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sldIdLst>
    <p:sldId id="256" r:id="rId2"/>
    <p:sldId id="265" r:id="rId3"/>
    <p:sldId id="257" r:id="rId4"/>
    <p:sldId id="258" r:id="rId5"/>
    <p:sldId id="259" r:id="rId6"/>
    <p:sldId id="267" r:id="rId7"/>
    <p:sldId id="268" r:id="rId8"/>
    <p:sldId id="269" r:id="rId9"/>
    <p:sldId id="266" r:id="rId10"/>
    <p:sldId id="270" r:id="rId11"/>
    <p:sldId id="271"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17147E1-3138-47EE-A071-59972015761A}" type="datetimeFigureOut">
              <a:rPr lang="en-IN" smtClean="0"/>
              <a:t>25-03-2019</a:t>
            </a:fld>
            <a:endParaRPr lang="en-IN"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2909F987-DCBC-4B54-BCFC-11B44BBEA4DF}" type="slidenum">
              <a:rPr lang="en-IN" smtClean="0"/>
              <a:t>‹#›</a:t>
            </a:fld>
            <a:endParaRPr lang="en-IN"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003427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7147E1-3138-47EE-A071-59972015761A}" type="datetimeFigureOut">
              <a:rPr lang="en-IN" smtClean="0"/>
              <a:t>25-03-2019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09F987-DCBC-4B54-BCFC-11B44BBEA4DF}" type="slidenum">
              <a:rPr lang="en-IN" smtClean="0"/>
              <a:t>‹#›</a:t>
            </a:fld>
            <a:endParaRPr lang="en-IN" dirty="0"/>
          </a:p>
        </p:txBody>
      </p:sp>
    </p:spTree>
    <p:extLst>
      <p:ext uri="{BB962C8B-B14F-4D97-AF65-F5344CB8AC3E}">
        <p14:creationId xmlns:p14="http://schemas.microsoft.com/office/powerpoint/2010/main" val="2194459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7147E1-3138-47EE-A071-59972015761A}" type="datetimeFigureOut">
              <a:rPr lang="en-IN" smtClean="0"/>
              <a:t>25-03-2019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09F987-DCBC-4B54-BCFC-11B44BBEA4DF}" type="slidenum">
              <a:rPr lang="en-IN" smtClean="0"/>
              <a:t>‹#›</a:t>
            </a:fld>
            <a:endParaRPr lang="en-IN" dirty="0"/>
          </a:p>
        </p:txBody>
      </p:sp>
    </p:spTree>
    <p:extLst>
      <p:ext uri="{BB962C8B-B14F-4D97-AF65-F5344CB8AC3E}">
        <p14:creationId xmlns:p14="http://schemas.microsoft.com/office/powerpoint/2010/main" val="2500922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7147E1-3138-47EE-A071-59972015761A}" type="datetimeFigureOut">
              <a:rPr lang="en-IN" smtClean="0"/>
              <a:t>25-03-2019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09F987-DCBC-4B54-BCFC-11B44BBEA4DF}" type="slidenum">
              <a:rPr lang="en-IN" smtClean="0"/>
              <a:t>‹#›</a:t>
            </a:fld>
            <a:endParaRPr lang="en-IN" dirty="0"/>
          </a:p>
        </p:txBody>
      </p:sp>
    </p:spTree>
    <p:extLst>
      <p:ext uri="{BB962C8B-B14F-4D97-AF65-F5344CB8AC3E}">
        <p14:creationId xmlns:p14="http://schemas.microsoft.com/office/powerpoint/2010/main" val="3621099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7147E1-3138-47EE-A071-59972015761A}" type="datetimeFigureOut">
              <a:rPr lang="en-IN" smtClean="0"/>
              <a:t>25-03-2019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09F987-DCBC-4B54-BCFC-11B44BBEA4DF}" type="slidenum">
              <a:rPr lang="en-IN" smtClean="0"/>
              <a:t>‹#›</a:t>
            </a:fld>
            <a:endParaRPr lang="en-IN"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7809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7147E1-3138-47EE-A071-59972015761A}" type="datetimeFigureOut">
              <a:rPr lang="en-IN" smtClean="0"/>
              <a:t>25-03-2019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909F987-DCBC-4B54-BCFC-11B44BBEA4DF}" type="slidenum">
              <a:rPr lang="en-IN" smtClean="0"/>
              <a:t>‹#›</a:t>
            </a:fld>
            <a:endParaRPr lang="en-IN" dirty="0"/>
          </a:p>
        </p:txBody>
      </p:sp>
    </p:spTree>
    <p:extLst>
      <p:ext uri="{BB962C8B-B14F-4D97-AF65-F5344CB8AC3E}">
        <p14:creationId xmlns:p14="http://schemas.microsoft.com/office/powerpoint/2010/main" val="257578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7147E1-3138-47EE-A071-59972015761A}" type="datetimeFigureOut">
              <a:rPr lang="en-IN" smtClean="0"/>
              <a:t>25-03-2019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909F987-DCBC-4B54-BCFC-11B44BBEA4DF}" type="slidenum">
              <a:rPr lang="en-IN" smtClean="0"/>
              <a:t>‹#›</a:t>
            </a:fld>
            <a:endParaRPr lang="en-IN" dirty="0"/>
          </a:p>
        </p:txBody>
      </p:sp>
    </p:spTree>
    <p:extLst>
      <p:ext uri="{BB962C8B-B14F-4D97-AF65-F5344CB8AC3E}">
        <p14:creationId xmlns:p14="http://schemas.microsoft.com/office/powerpoint/2010/main" val="2237746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17147E1-3138-47EE-A071-59972015761A}" type="datetimeFigureOut">
              <a:rPr lang="en-IN" smtClean="0"/>
              <a:t>25-03-2019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909F987-DCBC-4B54-BCFC-11B44BBEA4DF}" type="slidenum">
              <a:rPr lang="en-IN" smtClean="0"/>
              <a:t>‹#›</a:t>
            </a:fld>
            <a:endParaRPr lang="en-IN" dirty="0"/>
          </a:p>
        </p:txBody>
      </p:sp>
    </p:spTree>
    <p:extLst>
      <p:ext uri="{BB962C8B-B14F-4D97-AF65-F5344CB8AC3E}">
        <p14:creationId xmlns:p14="http://schemas.microsoft.com/office/powerpoint/2010/main" val="2365952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7147E1-3138-47EE-A071-59972015761A}" type="datetimeFigureOut">
              <a:rPr lang="en-IN" smtClean="0"/>
              <a:t>25-03-2019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909F987-DCBC-4B54-BCFC-11B44BBEA4DF}" type="slidenum">
              <a:rPr lang="en-IN" smtClean="0"/>
              <a:t>‹#›</a:t>
            </a:fld>
            <a:endParaRPr lang="en-IN" dirty="0"/>
          </a:p>
        </p:txBody>
      </p:sp>
    </p:spTree>
    <p:extLst>
      <p:ext uri="{BB962C8B-B14F-4D97-AF65-F5344CB8AC3E}">
        <p14:creationId xmlns:p14="http://schemas.microsoft.com/office/powerpoint/2010/main" val="97526457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7147E1-3138-47EE-A071-59972015761A}" type="datetimeFigureOut">
              <a:rPr lang="en-IN" smtClean="0"/>
              <a:t>25-03-2019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909F987-DCBC-4B54-BCFC-11B44BBEA4DF}" type="slidenum">
              <a:rPr lang="en-IN" smtClean="0"/>
              <a:t>‹#›</a:t>
            </a:fld>
            <a:endParaRPr lang="en-IN" dirty="0"/>
          </a:p>
        </p:txBody>
      </p:sp>
    </p:spTree>
    <p:extLst>
      <p:ext uri="{BB962C8B-B14F-4D97-AF65-F5344CB8AC3E}">
        <p14:creationId xmlns:p14="http://schemas.microsoft.com/office/powerpoint/2010/main" val="36861464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7147E1-3138-47EE-A071-59972015761A}" type="datetimeFigureOut">
              <a:rPr lang="en-IN" smtClean="0"/>
              <a:t>25-03-2019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909F987-DCBC-4B54-BCFC-11B44BBEA4DF}" type="slidenum">
              <a:rPr lang="en-IN" smtClean="0"/>
              <a:t>‹#›</a:t>
            </a:fld>
            <a:endParaRPr lang="en-IN" dirty="0"/>
          </a:p>
        </p:txBody>
      </p:sp>
    </p:spTree>
    <p:extLst>
      <p:ext uri="{BB962C8B-B14F-4D97-AF65-F5344CB8AC3E}">
        <p14:creationId xmlns:p14="http://schemas.microsoft.com/office/powerpoint/2010/main" val="367919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17147E1-3138-47EE-A071-59972015761A}" type="datetimeFigureOut">
              <a:rPr lang="en-IN" smtClean="0"/>
              <a:t>25-03-2019</a:t>
            </a:fld>
            <a:endParaRPr lang="en-IN"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2909F987-DCBC-4B54-BCFC-11B44BBEA4DF}" type="slidenum">
              <a:rPr lang="en-IN" smtClean="0"/>
              <a:t>‹#›</a:t>
            </a:fld>
            <a:endParaRPr lang="en-IN" dirty="0"/>
          </a:p>
        </p:txBody>
      </p:sp>
    </p:spTree>
    <p:extLst>
      <p:ext uri="{BB962C8B-B14F-4D97-AF65-F5344CB8AC3E}">
        <p14:creationId xmlns:p14="http://schemas.microsoft.com/office/powerpoint/2010/main" val="4101337865"/>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hoosingwiselycanada.org/ecg-electrocardiogram/" TargetMode="External"/><Relationship Id="rId2" Type="http://schemas.openxmlformats.org/officeDocument/2006/relationships/hyperlink" Target="https://en.wikipedia.org/wiki/Heart_rate" TargetMode="External"/><Relationship Id="rId1" Type="http://schemas.openxmlformats.org/officeDocument/2006/relationships/slideLayout" Target="../slideLayouts/slideLayout2.xml"/><Relationship Id="rId6" Type="http://schemas.openxmlformats.org/officeDocument/2006/relationships/hyperlink" Target="https://www.researchgate.net/post/what_are_the_diseases_that_can_be_detected_by_heart_rate_variability" TargetMode="External"/><Relationship Id="rId5" Type="http://schemas.openxmlformats.org/officeDocument/2006/relationships/hyperlink" Target="https://www.mayoclinic.org/diseases-conditions/low-blood-pressure/symptoms-causes/syc-20355465" TargetMode="External"/><Relationship Id="rId4" Type="http://schemas.openxmlformats.org/officeDocument/2006/relationships/hyperlink" Target="https://www.betterhealth.vic.gov.au/health/conditionsandtreatments/ecg-te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834887"/>
            <a:ext cx="10993549" cy="2407934"/>
          </a:xfrm>
        </p:spPr>
        <p:txBody>
          <a:bodyPr>
            <a:noAutofit/>
          </a:bodyPr>
          <a:lstStyle/>
          <a:p>
            <a:r>
              <a:rPr lang="en-IN" sz="4800" dirty="0" smtClean="0"/>
              <a:t>Heart </a:t>
            </a:r>
            <a:r>
              <a:rPr lang="en-IN" sz="4800" dirty="0"/>
              <a:t>Rate </a:t>
            </a:r>
            <a:r>
              <a:rPr lang="en-IN" sz="4800" dirty="0" smtClean="0"/>
              <a:t>Analysis using MATLAB</a:t>
            </a:r>
            <a:r>
              <a:rPr lang="en-IN" sz="4800" b="1" dirty="0" smtClean="0"/>
              <a:t/>
            </a:r>
            <a:br>
              <a:rPr lang="en-IN" sz="4800" b="1" dirty="0" smtClean="0"/>
            </a:br>
            <a:endParaRPr lang="en-IN" sz="4800" b="1" dirty="0">
              <a:solidFill>
                <a:schemeClr val="tx1">
                  <a:lumMod val="95000"/>
                  <a:lumOff val="5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581191" y="4721086"/>
            <a:ext cx="6913118" cy="1915384"/>
          </a:xfrm>
          <a:ln>
            <a:solidFill>
              <a:schemeClr val="tx1"/>
            </a:solidFill>
          </a:ln>
        </p:spPr>
        <p:txBody>
          <a:bodyPr>
            <a:normAutofit/>
          </a:bodyPr>
          <a:lstStyle/>
          <a:p>
            <a:r>
              <a:rPr lang="en-IN" sz="1800" b="1" u="sng" dirty="0" smtClean="0">
                <a:effectLst>
                  <a:outerShdw blurRad="38100" dist="38100" dir="2700000" algn="tl">
                    <a:srgbClr val="000000">
                      <a:alpha val="43137"/>
                    </a:srgbClr>
                  </a:outerShdw>
                </a:effectLst>
              </a:rPr>
              <a:t>PRESENTED BY-  </a:t>
            </a:r>
            <a:r>
              <a:rPr lang="en-IN" sz="1800" dirty="0" smtClean="0"/>
              <a:t>SHAURYA GUPTA(18BLC1092)</a:t>
            </a:r>
          </a:p>
          <a:p>
            <a:r>
              <a:rPr lang="en-IN" sz="1800" dirty="0" smtClean="0"/>
              <a:t>                                  </a:t>
            </a:r>
            <a:r>
              <a:rPr lang="en-IN" sz="1800" smtClean="0"/>
              <a:t>TEJAS MUNDADA(18BLC1154</a:t>
            </a:r>
            <a:r>
              <a:rPr lang="en-IN" sz="1800" dirty="0" smtClean="0"/>
              <a:t>)</a:t>
            </a:r>
          </a:p>
          <a:p>
            <a:r>
              <a:rPr lang="en-IN" sz="1800" dirty="0"/>
              <a:t> </a:t>
            </a:r>
            <a:r>
              <a:rPr lang="en-IN" sz="1800" dirty="0" smtClean="0"/>
              <a:t>                                 PRIYABRATA PRADHAN(18BLC1061)</a:t>
            </a:r>
          </a:p>
        </p:txBody>
      </p:sp>
    </p:spTree>
    <p:extLst>
      <p:ext uri="{BB962C8B-B14F-4D97-AF65-F5344CB8AC3E}">
        <p14:creationId xmlns:p14="http://schemas.microsoft.com/office/powerpoint/2010/main" val="161501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effectLst>
                  <a:outerShdw blurRad="38100" dist="38100" dir="2700000" algn="tl">
                    <a:srgbClr val="000000">
                      <a:alpha val="43137"/>
                    </a:srgbClr>
                  </a:outerShdw>
                </a:effectLst>
                <a:latin typeface="Bahnschrift SemiBold" panose="020B0502040204020203" pitchFamily="34" charset="0"/>
              </a:rPr>
              <a:t>CONCLUSION:</a:t>
            </a:r>
            <a:endParaRPr lang="en-IN" sz="4000" dirty="0">
              <a:effectLst>
                <a:outerShdw blurRad="38100" dist="38100" dir="2700000" algn="tl">
                  <a:srgbClr val="000000">
                    <a:alpha val="43137"/>
                  </a:srgbClr>
                </a:outerShdw>
              </a:effectLst>
              <a:latin typeface="Bahnschrift SemiBold" panose="020B0502040204020203" pitchFamily="34" charset="0"/>
            </a:endParaRPr>
          </a:p>
        </p:txBody>
      </p:sp>
      <p:sp>
        <p:nvSpPr>
          <p:cNvPr id="3" name="Content Placeholder 2"/>
          <p:cNvSpPr>
            <a:spLocks noGrp="1"/>
          </p:cNvSpPr>
          <p:nvPr>
            <p:ph idx="1"/>
          </p:nvPr>
        </p:nvSpPr>
        <p:spPr>
          <a:xfrm>
            <a:off x="1261872" y="1828800"/>
            <a:ext cx="8595360" cy="4628561"/>
          </a:xfrm>
          <a:ln w="19050">
            <a:solidFill>
              <a:schemeClr val="tx2">
                <a:lumMod val="75000"/>
              </a:schemeClr>
            </a:solidFill>
          </a:ln>
        </p:spPr>
        <p:txBody>
          <a:bodyPr>
            <a:normAutofit lnSpcReduction="10000"/>
          </a:bodyPr>
          <a:lstStyle/>
          <a:p>
            <a:r>
              <a:rPr lang="en-IN" sz="2400" dirty="0"/>
              <a:t>A new ECG signal simulation technique has been developed for the enhancement of the ECG identification algorithm design and testing. The </a:t>
            </a:r>
            <a:r>
              <a:rPr lang="en-IN" sz="2400" dirty="0" err="1"/>
              <a:t>preprocessing</a:t>
            </a:r>
            <a:r>
              <a:rPr lang="en-IN" sz="2400" dirty="0"/>
              <a:t> algorithm and time-frequency distribution, based on Wavelet Transform, was used to detect the QRS segment. The results reported have shown the capability of the algorithm to identify real ECG data. It is clear that the Wavelet Transform analysis method is leading to a new way of biomedical signal processing. This information can also serve as an input to a system that allows automatic cardiac diagnosis. The overall sensitivity of the detector improves. The main advantage of this kind of detection is less time consuming for long time ECG signal. </a:t>
            </a:r>
          </a:p>
          <a:p>
            <a:endParaRPr lang="en-IN" dirty="0"/>
          </a:p>
        </p:txBody>
      </p:sp>
    </p:spTree>
    <p:extLst>
      <p:ext uri="{BB962C8B-B14F-4D97-AF65-F5344CB8AC3E}">
        <p14:creationId xmlns:p14="http://schemas.microsoft.com/office/powerpoint/2010/main" val="3576629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latin typeface="Bahnschrift SemiBold" panose="020B0502040204020203" pitchFamily="34" charset="0"/>
              </a:rPr>
              <a:t>FUTURE SCOPE:</a:t>
            </a:r>
            <a:endParaRPr lang="en-IN" b="1" dirty="0">
              <a:effectLst>
                <a:outerShdw blurRad="38100" dist="38100" dir="2700000" algn="tl">
                  <a:srgbClr val="000000">
                    <a:alpha val="43137"/>
                  </a:srgbClr>
                </a:outerShdw>
              </a:effectLst>
              <a:latin typeface="Bahnschrift SemiBold" panose="020B0502040204020203" pitchFamily="34" charset="0"/>
            </a:endParaRPr>
          </a:p>
        </p:txBody>
      </p:sp>
      <p:sp>
        <p:nvSpPr>
          <p:cNvPr id="3" name="Content Placeholder 2"/>
          <p:cNvSpPr>
            <a:spLocks noGrp="1"/>
          </p:cNvSpPr>
          <p:nvPr>
            <p:ph idx="1"/>
          </p:nvPr>
        </p:nvSpPr>
        <p:spPr>
          <a:xfrm>
            <a:off x="1261872" y="2187020"/>
            <a:ext cx="8595360" cy="2912882"/>
          </a:xfrm>
          <a:ln w="19050">
            <a:solidFill>
              <a:schemeClr val="tx2">
                <a:lumMod val="75000"/>
              </a:schemeClr>
            </a:solidFill>
          </a:ln>
        </p:spPr>
        <p:txBody>
          <a:bodyPr>
            <a:normAutofit/>
          </a:bodyPr>
          <a:lstStyle/>
          <a:p>
            <a:pPr lvl="0" fontAlgn="base"/>
            <a:r>
              <a:rPr lang="en-IN" sz="2400" dirty="0"/>
              <a:t>The project can be further developed in future by adding expert system features like speed variations with moving screen, exact heart rate with analysis, displaying 12 lead graphs. </a:t>
            </a:r>
          </a:p>
          <a:p>
            <a:pPr lvl="0" fontAlgn="base"/>
            <a:r>
              <a:rPr lang="en-IN" sz="2400" dirty="0"/>
              <a:t>We can enhance the feature of the project by enabling the transmission of ECG signals through mobiles, signal transmitters or internet.  </a:t>
            </a:r>
          </a:p>
          <a:p>
            <a:endParaRPr lang="en-IN" sz="2400" dirty="0"/>
          </a:p>
        </p:txBody>
      </p:sp>
    </p:spTree>
    <p:extLst>
      <p:ext uri="{BB962C8B-B14F-4D97-AF65-F5344CB8AC3E}">
        <p14:creationId xmlns:p14="http://schemas.microsoft.com/office/powerpoint/2010/main" val="3548115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effectLst>
                  <a:outerShdw blurRad="38100" dist="38100" dir="2700000" algn="tl">
                    <a:srgbClr val="000000">
                      <a:alpha val="43137"/>
                    </a:srgbClr>
                  </a:outerShdw>
                </a:effectLst>
                <a:latin typeface="Bahnschrift SemiBold" panose="020B0502040204020203" pitchFamily="34" charset="0"/>
              </a:rPr>
              <a:t>REFRENCES: </a:t>
            </a:r>
            <a:endParaRPr lang="en-IN" sz="4000" b="1" dirty="0">
              <a:effectLst>
                <a:outerShdw blurRad="38100" dist="38100" dir="2700000" algn="tl">
                  <a:srgbClr val="000000">
                    <a:alpha val="43137"/>
                  </a:srgbClr>
                </a:outerShdw>
              </a:effectLst>
              <a:latin typeface="Bahnschrift SemiBold" panose="020B0502040204020203" pitchFamily="34" charset="0"/>
            </a:endParaRPr>
          </a:p>
        </p:txBody>
      </p:sp>
      <p:sp>
        <p:nvSpPr>
          <p:cNvPr id="3" name="Content Placeholder 2"/>
          <p:cNvSpPr>
            <a:spLocks noGrp="1"/>
          </p:cNvSpPr>
          <p:nvPr>
            <p:ph idx="1"/>
          </p:nvPr>
        </p:nvSpPr>
        <p:spPr>
          <a:xfrm>
            <a:off x="1261872" y="2300140"/>
            <a:ext cx="8595360" cy="3365369"/>
          </a:xfrm>
          <a:ln w="28575">
            <a:solidFill>
              <a:schemeClr val="accent1">
                <a:lumMod val="50000"/>
              </a:schemeClr>
            </a:solidFill>
          </a:ln>
        </p:spPr>
        <p:txBody>
          <a:bodyPr/>
          <a:lstStyle/>
          <a:p>
            <a:r>
              <a:rPr lang="en-IN" dirty="0">
                <a:hlinkClick r:id="rId2"/>
              </a:rPr>
              <a:t>https://</a:t>
            </a:r>
            <a:r>
              <a:rPr lang="en-IN" dirty="0" smtClean="0">
                <a:hlinkClick r:id="rId2"/>
              </a:rPr>
              <a:t>en.wikipedia.org/wiki/Heart_rate</a:t>
            </a:r>
            <a:endParaRPr lang="en-IN" dirty="0" smtClean="0"/>
          </a:p>
          <a:p>
            <a:r>
              <a:rPr lang="en-IN" dirty="0">
                <a:hlinkClick r:id="rId3"/>
              </a:rPr>
              <a:t>https://choosingwiselycanada.org/ecg-electrocardiogram</a:t>
            </a:r>
            <a:r>
              <a:rPr lang="en-IN" dirty="0" smtClean="0">
                <a:hlinkClick r:id="rId3"/>
              </a:rPr>
              <a:t>/</a:t>
            </a:r>
            <a:endParaRPr lang="en-IN" dirty="0" smtClean="0"/>
          </a:p>
          <a:p>
            <a:r>
              <a:rPr lang="en-IN" dirty="0">
                <a:hlinkClick r:id="rId4"/>
              </a:rPr>
              <a:t>https://</a:t>
            </a:r>
            <a:r>
              <a:rPr lang="en-IN" dirty="0" smtClean="0">
                <a:hlinkClick r:id="rId4"/>
              </a:rPr>
              <a:t>www.betterhealth.vic.gov.au/health/conditionsandtreatments/ecg-test</a:t>
            </a:r>
            <a:endParaRPr lang="en-IN" dirty="0" smtClean="0"/>
          </a:p>
          <a:p>
            <a:r>
              <a:rPr lang="en-IN" dirty="0">
                <a:hlinkClick r:id="rId5"/>
              </a:rPr>
              <a:t>https://</a:t>
            </a:r>
            <a:r>
              <a:rPr lang="en-IN" dirty="0" smtClean="0">
                <a:hlinkClick r:id="rId5"/>
              </a:rPr>
              <a:t>www.mayoclinic.org/diseases-conditions/low-blood-pressure/symptoms-causes/syc-20355465</a:t>
            </a:r>
            <a:endParaRPr lang="en-IN" dirty="0" smtClean="0"/>
          </a:p>
          <a:p>
            <a:r>
              <a:rPr lang="en-IN" dirty="0">
                <a:hlinkClick r:id="rId6"/>
              </a:rPr>
              <a:t>https://</a:t>
            </a:r>
            <a:r>
              <a:rPr lang="en-IN" dirty="0" smtClean="0">
                <a:hlinkClick r:id="rId6"/>
              </a:rPr>
              <a:t>www.researchgate.net/post/what_are_the_diseases_that_can_be_detected_by_heart_rate_variability</a:t>
            </a:r>
            <a:endParaRPr lang="en-IN" dirty="0" smtClean="0"/>
          </a:p>
          <a:p>
            <a:endParaRPr lang="en-IN" dirty="0"/>
          </a:p>
        </p:txBody>
      </p:sp>
    </p:spTree>
    <p:extLst>
      <p:ext uri="{BB962C8B-B14F-4D97-AF65-F5344CB8AC3E}">
        <p14:creationId xmlns:p14="http://schemas.microsoft.com/office/powerpoint/2010/main" val="2490745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365760"/>
            <a:ext cx="10373320" cy="633481"/>
          </a:xfrm>
        </p:spPr>
        <p:txBody>
          <a:bodyPr>
            <a:normAutofit fontScale="90000"/>
          </a:bodyPr>
          <a:lstStyle/>
          <a:p>
            <a:r>
              <a:rPr lang="en-IN" sz="4000" b="1" dirty="0" smtClean="0">
                <a:effectLst>
                  <a:outerShdw blurRad="38100" dist="38100" dir="2700000" algn="tl">
                    <a:srgbClr val="000000">
                      <a:alpha val="43137"/>
                    </a:srgbClr>
                  </a:outerShdw>
                </a:effectLst>
                <a:latin typeface="Bahnschrift SemiBold" panose="020B0502040204020203" pitchFamily="34" charset="0"/>
              </a:rPr>
              <a:t>CONTENTS:</a:t>
            </a:r>
            <a:endParaRPr lang="en-IN" sz="4000" b="1" dirty="0">
              <a:effectLst>
                <a:outerShdw blurRad="38100" dist="38100" dir="2700000" algn="tl">
                  <a:srgbClr val="000000">
                    <a:alpha val="43137"/>
                  </a:srgbClr>
                </a:outerShdw>
              </a:effectLst>
              <a:latin typeface="Bahnschrift SemiBold" panose="020B0502040204020203" pitchFamily="34" charset="0"/>
            </a:endParaRPr>
          </a:p>
        </p:txBody>
      </p:sp>
      <p:sp>
        <p:nvSpPr>
          <p:cNvPr id="3" name="Content Placeholder 2"/>
          <p:cNvSpPr>
            <a:spLocks noGrp="1"/>
          </p:cNvSpPr>
          <p:nvPr>
            <p:ph idx="1"/>
          </p:nvPr>
        </p:nvSpPr>
        <p:spPr>
          <a:xfrm>
            <a:off x="581193" y="1216059"/>
            <a:ext cx="8553380" cy="5572368"/>
          </a:xfrm>
        </p:spPr>
        <p:txBody>
          <a:bodyPr>
            <a:normAutofit/>
          </a:bodyPr>
          <a:lstStyle/>
          <a:p>
            <a:pPr marL="457200" indent="-457200">
              <a:buFont typeface="+mj-lt"/>
              <a:buAutoNum type="arabicPeriod"/>
            </a:pPr>
            <a:r>
              <a:rPr lang="en-IN" sz="2200" dirty="0" smtClean="0"/>
              <a:t>INTRODUCTION</a:t>
            </a:r>
          </a:p>
          <a:p>
            <a:pPr marL="457200" indent="-457200">
              <a:buFont typeface="+mj-lt"/>
              <a:buAutoNum type="arabicPeriod"/>
            </a:pPr>
            <a:r>
              <a:rPr lang="en-IN" sz="2200" dirty="0" smtClean="0"/>
              <a:t>ABSTRACT</a:t>
            </a:r>
            <a:endParaRPr lang="en-IN" sz="2200" dirty="0" smtClean="0"/>
          </a:p>
          <a:p>
            <a:pPr marL="457200" indent="-457200">
              <a:buFont typeface="+mj-lt"/>
              <a:buAutoNum type="arabicPeriod"/>
            </a:pPr>
            <a:r>
              <a:rPr lang="en-IN" sz="2200" dirty="0" smtClean="0"/>
              <a:t>PURPOSE OF THE PROJECT</a:t>
            </a:r>
          </a:p>
          <a:p>
            <a:pPr marL="457200" indent="-457200">
              <a:buFont typeface="+mj-lt"/>
              <a:buAutoNum type="arabicPeriod"/>
            </a:pPr>
            <a:r>
              <a:rPr lang="en-IN" sz="2200" dirty="0" smtClean="0"/>
              <a:t>ABSTRACT</a:t>
            </a:r>
          </a:p>
          <a:p>
            <a:pPr marL="457200" indent="-457200">
              <a:buFont typeface="+mj-lt"/>
              <a:buAutoNum type="arabicPeriod"/>
            </a:pPr>
            <a:r>
              <a:rPr lang="en-IN" sz="2200" dirty="0" smtClean="0"/>
              <a:t>DISEASES &amp; DISABLITIES DETECTED BY HEART RATE</a:t>
            </a:r>
          </a:p>
          <a:p>
            <a:pPr marL="457200" indent="-457200">
              <a:buFont typeface="+mj-lt"/>
              <a:buAutoNum type="arabicPeriod"/>
            </a:pPr>
            <a:r>
              <a:rPr lang="en-IN" sz="2200" dirty="0" smtClean="0"/>
              <a:t>ANATOMICAL ASPECTS OF THE HEART</a:t>
            </a:r>
          </a:p>
          <a:p>
            <a:pPr marL="457200" indent="-457200">
              <a:buFont typeface="+mj-lt"/>
              <a:buAutoNum type="arabicPeriod"/>
            </a:pPr>
            <a:r>
              <a:rPr lang="en-IN" sz="2200" dirty="0" smtClean="0"/>
              <a:t>UNDERSTANDING ECG</a:t>
            </a:r>
            <a:endParaRPr lang="en-IN" sz="2200" dirty="0" smtClean="0"/>
          </a:p>
          <a:p>
            <a:pPr marL="457200" indent="-457200">
              <a:buFont typeface="+mj-lt"/>
              <a:buAutoNum type="arabicPeriod"/>
            </a:pPr>
            <a:r>
              <a:rPr lang="en-IN" sz="2200" dirty="0" smtClean="0"/>
              <a:t>IMPLEMENTATION </a:t>
            </a:r>
            <a:endParaRPr lang="en-IN" sz="2200" dirty="0" smtClean="0"/>
          </a:p>
          <a:p>
            <a:pPr marL="457200" indent="-457200">
              <a:buFont typeface="+mj-lt"/>
              <a:buAutoNum type="arabicPeriod"/>
            </a:pPr>
            <a:r>
              <a:rPr lang="en-IN" sz="2200" dirty="0" smtClean="0"/>
              <a:t>CONCLUSION</a:t>
            </a:r>
          </a:p>
          <a:p>
            <a:pPr marL="457200" indent="-457200">
              <a:buFont typeface="+mj-lt"/>
              <a:buAutoNum type="arabicPeriod"/>
            </a:pPr>
            <a:r>
              <a:rPr lang="en-IN" sz="2200" dirty="0" smtClean="0"/>
              <a:t>FUTURE SCOPE</a:t>
            </a:r>
          </a:p>
          <a:p>
            <a:endParaRPr lang="en-IN" sz="2400" dirty="0"/>
          </a:p>
          <a:p>
            <a:endParaRPr lang="en-IN" sz="2400" dirty="0" smtClean="0"/>
          </a:p>
          <a:p>
            <a:endParaRPr lang="en-IN" dirty="0" smtClean="0"/>
          </a:p>
          <a:p>
            <a:endParaRPr lang="en-IN" dirty="0" smtClean="0"/>
          </a:p>
          <a:p>
            <a:endParaRPr lang="en-IN" dirty="0"/>
          </a:p>
        </p:txBody>
      </p:sp>
    </p:spTree>
    <p:extLst>
      <p:ext uri="{BB962C8B-B14F-4D97-AF65-F5344CB8AC3E}">
        <p14:creationId xmlns:p14="http://schemas.microsoft.com/office/powerpoint/2010/main" val="1841206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3" y="365760"/>
            <a:ext cx="10373319" cy="1325562"/>
          </a:xfrm>
        </p:spPr>
        <p:txBody>
          <a:bodyPr>
            <a:normAutofit/>
          </a:bodyPr>
          <a:lstStyle/>
          <a:p>
            <a:r>
              <a:rPr lang="en-IN" sz="4000" b="1" dirty="0" smtClean="0">
                <a:effectLst>
                  <a:outerShdw blurRad="38100" dist="38100" dir="2700000" algn="tl">
                    <a:srgbClr val="000000">
                      <a:alpha val="43137"/>
                    </a:srgbClr>
                  </a:outerShdw>
                </a:effectLst>
                <a:latin typeface="Bahnschrift SemiBold" panose="020B0502040204020203" pitchFamily="34" charset="0"/>
              </a:rPr>
              <a:t>INTRODUCTION:</a:t>
            </a:r>
            <a:endParaRPr lang="en-IN" sz="4000" b="1" dirty="0">
              <a:effectLst>
                <a:outerShdw blurRad="38100" dist="38100" dir="2700000" algn="tl">
                  <a:srgbClr val="000000">
                    <a:alpha val="43137"/>
                  </a:srgbClr>
                </a:outerShdw>
              </a:effectLst>
              <a:latin typeface="Bahnschrift SemiBold" panose="020B0502040204020203" pitchFamily="34" charset="0"/>
            </a:endParaRPr>
          </a:p>
        </p:txBody>
      </p:sp>
      <p:sp>
        <p:nvSpPr>
          <p:cNvPr id="3" name="Content Placeholder 2"/>
          <p:cNvSpPr>
            <a:spLocks noGrp="1"/>
          </p:cNvSpPr>
          <p:nvPr>
            <p:ph idx="1"/>
          </p:nvPr>
        </p:nvSpPr>
        <p:spPr>
          <a:xfrm>
            <a:off x="581193" y="1958009"/>
            <a:ext cx="10448168" cy="4687887"/>
          </a:xfrm>
          <a:ln w="12700">
            <a:solidFill>
              <a:schemeClr val="tx2">
                <a:lumMod val="50000"/>
              </a:schemeClr>
            </a:solidFill>
          </a:ln>
        </p:spPr>
        <p:txBody>
          <a:bodyPr>
            <a:noAutofit/>
          </a:bodyPr>
          <a:lstStyle/>
          <a:p>
            <a:pPr marL="0" indent="0">
              <a:buNone/>
            </a:pPr>
            <a:r>
              <a:rPr lang="en-IN" sz="2400" dirty="0"/>
              <a:t>The heart is one of the most important organs in the entire human body. It is really nothing more than a pump, composed of muscle which pumps blood throughout the body, beating approximately 72 times per minute. The heart pumps the blood, which carries all the vital materials that help the human bodies to function and removes the waste products that are not needed. For example, the brain requires oxygen and glucose, which, if not received continuously, will cause it to loose consciousness. Muscles need oxygen, glucose and amino acids, as well as the proper ratio of sodium, calcium and potassium salts in order to contract normally. </a:t>
            </a:r>
            <a:r>
              <a:rPr lang="en-IN" sz="2400" dirty="0" smtClean="0"/>
              <a:t>If </a:t>
            </a:r>
            <a:r>
              <a:rPr lang="en-IN" sz="2400" dirty="0"/>
              <a:t>the heart ever ceases to pump blood the body begins to shut down and after a very short period of time will die</a:t>
            </a:r>
            <a:r>
              <a:rPr lang="en-IN" sz="2400" dirty="0" smtClean="0"/>
              <a:t>. The </a:t>
            </a:r>
            <a:r>
              <a:rPr lang="en-IN" sz="2400" dirty="0"/>
              <a:t>impulses of the heart are recorded as waves called P-QRS-T deflections. </a:t>
            </a:r>
          </a:p>
        </p:txBody>
      </p:sp>
    </p:spTree>
    <p:extLst>
      <p:ext uri="{BB962C8B-B14F-4D97-AF65-F5344CB8AC3E}">
        <p14:creationId xmlns:p14="http://schemas.microsoft.com/office/powerpoint/2010/main" val="348993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effectLst>
                  <a:outerShdw blurRad="38100" dist="38100" dir="2700000" algn="tl">
                    <a:srgbClr val="000000">
                      <a:alpha val="43137"/>
                    </a:srgbClr>
                  </a:outerShdw>
                </a:effectLst>
                <a:latin typeface="Bahnschrift SemiBold" panose="020B0502040204020203" pitchFamily="34" charset="0"/>
              </a:rPr>
              <a:t>ABSTRACT:</a:t>
            </a:r>
            <a:endParaRPr lang="en-IN" sz="4000" b="1" dirty="0">
              <a:effectLst>
                <a:outerShdw blurRad="38100" dist="38100" dir="2700000" algn="tl">
                  <a:srgbClr val="000000">
                    <a:alpha val="43137"/>
                  </a:srgbClr>
                </a:outerShdw>
              </a:effectLst>
              <a:latin typeface="Bahnschrift SemiBold" panose="020B0502040204020203" pitchFamily="34" charset="0"/>
            </a:endParaRPr>
          </a:p>
        </p:txBody>
      </p:sp>
      <p:sp>
        <p:nvSpPr>
          <p:cNvPr id="3" name="Content Placeholder 2"/>
          <p:cNvSpPr>
            <a:spLocks noGrp="1"/>
          </p:cNvSpPr>
          <p:nvPr>
            <p:ph sz="half" idx="1"/>
          </p:nvPr>
        </p:nvSpPr>
        <p:spPr>
          <a:xfrm>
            <a:off x="1261872" y="1828800"/>
            <a:ext cx="4480560" cy="4930219"/>
          </a:xfrm>
          <a:ln>
            <a:solidFill>
              <a:schemeClr val="tx1"/>
            </a:solidFill>
          </a:ln>
        </p:spPr>
        <p:txBody>
          <a:bodyPr>
            <a:noAutofit/>
          </a:bodyPr>
          <a:lstStyle/>
          <a:p>
            <a:pPr marL="0" indent="0">
              <a:buNone/>
            </a:pPr>
            <a:r>
              <a:rPr lang="en-IN" sz="2400" dirty="0"/>
              <a:t>The ECG records the electrical signal of the heart as the muscle cells depolarize (contract) and repolarize. The impulses of the heart are recorded as waves called P-QRS-T deflections</a:t>
            </a:r>
            <a:r>
              <a:rPr lang="en-IN" sz="2400" dirty="0" smtClean="0"/>
              <a:t>.</a:t>
            </a:r>
          </a:p>
          <a:p>
            <a:pPr marL="0" indent="0">
              <a:buNone/>
            </a:pPr>
            <a:r>
              <a:rPr lang="en-IN" sz="2400" dirty="0"/>
              <a:t>A signal is passed through a digital bandpass filter </a:t>
            </a:r>
            <a:r>
              <a:rPr lang="en-IN" sz="2400" dirty="0" smtClean="0"/>
              <a:t>Comparing </a:t>
            </a:r>
            <a:r>
              <a:rPr lang="en-IN" sz="2400" dirty="0"/>
              <a:t>this pulse amplitude with a suitable threshold, QRS peak is identified. </a:t>
            </a: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48375" y="2663233"/>
            <a:ext cx="4237087" cy="2682472"/>
          </a:xfrm>
          <a:ln>
            <a:solidFill>
              <a:schemeClr val="tx1"/>
            </a:solidFill>
          </a:ln>
        </p:spPr>
      </p:pic>
    </p:spTree>
    <p:extLst>
      <p:ext uri="{BB962C8B-B14F-4D97-AF65-F5344CB8AC3E}">
        <p14:creationId xmlns:p14="http://schemas.microsoft.com/office/powerpoint/2010/main" val="4270641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365760"/>
            <a:ext cx="10373320" cy="1325562"/>
          </a:xfrm>
        </p:spPr>
        <p:txBody>
          <a:bodyPr>
            <a:normAutofit/>
          </a:bodyPr>
          <a:lstStyle/>
          <a:p>
            <a:r>
              <a:rPr lang="en-IN" sz="4000" b="1" dirty="0" smtClean="0">
                <a:effectLst>
                  <a:outerShdw blurRad="38100" dist="38100" dir="2700000" algn="tl">
                    <a:srgbClr val="000000">
                      <a:alpha val="43137"/>
                    </a:srgbClr>
                  </a:outerShdw>
                </a:effectLst>
                <a:latin typeface="Bahnschrift SemiBold" panose="020B0502040204020203" pitchFamily="34" charset="0"/>
              </a:rPr>
              <a:t>PURPOSE OF THE PROJECT:</a:t>
            </a:r>
            <a:endParaRPr lang="en-IN" sz="4000" b="1" dirty="0">
              <a:effectLst>
                <a:outerShdw blurRad="38100" dist="38100" dir="2700000" algn="tl">
                  <a:srgbClr val="000000">
                    <a:alpha val="43137"/>
                  </a:srgbClr>
                </a:outerShdw>
              </a:effectLst>
              <a:latin typeface="Bahnschrift SemiBold" panose="020B0502040204020203" pitchFamily="34" charset="0"/>
            </a:endParaRPr>
          </a:p>
        </p:txBody>
      </p:sp>
      <p:sp>
        <p:nvSpPr>
          <p:cNvPr id="3" name="Content Placeholder 2"/>
          <p:cNvSpPr>
            <a:spLocks noGrp="1"/>
          </p:cNvSpPr>
          <p:nvPr>
            <p:ph idx="1"/>
          </p:nvPr>
        </p:nvSpPr>
        <p:spPr>
          <a:xfrm>
            <a:off x="581192" y="2180496"/>
            <a:ext cx="10240779" cy="2843991"/>
          </a:xfrm>
          <a:ln w="12700">
            <a:solidFill>
              <a:schemeClr val="tx2">
                <a:lumMod val="75000"/>
              </a:schemeClr>
            </a:solidFill>
          </a:ln>
        </p:spPr>
        <p:txBody>
          <a:bodyPr>
            <a:noAutofit/>
          </a:bodyPr>
          <a:lstStyle/>
          <a:p>
            <a:pPr marL="0" indent="0">
              <a:buNone/>
            </a:pPr>
            <a:r>
              <a:rPr lang="en-IN" sz="2400" dirty="0"/>
              <a:t>We want to make a system wherein we can </a:t>
            </a:r>
            <a:r>
              <a:rPr lang="en-IN" sz="2400" dirty="0" err="1"/>
              <a:t>analyze</a:t>
            </a:r>
            <a:r>
              <a:rPr lang="en-IN" sz="2400" dirty="0"/>
              <a:t> a data of an ECG signal coming from a heart with the independence of the file format. Thus a user can </a:t>
            </a:r>
            <a:r>
              <a:rPr lang="en-IN" sz="2400" dirty="0" err="1"/>
              <a:t>analyze</a:t>
            </a:r>
            <a:r>
              <a:rPr lang="en-IN" sz="2400" dirty="0"/>
              <a:t> the heart signal on any simple PC having MATLAB. This will make it easier for figuring out the basic disabilities or diseases that can be detected from the heart beat pattern.</a:t>
            </a:r>
          </a:p>
        </p:txBody>
      </p:sp>
    </p:spTree>
    <p:extLst>
      <p:ext uri="{BB962C8B-B14F-4D97-AF65-F5344CB8AC3E}">
        <p14:creationId xmlns:p14="http://schemas.microsoft.com/office/powerpoint/2010/main" val="95119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effectLst>
                  <a:outerShdw blurRad="38100" dist="38100" dir="2700000" algn="tl">
                    <a:srgbClr val="000000">
                      <a:alpha val="43137"/>
                    </a:srgbClr>
                  </a:outerShdw>
                </a:effectLst>
                <a:latin typeface="Bahnschrift SemiBold" panose="020B0502040204020203" pitchFamily="34" charset="0"/>
              </a:rPr>
              <a:t>DISEASES &amp; DISABLITIES DETECTED BY HEART RATE:</a:t>
            </a:r>
            <a:endParaRPr lang="en-IN" sz="4000" dirty="0">
              <a:effectLst>
                <a:outerShdw blurRad="38100" dist="38100" dir="2700000" algn="tl">
                  <a:srgbClr val="000000">
                    <a:alpha val="43137"/>
                  </a:srgbClr>
                </a:outerShdw>
              </a:effectLst>
              <a:latin typeface="Bahnschrift SemiBold" panose="020B0502040204020203" pitchFamily="34" charset="0"/>
            </a:endParaRPr>
          </a:p>
        </p:txBody>
      </p:sp>
      <p:sp>
        <p:nvSpPr>
          <p:cNvPr id="3" name="Content Placeholder 2"/>
          <p:cNvSpPr>
            <a:spLocks noGrp="1"/>
          </p:cNvSpPr>
          <p:nvPr>
            <p:ph idx="1"/>
          </p:nvPr>
        </p:nvSpPr>
        <p:spPr>
          <a:xfrm>
            <a:off x="1261872" y="2064470"/>
            <a:ext cx="8595360" cy="4110087"/>
          </a:xfrm>
          <a:ln w="12700">
            <a:solidFill>
              <a:schemeClr val="tx2">
                <a:lumMod val="75000"/>
              </a:schemeClr>
            </a:solidFill>
          </a:ln>
        </p:spPr>
        <p:txBody>
          <a:bodyPr>
            <a:normAutofit/>
          </a:bodyPr>
          <a:lstStyle/>
          <a:p>
            <a:r>
              <a:rPr lang="en-IN" sz="2000" dirty="0" smtClean="0"/>
              <a:t>Heart rate could detect the low or high blood pressure which causes various heart problems such as-</a:t>
            </a:r>
          </a:p>
          <a:p>
            <a:pPr>
              <a:buFontTx/>
              <a:buChar char="-"/>
            </a:pPr>
            <a:r>
              <a:rPr lang="en-IN" sz="2000" b="1" dirty="0" smtClean="0"/>
              <a:t>High blood pressure </a:t>
            </a:r>
            <a:r>
              <a:rPr lang="en-IN" sz="2000" dirty="0" smtClean="0"/>
              <a:t>causes chest pain, headaches, difficulty in breathing. </a:t>
            </a:r>
            <a:r>
              <a:rPr lang="en-IN" sz="2000" dirty="0"/>
              <a:t>Over time, if untreated, it can cause health </a:t>
            </a:r>
            <a:r>
              <a:rPr lang="en-IN" sz="2000" dirty="0" smtClean="0"/>
              <a:t>conditions and lead to a fatal </a:t>
            </a:r>
            <a:r>
              <a:rPr lang="en-IN" sz="2000" dirty="0"/>
              <a:t>stroke</a:t>
            </a:r>
            <a:r>
              <a:rPr lang="en-IN" sz="2000" dirty="0" smtClean="0"/>
              <a:t>.</a:t>
            </a:r>
          </a:p>
          <a:p>
            <a:r>
              <a:rPr lang="en-IN" sz="2000" b="1" dirty="0" smtClean="0"/>
              <a:t>Low blood pressure </a:t>
            </a:r>
            <a:r>
              <a:rPr lang="en-IN" sz="2000" dirty="0" smtClean="0"/>
              <a:t>causes various problems such as dizziness or light-headedness, fainting, blurred vision, nausea, fatigue, lack of concentration.</a:t>
            </a:r>
          </a:p>
          <a:p>
            <a:r>
              <a:rPr lang="en-IN" sz="2000" b="1" dirty="0" smtClean="0"/>
              <a:t>Cholesterol</a:t>
            </a:r>
            <a:r>
              <a:rPr lang="en-IN" sz="2000" dirty="0" smtClean="0"/>
              <a:t> could also be detected by irregular and high heart rates.</a:t>
            </a:r>
          </a:p>
          <a:p>
            <a:pPr marL="0" indent="0">
              <a:buNone/>
            </a:pPr>
            <a:endParaRPr lang="en-IN" dirty="0" smtClean="0"/>
          </a:p>
          <a:p>
            <a:pPr>
              <a:buFontTx/>
              <a:buChar char="-"/>
            </a:pPr>
            <a:endParaRPr lang="en-IN" dirty="0" smtClean="0"/>
          </a:p>
        </p:txBody>
      </p:sp>
    </p:spTree>
    <p:extLst>
      <p:ext uri="{BB962C8B-B14F-4D97-AF65-F5344CB8AC3E}">
        <p14:creationId xmlns:p14="http://schemas.microsoft.com/office/powerpoint/2010/main" val="300754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41247" y="457200"/>
            <a:ext cx="5408723" cy="1286759"/>
          </a:xfrm>
        </p:spPr>
        <p:txBody>
          <a:bodyPr>
            <a:normAutofit/>
          </a:bodyPr>
          <a:lstStyle/>
          <a:p>
            <a:r>
              <a:rPr lang="en-IN" sz="4000" dirty="0">
                <a:effectLst>
                  <a:outerShdw blurRad="38100" dist="38100" dir="2700000" algn="tl">
                    <a:srgbClr val="000000">
                      <a:alpha val="43137"/>
                    </a:srgbClr>
                  </a:outerShdw>
                </a:effectLst>
                <a:latin typeface="Bahnschrift SemiBold" panose="020B0502040204020203" pitchFamily="34" charset="0"/>
              </a:rPr>
              <a:t>ANATOMICAL ASPECTS OF THE </a:t>
            </a:r>
            <a:r>
              <a:rPr lang="en-IN" sz="4000" dirty="0" smtClean="0">
                <a:effectLst>
                  <a:outerShdw blurRad="38100" dist="38100" dir="2700000" algn="tl">
                    <a:srgbClr val="000000">
                      <a:alpha val="43137"/>
                    </a:srgbClr>
                  </a:outerShdw>
                </a:effectLst>
                <a:latin typeface="Bahnschrift SemiBold" panose="020B0502040204020203" pitchFamily="34" charset="0"/>
              </a:rPr>
              <a:t>HEART: </a:t>
            </a:r>
            <a:endParaRPr lang="en-IN" sz="4000" dirty="0">
              <a:effectLst>
                <a:outerShdw blurRad="38100" dist="38100" dir="2700000" algn="tl">
                  <a:srgbClr val="000000">
                    <a:alpha val="43137"/>
                  </a:srgbClr>
                </a:outerShdw>
              </a:effectLst>
              <a:latin typeface="Bahnschrift SemiBold" panose="020B0502040204020203" pitchFamily="34" charset="0"/>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4795" y="2536006"/>
            <a:ext cx="3686175" cy="3162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 Placeholder 7"/>
          <p:cNvSpPr>
            <a:spLocks noGrp="1"/>
          </p:cNvSpPr>
          <p:nvPr>
            <p:ph type="body" sz="half" idx="2"/>
          </p:nvPr>
        </p:nvSpPr>
        <p:spPr>
          <a:xfrm>
            <a:off x="841247" y="2099734"/>
            <a:ext cx="5022225" cy="4565017"/>
          </a:xfrm>
          <a:ln w="12700">
            <a:solidFill>
              <a:schemeClr val="tx2">
                <a:lumMod val="75000"/>
              </a:schemeClr>
            </a:solidFill>
          </a:ln>
        </p:spPr>
        <p:txBody>
          <a:bodyPr>
            <a:normAutofit lnSpcReduction="10000"/>
          </a:bodyPr>
          <a:lstStyle/>
          <a:p>
            <a:r>
              <a:rPr lang="en-IN" sz="2000" dirty="0"/>
              <a:t>The heart is basically a hollow muscular pump, which pushes the blood through out the body via the blood vessels. A normal sized healthy heart is roughly the same size as a fist and weighs around 250-300 g. It is located between the lungs and slightly to the left of </a:t>
            </a:r>
            <a:r>
              <a:rPr lang="en-IN" sz="2000" dirty="0" err="1"/>
              <a:t>center</a:t>
            </a:r>
            <a:r>
              <a:rPr lang="en-IN" sz="2000" dirty="0"/>
              <a:t>. The heart is an involuntary muscle that has approximately seventy to ninety contractions per minute during a restful state. It begins to pump early in the life of a </a:t>
            </a:r>
            <a:r>
              <a:rPr lang="en-IN" sz="2000" dirty="0" err="1"/>
              <a:t>fetus</a:t>
            </a:r>
            <a:r>
              <a:rPr lang="en-IN" sz="2000" dirty="0"/>
              <a:t> and will continue unceasingly until death. </a:t>
            </a:r>
            <a:endParaRPr lang="en-IN" sz="2000" dirty="0" smtClean="0"/>
          </a:p>
          <a:p>
            <a:endParaRPr lang="en-IN" sz="1400" dirty="0"/>
          </a:p>
          <a:p>
            <a:endParaRPr lang="en-IN" sz="1400" dirty="0"/>
          </a:p>
        </p:txBody>
      </p:sp>
    </p:spTree>
    <p:extLst>
      <p:ext uri="{BB962C8B-B14F-4D97-AF65-F5344CB8AC3E}">
        <p14:creationId xmlns:p14="http://schemas.microsoft.com/office/powerpoint/2010/main" val="3456903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1"/>
            <a:ext cx="5437004" cy="815418"/>
          </a:xfrm>
        </p:spPr>
        <p:txBody>
          <a:bodyPr>
            <a:noAutofit/>
          </a:bodyPr>
          <a:lstStyle/>
          <a:p>
            <a:r>
              <a:rPr lang="en-IN" sz="4000" dirty="0">
                <a:effectLst>
                  <a:outerShdw blurRad="38100" dist="38100" dir="2700000" algn="tl">
                    <a:srgbClr val="000000">
                      <a:alpha val="43137"/>
                    </a:srgbClr>
                  </a:outerShdw>
                </a:effectLst>
                <a:latin typeface="Bahnschrift SemiBold" panose="020B0502040204020203" pitchFamily="34" charset="0"/>
              </a:rPr>
              <a:t>UNDERSTANDING ECG </a:t>
            </a:r>
            <a:r>
              <a:rPr lang="en-IN" sz="4000" dirty="0" smtClean="0">
                <a:effectLst>
                  <a:outerShdw blurRad="38100" dist="38100" dir="2700000" algn="tl">
                    <a:srgbClr val="000000">
                      <a:alpha val="43137"/>
                    </a:srgbClr>
                  </a:outerShdw>
                </a:effectLst>
                <a:latin typeface="Bahnschrift SemiBold" panose="020B0502040204020203" pitchFamily="34" charset="0"/>
              </a:rPr>
              <a:t>:</a:t>
            </a:r>
            <a:endParaRPr lang="en-IN" sz="4000" dirty="0">
              <a:effectLst>
                <a:outerShdw blurRad="38100" dist="38100" dir="2700000" algn="tl">
                  <a:srgbClr val="000000">
                    <a:alpha val="43137"/>
                  </a:srgbClr>
                </a:outerShdw>
              </a:effectLst>
              <a:latin typeface="Bahnschrift SemiBold" panose="020B0502040204020203"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8493" y="2271858"/>
            <a:ext cx="4044161" cy="29694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 Placeholder 3"/>
          <p:cNvSpPr>
            <a:spLocks noGrp="1"/>
          </p:cNvSpPr>
          <p:nvPr>
            <p:ph type="body" sz="half" idx="2"/>
          </p:nvPr>
        </p:nvSpPr>
        <p:spPr>
          <a:xfrm>
            <a:off x="841247" y="1385740"/>
            <a:ext cx="5663248" cy="5382704"/>
          </a:xfrm>
          <a:ln w="12700">
            <a:solidFill>
              <a:schemeClr val="tx2">
                <a:lumMod val="50000"/>
              </a:schemeClr>
            </a:solidFill>
          </a:ln>
        </p:spPr>
        <p:txBody>
          <a:bodyPr>
            <a:noAutofit/>
          </a:bodyPr>
          <a:lstStyle/>
          <a:p>
            <a:r>
              <a:rPr lang="en-IN" sz="1600" dirty="0"/>
              <a:t>The Electrocardiogram (ECG) is a linear graph of the voltage fluctuations produced by the myocardium. The heart muscle possesses the property of automatic rhythmic contraction</a:t>
            </a:r>
            <a:r>
              <a:rPr lang="en-IN" sz="1600" dirty="0" smtClean="0"/>
              <a:t>. </a:t>
            </a:r>
            <a:r>
              <a:rPr lang="en-IN" sz="1600" dirty="0"/>
              <a:t>This results in weak electric currents, which spread through the entire body. These can be recorded by placing electrodes at the various positions on the body and connecting them to an electrocardiographic apparatus.  </a:t>
            </a:r>
          </a:p>
          <a:p>
            <a:r>
              <a:rPr lang="en-IN" sz="1600" dirty="0"/>
              <a:t>Each cardiac cell is surrounded by and filled with solutions of Sodium (Na+), Potassium (K+), and Calcium (Ca++). The interior of the cell membrane is considered to be negative with respect to outside during resting conditions. When an electric impulse is generated in the heart, the interior part becomes positive with respect to the exterior. This change of polarity is called depolarization</a:t>
            </a:r>
            <a:r>
              <a:rPr lang="en-IN" sz="1600" dirty="0" smtClean="0"/>
              <a:t>.. </a:t>
            </a:r>
            <a:r>
              <a:rPr lang="en-IN" sz="1600" dirty="0"/>
              <a:t>The ECG records the electrical signal of the heart as the muscle cells depolarize (contract) and repolarize.</a:t>
            </a:r>
            <a:endParaRPr lang="en-IN" sz="1600" b="1" dirty="0"/>
          </a:p>
        </p:txBody>
      </p:sp>
    </p:spTree>
    <p:extLst>
      <p:ext uri="{BB962C8B-B14F-4D97-AF65-F5344CB8AC3E}">
        <p14:creationId xmlns:p14="http://schemas.microsoft.com/office/powerpoint/2010/main" val="690202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000" dirty="0" smtClean="0">
                <a:effectLst>
                  <a:outerShdw blurRad="38100" dist="38100" dir="2700000" algn="tl">
                    <a:srgbClr val="000000">
                      <a:alpha val="43137"/>
                    </a:srgbClr>
                  </a:outerShdw>
                </a:effectLst>
                <a:latin typeface="Bahnschrift SemiBold" panose="020B0502040204020203" pitchFamily="34" charset="0"/>
              </a:rPr>
              <a:t>IMPLEMENTATION:</a:t>
            </a:r>
            <a:endParaRPr lang="en-IN" sz="4000" dirty="0">
              <a:effectLst>
                <a:outerShdw blurRad="38100" dist="38100" dir="2700000" algn="tl">
                  <a:srgbClr val="000000">
                    <a:alpha val="43137"/>
                  </a:srgbClr>
                </a:outerShdw>
              </a:effectLst>
              <a:latin typeface="Bahnschrift SemiBold" panose="020B0502040204020203" pitchFamily="34" charset="0"/>
            </a:endParaRPr>
          </a:p>
        </p:txBody>
      </p:sp>
      <p:sp>
        <p:nvSpPr>
          <p:cNvPr id="6" name="Content Placeholder 5"/>
          <p:cNvSpPr>
            <a:spLocks noGrp="1"/>
          </p:cNvSpPr>
          <p:nvPr>
            <p:ph idx="1"/>
          </p:nvPr>
        </p:nvSpPr>
        <p:spPr>
          <a:xfrm>
            <a:off x="1261872" y="2366128"/>
            <a:ext cx="8655126" cy="2733773"/>
          </a:xfrm>
          <a:ln w="28575">
            <a:solidFill>
              <a:schemeClr val="tx2">
                <a:lumMod val="75000"/>
              </a:schemeClr>
            </a:solidFill>
          </a:ln>
        </p:spPr>
        <p:txBody>
          <a:bodyPr anchor="b">
            <a:normAutofit/>
          </a:bodyPr>
          <a:lstStyle/>
          <a:p>
            <a:pPr marL="0" indent="0">
              <a:buNone/>
            </a:pPr>
            <a:r>
              <a:rPr lang="en-IN" sz="2400" dirty="0"/>
              <a:t>-Start up </a:t>
            </a:r>
            <a:r>
              <a:rPr lang="en-IN" sz="2400" dirty="0" err="1"/>
              <a:t>MatLab</a:t>
            </a:r>
            <a:r>
              <a:rPr lang="en-IN" sz="2400" dirty="0"/>
              <a:t>. </a:t>
            </a:r>
            <a:endParaRPr lang="en-IN" sz="2400" dirty="0" smtClean="0"/>
          </a:p>
          <a:p>
            <a:pPr marL="0" indent="0">
              <a:buNone/>
            </a:pPr>
            <a:r>
              <a:rPr lang="en-IN" sz="2400" dirty="0" smtClean="0"/>
              <a:t>-</a:t>
            </a:r>
            <a:r>
              <a:rPr lang="en-IN" sz="2400" dirty="0"/>
              <a:t>Type in </a:t>
            </a:r>
            <a:r>
              <a:rPr lang="en-IN" sz="2400" dirty="0" smtClean="0"/>
              <a:t>the </a:t>
            </a:r>
            <a:r>
              <a:rPr lang="en-IN" sz="2400" dirty="0"/>
              <a:t>required code , save and then simulate. </a:t>
            </a:r>
            <a:endParaRPr lang="en-IN" sz="2400" dirty="0" smtClean="0"/>
          </a:p>
          <a:p>
            <a:pPr marL="0" indent="0">
              <a:buNone/>
            </a:pPr>
            <a:r>
              <a:rPr lang="en-IN" sz="2400" dirty="0" smtClean="0"/>
              <a:t>-Plot the acquired data.</a:t>
            </a:r>
          </a:p>
          <a:p>
            <a:pPr marL="0" indent="0">
              <a:buNone/>
            </a:pPr>
            <a:r>
              <a:rPr lang="en-IN" sz="2400" dirty="0" smtClean="0"/>
              <a:t>-Calculate the no. of peaks and measure heart rate.</a:t>
            </a:r>
          </a:p>
          <a:p>
            <a:pPr marL="0" indent="0">
              <a:buNone/>
            </a:pPr>
            <a:endParaRPr lang="en-IN" sz="2400" dirty="0"/>
          </a:p>
        </p:txBody>
      </p:sp>
    </p:spTree>
    <p:extLst>
      <p:ext uri="{BB962C8B-B14F-4D97-AF65-F5344CB8AC3E}">
        <p14:creationId xmlns:p14="http://schemas.microsoft.com/office/powerpoint/2010/main" val="1345783895"/>
      </p:ext>
    </p:extLst>
  </p:cSld>
  <p:clrMapOvr>
    <a:masterClrMapping/>
  </p:clrMapOvr>
</p:sld>
</file>

<file path=ppt/theme/theme1.xml><?xml version="1.0" encoding="utf-8"?>
<a:theme xmlns:a="http://schemas.openxmlformats.org/drawingml/2006/main" name="View">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SIM</Template>
  <TotalTime>73</TotalTime>
  <Words>894</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Bahnschrift SemiBold</vt:lpstr>
      <vt:lpstr>Century Schoolbook</vt:lpstr>
      <vt:lpstr>Wingdings 2</vt:lpstr>
      <vt:lpstr>View</vt:lpstr>
      <vt:lpstr>Heart Rate Analysis using MATLAB </vt:lpstr>
      <vt:lpstr>CONTENTS:</vt:lpstr>
      <vt:lpstr>INTRODUCTION:</vt:lpstr>
      <vt:lpstr>ABSTRACT:</vt:lpstr>
      <vt:lpstr>PURPOSE OF THE PROJECT:</vt:lpstr>
      <vt:lpstr>DISEASES &amp; DISABLITIES DETECTED BY HEART RATE:</vt:lpstr>
      <vt:lpstr>ANATOMICAL ASPECTS OF THE HEART: </vt:lpstr>
      <vt:lpstr>UNDERSTANDING ECG :</vt:lpstr>
      <vt:lpstr>IMPLEMENTATION:</vt:lpstr>
      <vt:lpstr>CONCLUSION:</vt:lpstr>
      <vt:lpstr>FUTURE SCOPE:</vt:lpstr>
      <vt:lpstr>REFRENCES: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 For Heart Rate Analysis</dc:title>
  <dc:creator>Shaurya Gupta</dc:creator>
  <cp:lastModifiedBy>Shaurya Gupta</cp:lastModifiedBy>
  <cp:revision>12</cp:revision>
  <dcterms:created xsi:type="dcterms:W3CDTF">2019-02-27T15:44:06Z</dcterms:created>
  <dcterms:modified xsi:type="dcterms:W3CDTF">2019-03-25T17:12:40Z</dcterms:modified>
</cp:coreProperties>
</file>