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12" y="19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32832213473646E-2"/>
          <c:y val="6.8750000000000006E-2"/>
          <c:w val="0.97398437360577916"/>
          <c:h val="0.793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12-4009-946E-F49EAD78020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12-4009-946E-F49EAD78020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12-4009-946E-F49EAD78020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12-4009-946E-F49EAD78020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12-4009-946E-F49EAD78020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12-4009-946E-F49EAD78020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812-4009-946E-F49EAD78020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812-4009-946E-F49EAD780202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  <c:pt idx="10">
                  <c:v>2024E</c:v>
                </c:pt>
                <c:pt idx="11">
                  <c:v>2025E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136.5</c:v>
                </c:pt>
                <c:pt idx="1">
                  <c:v>141.9</c:v>
                </c:pt>
                <c:pt idx="2">
                  <c:v>147.9</c:v>
                </c:pt>
                <c:pt idx="3">
                  <c:v>153.9</c:v>
                </c:pt>
                <c:pt idx="4">
                  <c:v>161</c:v>
                </c:pt>
                <c:pt idx="5">
                  <c:v>168</c:v>
                </c:pt>
                <c:pt idx="6">
                  <c:v>175.1</c:v>
                </c:pt>
                <c:pt idx="7">
                  <c:v>183.8</c:v>
                </c:pt>
                <c:pt idx="8">
                  <c:v>194.2</c:v>
                </c:pt>
                <c:pt idx="9">
                  <c:v>204.5</c:v>
                </c:pt>
                <c:pt idx="10">
                  <c:v>214.9</c:v>
                </c:pt>
                <c:pt idx="11">
                  <c:v>226.9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812-4009-946E-F49EAD780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924792"/>
        <c:axId val="1243925184"/>
      </c:barChart>
      <c:catAx>
        <c:axId val="124392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43925184"/>
        <c:crosses val="autoZero"/>
        <c:auto val="1"/>
        <c:lblAlgn val="ctr"/>
        <c:lblOffset val="100"/>
        <c:noMultiLvlLbl val="0"/>
      </c:catAx>
      <c:valAx>
        <c:axId val="1243925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3924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P1536676678805</a:t>
            </a:r>
          </a:p>
        </p:txBody>
      </p:sp>
    </p:spTree>
    <p:extLst>
      <p:ext uri="{BB962C8B-B14F-4D97-AF65-F5344CB8AC3E}">
        <p14:creationId xmlns:p14="http://schemas.microsoft.com/office/powerpoint/2010/main" val="25815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6749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488" y="3441700"/>
            <a:ext cx="9107424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D6E6A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Credit Memo</a:t>
            </a:r>
          </a:p>
        </p:txBody>
      </p:sp>
      <p:sp>
        <p:nvSpPr>
          <p:cNvPr id="7" name="CoverPageDateText"/>
          <p:cNvSpPr txBox="1">
            <a:spLocks/>
          </p:cNvSpPr>
          <p:nvPr/>
        </p:nvSpPr>
        <p:spPr>
          <a:xfrm>
            <a:off x="475488" y="4039632"/>
            <a:ext cx="3008376" cy="36576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3175" indent="0" algn="l" defTabSz="914400" rtl="0" eaLnBrk="1" latinLnBrk="0" hangingPunct="1">
              <a:lnSpc>
                <a:spcPct val="110000"/>
              </a:lnSpc>
              <a:spcBef>
                <a:spcPts val="1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7432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73736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338328" indent="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50292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0" lvl="0" indent="0" algn="l" defTabSz="914400" rtl="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78FBF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[●] 2020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2199294"/>
            <a:ext cx="3882328" cy="10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966" y="999933"/>
            <a:ext cx="8234382" cy="25099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Transaction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966" y="3930479"/>
            <a:ext cx="2506901" cy="220426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Sources &amp;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6385" y="3930479"/>
            <a:ext cx="5350963" cy="220426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Pro Forma Capitalization Table</a:t>
            </a:r>
          </a:p>
        </p:txBody>
      </p:sp>
      <p:sp>
        <p:nvSpPr>
          <p:cNvPr id="11" name="Rectangle 10"/>
          <p:cNvSpPr/>
          <p:nvPr>
            <p:custDataLst>
              <p:tags r:id="rId1"/>
            </p:custDataLst>
          </p:nvPr>
        </p:nvSpPr>
        <p:spPr>
          <a:xfrm>
            <a:off x="472966" y="1250924"/>
            <a:ext cx="8213834" cy="258532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1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Corporation (“Davis Industries” or the “Company”) is a medical devices manufacturer that delivers innovative infection prevention products and services for the healthcare market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specializes in the following reportable segments: Endoscopy, Water Purification and Filtration, Health Disposables, and Dialysis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LTM period </a:t>
            </a: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ended July 31, 2017, Davis Industries generated revenue of $480.3 million and adjusted EBITDA of $99.8 million</a:t>
            </a: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1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is currently exploring how to refinance existing debt on its balance sheet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has $126mm of existing debt that is split into two tranches (“Tranche A” and “Tranche B”) that both mature later this year 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is considering putting in place a $200 million Revolving Credit Facility, the proceeds of which would be used to refinance Tranche A and Tranche B 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Forma for the transaction, total leverage will be 1.3x based on LTM Adjusted EBITDA of $99.8 million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6629"/>
              </p:ext>
            </p:extLst>
          </p:nvPr>
        </p:nvGraphicFramePr>
        <p:xfrm>
          <a:off x="472966" y="4257683"/>
          <a:ext cx="8234383" cy="1671128"/>
        </p:xfrm>
        <a:graphic>
          <a:graphicData uri="http://schemas.openxmlformats.org/drawingml/2006/table">
            <a:tbl>
              <a:tblPr/>
              <a:tblGrid>
                <a:gridCol w="170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Sources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Before Transaction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After Transaction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New Revolving Credit Facility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x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x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Sources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Tranche 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80.0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0.8x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Tranche 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46.0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Uses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New Revolving Credit Facility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  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Repay Tranche 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80.0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    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Repay Tranche 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46.0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Uses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Adjusted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$99.8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        99.8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overview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47204"/>
              </p:ext>
            </p:extLst>
          </p:nvPr>
        </p:nvGraphicFramePr>
        <p:xfrm>
          <a:off x="472966" y="1027766"/>
          <a:ext cx="8229602" cy="5119788"/>
        </p:xfrm>
        <a:graphic>
          <a:graphicData uri="http://schemas.openxmlformats.org/drawingml/2006/table">
            <a:tbl>
              <a:tblPr/>
              <a:tblGrid>
                <a:gridCol w="1679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3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Davis Industries Corporation - Financial Summary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FYE July 31,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FYE July 31,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 in millions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 in millions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Income Statement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Flow Statement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$353.1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$415.8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$480.3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flow from operations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$39.1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$49.0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59.9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% growth</a:t>
                      </a:r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17.7%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15.5%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Capital expenditures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(7.9)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(11.4)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(16.8)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Free Cash Flow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31.1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37.5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Cost of Goods Sold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188.0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215.2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242.5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165.1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200.6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237.7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Acquisitions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(20.4)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(65.0)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(43.8)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Gross margin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46.8%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48.3%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49.5%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Dividends paid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(2.6)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(3.1)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(3.6)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operating expenses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116.3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142.6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172.9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Operating income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48.8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58.0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64.8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 calculation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Operating margin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13.8%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14.0%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13.5%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Adjusted EBITDA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$70.2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$86.3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$99.8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Net income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27.8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34.9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40.8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Credit ratios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Net profit margin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8.4%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 / EBITDA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1.1x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Debt to total capitalization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25.9%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31.7%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30.3%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Balance Sheet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FCF / Total Debt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39.7%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32.4%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and cash equivalents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$19.8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$26.8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$32.5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43.5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58.4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69.1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Inventory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45.1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57.3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61.8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Total assets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365.0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443.3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501.1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Accounts payable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16.4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78.5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116.0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Equity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224.6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249.7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289.8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Liabilities and equity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365.0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443.3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501.1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01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806" y="1902463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955" y="2651187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381" y="3413186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0940" y="3148724"/>
            <a:ext cx="3866408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0940" y="1501336"/>
            <a:ext cx="3866408" cy="72210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and industry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9" y="999933"/>
            <a:ext cx="40427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Company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303" y="999933"/>
            <a:ext cx="3866046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Industry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0941" y="4326090"/>
            <a:ext cx="3866407" cy="21420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Medical device manufacturer market growth ($</a:t>
            </a:r>
            <a:r>
              <a:rPr lang="en-US" sz="1100" b="1" dirty="0" err="1">
                <a:latin typeface="Arial" panose="020B0604020202020204" pitchFamily="34" charset="0"/>
              </a:rPr>
              <a:t>bn</a:t>
            </a:r>
            <a:r>
              <a:rPr lang="en-US" sz="11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0940" y="3993243"/>
            <a:ext cx="3866408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Corp, Omega Inc, Kappa GmbH, Alpha Inc, Omicron Intl</a:t>
            </a:r>
          </a:p>
        </p:txBody>
      </p:sp>
      <p:sp>
        <p:nvSpPr>
          <p:cNvPr id="15" name="Rectangle 14"/>
          <p:cNvSpPr/>
          <p:nvPr>
            <p:custDataLst>
              <p:tags r:id="rId1"/>
            </p:custDataLst>
          </p:nvPr>
        </p:nvSpPr>
        <p:spPr>
          <a:xfrm>
            <a:off x="475489" y="1318971"/>
            <a:ext cx="4042724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</a:t>
            </a: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leading provider medical equipment and sanitation products  and services in the healthcare market: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Instruments: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Designs, develops, manufactures, sells, and services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Dissecting, grasping, retractors, homeostatic instruments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greater safety and uphold to highest standards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Sterilizers: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Designs, develops, manufactures, sells, and services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 and cold disinfectant used in many industries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contamination and limit infections/spread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Designs, develops, manufactures, sells, and services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use products used by medical professionals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Needles, syringes, bandages, wraps, catheters, spongers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000" b="1" dirty="0">
              <a:solidFill>
                <a:srgbClr val="BA0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customer accounted for more than 10% of consolidated net sales during FY2017, FY2016, or FY2015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4840941" y="1241985"/>
            <a:ext cx="3866407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addressable markets (“TAM”)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Instruments: [~4.5B / growing at 7%]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Sterilization: [~1B / growing at 5%]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Disposables: [~1.2B / growing at 2-3%]</a:t>
            </a: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drivers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 US population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 in medical technology and upgrading clinics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demand for single use disposables 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29184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market is highly competitive with peers such as:</a:t>
            </a:r>
          </a:p>
        </p:txBody>
      </p:sp>
      <p:graphicFrame>
        <p:nvGraphicFramePr>
          <p:cNvPr id="17" name="Chart 16"/>
          <p:cNvGraphicFramePr/>
          <p:nvPr>
            <p:custDataLst>
              <p:tags r:id="rId3"/>
            </p:custDataLst>
          </p:nvPr>
        </p:nvGraphicFramePr>
        <p:xfrm>
          <a:off x="4840941" y="4669384"/>
          <a:ext cx="3866407" cy="160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5699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 structuring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8" y="1037855"/>
            <a:ext cx="5118466" cy="193047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Collateral analysis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8" y="3878545"/>
            <a:ext cx="8231860" cy="30679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Risks and Mitigants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6856" y="1005163"/>
            <a:ext cx="2930492" cy="24165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Financial covenant package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83144"/>
              </p:ext>
            </p:extLst>
          </p:nvPr>
        </p:nvGraphicFramePr>
        <p:xfrm>
          <a:off x="5776857" y="1289905"/>
          <a:ext cx="2930491" cy="277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467"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Covenant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6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(Total Debt / EBITDA)</a:t>
                      </a: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adequate debt coverage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Coverage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(EBITDA /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Interest)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Assures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operating earnings can cover interest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Charge Coverage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(EBITDA less Capital Expenditures divided by Total Fixed Charges)</a:t>
                      </a: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sufficiency of operating earnings for fixed requirements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Tangible Net Worth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(Net Worth – Intangible assets) 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Limits investments,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directing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to debt repayment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(Permit at any time its total of cash and marketable securities, to be less than a $ amount) 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satisfactory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liquidity and tracks performance vs. plan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5959"/>
              </p:ext>
            </p:extLst>
          </p:nvPr>
        </p:nvGraphicFramePr>
        <p:xfrm>
          <a:off x="475488" y="4326042"/>
          <a:ext cx="8231860" cy="15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7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Competition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- Company faces rapid technology changes in the medical device and water purification industry.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shows top line growth year over year  [●] Company research leads to patents resulting in a competitive advantage [●] Company has communicated to the bank that they have significant R&amp;D investment in process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Regulation -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Industry  is experiencing significant scrutiny and regulation by governmental authorities, which may lead to greater regulation in the future.</a:t>
                      </a:r>
                      <a:endParaRPr lang="en-US" sz="7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regularly participants in seminars and webinars for proper regulation education [●] Company has not presented any significant regulation issues historically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Commodity Risk -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Company is heavily reliant on certain raw materials and can be adversely impacted by rising prices.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Historically the company has been able to maintain strong margins [●] Company has a hedging strategy in place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Collateral shortfall -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$86,000m deficiency if revolver is fully drawn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has maintained strong and consistent cash on their balance sheet [●] Company has low</a:t>
                      </a:r>
                      <a:r>
                        <a:rPr lang="en-US" sz="700" b="0" i="0" u="none" strike="noStrike" kern="1200" baseline="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cash flow</a:t>
                      </a:r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leverage under 1.50x and has had low cash flow</a:t>
                      </a:r>
                      <a:r>
                        <a:rPr lang="en-US" sz="700" b="0" i="0" u="none" strike="noStrike" kern="1200" baseline="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leverage historically [●] Company patents and performance warrants enterprise valuation which will be used as bank security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16756"/>
              </p:ext>
            </p:extLst>
          </p:nvPr>
        </p:nvGraphicFramePr>
        <p:xfrm>
          <a:off x="475488" y="1289905"/>
          <a:ext cx="5118465" cy="1800830"/>
        </p:xfrm>
        <a:graphic>
          <a:graphicData uri="http://schemas.openxmlformats.org/drawingml/2006/table">
            <a:tbl>
              <a:tblPr/>
              <a:tblGrid>
                <a:gridCol w="137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Collateral 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Eligible collateral value ($k)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Authorized advance rate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Available collateral ($k)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$69,078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$55,262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$61,795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$30,898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Property and equipment, 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$55,211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$27,607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collateral available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$113,767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Less: (commitments)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$126,000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Excess / (deficiency)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$(12,233)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5488" y="3356583"/>
            <a:ext cx="5118466" cy="521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6603" y="3428031"/>
            <a:ext cx="4736233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These are the two important metrics to look at when looking at borrowing from a company. It show their financial strength as well as how they’re handling liabilities.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88" y="3090735"/>
            <a:ext cx="5118466" cy="234177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</a:rPr>
              <a:t>Borrowing base recommendation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1284" y="163789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765" y="2074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Term sheet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1059671"/>
          <a:ext cx="8229600" cy="4961964"/>
        </p:xfrm>
        <a:graphic>
          <a:graphicData uri="http://schemas.openxmlformats.org/drawingml/2006/table">
            <a:tbl>
              <a:tblPr firstRow="1" lastRow="1"/>
              <a:tblGrid>
                <a:gridCol w="160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177">
                <a:tc gridSpan="3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LF_Kai" charset="-122"/>
                        </a:rPr>
                        <a:t>Proposed terms and conditions</a:t>
                      </a:r>
                    </a:p>
                  </a:txBody>
                  <a:tcPr marL="40341" marR="80682" marT="16136" marB="8068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5720" marT="18288" marB="9144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444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Borrower: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0341" marR="80682" marT="16136" marB="0" anchor="ctr" horzOverflow="overflow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E32726"/>
                        </a:solidFill>
                        <a:effectLst/>
                        <a:latin typeface="Arial" pitchFamily="34" charset="0"/>
                        <a:ea typeface="LF_Kai" charset="-122"/>
                        <a:cs typeface="+mn-cs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4572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Davis Industries Corporation (the “Company”)</a:t>
                      </a:r>
                      <a:endParaRPr lang="en-US" sz="900" b="0" i="0" u="none" strike="noStrike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444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Facility Type: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0341" marR="80682" marT="16136" marB="0" anchor="ctr" horzOverflow="overflow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016" marR="0" lvl="1" indent="-128016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Char char="n"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LF_Kai" charset="-122"/>
                          <a:cs typeface="Arial" panose="020B0604020202020204" pitchFamily="34" charset="0"/>
                        </a:rPr>
                        <a:t>Revolving Credit Facility</a:t>
                      </a: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Amount: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LF_Kai" charset="-122"/>
                        </a:rPr>
                        <a:t>$200,000,000</a:t>
                      </a: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Tenor: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years</a:t>
                      </a:r>
                      <a:endParaRPr lang="en-US" sz="900" b="0" i="0" u="none" strike="noStrike" kern="1200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Maturity: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years from closing date 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Spread (Interest Rate):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4.00%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Undrawn Fee: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 basis points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Proceeds:</a:t>
                      </a:r>
                      <a:endParaRPr lang="en-US" sz="1000" b="1" i="0" u="none" strike="noStrike" cap="none" baseline="0" noProof="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corporate purposes</a:t>
                      </a:r>
                      <a:endParaRPr lang="en-US" sz="900" b="0" i="0" u="none" strike="noStrike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Covenants:</a:t>
                      </a:r>
                      <a:endParaRPr lang="en-US" sz="1000" b="1" i="0" u="none" strike="noStrike" cap="none" baseline="0" noProof="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016" lvl="1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 covenant not to exceed 3.50x</a:t>
                      </a:r>
                    </a:p>
                    <a:p>
                      <a:pPr marL="256032" lvl="2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 calculated as Total Debt / EBITDA </a:t>
                      </a:r>
                    </a:p>
                    <a:p>
                      <a:pPr marL="128016" lvl="1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covenant not less than 3.00x</a:t>
                      </a:r>
                    </a:p>
                    <a:p>
                      <a:pPr marL="256032" lvl="2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covenant calculated as EBITDA / Total Interest 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54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Model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>
          <a:xfrm>
            <a:off x="457200" y="178990"/>
            <a:ext cx="8279476" cy="322729"/>
          </a:xfrm>
          <a:solidFill>
            <a:srgbClr val="FFFFCC"/>
          </a:solidFill>
        </p:spPr>
        <p:txBody>
          <a:bodyPr/>
          <a:lstStyle/>
          <a:p>
            <a:r>
              <a:rPr lang="en-US" b="1" dirty="0"/>
              <a:t>Participant to paste excel model below – Below is for </a:t>
            </a:r>
            <a:r>
              <a:rPr lang="en-US" b="1" dirty="0">
                <a:solidFill>
                  <a:srgbClr val="FF0000"/>
                </a:solidFill>
              </a:rPr>
              <a:t>illustrative purposes only, not to be included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FC9D11-B82C-40A7-9649-97561E20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03754"/>
              </p:ext>
            </p:extLst>
          </p:nvPr>
        </p:nvGraphicFramePr>
        <p:xfrm>
          <a:off x="457200" y="1169894"/>
          <a:ext cx="8229604" cy="5002297"/>
        </p:xfrm>
        <a:graphic>
          <a:graphicData uri="http://schemas.openxmlformats.org/drawingml/2006/table">
            <a:tbl>
              <a:tblPr/>
              <a:tblGrid>
                <a:gridCol w="2007608">
                  <a:extLst>
                    <a:ext uri="{9D8B030D-6E8A-4147-A177-3AD203B41FA5}">
                      <a16:colId xmlns:a16="http://schemas.microsoft.com/office/drawing/2014/main" val="2930101384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386238703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3211400667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1599790007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1913053666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441840179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2198479603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3224281021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3767566938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1988735660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2604816845"/>
                    </a:ext>
                  </a:extLst>
                </a:gridCol>
                <a:gridCol w="565636">
                  <a:extLst>
                    <a:ext uri="{9D8B030D-6E8A-4147-A177-3AD203B41FA5}">
                      <a16:colId xmlns:a16="http://schemas.microsoft.com/office/drawing/2014/main" val="2207522905"/>
                    </a:ext>
                  </a:extLst>
                </a:gridCol>
              </a:tblGrid>
              <a:tr h="150092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Year Ended July 31,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02478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FCF Model ($mm)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2017PF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2018P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2019P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2020P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2021P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2022P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2023P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2024P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2025P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2026P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2027P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3747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525.0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588.0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83617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% Growth</a:t>
                      </a:r>
                    </a:p>
                  </a:txBody>
                  <a:tcPr marL="87464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15.5%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34239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99.8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105.0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117.6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129.4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708167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% Margin</a:t>
                      </a:r>
                    </a:p>
                  </a:txBody>
                  <a:tcPr marL="87464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494446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Interest Expense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(5.4)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(3.8)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(2.0)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3251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Tax Expense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(20.9)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(23.5)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(25.8)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(129.0)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994904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l-GR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 NWC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(11.1)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(15.0)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(14.0)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153.7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61167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Capex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(18.4)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(20.6)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(22.6)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(22.6)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(22.6)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(22.6)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(22.6)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58531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Dividend payments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(4.2)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(4.7)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(5.2)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(5.2)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(5.2)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(5.2)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(5.2)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594617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Free cash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60.8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670.5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516.8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516.8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322543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Cumulative free cash flow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98.6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159.3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829.9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1,346.7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1,863.5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2,352.5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2,841.5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3,330.4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3,819.4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11526"/>
                  </a:ext>
                </a:extLst>
              </a:tr>
              <a:tr h="139480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34570"/>
                  </a:ext>
                </a:extLst>
              </a:tr>
              <a:tr h="158431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1867.0%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7-yr Payout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8661"/>
                  </a:ext>
                </a:extLst>
              </a:tr>
              <a:tr h="13948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80268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Mandatory debt repayments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01925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available for debt service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60.8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670.5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516.8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516.8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489.0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54192"/>
                  </a:ext>
                </a:extLst>
              </a:tr>
              <a:tr h="14175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Cumulative free cash flow for debt service</a:t>
                      </a:r>
                    </a:p>
                  </a:txBody>
                  <a:tcPr marL="87464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98.6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159.3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829.9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1,346.7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1,863.5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2,352.5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2,841.5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3,330.4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3,819.4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77215"/>
                  </a:ext>
                </a:extLst>
              </a:tr>
              <a:tr h="13948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457834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Year Ended July 31,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171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Covenant Projections ($mm)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2017PF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2018E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38536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R/C facility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126.0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79.4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042721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997393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126.0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79.4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34893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8366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Leverage Ratio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1.26x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0.76x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0.23x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0367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Leverage Covenant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98197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 Cushion ($)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63.78 </a:t>
                      </a:r>
                    </a:p>
                  </a:txBody>
                  <a:tcPr marL="87464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82.32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109.76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129.36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139.06 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149.49 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160.70 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646.80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646.80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646.80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646.80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426042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 Cushion (%)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63.92%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78.40%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2117"/>
                  </a:ext>
                </a:extLst>
              </a:tr>
              <a:tr h="139480">
                <a:tc>
                  <a:txBody>
                    <a:bodyPr/>
                    <a:lstStyle/>
                    <a:p>
                      <a:pPr algn="l" fontAlgn="t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27842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Interest Coverage Ratio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18.44x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27.79x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59.99x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129.36x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139.06x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149.49x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160.70x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646.80x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646.80x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646.80x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646.80x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36767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Interest Coverage Covenant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74613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 Cushion ($)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80.84 </a:t>
                      </a:r>
                    </a:p>
                  </a:txBody>
                  <a:tcPr marL="87464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91.78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110.74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125.86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135.56 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145.99 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157.20 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643.30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643.30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643.30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643.30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144261"/>
                  </a:ext>
                </a:extLst>
              </a:tr>
              <a:tr h="14175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 Cushion (%)</a:t>
                      </a:r>
                    </a:p>
                  </a:txBody>
                  <a:tcPr marL="87464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81.02%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87.41%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94.17%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97.29%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97.48%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97.66%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97.82%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99.46%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99.46%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99.46%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99.46%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422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91407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Internal"/>
  <p:tag name="PITCHPROSLIDEID" val="326"/>
  <p:tag name="PRESENTATIONID" val="7fc75708-b8d2-4bb1-b50d-85aae1ccfd2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POWERPITCHTABLESTYLE" val="Standard numer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5d6f99a7-f8ff-4828-bebf-a786b3d10174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2017</Words>
  <Application>Microsoft Macintosh PowerPoint</Application>
  <PresentationFormat>On-screen Show (4:3)</PresentationFormat>
  <Paragraphs>659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Presentation</vt:lpstr>
      <vt:lpstr>Executive summary</vt:lpstr>
      <vt:lpstr>Financial overview</vt:lpstr>
      <vt:lpstr>Business and industry overview</vt:lpstr>
      <vt:lpstr>Deal structuring</vt:lpstr>
      <vt:lpstr>Term sheet </vt:lpstr>
      <vt:lpstr>Financial Model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SHAURYA KETHIREDDY</cp:lastModifiedBy>
  <cp:revision>78</cp:revision>
  <dcterms:created xsi:type="dcterms:W3CDTF">2020-03-26T22:50:15Z</dcterms:created>
  <dcterms:modified xsi:type="dcterms:W3CDTF">2020-10-31T04:36:16Z</dcterms:modified>
</cp:coreProperties>
</file>