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4" r:id="rId5"/>
    <p:sldId id="265" r:id="rId6"/>
    <p:sldId id="266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5376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62B"/>
    <a:srgbClr val="549E39"/>
    <a:srgbClr val="2A4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12" y="108"/>
      </p:cViewPr>
      <p:guideLst>
        <p:guide orient="horz" pos="2184"/>
        <p:guide pos="2880"/>
        <p:guide pos="384"/>
        <p:guide pos="5376"/>
        <p:guide orient="horz" pos="3888"/>
        <p:guide orient="horz"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215043394406944E-2"/>
          <c:y val="0"/>
          <c:w val="0.95756991321118612"/>
          <c:h val="0.829819903373023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Delta Corp</c:v>
                </c:pt>
                <c:pt idx="1">
                  <c:v>Issuer</c:v>
                </c:pt>
                <c:pt idx="2">
                  <c:v>Kappa GmbH</c:v>
                </c:pt>
                <c:pt idx="3">
                  <c:v>Omega Inc</c:v>
                </c:pt>
                <c:pt idx="4">
                  <c:v>Sigma LLC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9507632"/>
        <c:axId val="1099508024"/>
      </c:barChart>
      <c:catAx>
        <c:axId val="1099507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099508024"/>
        <c:crosses val="autoZero"/>
        <c:auto val="1"/>
        <c:lblAlgn val="ctr"/>
        <c:lblOffset val="100"/>
        <c:noMultiLvlLbl val="0"/>
      </c:catAx>
      <c:valAx>
        <c:axId val="10995080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99507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215043394406944E-2"/>
          <c:y val="0"/>
          <c:w val="0.95756991321118612"/>
          <c:h val="0.829819903373023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Issuer</c:v>
                </c:pt>
                <c:pt idx="1">
                  <c:v>Omega Inc</c:v>
                </c:pt>
                <c:pt idx="2">
                  <c:v>Delta Corp</c:v>
                </c:pt>
                <c:pt idx="3">
                  <c:v>Mu Co</c:v>
                </c:pt>
                <c:pt idx="4">
                  <c:v>Rho Ltd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9506848"/>
        <c:axId val="1099506456"/>
      </c:barChart>
      <c:catAx>
        <c:axId val="109950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099506456"/>
        <c:crosses val="autoZero"/>
        <c:auto val="1"/>
        <c:lblAlgn val="ctr"/>
        <c:lblOffset val="100"/>
        <c:noMultiLvlLbl val="0"/>
      </c:catAx>
      <c:valAx>
        <c:axId val="1099506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99506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215043394406944E-2"/>
          <c:y val="0"/>
          <c:w val="0.95756991321118612"/>
          <c:h val="0.829819903373023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Issuer</c:v>
                </c:pt>
                <c:pt idx="1">
                  <c:v>Kappa GmbH</c:v>
                </c:pt>
                <c:pt idx="2">
                  <c:v>Alpha Inc</c:v>
                </c:pt>
                <c:pt idx="3">
                  <c:v>Delta Corp</c:v>
                </c:pt>
                <c:pt idx="4">
                  <c:v>Omicron Intl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9505672"/>
        <c:axId val="1099504888"/>
      </c:barChart>
      <c:catAx>
        <c:axId val="1099505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099504888"/>
        <c:crosses val="autoZero"/>
        <c:auto val="1"/>
        <c:lblAlgn val="ctr"/>
        <c:lblOffset val="100"/>
        <c:noMultiLvlLbl val="0"/>
      </c:catAx>
      <c:valAx>
        <c:axId val="10995048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99505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D2FD-67EA-44B4-86C6-ACBFD1E297A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FB17-B10D-4171-B4B4-BED859EB6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2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D2FD-67EA-44B4-86C6-ACBFD1E297A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FB17-B10D-4171-B4B4-BED859EB6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6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D2FD-67EA-44B4-86C6-ACBFD1E297A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FB17-B10D-4171-B4B4-BED859EB6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4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D2FD-67EA-44B4-86C6-ACBFD1E297A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FB17-B10D-4171-B4B4-BED859EB6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6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D2FD-67EA-44B4-86C6-ACBFD1E297A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FB17-B10D-4171-B4B4-BED859EB6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8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D2FD-67EA-44B4-86C6-ACBFD1E297A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FB17-B10D-4171-B4B4-BED859EB6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6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D2FD-67EA-44B4-86C6-ACBFD1E297A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FB17-B10D-4171-B4B4-BED859EB6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D2FD-67EA-44B4-86C6-ACBFD1E297A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FB17-B10D-4171-B4B4-BED859EB6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6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D2FD-67EA-44B4-86C6-ACBFD1E297A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FB17-B10D-4171-B4B4-BED859EB6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1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D2FD-67EA-44B4-86C6-ACBFD1E297A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FB17-B10D-4171-B4B4-BED859EB6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D2FD-67EA-44B4-86C6-ACBFD1E297A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FB17-B10D-4171-B4B4-BED859EB6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8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FD2FD-67EA-44B4-86C6-ACBFD1E297A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EFB17-B10D-4171-B4B4-BED859EB6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4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chart" Target="../charts/char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chart" Target="../charts/chart2.xml"/><Relationship Id="rId11" Type="http://schemas.openxmlformats.org/officeDocument/2006/relationships/image" Target="../media/image7.png"/><Relationship Id="rId5" Type="http://schemas.openxmlformats.org/officeDocument/2006/relationships/chart" Target="../charts/chart1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75920"/>
            <a:ext cx="9144000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rson's black smartwatch displaying 16: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1592032"/>
            <a:ext cx="5067301" cy="337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4865741"/>
            <a:ext cx="9144000" cy="334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6853" y="3484353"/>
            <a:ext cx="31515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 Overview</a:t>
            </a: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 2017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45" y="2265536"/>
            <a:ext cx="2849861" cy="7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7897"/>
            <a:ext cx="7886700" cy="679903"/>
          </a:xfrm>
        </p:spPr>
        <p:txBody>
          <a:bodyPr lIns="0" rIns="0"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 overview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609600" y="1430198"/>
            <a:ext cx="7924800" cy="119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3606800"/>
            <a:ext cx="2400300" cy="256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More than 100M global procedures annually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Market growing 7% annually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1850" y="3606800"/>
            <a:ext cx="2400300" cy="2565400"/>
          </a:xfrm>
          <a:prstGeom prst="rect">
            <a:avLst/>
          </a:prstGeom>
          <a:solidFill>
            <a:srgbClr val="3F7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More than 165,000 hospitals worldwide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Market growing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5%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annually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34100" y="3606800"/>
            <a:ext cx="2400300" cy="2565400"/>
          </a:xfrm>
          <a:prstGeom prst="rect">
            <a:avLst/>
          </a:prstGeom>
          <a:solidFill>
            <a:srgbClr val="549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 hospitalization duration with surgical infections is ~8 days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Market growing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2 - 3%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annually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5771072"/>
            <a:ext cx="2400300" cy="4011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TAM: ~$4.5 billion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71850" y="5771072"/>
            <a:ext cx="2400300" cy="401128"/>
          </a:xfrm>
          <a:prstGeom prst="rect">
            <a:avLst/>
          </a:prstGeom>
          <a:solidFill>
            <a:srgbClr val="2A4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TAM: ~$1.0 billion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34100" y="5771072"/>
            <a:ext cx="2400300" cy="401128"/>
          </a:xfrm>
          <a:prstGeom prst="rect">
            <a:avLst/>
          </a:prstGeom>
          <a:solidFill>
            <a:srgbClr val="3F7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TAM: ~$1.2 billion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52218" y="2142688"/>
            <a:ext cx="1915064" cy="1915064"/>
          </a:xfrm>
          <a:prstGeom prst="ellipse">
            <a:avLst/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Surgical Instruments</a:t>
            </a:r>
            <a:endParaRPr lang="en-US" b="1" dirty="0"/>
          </a:p>
          <a:p>
            <a:pPr algn="ctr"/>
            <a:r>
              <a:rPr lang="en-US" dirty="0" smtClean="0"/>
              <a:t>$249M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614468" y="2142688"/>
            <a:ext cx="1915064" cy="1915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Sterilization </a:t>
            </a:r>
            <a:r>
              <a:rPr lang="en-US" dirty="0" smtClean="0"/>
              <a:t>$123M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376718" y="2142688"/>
            <a:ext cx="1915064" cy="1915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Single-Use Disposables</a:t>
            </a:r>
          </a:p>
          <a:p>
            <a:pPr algn="ctr"/>
            <a:r>
              <a:rPr lang="en-US" dirty="0" smtClean="0"/>
              <a:t>$144M</a:t>
            </a:r>
            <a:endParaRPr lang="en-US" dirty="0"/>
          </a:p>
        </p:txBody>
      </p:sp>
      <p:pic>
        <p:nvPicPr>
          <p:cNvPr id="1026" name="Picture 2" descr="knif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34" y="2343495"/>
            <a:ext cx="670016" cy="67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bandag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633" y="2388481"/>
            <a:ext cx="641624" cy="64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wav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890" y="2388481"/>
            <a:ext cx="814219" cy="81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6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94638"/>
            <a:ext cx="7886700" cy="679903"/>
          </a:xfrm>
        </p:spPr>
        <p:txBody>
          <a:bodyPr lIns="0" rIns="0">
            <a:no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Long-term growth drivers: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Surgical Instruments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609600" y="1430198"/>
            <a:ext cx="7924800" cy="119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2521776"/>
            <a:ext cx="3532094" cy="36504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Surgical instruments include scalpels, sutures, and staplers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Large and growing global addressable market totaling over $4.5 billion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100 million procedures globally growing at mid-single digits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2120649"/>
            <a:ext cx="3532094" cy="4011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 size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02306" y="2521776"/>
            <a:ext cx="3532094" cy="36504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 prevalence of chronic diseases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Aging US population: By 2030, all baby boomers will be older than age 65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Federal funding for Medicare and Medicaid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02306" y="2120649"/>
            <a:ext cx="3532094" cy="4011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Industry drivers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7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94638"/>
            <a:ext cx="7886700" cy="679903"/>
          </a:xfrm>
        </p:spPr>
        <p:txBody>
          <a:bodyPr lIns="0" rIns="0">
            <a:no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Long-term growth drivers: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Sterilization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609600" y="1430198"/>
            <a:ext cx="7924800" cy="119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2521776"/>
            <a:ext cx="3532094" cy="3650423"/>
          </a:xfrm>
          <a:prstGeom prst="rect">
            <a:avLst/>
          </a:prstGeom>
          <a:solidFill>
            <a:srgbClr val="3F7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sterilizers include sterilization systems and disinfectant technologies (e.g. liquid, cold, surface)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than 165,000 hospitals worldwide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addressable market totaling over $1.0 billion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" y="2120649"/>
            <a:ext cx="3532094" cy="401128"/>
          </a:xfrm>
          <a:prstGeom prst="rect">
            <a:avLst/>
          </a:prstGeom>
          <a:solidFill>
            <a:srgbClr val="2A4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 size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02306" y="2521776"/>
            <a:ext cx="3532094" cy="3650423"/>
          </a:xfrm>
          <a:prstGeom prst="rect">
            <a:avLst/>
          </a:prstGeom>
          <a:solidFill>
            <a:srgbClr val="3F7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Upgrade opportunity: ~6,500 US clinics today, majority use old technology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Market adoption of heat-based water disinfection technology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New opportunities in filtration and chemical sterilants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02306" y="2120649"/>
            <a:ext cx="3532094" cy="401128"/>
          </a:xfrm>
          <a:prstGeom prst="rect">
            <a:avLst/>
          </a:prstGeom>
          <a:solidFill>
            <a:srgbClr val="2A4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Industry drivers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94638"/>
            <a:ext cx="7886700" cy="679903"/>
          </a:xfrm>
        </p:spPr>
        <p:txBody>
          <a:bodyPr lIns="0" rIns="0">
            <a:no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Long-term growth drivers: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Single-Use Disposables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609600" y="1430198"/>
            <a:ext cx="7924800" cy="119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2521776"/>
            <a:ext cx="3532094" cy="3650423"/>
          </a:xfrm>
          <a:prstGeom prst="rect">
            <a:avLst/>
          </a:prstGeom>
          <a:solidFill>
            <a:srgbClr val="549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Single-use medical disposables include bandages and wraps, needles and syringes, and PP&amp;E, among others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hospitalization duration with surgical infections is ~8 days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addressable market totaling over $1.2 billion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" y="2120649"/>
            <a:ext cx="3532094" cy="401128"/>
          </a:xfrm>
          <a:prstGeom prst="rect">
            <a:avLst/>
          </a:prstGeom>
          <a:solidFill>
            <a:srgbClr val="3F7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 size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02306" y="2521776"/>
            <a:ext cx="3532094" cy="3650423"/>
          </a:xfrm>
          <a:prstGeom prst="rect">
            <a:avLst/>
          </a:prstGeom>
          <a:solidFill>
            <a:srgbClr val="549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Infection prevention remains headline risk for dental practitioners globally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Growing urbanization increases demand for single-use medical disposables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healthcare spending drives continued purchases of critical equipment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02306" y="2120649"/>
            <a:ext cx="3532094" cy="401128"/>
          </a:xfrm>
          <a:prstGeom prst="rect">
            <a:avLst/>
          </a:prstGeom>
          <a:solidFill>
            <a:srgbClr val="3F7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Industry drivers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7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7897"/>
            <a:ext cx="7886700" cy="679903"/>
          </a:xfrm>
        </p:spPr>
        <p:txBody>
          <a:bodyPr lIns="0" rIns="0"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Competitive landscape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609600" y="1430198"/>
            <a:ext cx="7924800" cy="119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9600" y="2184915"/>
            <a:ext cx="1139247" cy="1139247"/>
          </a:xfrm>
          <a:prstGeom prst="ellipse">
            <a:avLst/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 smtClean="0"/>
          </a:p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Surgical Instruments</a:t>
            </a:r>
            <a:endParaRPr lang="en-US" sz="1200" b="1" dirty="0"/>
          </a:p>
        </p:txBody>
      </p:sp>
      <p:sp>
        <p:nvSpPr>
          <p:cNvPr id="14" name="Oval 13"/>
          <p:cNvSpPr/>
          <p:nvPr/>
        </p:nvSpPr>
        <p:spPr>
          <a:xfrm>
            <a:off x="609600" y="3569921"/>
            <a:ext cx="1139247" cy="1139247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 smtClean="0"/>
          </a:p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Sterilization</a:t>
            </a:r>
            <a:endParaRPr lang="en-US" sz="1200" b="1" dirty="0"/>
          </a:p>
        </p:txBody>
      </p:sp>
      <p:sp>
        <p:nvSpPr>
          <p:cNvPr id="16" name="Oval 15"/>
          <p:cNvSpPr/>
          <p:nvPr/>
        </p:nvSpPr>
        <p:spPr>
          <a:xfrm>
            <a:off x="609600" y="4947545"/>
            <a:ext cx="1139247" cy="113924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 smtClean="0"/>
          </a:p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Single-Use Disposables</a:t>
            </a:r>
            <a:endParaRPr lang="en-US" sz="12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4844976"/>
            <a:ext cx="7924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9600" y="6176235"/>
            <a:ext cx="7924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9600" y="3442623"/>
            <a:ext cx="7924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9600" y="2045623"/>
            <a:ext cx="7924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3100" y="1648901"/>
            <a:ext cx="102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Segment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95500" y="1648901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Market share</a:t>
            </a:r>
            <a:endParaRPr lang="en-US" b="1" dirty="0"/>
          </a:p>
        </p:txBody>
      </p:sp>
      <p:graphicFrame>
        <p:nvGraphicFramePr>
          <p:cNvPr id="23" name="Chart 2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44842021"/>
              </p:ext>
            </p:extLst>
          </p:nvPr>
        </p:nvGraphicFramePr>
        <p:xfrm>
          <a:off x="1930400" y="1873276"/>
          <a:ext cx="6584950" cy="1524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0" name="Chart 29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0657189"/>
              </p:ext>
            </p:extLst>
          </p:nvPr>
        </p:nvGraphicFramePr>
        <p:xfrm>
          <a:off x="1930400" y="3241874"/>
          <a:ext cx="6584950" cy="1524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2" name="Chart 31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04951726"/>
              </p:ext>
            </p:extLst>
          </p:nvPr>
        </p:nvGraphicFramePr>
        <p:xfrm>
          <a:off x="1930400" y="4606852"/>
          <a:ext cx="6584950" cy="1524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5" name="Picture 2" descr="knif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32" y="2334341"/>
            <a:ext cx="360231" cy="36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bandage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28" y="5083101"/>
            <a:ext cx="360089" cy="36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microwave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5" y="3750533"/>
            <a:ext cx="447376" cy="44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5873357"/>
            <a:ext cx="1111089" cy="29014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99" y="4510113"/>
            <a:ext cx="1111089" cy="29014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056" y="3146113"/>
            <a:ext cx="1111089" cy="29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7897"/>
            <a:ext cx="7886700" cy="679903"/>
          </a:xfrm>
        </p:spPr>
        <p:txBody>
          <a:bodyPr lIns="0" rIns="0">
            <a:normAutofit/>
          </a:bodyPr>
          <a:lstStyle/>
          <a:p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Davis Industries products 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the pipeline</a:t>
            </a: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609600" y="1430198"/>
            <a:ext cx="7924800" cy="119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3606800"/>
            <a:ext cx="2400300" cy="256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augmented surgical instruments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1850" y="3606800"/>
            <a:ext cx="2400300" cy="2565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temperature sterilization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Rapidly disinfecting healthcare devices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4100" y="3606800"/>
            <a:ext cx="2400300" cy="25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Antimicrobial and antifungal bandages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 gowns with increased comfort and privacy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52218" y="2142688"/>
            <a:ext cx="1915064" cy="1915064"/>
          </a:xfrm>
          <a:prstGeom prst="ellipse">
            <a:avLst/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Surgical Instruments</a:t>
            </a:r>
          </a:p>
        </p:txBody>
      </p:sp>
      <p:sp>
        <p:nvSpPr>
          <p:cNvPr id="12" name="Oval 11"/>
          <p:cNvSpPr/>
          <p:nvPr/>
        </p:nvSpPr>
        <p:spPr>
          <a:xfrm>
            <a:off x="3614468" y="2142688"/>
            <a:ext cx="1915064" cy="1915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Sterilization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376718" y="2142688"/>
            <a:ext cx="1915064" cy="1915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Single-Use Disposables</a:t>
            </a:r>
          </a:p>
        </p:txBody>
      </p:sp>
      <p:pic>
        <p:nvPicPr>
          <p:cNvPr id="14" name="Picture 2" descr="knif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34" y="2343495"/>
            <a:ext cx="670016" cy="67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andag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633" y="2388481"/>
            <a:ext cx="641624" cy="64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microwav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890" y="2388481"/>
            <a:ext cx="814219" cy="81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9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2"/>
</p:tagLst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1695</TotalTime>
  <Words>312</Words>
  <Application>Microsoft Office PowerPoint</Application>
  <PresentationFormat>On-screen Show (4:3)</PresentationFormat>
  <Paragraphs>105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Market overview</vt:lpstr>
      <vt:lpstr>Long-term growth drivers: Surgical Instruments</vt:lpstr>
      <vt:lpstr>Long-term growth drivers: Sterilization</vt:lpstr>
      <vt:lpstr>Long-term growth drivers: Single-Use Disposables</vt:lpstr>
      <vt:lpstr>Competitive landscape</vt:lpstr>
      <vt:lpstr>New Davis Industries products in the pipeline</vt:lpstr>
    </vt:vector>
  </TitlesOfParts>
  <Company>JPMorgan Chase &amp; Co.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Waterbury, Jason D</cp:lastModifiedBy>
  <cp:revision>31</cp:revision>
  <dcterms:created xsi:type="dcterms:W3CDTF">2020-05-21T18:39:02Z</dcterms:created>
  <dcterms:modified xsi:type="dcterms:W3CDTF">2020-06-17T14:02:11Z</dcterms:modified>
</cp:coreProperties>
</file>