
<file path=[Content_Types].xml><?xml version="1.0" encoding="utf-8"?>
<Types xmlns="http://schemas.openxmlformats.org/package/2006/content-types">
  <Default Extension="glb" ContentType="model/gltf.binary"/>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7"/>
  </p:notesMasterIdLst>
  <p:handoutMasterIdLst>
    <p:handoutMasterId r:id="rId38"/>
  </p:handoutMasterIdLst>
  <p:sldIdLst>
    <p:sldId id="2435" r:id="rId5"/>
    <p:sldId id="258" r:id="rId6"/>
    <p:sldId id="2460" r:id="rId7"/>
    <p:sldId id="260" r:id="rId8"/>
    <p:sldId id="2443" r:id="rId9"/>
    <p:sldId id="2457" r:id="rId10"/>
    <p:sldId id="2458" r:id="rId11"/>
    <p:sldId id="2459" r:id="rId12"/>
    <p:sldId id="2471" r:id="rId13"/>
    <p:sldId id="2470" r:id="rId14"/>
    <p:sldId id="2441" r:id="rId15"/>
    <p:sldId id="2444" r:id="rId16"/>
    <p:sldId id="2445" r:id="rId17"/>
    <p:sldId id="2448" r:id="rId18"/>
    <p:sldId id="2466" r:id="rId19"/>
    <p:sldId id="2467" r:id="rId20"/>
    <p:sldId id="2454" r:id="rId21"/>
    <p:sldId id="2468" r:id="rId22"/>
    <p:sldId id="2449" r:id="rId23"/>
    <p:sldId id="2446" r:id="rId24"/>
    <p:sldId id="2442" r:id="rId25"/>
    <p:sldId id="2450" r:id="rId26"/>
    <p:sldId id="2451" r:id="rId27"/>
    <p:sldId id="2452" r:id="rId28"/>
    <p:sldId id="2453" r:id="rId29"/>
    <p:sldId id="2462" r:id="rId30"/>
    <p:sldId id="2456" r:id="rId31"/>
    <p:sldId id="2463" r:id="rId32"/>
    <p:sldId id="2464" r:id="rId33"/>
    <p:sldId id="2438" r:id="rId34"/>
    <p:sldId id="2465" r:id="rId35"/>
    <p:sldId id="243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2F3342"/>
    <a:srgbClr val="A53F52"/>
    <a:srgbClr val="2C2153"/>
    <a:srgbClr val="E99757"/>
    <a:srgbClr val="0102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61" autoAdjust="0"/>
    <p:restoredTop sz="94584" autoAdjust="0"/>
  </p:normalViewPr>
  <p:slideViewPr>
    <p:cSldViewPr snapToGrid="0">
      <p:cViewPr varScale="1">
        <p:scale>
          <a:sx n="78" d="100"/>
          <a:sy n="78" d="100"/>
        </p:scale>
        <p:origin x="1128" y="43"/>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2BE59F-A1E9-4F7D-8B6D-1E5AF0AE4423}"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0912C30-2338-4558-A613-C0B21EF320D1}">
      <dgm:prSet/>
      <dgm:spPr/>
      <dgm:t>
        <a:bodyPr/>
        <a:lstStyle/>
        <a:p>
          <a:r>
            <a:rPr lang="en-IN" dirty="0">
              <a:latin typeface="Cambria" panose="02040503050406030204" pitchFamily="18" charset="0"/>
              <a:ea typeface="Cambria" panose="02040503050406030204" pitchFamily="18" charset="0"/>
            </a:rPr>
            <a:t>In this technology connected world, every human is connected to the internet all the time, there are a lot of ways people communicate with each other over the internet. </a:t>
          </a:r>
          <a:endParaRPr lang="en-US" dirty="0">
            <a:latin typeface="Cambria" panose="02040503050406030204" pitchFamily="18" charset="0"/>
            <a:ea typeface="Cambria" panose="02040503050406030204" pitchFamily="18" charset="0"/>
          </a:endParaRPr>
        </a:p>
      </dgm:t>
    </dgm:pt>
    <dgm:pt modelId="{D76AE440-7228-4160-B6C7-7766978E2463}" type="parTrans" cxnId="{FEA14FF3-C036-45E8-BA9F-60148DF40AAC}">
      <dgm:prSet/>
      <dgm:spPr/>
      <dgm:t>
        <a:bodyPr/>
        <a:lstStyle/>
        <a:p>
          <a:endParaRPr lang="en-US"/>
        </a:p>
      </dgm:t>
    </dgm:pt>
    <dgm:pt modelId="{973216AC-2409-4899-85E8-2FDCEBEA2E71}" type="sibTrans" cxnId="{FEA14FF3-C036-45E8-BA9F-60148DF40AAC}">
      <dgm:prSet/>
      <dgm:spPr/>
      <dgm:t>
        <a:bodyPr/>
        <a:lstStyle/>
        <a:p>
          <a:endParaRPr lang="en-US"/>
        </a:p>
      </dgm:t>
    </dgm:pt>
    <dgm:pt modelId="{74A104F4-D7AC-4DDE-845F-6A0D555CF536}">
      <dgm:prSet custT="1"/>
      <dgm:spPr/>
      <dgm:t>
        <a:bodyPr/>
        <a:lstStyle/>
        <a:p>
          <a:r>
            <a:rPr lang="en-IN" sz="1800" dirty="0">
              <a:latin typeface="Cambria" panose="02040503050406030204" pitchFamily="18" charset="0"/>
              <a:ea typeface="Cambria" panose="02040503050406030204" pitchFamily="18" charset="0"/>
            </a:rPr>
            <a:t>Data has become more costlier than oil in 2018.</a:t>
          </a:r>
          <a:endParaRPr lang="en-US" sz="1800" dirty="0">
            <a:latin typeface="Cambria" panose="02040503050406030204" pitchFamily="18" charset="0"/>
            <a:ea typeface="Cambria" panose="02040503050406030204" pitchFamily="18" charset="0"/>
          </a:endParaRPr>
        </a:p>
      </dgm:t>
    </dgm:pt>
    <dgm:pt modelId="{6291C28E-C9E0-48AA-BB12-82E6A22A5A67}" type="parTrans" cxnId="{4000E7EE-21CA-4A22-A49C-055D564CFC45}">
      <dgm:prSet/>
      <dgm:spPr/>
      <dgm:t>
        <a:bodyPr/>
        <a:lstStyle/>
        <a:p>
          <a:endParaRPr lang="en-US"/>
        </a:p>
      </dgm:t>
    </dgm:pt>
    <dgm:pt modelId="{7EC85A27-B6C9-468D-BDE6-4920073C565B}" type="sibTrans" cxnId="{4000E7EE-21CA-4A22-A49C-055D564CFC45}">
      <dgm:prSet/>
      <dgm:spPr/>
      <dgm:t>
        <a:bodyPr/>
        <a:lstStyle/>
        <a:p>
          <a:endParaRPr lang="en-US"/>
        </a:p>
      </dgm:t>
    </dgm:pt>
    <dgm:pt modelId="{17864E5D-BC8D-466A-8C2D-4CB092827691}">
      <dgm:prSet/>
      <dgm:spPr/>
      <dgm:t>
        <a:bodyPr/>
        <a:lstStyle/>
        <a:p>
          <a:r>
            <a:rPr lang="en-IN" dirty="0">
              <a:latin typeface="Cambria" panose="02040503050406030204" pitchFamily="18" charset="0"/>
              <a:ea typeface="Cambria" panose="02040503050406030204" pitchFamily="18" charset="0"/>
            </a:rPr>
            <a:t>Spamming has become one of the major inconveniences faced by every internet user. Despite how many new spam filters and spam detection algorithms are being used the spammers find a way to pass through them. </a:t>
          </a:r>
          <a:endParaRPr lang="en-US" dirty="0">
            <a:latin typeface="Cambria" panose="02040503050406030204" pitchFamily="18" charset="0"/>
            <a:ea typeface="Cambria" panose="02040503050406030204" pitchFamily="18" charset="0"/>
          </a:endParaRPr>
        </a:p>
      </dgm:t>
    </dgm:pt>
    <dgm:pt modelId="{01F1EC71-5E83-46D4-9F68-D6D60019BE01}" type="parTrans" cxnId="{A60A7C03-B9B3-4248-B99E-7D8FEAFBA362}">
      <dgm:prSet/>
      <dgm:spPr/>
      <dgm:t>
        <a:bodyPr/>
        <a:lstStyle/>
        <a:p>
          <a:endParaRPr lang="en-US"/>
        </a:p>
      </dgm:t>
    </dgm:pt>
    <dgm:pt modelId="{3B8A65CE-187F-4150-82D1-9728A3C36718}" type="sibTrans" cxnId="{A60A7C03-B9B3-4248-B99E-7D8FEAFBA362}">
      <dgm:prSet/>
      <dgm:spPr/>
      <dgm:t>
        <a:bodyPr/>
        <a:lstStyle/>
        <a:p>
          <a:endParaRPr lang="en-US"/>
        </a:p>
      </dgm:t>
    </dgm:pt>
    <dgm:pt modelId="{28FA7D6B-F93F-44EB-88B4-856E6586AECA}">
      <dgm:prSet custT="1"/>
      <dgm:spPr/>
      <dgm:t>
        <a:bodyPr/>
        <a:lstStyle/>
        <a:p>
          <a:r>
            <a:rPr lang="en-IN" sz="1600" dirty="0">
              <a:latin typeface="Cambria" panose="02040503050406030204" pitchFamily="18" charset="0"/>
              <a:ea typeface="Cambria" panose="02040503050406030204" pitchFamily="18" charset="0"/>
            </a:rPr>
            <a:t>Few researches say that around fourteen billion spam messages are globally sent per day. Approximately there are 45% of all emails which are spam sent in a day.</a:t>
          </a:r>
          <a:endParaRPr lang="en-US" sz="1600" dirty="0">
            <a:latin typeface="Cambria" panose="02040503050406030204" pitchFamily="18" charset="0"/>
            <a:ea typeface="Cambria" panose="02040503050406030204" pitchFamily="18" charset="0"/>
          </a:endParaRPr>
        </a:p>
      </dgm:t>
    </dgm:pt>
    <dgm:pt modelId="{AFC1B16B-BBB1-491B-BE3E-AD5FE337915D}" type="parTrans" cxnId="{2D8ED983-D7E2-4D73-BA83-8AEFC72A7E4D}">
      <dgm:prSet/>
      <dgm:spPr/>
      <dgm:t>
        <a:bodyPr/>
        <a:lstStyle/>
        <a:p>
          <a:endParaRPr lang="en-US"/>
        </a:p>
      </dgm:t>
    </dgm:pt>
    <dgm:pt modelId="{3C29A56B-2A7E-460E-AECB-1C0C890423F0}" type="sibTrans" cxnId="{2D8ED983-D7E2-4D73-BA83-8AEFC72A7E4D}">
      <dgm:prSet/>
      <dgm:spPr/>
      <dgm:t>
        <a:bodyPr/>
        <a:lstStyle/>
        <a:p>
          <a:endParaRPr lang="en-US"/>
        </a:p>
      </dgm:t>
    </dgm:pt>
    <dgm:pt modelId="{EF194A4A-79D1-4261-91FF-CA9F7E69C171}" type="pres">
      <dgm:prSet presAssocID="{E22BE59F-A1E9-4F7D-8B6D-1E5AF0AE4423}" presName="root" presStyleCnt="0">
        <dgm:presLayoutVars>
          <dgm:dir/>
          <dgm:resizeHandles val="exact"/>
        </dgm:presLayoutVars>
      </dgm:prSet>
      <dgm:spPr/>
    </dgm:pt>
    <dgm:pt modelId="{BA2EF3AC-1C3A-4009-8730-3BA346A6FBB1}" type="pres">
      <dgm:prSet presAssocID="{E22BE59F-A1E9-4F7D-8B6D-1E5AF0AE4423}" presName="container" presStyleCnt="0">
        <dgm:presLayoutVars>
          <dgm:dir/>
          <dgm:resizeHandles val="exact"/>
        </dgm:presLayoutVars>
      </dgm:prSet>
      <dgm:spPr/>
    </dgm:pt>
    <dgm:pt modelId="{D0F20321-5BDF-42EA-A37B-613A594FE955}" type="pres">
      <dgm:prSet presAssocID="{60912C30-2338-4558-A613-C0B21EF320D1}" presName="compNode" presStyleCnt="0"/>
      <dgm:spPr/>
    </dgm:pt>
    <dgm:pt modelId="{6A5BDF7E-9A0A-4D3D-A649-9ED43DD9A046}" type="pres">
      <dgm:prSet presAssocID="{60912C30-2338-4558-A613-C0B21EF320D1}" presName="iconBgRect" presStyleLbl="bgShp" presStyleIdx="0" presStyleCnt="4"/>
      <dgm:spPr/>
    </dgm:pt>
    <dgm:pt modelId="{F1300939-70D3-4F68-9684-8A3633EE76C2}" type="pres">
      <dgm:prSet presAssocID="{60912C30-2338-4558-A613-C0B21EF320D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ions"/>
        </a:ext>
      </dgm:extLst>
    </dgm:pt>
    <dgm:pt modelId="{84E50F98-7383-410C-8ECE-DB3C1BCA9E49}" type="pres">
      <dgm:prSet presAssocID="{60912C30-2338-4558-A613-C0B21EF320D1}" presName="spaceRect" presStyleCnt="0"/>
      <dgm:spPr/>
    </dgm:pt>
    <dgm:pt modelId="{E45A81BE-6F7A-40D7-81BD-70930DB1FE5D}" type="pres">
      <dgm:prSet presAssocID="{60912C30-2338-4558-A613-C0B21EF320D1}" presName="textRect" presStyleLbl="revTx" presStyleIdx="0" presStyleCnt="4">
        <dgm:presLayoutVars>
          <dgm:chMax val="1"/>
          <dgm:chPref val="1"/>
        </dgm:presLayoutVars>
      </dgm:prSet>
      <dgm:spPr/>
    </dgm:pt>
    <dgm:pt modelId="{9C273518-C17D-449E-85CC-C0A8E10FF1F6}" type="pres">
      <dgm:prSet presAssocID="{973216AC-2409-4899-85E8-2FDCEBEA2E71}" presName="sibTrans" presStyleLbl="sibTrans2D1" presStyleIdx="0" presStyleCnt="0"/>
      <dgm:spPr/>
    </dgm:pt>
    <dgm:pt modelId="{9D3A658E-A2D2-4C2B-A471-448A0B89E7AA}" type="pres">
      <dgm:prSet presAssocID="{74A104F4-D7AC-4DDE-845F-6A0D555CF536}" presName="compNode" presStyleCnt="0"/>
      <dgm:spPr/>
    </dgm:pt>
    <dgm:pt modelId="{250E0157-D6A6-42ED-807C-426BED0CCB0E}" type="pres">
      <dgm:prSet presAssocID="{74A104F4-D7AC-4DDE-845F-6A0D555CF536}" presName="iconBgRect" presStyleLbl="bgShp" presStyleIdx="1" presStyleCnt="4"/>
      <dgm:spPr/>
    </dgm:pt>
    <dgm:pt modelId="{9F5CEA55-0A84-440D-9FB7-66A529185D3F}" type="pres">
      <dgm:prSet presAssocID="{74A104F4-D7AC-4DDE-845F-6A0D555CF53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A2B994D8-ABDA-4BC3-A2C5-6F654207F290}" type="pres">
      <dgm:prSet presAssocID="{74A104F4-D7AC-4DDE-845F-6A0D555CF536}" presName="spaceRect" presStyleCnt="0"/>
      <dgm:spPr/>
    </dgm:pt>
    <dgm:pt modelId="{8FD66C9D-2D56-4BE4-8D8F-AEC6746BA99D}" type="pres">
      <dgm:prSet presAssocID="{74A104F4-D7AC-4DDE-845F-6A0D555CF536}" presName="textRect" presStyleLbl="revTx" presStyleIdx="1" presStyleCnt="4">
        <dgm:presLayoutVars>
          <dgm:chMax val="1"/>
          <dgm:chPref val="1"/>
        </dgm:presLayoutVars>
      </dgm:prSet>
      <dgm:spPr/>
    </dgm:pt>
    <dgm:pt modelId="{078CCAD3-6E80-4D46-852A-F431AC1C125F}" type="pres">
      <dgm:prSet presAssocID="{7EC85A27-B6C9-468D-BDE6-4920073C565B}" presName="sibTrans" presStyleLbl="sibTrans2D1" presStyleIdx="0" presStyleCnt="0"/>
      <dgm:spPr/>
    </dgm:pt>
    <dgm:pt modelId="{37192074-6091-42B4-9316-9C880AF3A38C}" type="pres">
      <dgm:prSet presAssocID="{17864E5D-BC8D-466A-8C2D-4CB092827691}" presName="compNode" presStyleCnt="0"/>
      <dgm:spPr/>
    </dgm:pt>
    <dgm:pt modelId="{9EAF967E-0FB3-4530-BA55-DC6D3B135B4C}" type="pres">
      <dgm:prSet presAssocID="{17864E5D-BC8D-466A-8C2D-4CB092827691}" presName="iconBgRect" presStyleLbl="bgShp" presStyleIdx="2" presStyleCnt="4"/>
      <dgm:spPr/>
    </dgm:pt>
    <dgm:pt modelId="{E7CB2FEB-13C9-4ED3-B656-A952C4765612}" type="pres">
      <dgm:prSet presAssocID="{17864E5D-BC8D-466A-8C2D-4CB09282769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D4E762F3-0602-480A-A605-8D2A87C1A2D9}" type="pres">
      <dgm:prSet presAssocID="{17864E5D-BC8D-466A-8C2D-4CB092827691}" presName="spaceRect" presStyleCnt="0"/>
      <dgm:spPr/>
    </dgm:pt>
    <dgm:pt modelId="{3D704512-59BA-4755-944F-15188B608C3C}" type="pres">
      <dgm:prSet presAssocID="{17864E5D-BC8D-466A-8C2D-4CB092827691}" presName="textRect" presStyleLbl="revTx" presStyleIdx="2" presStyleCnt="4">
        <dgm:presLayoutVars>
          <dgm:chMax val="1"/>
          <dgm:chPref val="1"/>
        </dgm:presLayoutVars>
      </dgm:prSet>
      <dgm:spPr/>
    </dgm:pt>
    <dgm:pt modelId="{EF8A1971-17EF-4F50-9331-29D606953D2A}" type="pres">
      <dgm:prSet presAssocID="{3B8A65CE-187F-4150-82D1-9728A3C36718}" presName="sibTrans" presStyleLbl="sibTrans2D1" presStyleIdx="0" presStyleCnt="0"/>
      <dgm:spPr/>
    </dgm:pt>
    <dgm:pt modelId="{B343C711-E4A2-4250-930D-ACB0F42506C3}" type="pres">
      <dgm:prSet presAssocID="{28FA7D6B-F93F-44EB-88B4-856E6586AECA}" presName="compNode" presStyleCnt="0"/>
      <dgm:spPr/>
    </dgm:pt>
    <dgm:pt modelId="{086E41C8-3061-43DC-BCA2-4EC5CF531441}" type="pres">
      <dgm:prSet presAssocID="{28FA7D6B-F93F-44EB-88B4-856E6586AECA}" presName="iconBgRect" presStyleLbl="bgShp" presStyleIdx="3" presStyleCnt="4"/>
      <dgm:spPr/>
    </dgm:pt>
    <dgm:pt modelId="{60DA64C7-C55B-450B-984D-441ACC175FDF}" type="pres">
      <dgm:prSet presAssocID="{28FA7D6B-F93F-44EB-88B4-856E6586AEC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nvelope"/>
        </a:ext>
      </dgm:extLst>
    </dgm:pt>
    <dgm:pt modelId="{D8676747-BB9A-49C3-B170-E4F22CD36F70}" type="pres">
      <dgm:prSet presAssocID="{28FA7D6B-F93F-44EB-88B4-856E6586AECA}" presName="spaceRect" presStyleCnt="0"/>
      <dgm:spPr/>
    </dgm:pt>
    <dgm:pt modelId="{D70AE202-C4EA-42E8-8FDD-44B3143A2B20}" type="pres">
      <dgm:prSet presAssocID="{28FA7D6B-F93F-44EB-88B4-856E6586AECA}" presName="textRect" presStyleLbl="revTx" presStyleIdx="3" presStyleCnt="4">
        <dgm:presLayoutVars>
          <dgm:chMax val="1"/>
          <dgm:chPref val="1"/>
        </dgm:presLayoutVars>
      </dgm:prSet>
      <dgm:spPr/>
    </dgm:pt>
  </dgm:ptLst>
  <dgm:cxnLst>
    <dgm:cxn modelId="{A60A7C03-B9B3-4248-B99E-7D8FEAFBA362}" srcId="{E22BE59F-A1E9-4F7D-8B6D-1E5AF0AE4423}" destId="{17864E5D-BC8D-466A-8C2D-4CB092827691}" srcOrd="2" destOrd="0" parTransId="{01F1EC71-5E83-46D4-9F68-D6D60019BE01}" sibTransId="{3B8A65CE-187F-4150-82D1-9728A3C36718}"/>
    <dgm:cxn modelId="{8E3F7E1D-0FC1-43DF-B443-B53BF13F638A}" type="presOf" srcId="{7EC85A27-B6C9-468D-BDE6-4920073C565B}" destId="{078CCAD3-6E80-4D46-852A-F431AC1C125F}" srcOrd="0" destOrd="0" presId="urn:microsoft.com/office/officeart/2018/2/layout/IconCircleList"/>
    <dgm:cxn modelId="{752A752F-519B-4814-A93F-14A6B1D58C97}" type="presOf" srcId="{3B8A65CE-187F-4150-82D1-9728A3C36718}" destId="{EF8A1971-17EF-4F50-9331-29D606953D2A}" srcOrd="0" destOrd="0" presId="urn:microsoft.com/office/officeart/2018/2/layout/IconCircleList"/>
    <dgm:cxn modelId="{68C6CB36-9FE1-439B-BABF-BFDD7846AA5C}" type="presOf" srcId="{E22BE59F-A1E9-4F7D-8B6D-1E5AF0AE4423}" destId="{EF194A4A-79D1-4261-91FF-CA9F7E69C171}" srcOrd="0" destOrd="0" presId="urn:microsoft.com/office/officeart/2018/2/layout/IconCircleList"/>
    <dgm:cxn modelId="{125AB25F-B91A-4DE0-90F5-70074C00B8A7}" type="presOf" srcId="{60912C30-2338-4558-A613-C0B21EF320D1}" destId="{E45A81BE-6F7A-40D7-81BD-70930DB1FE5D}" srcOrd="0" destOrd="0" presId="urn:microsoft.com/office/officeart/2018/2/layout/IconCircleList"/>
    <dgm:cxn modelId="{F866BB52-401B-4091-BAD6-980A8DAE1E36}" type="presOf" srcId="{973216AC-2409-4899-85E8-2FDCEBEA2E71}" destId="{9C273518-C17D-449E-85CC-C0A8E10FF1F6}" srcOrd="0" destOrd="0" presId="urn:microsoft.com/office/officeart/2018/2/layout/IconCircleList"/>
    <dgm:cxn modelId="{2D8ED983-D7E2-4D73-BA83-8AEFC72A7E4D}" srcId="{E22BE59F-A1E9-4F7D-8B6D-1E5AF0AE4423}" destId="{28FA7D6B-F93F-44EB-88B4-856E6586AECA}" srcOrd="3" destOrd="0" parTransId="{AFC1B16B-BBB1-491B-BE3E-AD5FE337915D}" sibTransId="{3C29A56B-2A7E-460E-AECB-1C0C890423F0}"/>
    <dgm:cxn modelId="{390F9BA9-2194-4CFD-8AA5-436A9254C436}" type="presOf" srcId="{17864E5D-BC8D-466A-8C2D-4CB092827691}" destId="{3D704512-59BA-4755-944F-15188B608C3C}" srcOrd="0" destOrd="0" presId="urn:microsoft.com/office/officeart/2018/2/layout/IconCircleList"/>
    <dgm:cxn modelId="{E63841DA-2747-4142-8AAA-312F3163EF9C}" type="presOf" srcId="{28FA7D6B-F93F-44EB-88B4-856E6586AECA}" destId="{D70AE202-C4EA-42E8-8FDD-44B3143A2B20}" srcOrd="0" destOrd="0" presId="urn:microsoft.com/office/officeart/2018/2/layout/IconCircleList"/>
    <dgm:cxn modelId="{E51EC6EE-29DC-4D3B-97FB-9928608E6AEF}" type="presOf" srcId="{74A104F4-D7AC-4DDE-845F-6A0D555CF536}" destId="{8FD66C9D-2D56-4BE4-8D8F-AEC6746BA99D}" srcOrd="0" destOrd="0" presId="urn:microsoft.com/office/officeart/2018/2/layout/IconCircleList"/>
    <dgm:cxn modelId="{4000E7EE-21CA-4A22-A49C-055D564CFC45}" srcId="{E22BE59F-A1E9-4F7D-8B6D-1E5AF0AE4423}" destId="{74A104F4-D7AC-4DDE-845F-6A0D555CF536}" srcOrd="1" destOrd="0" parTransId="{6291C28E-C9E0-48AA-BB12-82E6A22A5A67}" sibTransId="{7EC85A27-B6C9-468D-BDE6-4920073C565B}"/>
    <dgm:cxn modelId="{FEA14FF3-C036-45E8-BA9F-60148DF40AAC}" srcId="{E22BE59F-A1E9-4F7D-8B6D-1E5AF0AE4423}" destId="{60912C30-2338-4558-A613-C0B21EF320D1}" srcOrd="0" destOrd="0" parTransId="{D76AE440-7228-4160-B6C7-7766978E2463}" sibTransId="{973216AC-2409-4899-85E8-2FDCEBEA2E71}"/>
    <dgm:cxn modelId="{5186F80A-A487-4FB8-834F-20487333BD91}" type="presParOf" srcId="{EF194A4A-79D1-4261-91FF-CA9F7E69C171}" destId="{BA2EF3AC-1C3A-4009-8730-3BA346A6FBB1}" srcOrd="0" destOrd="0" presId="urn:microsoft.com/office/officeart/2018/2/layout/IconCircleList"/>
    <dgm:cxn modelId="{883EAC1F-5235-40D0-945A-5CF50195D6FF}" type="presParOf" srcId="{BA2EF3AC-1C3A-4009-8730-3BA346A6FBB1}" destId="{D0F20321-5BDF-42EA-A37B-613A594FE955}" srcOrd="0" destOrd="0" presId="urn:microsoft.com/office/officeart/2018/2/layout/IconCircleList"/>
    <dgm:cxn modelId="{B9186E4F-408C-4EE9-821C-A566AB5A7AFB}" type="presParOf" srcId="{D0F20321-5BDF-42EA-A37B-613A594FE955}" destId="{6A5BDF7E-9A0A-4D3D-A649-9ED43DD9A046}" srcOrd="0" destOrd="0" presId="urn:microsoft.com/office/officeart/2018/2/layout/IconCircleList"/>
    <dgm:cxn modelId="{5C428E18-A474-4DCB-A687-F666FC566788}" type="presParOf" srcId="{D0F20321-5BDF-42EA-A37B-613A594FE955}" destId="{F1300939-70D3-4F68-9684-8A3633EE76C2}" srcOrd="1" destOrd="0" presId="urn:microsoft.com/office/officeart/2018/2/layout/IconCircleList"/>
    <dgm:cxn modelId="{F876D646-2C7C-43CF-A232-69EE1536007F}" type="presParOf" srcId="{D0F20321-5BDF-42EA-A37B-613A594FE955}" destId="{84E50F98-7383-410C-8ECE-DB3C1BCA9E49}" srcOrd="2" destOrd="0" presId="urn:microsoft.com/office/officeart/2018/2/layout/IconCircleList"/>
    <dgm:cxn modelId="{EB336798-B7EB-4AFC-A42F-F9090EBABF21}" type="presParOf" srcId="{D0F20321-5BDF-42EA-A37B-613A594FE955}" destId="{E45A81BE-6F7A-40D7-81BD-70930DB1FE5D}" srcOrd="3" destOrd="0" presId="urn:microsoft.com/office/officeart/2018/2/layout/IconCircleList"/>
    <dgm:cxn modelId="{181464A2-45F9-4D3D-8280-F1E3F472FC8F}" type="presParOf" srcId="{BA2EF3AC-1C3A-4009-8730-3BA346A6FBB1}" destId="{9C273518-C17D-449E-85CC-C0A8E10FF1F6}" srcOrd="1" destOrd="0" presId="urn:microsoft.com/office/officeart/2018/2/layout/IconCircleList"/>
    <dgm:cxn modelId="{74EC2941-E1AD-4EDB-B44A-C51D3A371DD7}" type="presParOf" srcId="{BA2EF3AC-1C3A-4009-8730-3BA346A6FBB1}" destId="{9D3A658E-A2D2-4C2B-A471-448A0B89E7AA}" srcOrd="2" destOrd="0" presId="urn:microsoft.com/office/officeart/2018/2/layout/IconCircleList"/>
    <dgm:cxn modelId="{FD713538-B05E-4C1E-A478-719740A126B5}" type="presParOf" srcId="{9D3A658E-A2D2-4C2B-A471-448A0B89E7AA}" destId="{250E0157-D6A6-42ED-807C-426BED0CCB0E}" srcOrd="0" destOrd="0" presId="urn:microsoft.com/office/officeart/2018/2/layout/IconCircleList"/>
    <dgm:cxn modelId="{23CA5C13-18B3-4C15-8AD4-5354DC2149A6}" type="presParOf" srcId="{9D3A658E-A2D2-4C2B-A471-448A0B89E7AA}" destId="{9F5CEA55-0A84-440D-9FB7-66A529185D3F}" srcOrd="1" destOrd="0" presId="urn:microsoft.com/office/officeart/2018/2/layout/IconCircleList"/>
    <dgm:cxn modelId="{F8F8918A-3481-4A38-BD81-D250E1DB6277}" type="presParOf" srcId="{9D3A658E-A2D2-4C2B-A471-448A0B89E7AA}" destId="{A2B994D8-ABDA-4BC3-A2C5-6F654207F290}" srcOrd="2" destOrd="0" presId="urn:microsoft.com/office/officeart/2018/2/layout/IconCircleList"/>
    <dgm:cxn modelId="{E9438631-2736-4C0E-8C2F-7E740779BD44}" type="presParOf" srcId="{9D3A658E-A2D2-4C2B-A471-448A0B89E7AA}" destId="{8FD66C9D-2D56-4BE4-8D8F-AEC6746BA99D}" srcOrd="3" destOrd="0" presId="urn:microsoft.com/office/officeart/2018/2/layout/IconCircleList"/>
    <dgm:cxn modelId="{58C15DDC-DC63-4F96-8729-307DA092B51D}" type="presParOf" srcId="{BA2EF3AC-1C3A-4009-8730-3BA346A6FBB1}" destId="{078CCAD3-6E80-4D46-852A-F431AC1C125F}" srcOrd="3" destOrd="0" presId="urn:microsoft.com/office/officeart/2018/2/layout/IconCircleList"/>
    <dgm:cxn modelId="{53BBB0CF-1484-499D-9F23-019997CAF590}" type="presParOf" srcId="{BA2EF3AC-1C3A-4009-8730-3BA346A6FBB1}" destId="{37192074-6091-42B4-9316-9C880AF3A38C}" srcOrd="4" destOrd="0" presId="urn:microsoft.com/office/officeart/2018/2/layout/IconCircleList"/>
    <dgm:cxn modelId="{8EE5EB1A-8061-43D4-B16C-9E47A65EEE3B}" type="presParOf" srcId="{37192074-6091-42B4-9316-9C880AF3A38C}" destId="{9EAF967E-0FB3-4530-BA55-DC6D3B135B4C}" srcOrd="0" destOrd="0" presId="urn:microsoft.com/office/officeart/2018/2/layout/IconCircleList"/>
    <dgm:cxn modelId="{AF9FD5E6-5042-4C3E-B5D9-2A0572A0A9B1}" type="presParOf" srcId="{37192074-6091-42B4-9316-9C880AF3A38C}" destId="{E7CB2FEB-13C9-4ED3-B656-A952C4765612}" srcOrd="1" destOrd="0" presId="urn:microsoft.com/office/officeart/2018/2/layout/IconCircleList"/>
    <dgm:cxn modelId="{23A4DD4D-322A-4065-A42A-FD0FB408B9D0}" type="presParOf" srcId="{37192074-6091-42B4-9316-9C880AF3A38C}" destId="{D4E762F3-0602-480A-A605-8D2A87C1A2D9}" srcOrd="2" destOrd="0" presId="urn:microsoft.com/office/officeart/2018/2/layout/IconCircleList"/>
    <dgm:cxn modelId="{18FF426A-0A3F-4983-BD1C-C034875E52F7}" type="presParOf" srcId="{37192074-6091-42B4-9316-9C880AF3A38C}" destId="{3D704512-59BA-4755-944F-15188B608C3C}" srcOrd="3" destOrd="0" presId="urn:microsoft.com/office/officeart/2018/2/layout/IconCircleList"/>
    <dgm:cxn modelId="{B73C4425-588C-4B33-9747-8C2E57636E2C}" type="presParOf" srcId="{BA2EF3AC-1C3A-4009-8730-3BA346A6FBB1}" destId="{EF8A1971-17EF-4F50-9331-29D606953D2A}" srcOrd="5" destOrd="0" presId="urn:microsoft.com/office/officeart/2018/2/layout/IconCircleList"/>
    <dgm:cxn modelId="{430FDA76-5C75-4E09-BAF0-E571246ABFD8}" type="presParOf" srcId="{BA2EF3AC-1C3A-4009-8730-3BA346A6FBB1}" destId="{B343C711-E4A2-4250-930D-ACB0F42506C3}" srcOrd="6" destOrd="0" presId="urn:microsoft.com/office/officeart/2018/2/layout/IconCircleList"/>
    <dgm:cxn modelId="{585FB4DD-F089-4565-8A59-AC86BB2B30A9}" type="presParOf" srcId="{B343C711-E4A2-4250-930D-ACB0F42506C3}" destId="{086E41C8-3061-43DC-BCA2-4EC5CF531441}" srcOrd="0" destOrd="0" presId="urn:microsoft.com/office/officeart/2018/2/layout/IconCircleList"/>
    <dgm:cxn modelId="{E36923D1-232B-40AF-BD5F-BC36D32C7BAF}" type="presParOf" srcId="{B343C711-E4A2-4250-930D-ACB0F42506C3}" destId="{60DA64C7-C55B-450B-984D-441ACC175FDF}" srcOrd="1" destOrd="0" presId="urn:microsoft.com/office/officeart/2018/2/layout/IconCircleList"/>
    <dgm:cxn modelId="{EF6160BC-3DC8-4A5E-ADA0-B69DB2436BF7}" type="presParOf" srcId="{B343C711-E4A2-4250-930D-ACB0F42506C3}" destId="{D8676747-BB9A-49C3-B170-E4F22CD36F70}" srcOrd="2" destOrd="0" presId="urn:microsoft.com/office/officeart/2018/2/layout/IconCircleList"/>
    <dgm:cxn modelId="{6A352A16-5667-4A49-B2D4-35640A68C829}" type="presParOf" srcId="{B343C711-E4A2-4250-930D-ACB0F42506C3}" destId="{D70AE202-C4EA-42E8-8FDD-44B3143A2B2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7A1E6C-D350-44C7-A3EE-1BBA673D6E0B}"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US"/>
        </a:p>
      </dgm:t>
    </dgm:pt>
    <dgm:pt modelId="{6307AE8F-98E4-4B6E-8A7F-478272D835B7}">
      <dgm:prSet phldrT="[Text]" custT="1"/>
      <dgm:spPr/>
      <dgm:t>
        <a:bodyPr/>
        <a:lstStyle/>
        <a:p>
          <a:r>
            <a:rPr lang="en-US" sz="1600" b="1" spc="300" dirty="0">
              <a:latin typeface="Cambria" panose="02040503050406030204" pitchFamily="18" charset="0"/>
              <a:ea typeface="Cambria" panose="02040503050406030204" pitchFamily="18" charset="0"/>
            </a:rPr>
            <a:t>USERS SET EXTRACTION</a:t>
          </a:r>
          <a:endParaRPr lang="en-US" sz="1600" dirty="0"/>
        </a:p>
      </dgm:t>
    </dgm:pt>
    <dgm:pt modelId="{5E9A8576-CEE0-4AC3-8651-1013FB484C87}" type="parTrans" cxnId="{990F245E-F0D4-46C5-A491-24286049E0C7}">
      <dgm:prSet/>
      <dgm:spPr/>
      <dgm:t>
        <a:bodyPr/>
        <a:lstStyle/>
        <a:p>
          <a:endParaRPr lang="en-US"/>
        </a:p>
      </dgm:t>
    </dgm:pt>
    <dgm:pt modelId="{8B19A25C-6EBF-44FD-BCCB-89620FDC6DD7}" type="sibTrans" cxnId="{990F245E-F0D4-46C5-A491-24286049E0C7}">
      <dgm:prSet/>
      <dgm:spPr/>
      <dgm:t>
        <a:bodyPr/>
        <a:lstStyle/>
        <a:p>
          <a:endParaRPr lang="en-US"/>
        </a:p>
      </dgm:t>
    </dgm:pt>
    <dgm:pt modelId="{C9A7375D-03DB-4B59-8DCD-D2B14372548F}">
      <dgm:prSet phldrT="[Text]" custT="1"/>
      <dgm:spPr/>
      <dgm:t>
        <a:bodyPr/>
        <a:lstStyle/>
        <a:p>
          <a:r>
            <a:rPr lang="en-US" sz="1400" b="1" spc="300" dirty="0">
              <a:latin typeface="Cambria" panose="02040503050406030204" pitchFamily="18" charset="0"/>
              <a:ea typeface="Cambria" panose="02040503050406030204" pitchFamily="18" charset="0"/>
            </a:rPr>
            <a:t>USER-AGE BASED CLUSTERING</a:t>
          </a:r>
          <a:endParaRPr lang="en-US" sz="1400" dirty="0"/>
        </a:p>
      </dgm:t>
    </dgm:pt>
    <dgm:pt modelId="{CD983DA2-AA99-4A51-B05C-CDD8D72E9834}" type="parTrans" cxnId="{915F7446-F7A4-425F-ACDE-C5CE158CC908}">
      <dgm:prSet/>
      <dgm:spPr/>
      <dgm:t>
        <a:bodyPr/>
        <a:lstStyle/>
        <a:p>
          <a:endParaRPr lang="en-US"/>
        </a:p>
      </dgm:t>
    </dgm:pt>
    <dgm:pt modelId="{50E5BC34-FB13-41DD-827D-8F21122F2B60}" type="sibTrans" cxnId="{915F7446-F7A4-425F-ACDE-C5CE158CC908}">
      <dgm:prSet/>
      <dgm:spPr/>
      <dgm:t>
        <a:bodyPr/>
        <a:lstStyle/>
        <a:p>
          <a:endParaRPr lang="en-US"/>
        </a:p>
      </dgm:t>
    </dgm:pt>
    <dgm:pt modelId="{6157947A-33B0-4B8C-AE39-D3B21BF6E8D5}">
      <dgm:prSet phldrT="[Text]" custT="1"/>
      <dgm:spPr/>
      <dgm:t>
        <a:bodyPr/>
        <a:lstStyle/>
        <a:p>
          <a:r>
            <a:rPr lang="en-US" sz="1400" b="1" spc="300" dirty="0">
              <a:latin typeface="Cambria" panose="02040503050406030204" pitchFamily="18" charset="0"/>
              <a:ea typeface="Cambria" panose="02040503050406030204" pitchFamily="18" charset="0"/>
            </a:rPr>
            <a:t>COMMUNITY DETECTION</a:t>
          </a:r>
          <a:endParaRPr lang="en-US" sz="1400" dirty="0"/>
        </a:p>
      </dgm:t>
    </dgm:pt>
    <dgm:pt modelId="{65F94BFE-8A4E-4F8E-AF45-4B47FD35847F}" type="parTrans" cxnId="{CC4D1DFC-4B1D-4012-BE7D-5B5C0DFFC33D}">
      <dgm:prSet/>
      <dgm:spPr/>
      <dgm:t>
        <a:bodyPr/>
        <a:lstStyle/>
        <a:p>
          <a:endParaRPr lang="en-US"/>
        </a:p>
      </dgm:t>
    </dgm:pt>
    <dgm:pt modelId="{FDD7E6B3-BD1D-42FF-8AF9-DD8ADF3A23C4}" type="sibTrans" cxnId="{CC4D1DFC-4B1D-4012-BE7D-5B5C0DFFC33D}">
      <dgm:prSet/>
      <dgm:spPr/>
      <dgm:t>
        <a:bodyPr/>
        <a:lstStyle/>
        <a:p>
          <a:endParaRPr lang="en-US"/>
        </a:p>
      </dgm:t>
    </dgm:pt>
    <dgm:pt modelId="{A696864F-E6E4-4F08-B92B-14461A47A1C0}">
      <dgm:prSet phldrT="[Text]" custT="1"/>
      <dgm:spPr/>
      <dgm:t>
        <a:bodyPr/>
        <a:lstStyle/>
        <a:p>
          <a:r>
            <a:rPr lang="en-US" sz="1200" b="1" spc="300" dirty="0">
              <a:latin typeface="Cambria" panose="02040503050406030204" pitchFamily="18" charset="0"/>
              <a:ea typeface="Cambria" panose="02040503050406030204" pitchFamily="18" charset="0"/>
            </a:rPr>
            <a:t>COMMUNITY-BASED FEATURE EXTRACTION</a:t>
          </a:r>
          <a:endParaRPr lang="en-US" sz="1200" dirty="0"/>
        </a:p>
      </dgm:t>
    </dgm:pt>
    <dgm:pt modelId="{0741E1F4-B3BB-4824-9AEF-6B7B1442512F}" type="parTrans" cxnId="{D7B5691C-5A37-4897-AC7B-17CF5FF9D270}">
      <dgm:prSet/>
      <dgm:spPr/>
      <dgm:t>
        <a:bodyPr/>
        <a:lstStyle/>
        <a:p>
          <a:endParaRPr lang="en-US"/>
        </a:p>
      </dgm:t>
    </dgm:pt>
    <dgm:pt modelId="{F15B13BE-1DF1-410F-BF89-AB625EFA26EC}" type="sibTrans" cxnId="{D7B5691C-5A37-4897-AC7B-17CF5FF9D270}">
      <dgm:prSet/>
      <dgm:spPr/>
      <dgm:t>
        <a:bodyPr/>
        <a:lstStyle/>
        <a:p>
          <a:endParaRPr lang="en-US"/>
        </a:p>
      </dgm:t>
    </dgm:pt>
    <dgm:pt modelId="{C34B334D-9E82-4947-A657-C7DA1B6245FB}">
      <dgm:prSet phldrT="[Text]" custT="1"/>
      <dgm:spPr/>
      <dgm:t>
        <a:bodyPr/>
        <a:lstStyle/>
        <a:p>
          <a:r>
            <a:rPr lang="en-US" sz="1600" b="1" spc="300" dirty="0">
              <a:latin typeface="Cambria" panose="02040503050406030204" pitchFamily="18" charset="0"/>
              <a:ea typeface="Cambria" panose="02040503050406030204" pitchFamily="18" charset="0"/>
            </a:rPr>
            <a:t>COMMUNITY CLASSIFICATION FUNCTION</a:t>
          </a:r>
          <a:endParaRPr lang="en-US" sz="1600" dirty="0"/>
        </a:p>
      </dgm:t>
    </dgm:pt>
    <dgm:pt modelId="{3F29836A-8BB8-4F85-BD21-E17F1EC9D82D}" type="parTrans" cxnId="{4200ED86-BE19-49CB-A6CD-803141374348}">
      <dgm:prSet/>
      <dgm:spPr/>
      <dgm:t>
        <a:bodyPr/>
        <a:lstStyle/>
        <a:p>
          <a:endParaRPr lang="en-US"/>
        </a:p>
      </dgm:t>
    </dgm:pt>
    <dgm:pt modelId="{4FDFCC84-D52E-43D8-AA6D-75F3E27C8DEC}" type="sibTrans" cxnId="{4200ED86-BE19-49CB-A6CD-803141374348}">
      <dgm:prSet/>
      <dgm:spPr/>
      <dgm:t>
        <a:bodyPr/>
        <a:lstStyle/>
        <a:p>
          <a:endParaRPr lang="en-US"/>
        </a:p>
      </dgm:t>
    </dgm:pt>
    <dgm:pt modelId="{F46462E4-184C-480E-BD66-CF7A66568514}" type="pres">
      <dgm:prSet presAssocID="{2D7A1E6C-D350-44C7-A3EE-1BBA673D6E0B}" presName="Name0" presStyleCnt="0">
        <dgm:presLayoutVars>
          <dgm:chMax val="7"/>
          <dgm:chPref val="5"/>
        </dgm:presLayoutVars>
      </dgm:prSet>
      <dgm:spPr/>
    </dgm:pt>
    <dgm:pt modelId="{AB1B1808-8B64-4159-8F1D-D105807D30AD}" type="pres">
      <dgm:prSet presAssocID="{2D7A1E6C-D350-44C7-A3EE-1BBA673D6E0B}" presName="arrowNode" presStyleLbl="node1" presStyleIdx="0" presStyleCnt="1"/>
      <dgm:spPr/>
    </dgm:pt>
    <dgm:pt modelId="{7E6AC6BE-A719-48D9-8D48-1E54BA931F67}" type="pres">
      <dgm:prSet presAssocID="{6307AE8F-98E4-4B6E-8A7F-478272D835B7}" presName="txNode1" presStyleLbl="revTx" presStyleIdx="0" presStyleCnt="5">
        <dgm:presLayoutVars>
          <dgm:bulletEnabled val="1"/>
        </dgm:presLayoutVars>
      </dgm:prSet>
      <dgm:spPr/>
    </dgm:pt>
    <dgm:pt modelId="{CCB4364B-08FB-4492-92F4-6AB6FA2414C6}" type="pres">
      <dgm:prSet presAssocID="{C9A7375D-03DB-4B59-8DCD-D2B14372548F}" presName="txNode2" presStyleLbl="revTx" presStyleIdx="1" presStyleCnt="5">
        <dgm:presLayoutVars>
          <dgm:bulletEnabled val="1"/>
        </dgm:presLayoutVars>
      </dgm:prSet>
      <dgm:spPr/>
    </dgm:pt>
    <dgm:pt modelId="{FEE38CD5-DB76-4A19-A93E-3AF7EB1AC13E}" type="pres">
      <dgm:prSet presAssocID="{50E5BC34-FB13-41DD-827D-8F21122F2B60}" presName="dotNode2" presStyleCnt="0"/>
      <dgm:spPr/>
    </dgm:pt>
    <dgm:pt modelId="{81939048-1D30-49D7-BB66-9B9D0A7111C7}" type="pres">
      <dgm:prSet presAssocID="{50E5BC34-FB13-41DD-827D-8F21122F2B60}" presName="dotRepeatNode" presStyleLbl="fgShp" presStyleIdx="0" presStyleCnt="3"/>
      <dgm:spPr/>
    </dgm:pt>
    <dgm:pt modelId="{64915756-79F2-4438-98B4-D9B561E66DA8}" type="pres">
      <dgm:prSet presAssocID="{6157947A-33B0-4B8C-AE39-D3B21BF6E8D5}" presName="txNode3" presStyleLbl="revTx" presStyleIdx="2" presStyleCnt="5" custScaleY="76259" custLinFactNeighborX="-8168" custLinFactNeighborY="13540">
        <dgm:presLayoutVars>
          <dgm:bulletEnabled val="1"/>
        </dgm:presLayoutVars>
      </dgm:prSet>
      <dgm:spPr/>
    </dgm:pt>
    <dgm:pt modelId="{453DF486-88F5-4CA0-B0B3-D71CDFE71F2A}" type="pres">
      <dgm:prSet presAssocID="{FDD7E6B3-BD1D-42FF-8AF9-DD8ADF3A23C4}" presName="dotNode3" presStyleCnt="0"/>
      <dgm:spPr/>
    </dgm:pt>
    <dgm:pt modelId="{58FDF1EE-C782-4055-AE0B-9A949F39C1AF}" type="pres">
      <dgm:prSet presAssocID="{FDD7E6B3-BD1D-42FF-8AF9-DD8ADF3A23C4}" presName="dotRepeatNode" presStyleLbl="fgShp" presStyleIdx="1" presStyleCnt="3"/>
      <dgm:spPr/>
    </dgm:pt>
    <dgm:pt modelId="{FC133B89-7F36-46FF-ADFF-659FE4102A37}" type="pres">
      <dgm:prSet presAssocID="{A696864F-E6E4-4F08-B92B-14461A47A1C0}" presName="txNode4" presStyleLbl="revTx" presStyleIdx="3" presStyleCnt="5">
        <dgm:presLayoutVars>
          <dgm:bulletEnabled val="1"/>
        </dgm:presLayoutVars>
      </dgm:prSet>
      <dgm:spPr/>
    </dgm:pt>
    <dgm:pt modelId="{394D6F5B-5F85-45BC-A965-38CB1C840F29}" type="pres">
      <dgm:prSet presAssocID="{F15B13BE-1DF1-410F-BF89-AB625EFA26EC}" presName="dotNode4" presStyleCnt="0"/>
      <dgm:spPr/>
    </dgm:pt>
    <dgm:pt modelId="{51961847-CC15-4A33-8DD1-946AD4D203BE}" type="pres">
      <dgm:prSet presAssocID="{F15B13BE-1DF1-410F-BF89-AB625EFA26EC}" presName="dotRepeatNode" presStyleLbl="fgShp" presStyleIdx="2" presStyleCnt="3"/>
      <dgm:spPr/>
    </dgm:pt>
    <dgm:pt modelId="{6C62C9FF-8A7A-4339-BF79-FA27FB8CD4CB}" type="pres">
      <dgm:prSet presAssocID="{C34B334D-9E82-4947-A657-C7DA1B6245FB}" presName="txNode5" presStyleLbl="revTx" presStyleIdx="4" presStyleCnt="5" custScaleY="83024" custLinFactNeighborX="8217" custLinFactNeighborY="20540">
        <dgm:presLayoutVars>
          <dgm:bulletEnabled val="1"/>
        </dgm:presLayoutVars>
      </dgm:prSet>
      <dgm:spPr/>
    </dgm:pt>
  </dgm:ptLst>
  <dgm:cxnLst>
    <dgm:cxn modelId="{503F2707-6D23-4BD8-A941-7357A5670C25}" type="presOf" srcId="{50E5BC34-FB13-41DD-827D-8F21122F2B60}" destId="{81939048-1D30-49D7-BB66-9B9D0A7111C7}" srcOrd="0" destOrd="0" presId="urn:microsoft.com/office/officeart/2009/3/layout/DescendingProcess"/>
    <dgm:cxn modelId="{D7B5691C-5A37-4897-AC7B-17CF5FF9D270}" srcId="{2D7A1E6C-D350-44C7-A3EE-1BBA673D6E0B}" destId="{A696864F-E6E4-4F08-B92B-14461A47A1C0}" srcOrd="3" destOrd="0" parTransId="{0741E1F4-B3BB-4824-9AEF-6B7B1442512F}" sibTransId="{F15B13BE-1DF1-410F-BF89-AB625EFA26EC}"/>
    <dgm:cxn modelId="{09123333-57B3-46F1-98C0-C8018B6E5B6C}" type="presOf" srcId="{6307AE8F-98E4-4B6E-8A7F-478272D835B7}" destId="{7E6AC6BE-A719-48D9-8D48-1E54BA931F67}" srcOrd="0" destOrd="0" presId="urn:microsoft.com/office/officeart/2009/3/layout/DescendingProcess"/>
    <dgm:cxn modelId="{990F245E-F0D4-46C5-A491-24286049E0C7}" srcId="{2D7A1E6C-D350-44C7-A3EE-1BBA673D6E0B}" destId="{6307AE8F-98E4-4B6E-8A7F-478272D835B7}" srcOrd="0" destOrd="0" parTransId="{5E9A8576-CEE0-4AC3-8651-1013FB484C87}" sibTransId="{8B19A25C-6EBF-44FD-BCCB-89620FDC6DD7}"/>
    <dgm:cxn modelId="{BCC43C66-9E28-43ED-A2D1-8C9A66DCB4D9}" type="presOf" srcId="{6157947A-33B0-4B8C-AE39-D3B21BF6E8D5}" destId="{64915756-79F2-4438-98B4-D9B561E66DA8}" srcOrd="0" destOrd="0" presId="urn:microsoft.com/office/officeart/2009/3/layout/DescendingProcess"/>
    <dgm:cxn modelId="{915F7446-F7A4-425F-ACDE-C5CE158CC908}" srcId="{2D7A1E6C-D350-44C7-A3EE-1BBA673D6E0B}" destId="{C9A7375D-03DB-4B59-8DCD-D2B14372548F}" srcOrd="1" destOrd="0" parTransId="{CD983DA2-AA99-4A51-B05C-CDD8D72E9834}" sibTransId="{50E5BC34-FB13-41DD-827D-8F21122F2B60}"/>
    <dgm:cxn modelId="{CC87796B-0085-42A9-B377-328553246F31}" type="presOf" srcId="{FDD7E6B3-BD1D-42FF-8AF9-DD8ADF3A23C4}" destId="{58FDF1EE-C782-4055-AE0B-9A949F39C1AF}" srcOrd="0" destOrd="0" presId="urn:microsoft.com/office/officeart/2009/3/layout/DescendingProcess"/>
    <dgm:cxn modelId="{F399786D-E86E-410A-BD84-6555DE0DC467}" type="presOf" srcId="{C34B334D-9E82-4947-A657-C7DA1B6245FB}" destId="{6C62C9FF-8A7A-4339-BF79-FA27FB8CD4CB}" srcOrd="0" destOrd="0" presId="urn:microsoft.com/office/officeart/2009/3/layout/DescendingProcess"/>
    <dgm:cxn modelId="{4200ED86-BE19-49CB-A6CD-803141374348}" srcId="{2D7A1E6C-D350-44C7-A3EE-1BBA673D6E0B}" destId="{C34B334D-9E82-4947-A657-C7DA1B6245FB}" srcOrd="4" destOrd="0" parTransId="{3F29836A-8BB8-4F85-BD21-E17F1EC9D82D}" sibTransId="{4FDFCC84-D52E-43D8-AA6D-75F3E27C8DEC}"/>
    <dgm:cxn modelId="{C3F4A891-CCBF-454C-8E8B-F9B4C31322DD}" type="presOf" srcId="{C9A7375D-03DB-4B59-8DCD-D2B14372548F}" destId="{CCB4364B-08FB-4492-92F4-6AB6FA2414C6}" srcOrd="0" destOrd="0" presId="urn:microsoft.com/office/officeart/2009/3/layout/DescendingProcess"/>
    <dgm:cxn modelId="{CB0B8B92-86F7-422E-A89E-203B005A03E9}" type="presOf" srcId="{2D7A1E6C-D350-44C7-A3EE-1BBA673D6E0B}" destId="{F46462E4-184C-480E-BD66-CF7A66568514}" srcOrd="0" destOrd="0" presId="urn:microsoft.com/office/officeart/2009/3/layout/DescendingProcess"/>
    <dgm:cxn modelId="{6FB5E7A4-268E-4283-A407-040A9B46218A}" type="presOf" srcId="{F15B13BE-1DF1-410F-BF89-AB625EFA26EC}" destId="{51961847-CC15-4A33-8DD1-946AD4D203BE}" srcOrd="0" destOrd="0" presId="urn:microsoft.com/office/officeart/2009/3/layout/DescendingProcess"/>
    <dgm:cxn modelId="{F342BBF7-9C0D-43E4-8B54-AD1FC4C8B42C}" type="presOf" srcId="{A696864F-E6E4-4F08-B92B-14461A47A1C0}" destId="{FC133B89-7F36-46FF-ADFF-659FE4102A37}" srcOrd="0" destOrd="0" presId="urn:microsoft.com/office/officeart/2009/3/layout/DescendingProcess"/>
    <dgm:cxn modelId="{CC4D1DFC-4B1D-4012-BE7D-5B5C0DFFC33D}" srcId="{2D7A1E6C-D350-44C7-A3EE-1BBA673D6E0B}" destId="{6157947A-33B0-4B8C-AE39-D3B21BF6E8D5}" srcOrd="2" destOrd="0" parTransId="{65F94BFE-8A4E-4F8E-AF45-4B47FD35847F}" sibTransId="{FDD7E6B3-BD1D-42FF-8AF9-DD8ADF3A23C4}"/>
    <dgm:cxn modelId="{F336C745-3B12-4AEF-A829-5BE7A71D04AF}" type="presParOf" srcId="{F46462E4-184C-480E-BD66-CF7A66568514}" destId="{AB1B1808-8B64-4159-8F1D-D105807D30AD}" srcOrd="0" destOrd="0" presId="urn:microsoft.com/office/officeart/2009/3/layout/DescendingProcess"/>
    <dgm:cxn modelId="{6C56CE3A-5EBF-43F8-8B89-2D8A9DB09D94}" type="presParOf" srcId="{F46462E4-184C-480E-BD66-CF7A66568514}" destId="{7E6AC6BE-A719-48D9-8D48-1E54BA931F67}" srcOrd="1" destOrd="0" presId="urn:microsoft.com/office/officeart/2009/3/layout/DescendingProcess"/>
    <dgm:cxn modelId="{53E37C9A-F029-4F82-9F3B-8F28218F29DF}" type="presParOf" srcId="{F46462E4-184C-480E-BD66-CF7A66568514}" destId="{CCB4364B-08FB-4492-92F4-6AB6FA2414C6}" srcOrd="2" destOrd="0" presId="urn:microsoft.com/office/officeart/2009/3/layout/DescendingProcess"/>
    <dgm:cxn modelId="{FA4AE09C-4A96-4469-8E10-D31C5C19BE01}" type="presParOf" srcId="{F46462E4-184C-480E-BD66-CF7A66568514}" destId="{FEE38CD5-DB76-4A19-A93E-3AF7EB1AC13E}" srcOrd="3" destOrd="0" presId="urn:microsoft.com/office/officeart/2009/3/layout/DescendingProcess"/>
    <dgm:cxn modelId="{B487AD83-70A5-4397-9883-9761EE119D20}" type="presParOf" srcId="{FEE38CD5-DB76-4A19-A93E-3AF7EB1AC13E}" destId="{81939048-1D30-49D7-BB66-9B9D0A7111C7}" srcOrd="0" destOrd="0" presId="urn:microsoft.com/office/officeart/2009/3/layout/DescendingProcess"/>
    <dgm:cxn modelId="{B482DEBE-44CA-4DED-8F4E-BFAD8EB38F9C}" type="presParOf" srcId="{F46462E4-184C-480E-BD66-CF7A66568514}" destId="{64915756-79F2-4438-98B4-D9B561E66DA8}" srcOrd="4" destOrd="0" presId="urn:microsoft.com/office/officeart/2009/3/layout/DescendingProcess"/>
    <dgm:cxn modelId="{47C0EB9A-F3D8-4D24-B37C-4084E1B17CE1}" type="presParOf" srcId="{F46462E4-184C-480E-BD66-CF7A66568514}" destId="{453DF486-88F5-4CA0-B0B3-D71CDFE71F2A}" srcOrd="5" destOrd="0" presId="urn:microsoft.com/office/officeart/2009/3/layout/DescendingProcess"/>
    <dgm:cxn modelId="{C5F41510-11F3-43A9-BA26-4FDF4F602E9F}" type="presParOf" srcId="{453DF486-88F5-4CA0-B0B3-D71CDFE71F2A}" destId="{58FDF1EE-C782-4055-AE0B-9A949F39C1AF}" srcOrd="0" destOrd="0" presId="urn:microsoft.com/office/officeart/2009/3/layout/DescendingProcess"/>
    <dgm:cxn modelId="{BD2C5D40-8BBD-4BCD-B946-F9CF9B1ADAEC}" type="presParOf" srcId="{F46462E4-184C-480E-BD66-CF7A66568514}" destId="{FC133B89-7F36-46FF-ADFF-659FE4102A37}" srcOrd="6" destOrd="0" presId="urn:microsoft.com/office/officeart/2009/3/layout/DescendingProcess"/>
    <dgm:cxn modelId="{EA240B83-C095-4244-8A73-5C1E090950FB}" type="presParOf" srcId="{F46462E4-184C-480E-BD66-CF7A66568514}" destId="{394D6F5B-5F85-45BC-A965-38CB1C840F29}" srcOrd="7" destOrd="0" presId="urn:microsoft.com/office/officeart/2009/3/layout/DescendingProcess"/>
    <dgm:cxn modelId="{2D528067-8499-4851-A059-7CC5BF7C25B3}" type="presParOf" srcId="{394D6F5B-5F85-45BC-A965-38CB1C840F29}" destId="{51961847-CC15-4A33-8DD1-946AD4D203BE}" srcOrd="0" destOrd="0" presId="urn:microsoft.com/office/officeart/2009/3/layout/DescendingProcess"/>
    <dgm:cxn modelId="{4872B797-C514-452F-9174-4133E5DC7C66}" type="presParOf" srcId="{F46462E4-184C-480E-BD66-CF7A66568514}" destId="{6C62C9FF-8A7A-4339-BF79-FA27FB8CD4CB}" srcOrd="8" destOrd="0" presId="urn:microsoft.com/office/officeart/2009/3/layout/Descending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5BDF7E-9A0A-4D3D-A649-9ED43DD9A046}">
      <dsp:nvSpPr>
        <dsp:cNvPr id="0" name=""/>
        <dsp:cNvSpPr/>
      </dsp:nvSpPr>
      <dsp:spPr>
        <a:xfrm>
          <a:off x="212335" y="469890"/>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300939-70D3-4F68-9684-8A3633EE76C2}">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5A81BE-6F7A-40D7-81BD-70930DB1FE5D}">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IN" sz="1400" kern="1200" dirty="0">
              <a:latin typeface="Cambria" panose="02040503050406030204" pitchFamily="18" charset="0"/>
              <a:ea typeface="Cambria" panose="02040503050406030204" pitchFamily="18" charset="0"/>
            </a:rPr>
            <a:t>In this technology connected world, every human is connected to the internet all the time, there are a lot of ways people communicate with each other over the internet. </a:t>
          </a:r>
          <a:endParaRPr lang="en-US" sz="1400" kern="1200" dirty="0">
            <a:latin typeface="Cambria" panose="02040503050406030204" pitchFamily="18" charset="0"/>
            <a:ea typeface="Cambria" panose="02040503050406030204" pitchFamily="18" charset="0"/>
          </a:endParaRPr>
        </a:p>
      </dsp:txBody>
      <dsp:txXfrm>
        <a:off x="1834517" y="469890"/>
        <a:ext cx="3148942" cy="1335915"/>
      </dsp:txXfrm>
    </dsp:sp>
    <dsp:sp modelId="{250E0157-D6A6-42ED-807C-426BED0CCB0E}">
      <dsp:nvSpPr>
        <dsp:cNvPr id="0" name=""/>
        <dsp:cNvSpPr/>
      </dsp:nvSpPr>
      <dsp:spPr>
        <a:xfrm>
          <a:off x="5532139" y="469890"/>
          <a:ext cx="1335915" cy="13359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5CEA55-0A84-440D-9FB7-66A529185D3F}">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D66C9D-2D56-4BE4-8D8F-AEC6746BA99D}">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IN" sz="1800" kern="1200" dirty="0">
              <a:latin typeface="Cambria" panose="02040503050406030204" pitchFamily="18" charset="0"/>
              <a:ea typeface="Cambria" panose="02040503050406030204" pitchFamily="18" charset="0"/>
            </a:rPr>
            <a:t>Data has become more costlier than oil in 2018.</a:t>
          </a:r>
          <a:endParaRPr lang="en-US" sz="1800" kern="1200" dirty="0">
            <a:latin typeface="Cambria" panose="02040503050406030204" pitchFamily="18" charset="0"/>
            <a:ea typeface="Cambria" panose="02040503050406030204" pitchFamily="18" charset="0"/>
          </a:endParaRPr>
        </a:p>
      </dsp:txBody>
      <dsp:txXfrm>
        <a:off x="7154322" y="469890"/>
        <a:ext cx="3148942" cy="1335915"/>
      </dsp:txXfrm>
    </dsp:sp>
    <dsp:sp modelId="{9EAF967E-0FB3-4530-BA55-DC6D3B135B4C}">
      <dsp:nvSpPr>
        <dsp:cNvPr id="0" name=""/>
        <dsp:cNvSpPr/>
      </dsp:nvSpPr>
      <dsp:spPr>
        <a:xfrm>
          <a:off x="212335" y="2545532"/>
          <a:ext cx="1335915" cy="133591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CB2FEB-13C9-4ED3-B656-A952C4765612}">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704512-59BA-4755-944F-15188B608C3C}">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IN" sz="1400" kern="1200" dirty="0">
              <a:latin typeface="Cambria" panose="02040503050406030204" pitchFamily="18" charset="0"/>
              <a:ea typeface="Cambria" panose="02040503050406030204" pitchFamily="18" charset="0"/>
            </a:rPr>
            <a:t>Spamming has become one of the major inconveniences faced by every internet user. Despite how many new spam filters and spam detection algorithms are being used the spammers find a way to pass through them. </a:t>
          </a:r>
          <a:endParaRPr lang="en-US" sz="1400" kern="1200" dirty="0">
            <a:latin typeface="Cambria" panose="02040503050406030204" pitchFamily="18" charset="0"/>
            <a:ea typeface="Cambria" panose="02040503050406030204" pitchFamily="18" charset="0"/>
          </a:endParaRPr>
        </a:p>
      </dsp:txBody>
      <dsp:txXfrm>
        <a:off x="1834517" y="2545532"/>
        <a:ext cx="3148942" cy="1335915"/>
      </dsp:txXfrm>
    </dsp:sp>
    <dsp:sp modelId="{086E41C8-3061-43DC-BCA2-4EC5CF531441}">
      <dsp:nvSpPr>
        <dsp:cNvPr id="0" name=""/>
        <dsp:cNvSpPr/>
      </dsp:nvSpPr>
      <dsp:spPr>
        <a:xfrm>
          <a:off x="5532139" y="2545532"/>
          <a:ext cx="1335915" cy="133591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DA64C7-C55B-450B-984D-441ACC175FDF}">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0AE202-C4EA-42E8-8FDD-44B3143A2B20}">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IN" sz="1600" kern="1200" dirty="0">
              <a:latin typeface="Cambria" panose="02040503050406030204" pitchFamily="18" charset="0"/>
              <a:ea typeface="Cambria" panose="02040503050406030204" pitchFamily="18" charset="0"/>
            </a:rPr>
            <a:t>Few researches say that around fourteen billion spam messages are globally sent per day. Approximately there are 45% of all emails which are spam sent in a day.</a:t>
          </a:r>
          <a:endParaRPr lang="en-US" sz="1600" kern="1200" dirty="0">
            <a:latin typeface="Cambria" panose="02040503050406030204" pitchFamily="18" charset="0"/>
            <a:ea typeface="Cambria" panose="02040503050406030204" pitchFamily="18" charset="0"/>
          </a:endParaRPr>
        </a:p>
      </dsp:txBody>
      <dsp:txXfrm>
        <a:off x="7154322" y="2545532"/>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1B1808-8B64-4159-8F1D-D105807D30AD}">
      <dsp:nvSpPr>
        <dsp:cNvPr id="0" name=""/>
        <dsp:cNvSpPr/>
      </dsp:nvSpPr>
      <dsp:spPr>
        <a:xfrm rot="4396374">
          <a:off x="1330125" y="1105439"/>
          <a:ext cx="4795571" cy="3344312"/>
        </a:xfrm>
        <a:prstGeom prst="swooshArrow">
          <a:avLst>
            <a:gd name="adj1" fmla="val 16310"/>
            <a:gd name="adj2" fmla="val 313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939048-1D30-49D7-BB66-9B9D0A7111C7}">
      <dsp:nvSpPr>
        <dsp:cNvPr id="0" name=""/>
        <dsp:cNvSpPr/>
      </dsp:nvSpPr>
      <dsp:spPr>
        <a:xfrm>
          <a:off x="3126561" y="1542121"/>
          <a:ext cx="121103" cy="121103"/>
        </a:xfrm>
        <a:prstGeom prst="ellipse">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FDF1EE-C782-4055-AE0B-9A949F39C1AF}">
      <dsp:nvSpPr>
        <dsp:cNvPr id="0" name=""/>
        <dsp:cNvSpPr/>
      </dsp:nvSpPr>
      <dsp:spPr>
        <a:xfrm>
          <a:off x="3955784" y="2210966"/>
          <a:ext cx="121103" cy="121103"/>
        </a:xfrm>
        <a:prstGeom prst="ellipse">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961847-CC15-4A33-8DD1-946AD4D203BE}">
      <dsp:nvSpPr>
        <dsp:cNvPr id="0" name=""/>
        <dsp:cNvSpPr/>
      </dsp:nvSpPr>
      <dsp:spPr>
        <a:xfrm>
          <a:off x="4577244" y="2993137"/>
          <a:ext cx="121103" cy="121103"/>
        </a:xfrm>
        <a:prstGeom prst="ellipse">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6AC6BE-A719-48D9-8D48-1E54BA931F67}">
      <dsp:nvSpPr>
        <dsp:cNvPr id="0" name=""/>
        <dsp:cNvSpPr/>
      </dsp:nvSpPr>
      <dsp:spPr>
        <a:xfrm>
          <a:off x="1008644" y="0"/>
          <a:ext cx="2260963" cy="888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b" anchorCtr="0">
          <a:noAutofit/>
        </a:bodyPr>
        <a:lstStyle/>
        <a:p>
          <a:pPr marL="0" lvl="0" indent="0" algn="ctr" defTabSz="711200">
            <a:lnSpc>
              <a:spcPct val="90000"/>
            </a:lnSpc>
            <a:spcBef>
              <a:spcPct val="0"/>
            </a:spcBef>
            <a:spcAft>
              <a:spcPct val="35000"/>
            </a:spcAft>
            <a:buNone/>
          </a:pPr>
          <a:r>
            <a:rPr lang="en-US" sz="1600" b="1" kern="1200" spc="300" dirty="0">
              <a:latin typeface="Cambria" panose="02040503050406030204" pitchFamily="18" charset="0"/>
              <a:ea typeface="Cambria" panose="02040503050406030204" pitchFamily="18" charset="0"/>
            </a:rPr>
            <a:t>USERS SET EXTRACTION</a:t>
          </a:r>
          <a:endParaRPr lang="en-US" sz="1600" kern="1200" dirty="0"/>
        </a:p>
      </dsp:txBody>
      <dsp:txXfrm>
        <a:off x="1008644" y="0"/>
        <a:ext cx="2260963" cy="888830"/>
      </dsp:txXfrm>
    </dsp:sp>
    <dsp:sp modelId="{CCB4364B-08FB-4492-92F4-6AB6FA2414C6}">
      <dsp:nvSpPr>
        <dsp:cNvPr id="0" name=""/>
        <dsp:cNvSpPr/>
      </dsp:nvSpPr>
      <dsp:spPr>
        <a:xfrm>
          <a:off x="3819571" y="1158257"/>
          <a:ext cx="3299784" cy="888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l" defTabSz="622300">
            <a:lnSpc>
              <a:spcPct val="90000"/>
            </a:lnSpc>
            <a:spcBef>
              <a:spcPct val="0"/>
            </a:spcBef>
            <a:spcAft>
              <a:spcPct val="35000"/>
            </a:spcAft>
            <a:buNone/>
          </a:pPr>
          <a:r>
            <a:rPr lang="en-US" sz="1400" b="1" kern="1200" spc="300" dirty="0">
              <a:latin typeface="Cambria" panose="02040503050406030204" pitchFamily="18" charset="0"/>
              <a:ea typeface="Cambria" panose="02040503050406030204" pitchFamily="18" charset="0"/>
            </a:rPr>
            <a:t>USER-AGE BASED CLUSTERING</a:t>
          </a:r>
          <a:endParaRPr lang="en-US" sz="1400" kern="1200" dirty="0"/>
        </a:p>
      </dsp:txBody>
      <dsp:txXfrm>
        <a:off x="3819571" y="1158257"/>
        <a:ext cx="3299784" cy="888830"/>
      </dsp:txXfrm>
    </dsp:sp>
    <dsp:sp modelId="{64915756-79F2-4438-98B4-D9B561E66DA8}">
      <dsp:nvSpPr>
        <dsp:cNvPr id="0" name=""/>
        <dsp:cNvSpPr/>
      </dsp:nvSpPr>
      <dsp:spPr>
        <a:xfrm>
          <a:off x="794021" y="2052958"/>
          <a:ext cx="2627605" cy="677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r" defTabSz="622300">
            <a:lnSpc>
              <a:spcPct val="90000"/>
            </a:lnSpc>
            <a:spcBef>
              <a:spcPct val="0"/>
            </a:spcBef>
            <a:spcAft>
              <a:spcPct val="35000"/>
            </a:spcAft>
            <a:buNone/>
          </a:pPr>
          <a:r>
            <a:rPr lang="en-US" sz="1400" b="1" kern="1200" spc="300" dirty="0">
              <a:latin typeface="Cambria" panose="02040503050406030204" pitchFamily="18" charset="0"/>
              <a:ea typeface="Cambria" panose="02040503050406030204" pitchFamily="18" charset="0"/>
            </a:rPr>
            <a:t>COMMUNITY DETECTION</a:t>
          </a:r>
          <a:endParaRPr lang="en-US" sz="1400" kern="1200" dirty="0"/>
        </a:p>
      </dsp:txBody>
      <dsp:txXfrm>
        <a:off x="794021" y="2052958"/>
        <a:ext cx="2627605" cy="677813"/>
      </dsp:txXfrm>
    </dsp:sp>
    <dsp:sp modelId="{FC133B89-7F36-46FF-ADFF-659FE4102A37}">
      <dsp:nvSpPr>
        <dsp:cNvPr id="0" name=""/>
        <dsp:cNvSpPr/>
      </dsp:nvSpPr>
      <dsp:spPr>
        <a:xfrm>
          <a:off x="5102820" y="2609273"/>
          <a:ext cx="2016534" cy="888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l" defTabSz="533400">
            <a:lnSpc>
              <a:spcPct val="90000"/>
            </a:lnSpc>
            <a:spcBef>
              <a:spcPct val="0"/>
            </a:spcBef>
            <a:spcAft>
              <a:spcPct val="35000"/>
            </a:spcAft>
            <a:buNone/>
          </a:pPr>
          <a:r>
            <a:rPr lang="en-US" sz="1200" b="1" kern="1200" spc="300" dirty="0">
              <a:latin typeface="Cambria" panose="02040503050406030204" pitchFamily="18" charset="0"/>
              <a:ea typeface="Cambria" panose="02040503050406030204" pitchFamily="18" charset="0"/>
            </a:rPr>
            <a:t>COMMUNITY-BASED FEATURE EXTRACTION</a:t>
          </a:r>
          <a:endParaRPr lang="en-US" sz="1200" kern="1200" dirty="0"/>
        </a:p>
      </dsp:txBody>
      <dsp:txXfrm>
        <a:off x="5102820" y="2609273"/>
        <a:ext cx="2016534" cy="888830"/>
      </dsp:txXfrm>
    </dsp:sp>
    <dsp:sp modelId="{6C62C9FF-8A7A-4339-BF79-FA27FB8CD4CB}">
      <dsp:nvSpPr>
        <dsp:cNvPr id="0" name=""/>
        <dsp:cNvSpPr/>
      </dsp:nvSpPr>
      <dsp:spPr>
        <a:xfrm>
          <a:off x="4315058" y="4817249"/>
          <a:ext cx="3055355" cy="737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t" anchorCtr="0">
          <a:noAutofit/>
        </a:bodyPr>
        <a:lstStyle/>
        <a:p>
          <a:pPr marL="0" lvl="0" indent="0" algn="ctr" defTabSz="711200">
            <a:lnSpc>
              <a:spcPct val="90000"/>
            </a:lnSpc>
            <a:spcBef>
              <a:spcPct val="0"/>
            </a:spcBef>
            <a:spcAft>
              <a:spcPct val="35000"/>
            </a:spcAft>
            <a:buNone/>
          </a:pPr>
          <a:r>
            <a:rPr lang="en-US" sz="1600" b="1" kern="1200" spc="300" dirty="0">
              <a:latin typeface="Cambria" panose="02040503050406030204" pitchFamily="18" charset="0"/>
              <a:ea typeface="Cambria" panose="02040503050406030204" pitchFamily="18" charset="0"/>
            </a:rPr>
            <a:t>COMMUNITY CLASSIFICATION FUNCTION</a:t>
          </a:r>
          <a:endParaRPr lang="en-US" sz="1600" kern="1200" dirty="0"/>
        </a:p>
      </dsp:txBody>
      <dsp:txXfrm>
        <a:off x="4315058" y="4817249"/>
        <a:ext cx="3055355" cy="73794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29-Oct-19</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29-Oct-19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1360010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2A27944-63F0-4B2F-AD45-448C6DF71C85}"/>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AF5DAC0D-26BC-4E19-94BF-7F158080FB62}"/>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2" name="Title 1">
            <a:extLst>
              <a:ext uri="{FF2B5EF4-FFF2-40B4-BE49-F238E27FC236}">
                <a16:creationId xmlns:a16="http://schemas.microsoft.com/office/drawing/2014/main" id="{2C63BDE4-1CD0-AC4C-A2A9-C858427B0E20}"/>
              </a:ext>
            </a:extLst>
          </p:cNvPr>
          <p:cNvSpPr>
            <a:spLocks noGrp="1"/>
          </p:cNvSpPr>
          <p:nvPr>
            <p:ph type="title" hasCustomPrompt="1"/>
          </p:nvPr>
        </p:nvSpPr>
        <p:spPr/>
        <p:txBody>
          <a:bodyPr/>
          <a:lstStyle>
            <a:lvl1pPr>
              <a:lnSpc>
                <a:spcPct val="100000"/>
              </a:lnSpc>
              <a:defRPr/>
            </a:lvl1pPr>
          </a:lstStyle>
          <a:p>
            <a:r>
              <a:rPr lang="en-US" dirty="0"/>
              <a:t>CLICK TO EDIT MASTER TITLE STYLE</a:t>
            </a:r>
          </a:p>
        </p:txBody>
      </p:sp>
      <p:sp>
        <p:nvSpPr>
          <p:cNvPr id="8" name="Text Placeholder 2">
            <a:extLst>
              <a:ext uri="{FF2B5EF4-FFF2-40B4-BE49-F238E27FC236}">
                <a16:creationId xmlns:a16="http://schemas.microsoft.com/office/drawing/2014/main" id="{67265051-1E5A-D844-BA21-383315517276}"/>
              </a:ext>
            </a:extLst>
          </p:cNvPr>
          <p:cNvSpPr>
            <a:spLocks noGrp="1"/>
          </p:cNvSpPr>
          <p:nvPr>
            <p:ph idx="1"/>
          </p:nvPr>
        </p:nvSpPr>
        <p:spPr>
          <a:xfrm>
            <a:off x="594519" y="1690117"/>
            <a:ext cx="10989920" cy="4486845"/>
          </a:xfrm>
          <a:prstGeom prst="rect">
            <a:avLst/>
          </a:prstGeom>
        </p:spPr>
        <p:txBody>
          <a:bodyPr vert="horz" lIns="91440" tIns="45720" rIns="91440" bIns="45720" rtlCol="0">
            <a:normAutofit/>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5">
            <a:extLst>
              <a:ext uri="{FF2B5EF4-FFF2-40B4-BE49-F238E27FC236}">
                <a16:creationId xmlns:a16="http://schemas.microsoft.com/office/drawing/2014/main" id="{2914F6FF-E574-0340-AD3E-E6747297E034}"/>
              </a:ext>
            </a:extLst>
          </p:cNvPr>
          <p:cNvSpPr>
            <a:spLocks noGrp="1"/>
          </p:cNvSpPr>
          <p:nvPr>
            <p:ph type="body" sz="quarter" idx="32" hasCustomPrompt="1"/>
          </p:nvPr>
        </p:nvSpPr>
        <p:spPr>
          <a:xfrm>
            <a:off x="594519" y="1262642"/>
            <a:ext cx="11002962" cy="353872"/>
          </a:xfrm>
        </p:spPr>
        <p:txBody>
          <a:bodyPr anchor="ctr">
            <a:noAutofit/>
          </a:bodyPr>
          <a:lstStyle>
            <a:lvl1pPr marL="0" indent="0" algn="ctr">
              <a:lnSpc>
                <a:spcPct val="100000"/>
              </a:lnSpc>
              <a:buNone/>
              <a:defRPr sz="2000" spc="600">
                <a:solidFill>
                  <a:srgbClr val="898989"/>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Tree>
    <p:extLst>
      <p:ext uri="{BB962C8B-B14F-4D97-AF65-F5344CB8AC3E}">
        <p14:creationId xmlns:p14="http://schemas.microsoft.com/office/powerpoint/2010/main" val="1535182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2A27944-63F0-4B2F-AD45-448C6DF71C85}"/>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AF5DAC0D-26BC-4E19-94BF-7F158080FB62}"/>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2" name="Title 1">
            <a:extLst>
              <a:ext uri="{FF2B5EF4-FFF2-40B4-BE49-F238E27FC236}">
                <a16:creationId xmlns:a16="http://schemas.microsoft.com/office/drawing/2014/main" id="{2C63BDE4-1CD0-AC4C-A2A9-C858427B0E20}"/>
              </a:ext>
            </a:extLst>
          </p:cNvPr>
          <p:cNvSpPr>
            <a:spLocks noGrp="1"/>
          </p:cNvSpPr>
          <p:nvPr>
            <p:ph type="title" hasCustomPrompt="1"/>
          </p:nvPr>
        </p:nvSpPr>
        <p:spPr/>
        <p:txBody>
          <a:bodyPr/>
          <a:lstStyle>
            <a:lvl1pPr>
              <a:lnSpc>
                <a:spcPct val="100000"/>
              </a:lnSpc>
              <a:defRPr/>
            </a:lvl1pPr>
          </a:lstStyle>
          <a:p>
            <a:r>
              <a:rPr lang="en-US" dirty="0"/>
              <a:t>CLICK TO EDIT MASTER TITLE STYLE</a:t>
            </a:r>
          </a:p>
        </p:txBody>
      </p:sp>
      <p:sp>
        <p:nvSpPr>
          <p:cNvPr id="8" name="Text Placeholder 2">
            <a:extLst>
              <a:ext uri="{FF2B5EF4-FFF2-40B4-BE49-F238E27FC236}">
                <a16:creationId xmlns:a16="http://schemas.microsoft.com/office/drawing/2014/main" id="{67265051-1E5A-D844-BA21-383315517276}"/>
              </a:ext>
            </a:extLst>
          </p:cNvPr>
          <p:cNvSpPr>
            <a:spLocks noGrp="1"/>
          </p:cNvSpPr>
          <p:nvPr>
            <p:ph idx="1"/>
          </p:nvPr>
        </p:nvSpPr>
        <p:spPr>
          <a:xfrm>
            <a:off x="594519" y="1690117"/>
            <a:ext cx="10989920" cy="4486845"/>
          </a:xfrm>
          <a:prstGeom prst="rect">
            <a:avLst/>
          </a:prstGeom>
        </p:spPr>
        <p:txBody>
          <a:bodyPr vert="horz" lIns="91440" tIns="45720" rIns="91440" bIns="45720" rtlCol="0">
            <a:normAutofit/>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2968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1CCD8B1-7DA9-46E5-8EC4-7B1E0D7E9B20}"/>
              </a:ext>
            </a:extLst>
          </p:cNvPr>
          <p:cNvSpPr/>
          <p:nvPr userDrawn="1"/>
        </p:nvSpPr>
        <p:spPr>
          <a:xfrm>
            <a:off x="6084094" y="1189038"/>
            <a:ext cx="6107906" cy="5668962"/>
          </a:xfrm>
          <a:prstGeom prst="rect">
            <a:avLst/>
          </a:pr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0E18C59-4654-4610-A461-4DAD6B9AA844}"/>
              </a:ext>
            </a:extLst>
          </p:cNvPr>
          <p:cNvSpPr/>
          <p:nvPr userDrawn="1"/>
        </p:nvSpPr>
        <p:spPr>
          <a:xfrm>
            <a:off x="0" y="1189038"/>
            <a:ext cx="6096000" cy="5668962"/>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289BF-FC60-4B0A-9338-19DFADB75B3E}"/>
              </a:ext>
            </a:extLst>
          </p:cNvPr>
          <p:cNvSpPr>
            <a:spLocks noGrp="1"/>
          </p:cNvSpPr>
          <p:nvPr>
            <p:ph type="title" hasCustomPrompt="1"/>
          </p:nvPr>
        </p:nvSpPr>
        <p:spPr>
          <a:xfrm>
            <a:off x="594519" y="0"/>
            <a:ext cx="11002962" cy="1189038"/>
          </a:xfrm>
        </p:spPr>
        <p:txBody>
          <a:bodyPr>
            <a:normAutofit/>
          </a:bodyPr>
          <a:lstStyle>
            <a:lvl1pPr algn="ctr">
              <a:defRPr sz="3600" spc="300"/>
            </a:lvl1pPr>
          </a:lstStyle>
          <a:p>
            <a:r>
              <a:rPr lang="en-US" dirty="0"/>
              <a:t>CLICK TO EDIT MASTER TITLE STYLE</a:t>
            </a:r>
          </a:p>
        </p:txBody>
      </p:sp>
      <p:sp>
        <p:nvSpPr>
          <p:cNvPr id="3" name="Text Placeholder 2">
            <a:extLst>
              <a:ext uri="{FF2B5EF4-FFF2-40B4-BE49-F238E27FC236}">
                <a16:creationId xmlns:a16="http://schemas.microsoft.com/office/drawing/2014/main" id="{9BDA91F3-AE43-4DDA-AB24-49CF87963D72}"/>
              </a:ext>
            </a:extLst>
          </p:cNvPr>
          <p:cNvSpPr>
            <a:spLocks noGrp="1"/>
          </p:cNvSpPr>
          <p:nvPr>
            <p:ph type="body" idx="1"/>
          </p:nvPr>
        </p:nvSpPr>
        <p:spPr>
          <a:xfrm>
            <a:off x="469107" y="1827972"/>
            <a:ext cx="5157787" cy="494506"/>
          </a:xfrm>
        </p:spPr>
        <p:txBody>
          <a:bodyPr lIns="0" tIns="0" rIns="0" bIns="0" anchor="ctr"/>
          <a:lstStyle>
            <a:lvl1pPr marL="0" indent="0">
              <a:buNone/>
              <a:defRPr sz="2400" b="0" spc="60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4A648F6-CDB4-4032-9F98-6ED11F980765}"/>
              </a:ext>
            </a:extLst>
          </p:cNvPr>
          <p:cNvSpPr>
            <a:spLocks noGrp="1"/>
          </p:cNvSpPr>
          <p:nvPr>
            <p:ph sz="half" idx="2"/>
          </p:nvPr>
        </p:nvSpPr>
        <p:spPr>
          <a:xfrm>
            <a:off x="469107" y="2342356"/>
            <a:ext cx="5157787" cy="3684588"/>
          </a:xfrm>
        </p:spPr>
        <p:txBody>
          <a:bodyPr lIns="0" tIns="0" rIns="0" bIns="0">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58F648F-0299-4352-914D-9ACEEF6FE597}"/>
              </a:ext>
            </a:extLst>
          </p:cNvPr>
          <p:cNvSpPr>
            <a:spLocks noGrp="1"/>
          </p:cNvSpPr>
          <p:nvPr>
            <p:ph type="body" sz="quarter" idx="3"/>
          </p:nvPr>
        </p:nvSpPr>
        <p:spPr>
          <a:xfrm>
            <a:off x="6565107" y="1827972"/>
            <a:ext cx="5183188" cy="494506"/>
          </a:xfrm>
        </p:spPr>
        <p:txBody>
          <a:bodyPr lIns="0" tIns="0" rIns="0" bIns="0" anchor="ctr"/>
          <a:lstStyle>
            <a:lvl1pPr marL="0" indent="0">
              <a:buNone/>
              <a:defRPr sz="2400" b="0" spc="60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5215A19-FA39-4BD0-87C2-8DA3B8C587BB}"/>
              </a:ext>
            </a:extLst>
          </p:cNvPr>
          <p:cNvSpPr>
            <a:spLocks noGrp="1"/>
          </p:cNvSpPr>
          <p:nvPr>
            <p:ph sz="quarter" idx="4"/>
          </p:nvPr>
        </p:nvSpPr>
        <p:spPr>
          <a:xfrm>
            <a:off x="6565107" y="2342356"/>
            <a:ext cx="5183188" cy="3684588"/>
          </a:xfrm>
        </p:spPr>
        <p:txBody>
          <a:bodyPr lIns="0" tIns="0" rIns="0" bIns="0">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Shape 61">
            <a:extLst>
              <a:ext uri="{FF2B5EF4-FFF2-40B4-BE49-F238E27FC236}">
                <a16:creationId xmlns:a16="http://schemas.microsoft.com/office/drawing/2014/main" id="{675B8062-1FC4-4E68-B7AF-45AB92A9F7B4}"/>
              </a:ext>
            </a:extLst>
          </p:cNvPr>
          <p:cNvSpPr/>
          <p:nvPr userDrawn="1"/>
        </p:nvSpPr>
        <p:spPr>
          <a:xfrm>
            <a:off x="10184825" y="6413649"/>
            <a:ext cx="1399614" cy="407804"/>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chemeClr val="bg1"/>
                </a:solidFill>
                <a:latin typeface="+mn-lt"/>
                <a:ea typeface="+mn-ea"/>
                <a:cs typeface="+mn-cs"/>
                <a:sym typeface="Bebas"/>
              </a:rPr>
              <a:t>FABRIKAM</a:t>
            </a:r>
            <a:endParaRPr lang="en-US" sz="2400" b="1" i="0" spc="0" dirty="0">
              <a:solidFill>
                <a:schemeClr val="bg1"/>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41455920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1CCD8B1-7DA9-46E5-8EC4-7B1E0D7E9B20}"/>
              </a:ext>
            </a:extLst>
          </p:cNvPr>
          <p:cNvSpPr/>
          <p:nvPr userDrawn="1"/>
        </p:nvSpPr>
        <p:spPr>
          <a:xfrm>
            <a:off x="6084094" y="1189038"/>
            <a:ext cx="6107906" cy="5668962"/>
          </a:xfrm>
          <a:prstGeom prst="rect">
            <a:avLst/>
          </a:pr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0E18C59-4654-4610-A461-4DAD6B9AA844}"/>
              </a:ext>
            </a:extLst>
          </p:cNvPr>
          <p:cNvSpPr/>
          <p:nvPr userDrawn="1"/>
        </p:nvSpPr>
        <p:spPr>
          <a:xfrm>
            <a:off x="0" y="1189038"/>
            <a:ext cx="6096000" cy="5668962"/>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289BF-FC60-4B0A-9338-19DFADB75B3E}"/>
              </a:ext>
            </a:extLst>
          </p:cNvPr>
          <p:cNvSpPr>
            <a:spLocks noGrp="1"/>
          </p:cNvSpPr>
          <p:nvPr>
            <p:ph type="title" hasCustomPrompt="1"/>
          </p:nvPr>
        </p:nvSpPr>
        <p:spPr>
          <a:xfrm>
            <a:off x="594519" y="0"/>
            <a:ext cx="11002962" cy="1189038"/>
          </a:xfrm>
        </p:spPr>
        <p:txBody>
          <a:bodyPr>
            <a:normAutofit/>
          </a:bodyPr>
          <a:lstStyle>
            <a:lvl1pPr algn="ctr">
              <a:defRPr sz="3600" spc="300"/>
            </a:lvl1pPr>
          </a:lstStyle>
          <a:p>
            <a:r>
              <a:rPr lang="en-US" dirty="0"/>
              <a:t>CLICK TO EDIT MASTER TITLE STYLE</a:t>
            </a:r>
          </a:p>
        </p:txBody>
      </p:sp>
      <p:sp>
        <p:nvSpPr>
          <p:cNvPr id="8" name="Footer Placeholder 7">
            <a:extLst>
              <a:ext uri="{FF2B5EF4-FFF2-40B4-BE49-F238E27FC236}">
                <a16:creationId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Shape 61">
            <a:extLst>
              <a:ext uri="{FF2B5EF4-FFF2-40B4-BE49-F238E27FC236}">
                <a16:creationId xmlns:a16="http://schemas.microsoft.com/office/drawing/2014/main" id="{675B8062-1FC4-4E68-B7AF-45AB92A9F7B4}"/>
              </a:ext>
            </a:extLst>
          </p:cNvPr>
          <p:cNvSpPr/>
          <p:nvPr userDrawn="1"/>
        </p:nvSpPr>
        <p:spPr>
          <a:xfrm>
            <a:off x="10184825" y="6413649"/>
            <a:ext cx="1399614" cy="407804"/>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chemeClr val="bg1"/>
                </a:solidFill>
                <a:latin typeface="+mn-lt"/>
                <a:ea typeface="+mn-ea"/>
                <a:cs typeface="+mn-cs"/>
                <a:sym typeface="Bebas"/>
              </a:rPr>
              <a:t>FABRIKAM</a:t>
            </a:r>
            <a:endParaRPr lang="en-US" sz="2400" b="1" i="0" spc="0" dirty="0">
              <a:solidFill>
                <a:schemeClr val="bg1"/>
              </a:solidFill>
              <a:latin typeface="Gill Sans" panose="020B0502020104020203" pitchFamily="34" charset="-79"/>
              <a:cs typeface="Gill Sans" panose="020B0502020104020203" pitchFamily="34" charset="-79"/>
            </a:endParaRPr>
          </a:p>
        </p:txBody>
      </p:sp>
      <p:sp>
        <p:nvSpPr>
          <p:cNvPr id="15" name="Content Placeholder 2">
            <a:extLst>
              <a:ext uri="{FF2B5EF4-FFF2-40B4-BE49-F238E27FC236}">
                <a16:creationId xmlns:a16="http://schemas.microsoft.com/office/drawing/2014/main" id="{2B178DD2-BCD4-4E9E-8EAA-0A3AB74C6160}"/>
              </a:ext>
            </a:extLst>
          </p:cNvPr>
          <p:cNvSpPr>
            <a:spLocks noGrp="1"/>
          </p:cNvSpPr>
          <p:nvPr>
            <p:ph sz="half" idx="1"/>
          </p:nvPr>
        </p:nvSpPr>
        <p:spPr>
          <a:xfrm>
            <a:off x="594519"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a:extLst>
              <a:ext uri="{FF2B5EF4-FFF2-40B4-BE49-F238E27FC236}">
                <a16:creationId xmlns:a16="http://schemas.microsoft.com/office/drawing/2014/main" id="{0B7D881D-13DE-4377-AA74-0EBFD9C9926A}"/>
              </a:ext>
            </a:extLst>
          </p:cNvPr>
          <p:cNvSpPr>
            <a:spLocks noGrp="1"/>
          </p:cNvSpPr>
          <p:nvPr>
            <p:ph sz="half" idx="2"/>
          </p:nvPr>
        </p:nvSpPr>
        <p:spPr>
          <a:xfrm>
            <a:off x="6415881"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5847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0E18C59-4654-4610-A461-4DAD6B9AA844}"/>
              </a:ext>
            </a:extLst>
          </p:cNvPr>
          <p:cNvSpPr/>
          <p:nvPr userDrawn="1"/>
        </p:nvSpPr>
        <p:spPr>
          <a:xfrm>
            <a:off x="0" y="0"/>
            <a:ext cx="5032374" cy="6858000"/>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289BF-FC60-4B0A-9338-19DFADB75B3E}"/>
              </a:ext>
            </a:extLst>
          </p:cNvPr>
          <p:cNvSpPr>
            <a:spLocks noGrp="1"/>
          </p:cNvSpPr>
          <p:nvPr>
            <p:ph type="title" hasCustomPrompt="1"/>
          </p:nvPr>
        </p:nvSpPr>
        <p:spPr>
          <a:xfrm>
            <a:off x="839788" y="801277"/>
            <a:ext cx="3932238" cy="1583703"/>
          </a:xfrm>
        </p:spPr>
        <p:txBody>
          <a:bodyPr>
            <a:normAutofit/>
          </a:bodyPr>
          <a:lstStyle>
            <a:lvl1pPr algn="l">
              <a:defRPr sz="3600" spc="300">
                <a:solidFill>
                  <a:schemeClr val="bg1"/>
                </a:solidFill>
              </a:defRPr>
            </a:lvl1pPr>
          </a:lstStyle>
          <a:p>
            <a:r>
              <a:rPr lang="en-US" dirty="0"/>
              <a:t>CLICK TO EDIT MASTER TITLE STYLE</a:t>
            </a:r>
          </a:p>
        </p:txBody>
      </p:sp>
      <p:sp>
        <p:nvSpPr>
          <p:cNvPr id="8" name="Footer Placeholder 7">
            <a:extLst>
              <a:ext uri="{FF2B5EF4-FFF2-40B4-BE49-F238E27FC236}">
                <a16:creationId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Shape 61">
            <a:extLst>
              <a:ext uri="{FF2B5EF4-FFF2-40B4-BE49-F238E27FC236}">
                <a16:creationId xmlns:a16="http://schemas.microsoft.com/office/drawing/2014/main" id="{675B8062-1FC4-4E68-B7AF-45AB92A9F7B4}"/>
              </a:ext>
            </a:extLst>
          </p:cNvPr>
          <p:cNvSpPr/>
          <p:nvPr userDrawn="1"/>
        </p:nvSpPr>
        <p:spPr>
          <a:xfrm>
            <a:off x="10184825" y="6413649"/>
            <a:ext cx="1399614" cy="407804"/>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chemeClr val="bg1"/>
                </a:solidFill>
                <a:latin typeface="+mn-lt"/>
                <a:ea typeface="+mn-ea"/>
                <a:cs typeface="+mn-cs"/>
                <a:sym typeface="Bebas"/>
              </a:rPr>
              <a:t>FABRIKAM</a:t>
            </a:r>
            <a:endParaRPr lang="en-US" sz="2400" b="1" i="0" spc="0" dirty="0">
              <a:solidFill>
                <a:schemeClr val="bg1"/>
              </a:solidFill>
              <a:latin typeface="Gill Sans" panose="020B0502020104020203" pitchFamily="34" charset="-79"/>
              <a:cs typeface="Gill Sans" panose="020B0502020104020203" pitchFamily="34" charset="-79"/>
            </a:endParaRPr>
          </a:p>
        </p:txBody>
      </p:sp>
      <p:sp>
        <p:nvSpPr>
          <p:cNvPr id="16" name="Text Placeholder 3">
            <a:extLst>
              <a:ext uri="{FF2B5EF4-FFF2-40B4-BE49-F238E27FC236}">
                <a16:creationId xmlns:a16="http://schemas.microsoft.com/office/drawing/2014/main" id="{1B8C1683-B5FA-422D-82FD-3E04C0D01AC4}"/>
              </a:ext>
            </a:extLst>
          </p:cNvPr>
          <p:cNvSpPr>
            <a:spLocks noGrp="1"/>
          </p:cNvSpPr>
          <p:nvPr>
            <p:ph type="body" sz="half" idx="2"/>
          </p:nvPr>
        </p:nvSpPr>
        <p:spPr>
          <a:xfrm>
            <a:off x="839788" y="2480552"/>
            <a:ext cx="3932237" cy="3388435"/>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7" name="Content Placeholder 2">
            <a:extLst>
              <a:ext uri="{FF2B5EF4-FFF2-40B4-BE49-F238E27FC236}">
                <a16:creationId xmlns:a16="http://schemas.microsoft.com/office/drawing/2014/main" id="{64332CC6-AF18-49EE-9933-50E3E93F6B86}"/>
              </a:ext>
            </a:extLst>
          </p:cNvPr>
          <p:cNvSpPr>
            <a:spLocks noGrp="1"/>
          </p:cNvSpPr>
          <p:nvPr>
            <p:ph idx="1"/>
          </p:nvPr>
        </p:nvSpPr>
        <p:spPr>
          <a:xfrm>
            <a:off x="5183188" y="801277"/>
            <a:ext cx="6565106" cy="5059773"/>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07941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0E18C59-4654-4610-A461-4DAD6B9AA844}"/>
              </a:ext>
            </a:extLst>
          </p:cNvPr>
          <p:cNvSpPr/>
          <p:nvPr userDrawn="1"/>
        </p:nvSpPr>
        <p:spPr>
          <a:xfrm>
            <a:off x="0" y="0"/>
            <a:ext cx="5032374" cy="6858000"/>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289BF-FC60-4B0A-9338-19DFADB75B3E}"/>
              </a:ext>
            </a:extLst>
          </p:cNvPr>
          <p:cNvSpPr>
            <a:spLocks noGrp="1"/>
          </p:cNvSpPr>
          <p:nvPr>
            <p:ph type="title" hasCustomPrompt="1"/>
          </p:nvPr>
        </p:nvSpPr>
        <p:spPr>
          <a:xfrm>
            <a:off x="839788" y="801277"/>
            <a:ext cx="3932238" cy="1583703"/>
          </a:xfrm>
        </p:spPr>
        <p:txBody>
          <a:bodyPr>
            <a:normAutofit/>
          </a:bodyPr>
          <a:lstStyle>
            <a:lvl1pPr algn="l">
              <a:defRPr sz="3600" spc="300">
                <a:solidFill>
                  <a:schemeClr val="bg1"/>
                </a:solidFill>
              </a:defRPr>
            </a:lvl1pPr>
          </a:lstStyle>
          <a:p>
            <a:r>
              <a:rPr lang="en-US" dirty="0"/>
              <a:t>CLICK TO EDIT MASTER TITLE STYLE</a:t>
            </a:r>
          </a:p>
        </p:txBody>
      </p:sp>
      <p:sp>
        <p:nvSpPr>
          <p:cNvPr id="8" name="Footer Placeholder 7">
            <a:extLst>
              <a:ext uri="{FF2B5EF4-FFF2-40B4-BE49-F238E27FC236}">
                <a16:creationId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Shape 61">
            <a:extLst>
              <a:ext uri="{FF2B5EF4-FFF2-40B4-BE49-F238E27FC236}">
                <a16:creationId xmlns:a16="http://schemas.microsoft.com/office/drawing/2014/main" id="{675B8062-1FC4-4E68-B7AF-45AB92A9F7B4}"/>
              </a:ext>
            </a:extLst>
          </p:cNvPr>
          <p:cNvSpPr/>
          <p:nvPr userDrawn="1"/>
        </p:nvSpPr>
        <p:spPr>
          <a:xfrm>
            <a:off x="10184825" y="6413649"/>
            <a:ext cx="1399614" cy="407804"/>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chemeClr val="bg1"/>
                </a:solidFill>
                <a:latin typeface="+mn-lt"/>
                <a:ea typeface="+mn-ea"/>
                <a:cs typeface="+mn-cs"/>
                <a:sym typeface="Bebas"/>
              </a:rPr>
              <a:t>FABRIKAM</a:t>
            </a:r>
            <a:endParaRPr lang="en-US" sz="2400" b="1" i="0" spc="0" dirty="0">
              <a:solidFill>
                <a:schemeClr val="bg1"/>
              </a:solidFill>
              <a:latin typeface="Gill Sans" panose="020B0502020104020203" pitchFamily="34" charset="-79"/>
              <a:cs typeface="Gill Sans" panose="020B0502020104020203" pitchFamily="34" charset="-79"/>
            </a:endParaRPr>
          </a:p>
        </p:txBody>
      </p:sp>
      <p:sp>
        <p:nvSpPr>
          <p:cNvPr id="15" name="Text Placeholder 3">
            <a:extLst>
              <a:ext uri="{FF2B5EF4-FFF2-40B4-BE49-F238E27FC236}">
                <a16:creationId xmlns:a16="http://schemas.microsoft.com/office/drawing/2014/main" id="{73C3E625-3996-4407-8E4D-475EF610D90C}"/>
              </a:ext>
            </a:extLst>
          </p:cNvPr>
          <p:cNvSpPr>
            <a:spLocks noGrp="1"/>
          </p:cNvSpPr>
          <p:nvPr>
            <p:ph type="body" sz="half" idx="2"/>
          </p:nvPr>
        </p:nvSpPr>
        <p:spPr>
          <a:xfrm>
            <a:off x="839788" y="2384980"/>
            <a:ext cx="3932237" cy="348400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7" name="Picture Placeholder 2">
            <a:extLst>
              <a:ext uri="{FF2B5EF4-FFF2-40B4-BE49-F238E27FC236}">
                <a16:creationId xmlns:a16="http://schemas.microsoft.com/office/drawing/2014/main" id="{E87E45D5-103F-4407-822F-E7FAE02D6ABB}"/>
              </a:ext>
            </a:extLst>
          </p:cNvPr>
          <p:cNvSpPr>
            <a:spLocks noGrp="1"/>
          </p:cNvSpPr>
          <p:nvPr>
            <p:ph type="pic" idx="1"/>
          </p:nvPr>
        </p:nvSpPr>
        <p:spPr>
          <a:xfrm>
            <a:off x="5183188" y="801277"/>
            <a:ext cx="6565106" cy="50597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918662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DB0C003-2795-4473-BA28-C10CB461998B}"/>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82A626D5-ACB5-4E77-B485-5F611FBCFFA3}"/>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919432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Pa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D712C6-2A37-4F08-AF12-D70F8C8094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555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4" name="Title 1">
            <a:extLst>
              <a:ext uri="{FF2B5EF4-FFF2-40B4-BE49-F238E27FC236}">
                <a16:creationId xmlns:a16="http://schemas.microsoft.com/office/drawing/2014/main" id="{01219AD9-34B1-4C27-8648-E7D7C69C07F9}"/>
              </a:ext>
            </a:extLst>
          </p:cNvPr>
          <p:cNvSpPr>
            <a:spLocks noGrp="1"/>
          </p:cNvSpPr>
          <p:nvPr>
            <p:ph type="title" hasCustomPrompt="1"/>
          </p:nvPr>
        </p:nvSpPr>
        <p:spPr>
          <a:xfrm>
            <a:off x="702365" y="3013675"/>
            <a:ext cx="10787270" cy="830649"/>
          </a:xfrm>
        </p:spPr>
        <p:txBody>
          <a:bodyPr anchor="ctr"/>
          <a:lstStyle>
            <a:lvl1pPr algn="ctr">
              <a:defRPr sz="6000" spc="300">
                <a:solidFill>
                  <a:schemeClr val="bg1"/>
                </a:solidFill>
              </a:defRPr>
            </a:lvl1pPr>
          </a:lstStyle>
          <a:p>
            <a:r>
              <a:rPr lang="en-US" dirty="0"/>
              <a:t>CLICK TO EDIT MASTER TITLE</a:t>
            </a:r>
          </a:p>
        </p:txBody>
      </p:sp>
      <p:sp>
        <p:nvSpPr>
          <p:cNvPr id="5" name="Text Placeholder 2">
            <a:extLst>
              <a:ext uri="{FF2B5EF4-FFF2-40B4-BE49-F238E27FC236}">
                <a16:creationId xmlns:a16="http://schemas.microsoft.com/office/drawing/2014/main" id="{40849B93-E2CE-4654-9EC7-7DFA141A5500}"/>
              </a:ext>
            </a:extLst>
          </p:cNvPr>
          <p:cNvSpPr>
            <a:spLocks noGrp="1"/>
          </p:cNvSpPr>
          <p:nvPr>
            <p:ph type="body" idx="1" hasCustomPrompt="1"/>
          </p:nvPr>
        </p:nvSpPr>
        <p:spPr>
          <a:xfrm>
            <a:off x="3470275" y="3890624"/>
            <a:ext cx="5251450" cy="365125"/>
          </a:xfrm>
        </p:spPr>
        <p:txBody>
          <a:bodyPr anchor="ctr"/>
          <a:lstStyle>
            <a:lvl1pPr marL="0" indent="0" algn="ctr">
              <a:lnSpc>
                <a:spcPct val="100000"/>
              </a:lnSpc>
              <a:buNone/>
              <a:defRPr sz="2400" spc="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182303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242487" y="6833286"/>
                </a:lnTo>
                <a:lnTo>
                  <a:pt x="0" y="6858000"/>
                </a:lnTo>
                <a:lnTo>
                  <a:pt x="0" y="0"/>
                </a:lnTo>
                <a:close/>
              </a:path>
            </a:pathLst>
          </a:custGeom>
          <a:effectLst>
            <a:innerShdw blurRad="254000" dist="127000">
              <a:prstClr val="black">
                <a:alpha val="50000"/>
              </a:prstClr>
            </a:innerShdw>
          </a:effectLst>
        </p:spPr>
        <p:txBody>
          <a:bodyPr anchor="ctr"/>
          <a:lstStyle>
            <a:lvl1pPr marL="0" indent="0" algn="ctr">
              <a:buNone/>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209064"/>
            <a:ext cx="5251450" cy="365125"/>
          </a:xfrm>
        </p:spPr>
        <p:txBody>
          <a:bodyPr anchor="ctr"/>
          <a:lstStyle>
            <a:lvl1pPr marL="0" indent="0">
              <a:lnSpc>
                <a:spcPct val="100000"/>
              </a:lnSpc>
              <a:buNone/>
              <a:defRPr sz="24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520779"/>
            <a:ext cx="5251450" cy="1661297"/>
          </a:xfrm>
        </p:spPr>
        <p:txBody>
          <a:bodyPr anchor="ctr"/>
          <a:lstStyle>
            <a:lvl1pPr algn="l">
              <a:defRPr sz="6000" spc="300"/>
            </a:lvl1pPr>
          </a:lstStyle>
          <a:p>
            <a:r>
              <a:rPr lang="en-US" dirty="0"/>
              <a:t>CLICK TO EDIT MASTER TITLE</a:t>
            </a:r>
          </a:p>
        </p:txBody>
      </p:sp>
    </p:spTree>
    <p:extLst>
      <p:ext uri="{BB962C8B-B14F-4D97-AF65-F5344CB8AC3E}">
        <p14:creationId xmlns:p14="http://schemas.microsoft.com/office/powerpoint/2010/main" val="52890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a:innerShdw blurRad="254000" dist="127000">
              <a:prstClr val="black">
                <a:alpha val="50000"/>
              </a:prstClr>
            </a:innerShdw>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7230B2C-7250-4568-96CF-7E5A34B3CAD3}"/>
              </a:ext>
            </a:extLst>
          </p:cNvPr>
          <p:cNvSpPr>
            <a:spLocks noGrp="1"/>
          </p:cNvSpPr>
          <p:nvPr>
            <p:ph type="title" hasCustomPrompt="1"/>
          </p:nvPr>
        </p:nvSpPr>
        <p:spPr>
          <a:xfrm>
            <a:off x="6096000" y="2520779"/>
            <a:ext cx="5251450" cy="1661297"/>
          </a:xfrm>
        </p:spPr>
        <p:txBody>
          <a:bodyPr anchor="ctr"/>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209064"/>
            <a:ext cx="5251450" cy="365125"/>
          </a:xfrm>
        </p:spPr>
        <p:txBody>
          <a:bodyPr anchor="ctr"/>
          <a:lstStyle>
            <a:lvl1pPr marL="0" indent="0">
              <a:lnSpc>
                <a:spcPct val="100000"/>
              </a:lnSpc>
              <a:buNone/>
              <a:defRPr sz="24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629115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625512"/>
            <a:ext cx="4018722" cy="4636392"/>
          </a:xfrm>
        </p:spPr>
        <p:txBody>
          <a:bodyPr lIns="0" rIns="0">
            <a:norm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Picture Placeholder 52">
            <a:extLst>
              <a:ext uri="{FF2B5EF4-FFF2-40B4-BE49-F238E27FC236}">
                <a16:creationId xmlns:a16="http://schemas.microsoft.com/office/drawing/2014/main" id="{86917B65-8F50-454E-AF7E-D53FE2DE8F04}"/>
              </a:ext>
            </a:extLst>
          </p:cNvPr>
          <p:cNvSpPr>
            <a:spLocks noGrp="1"/>
          </p:cNvSpPr>
          <p:nvPr>
            <p:ph type="pic" sz="quarter" idx="14"/>
          </p:nvPr>
        </p:nvSpPr>
        <p:spPr>
          <a:xfrm>
            <a:off x="0" y="-19878"/>
            <a:ext cx="7406905" cy="6866810"/>
          </a:xfrm>
          <a:custGeom>
            <a:avLst/>
            <a:gdLst>
              <a:gd name="connsiteX0" fmla="*/ 1312985 w 5251939"/>
              <a:gd name="connsiteY0" fmla="*/ 0 h 4878432"/>
              <a:gd name="connsiteX1" fmla="*/ 1975340 w 5251939"/>
              <a:gd name="connsiteY1" fmla="*/ 0 h 4878432"/>
              <a:gd name="connsiteX2" fmla="*/ 1975340 w 5251939"/>
              <a:gd name="connsiteY2" fmla="*/ 982231 h 4878432"/>
              <a:gd name="connsiteX3" fmla="*/ 2648832 w 5251939"/>
              <a:gd name="connsiteY3" fmla="*/ 982231 h 4878432"/>
              <a:gd name="connsiteX4" fmla="*/ 2648832 w 5251939"/>
              <a:gd name="connsiteY4" fmla="*/ 1148083 h 4878432"/>
              <a:gd name="connsiteX5" fmla="*/ 3328771 w 5251939"/>
              <a:gd name="connsiteY5" fmla="*/ 1148083 h 4878432"/>
              <a:gd name="connsiteX6" fmla="*/ 3328771 w 5251939"/>
              <a:gd name="connsiteY6" fmla="*/ 0 h 4878432"/>
              <a:gd name="connsiteX7" fmla="*/ 4572000 w 5251939"/>
              <a:gd name="connsiteY7" fmla="*/ 0 h 4878432"/>
              <a:gd name="connsiteX8" fmla="*/ 4572000 w 5251939"/>
              <a:gd name="connsiteY8" fmla="*/ 1000460 h 4878432"/>
              <a:gd name="connsiteX9" fmla="*/ 5251939 w 5251939"/>
              <a:gd name="connsiteY9" fmla="*/ 1000460 h 4878432"/>
              <a:gd name="connsiteX10" fmla="*/ 5251939 w 5251939"/>
              <a:gd name="connsiteY10" fmla="*/ 4279967 h 4878432"/>
              <a:gd name="connsiteX11" fmla="*/ 4572000 w 5251939"/>
              <a:gd name="connsiteY11" fmla="*/ 4279967 h 4878432"/>
              <a:gd name="connsiteX12" fmla="*/ 4572000 w 5251939"/>
              <a:gd name="connsiteY12" fmla="*/ 4878432 h 4878432"/>
              <a:gd name="connsiteX13" fmla="*/ 4570834 w 5251939"/>
              <a:gd name="connsiteY13" fmla="*/ 4878432 h 4878432"/>
              <a:gd name="connsiteX14" fmla="*/ 4570834 w 5251939"/>
              <a:gd name="connsiteY14" fmla="*/ 3563909 h 4878432"/>
              <a:gd name="connsiteX15" fmla="*/ 3890895 w 5251939"/>
              <a:gd name="connsiteY15" fmla="*/ 3563909 h 4878432"/>
              <a:gd name="connsiteX16" fmla="*/ 3890895 w 5251939"/>
              <a:gd name="connsiteY16" fmla="*/ 4878432 h 4878432"/>
              <a:gd name="connsiteX17" fmla="*/ 3297114 w 5251939"/>
              <a:gd name="connsiteY17" fmla="*/ 4878432 h 4878432"/>
              <a:gd name="connsiteX18" fmla="*/ 3297114 w 5251939"/>
              <a:gd name="connsiteY18" fmla="*/ 3911406 h 4878432"/>
              <a:gd name="connsiteX19" fmla="*/ 2617175 w 5251939"/>
              <a:gd name="connsiteY19" fmla="*/ 3911406 h 4878432"/>
              <a:gd name="connsiteX20" fmla="*/ 2617175 w 5251939"/>
              <a:gd name="connsiteY20" fmla="*/ 4324451 h 4878432"/>
              <a:gd name="connsiteX21" fmla="*/ 1968893 w 5251939"/>
              <a:gd name="connsiteY21" fmla="*/ 4324451 h 4878432"/>
              <a:gd name="connsiteX22" fmla="*/ 1968893 w 5251939"/>
              <a:gd name="connsiteY22" fmla="*/ 4878432 h 4878432"/>
              <a:gd name="connsiteX23" fmla="*/ 1312985 w 5251939"/>
              <a:gd name="connsiteY23" fmla="*/ 4878432 h 4878432"/>
              <a:gd name="connsiteX24" fmla="*/ 1312985 w 5251939"/>
              <a:gd name="connsiteY24" fmla="*/ 4324451 h 4878432"/>
              <a:gd name="connsiteX25" fmla="*/ 642230 w 5251939"/>
              <a:gd name="connsiteY25" fmla="*/ 4324451 h 4878432"/>
              <a:gd name="connsiteX26" fmla="*/ 642230 w 5251939"/>
              <a:gd name="connsiteY26" fmla="*/ 3624890 h 4878432"/>
              <a:gd name="connsiteX27" fmla="*/ 0 w 5251939"/>
              <a:gd name="connsiteY27" fmla="*/ 3624890 h 4878432"/>
              <a:gd name="connsiteX28" fmla="*/ 0 w 5251939"/>
              <a:gd name="connsiteY28" fmla="*/ 375409 h 4878432"/>
              <a:gd name="connsiteX29" fmla="*/ 633046 w 5251939"/>
              <a:gd name="connsiteY29" fmla="*/ 375409 h 4878432"/>
              <a:gd name="connsiteX30" fmla="*/ 633046 w 5251939"/>
              <a:gd name="connsiteY30" fmla="*/ 1379096 h 4878432"/>
              <a:gd name="connsiteX31" fmla="*/ 1312985 w 5251939"/>
              <a:gd name="connsiteY31" fmla="*/ 1379096 h 4878432"/>
              <a:gd name="connsiteX0" fmla="*/ 1312985 w 5251939"/>
              <a:gd name="connsiteY0" fmla="*/ 0 h 4878432"/>
              <a:gd name="connsiteX1" fmla="*/ 1975340 w 5251939"/>
              <a:gd name="connsiteY1" fmla="*/ 0 h 4878432"/>
              <a:gd name="connsiteX2" fmla="*/ 1975340 w 5251939"/>
              <a:gd name="connsiteY2" fmla="*/ 982231 h 4878432"/>
              <a:gd name="connsiteX3" fmla="*/ 2648832 w 5251939"/>
              <a:gd name="connsiteY3" fmla="*/ 982231 h 4878432"/>
              <a:gd name="connsiteX4" fmla="*/ 2648832 w 5251939"/>
              <a:gd name="connsiteY4" fmla="*/ 1148083 h 4878432"/>
              <a:gd name="connsiteX5" fmla="*/ 3328771 w 5251939"/>
              <a:gd name="connsiteY5" fmla="*/ 1148083 h 4878432"/>
              <a:gd name="connsiteX6" fmla="*/ 3328771 w 5251939"/>
              <a:gd name="connsiteY6" fmla="*/ 0 h 4878432"/>
              <a:gd name="connsiteX7" fmla="*/ 4572000 w 5251939"/>
              <a:gd name="connsiteY7" fmla="*/ 0 h 4878432"/>
              <a:gd name="connsiteX8" fmla="*/ 4572000 w 5251939"/>
              <a:gd name="connsiteY8" fmla="*/ 1000460 h 4878432"/>
              <a:gd name="connsiteX9" fmla="*/ 5251939 w 5251939"/>
              <a:gd name="connsiteY9" fmla="*/ 1000460 h 4878432"/>
              <a:gd name="connsiteX10" fmla="*/ 5251939 w 5251939"/>
              <a:gd name="connsiteY10" fmla="*/ 4279967 h 4878432"/>
              <a:gd name="connsiteX11" fmla="*/ 4572000 w 5251939"/>
              <a:gd name="connsiteY11" fmla="*/ 4279967 h 4878432"/>
              <a:gd name="connsiteX12" fmla="*/ 4572000 w 5251939"/>
              <a:gd name="connsiteY12" fmla="*/ 4878432 h 4878432"/>
              <a:gd name="connsiteX13" fmla="*/ 4570834 w 5251939"/>
              <a:gd name="connsiteY13" fmla="*/ 3563909 h 4878432"/>
              <a:gd name="connsiteX14" fmla="*/ 3890895 w 5251939"/>
              <a:gd name="connsiteY14" fmla="*/ 3563909 h 4878432"/>
              <a:gd name="connsiteX15" fmla="*/ 3890895 w 5251939"/>
              <a:gd name="connsiteY15" fmla="*/ 4878432 h 4878432"/>
              <a:gd name="connsiteX16" fmla="*/ 3297114 w 5251939"/>
              <a:gd name="connsiteY16" fmla="*/ 4878432 h 4878432"/>
              <a:gd name="connsiteX17" fmla="*/ 3297114 w 5251939"/>
              <a:gd name="connsiteY17" fmla="*/ 3911406 h 4878432"/>
              <a:gd name="connsiteX18" fmla="*/ 2617175 w 5251939"/>
              <a:gd name="connsiteY18" fmla="*/ 3911406 h 4878432"/>
              <a:gd name="connsiteX19" fmla="*/ 2617175 w 5251939"/>
              <a:gd name="connsiteY19" fmla="*/ 4324451 h 4878432"/>
              <a:gd name="connsiteX20" fmla="*/ 1968893 w 5251939"/>
              <a:gd name="connsiteY20" fmla="*/ 4324451 h 4878432"/>
              <a:gd name="connsiteX21" fmla="*/ 1968893 w 5251939"/>
              <a:gd name="connsiteY21" fmla="*/ 4878432 h 4878432"/>
              <a:gd name="connsiteX22" fmla="*/ 1312985 w 5251939"/>
              <a:gd name="connsiteY22" fmla="*/ 4878432 h 4878432"/>
              <a:gd name="connsiteX23" fmla="*/ 1312985 w 5251939"/>
              <a:gd name="connsiteY23" fmla="*/ 4324451 h 4878432"/>
              <a:gd name="connsiteX24" fmla="*/ 642230 w 5251939"/>
              <a:gd name="connsiteY24" fmla="*/ 4324451 h 4878432"/>
              <a:gd name="connsiteX25" fmla="*/ 642230 w 5251939"/>
              <a:gd name="connsiteY25" fmla="*/ 3624890 h 4878432"/>
              <a:gd name="connsiteX26" fmla="*/ 0 w 5251939"/>
              <a:gd name="connsiteY26" fmla="*/ 3624890 h 4878432"/>
              <a:gd name="connsiteX27" fmla="*/ 0 w 5251939"/>
              <a:gd name="connsiteY27" fmla="*/ 375409 h 4878432"/>
              <a:gd name="connsiteX28" fmla="*/ 633046 w 5251939"/>
              <a:gd name="connsiteY28" fmla="*/ 375409 h 4878432"/>
              <a:gd name="connsiteX29" fmla="*/ 633046 w 5251939"/>
              <a:gd name="connsiteY29" fmla="*/ 1379096 h 4878432"/>
              <a:gd name="connsiteX30" fmla="*/ 1312985 w 5251939"/>
              <a:gd name="connsiteY30" fmla="*/ 1379096 h 4878432"/>
              <a:gd name="connsiteX31" fmla="*/ 1312985 w 5251939"/>
              <a:gd name="connsiteY31" fmla="*/ 0 h 4878432"/>
              <a:gd name="connsiteX0" fmla="*/ 1312985 w 5251939"/>
              <a:gd name="connsiteY0" fmla="*/ 0 h 4878432"/>
              <a:gd name="connsiteX1" fmla="*/ 1975340 w 5251939"/>
              <a:gd name="connsiteY1" fmla="*/ 0 h 4878432"/>
              <a:gd name="connsiteX2" fmla="*/ 1975340 w 5251939"/>
              <a:gd name="connsiteY2" fmla="*/ 982231 h 4878432"/>
              <a:gd name="connsiteX3" fmla="*/ 2648832 w 5251939"/>
              <a:gd name="connsiteY3" fmla="*/ 982231 h 4878432"/>
              <a:gd name="connsiteX4" fmla="*/ 2648832 w 5251939"/>
              <a:gd name="connsiteY4" fmla="*/ 1148083 h 4878432"/>
              <a:gd name="connsiteX5" fmla="*/ 3328771 w 5251939"/>
              <a:gd name="connsiteY5" fmla="*/ 1148083 h 4878432"/>
              <a:gd name="connsiteX6" fmla="*/ 3328771 w 5251939"/>
              <a:gd name="connsiteY6" fmla="*/ 0 h 4878432"/>
              <a:gd name="connsiteX7" fmla="*/ 4572000 w 5251939"/>
              <a:gd name="connsiteY7" fmla="*/ 0 h 4878432"/>
              <a:gd name="connsiteX8" fmla="*/ 4572000 w 5251939"/>
              <a:gd name="connsiteY8" fmla="*/ 1000460 h 4878432"/>
              <a:gd name="connsiteX9" fmla="*/ 5251939 w 5251939"/>
              <a:gd name="connsiteY9" fmla="*/ 1000460 h 4878432"/>
              <a:gd name="connsiteX10" fmla="*/ 5251939 w 5251939"/>
              <a:gd name="connsiteY10" fmla="*/ 4279967 h 4878432"/>
              <a:gd name="connsiteX11" fmla="*/ 4572000 w 5251939"/>
              <a:gd name="connsiteY11" fmla="*/ 4279967 h 4878432"/>
              <a:gd name="connsiteX12" fmla="*/ 4570834 w 5251939"/>
              <a:gd name="connsiteY12" fmla="*/ 3563909 h 4878432"/>
              <a:gd name="connsiteX13" fmla="*/ 3890895 w 5251939"/>
              <a:gd name="connsiteY13" fmla="*/ 3563909 h 4878432"/>
              <a:gd name="connsiteX14" fmla="*/ 3890895 w 5251939"/>
              <a:gd name="connsiteY14" fmla="*/ 4878432 h 4878432"/>
              <a:gd name="connsiteX15" fmla="*/ 3297114 w 5251939"/>
              <a:gd name="connsiteY15" fmla="*/ 4878432 h 4878432"/>
              <a:gd name="connsiteX16" fmla="*/ 3297114 w 5251939"/>
              <a:gd name="connsiteY16" fmla="*/ 3911406 h 4878432"/>
              <a:gd name="connsiteX17" fmla="*/ 2617175 w 5251939"/>
              <a:gd name="connsiteY17" fmla="*/ 3911406 h 4878432"/>
              <a:gd name="connsiteX18" fmla="*/ 2617175 w 5251939"/>
              <a:gd name="connsiteY18" fmla="*/ 4324451 h 4878432"/>
              <a:gd name="connsiteX19" fmla="*/ 1968893 w 5251939"/>
              <a:gd name="connsiteY19" fmla="*/ 4324451 h 4878432"/>
              <a:gd name="connsiteX20" fmla="*/ 1968893 w 5251939"/>
              <a:gd name="connsiteY20" fmla="*/ 4878432 h 4878432"/>
              <a:gd name="connsiteX21" fmla="*/ 1312985 w 5251939"/>
              <a:gd name="connsiteY21" fmla="*/ 4878432 h 4878432"/>
              <a:gd name="connsiteX22" fmla="*/ 1312985 w 5251939"/>
              <a:gd name="connsiteY22" fmla="*/ 4324451 h 4878432"/>
              <a:gd name="connsiteX23" fmla="*/ 642230 w 5251939"/>
              <a:gd name="connsiteY23" fmla="*/ 4324451 h 4878432"/>
              <a:gd name="connsiteX24" fmla="*/ 642230 w 5251939"/>
              <a:gd name="connsiteY24" fmla="*/ 3624890 h 4878432"/>
              <a:gd name="connsiteX25" fmla="*/ 0 w 5251939"/>
              <a:gd name="connsiteY25" fmla="*/ 3624890 h 4878432"/>
              <a:gd name="connsiteX26" fmla="*/ 0 w 5251939"/>
              <a:gd name="connsiteY26" fmla="*/ 375409 h 4878432"/>
              <a:gd name="connsiteX27" fmla="*/ 633046 w 5251939"/>
              <a:gd name="connsiteY27" fmla="*/ 375409 h 4878432"/>
              <a:gd name="connsiteX28" fmla="*/ 633046 w 5251939"/>
              <a:gd name="connsiteY28" fmla="*/ 1379096 h 4878432"/>
              <a:gd name="connsiteX29" fmla="*/ 1312985 w 5251939"/>
              <a:gd name="connsiteY29" fmla="*/ 1379096 h 4878432"/>
              <a:gd name="connsiteX30" fmla="*/ 1312985 w 5251939"/>
              <a:gd name="connsiteY30" fmla="*/ 0 h 487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251939" h="4878432">
                <a:moveTo>
                  <a:pt x="1312985" y="0"/>
                </a:moveTo>
                <a:lnTo>
                  <a:pt x="1975340" y="0"/>
                </a:lnTo>
                <a:lnTo>
                  <a:pt x="1975340" y="982231"/>
                </a:lnTo>
                <a:lnTo>
                  <a:pt x="2648832" y="982231"/>
                </a:lnTo>
                <a:lnTo>
                  <a:pt x="2648832" y="1148083"/>
                </a:lnTo>
                <a:lnTo>
                  <a:pt x="3328771" y="1148083"/>
                </a:lnTo>
                <a:lnTo>
                  <a:pt x="3328771" y="0"/>
                </a:lnTo>
                <a:lnTo>
                  <a:pt x="4572000" y="0"/>
                </a:lnTo>
                <a:lnTo>
                  <a:pt x="4572000" y="1000460"/>
                </a:lnTo>
                <a:lnTo>
                  <a:pt x="5251939" y="1000460"/>
                </a:lnTo>
                <a:lnTo>
                  <a:pt x="5251939" y="4279967"/>
                </a:lnTo>
                <a:lnTo>
                  <a:pt x="4572000" y="4279967"/>
                </a:lnTo>
                <a:cubicBezTo>
                  <a:pt x="4571611" y="4041281"/>
                  <a:pt x="4571223" y="3802595"/>
                  <a:pt x="4570834" y="3563909"/>
                </a:cubicBezTo>
                <a:lnTo>
                  <a:pt x="3890895" y="3563909"/>
                </a:lnTo>
                <a:lnTo>
                  <a:pt x="3890895" y="4878432"/>
                </a:lnTo>
                <a:lnTo>
                  <a:pt x="3297114" y="4878432"/>
                </a:lnTo>
                <a:lnTo>
                  <a:pt x="3297114" y="3911406"/>
                </a:lnTo>
                <a:lnTo>
                  <a:pt x="2617175" y="3911406"/>
                </a:lnTo>
                <a:lnTo>
                  <a:pt x="2617175" y="4324451"/>
                </a:lnTo>
                <a:lnTo>
                  <a:pt x="1968893" y="4324451"/>
                </a:lnTo>
                <a:lnTo>
                  <a:pt x="1968893" y="4878432"/>
                </a:lnTo>
                <a:lnTo>
                  <a:pt x="1312985" y="4878432"/>
                </a:lnTo>
                <a:lnTo>
                  <a:pt x="1312985" y="4324451"/>
                </a:lnTo>
                <a:lnTo>
                  <a:pt x="642230" y="4324451"/>
                </a:lnTo>
                <a:lnTo>
                  <a:pt x="642230" y="3624890"/>
                </a:lnTo>
                <a:lnTo>
                  <a:pt x="0" y="3624890"/>
                </a:lnTo>
                <a:lnTo>
                  <a:pt x="0" y="375409"/>
                </a:lnTo>
                <a:lnTo>
                  <a:pt x="633046" y="375409"/>
                </a:lnTo>
                <a:lnTo>
                  <a:pt x="633046" y="1379096"/>
                </a:lnTo>
                <a:lnTo>
                  <a:pt x="1312985" y="1379096"/>
                </a:lnTo>
                <a:lnTo>
                  <a:pt x="1312985" y="0"/>
                </a:lnTo>
                <a:close/>
              </a:path>
            </a:pathLst>
          </a:custGeom>
          <a:effectLst>
            <a:innerShdw blurRad="254000" dist="127000">
              <a:prstClr val="black">
                <a:alpha val="50000"/>
              </a:prstClr>
            </a:innerShdw>
          </a:effectLst>
        </p:spPr>
        <p:txBody>
          <a:bodyPr wrap="square" anchor="ctr">
            <a:noAutofit/>
          </a:bodyPr>
          <a:lstStyle>
            <a:lvl1pPr marL="0" indent="0" algn="ctr">
              <a:buNone/>
              <a:defRPr/>
            </a:lvl1pPr>
          </a:lstStyle>
          <a:p>
            <a:r>
              <a:rPr lang="en-US"/>
              <a:t>Click icon to add picture</a:t>
            </a:r>
            <a:endParaRPr lang="en-US" dirty="0"/>
          </a:p>
        </p:txBody>
      </p:sp>
      <p:sp>
        <p:nvSpPr>
          <p:cNvPr id="58" name="Text Placeholder 2">
            <a:extLst>
              <a:ext uri="{FF2B5EF4-FFF2-40B4-BE49-F238E27FC236}">
                <a16:creationId xmlns:a16="http://schemas.microsoft.com/office/drawing/2014/main" id="{75065C5E-8027-4266-B6BE-BA117C6F7ACA}"/>
              </a:ext>
            </a:extLst>
          </p:cNvPr>
          <p:cNvSpPr>
            <a:spLocks noGrp="1"/>
          </p:cNvSpPr>
          <p:nvPr>
            <p:ph type="body" idx="13" hasCustomPrompt="1"/>
          </p:nvPr>
        </p:nvSpPr>
        <p:spPr>
          <a:xfrm>
            <a:off x="7819116" y="1003687"/>
            <a:ext cx="3991884" cy="407670"/>
          </a:xfrm>
        </p:spPr>
        <p:txBody>
          <a:bodyPr lIns="0" rIns="0" anchor="ctr">
            <a:noAutofit/>
          </a:bodyPr>
          <a:lstStyle>
            <a:lvl1pPr marL="0" indent="0">
              <a:buNone/>
              <a:defRPr sz="20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HERE</a:t>
            </a:r>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1753968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8F64841-5495-4B23-A74E-409C28CB7AC1}"/>
              </a:ext>
            </a:extLst>
          </p:cNvPr>
          <p:cNvSpPr/>
          <p:nvPr userDrawn="1"/>
        </p:nvSpPr>
        <p:spPr>
          <a:xfrm>
            <a:off x="7415213" y="0"/>
            <a:ext cx="4776787" cy="6846932"/>
          </a:xfrm>
          <a:prstGeom prst="rect">
            <a:avLst/>
          </a:prstGeom>
          <a:solidFill>
            <a:srgbClr val="2F3342"/>
          </a:solidFill>
          <a:ln>
            <a:noFill/>
          </a:ln>
          <a:effectLst>
            <a:innerShdw blurRad="254000" dist="1270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chor="ctr">
            <a:noAutofit/>
          </a:bodyPr>
          <a:lstStyle>
            <a:lvl1pPr algn="l">
              <a:defRPr sz="3200" spc="300">
                <a:solidFill>
                  <a:schemeClr val="bg1"/>
                </a:solidFill>
              </a:defRPr>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625512"/>
            <a:ext cx="4018722" cy="4636392"/>
          </a:xfrm>
        </p:spPr>
        <p:txBody>
          <a:bodyPr lIns="0" rIns="0">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7819116" y="1003687"/>
            <a:ext cx="3991884" cy="407670"/>
          </a:xfrm>
        </p:spPr>
        <p:txBody>
          <a:bodyPr lIns="0" rIns="0" anchor="ctr">
            <a:noAutofit/>
          </a:bodyPr>
          <a:lstStyle>
            <a:lvl1pPr marL="0" indent="0">
              <a:buNone/>
              <a:defRPr sz="2000" spc="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HERE</a:t>
            </a:r>
          </a:p>
        </p:txBody>
      </p:sp>
      <p:sp>
        <p:nvSpPr>
          <p:cNvPr id="13" name="Content Placeholder 12">
            <a:extLst>
              <a:ext uri="{FF2B5EF4-FFF2-40B4-BE49-F238E27FC236}">
                <a16:creationId xmlns:a16="http://schemas.microsoft.com/office/drawing/2014/main" id="{483349C3-B089-45CF-9643-0D25E709663B}"/>
              </a:ext>
            </a:extLst>
          </p:cNvPr>
          <p:cNvSpPr>
            <a:spLocks noGrp="1"/>
          </p:cNvSpPr>
          <p:nvPr>
            <p:ph sz="quarter" idx="14"/>
          </p:nvPr>
        </p:nvSpPr>
        <p:spPr>
          <a:xfrm>
            <a:off x="0" y="0"/>
            <a:ext cx="7415213" cy="6858000"/>
          </a:xfrm>
        </p:spPr>
        <p:txBody>
          <a:bodyPr anchor="ctr"/>
          <a:lstStyle>
            <a:lvl1pPr marL="0" indent="0" algn="ctr">
              <a:buNone/>
              <a:defRPr/>
            </a:lvl1pPr>
          </a:lstStyle>
          <a:p>
            <a:pPr lvl="0"/>
            <a:r>
              <a:rPr lang="en-US"/>
              <a:t>Edit Master text styles</a:t>
            </a:r>
          </a:p>
        </p:txBody>
      </p:sp>
      <p:sp>
        <p:nvSpPr>
          <p:cNvPr id="16" name="Slide Number Placeholder 5">
            <a:extLst>
              <a:ext uri="{FF2B5EF4-FFF2-40B4-BE49-F238E27FC236}">
                <a16:creationId xmlns:a16="http://schemas.microsoft.com/office/drawing/2014/main" id="{E7D247BC-E419-4355-8738-B9CE5CA19B5C}"/>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bg1"/>
                </a:solidFill>
              </a:defRPr>
            </a:lvl1pPr>
          </a:lstStyle>
          <a:p>
            <a:fld id="{8C2E478F-E849-4A8C-AF1F-CBCC78A7CBFA}" type="slidenum">
              <a:rPr lang="en-US" smtClean="0"/>
              <a:pPr/>
              <a:t>‹#›</a:t>
            </a:fld>
            <a:endParaRPr lang="en-US" dirty="0"/>
          </a:p>
        </p:txBody>
      </p:sp>
      <p:sp>
        <p:nvSpPr>
          <p:cNvPr id="17" name="Shape 61">
            <a:extLst>
              <a:ext uri="{FF2B5EF4-FFF2-40B4-BE49-F238E27FC236}">
                <a16:creationId xmlns:a16="http://schemas.microsoft.com/office/drawing/2014/main" id="{649B49FF-0FAA-4E6C-820C-B1F434911FDC}"/>
              </a:ext>
            </a:extLst>
          </p:cNvPr>
          <p:cNvSpPr/>
          <p:nvPr userDrawn="1"/>
        </p:nvSpPr>
        <p:spPr>
          <a:xfrm>
            <a:off x="10184825" y="6413649"/>
            <a:ext cx="1399614" cy="407804"/>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chemeClr val="bg1"/>
                </a:solidFill>
                <a:latin typeface="+mn-lt"/>
                <a:ea typeface="+mn-ea"/>
                <a:cs typeface="+mn-cs"/>
                <a:sym typeface="Bebas"/>
              </a:rPr>
              <a:t>FABRIKAM</a:t>
            </a:r>
            <a:endParaRPr lang="en-US" sz="2400" b="1" i="0" spc="0" dirty="0">
              <a:solidFill>
                <a:schemeClr val="bg1"/>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22676957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767754" y="365125"/>
            <a:ext cx="6043246" cy="573989"/>
          </a:xfrm>
        </p:spPr>
        <p:txBody>
          <a:bodyPr anchor="ctr">
            <a:noAutofit/>
          </a:bodyPr>
          <a:lstStyle>
            <a:lvl1pPr algn="l">
              <a:defRPr sz="3600" spc="300"/>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767754" y="1625512"/>
            <a:ext cx="6043246" cy="4636392"/>
          </a:xfrm>
        </p:spPr>
        <p:txBody>
          <a:bodyPr>
            <a:normAutofit/>
          </a:bodyPr>
          <a:lstStyle>
            <a:lvl1pPr>
              <a:lnSpc>
                <a:spcPct val="150000"/>
              </a:lnSpc>
              <a:defRPr sz="1600"/>
            </a:lvl1pPr>
            <a:lvl2pPr>
              <a:lnSpc>
                <a:spcPct val="150000"/>
              </a:lnSpc>
              <a:defRPr sz="1400"/>
            </a:lvl2pPr>
            <a:lvl3pPr>
              <a:lnSpc>
                <a:spcPct val="150000"/>
              </a:lnSpc>
              <a:defRPr sz="1400"/>
            </a:lvl3pPr>
            <a:lvl4pPr>
              <a:lnSpc>
                <a:spcPct val="150000"/>
              </a:lnSpc>
              <a:defRPr sz="1200"/>
            </a:lvl4pPr>
            <a:lvl5pPr>
              <a:lnSpc>
                <a:spcPct val="150000"/>
              </a:lnSpc>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767754" y="1003687"/>
            <a:ext cx="6043246" cy="365125"/>
          </a:xfrm>
        </p:spPr>
        <p:txBody>
          <a:bodyPr anchor="ctr">
            <a:noAutofit/>
          </a:bodyPr>
          <a:lstStyle>
            <a:lvl1pPr marL="0" indent="0">
              <a:buNone/>
              <a:defRPr sz="20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a:innerShdw blurRad="254000" dist="127000">
              <a:prstClr val="black">
                <a:alpha val="50000"/>
              </a:prstClr>
            </a:innerShdw>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1247832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40849B93-E2CE-4654-9EC7-7DFA141A5500}"/>
              </a:ext>
            </a:extLst>
          </p:cNvPr>
          <p:cNvSpPr>
            <a:spLocks noGrp="1"/>
          </p:cNvSpPr>
          <p:nvPr>
            <p:ph type="body" idx="1" hasCustomPrompt="1"/>
          </p:nvPr>
        </p:nvSpPr>
        <p:spPr>
          <a:xfrm>
            <a:off x="5904689" y="5038489"/>
            <a:ext cx="5933872" cy="365125"/>
          </a:xfrm>
        </p:spPr>
        <p:txBody>
          <a:bodyPr anchor="ctr"/>
          <a:lstStyle>
            <a:lvl1pPr marL="0" indent="0" algn="ctr">
              <a:lnSpc>
                <a:spcPct val="100000"/>
              </a:lnSpc>
              <a:buNone/>
              <a:defRPr sz="2400" spc="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Rectangle 6">
            <a:extLst>
              <a:ext uri="{FF2B5EF4-FFF2-40B4-BE49-F238E27FC236}">
                <a16:creationId xmlns:a16="http://schemas.microsoft.com/office/drawing/2014/main" id="{E7E94348-3BFC-4B39-9C3B-628E777B98F4}"/>
              </a:ext>
            </a:extLst>
          </p:cNvPr>
          <p:cNvSpPr/>
          <p:nvPr userDrawn="1"/>
        </p:nvSpPr>
        <p:spPr>
          <a:xfrm>
            <a:off x="0" y="0"/>
            <a:ext cx="6107906" cy="6858000"/>
          </a:xfrm>
          <a:custGeom>
            <a:avLst/>
            <a:gdLst>
              <a:gd name="connsiteX0" fmla="*/ 0 w 6107906"/>
              <a:gd name="connsiteY0" fmla="*/ 0 h 6858000"/>
              <a:gd name="connsiteX1" fmla="*/ 6107906 w 6107906"/>
              <a:gd name="connsiteY1" fmla="*/ 0 h 6858000"/>
              <a:gd name="connsiteX2" fmla="*/ 610790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23338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593309 w 6107906"/>
              <a:gd name="connsiteY2" fmla="*/ 6848272 h 6858000"/>
              <a:gd name="connsiteX3" fmla="*/ 0 w 6107906"/>
              <a:gd name="connsiteY3" fmla="*/ 6858000 h 6858000"/>
              <a:gd name="connsiteX4" fmla="*/ 0 w 6107906"/>
              <a:gd name="connsiteY4" fmla="*/ 0 h 6858000"/>
              <a:gd name="connsiteX0" fmla="*/ 1517515 w 6107906"/>
              <a:gd name="connsiteY0" fmla="*/ 0 h 6858000"/>
              <a:gd name="connsiteX1" fmla="*/ 6107906 w 6107906"/>
              <a:gd name="connsiteY1" fmla="*/ 0 h 6858000"/>
              <a:gd name="connsiteX2" fmla="*/ 4593309 w 6107906"/>
              <a:gd name="connsiteY2" fmla="*/ 6848272 h 6858000"/>
              <a:gd name="connsiteX3" fmla="*/ 0 w 6107906"/>
              <a:gd name="connsiteY3" fmla="*/ 6858000 h 6858000"/>
              <a:gd name="connsiteX4" fmla="*/ 1517515 w 610790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7906" h="6858000">
                <a:moveTo>
                  <a:pt x="1517515" y="0"/>
                </a:moveTo>
                <a:lnTo>
                  <a:pt x="6107906" y="0"/>
                </a:lnTo>
                <a:lnTo>
                  <a:pt x="4593309" y="6848272"/>
                </a:lnTo>
                <a:lnTo>
                  <a:pt x="0" y="6858000"/>
                </a:lnTo>
                <a:lnTo>
                  <a:pt x="1517515" y="0"/>
                </a:lnTo>
                <a:close/>
              </a:path>
            </a:pathLst>
          </a:cu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01219AD9-34B1-4C27-8648-E7D7C69C07F9}"/>
              </a:ext>
            </a:extLst>
          </p:cNvPr>
          <p:cNvSpPr>
            <a:spLocks noGrp="1"/>
          </p:cNvSpPr>
          <p:nvPr>
            <p:ph type="title" hasCustomPrompt="1"/>
          </p:nvPr>
        </p:nvSpPr>
        <p:spPr>
          <a:xfrm>
            <a:off x="5904689" y="1546699"/>
            <a:ext cx="5933872" cy="3491790"/>
          </a:xfrm>
        </p:spPr>
        <p:txBody>
          <a:bodyPr anchor="ctr"/>
          <a:lstStyle>
            <a:lvl1pPr algn="ctr">
              <a:defRPr sz="6000" b="1" spc="300">
                <a:solidFill>
                  <a:schemeClr val="tx1"/>
                </a:solidFill>
              </a:defRPr>
            </a:lvl1pPr>
          </a:lstStyle>
          <a:p>
            <a:r>
              <a:rPr lang="en-US" dirty="0"/>
              <a:t>CLICK TO EDIT MASTER TITLE</a:t>
            </a:r>
          </a:p>
        </p:txBody>
      </p:sp>
    </p:spTree>
    <p:extLst>
      <p:ext uri="{BB962C8B-B14F-4D97-AF65-F5344CB8AC3E}">
        <p14:creationId xmlns:p14="http://schemas.microsoft.com/office/powerpoint/2010/main" val="12573122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B66B20-A484-4A16-A015-2118F9AF2101}"/>
              </a:ext>
            </a:extLst>
          </p:cNvPr>
          <p:cNvSpPr/>
          <p:nvPr userDrawn="1"/>
        </p:nvSpPr>
        <p:spPr>
          <a:xfrm>
            <a:off x="0" y="0"/>
            <a:ext cx="6107906" cy="6858000"/>
          </a:xfrm>
          <a:custGeom>
            <a:avLst/>
            <a:gdLst>
              <a:gd name="connsiteX0" fmla="*/ 0 w 6107906"/>
              <a:gd name="connsiteY0" fmla="*/ 0 h 6858000"/>
              <a:gd name="connsiteX1" fmla="*/ 6107906 w 6107906"/>
              <a:gd name="connsiteY1" fmla="*/ 0 h 6858000"/>
              <a:gd name="connsiteX2" fmla="*/ 610790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233386 w 6107906"/>
              <a:gd name="connsiteY2" fmla="*/ 6858000 h 6858000"/>
              <a:gd name="connsiteX3" fmla="*/ 0 w 6107906"/>
              <a:gd name="connsiteY3" fmla="*/ 6858000 h 6858000"/>
              <a:gd name="connsiteX4" fmla="*/ 0 w 610790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7906" h="6858000">
                <a:moveTo>
                  <a:pt x="0" y="0"/>
                </a:moveTo>
                <a:lnTo>
                  <a:pt x="6107906" y="0"/>
                </a:lnTo>
                <a:lnTo>
                  <a:pt x="4233386" y="6858000"/>
                </a:lnTo>
                <a:lnTo>
                  <a:pt x="0" y="6858000"/>
                </a:lnTo>
                <a:lnTo>
                  <a:pt x="0" y="0"/>
                </a:lnTo>
                <a:close/>
              </a:path>
            </a:pathLst>
          </a:cu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209064"/>
            <a:ext cx="5251450" cy="365125"/>
          </a:xfrm>
        </p:spPr>
        <p:txBody>
          <a:bodyPr anchor="ctr"/>
          <a:lstStyle>
            <a:lvl1pPr marL="0" indent="0">
              <a:lnSpc>
                <a:spcPct val="100000"/>
              </a:lnSpc>
              <a:buNone/>
              <a:defRPr sz="24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520779"/>
            <a:ext cx="5251450" cy="1661297"/>
          </a:xfrm>
        </p:spPr>
        <p:txBody>
          <a:bodyPr anchor="ctr"/>
          <a:lstStyle>
            <a:lvl1pPr algn="l">
              <a:defRPr sz="6000" spc="300"/>
            </a:lvl1pPr>
          </a:lstStyle>
          <a:p>
            <a:r>
              <a:rPr lang="en-US" dirty="0"/>
              <a:t>CLICK TO EDIT MASTER TITLE</a:t>
            </a:r>
          </a:p>
        </p:txBody>
      </p:sp>
    </p:spTree>
    <p:extLst>
      <p:ext uri="{BB962C8B-B14F-4D97-AF65-F5344CB8AC3E}">
        <p14:creationId xmlns:p14="http://schemas.microsoft.com/office/powerpoint/2010/main" val="2457350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7" name="Shape 61">
            <a:extLst>
              <a:ext uri="{FF2B5EF4-FFF2-40B4-BE49-F238E27FC236}">
                <a16:creationId xmlns:a16="http://schemas.microsoft.com/office/drawing/2014/main" id="{0A2ACE11-44E0-44ED-AA10-CB0B57204E89}"/>
              </a:ext>
            </a:extLst>
          </p:cNvPr>
          <p:cNvSpPr/>
          <p:nvPr userDrawn="1"/>
        </p:nvSpPr>
        <p:spPr>
          <a:xfrm>
            <a:off x="10184825" y="6413649"/>
            <a:ext cx="1399614" cy="407804"/>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rgbClr val="2C2153"/>
                </a:solidFill>
                <a:latin typeface="+mn-lt"/>
                <a:ea typeface="+mn-ea"/>
                <a:cs typeface="+mn-cs"/>
                <a:sym typeface="Bebas"/>
              </a:rPr>
              <a:t>FAB</a:t>
            </a:r>
            <a:r>
              <a:rPr lang="en-US" sz="2400" b="1" kern="1200" dirty="0">
                <a:solidFill>
                  <a:srgbClr val="A53F52"/>
                </a:solidFill>
                <a:latin typeface="+mn-lt"/>
                <a:ea typeface="+mn-ea"/>
                <a:cs typeface="+mn-cs"/>
                <a:sym typeface="Bebas"/>
              </a:rPr>
              <a:t>RIKAM</a:t>
            </a:r>
            <a:endParaRPr lang="en-US" sz="2400" b="1" i="0" spc="0" dirty="0">
              <a:solidFill>
                <a:srgbClr val="A53F52"/>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50" r:id="rId1"/>
    <p:sldLayoutId id="2147483667" r:id="rId2"/>
    <p:sldLayoutId id="2147483651" r:id="rId3"/>
    <p:sldLayoutId id="2147483668" r:id="rId4"/>
    <p:sldLayoutId id="2147483660" r:id="rId5"/>
    <p:sldLayoutId id="2147483664" r:id="rId6"/>
    <p:sldLayoutId id="2147483661" r:id="rId7"/>
    <p:sldLayoutId id="2147483674" r:id="rId8"/>
    <p:sldLayoutId id="2147483675" r:id="rId9"/>
    <p:sldLayoutId id="2147483673" r:id="rId10"/>
    <p:sldLayoutId id="2147483653" r:id="rId11"/>
    <p:sldLayoutId id="2147483670" r:id="rId12"/>
    <p:sldLayoutId id="2147483671" r:id="rId13"/>
    <p:sldLayoutId id="2147483672" r:id="rId14"/>
    <p:sldLayoutId id="2147483655" r:id="rId15"/>
    <p:sldLayoutId id="2147483666" r:id="rId16"/>
  </p:sldLayoutIdLst>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7/06/relationships/model3d" Target="../media/model3d1.glb"/><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9.svg"/><Relationship Id="rId7" Type="http://schemas.openxmlformats.org/officeDocument/2006/relationships/diagramColors" Target="../diagrams/colors2.xml"/><Relationship Id="rId2" Type="http://schemas.openxmlformats.org/officeDocument/2006/relationships/image" Target="../media/image18.png"/><Relationship Id="rId1" Type="http://schemas.openxmlformats.org/officeDocument/2006/relationships/slideLayout" Target="../slideLayouts/slideLayout10.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7.svg"/><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Placeholder 27">
            <a:extLst>
              <a:ext uri="{FF2B5EF4-FFF2-40B4-BE49-F238E27FC236}">
                <a16:creationId xmlns:a16="http://schemas.microsoft.com/office/drawing/2014/main" id="{CE10ABE1-BE78-4DEC-9C0A-46282D549DF0}"/>
              </a:ext>
            </a:extLst>
          </p:cNvPr>
          <p:cNvPicPr>
            <a:picLocks noGrp="1" noChangeAspect="1"/>
          </p:cNvPicPr>
          <p:nvPr>
            <p:ph type="pic" sz="quarter" idx="10"/>
          </p:nvPr>
        </p:nvPicPr>
        <p:blipFill>
          <a:blip r:embed="rId2">
            <a:extLst>
              <a:ext uri="{BEBA8EAE-BF5A-486C-A8C5-ECC9F3942E4B}">
                <a14:imgProps xmlns:a14="http://schemas.microsoft.com/office/drawing/2010/main">
                  <a14:imgLayer r:embed="rId3">
                    <a14:imgEffect>
                      <a14:sharpenSoften amount="-100000"/>
                    </a14:imgEffect>
                  </a14:imgLayer>
                </a14:imgProps>
              </a:ext>
            </a:extLst>
          </a:blip>
          <a:stretch>
            <a:fillRect/>
          </a:stretch>
        </p:blipFill>
        <p:spPr>
          <a:xfrm>
            <a:off x="9525" y="0"/>
            <a:ext cx="12172950" cy="6858000"/>
          </a:xfrm>
        </p:spPr>
      </p:pic>
      <p:sp>
        <p:nvSpPr>
          <p:cNvPr id="5" name="Rectangle 4">
            <a:extLst>
              <a:ext uri="{FF2B5EF4-FFF2-40B4-BE49-F238E27FC236}">
                <a16:creationId xmlns:a16="http://schemas.microsoft.com/office/drawing/2014/main" id="{979F9DAD-F6B0-4ECC-8632-4B5E050986A8}"/>
              </a:ext>
              <a:ext uri="{C183D7F6-B498-43B3-948B-1728B52AA6E4}">
                <adec:decorative xmlns:adec="http://schemas.microsoft.com/office/drawing/2017/decorative" val="1"/>
              </a:ext>
            </a:extLst>
          </p:cNvPr>
          <p:cNvSpPr/>
          <p:nvPr/>
        </p:nvSpPr>
        <p:spPr>
          <a:xfrm>
            <a:off x="0" y="0"/>
            <a:ext cx="12192000" cy="6858000"/>
          </a:xfrm>
          <a:prstGeom prst="rect">
            <a:avLst/>
          </a:prstGeom>
          <a:gradFill>
            <a:gsLst>
              <a:gs pos="0">
                <a:srgbClr val="01023B"/>
              </a:gs>
              <a:gs pos="100000">
                <a:srgbClr val="E99757">
                  <a:lumMod val="97000"/>
                  <a:lumOff val="3000"/>
                  <a:alpha val="54000"/>
                </a:srgbClr>
              </a:gs>
              <a:gs pos="50000">
                <a:srgbClr val="A53F52">
                  <a:alpha val="42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4F7706BE-EF2E-459C-8778-01DDD354C634}"/>
              </a:ext>
            </a:extLst>
          </p:cNvPr>
          <p:cNvSpPr>
            <a:spLocks noGrp="1"/>
          </p:cNvSpPr>
          <p:nvPr>
            <p:ph type="title"/>
          </p:nvPr>
        </p:nvSpPr>
        <p:spPr>
          <a:xfrm>
            <a:off x="471255" y="2942170"/>
            <a:ext cx="11249490" cy="830649"/>
          </a:xfrm>
        </p:spPr>
        <p:txBody>
          <a:bodyPr>
            <a:normAutofit fontScale="90000"/>
          </a:bodyPr>
          <a:lstStyle/>
          <a:p>
            <a:r>
              <a:rPr lang="en-US" dirty="0">
                <a:solidFill>
                  <a:schemeClr val="bg1"/>
                </a:solidFill>
              </a:rPr>
              <a:t>Spam detection in social media</a:t>
            </a:r>
          </a:p>
        </p:txBody>
      </p:sp>
      <p:sp>
        <p:nvSpPr>
          <p:cNvPr id="3" name="Text Placeholder 2">
            <a:extLst>
              <a:ext uri="{FF2B5EF4-FFF2-40B4-BE49-F238E27FC236}">
                <a16:creationId xmlns:a16="http://schemas.microsoft.com/office/drawing/2014/main" id="{B3767A9A-D04A-4021-9EB9-0304435F34A5}"/>
              </a:ext>
            </a:extLst>
          </p:cNvPr>
          <p:cNvSpPr>
            <a:spLocks noGrp="1"/>
          </p:cNvSpPr>
          <p:nvPr>
            <p:ph type="body" idx="1"/>
          </p:nvPr>
        </p:nvSpPr>
        <p:spPr/>
        <p:txBody>
          <a:bodyPr>
            <a:normAutofit fontScale="85000" lnSpcReduction="20000"/>
          </a:bodyPr>
          <a:lstStyle/>
          <a:p>
            <a:r>
              <a:rPr lang="en-US" dirty="0"/>
              <a:t>A  SURVEY</a:t>
            </a:r>
          </a:p>
        </p:txBody>
      </p:sp>
      <p:cxnSp>
        <p:nvCxnSpPr>
          <p:cNvPr id="8" name="Straight Connector 7">
            <a:extLst>
              <a:ext uri="{FF2B5EF4-FFF2-40B4-BE49-F238E27FC236}">
                <a16:creationId xmlns:a16="http://schemas.microsoft.com/office/drawing/2014/main" id="{6F168E65-FC70-4C78-9D29-7E6C4C71BDC3}"/>
              </a:ext>
            </a:extLst>
          </p:cNvPr>
          <p:cNvCxnSpPr/>
          <p:nvPr/>
        </p:nvCxnSpPr>
        <p:spPr>
          <a:xfrm>
            <a:off x="3500284" y="3812147"/>
            <a:ext cx="5161935" cy="0"/>
          </a:xfrm>
          <a:prstGeom prst="line">
            <a:avLst/>
          </a:prstGeom>
          <a:ln w="19050">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ln>
          <a:effectLst>
            <a:glow rad="63500">
              <a:schemeClr val="tx1">
                <a:lumMod val="50000"/>
                <a:lumOff val="50000"/>
                <a:alpha val="40000"/>
              </a:schemeClr>
            </a:glow>
          </a:effectLst>
          <a:scene3d>
            <a:camera prst="orthographicFront"/>
            <a:lightRig rig="threePt" dir="t"/>
          </a:scene3d>
          <a:sp3d prstMaterial="dkEdge"/>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102045433"/>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9E83DC-76A7-4550-A550-B300A78B00EF}"/>
              </a:ext>
            </a:extLst>
          </p:cNvPr>
          <p:cNvSpPr>
            <a:spLocks noGrp="1"/>
          </p:cNvSpPr>
          <p:nvPr>
            <p:ph type="body" idx="1"/>
          </p:nvPr>
        </p:nvSpPr>
        <p:spPr/>
        <p:txBody>
          <a:bodyPr>
            <a:normAutofit fontScale="85000" lnSpcReduction="20000"/>
          </a:bodyPr>
          <a:lstStyle/>
          <a:p>
            <a:endParaRPr lang="en-IN"/>
          </a:p>
        </p:txBody>
      </p:sp>
      <p:sp>
        <p:nvSpPr>
          <p:cNvPr id="3" name="Title 2">
            <a:extLst>
              <a:ext uri="{FF2B5EF4-FFF2-40B4-BE49-F238E27FC236}">
                <a16:creationId xmlns:a16="http://schemas.microsoft.com/office/drawing/2014/main" id="{5778C0FA-D7F8-4656-842E-8565EE35AD6F}"/>
              </a:ext>
            </a:extLst>
          </p:cNvPr>
          <p:cNvSpPr>
            <a:spLocks noGrp="1"/>
          </p:cNvSpPr>
          <p:nvPr>
            <p:ph type="title"/>
          </p:nvPr>
        </p:nvSpPr>
        <p:spPr>
          <a:xfrm>
            <a:off x="162128" y="1340829"/>
            <a:ext cx="5933872" cy="3491790"/>
          </a:xfrm>
        </p:spPr>
        <p:txBody>
          <a:bodyPr>
            <a:normAutofit/>
          </a:bodyPr>
          <a:lstStyle/>
          <a:p>
            <a:r>
              <a:rPr lang="en-IN" sz="2800" spc="600" dirty="0">
                <a:solidFill>
                  <a:schemeClr val="bg1"/>
                </a:solidFill>
                <a:latin typeface="Cambria" panose="02040503050406030204" pitchFamily="18" charset="0"/>
                <a:ea typeface="Cambria" panose="02040503050406030204" pitchFamily="18" charset="0"/>
              </a:rPr>
              <a:t>Frequency</a:t>
            </a:r>
            <a:br>
              <a:rPr lang="en-IN" sz="2800" spc="600" dirty="0">
                <a:solidFill>
                  <a:schemeClr val="bg1"/>
                </a:solidFill>
                <a:latin typeface="Cambria" panose="02040503050406030204" pitchFamily="18" charset="0"/>
                <a:ea typeface="Cambria" panose="02040503050406030204" pitchFamily="18" charset="0"/>
              </a:rPr>
            </a:br>
            <a:br>
              <a:rPr lang="en-IN" sz="2800" spc="600" dirty="0">
                <a:solidFill>
                  <a:schemeClr val="bg1"/>
                </a:solidFill>
                <a:latin typeface="Cambria" panose="02040503050406030204" pitchFamily="18" charset="0"/>
                <a:ea typeface="Cambria" panose="02040503050406030204" pitchFamily="18" charset="0"/>
              </a:rPr>
            </a:br>
            <a:r>
              <a:rPr lang="en-IN" sz="2800" spc="600" dirty="0">
                <a:solidFill>
                  <a:schemeClr val="bg1"/>
                </a:solidFill>
                <a:latin typeface="Cambria" panose="02040503050406030204" pitchFamily="18" charset="0"/>
                <a:ea typeface="Cambria" panose="02040503050406030204" pitchFamily="18" charset="0"/>
              </a:rPr>
              <a:t>based</a:t>
            </a:r>
          </a:p>
        </p:txBody>
      </p:sp>
      <p:pic>
        <p:nvPicPr>
          <p:cNvPr id="4" name="Content Placeholder 6">
            <a:extLst>
              <a:ext uri="{FF2B5EF4-FFF2-40B4-BE49-F238E27FC236}">
                <a16:creationId xmlns:a16="http://schemas.microsoft.com/office/drawing/2014/main" id="{1CF7A9F2-2D59-4A3D-A7E5-FD7CDDFC8F85}"/>
              </a:ext>
            </a:extLst>
          </p:cNvPr>
          <p:cNvPicPr>
            <a:picLocks noGrp="1" noChangeAspect="1"/>
          </p:cNvPicPr>
          <p:nvPr>
            <p:ph idx="1"/>
          </p:nvPr>
        </p:nvPicPr>
        <p:blipFill>
          <a:blip r:embed="rId2"/>
          <a:stretch>
            <a:fillRect/>
          </a:stretch>
        </p:blipFill>
        <p:spPr>
          <a:xfrm>
            <a:off x="5894774" y="1340829"/>
            <a:ext cx="6135098" cy="4529579"/>
          </a:xfrm>
        </p:spPr>
      </p:pic>
    </p:spTree>
    <p:extLst>
      <p:ext uri="{BB962C8B-B14F-4D97-AF65-F5344CB8AC3E}">
        <p14:creationId xmlns:p14="http://schemas.microsoft.com/office/powerpoint/2010/main" val="30480836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2731504E-5748-4CED-9E04-644E5110F3C7}"/>
              </a:ext>
            </a:extLst>
          </p:cNvPr>
          <p:cNvPicPr>
            <a:picLocks noGrp="1" noChangeAspect="1"/>
          </p:cNvPicPr>
          <p:nvPr>
            <p:ph type="pic" sz="quarter" idx="13"/>
          </p:nvPr>
        </p:nvPicPr>
        <p:blipFill>
          <a:blip r:embed="rId2"/>
          <a:srcRect l="22222" r="22222"/>
          <a:stretch>
            <a:fillRect/>
          </a:stretch>
        </p:blipFill>
        <p:spPr>
          <a:xfrm>
            <a:off x="0" y="0"/>
            <a:ext cx="6096000" cy="6858000"/>
          </a:xfrm>
        </p:spPr>
      </p:pic>
      <p:sp>
        <p:nvSpPr>
          <p:cNvPr id="3" name="Title 2">
            <a:extLst>
              <a:ext uri="{FF2B5EF4-FFF2-40B4-BE49-F238E27FC236}">
                <a16:creationId xmlns:a16="http://schemas.microsoft.com/office/drawing/2014/main" id="{3DBAA869-993E-4D19-822C-CE1CB6F05E7A}"/>
              </a:ext>
            </a:extLst>
          </p:cNvPr>
          <p:cNvSpPr>
            <a:spLocks noGrp="1"/>
          </p:cNvSpPr>
          <p:nvPr>
            <p:ph type="title"/>
          </p:nvPr>
        </p:nvSpPr>
        <p:spPr>
          <a:xfrm>
            <a:off x="6095999" y="2323323"/>
            <a:ext cx="5897218" cy="1858754"/>
          </a:xfrm>
        </p:spPr>
        <p:txBody>
          <a:bodyPr>
            <a:noAutofit/>
          </a:bodyPr>
          <a:lstStyle/>
          <a:p>
            <a:r>
              <a:rPr lang="en-US" sz="3600" dirty="0"/>
              <a:t>Dynamic retraining spam-detection model</a:t>
            </a:r>
          </a:p>
        </p:txBody>
      </p:sp>
      <p:sp>
        <p:nvSpPr>
          <p:cNvPr id="4" name="Text Placeholder 3">
            <a:extLst>
              <a:ext uri="{FF2B5EF4-FFF2-40B4-BE49-F238E27FC236}">
                <a16:creationId xmlns:a16="http://schemas.microsoft.com/office/drawing/2014/main" id="{85006651-64FD-4DA2-B8D3-C9E0930DF0E4}"/>
              </a:ext>
            </a:extLst>
          </p:cNvPr>
          <p:cNvSpPr>
            <a:spLocks noGrp="1"/>
          </p:cNvSpPr>
          <p:nvPr>
            <p:ph type="body" idx="1"/>
          </p:nvPr>
        </p:nvSpPr>
        <p:spPr>
          <a:xfrm>
            <a:off x="6096000" y="4209064"/>
            <a:ext cx="5251450" cy="365125"/>
          </a:xfrm>
        </p:spPr>
        <p:txBody>
          <a:bodyPr>
            <a:normAutofit fontScale="85000" lnSpcReduction="20000"/>
          </a:bodyPr>
          <a:lstStyle/>
          <a:p>
            <a:r>
              <a:rPr lang="en-US" spc="300" dirty="0"/>
              <a:t>A collective-based Framework</a:t>
            </a:r>
          </a:p>
        </p:txBody>
      </p:sp>
      <p:sp>
        <p:nvSpPr>
          <p:cNvPr id="5" name="Slide Number Placeholder 4">
            <a:extLst>
              <a:ext uri="{FF2B5EF4-FFF2-40B4-BE49-F238E27FC236}">
                <a16:creationId xmlns:a16="http://schemas.microsoft.com/office/drawing/2014/main" id="{6DA8BC21-5696-4211-A7D1-048CB8D46EEB}"/>
              </a:ext>
            </a:extLst>
          </p:cNvPr>
          <p:cNvSpPr>
            <a:spLocks noGrp="1"/>
          </p:cNvSpPr>
          <p:nvPr>
            <p:ph type="sldNum" sz="quarter" idx="12"/>
          </p:nvPr>
        </p:nvSpPr>
        <p:spPr/>
        <p:txBody>
          <a:bodyPr/>
          <a:lstStyle/>
          <a:p>
            <a:fld id="{8C2E478F-E849-4A8C-AF1F-CBCC78A7CBFA}" type="slidenum">
              <a:rPr lang="en-US" smtClean="0"/>
              <a:t>11</a:t>
            </a:fld>
            <a:endParaRPr lang="en-US" dirty="0"/>
          </a:p>
        </p:txBody>
      </p:sp>
      <p:sp>
        <p:nvSpPr>
          <p:cNvPr id="8" name="Rectangle 13">
            <a:extLst>
              <a:ext uri="{FF2B5EF4-FFF2-40B4-BE49-F238E27FC236}">
                <a16:creationId xmlns:a16="http://schemas.microsoft.com/office/drawing/2014/main" id="{CB0ED6CA-F9C9-4C91-B58D-3FF7606A6F09}"/>
              </a:ext>
              <a:ext uri="{C183D7F6-B498-43B3-948B-1728B52AA6E4}">
                <adec:decorative xmlns:adec="http://schemas.microsoft.com/office/drawing/2017/decorative" val="1"/>
              </a:ext>
            </a:extLst>
          </p:cNvPr>
          <p:cNvSpPr/>
          <p:nvPr/>
        </p:nvSpPr>
        <p:spPr>
          <a:xfrm>
            <a:off x="-2" y="-24714"/>
            <a:ext cx="6096000" cy="6882714"/>
          </a:xfrm>
          <a:prstGeom prst="parallelogram">
            <a:avLst/>
          </a:prstGeom>
          <a:gradFill flip="none" rotWithShape="1">
            <a:gsLst>
              <a:gs pos="0">
                <a:srgbClr val="01023B">
                  <a:alpha val="50000"/>
                </a:srgbClr>
              </a:gs>
              <a:gs pos="100000">
                <a:srgbClr val="E99757">
                  <a:alpha val="50000"/>
                </a:srgbClr>
              </a:gs>
              <a:gs pos="50000">
                <a:srgbClr val="A53F52">
                  <a:alpha val="5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378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4E9BA6-B617-42F9-B627-1BEFB2628131}"/>
              </a:ext>
            </a:extLst>
          </p:cNvPr>
          <p:cNvSpPr>
            <a:spLocks noGrp="1"/>
          </p:cNvSpPr>
          <p:nvPr>
            <p:ph type="sldNum" sz="quarter" idx="12"/>
          </p:nvPr>
        </p:nvSpPr>
        <p:spPr>
          <a:xfrm>
            <a:off x="11549269" y="6468303"/>
            <a:ext cx="443948" cy="365125"/>
          </a:xfrm>
        </p:spPr>
        <p:txBody>
          <a:bodyPr/>
          <a:lstStyle/>
          <a:p>
            <a:fld id="{8C2E478F-E849-4A8C-AF1F-CBCC78A7CBFA}" type="slidenum">
              <a:rPr lang="en-US" smtClean="0"/>
              <a:t>12</a:t>
            </a:fld>
            <a:endParaRPr lang="en-US" dirty="0"/>
          </a:p>
        </p:txBody>
      </p:sp>
      <p:sp>
        <p:nvSpPr>
          <p:cNvPr id="3" name="Title 2">
            <a:extLst>
              <a:ext uri="{FF2B5EF4-FFF2-40B4-BE49-F238E27FC236}">
                <a16:creationId xmlns:a16="http://schemas.microsoft.com/office/drawing/2014/main" id="{46A9D1A2-A887-49C4-BAF7-32F0551F2092}"/>
              </a:ext>
            </a:extLst>
          </p:cNvPr>
          <p:cNvSpPr>
            <a:spLocks noGrp="1"/>
          </p:cNvSpPr>
          <p:nvPr>
            <p:ph type="title"/>
          </p:nvPr>
        </p:nvSpPr>
        <p:spPr>
          <a:xfrm>
            <a:off x="594519" y="365125"/>
            <a:ext cx="11002962" cy="823913"/>
          </a:xfrm>
        </p:spPr>
        <p:txBody>
          <a:bodyPr/>
          <a:lstStyle/>
          <a:p>
            <a:r>
              <a:rPr lang="en-US"/>
              <a:t>PROBLEM ADDRESSED</a:t>
            </a:r>
            <a:endParaRPr lang="en-US" dirty="0"/>
          </a:p>
        </p:txBody>
      </p:sp>
      <p:sp>
        <p:nvSpPr>
          <p:cNvPr id="4" name="Content Placeholder 3">
            <a:extLst>
              <a:ext uri="{FF2B5EF4-FFF2-40B4-BE49-F238E27FC236}">
                <a16:creationId xmlns:a16="http://schemas.microsoft.com/office/drawing/2014/main" id="{423CA4BC-F9D4-4FA8-9942-0DB722FD9BD1}"/>
              </a:ext>
            </a:extLst>
          </p:cNvPr>
          <p:cNvSpPr>
            <a:spLocks noGrp="1"/>
          </p:cNvSpPr>
          <p:nvPr>
            <p:ph idx="1"/>
          </p:nvPr>
        </p:nvSpPr>
        <p:spPr>
          <a:xfrm>
            <a:off x="594519" y="1690117"/>
            <a:ext cx="10975440" cy="4486845"/>
          </a:xfrm>
        </p:spPr>
        <p:txBody>
          <a:bodyPr/>
          <a:lstStyle/>
          <a:p>
            <a:r>
              <a:rPr lang="en-US" i="1"/>
              <a:t>Twitter is the most popular real-time microblogging website, making it the main source of information for social-based researches. However, due to enormous amount of spam contents flooding the platform every moment, the Information quality is deteriorating.</a:t>
            </a:r>
          </a:p>
          <a:p>
            <a:r>
              <a:rPr lang="en-US" sz="1800" b="1" u="sng"/>
              <a:t>SPAM DRIFT: </a:t>
            </a:r>
            <a:r>
              <a:rPr lang="en-US" sz="1800" b="1"/>
              <a:t>  With time, Spammers are also getting smarter. They are adopting new strategies and tricks to exploit social media platforms by changing characteristics of the spammed tweets. This variation in the concept of spamming is known as spam drift.</a:t>
            </a:r>
          </a:p>
          <a:p>
            <a:r>
              <a:rPr lang="en-US"/>
              <a:t>Properly annotated dataset is required to implement spam detection models, which is very expensive in terms of cost and time.</a:t>
            </a:r>
            <a:endParaRPr lang="en-US" sz="1400"/>
          </a:p>
          <a:p>
            <a:r>
              <a:rPr lang="en-US"/>
              <a:t>The model analyses the streamed tweets by 6-tuple attributes </a:t>
            </a:r>
            <a:r>
              <a:rPr lang="en-US" i="1"/>
              <a:t>&lt;User, #Retweets, #Replies, #Favorites, Text, Time&gt;.</a:t>
            </a:r>
          </a:p>
          <a:p>
            <a:r>
              <a:rPr lang="en-US"/>
              <a:t>Here, the user attribute is again represented by attributes like Username, Screenname, and User account Age.</a:t>
            </a:r>
            <a:endParaRPr lang="en-US" dirty="0"/>
          </a:p>
        </p:txBody>
      </p:sp>
    </p:spTree>
    <p:extLst>
      <p:ext uri="{BB962C8B-B14F-4D97-AF65-F5344CB8AC3E}">
        <p14:creationId xmlns:p14="http://schemas.microsoft.com/office/powerpoint/2010/main" val="824109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83F15A8-5180-4CE1-A984-2BDF91655437}"/>
              </a:ext>
            </a:extLst>
          </p:cNvPr>
          <p:cNvSpPr/>
          <p:nvPr/>
        </p:nvSpPr>
        <p:spPr>
          <a:xfrm>
            <a:off x="5285729" y="1516403"/>
            <a:ext cx="1607500" cy="33855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a16="http://schemas.microsoft.com/office/drawing/2014/main" id="{75892572-C34D-4EC5-8111-A8E3CCB63E4C}"/>
              </a:ext>
            </a:extLst>
          </p:cNvPr>
          <p:cNvSpPr>
            <a:spLocks noGrp="1"/>
          </p:cNvSpPr>
          <p:nvPr>
            <p:ph type="sldNum" sz="quarter" idx="12"/>
          </p:nvPr>
        </p:nvSpPr>
        <p:spPr/>
        <p:txBody>
          <a:bodyPr/>
          <a:lstStyle/>
          <a:p>
            <a:fld id="{8C2E478F-E849-4A8C-AF1F-CBCC78A7CBFA}" type="slidenum">
              <a:rPr lang="en-US" smtClean="0"/>
              <a:t>13</a:t>
            </a:fld>
            <a:endParaRPr lang="en-US" dirty="0"/>
          </a:p>
        </p:txBody>
      </p:sp>
      <p:sp>
        <p:nvSpPr>
          <p:cNvPr id="3" name="Title 2">
            <a:extLst>
              <a:ext uri="{FF2B5EF4-FFF2-40B4-BE49-F238E27FC236}">
                <a16:creationId xmlns:a16="http://schemas.microsoft.com/office/drawing/2014/main" id="{83DCB122-3127-47D3-A25B-B9C4AF1D0403}"/>
              </a:ext>
            </a:extLst>
          </p:cNvPr>
          <p:cNvSpPr>
            <a:spLocks noGrp="1"/>
          </p:cNvSpPr>
          <p:nvPr>
            <p:ph type="title"/>
          </p:nvPr>
        </p:nvSpPr>
        <p:spPr>
          <a:xfrm>
            <a:off x="594519" y="365125"/>
            <a:ext cx="11002962" cy="823913"/>
          </a:xfrm>
        </p:spPr>
        <p:txBody>
          <a:bodyPr/>
          <a:lstStyle/>
          <a:p>
            <a:r>
              <a:rPr lang="en-US" dirty="0"/>
              <a:t>Methodology PROPOSED</a:t>
            </a:r>
          </a:p>
        </p:txBody>
      </p:sp>
      <p:cxnSp>
        <p:nvCxnSpPr>
          <p:cNvPr id="14" name="Straight Connector 13">
            <a:extLst>
              <a:ext uri="{FF2B5EF4-FFF2-40B4-BE49-F238E27FC236}">
                <a16:creationId xmlns:a16="http://schemas.microsoft.com/office/drawing/2014/main" id="{3F85B313-1B9A-4650-B6B5-22AFB9C3791C}"/>
              </a:ext>
            </a:extLst>
          </p:cNvPr>
          <p:cNvCxnSpPr>
            <a:cxnSpLocks/>
          </p:cNvCxnSpPr>
          <p:nvPr/>
        </p:nvCxnSpPr>
        <p:spPr>
          <a:xfrm>
            <a:off x="6096000" y="1854957"/>
            <a:ext cx="0" cy="307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E5A74A-E832-46B6-A66F-7F93F5564294}"/>
              </a:ext>
            </a:extLst>
          </p:cNvPr>
          <p:cNvCxnSpPr/>
          <p:nvPr/>
        </p:nvCxnSpPr>
        <p:spPr>
          <a:xfrm>
            <a:off x="3321697" y="2162867"/>
            <a:ext cx="58782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BE1DD66-1186-4D2D-BBC5-2FDA0596762F}"/>
              </a:ext>
            </a:extLst>
          </p:cNvPr>
          <p:cNvCxnSpPr/>
          <p:nvPr/>
        </p:nvCxnSpPr>
        <p:spPr>
          <a:xfrm>
            <a:off x="3321697" y="2162867"/>
            <a:ext cx="0" cy="345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8591F7A-9B09-4E96-B579-A669347BED6A}"/>
              </a:ext>
            </a:extLst>
          </p:cNvPr>
          <p:cNvCxnSpPr/>
          <p:nvPr/>
        </p:nvCxnSpPr>
        <p:spPr>
          <a:xfrm>
            <a:off x="9199982" y="2162867"/>
            <a:ext cx="0" cy="345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108B389-3801-47A3-BA3B-3F4D596243C1}"/>
              </a:ext>
            </a:extLst>
          </p:cNvPr>
          <p:cNvSpPr txBox="1"/>
          <p:nvPr/>
        </p:nvSpPr>
        <p:spPr>
          <a:xfrm>
            <a:off x="5303924" y="1516399"/>
            <a:ext cx="1584152" cy="338554"/>
          </a:xfrm>
          <a:prstGeom prst="rect">
            <a:avLst/>
          </a:prstGeom>
          <a:noFill/>
        </p:spPr>
        <p:txBody>
          <a:bodyPr wrap="none" rtlCol="0">
            <a:spAutoFit/>
          </a:bodyPr>
          <a:lstStyle/>
          <a:p>
            <a:r>
              <a:rPr lang="en-US" sz="1600" b="1" i="1" dirty="0">
                <a:latin typeface="Cambria" panose="02040503050406030204" pitchFamily="18" charset="0"/>
                <a:ea typeface="Cambria" panose="02040503050406030204" pitchFamily="18" charset="0"/>
              </a:rPr>
              <a:t>TWO MODULES</a:t>
            </a:r>
          </a:p>
        </p:txBody>
      </p:sp>
      <p:sp>
        <p:nvSpPr>
          <p:cNvPr id="24" name="TextBox 23">
            <a:extLst>
              <a:ext uri="{FF2B5EF4-FFF2-40B4-BE49-F238E27FC236}">
                <a16:creationId xmlns:a16="http://schemas.microsoft.com/office/drawing/2014/main" id="{EE751F0B-BF2C-4192-A160-8CF2B8778D29}"/>
              </a:ext>
            </a:extLst>
          </p:cNvPr>
          <p:cNvSpPr txBox="1"/>
          <p:nvPr/>
        </p:nvSpPr>
        <p:spPr>
          <a:xfrm>
            <a:off x="2556263" y="2566112"/>
            <a:ext cx="1530868" cy="523220"/>
          </a:xfrm>
          <a:prstGeom prst="rect">
            <a:avLst/>
          </a:prstGeom>
          <a:noFill/>
        </p:spPr>
        <p:txBody>
          <a:bodyPr wrap="none" rtlCol="0">
            <a:spAutoFit/>
          </a:bodyPr>
          <a:lstStyle/>
          <a:p>
            <a:pPr algn="ctr"/>
            <a:r>
              <a:rPr lang="en-US" sz="1400" dirty="0"/>
              <a:t>REAL-TIME TWEET</a:t>
            </a:r>
          </a:p>
          <a:p>
            <a:pPr algn="ctr"/>
            <a:r>
              <a:rPr lang="en-US" sz="1400" dirty="0"/>
              <a:t>FILTERING</a:t>
            </a:r>
          </a:p>
        </p:txBody>
      </p:sp>
      <p:sp>
        <p:nvSpPr>
          <p:cNvPr id="25" name="TextBox 24">
            <a:extLst>
              <a:ext uri="{FF2B5EF4-FFF2-40B4-BE49-F238E27FC236}">
                <a16:creationId xmlns:a16="http://schemas.microsoft.com/office/drawing/2014/main" id="{7F49A0AA-5C98-4CF5-AA42-B409DC71EA67}"/>
              </a:ext>
            </a:extLst>
          </p:cNvPr>
          <p:cNvSpPr txBox="1"/>
          <p:nvPr/>
        </p:nvSpPr>
        <p:spPr>
          <a:xfrm>
            <a:off x="8158477" y="2566112"/>
            <a:ext cx="2083007" cy="523220"/>
          </a:xfrm>
          <a:prstGeom prst="rect">
            <a:avLst/>
          </a:prstGeom>
          <a:noFill/>
        </p:spPr>
        <p:txBody>
          <a:bodyPr wrap="none" rtlCol="0">
            <a:spAutoFit/>
          </a:bodyPr>
          <a:lstStyle/>
          <a:p>
            <a:pPr algn="ctr"/>
            <a:r>
              <a:rPr lang="en-US" sz="1400" dirty="0"/>
              <a:t>PERIODIC CLASSIFICATION</a:t>
            </a:r>
          </a:p>
          <a:p>
            <a:pPr algn="ctr"/>
            <a:r>
              <a:rPr lang="en-US" sz="1400" dirty="0"/>
              <a:t>MODEL LEARNING</a:t>
            </a:r>
          </a:p>
        </p:txBody>
      </p:sp>
      <p:cxnSp>
        <p:nvCxnSpPr>
          <p:cNvPr id="28" name="Straight Connector 27">
            <a:extLst>
              <a:ext uri="{FF2B5EF4-FFF2-40B4-BE49-F238E27FC236}">
                <a16:creationId xmlns:a16="http://schemas.microsoft.com/office/drawing/2014/main" id="{D8F90EF8-5AB5-4466-BC9B-0B3B41843A4B}"/>
              </a:ext>
            </a:extLst>
          </p:cNvPr>
          <p:cNvCxnSpPr/>
          <p:nvPr/>
        </p:nvCxnSpPr>
        <p:spPr>
          <a:xfrm>
            <a:off x="6096000" y="2943477"/>
            <a:ext cx="0" cy="3524826"/>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TextBox 28">
            <a:extLst>
              <a:ext uri="{FF2B5EF4-FFF2-40B4-BE49-F238E27FC236}">
                <a16:creationId xmlns:a16="http://schemas.microsoft.com/office/drawing/2014/main" id="{F83E9952-7388-47CE-9183-F733A893AE5D}"/>
              </a:ext>
            </a:extLst>
          </p:cNvPr>
          <p:cNvSpPr txBox="1"/>
          <p:nvPr/>
        </p:nvSpPr>
        <p:spPr>
          <a:xfrm>
            <a:off x="779131" y="3611181"/>
            <a:ext cx="5085135" cy="1477328"/>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Prepares feature vector for streamed tweets by extracting pre-defined feature set.</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vector is passed to the classification model (learned), and it predicts the class label.</a:t>
            </a:r>
          </a:p>
        </p:txBody>
      </p:sp>
      <p:sp>
        <p:nvSpPr>
          <p:cNvPr id="30" name="TextBox 29">
            <a:extLst>
              <a:ext uri="{FF2B5EF4-FFF2-40B4-BE49-F238E27FC236}">
                <a16:creationId xmlns:a16="http://schemas.microsoft.com/office/drawing/2014/main" id="{4BC9E780-3FD9-4513-9AF0-695F6AAC7C47}"/>
              </a:ext>
            </a:extLst>
          </p:cNvPr>
          <p:cNvSpPr txBox="1"/>
          <p:nvPr/>
        </p:nvSpPr>
        <p:spPr>
          <a:xfrm>
            <a:off x="6214190" y="3232027"/>
            <a:ext cx="5383291" cy="3293209"/>
          </a:xfrm>
          <a:prstGeom prst="rect">
            <a:avLst/>
          </a:prstGeom>
          <a:noFill/>
        </p:spPr>
        <p:txBody>
          <a:bodyPr wrap="square" rtlCol="0">
            <a:spAutoFit/>
          </a:bodyPr>
          <a:lstStyle/>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Stores all the streamed tweets in a storage component.</a:t>
            </a:r>
          </a:p>
          <a:p>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When enough database is stored, it uses unsupervised ML to create newly labelled training dataset.</a:t>
            </a:r>
          </a:p>
          <a:p>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New feature space is prepared using the obtained annotated tweets.</a:t>
            </a:r>
          </a:p>
          <a:p>
            <a:pPr marL="285750" indent="-285750">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Supervised Learning method (ex. Random Forest) is applied to the feature space to build new classifier.</a:t>
            </a:r>
          </a:p>
          <a:p>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This new classifier replaces the classification model of first module.</a:t>
            </a:r>
          </a:p>
        </p:txBody>
      </p:sp>
      <mc:AlternateContent xmlns:mc="http://schemas.openxmlformats.org/markup-compatibility/2006" xmlns:am3d="http://schemas.microsoft.com/office/drawing/2017/model3d">
        <mc:Choice Requires="am3d">
          <p:graphicFrame>
            <p:nvGraphicFramePr>
              <p:cNvPr id="6" name="3D Model 5" descr="Pointing hand">
                <a:extLst>
                  <a:ext uri="{FF2B5EF4-FFF2-40B4-BE49-F238E27FC236}">
                    <a16:creationId xmlns:a16="http://schemas.microsoft.com/office/drawing/2014/main" id="{47842D32-C832-41BE-962F-4294DB2F6A3A}"/>
                  </a:ext>
                </a:extLst>
              </p:cNvPr>
              <p:cNvGraphicFramePr>
                <a:graphicFrameLocks noChangeAspect="1"/>
              </p:cNvGraphicFramePr>
              <p:nvPr>
                <p:extLst>
                  <p:ext uri="{D42A27DB-BD31-4B8C-83A1-F6EECF244321}">
                    <p14:modId xmlns:p14="http://schemas.microsoft.com/office/powerpoint/2010/main" val="2987949682"/>
                  </p:ext>
                </p:extLst>
              </p:nvPr>
            </p:nvGraphicFramePr>
            <p:xfrm rot="19110558">
              <a:off x="10095791" y="1822273"/>
              <a:ext cx="1393734" cy="786136"/>
            </p:xfrm>
            <a:graphic>
              <a:graphicData uri="http://schemas.microsoft.com/office/drawing/2017/model3d">
                <am3d:model3d r:embed="rId2">
                  <am3d:spPr>
                    <a:xfrm rot="19110558">
                      <a:off x="0" y="0"/>
                      <a:ext cx="1393734" cy="786136"/>
                    </a:xfrm>
                    <a:prstGeom prst="rect">
                      <a:avLst/>
                    </a:prstGeom>
                  </am3d:spPr>
                  <am3d:camera>
                    <am3d:pos x="0" y="0" z="54581005"/>
                    <am3d:up dx="0" dy="36000000" dz="0"/>
                    <am3d:lookAt x="0" y="0" z="0"/>
                    <am3d:perspective fov="2700000"/>
                  </am3d:camera>
                  <am3d:trans>
                    <am3d:meterPerModelUnit n="33395195" d="1000000"/>
                    <am3d:preTrans dx="-2591932" dy="-10496220" dz="0"/>
                    <am3d:scale>
                      <am3d:sx n="1000000" d="1000000"/>
                      <am3d:sy n="1000000" d="1000000"/>
                      <am3d:sz n="1000000" d="1000000"/>
                    </am3d:scale>
                    <am3d:rot ax="10235657" ay="36040" az="10794042"/>
                    <am3d:postTrans dx="0" dy="0" dz="0"/>
                  </am3d:trans>
                  <am3d:raster rName="Office3DRenderer" rVer="16.0.8326">
                    <am3d:blip r:embed="rId3"/>
                  </am3d:raster>
                  <am3d:objViewport viewportSz="1645066"/>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6" name="3D Model 5" descr="Pointing hand">
                <a:extLst>
                  <a:ext uri="{FF2B5EF4-FFF2-40B4-BE49-F238E27FC236}">
                    <a16:creationId xmlns:a16="http://schemas.microsoft.com/office/drawing/2014/main" id="{47842D32-C832-41BE-962F-4294DB2F6A3A}"/>
                  </a:ext>
                </a:extLst>
              </p:cNvPr>
              <p:cNvPicPr>
                <a:picLocks noGrp="1" noRot="1" noChangeAspect="1" noMove="1" noResize="1" noEditPoints="1" noAdjustHandles="1" noChangeArrowheads="1" noChangeShapeType="1" noCrop="1"/>
              </p:cNvPicPr>
              <p:nvPr/>
            </p:nvPicPr>
            <p:blipFill>
              <a:blip r:embed="rId4"/>
              <a:stretch>
                <a:fillRect/>
              </a:stretch>
            </p:blipFill>
            <p:spPr>
              <a:xfrm rot="19110558">
                <a:off x="10095791" y="1822273"/>
                <a:ext cx="1393734" cy="786136"/>
              </a:xfrm>
              <a:prstGeom prst="rect">
                <a:avLst/>
              </a:prstGeom>
            </p:spPr>
          </p:pic>
        </mc:Fallback>
      </mc:AlternateContent>
      <p:sp>
        <p:nvSpPr>
          <p:cNvPr id="7" name="Rectangle 6">
            <a:extLst>
              <a:ext uri="{FF2B5EF4-FFF2-40B4-BE49-F238E27FC236}">
                <a16:creationId xmlns:a16="http://schemas.microsoft.com/office/drawing/2014/main" id="{17B452DB-D904-4440-9ACF-67FB3AA782A0}"/>
              </a:ext>
            </a:extLst>
          </p:cNvPr>
          <p:cNvSpPr/>
          <p:nvPr/>
        </p:nvSpPr>
        <p:spPr>
          <a:xfrm rot="19826123">
            <a:off x="10466422" y="1889419"/>
            <a:ext cx="991553" cy="400110"/>
          </a:xfrm>
          <a:prstGeom prst="rect">
            <a:avLst/>
          </a:prstGeom>
          <a:noFill/>
        </p:spPr>
        <p:txBody>
          <a:bodyPr wrap="square" lIns="91440" tIns="45720" rIns="91440" bIns="45720">
            <a:spAutoFit/>
          </a:bodyPr>
          <a:lstStyle/>
          <a:p>
            <a:pPr algn="ctr"/>
            <a:r>
              <a:rPr lang="en-US" sz="2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CORE</a:t>
            </a:r>
          </a:p>
        </p:txBody>
      </p:sp>
    </p:spTree>
    <p:extLst>
      <p:ext uri="{BB962C8B-B14F-4D97-AF65-F5344CB8AC3E}">
        <p14:creationId xmlns:p14="http://schemas.microsoft.com/office/powerpoint/2010/main" val="31864347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77AF7B-0DC3-484D-B6D3-31BE7163C629}"/>
              </a:ext>
            </a:extLst>
          </p:cNvPr>
          <p:cNvSpPr>
            <a:spLocks noGrp="1"/>
          </p:cNvSpPr>
          <p:nvPr>
            <p:ph type="sldNum" sz="quarter" idx="12"/>
          </p:nvPr>
        </p:nvSpPr>
        <p:spPr/>
        <p:txBody>
          <a:bodyPr/>
          <a:lstStyle/>
          <a:p>
            <a:fld id="{8C2E478F-E849-4A8C-AF1F-CBCC78A7CBFA}" type="slidenum">
              <a:rPr lang="en-US" smtClean="0"/>
              <a:t>14</a:t>
            </a:fld>
            <a:endParaRPr lang="en-US" dirty="0"/>
          </a:p>
        </p:txBody>
      </p:sp>
      <p:sp>
        <p:nvSpPr>
          <p:cNvPr id="3" name="Title 2">
            <a:extLst>
              <a:ext uri="{FF2B5EF4-FFF2-40B4-BE49-F238E27FC236}">
                <a16:creationId xmlns:a16="http://schemas.microsoft.com/office/drawing/2014/main" id="{23F867A9-05A0-4FA5-B64A-EF0F871A5D3D}"/>
              </a:ext>
            </a:extLst>
          </p:cNvPr>
          <p:cNvSpPr>
            <a:spLocks noGrp="1"/>
          </p:cNvSpPr>
          <p:nvPr>
            <p:ph type="title"/>
          </p:nvPr>
        </p:nvSpPr>
        <p:spPr/>
        <p:txBody>
          <a:bodyPr/>
          <a:lstStyle/>
          <a:p>
            <a:r>
              <a:rPr lang="en-US" dirty="0"/>
              <a:t>LIST OF FEATURES</a:t>
            </a:r>
          </a:p>
        </p:txBody>
      </p:sp>
      <p:sp>
        <p:nvSpPr>
          <p:cNvPr id="4" name="Content Placeholder 3">
            <a:extLst>
              <a:ext uri="{FF2B5EF4-FFF2-40B4-BE49-F238E27FC236}">
                <a16:creationId xmlns:a16="http://schemas.microsoft.com/office/drawing/2014/main" id="{ED14CC63-E27E-41F2-B9AA-DCF5C1D7E980}"/>
              </a:ext>
            </a:extLst>
          </p:cNvPr>
          <p:cNvSpPr>
            <a:spLocks noGrp="1"/>
          </p:cNvSpPr>
          <p:nvPr>
            <p:ph idx="1"/>
          </p:nvPr>
        </p:nvSpPr>
        <p:spPr>
          <a:xfrm>
            <a:off x="2664542" y="1886762"/>
            <a:ext cx="2723536" cy="3531993"/>
          </a:xfrm>
        </p:spPr>
        <p:txBody>
          <a:bodyPr/>
          <a:lstStyle/>
          <a:p>
            <a:r>
              <a:rPr lang="en-US" dirty="0"/>
              <a:t>Number of hashtags</a:t>
            </a:r>
          </a:p>
          <a:p>
            <a:r>
              <a:rPr lang="en-US" dirty="0"/>
              <a:t>Number of URLs</a:t>
            </a:r>
          </a:p>
          <a:p>
            <a:r>
              <a:rPr lang="en-US" dirty="0"/>
              <a:t>Number of Words</a:t>
            </a:r>
          </a:p>
          <a:p>
            <a:r>
              <a:rPr lang="en-US" dirty="0"/>
              <a:t>Number of characters</a:t>
            </a:r>
          </a:p>
          <a:p>
            <a:r>
              <a:rPr lang="en-US" dirty="0"/>
              <a:t>Number of mentions</a:t>
            </a:r>
          </a:p>
          <a:p>
            <a:r>
              <a:rPr lang="en-US" dirty="0"/>
              <a:t>Number of Retweets</a:t>
            </a:r>
          </a:p>
          <a:p>
            <a:r>
              <a:rPr lang="en-US" dirty="0"/>
              <a:t>Number of spam words</a:t>
            </a:r>
          </a:p>
        </p:txBody>
      </p:sp>
      <p:sp>
        <p:nvSpPr>
          <p:cNvPr id="5" name="Text Placeholder 4">
            <a:extLst>
              <a:ext uri="{FF2B5EF4-FFF2-40B4-BE49-F238E27FC236}">
                <a16:creationId xmlns:a16="http://schemas.microsoft.com/office/drawing/2014/main" id="{33A8AC03-0DF5-4367-B105-ED2EE38E74B4}"/>
              </a:ext>
            </a:extLst>
          </p:cNvPr>
          <p:cNvSpPr>
            <a:spLocks noGrp="1"/>
          </p:cNvSpPr>
          <p:nvPr>
            <p:ph type="body" sz="quarter" idx="32"/>
          </p:nvPr>
        </p:nvSpPr>
        <p:spPr>
          <a:xfrm>
            <a:off x="594519" y="1262642"/>
            <a:ext cx="11002962" cy="353872"/>
          </a:xfrm>
        </p:spPr>
        <p:txBody>
          <a:bodyPr/>
          <a:lstStyle/>
          <a:p>
            <a:r>
              <a:rPr lang="en-US" spc="300" dirty="0"/>
              <a:t>User features exploited in spam-detection</a:t>
            </a:r>
          </a:p>
        </p:txBody>
      </p:sp>
      <p:sp>
        <p:nvSpPr>
          <p:cNvPr id="6" name="TextBox 5">
            <a:extLst>
              <a:ext uri="{FF2B5EF4-FFF2-40B4-BE49-F238E27FC236}">
                <a16:creationId xmlns:a16="http://schemas.microsoft.com/office/drawing/2014/main" id="{83811076-78F5-44A9-918D-06E62D1046F4}"/>
              </a:ext>
            </a:extLst>
          </p:cNvPr>
          <p:cNvSpPr txBox="1"/>
          <p:nvPr/>
        </p:nvSpPr>
        <p:spPr>
          <a:xfrm>
            <a:off x="6803924" y="1886762"/>
            <a:ext cx="2723536" cy="396288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600" dirty="0"/>
              <a:t>Number of trending topics</a:t>
            </a:r>
          </a:p>
          <a:p>
            <a:pPr marL="285750" indent="-285750">
              <a:lnSpc>
                <a:spcPct val="200000"/>
              </a:lnSpc>
              <a:buFont typeface="Arial" panose="020B0604020202020204" pitchFamily="34" charset="0"/>
              <a:buChar char="•"/>
            </a:pPr>
            <a:r>
              <a:rPr lang="en-US" sz="1600" dirty="0"/>
              <a:t>Number of replies</a:t>
            </a:r>
          </a:p>
          <a:p>
            <a:pPr marL="285750" indent="-285750">
              <a:lnSpc>
                <a:spcPct val="200000"/>
              </a:lnSpc>
              <a:buFont typeface="Arial" panose="020B0604020202020204" pitchFamily="34" charset="0"/>
              <a:buChar char="•"/>
            </a:pPr>
            <a:r>
              <a:rPr lang="en-US" sz="1600" dirty="0"/>
              <a:t>Number of favorites</a:t>
            </a:r>
          </a:p>
          <a:p>
            <a:pPr marL="285750" indent="-285750">
              <a:lnSpc>
                <a:spcPct val="200000"/>
              </a:lnSpc>
              <a:buFont typeface="Arial" panose="020B0604020202020204" pitchFamily="34" charset="0"/>
              <a:buChar char="•"/>
            </a:pPr>
            <a:r>
              <a:rPr lang="en-US" sz="1600" dirty="0"/>
              <a:t>Number of followings</a:t>
            </a:r>
          </a:p>
          <a:p>
            <a:pPr marL="285750" indent="-285750">
              <a:lnSpc>
                <a:spcPct val="200000"/>
              </a:lnSpc>
              <a:buFont typeface="Arial" panose="020B0604020202020204" pitchFamily="34" charset="0"/>
              <a:buChar char="•"/>
            </a:pPr>
            <a:r>
              <a:rPr lang="en-US" sz="1600" dirty="0"/>
              <a:t>Number of followers</a:t>
            </a:r>
          </a:p>
          <a:p>
            <a:pPr marL="285750" indent="-285750">
              <a:lnSpc>
                <a:spcPct val="200000"/>
              </a:lnSpc>
              <a:buFont typeface="Arial" panose="020B0604020202020204" pitchFamily="34" charset="0"/>
              <a:buChar char="•"/>
            </a:pPr>
            <a:r>
              <a:rPr lang="en-US" sz="1600" dirty="0"/>
              <a:t>Count of tweets</a:t>
            </a:r>
          </a:p>
          <a:p>
            <a:pPr marL="285750" indent="-285750">
              <a:lnSpc>
                <a:spcPct val="200000"/>
              </a:lnSpc>
              <a:buFont typeface="Arial" panose="020B0604020202020204" pitchFamily="34" charset="0"/>
              <a:buChar char="•"/>
            </a:pPr>
            <a:r>
              <a:rPr lang="en-US" sz="1600" dirty="0"/>
              <a:t>Account age</a:t>
            </a:r>
          </a:p>
          <a:p>
            <a:pPr lvl="2">
              <a:lnSpc>
                <a:spcPct val="200000"/>
              </a:lnSpc>
            </a:pPr>
            <a:r>
              <a:rPr lang="en-US" sz="1600" dirty="0"/>
              <a:t>	</a:t>
            </a:r>
            <a:r>
              <a:rPr lang="en-US" sz="1600" i="1" dirty="0">
                <a:solidFill>
                  <a:schemeClr val="bg1">
                    <a:lumMod val="50000"/>
                  </a:schemeClr>
                </a:solidFill>
              </a:rPr>
              <a:t>etc. ...</a:t>
            </a:r>
          </a:p>
        </p:txBody>
      </p:sp>
    </p:spTree>
    <p:extLst>
      <p:ext uri="{BB962C8B-B14F-4D97-AF65-F5344CB8AC3E}">
        <p14:creationId xmlns:p14="http://schemas.microsoft.com/office/powerpoint/2010/main" val="3012965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0413A6-371E-49E4-81C8-C828D11C25B1}"/>
              </a:ext>
            </a:extLst>
          </p:cNvPr>
          <p:cNvSpPr>
            <a:spLocks noGrp="1"/>
          </p:cNvSpPr>
          <p:nvPr>
            <p:ph type="sldNum" sz="quarter" idx="12"/>
          </p:nvPr>
        </p:nvSpPr>
        <p:spPr/>
        <p:txBody>
          <a:bodyPr/>
          <a:lstStyle/>
          <a:p>
            <a:fld id="{8C2E478F-E849-4A8C-AF1F-CBCC78A7CBFA}" type="slidenum">
              <a:rPr lang="en-US" smtClean="0"/>
              <a:t>15</a:t>
            </a:fld>
            <a:endParaRPr lang="en-US" dirty="0"/>
          </a:p>
        </p:txBody>
      </p:sp>
      <p:sp>
        <p:nvSpPr>
          <p:cNvPr id="3" name="Title 2">
            <a:extLst>
              <a:ext uri="{FF2B5EF4-FFF2-40B4-BE49-F238E27FC236}">
                <a16:creationId xmlns:a16="http://schemas.microsoft.com/office/drawing/2014/main" id="{3D334518-13C2-44E7-8AE9-B352AD6088EE}"/>
              </a:ext>
            </a:extLst>
          </p:cNvPr>
          <p:cNvSpPr>
            <a:spLocks noGrp="1"/>
          </p:cNvSpPr>
          <p:nvPr>
            <p:ph type="title"/>
          </p:nvPr>
        </p:nvSpPr>
        <p:spPr/>
        <p:txBody>
          <a:bodyPr/>
          <a:lstStyle/>
          <a:p>
            <a:r>
              <a:rPr lang="en-US" dirty="0"/>
              <a:t>DATASET USED</a:t>
            </a:r>
          </a:p>
        </p:txBody>
      </p:sp>
      <p:sp>
        <p:nvSpPr>
          <p:cNvPr id="4" name="Content Placeholder 3">
            <a:extLst>
              <a:ext uri="{FF2B5EF4-FFF2-40B4-BE49-F238E27FC236}">
                <a16:creationId xmlns:a16="http://schemas.microsoft.com/office/drawing/2014/main" id="{E4A7BE84-3718-46C2-83E0-296B2D7EF76E}"/>
              </a:ext>
            </a:extLst>
          </p:cNvPr>
          <p:cNvSpPr>
            <a:spLocks noGrp="1"/>
          </p:cNvSpPr>
          <p:nvPr>
            <p:ph idx="1"/>
          </p:nvPr>
        </p:nvSpPr>
        <p:spPr>
          <a:xfrm>
            <a:off x="607561" y="2500850"/>
            <a:ext cx="10989920" cy="2655640"/>
          </a:xfrm>
        </p:spPr>
        <p:txBody>
          <a:bodyPr/>
          <a:lstStyle/>
          <a:p>
            <a:pPr marL="0" indent="0">
              <a:buNone/>
            </a:pPr>
            <a:r>
              <a:rPr lang="en-US" sz="2000" b="1" i="1" dirty="0"/>
              <a:t>Ground-truth</a:t>
            </a:r>
            <a:r>
              <a:rPr lang="en-US" dirty="0"/>
              <a:t> dataset is used which is directly observed through manual inspection and clustering.</a:t>
            </a:r>
          </a:p>
          <a:p>
            <a:r>
              <a:rPr lang="en-US" sz="2000" b="1" dirty="0">
                <a:latin typeface="+mj-lt"/>
              </a:rPr>
              <a:t>WHY?</a:t>
            </a:r>
          </a:p>
          <a:p>
            <a:pPr lvl="1"/>
            <a:r>
              <a:rPr lang="en-US" sz="1800" b="1" dirty="0">
                <a:latin typeface="+mj-lt"/>
              </a:rPr>
              <a:t>It is obtained from direct observation.</a:t>
            </a:r>
          </a:p>
          <a:p>
            <a:pPr lvl="1"/>
            <a:r>
              <a:rPr lang="en-US" sz="1800" b="1" dirty="0">
                <a:latin typeface="+mj-lt"/>
              </a:rPr>
              <a:t>Dataset provided by other publishers mostly contain target ID’s which have already been suspended by twitter.</a:t>
            </a:r>
          </a:p>
          <a:p>
            <a:pPr lvl="1"/>
            <a:r>
              <a:rPr lang="en-US" sz="1800" b="1" dirty="0">
                <a:latin typeface="+mj-lt"/>
              </a:rPr>
              <a:t>To obtain a large reliable dataset, clustering is used.</a:t>
            </a:r>
          </a:p>
        </p:txBody>
      </p:sp>
    </p:spTree>
    <p:extLst>
      <p:ext uri="{BB962C8B-B14F-4D97-AF65-F5344CB8AC3E}">
        <p14:creationId xmlns:p14="http://schemas.microsoft.com/office/powerpoint/2010/main" val="2429327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descr="Moustache Face with Solid Fill">
            <a:extLst>
              <a:ext uri="{FF2B5EF4-FFF2-40B4-BE49-F238E27FC236}">
                <a16:creationId xmlns:a16="http://schemas.microsoft.com/office/drawing/2014/main" id="{129C6CC2-D56F-463C-BC7B-380BE08763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6194" y="1779663"/>
            <a:ext cx="1371600" cy="1371600"/>
          </a:xfrm>
          <a:prstGeom prst="rect">
            <a:avLst/>
          </a:prstGeom>
        </p:spPr>
      </p:pic>
      <p:sp>
        <p:nvSpPr>
          <p:cNvPr id="2" name="Slide Number Placeholder 1">
            <a:extLst>
              <a:ext uri="{FF2B5EF4-FFF2-40B4-BE49-F238E27FC236}">
                <a16:creationId xmlns:a16="http://schemas.microsoft.com/office/drawing/2014/main" id="{7F59948B-35A0-47D3-9373-8AF158B94B76}"/>
              </a:ext>
            </a:extLst>
          </p:cNvPr>
          <p:cNvSpPr>
            <a:spLocks noGrp="1"/>
          </p:cNvSpPr>
          <p:nvPr>
            <p:ph type="sldNum" sz="quarter" idx="12"/>
          </p:nvPr>
        </p:nvSpPr>
        <p:spPr>
          <a:xfrm>
            <a:off x="9123558" y="6356350"/>
            <a:ext cx="2743200" cy="365125"/>
          </a:xfrm>
        </p:spPr>
        <p:txBody>
          <a:bodyPr vert="horz" lIns="91440" tIns="45720" rIns="91440" bIns="45720" rtlCol="0" anchor="ctr">
            <a:normAutofit/>
          </a:bodyPr>
          <a:lstStyle/>
          <a:p>
            <a:pPr>
              <a:spcAft>
                <a:spcPts val="600"/>
              </a:spcAft>
            </a:pPr>
            <a:fld id="{8C2E478F-E849-4A8C-AF1F-CBCC78A7CBFA}" type="slidenum">
              <a:rPr lang="en-US" smtClean="0"/>
              <a:pPr>
                <a:spcAft>
                  <a:spcPts val="600"/>
                </a:spcAft>
              </a:pPr>
              <a:t>16</a:t>
            </a:fld>
            <a:endParaRPr lang="en-US"/>
          </a:p>
        </p:txBody>
      </p:sp>
      <p:sp>
        <p:nvSpPr>
          <p:cNvPr id="5" name="Rectangle 4">
            <a:extLst>
              <a:ext uri="{FF2B5EF4-FFF2-40B4-BE49-F238E27FC236}">
                <a16:creationId xmlns:a16="http://schemas.microsoft.com/office/drawing/2014/main" id="{D738A75F-7873-4EA3-8F31-99FDAB1989D0}"/>
              </a:ext>
            </a:extLst>
          </p:cNvPr>
          <p:cNvSpPr/>
          <p:nvPr/>
        </p:nvSpPr>
        <p:spPr>
          <a:xfrm>
            <a:off x="245807" y="3193026"/>
            <a:ext cx="1912374" cy="1002890"/>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b="1" dirty="0">
                <a:latin typeface="DK Crayon Crumble" panose="00070001040701010105" pitchFamily="18" charset="0"/>
                <a:ea typeface="STCaiyun" panose="020B0503020204020204" pitchFamily="2" charset="-122"/>
              </a:rPr>
              <a:t>FLOW CHART</a:t>
            </a:r>
          </a:p>
        </p:txBody>
      </p:sp>
      <p:graphicFrame>
        <p:nvGraphicFramePr>
          <p:cNvPr id="6" name="Diagram 5">
            <a:extLst>
              <a:ext uri="{FF2B5EF4-FFF2-40B4-BE49-F238E27FC236}">
                <a16:creationId xmlns:a16="http://schemas.microsoft.com/office/drawing/2014/main" id="{B83540BD-F851-47D2-8284-4B08BB6C7B71}"/>
              </a:ext>
            </a:extLst>
          </p:cNvPr>
          <p:cNvGraphicFramePr/>
          <p:nvPr>
            <p:extLst>
              <p:ext uri="{D42A27DB-BD31-4B8C-83A1-F6EECF244321}">
                <p14:modId xmlns:p14="http://schemas.microsoft.com/office/powerpoint/2010/main" val="3199961729"/>
              </p:ext>
            </p:extLst>
          </p:nvPr>
        </p:nvGraphicFramePr>
        <p:xfrm>
          <a:off x="2674375" y="801158"/>
          <a:ext cx="8128000" cy="55551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14105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EA75CD-CBD0-49C3-8792-B31EFD800875}"/>
              </a:ext>
            </a:extLst>
          </p:cNvPr>
          <p:cNvSpPr/>
          <p:nvPr/>
        </p:nvSpPr>
        <p:spPr>
          <a:xfrm>
            <a:off x="0" y="0"/>
            <a:ext cx="12192000" cy="6858000"/>
          </a:xfrm>
          <a:prstGeom prst="rect">
            <a:avLst/>
          </a:prstGeom>
          <a:solidFill>
            <a:schemeClr val="accent3">
              <a:alpha val="32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8" name="Graphic 7" descr="Moustache Face with Solid Fill">
            <a:extLst>
              <a:ext uri="{FF2B5EF4-FFF2-40B4-BE49-F238E27FC236}">
                <a16:creationId xmlns:a16="http://schemas.microsoft.com/office/drawing/2014/main" id="{129C6CC2-D56F-463C-BC7B-380BE08763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6194" y="1779663"/>
            <a:ext cx="1371600" cy="1371600"/>
          </a:xfrm>
          <a:prstGeom prst="rect">
            <a:avLst/>
          </a:prstGeom>
        </p:spPr>
      </p:pic>
      <p:pic>
        <p:nvPicPr>
          <p:cNvPr id="10" name="Graphic 9">
            <a:extLst>
              <a:ext uri="{FF2B5EF4-FFF2-40B4-BE49-F238E27FC236}">
                <a16:creationId xmlns:a16="http://schemas.microsoft.com/office/drawing/2014/main" id="{A69D3149-3787-4A2A-B900-BC3F437507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
        <p:nvSpPr>
          <p:cNvPr id="2" name="Slide Number Placeholder 1">
            <a:extLst>
              <a:ext uri="{FF2B5EF4-FFF2-40B4-BE49-F238E27FC236}">
                <a16:creationId xmlns:a16="http://schemas.microsoft.com/office/drawing/2014/main" id="{7F59948B-35A0-47D3-9373-8AF158B94B76}"/>
              </a:ext>
            </a:extLst>
          </p:cNvPr>
          <p:cNvSpPr>
            <a:spLocks noGrp="1"/>
          </p:cNvSpPr>
          <p:nvPr>
            <p:ph type="sldNum" sz="quarter" idx="12"/>
          </p:nvPr>
        </p:nvSpPr>
        <p:spPr>
          <a:xfrm>
            <a:off x="9123558" y="6356350"/>
            <a:ext cx="2743200" cy="365125"/>
          </a:xfrm>
        </p:spPr>
        <p:txBody>
          <a:bodyPr vert="horz" lIns="91440" tIns="45720" rIns="91440" bIns="45720" rtlCol="0" anchor="ctr">
            <a:normAutofit/>
          </a:bodyPr>
          <a:lstStyle/>
          <a:p>
            <a:pPr>
              <a:spcAft>
                <a:spcPts val="600"/>
              </a:spcAft>
            </a:pPr>
            <a:fld id="{8C2E478F-E849-4A8C-AF1F-CBCC78A7CBFA}" type="slidenum">
              <a:rPr lang="en-US" smtClean="0"/>
              <a:pPr>
                <a:spcAft>
                  <a:spcPts val="600"/>
                </a:spcAft>
              </a:pPr>
              <a:t>17</a:t>
            </a:fld>
            <a:endParaRPr lang="en-US"/>
          </a:p>
        </p:txBody>
      </p:sp>
      <p:sp>
        <p:nvSpPr>
          <p:cNvPr id="5" name="Rectangle 4">
            <a:extLst>
              <a:ext uri="{FF2B5EF4-FFF2-40B4-BE49-F238E27FC236}">
                <a16:creationId xmlns:a16="http://schemas.microsoft.com/office/drawing/2014/main" id="{D738A75F-7873-4EA3-8F31-99FDAB1989D0}"/>
              </a:ext>
            </a:extLst>
          </p:cNvPr>
          <p:cNvSpPr/>
          <p:nvPr/>
        </p:nvSpPr>
        <p:spPr>
          <a:xfrm>
            <a:off x="245807" y="3193026"/>
            <a:ext cx="1912374" cy="1002890"/>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b="1" dirty="0">
                <a:latin typeface="DK Crayon Crumble" panose="00070001040701010105" pitchFamily="18" charset="0"/>
                <a:ea typeface="STCaiyun" panose="020B0503020204020204" pitchFamily="2" charset="-122"/>
              </a:rPr>
              <a:t>HOW IT WORKS?</a:t>
            </a:r>
          </a:p>
        </p:txBody>
      </p:sp>
      <p:sp>
        <p:nvSpPr>
          <p:cNvPr id="3" name="TextBox 2">
            <a:extLst>
              <a:ext uri="{FF2B5EF4-FFF2-40B4-BE49-F238E27FC236}">
                <a16:creationId xmlns:a16="http://schemas.microsoft.com/office/drawing/2014/main" id="{68386616-5ADB-4C90-B366-0A3BE4536828}"/>
              </a:ext>
            </a:extLst>
          </p:cNvPr>
          <p:cNvSpPr txBox="1"/>
          <p:nvPr/>
        </p:nvSpPr>
        <p:spPr>
          <a:xfrm>
            <a:off x="3460178" y="1105287"/>
            <a:ext cx="8406580" cy="4893647"/>
          </a:xfrm>
          <a:prstGeom prst="rect">
            <a:avLst/>
          </a:prstGeom>
          <a:noFill/>
        </p:spPr>
        <p:txBody>
          <a:bodyPr wrap="square" rtlCol="0">
            <a:spAutoFit/>
          </a:bodyPr>
          <a:lstStyle/>
          <a:p>
            <a:pPr marL="342900" indent="-342900" algn="just">
              <a:buFont typeface="+mj-lt"/>
              <a:buAutoNum type="arabicPeriod"/>
            </a:pPr>
            <a:r>
              <a:rPr lang="en-US" b="1" spc="300" dirty="0">
                <a:latin typeface="Cambria" panose="02040503050406030204" pitchFamily="18" charset="0"/>
                <a:ea typeface="Cambria" panose="02040503050406030204" pitchFamily="18" charset="0"/>
              </a:rPr>
              <a:t>USERS SET EXTRACTION: </a:t>
            </a:r>
            <a:r>
              <a:rPr lang="en-US" sz="1600" dirty="0">
                <a:latin typeface="Times New Roman" panose="02020603050405020304" pitchFamily="18" charset="0"/>
                <a:ea typeface="Cambria" panose="02040503050406030204" pitchFamily="18" charset="0"/>
                <a:cs typeface="Times New Roman" panose="02020603050405020304" pitchFamily="18" charset="0"/>
              </a:rPr>
              <a:t>From the streamed tweets, information is extracted to obtain the unique set of Users.</a:t>
            </a:r>
          </a:p>
          <a:p>
            <a:pPr marL="342900" indent="-342900" algn="just">
              <a:buFont typeface="+mj-lt"/>
              <a:buAutoNum type="arabicPeriod"/>
            </a:pPr>
            <a:endParaRPr lang="en-US" sz="1600" b="1" spc="300" dirty="0">
              <a:latin typeface="Times New Roman" panose="02020603050405020304" pitchFamily="18" charset="0"/>
              <a:ea typeface="Cambria" panose="02040503050406030204" pitchFamily="18" charset="0"/>
              <a:cs typeface="Times New Roman" panose="02020603050405020304" pitchFamily="18" charset="0"/>
            </a:endParaRPr>
          </a:p>
          <a:p>
            <a:pPr marL="342900" indent="-342900" algn="just">
              <a:buFont typeface="+mj-lt"/>
              <a:buAutoNum type="arabicPeriod"/>
            </a:pPr>
            <a:endParaRPr lang="en-US" sz="1600" b="1" spc="300" dirty="0">
              <a:latin typeface="Times New Roman" panose="02020603050405020304" pitchFamily="18" charset="0"/>
              <a:ea typeface="Cambria" panose="02040503050406030204" pitchFamily="18" charset="0"/>
              <a:cs typeface="Times New Roman" panose="02020603050405020304" pitchFamily="18" charset="0"/>
            </a:endParaRPr>
          </a:p>
          <a:p>
            <a:pPr marL="342900" indent="-342900" algn="just">
              <a:buFont typeface="+mj-lt"/>
              <a:buAutoNum type="arabicPeriod"/>
            </a:pPr>
            <a:r>
              <a:rPr lang="en-US" b="1" spc="300" dirty="0">
                <a:latin typeface="Cambria" panose="02040503050406030204" pitchFamily="18" charset="0"/>
                <a:ea typeface="Cambria" panose="02040503050406030204" pitchFamily="18" charset="0"/>
              </a:rPr>
              <a:t>USER-AGE BASED CLUSTERING: </a:t>
            </a:r>
            <a:r>
              <a:rPr lang="en-US" sz="1600" dirty="0">
                <a:latin typeface="Times New Roman" panose="02020603050405020304" pitchFamily="18" charset="0"/>
                <a:ea typeface="Cambria" panose="02040503050406030204" pitchFamily="18" charset="0"/>
                <a:cs typeface="Times New Roman" panose="02020603050405020304" pitchFamily="18" charset="0"/>
              </a:rPr>
              <a:t>The age of account is determined by extracting the User Age feature attribute. It can’t be altered by the user and thus paly a crucial role. </a:t>
            </a:r>
          </a:p>
          <a:p>
            <a:pPr algn="just"/>
            <a:endParaRPr lang="en-US" sz="1600" dirty="0">
              <a:latin typeface="Times New Roman" panose="02020603050405020304" pitchFamily="18" charset="0"/>
              <a:ea typeface="Cambria" panose="020405030504060302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ea typeface="Cambria" panose="02040503050406030204" pitchFamily="18" charset="0"/>
                <a:cs typeface="Times New Roman" panose="02020603050405020304" pitchFamily="18" charset="0"/>
              </a:rPr>
              <a:t>Cumulative Distribution Function (CDF) of all the features are mapped into graph for verification. Social spammers take all the measures to behave and present themselves exactly as legitimate users. The CDF of </a:t>
            </a:r>
            <a:r>
              <a:rPr lang="en-US" sz="1600" dirty="0" err="1">
                <a:latin typeface="Times New Roman" panose="02020603050405020304" pitchFamily="18" charset="0"/>
                <a:ea typeface="Cambria" panose="02040503050406030204" pitchFamily="18" charset="0"/>
                <a:cs typeface="Times New Roman" panose="02020603050405020304" pitchFamily="18" charset="0"/>
              </a:rPr>
              <a:t>AccountAge</a:t>
            </a:r>
            <a:r>
              <a:rPr lang="en-US" sz="1600" dirty="0">
                <a:latin typeface="Times New Roman" panose="02020603050405020304" pitchFamily="18" charset="0"/>
                <a:ea typeface="Cambria" panose="02040503050406030204" pitchFamily="18" charset="0"/>
                <a:cs typeface="Times New Roman" panose="02020603050405020304" pitchFamily="18" charset="0"/>
              </a:rPr>
              <a:t> Feature shows  most robust and distinctive results as compared to other features as it is non-editable.</a:t>
            </a:r>
          </a:p>
          <a:p>
            <a:pPr algn="just">
              <a:lnSpc>
                <a:spcPct val="150000"/>
              </a:lnSpc>
            </a:pPr>
            <a:r>
              <a:rPr lang="en-US" sz="1600" dirty="0">
                <a:latin typeface="Times New Roman" panose="02020603050405020304" pitchFamily="18" charset="0"/>
                <a:ea typeface="Cambria" panose="02040503050406030204" pitchFamily="18" charset="0"/>
                <a:cs typeface="Times New Roman" panose="02020603050405020304" pitchFamily="18" charset="0"/>
              </a:rPr>
              <a:t>On the basis of account-age, the user accounts are grouped to form clusters which may have possible co-relation among them. </a:t>
            </a:r>
          </a:p>
          <a:p>
            <a:pPr marL="342900" indent="-342900" algn="just">
              <a:buFont typeface="+mj-lt"/>
              <a:buAutoNum type="arabicPeriod"/>
            </a:pPr>
            <a:endParaRPr lang="en-US" b="1" spc="300" dirty="0">
              <a:latin typeface="Cambria" panose="02040503050406030204" pitchFamily="18" charset="0"/>
              <a:ea typeface="Cambria" panose="02040503050406030204" pitchFamily="18" charset="0"/>
            </a:endParaRPr>
          </a:p>
          <a:p>
            <a:pPr marL="342900" indent="-342900">
              <a:buFont typeface="+mj-lt"/>
              <a:buAutoNum type="arabicPeriod"/>
            </a:pPr>
            <a:endParaRPr lang="en-US" b="1" spc="3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6174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EA75CD-CBD0-49C3-8792-B31EFD800875}"/>
              </a:ext>
            </a:extLst>
          </p:cNvPr>
          <p:cNvSpPr/>
          <p:nvPr/>
        </p:nvSpPr>
        <p:spPr>
          <a:xfrm>
            <a:off x="0" y="0"/>
            <a:ext cx="12192000" cy="6858000"/>
          </a:xfrm>
          <a:prstGeom prst="rect">
            <a:avLst/>
          </a:prstGeom>
          <a:solidFill>
            <a:schemeClr val="accent3">
              <a:alpha val="32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8" name="Graphic 7" descr="Moustache Face with Solid Fill">
            <a:extLst>
              <a:ext uri="{FF2B5EF4-FFF2-40B4-BE49-F238E27FC236}">
                <a16:creationId xmlns:a16="http://schemas.microsoft.com/office/drawing/2014/main" id="{129C6CC2-D56F-463C-BC7B-380BE08763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6194" y="1779663"/>
            <a:ext cx="1371600" cy="1371600"/>
          </a:xfrm>
          <a:prstGeom prst="rect">
            <a:avLst/>
          </a:prstGeom>
        </p:spPr>
      </p:pic>
      <p:sp>
        <p:nvSpPr>
          <p:cNvPr id="2" name="Slide Number Placeholder 1">
            <a:extLst>
              <a:ext uri="{FF2B5EF4-FFF2-40B4-BE49-F238E27FC236}">
                <a16:creationId xmlns:a16="http://schemas.microsoft.com/office/drawing/2014/main" id="{7F59948B-35A0-47D3-9373-8AF158B94B76}"/>
              </a:ext>
            </a:extLst>
          </p:cNvPr>
          <p:cNvSpPr>
            <a:spLocks noGrp="1"/>
          </p:cNvSpPr>
          <p:nvPr>
            <p:ph type="sldNum" sz="quarter" idx="12"/>
          </p:nvPr>
        </p:nvSpPr>
        <p:spPr>
          <a:xfrm>
            <a:off x="9123558" y="6356350"/>
            <a:ext cx="2743200" cy="365125"/>
          </a:xfrm>
        </p:spPr>
        <p:txBody>
          <a:bodyPr vert="horz" lIns="91440" tIns="45720" rIns="91440" bIns="45720" rtlCol="0" anchor="ctr">
            <a:normAutofit/>
          </a:bodyPr>
          <a:lstStyle/>
          <a:p>
            <a:pPr>
              <a:spcAft>
                <a:spcPts val="600"/>
              </a:spcAft>
            </a:pPr>
            <a:fld id="{8C2E478F-E849-4A8C-AF1F-CBCC78A7CBFA}" type="slidenum">
              <a:rPr lang="en-US" smtClean="0"/>
              <a:pPr>
                <a:spcAft>
                  <a:spcPts val="600"/>
                </a:spcAft>
              </a:pPr>
              <a:t>18</a:t>
            </a:fld>
            <a:endParaRPr lang="en-US"/>
          </a:p>
        </p:txBody>
      </p:sp>
      <p:sp>
        <p:nvSpPr>
          <p:cNvPr id="5" name="Rectangle 4">
            <a:extLst>
              <a:ext uri="{FF2B5EF4-FFF2-40B4-BE49-F238E27FC236}">
                <a16:creationId xmlns:a16="http://schemas.microsoft.com/office/drawing/2014/main" id="{D738A75F-7873-4EA3-8F31-99FDAB1989D0}"/>
              </a:ext>
            </a:extLst>
          </p:cNvPr>
          <p:cNvSpPr/>
          <p:nvPr/>
        </p:nvSpPr>
        <p:spPr>
          <a:xfrm>
            <a:off x="245807" y="3193026"/>
            <a:ext cx="1912374" cy="1002890"/>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b="1" dirty="0">
                <a:latin typeface="DK Crayon Crumble" panose="00070001040701010105" pitchFamily="18" charset="0"/>
                <a:ea typeface="STCaiyun" panose="020B0503020204020204" pitchFamily="2" charset="-122"/>
              </a:rPr>
              <a:t>HOW IT WORKS?</a:t>
            </a:r>
          </a:p>
        </p:txBody>
      </p:sp>
      <p:sp>
        <p:nvSpPr>
          <p:cNvPr id="3" name="TextBox 2">
            <a:extLst>
              <a:ext uri="{FF2B5EF4-FFF2-40B4-BE49-F238E27FC236}">
                <a16:creationId xmlns:a16="http://schemas.microsoft.com/office/drawing/2014/main" id="{68386616-5ADB-4C90-B366-0A3BE4536828}"/>
              </a:ext>
            </a:extLst>
          </p:cNvPr>
          <p:cNvSpPr txBox="1"/>
          <p:nvPr/>
        </p:nvSpPr>
        <p:spPr>
          <a:xfrm>
            <a:off x="3460178" y="765994"/>
            <a:ext cx="8406580" cy="5478423"/>
          </a:xfrm>
          <a:prstGeom prst="rect">
            <a:avLst/>
          </a:prstGeom>
          <a:noFill/>
        </p:spPr>
        <p:txBody>
          <a:bodyPr wrap="square" rtlCol="0">
            <a:spAutoFit/>
          </a:bodyPr>
          <a:lstStyle/>
          <a:p>
            <a:pPr algn="just"/>
            <a:r>
              <a:rPr lang="en-US" b="1" spc="300" dirty="0">
                <a:latin typeface="Cambria" panose="02040503050406030204" pitchFamily="18" charset="0"/>
                <a:ea typeface="Cambria" panose="02040503050406030204" pitchFamily="18" charset="0"/>
              </a:rPr>
              <a:t>3. COMMUNITY DETECTION: </a:t>
            </a:r>
            <a:r>
              <a:rPr lang="en-US" sz="1600" dirty="0">
                <a:latin typeface="Times New Roman" panose="02020603050405020304" pitchFamily="18" charset="0"/>
                <a:ea typeface="Cambria" panose="02040503050406030204" pitchFamily="18" charset="0"/>
                <a:cs typeface="Times New Roman" panose="02020603050405020304" pitchFamily="18" charset="0"/>
              </a:rPr>
              <a:t>Non-negative Matrix Factorization(NMF) is used as an unsupervised method to establish differences between real user and spam accounts.</a:t>
            </a:r>
          </a:p>
          <a:p>
            <a:pPr algn="just"/>
            <a:endParaRPr lang="en-US" sz="1600" dirty="0">
              <a:latin typeface="Times New Roman" panose="02020603050405020304" pitchFamily="18" charset="0"/>
              <a:ea typeface="Cambria" panose="02040503050406030204" pitchFamily="18" charset="0"/>
              <a:cs typeface="Times New Roman" panose="02020603050405020304" pitchFamily="18" charset="0"/>
            </a:endParaRPr>
          </a:p>
          <a:p>
            <a:pPr algn="just"/>
            <a:r>
              <a:rPr lang="en-US" sz="1600" dirty="0">
                <a:latin typeface="Times New Roman" panose="02020603050405020304" pitchFamily="18" charset="0"/>
                <a:ea typeface="Cambria" panose="02040503050406030204" pitchFamily="18" charset="0"/>
                <a:cs typeface="Times New Roman" panose="02020603050405020304" pitchFamily="18" charset="0"/>
              </a:rPr>
              <a:t>Several new accounts are made every moment, both spam and non-spam. And further more plethora of spam accounts are made for different campaigns at the same time.</a:t>
            </a:r>
          </a:p>
          <a:p>
            <a:pPr algn="just"/>
            <a:endParaRPr lang="en-US" sz="1600" dirty="0">
              <a:latin typeface="Times New Roman" panose="02020603050405020304" pitchFamily="18" charset="0"/>
              <a:ea typeface="Cambria" panose="02040503050406030204" pitchFamily="18" charset="0"/>
              <a:cs typeface="Times New Roman" panose="02020603050405020304" pitchFamily="18" charset="0"/>
            </a:endParaRPr>
          </a:p>
          <a:p>
            <a:pPr algn="just"/>
            <a:r>
              <a:rPr lang="en-US" sz="1600" dirty="0">
                <a:latin typeface="Times New Roman" panose="02020603050405020304" pitchFamily="18" charset="0"/>
                <a:ea typeface="Cambria" panose="02040503050406030204" pitchFamily="18" charset="0"/>
                <a:cs typeface="Times New Roman" panose="02020603050405020304" pitchFamily="18" charset="0"/>
              </a:rPr>
              <a:t>To distinguish already formed clusters as community, this stage establishes correlation among the cluster by taking into account of </a:t>
            </a:r>
            <a:r>
              <a:rPr lang="en-US" sz="1600" i="1" dirty="0">
                <a:latin typeface="Times New Roman" panose="02020603050405020304" pitchFamily="18" charset="0"/>
                <a:ea typeface="Cambria" panose="02040503050406030204" pitchFamily="18" charset="0"/>
                <a:cs typeface="Times New Roman" panose="02020603050405020304" pitchFamily="18" charset="0"/>
              </a:rPr>
              <a:t>tweet content, posting behavior, etc.</a:t>
            </a:r>
          </a:p>
          <a:p>
            <a:pPr algn="just"/>
            <a:endParaRPr lang="en-US" sz="1600" i="1" dirty="0">
              <a:latin typeface="Times New Roman" panose="02020603050405020304" pitchFamily="18" charset="0"/>
              <a:ea typeface="Cambria" panose="02040503050406030204" pitchFamily="18" charset="0"/>
              <a:cs typeface="Times New Roman" panose="02020603050405020304" pitchFamily="18" charset="0"/>
            </a:endParaRPr>
          </a:p>
          <a:p>
            <a:endParaRPr lang="en-US" dirty="0">
              <a:latin typeface="Times New Roman" panose="02020603050405020304" pitchFamily="18" charset="0"/>
              <a:ea typeface="Cambria" panose="02040503050406030204" pitchFamily="18" charset="0"/>
              <a:cs typeface="Times New Roman" panose="02020603050405020304" pitchFamily="18" charset="0"/>
            </a:endParaRPr>
          </a:p>
          <a:p>
            <a:r>
              <a:rPr lang="en-US" b="1" spc="300" dirty="0">
                <a:latin typeface="Times New Roman" panose="02020603050405020304" pitchFamily="18" charset="0"/>
                <a:ea typeface="Cambria" panose="02040503050406030204" pitchFamily="18" charset="0"/>
                <a:cs typeface="Times New Roman" panose="02020603050405020304" pitchFamily="18" charset="0"/>
              </a:rPr>
              <a:t>4. </a:t>
            </a:r>
            <a:r>
              <a:rPr lang="en-US" b="1" spc="300" dirty="0">
                <a:latin typeface="Cambria" panose="02040503050406030204" pitchFamily="18" charset="0"/>
                <a:ea typeface="Cambria" panose="02040503050406030204" pitchFamily="18" charset="0"/>
              </a:rPr>
              <a:t>COMMUNITY-BASED FEATURE EXTRACTION: </a:t>
            </a:r>
            <a:r>
              <a:rPr lang="en-US" dirty="0">
                <a:latin typeface="Times New Roman" panose="02020603050405020304" pitchFamily="18" charset="0"/>
                <a:ea typeface="Cambria" panose="02040503050406030204" pitchFamily="18" charset="0"/>
                <a:cs typeface="Times New Roman" panose="02020603050405020304" pitchFamily="18" charset="0"/>
              </a:rPr>
              <a:t>Following features are further extracted from communities:</a:t>
            </a:r>
            <a:endParaRPr lang="en-US" b="1" spc="300" dirty="0">
              <a:latin typeface="Cambria" panose="02040503050406030204" pitchFamily="18" charset="0"/>
              <a:ea typeface="Cambria" panose="02040503050406030204" pitchFamily="18" charset="0"/>
            </a:endParaRPr>
          </a:p>
          <a:p>
            <a:pPr marL="1257300" lvl="2" indent="-342900">
              <a:buFont typeface="Wingdings" panose="05000000000000000000" pitchFamily="2" charset="2"/>
              <a:buChar char="q"/>
            </a:pPr>
            <a:endParaRPr lang="en-US" sz="1600" dirty="0">
              <a:latin typeface="Cambria" panose="02040503050406030204" pitchFamily="18" charset="0"/>
              <a:ea typeface="Cambria" panose="02040503050406030204" pitchFamily="18" charset="0"/>
            </a:endParaRPr>
          </a:p>
          <a:p>
            <a:pPr marL="1257300" lvl="2" indent="-342900">
              <a:buFont typeface="Wingdings" panose="05000000000000000000" pitchFamily="2" charset="2"/>
              <a:buChar char="q"/>
            </a:pPr>
            <a:r>
              <a:rPr lang="en-US" sz="1600" dirty="0">
                <a:latin typeface="Cambria" panose="02040503050406030204" pitchFamily="18" charset="0"/>
                <a:ea typeface="Cambria" panose="02040503050406030204" pitchFamily="18" charset="0"/>
              </a:rPr>
              <a:t>UNPS – Username Patterns Similarity</a:t>
            </a:r>
          </a:p>
          <a:p>
            <a:pPr marL="1257300" lvl="2" indent="-342900">
              <a:buFont typeface="Wingdings" panose="05000000000000000000" pitchFamily="2" charset="2"/>
              <a:buChar char="q"/>
            </a:pPr>
            <a:r>
              <a:rPr lang="en-US" sz="1600" dirty="0">
                <a:latin typeface="Cambria" panose="02040503050406030204" pitchFamily="18" charset="0"/>
                <a:ea typeface="Cambria" panose="02040503050406030204" pitchFamily="18" charset="0"/>
              </a:rPr>
              <a:t>SNPS – Screenname Patterns Similarity</a:t>
            </a:r>
          </a:p>
          <a:p>
            <a:pPr marL="1257300" lvl="2" indent="-342900">
              <a:buFont typeface="Wingdings" panose="05000000000000000000" pitchFamily="2" charset="2"/>
              <a:buChar char="q"/>
            </a:pPr>
            <a:r>
              <a:rPr lang="en-US" sz="1600" dirty="0">
                <a:latin typeface="Cambria" panose="02040503050406030204" pitchFamily="18" charset="0"/>
                <a:ea typeface="Cambria" panose="02040503050406030204" pitchFamily="18" charset="0"/>
              </a:rPr>
              <a:t>TWSS – Tweets Writing Style Similarity </a:t>
            </a:r>
          </a:p>
          <a:p>
            <a:pPr marL="1257300" lvl="2" indent="-342900">
              <a:buFont typeface="Wingdings" panose="05000000000000000000" pitchFamily="2" charset="2"/>
              <a:buChar char="q"/>
            </a:pPr>
            <a:r>
              <a:rPr lang="en-US" sz="1600" dirty="0">
                <a:latin typeface="Cambria" panose="02040503050406030204" pitchFamily="18" charset="0"/>
                <a:ea typeface="Cambria" panose="02040503050406030204" pitchFamily="18" charset="0"/>
              </a:rPr>
              <a:t>TPBS – Tweets Posting Behavior Similarity</a:t>
            </a:r>
          </a:p>
          <a:p>
            <a:pPr lvl="2"/>
            <a:r>
              <a:rPr lang="en-US" b="1" spc="300" dirty="0">
                <a:latin typeface="Cambria" panose="02040503050406030204" pitchFamily="18" charset="0"/>
                <a:ea typeface="Cambria" panose="02040503050406030204" pitchFamily="18" charset="0"/>
              </a:rPr>
              <a:t>	</a:t>
            </a:r>
          </a:p>
          <a:p>
            <a:r>
              <a:rPr lang="en-US" b="1" spc="300" dirty="0">
                <a:latin typeface="Cambria" panose="02040503050406030204" pitchFamily="18" charset="0"/>
                <a:ea typeface="Cambria" panose="02040503050406030204" pitchFamily="18" charset="0"/>
              </a:rPr>
              <a:t>5. COMMUNITY CLASSIFICATION FUNCTION: </a:t>
            </a:r>
            <a:r>
              <a:rPr lang="en-US" sz="1600" dirty="0">
                <a:latin typeface="Times New Roman" panose="02020603050405020304" pitchFamily="18" charset="0"/>
                <a:ea typeface="Cambria" panose="02040503050406030204" pitchFamily="18" charset="0"/>
                <a:cs typeface="Times New Roman" panose="02020603050405020304" pitchFamily="18" charset="0"/>
              </a:rPr>
              <a:t>Using the above extracted features, the community is marked as Spam or non-spam.</a:t>
            </a:r>
          </a:p>
          <a:p>
            <a:pPr marL="342900" indent="-342900">
              <a:buFont typeface="+mj-lt"/>
              <a:buAutoNum type="arabicPeriod"/>
            </a:pPr>
            <a:endParaRPr lang="en-US" b="1" spc="3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35388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949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7967279-0A70-4B1A-9833-1F50697FF61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nSpc>
                <a:spcPct val="90000"/>
              </a:lnSpc>
            </a:pPr>
            <a:r>
              <a:rPr lang="en-US" sz="2400" kern="1200">
                <a:solidFill>
                  <a:srgbClr val="FFFFFF"/>
                </a:solidFill>
                <a:latin typeface="+mj-lt"/>
                <a:ea typeface="+mj-ea"/>
                <a:cs typeface="+mj-cs"/>
              </a:rPr>
              <a:t>Framework diagram</a:t>
            </a:r>
          </a:p>
        </p:txBody>
      </p:sp>
      <p:pic>
        <p:nvPicPr>
          <p:cNvPr id="7" name="Content Placeholder 6">
            <a:extLst>
              <a:ext uri="{FF2B5EF4-FFF2-40B4-BE49-F238E27FC236}">
                <a16:creationId xmlns:a16="http://schemas.microsoft.com/office/drawing/2014/main" id="{B07A13C9-99B3-46F9-88E2-DE7730B570ED}"/>
              </a:ext>
            </a:extLst>
          </p:cNvPr>
          <p:cNvPicPr>
            <a:picLocks noGrp="1" noChangeAspect="1"/>
          </p:cNvPicPr>
          <p:nvPr>
            <p:ph idx="1"/>
          </p:nvPr>
        </p:nvPicPr>
        <p:blipFill>
          <a:blip r:embed="rId2"/>
          <a:stretch>
            <a:fillRect/>
          </a:stretch>
        </p:blipFill>
        <p:spPr>
          <a:xfrm>
            <a:off x="3508310" y="570086"/>
            <a:ext cx="8081951" cy="5717827"/>
          </a:xfrm>
          <a:prstGeom prst="rect">
            <a:avLst/>
          </a:prstGeom>
        </p:spPr>
      </p:pic>
      <p:sp>
        <p:nvSpPr>
          <p:cNvPr id="2" name="Slide Number Placeholder 1">
            <a:extLst>
              <a:ext uri="{FF2B5EF4-FFF2-40B4-BE49-F238E27FC236}">
                <a16:creationId xmlns:a16="http://schemas.microsoft.com/office/drawing/2014/main" id="{24790403-835A-4833-92CB-6ED61E69DA20}"/>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8C2E478F-E849-4A8C-AF1F-CBCC78A7CBFA}" type="slidenum">
              <a:rPr lang="en-US">
                <a:solidFill>
                  <a:srgbClr val="898989"/>
                </a:solidFill>
              </a:rPr>
              <a:pPr>
                <a:spcAft>
                  <a:spcPts val="600"/>
                </a:spcAft>
              </a:pPr>
              <a:t>19</a:t>
            </a:fld>
            <a:endParaRPr lang="en-US">
              <a:solidFill>
                <a:srgbClr val="898989"/>
              </a:solidFill>
            </a:endParaRPr>
          </a:p>
        </p:txBody>
      </p:sp>
    </p:spTree>
    <p:extLst>
      <p:ext uri="{BB962C8B-B14F-4D97-AF65-F5344CB8AC3E}">
        <p14:creationId xmlns:p14="http://schemas.microsoft.com/office/powerpoint/2010/main" val="1007597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bstract Coding&#10;">
            <a:extLst>
              <a:ext uri="{FF2B5EF4-FFF2-40B4-BE49-F238E27FC236}">
                <a16:creationId xmlns:a16="http://schemas.microsoft.com/office/drawing/2014/main" id="{5F76566E-36EF-4E0C-8563-ABC2D25923B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14" name="Rectangle 13">
            <a:extLst>
              <a:ext uri="{FF2B5EF4-FFF2-40B4-BE49-F238E27FC236}">
                <a16:creationId xmlns:a16="http://schemas.microsoft.com/office/drawing/2014/main" id="{D687D26E-D67A-4318-AAB1-DCEAA89EEB21}"/>
              </a:ext>
              <a:ext uri="{C183D7F6-B498-43B3-948B-1728B52AA6E4}">
                <adec:decorative xmlns:adec="http://schemas.microsoft.com/office/drawing/2017/decorative" val="1"/>
              </a:ext>
            </a:extLst>
          </p:cNvPr>
          <p:cNvSpPr/>
          <p:nvPr/>
        </p:nvSpPr>
        <p:spPr>
          <a:xfrm>
            <a:off x="0" y="0"/>
            <a:ext cx="6096000" cy="688271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2734962 w 6096000"/>
              <a:gd name="connsiteY2" fmla="*/ 6808573 h 6858000"/>
              <a:gd name="connsiteX3" fmla="*/ 0 w 6096000"/>
              <a:gd name="connsiteY3" fmla="*/ 6858000 h 6858000"/>
              <a:gd name="connsiteX4" fmla="*/ 0 w 6096000"/>
              <a:gd name="connsiteY4" fmla="*/ 0 h 6858000"/>
              <a:gd name="connsiteX0" fmla="*/ 0 w 6096000"/>
              <a:gd name="connsiteY0" fmla="*/ 0 h 6882714"/>
              <a:gd name="connsiteX1" fmla="*/ 6096000 w 6096000"/>
              <a:gd name="connsiteY1" fmla="*/ 0 h 6882714"/>
              <a:gd name="connsiteX2" fmla="*/ 4242486 w 6096000"/>
              <a:gd name="connsiteY2" fmla="*/ 6882714 h 6882714"/>
              <a:gd name="connsiteX3" fmla="*/ 0 w 6096000"/>
              <a:gd name="connsiteY3" fmla="*/ 6858000 h 6882714"/>
              <a:gd name="connsiteX4" fmla="*/ 0 w 6096000"/>
              <a:gd name="connsiteY4" fmla="*/ 0 h 6882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82714">
                <a:moveTo>
                  <a:pt x="0" y="0"/>
                </a:moveTo>
                <a:lnTo>
                  <a:pt x="6096000" y="0"/>
                </a:lnTo>
                <a:lnTo>
                  <a:pt x="4242486" y="6882714"/>
                </a:lnTo>
                <a:lnTo>
                  <a:pt x="0" y="6858000"/>
                </a:lnTo>
                <a:lnTo>
                  <a:pt x="0" y="0"/>
                </a:lnTo>
                <a:close/>
              </a:path>
            </a:pathLst>
          </a:custGeom>
          <a:gradFill flip="none" rotWithShape="1">
            <a:gsLst>
              <a:gs pos="0">
                <a:srgbClr val="01023B">
                  <a:alpha val="70000"/>
                </a:srgbClr>
              </a:gs>
              <a:gs pos="100000">
                <a:srgbClr val="E99757">
                  <a:alpha val="70000"/>
                </a:srgbClr>
              </a:gs>
              <a:gs pos="50000">
                <a:srgbClr val="A53F52">
                  <a:alpha val="7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096000" y="2520779"/>
            <a:ext cx="5251450" cy="1661297"/>
          </a:xfrm>
        </p:spPr>
        <p:txBody>
          <a:bodyPr>
            <a:normAutofit fontScale="90000"/>
          </a:bodyPr>
          <a:lstStyle/>
          <a:p>
            <a:r>
              <a:rPr lang="en-US" dirty="0"/>
              <a:t>INTRODUCTION</a:t>
            </a:r>
          </a:p>
        </p:txBody>
      </p:sp>
      <p:sp>
        <p:nvSpPr>
          <p:cNvPr id="4" name="Text Placeholder 3">
            <a:extLst>
              <a:ext uri="{FF2B5EF4-FFF2-40B4-BE49-F238E27FC236}">
                <a16:creationId xmlns:a16="http://schemas.microsoft.com/office/drawing/2014/main" id="{A8CA6DEC-302B-49C8-AC11-FD6F37AFA854}"/>
              </a:ext>
            </a:extLst>
          </p:cNvPr>
          <p:cNvSpPr>
            <a:spLocks noGrp="1"/>
          </p:cNvSpPr>
          <p:nvPr>
            <p:ph type="body" idx="1"/>
          </p:nvPr>
        </p:nvSpPr>
        <p:spPr>
          <a:xfrm>
            <a:off x="6096000" y="3999513"/>
            <a:ext cx="5251450" cy="365125"/>
          </a:xfrm>
        </p:spPr>
        <p:txBody>
          <a:bodyPr>
            <a:normAutofit fontScale="85000" lnSpcReduction="20000"/>
          </a:bodyPr>
          <a:lstStyle/>
          <a:p>
            <a:r>
              <a:rPr lang="en-US" spc="300" dirty="0"/>
              <a:t>A brief insight </a:t>
            </a:r>
          </a:p>
        </p:txBody>
      </p:sp>
      <p:sp>
        <p:nvSpPr>
          <p:cNvPr id="2094" name="Slide Number Placeholder 2093">
            <a:extLst>
              <a:ext uri="{FF2B5EF4-FFF2-40B4-BE49-F238E27FC236}">
                <a16:creationId xmlns:a16="http://schemas.microsoft.com/office/drawing/2014/main" id="{5DA62994-769D-4C19-BB0A-5144E0A5CFCD}"/>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35785031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4A3A1-E43A-48BA-A352-C774AF0BC112}"/>
              </a:ext>
            </a:extLst>
          </p:cNvPr>
          <p:cNvSpPr>
            <a:spLocks noGrp="1"/>
          </p:cNvSpPr>
          <p:nvPr>
            <p:ph type="title"/>
          </p:nvPr>
        </p:nvSpPr>
        <p:spPr/>
        <p:txBody>
          <a:bodyPr/>
          <a:lstStyle/>
          <a:p>
            <a:r>
              <a:rPr lang="en-US" dirty="0"/>
              <a:t>ANALYSIS</a:t>
            </a:r>
          </a:p>
        </p:txBody>
      </p:sp>
      <p:sp>
        <p:nvSpPr>
          <p:cNvPr id="3" name="Text Placeholder 2">
            <a:extLst>
              <a:ext uri="{FF2B5EF4-FFF2-40B4-BE49-F238E27FC236}">
                <a16:creationId xmlns:a16="http://schemas.microsoft.com/office/drawing/2014/main" id="{6431424F-1C25-4E29-A93D-1136AB0C1532}"/>
              </a:ext>
            </a:extLst>
          </p:cNvPr>
          <p:cNvSpPr>
            <a:spLocks noGrp="1"/>
          </p:cNvSpPr>
          <p:nvPr>
            <p:ph type="body" idx="1"/>
          </p:nvPr>
        </p:nvSpPr>
        <p:spPr/>
        <p:txBody>
          <a:bodyPr/>
          <a:lstStyle/>
          <a:p>
            <a:r>
              <a:rPr lang="en-US" dirty="0"/>
              <a:t>PROS</a:t>
            </a:r>
          </a:p>
        </p:txBody>
      </p:sp>
      <p:sp>
        <p:nvSpPr>
          <p:cNvPr id="4" name="Content Placeholder 3">
            <a:extLst>
              <a:ext uri="{FF2B5EF4-FFF2-40B4-BE49-F238E27FC236}">
                <a16:creationId xmlns:a16="http://schemas.microsoft.com/office/drawing/2014/main" id="{B7128D4D-73C3-40AD-8E1D-23732B1A6164}"/>
              </a:ext>
            </a:extLst>
          </p:cNvPr>
          <p:cNvSpPr>
            <a:spLocks noGrp="1"/>
          </p:cNvSpPr>
          <p:nvPr>
            <p:ph sz="half" idx="2"/>
          </p:nvPr>
        </p:nvSpPr>
        <p:spPr>
          <a:xfrm>
            <a:off x="469107" y="2772696"/>
            <a:ext cx="5157787" cy="3254248"/>
          </a:xfrm>
        </p:spPr>
        <p:txBody>
          <a:bodyPr>
            <a:normAutofit/>
          </a:bodyPr>
          <a:lstStyle/>
          <a:p>
            <a:r>
              <a:rPr lang="en-US" dirty="0"/>
              <a:t>High recall values.</a:t>
            </a:r>
          </a:p>
          <a:p>
            <a:pPr marL="0" indent="0">
              <a:buNone/>
            </a:pPr>
            <a:r>
              <a:rPr lang="en-US" sz="1400" i="1" dirty="0"/>
              <a:t>(What proportion of actual positives was identified correctly)</a:t>
            </a:r>
          </a:p>
          <a:p>
            <a:r>
              <a:rPr lang="en-US" dirty="0"/>
              <a:t>It works in real time.</a:t>
            </a:r>
          </a:p>
          <a:p>
            <a:r>
              <a:rPr lang="en-US" dirty="0"/>
              <a:t>Tackles the recent spamming techniques (spam drift) efficiently.</a:t>
            </a:r>
          </a:p>
          <a:p>
            <a:r>
              <a:rPr lang="en-US" dirty="0"/>
              <a:t>Doesn’t require human intervention for preparing annotated dataset.</a:t>
            </a:r>
          </a:p>
        </p:txBody>
      </p:sp>
      <p:sp>
        <p:nvSpPr>
          <p:cNvPr id="5" name="Text Placeholder 4">
            <a:extLst>
              <a:ext uri="{FF2B5EF4-FFF2-40B4-BE49-F238E27FC236}">
                <a16:creationId xmlns:a16="http://schemas.microsoft.com/office/drawing/2014/main" id="{39EA7B7A-C53E-4B58-8488-C45DD58EB4A7}"/>
              </a:ext>
            </a:extLst>
          </p:cNvPr>
          <p:cNvSpPr>
            <a:spLocks noGrp="1"/>
          </p:cNvSpPr>
          <p:nvPr>
            <p:ph type="body" sz="quarter" idx="3"/>
          </p:nvPr>
        </p:nvSpPr>
        <p:spPr>
          <a:xfrm>
            <a:off x="6565107" y="1827972"/>
            <a:ext cx="5183188" cy="494506"/>
          </a:xfrm>
        </p:spPr>
        <p:txBody>
          <a:bodyPr/>
          <a:lstStyle/>
          <a:p>
            <a:r>
              <a:rPr lang="en-US" dirty="0"/>
              <a:t>CONS</a:t>
            </a:r>
          </a:p>
        </p:txBody>
      </p:sp>
      <p:sp>
        <p:nvSpPr>
          <p:cNvPr id="6" name="Content Placeholder 5">
            <a:extLst>
              <a:ext uri="{FF2B5EF4-FFF2-40B4-BE49-F238E27FC236}">
                <a16:creationId xmlns:a16="http://schemas.microsoft.com/office/drawing/2014/main" id="{AF6CF3CF-4821-4FCA-8F7B-29D1ED4D813D}"/>
              </a:ext>
            </a:extLst>
          </p:cNvPr>
          <p:cNvSpPr>
            <a:spLocks noGrp="1"/>
          </p:cNvSpPr>
          <p:nvPr>
            <p:ph sz="quarter" idx="4"/>
          </p:nvPr>
        </p:nvSpPr>
        <p:spPr>
          <a:xfrm>
            <a:off x="6565107" y="2772696"/>
            <a:ext cx="5183188" cy="3254247"/>
          </a:xfrm>
        </p:spPr>
        <p:txBody>
          <a:bodyPr>
            <a:normAutofit/>
          </a:bodyPr>
          <a:lstStyle/>
          <a:p>
            <a:r>
              <a:rPr lang="en-US" dirty="0"/>
              <a:t>Low precision values.</a:t>
            </a:r>
          </a:p>
          <a:p>
            <a:pPr marL="0" indent="0">
              <a:buNone/>
            </a:pPr>
            <a:r>
              <a:rPr lang="en-US" sz="1400" i="1" dirty="0"/>
              <a:t>(What proportion of positive identifications was actually correct)</a:t>
            </a:r>
          </a:p>
          <a:p>
            <a:r>
              <a:rPr lang="en-US" dirty="0"/>
              <a:t>The model doesn’t address the growth of collected training dataset.</a:t>
            </a:r>
          </a:p>
          <a:p>
            <a:r>
              <a:rPr lang="en-US" dirty="0"/>
              <a:t>Old non-spam dataset serves no purposes, and only causes loss of resource.</a:t>
            </a:r>
          </a:p>
          <a:p>
            <a:r>
              <a:rPr lang="en-US" dirty="0"/>
              <a:t>Requires more time for training.</a:t>
            </a:r>
          </a:p>
        </p:txBody>
      </p:sp>
      <p:sp>
        <p:nvSpPr>
          <p:cNvPr id="7" name="Slide Number Placeholder 6">
            <a:extLst>
              <a:ext uri="{FF2B5EF4-FFF2-40B4-BE49-F238E27FC236}">
                <a16:creationId xmlns:a16="http://schemas.microsoft.com/office/drawing/2014/main" id="{EA755CFA-7A67-4717-AD24-02D9FB9E8CD6}"/>
              </a:ext>
            </a:extLst>
          </p:cNvPr>
          <p:cNvSpPr>
            <a:spLocks noGrp="1"/>
          </p:cNvSpPr>
          <p:nvPr>
            <p:ph type="sldNum" sz="quarter" idx="12"/>
          </p:nvPr>
        </p:nvSpPr>
        <p:spPr/>
        <p:txBody>
          <a:bodyPr/>
          <a:lstStyle/>
          <a:p>
            <a:fld id="{8C2E478F-E849-4A8C-AF1F-CBCC78A7CBFA}" type="slidenum">
              <a:rPr lang="en-US" smtClean="0"/>
              <a:t>20</a:t>
            </a:fld>
            <a:endParaRPr lang="en-US" dirty="0"/>
          </a:p>
        </p:txBody>
      </p:sp>
    </p:spTree>
    <p:extLst>
      <p:ext uri="{BB962C8B-B14F-4D97-AF65-F5344CB8AC3E}">
        <p14:creationId xmlns:p14="http://schemas.microsoft.com/office/powerpoint/2010/main" val="31635452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BD41D3D6-7671-4145-8EB3-B35C9516D275}"/>
              </a:ext>
            </a:extLst>
          </p:cNvPr>
          <p:cNvPicPr>
            <a:picLocks noGrp="1" noChangeAspect="1"/>
          </p:cNvPicPr>
          <p:nvPr>
            <p:ph type="pic" sz="quarter" idx="13"/>
          </p:nvPr>
        </p:nvPicPr>
        <p:blipFill>
          <a:blip r:embed="rId2"/>
          <a:srcRect l="25000" r="25000"/>
          <a:stretch>
            <a:fillRect/>
          </a:stretch>
        </p:blipFill>
        <p:spPr>
          <a:xfrm>
            <a:off x="0" y="0"/>
            <a:ext cx="6096000" cy="6858000"/>
          </a:xfrm>
        </p:spPr>
      </p:pic>
      <p:sp>
        <p:nvSpPr>
          <p:cNvPr id="3" name="Title 2">
            <a:extLst>
              <a:ext uri="{FF2B5EF4-FFF2-40B4-BE49-F238E27FC236}">
                <a16:creationId xmlns:a16="http://schemas.microsoft.com/office/drawing/2014/main" id="{6B5055AB-602F-42E3-B603-22167CC2DEBC}"/>
              </a:ext>
            </a:extLst>
          </p:cNvPr>
          <p:cNvSpPr>
            <a:spLocks noGrp="1"/>
          </p:cNvSpPr>
          <p:nvPr>
            <p:ph type="title"/>
          </p:nvPr>
        </p:nvSpPr>
        <p:spPr>
          <a:xfrm>
            <a:off x="6095999" y="2520779"/>
            <a:ext cx="5897217" cy="1661297"/>
          </a:xfrm>
        </p:spPr>
        <p:txBody>
          <a:bodyPr>
            <a:noAutofit/>
          </a:bodyPr>
          <a:lstStyle/>
          <a:p>
            <a:r>
              <a:rPr lang="en-US" sz="3600" dirty="0"/>
              <a:t>A Novel Stream Clustering Framework </a:t>
            </a:r>
          </a:p>
        </p:txBody>
      </p:sp>
      <p:sp>
        <p:nvSpPr>
          <p:cNvPr id="5" name="Slide Number Placeholder 4">
            <a:extLst>
              <a:ext uri="{FF2B5EF4-FFF2-40B4-BE49-F238E27FC236}">
                <a16:creationId xmlns:a16="http://schemas.microsoft.com/office/drawing/2014/main" id="{C1F0D25C-8371-48C3-8456-7581A3A7D273}"/>
              </a:ext>
            </a:extLst>
          </p:cNvPr>
          <p:cNvSpPr>
            <a:spLocks noGrp="1"/>
          </p:cNvSpPr>
          <p:nvPr>
            <p:ph type="sldNum" sz="quarter" idx="12"/>
          </p:nvPr>
        </p:nvSpPr>
        <p:spPr/>
        <p:txBody>
          <a:bodyPr/>
          <a:lstStyle/>
          <a:p>
            <a:fld id="{8C2E478F-E849-4A8C-AF1F-CBCC78A7CBFA}" type="slidenum">
              <a:rPr lang="en-US" smtClean="0"/>
              <a:t>21</a:t>
            </a:fld>
            <a:endParaRPr lang="en-US" dirty="0"/>
          </a:p>
        </p:txBody>
      </p:sp>
      <p:sp>
        <p:nvSpPr>
          <p:cNvPr id="8" name="Rectangle 13">
            <a:extLst>
              <a:ext uri="{FF2B5EF4-FFF2-40B4-BE49-F238E27FC236}">
                <a16:creationId xmlns:a16="http://schemas.microsoft.com/office/drawing/2014/main" id="{89B836A2-8C35-4177-8370-7F919434E486}"/>
              </a:ext>
              <a:ext uri="{C183D7F6-B498-43B3-948B-1728B52AA6E4}">
                <adec:decorative xmlns:adec="http://schemas.microsoft.com/office/drawing/2017/decorative" val="1"/>
              </a:ext>
            </a:extLst>
          </p:cNvPr>
          <p:cNvSpPr/>
          <p:nvPr/>
        </p:nvSpPr>
        <p:spPr>
          <a:xfrm>
            <a:off x="-2" y="-24714"/>
            <a:ext cx="6096000" cy="6882714"/>
          </a:xfrm>
          <a:prstGeom prst="parallelogram">
            <a:avLst/>
          </a:prstGeom>
          <a:gradFill flip="none" rotWithShape="1">
            <a:gsLst>
              <a:gs pos="0">
                <a:srgbClr val="01023B">
                  <a:alpha val="50000"/>
                </a:srgbClr>
              </a:gs>
              <a:gs pos="100000">
                <a:srgbClr val="E99757">
                  <a:alpha val="50000"/>
                </a:srgbClr>
              </a:gs>
              <a:gs pos="50000">
                <a:srgbClr val="A53F52">
                  <a:alpha val="5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980096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7279CB-1ACF-4E5F-BD3A-9C06249F7F56}"/>
              </a:ext>
            </a:extLst>
          </p:cNvPr>
          <p:cNvSpPr>
            <a:spLocks noGrp="1"/>
          </p:cNvSpPr>
          <p:nvPr>
            <p:ph type="sldNum" sz="quarter" idx="12"/>
          </p:nvPr>
        </p:nvSpPr>
        <p:spPr/>
        <p:txBody>
          <a:bodyPr/>
          <a:lstStyle/>
          <a:p>
            <a:fld id="{8C2E478F-E849-4A8C-AF1F-CBCC78A7CBFA}" type="slidenum">
              <a:rPr lang="en-US" smtClean="0"/>
              <a:t>22</a:t>
            </a:fld>
            <a:endParaRPr lang="en-US" dirty="0"/>
          </a:p>
        </p:txBody>
      </p:sp>
      <p:sp>
        <p:nvSpPr>
          <p:cNvPr id="3" name="Title 2">
            <a:extLst>
              <a:ext uri="{FF2B5EF4-FFF2-40B4-BE49-F238E27FC236}">
                <a16:creationId xmlns:a16="http://schemas.microsoft.com/office/drawing/2014/main" id="{A6E8C9F0-827A-49E0-B7E4-00D9865A3927}"/>
              </a:ext>
            </a:extLst>
          </p:cNvPr>
          <p:cNvSpPr>
            <a:spLocks noGrp="1"/>
          </p:cNvSpPr>
          <p:nvPr>
            <p:ph type="title"/>
          </p:nvPr>
        </p:nvSpPr>
        <p:spPr/>
        <p:txBody>
          <a:bodyPr/>
          <a:lstStyle/>
          <a:p>
            <a:r>
              <a:rPr lang="en-US" dirty="0"/>
              <a:t>PROBLEM addressed</a:t>
            </a:r>
          </a:p>
        </p:txBody>
      </p:sp>
      <p:sp>
        <p:nvSpPr>
          <p:cNvPr id="4" name="Content Placeholder 3">
            <a:extLst>
              <a:ext uri="{FF2B5EF4-FFF2-40B4-BE49-F238E27FC236}">
                <a16:creationId xmlns:a16="http://schemas.microsoft.com/office/drawing/2014/main" id="{872AF492-3B61-4CEF-A714-9AC812E810E4}"/>
              </a:ext>
            </a:extLst>
          </p:cNvPr>
          <p:cNvSpPr>
            <a:spLocks noGrp="1"/>
          </p:cNvSpPr>
          <p:nvPr>
            <p:ph idx="1"/>
          </p:nvPr>
        </p:nvSpPr>
        <p:spPr>
          <a:xfrm>
            <a:off x="594519" y="2090057"/>
            <a:ext cx="10989920" cy="4086905"/>
          </a:xfrm>
        </p:spPr>
        <p:txBody>
          <a:bodyPr/>
          <a:lstStyle/>
          <a:p>
            <a:r>
              <a:rPr lang="en-US" i="1" dirty="0"/>
              <a:t>The conventional clustering methods consider the micro-clusters to be smaller in size and having symmetric distribution. </a:t>
            </a:r>
          </a:p>
          <a:p>
            <a:pPr marL="0" indent="0">
              <a:buNone/>
            </a:pPr>
            <a:endParaRPr lang="en-US" i="1" dirty="0"/>
          </a:p>
          <a:p>
            <a:r>
              <a:rPr lang="en-US" sz="1800" b="1" dirty="0"/>
              <a:t>But in reality there are more number of big micro-clusters and most of them don’t have symmetric distribution. There is also a less consideration towards the boundary of these clusters. In such a case, we get inaccurate results of spam filtering during the online phase.</a:t>
            </a:r>
          </a:p>
          <a:p>
            <a:endParaRPr lang="en-US" i="1" dirty="0"/>
          </a:p>
        </p:txBody>
      </p:sp>
    </p:spTree>
    <p:extLst>
      <p:ext uri="{BB962C8B-B14F-4D97-AF65-F5344CB8AC3E}">
        <p14:creationId xmlns:p14="http://schemas.microsoft.com/office/powerpoint/2010/main" val="1400891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393BE5-29E6-4AC6-B746-2060D8FE6518}"/>
              </a:ext>
            </a:extLst>
          </p:cNvPr>
          <p:cNvSpPr>
            <a:spLocks noGrp="1"/>
          </p:cNvSpPr>
          <p:nvPr>
            <p:ph type="sldNum" sz="quarter" idx="12"/>
          </p:nvPr>
        </p:nvSpPr>
        <p:spPr/>
        <p:txBody>
          <a:bodyPr/>
          <a:lstStyle/>
          <a:p>
            <a:fld id="{8C2E478F-E849-4A8C-AF1F-CBCC78A7CBFA}" type="slidenum">
              <a:rPr lang="en-US" smtClean="0"/>
              <a:t>23</a:t>
            </a:fld>
            <a:endParaRPr lang="en-US" dirty="0"/>
          </a:p>
        </p:txBody>
      </p:sp>
      <p:sp>
        <p:nvSpPr>
          <p:cNvPr id="3" name="Title 2">
            <a:extLst>
              <a:ext uri="{FF2B5EF4-FFF2-40B4-BE49-F238E27FC236}">
                <a16:creationId xmlns:a16="http://schemas.microsoft.com/office/drawing/2014/main" id="{51C880AF-97F8-40FC-8311-F2E624BFC693}"/>
              </a:ext>
            </a:extLst>
          </p:cNvPr>
          <p:cNvSpPr>
            <a:spLocks noGrp="1"/>
          </p:cNvSpPr>
          <p:nvPr>
            <p:ph type="title"/>
          </p:nvPr>
        </p:nvSpPr>
        <p:spPr/>
        <p:txBody>
          <a:bodyPr/>
          <a:lstStyle/>
          <a:p>
            <a:r>
              <a:rPr lang="en-US" dirty="0"/>
              <a:t>Methodology proposed</a:t>
            </a:r>
          </a:p>
        </p:txBody>
      </p:sp>
      <p:sp>
        <p:nvSpPr>
          <p:cNvPr id="4" name="Content Placeholder 3">
            <a:extLst>
              <a:ext uri="{FF2B5EF4-FFF2-40B4-BE49-F238E27FC236}">
                <a16:creationId xmlns:a16="http://schemas.microsoft.com/office/drawing/2014/main" id="{BAF955D2-FF0D-4F99-AE74-76CE613F7AF3}"/>
              </a:ext>
            </a:extLst>
          </p:cNvPr>
          <p:cNvSpPr>
            <a:spLocks noGrp="1"/>
          </p:cNvSpPr>
          <p:nvPr>
            <p:ph idx="1"/>
          </p:nvPr>
        </p:nvSpPr>
        <p:spPr/>
        <p:txBody>
          <a:bodyPr/>
          <a:lstStyle/>
          <a:p>
            <a:pPr marL="0" indent="0">
              <a:buNone/>
            </a:pPr>
            <a:r>
              <a:rPr lang="en-US" i="1" dirty="0"/>
              <a:t>They propose that all the conventional methods replace the Euclidean distance they use with a set of Incremental Naïve Bayes (INB) classifiers. This modified method was called by them as ‘INB-</a:t>
            </a:r>
            <a:r>
              <a:rPr lang="en-US" i="1" dirty="0" err="1"/>
              <a:t>DenStream</a:t>
            </a:r>
            <a:r>
              <a:rPr lang="en-US" i="1" dirty="0"/>
              <a:t> Clustering’. The datasets they have used on was from a research paper that collected over 600 million tweets using JSON format.</a:t>
            </a:r>
          </a:p>
          <a:p>
            <a:pPr marL="0" indent="0">
              <a:buNone/>
            </a:pPr>
            <a:endParaRPr lang="en-US" i="1" dirty="0"/>
          </a:p>
          <a:p>
            <a:pPr marL="800100" lvl="1" indent="-342900">
              <a:buFont typeface="+mj-lt"/>
              <a:buAutoNum type="arabicPeriod"/>
            </a:pPr>
            <a:r>
              <a:rPr lang="en-US" sz="1600" dirty="0">
                <a:latin typeface="+mj-lt"/>
              </a:rPr>
              <a:t>The data when first enters, acts according to the </a:t>
            </a:r>
            <a:r>
              <a:rPr lang="en-US" sz="1600" dirty="0" err="1">
                <a:latin typeface="+mj-lt"/>
              </a:rPr>
              <a:t>DenStream</a:t>
            </a:r>
            <a:r>
              <a:rPr lang="en-US" sz="1600" dirty="0">
                <a:latin typeface="+mj-lt"/>
              </a:rPr>
              <a:t> clustering and is calculated with Euclidean distance. So the </a:t>
            </a:r>
            <a:r>
              <a:rPr lang="en-US" sz="1600" dirty="0" err="1">
                <a:latin typeface="+mj-lt"/>
              </a:rPr>
              <a:t>neighbouring</a:t>
            </a:r>
            <a:r>
              <a:rPr lang="en-US" sz="1600" dirty="0">
                <a:latin typeface="+mj-lt"/>
              </a:rPr>
              <a:t> data becomes a </a:t>
            </a:r>
            <a:r>
              <a:rPr lang="en-US" sz="1600" dirty="0" err="1">
                <a:latin typeface="+mj-lt"/>
              </a:rPr>
              <a:t>microcluster</a:t>
            </a:r>
            <a:r>
              <a:rPr lang="en-US" sz="1600" dirty="0">
                <a:latin typeface="+mj-lt"/>
              </a:rPr>
              <a:t>.</a:t>
            </a:r>
          </a:p>
          <a:p>
            <a:pPr marL="800100" lvl="1" indent="-342900">
              <a:buFont typeface="+mj-lt"/>
              <a:buAutoNum type="arabicPeriod"/>
            </a:pPr>
            <a:r>
              <a:rPr lang="en-US" sz="1600" dirty="0">
                <a:latin typeface="+mj-lt"/>
              </a:rPr>
              <a:t>From the second window of data, the population is compared with “</a:t>
            </a:r>
            <a:r>
              <a:rPr lang="en-US" sz="1600" dirty="0" err="1">
                <a:latin typeface="+mj-lt"/>
              </a:rPr>
              <a:t>MinC</a:t>
            </a:r>
            <a:r>
              <a:rPr lang="en-US" sz="1600" dirty="0">
                <a:latin typeface="+mj-lt"/>
              </a:rPr>
              <a:t>” value and when exceeded an INB classifier is assigned to it. These INB classifiers take the mean and variance of that </a:t>
            </a:r>
            <a:r>
              <a:rPr lang="en-US" sz="1600" dirty="0" err="1">
                <a:latin typeface="+mj-lt"/>
              </a:rPr>
              <a:t>microcluster</a:t>
            </a:r>
            <a:r>
              <a:rPr lang="en-US" sz="1600" dirty="0">
                <a:latin typeface="+mj-lt"/>
              </a:rPr>
              <a:t>.</a:t>
            </a:r>
          </a:p>
          <a:p>
            <a:pPr marL="800100" lvl="1" indent="-342900">
              <a:buFont typeface="+mj-lt"/>
              <a:buAutoNum type="arabicPeriod"/>
            </a:pPr>
            <a:r>
              <a:rPr lang="en-US" sz="1600" dirty="0">
                <a:latin typeface="+mj-lt"/>
              </a:rPr>
              <a:t>If these outputs exceed “</a:t>
            </a:r>
            <a:r>
              <a:rPr lang="en-US" sz="1600" dirty="0" err="1">
                <a:latin typeface="+mj-lt"/>
              </a:rPr>
              <a:t>SimThreshold</a:t>
            </a:r>
            <a:r>
              <a:rPr lang="en-US" sz="1600" dirty="0">
                <a:latin typeface="+mj-lt"/>
              </a:rPr>
              <a:t>” then the incoming data is assigned to those INB with maximum probability using the Euclidean distance.</a:t>
            </a:r>
          </a:p>
          <a:p>
            <a:endParaRPr lang="en-US" dirty="0"/>
          </a:p>
        </p:txBody>
      </p:sp>
    </p:spTree>
    <p:extLst>
      <p:ext uri="{BB962C8B-B14F-4D97-AF65-F5344CB8AC3E}">
        <p14:creationId xmlns:p14="http://schemas.microsoft.com/office/powerpoint/2010/main" val="1395960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D41F58-C449-44AA-B6DC-9179912A18C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nSpc>
                <a:spcPct val="90000"/>
              </a:lnSpc>
            </a:pPr>
            <a:r>
              <a:rPr lang="en-US" sz="2200" kern="1200">
                <a:solidFill>
                  <a:srgbClr val="FFFFFF"/>
                </a:solidFill>
                <a:latin typeface="+mj-lt"/>
                <a:ea typeface="+mj-ea"/>
                <a:cs typeface="+mj-cs"/>
              </a:rPr>
              <a:t>System architecture </a:t>
            </a:r>
          </a:p>
        </p:txBody>
      </p:sp>
      <p:pic>
        <p:nvPicPr>
          <p:cNvPr id="5" name="image1.png">
            <a:extLst>
              <a:ext uri="{FF2B5EF4-FFF2-40B4-BE49-F238E27FC236}">
                <a16:creationId xmlns:a16="http://schemas.microsoft.com/office/drawing/2014/main" id="{D2E0347A-C719-401D-ACEE-3BC82EB9B9CA}"/>
              </a:ext>
            </a:extLst>
          </p:cNvPr>
          <p:cNvPicPr>
            <a:picLocks noGrp="1"/>
          </p:cNvPicPr>
          <p:nvPr>
            <p:ph idx="1"/>
          </p:nvPr>
        </p:nvPicPr>
        <p:blipFill>
          <a:blip r:embed="rId2"/>
          <a:stretch>
            <a:fillRect/>
          </a:stretch>
        </p:blipFill>
        <p:spPr>
          <a:xfrm>
            <a:off x="4912017" y="549522"/>
            <a:ext cx="5760400" cy="5758955"/>
          </a:xfrm>
          <a:prstGeom prst="rect">
            <a:avLst/>
          </a:prstGeom>
        </p:spPr>
      </p:pic>
      <p:sp>
        <p:nvSpPr>
          <p:cNvPr id="2" name="Slide Number Placeholder 1">
            <a:extLst>
              <a:ext uri="{FF2B5EF4-FFF2-40B4-BE49-F238E27FC236}">
                <a16:creationId xmlns:a16="http://schemas.microsoft.com/office/drawing/2014/main" id="{0197FE58-4C09-45D4-AEF8-72E36B3815DF}"/>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8C2E478F-E849-4A8C-AF1F-CBCC78A7CBFA}" type="slidenum">
              <a:rPr lang="en-US">
                <a:solidFill>
                  <a:srgbClr val="898989"/>
                </a:solidFill>
              </a:rPr>
              <a:pPr>
                <a:spcAft>
                  <a:spcPts val="600"/>
                </a:spcAft>
              </a:pPr>
              <a:t>24</a:t>
            </a:fld>
            <a:endParaRPr lang="en-US">
              <a:solidFill>
                <a:srgbClr val="898989"/>
              </a:solidFill>
            </a:endParaRPr>
          </a:p>
        </p:txBody>
      </p:sp>
    </p:spTree>
    <p:extLst>
      <p:ext uri="{BB962C8B-B14F-4D97-AF65-F5344CB8AC3E}">
        <p14:creationId xmlns:p14="http://schemas.microsoft.com/office/powerpoint/2010/main" val="20424067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6C4F9-8E31-4127-9EB6-D21D73590E42}"/>
              </a:ext>
            </a:extLst>
          </p:cNvPr>
          <p:cNvSpPr>
            <a:spLocks noGrp="1"/>
          </p:cNvSpPr>
          <p:nvPr>
            <p:ph type="title"/>
          </p:nvPr>
        </p:nvSpPr>
        <p:spPr/>
        <p:txBody>
          <a:bodyPr/>
          <a:lstStyle/>
          <a:p>
            <a:r>
              <a:rPr lang="en-US" dirty="0"/>
              <a:t>Analysis</a:t>
            </a:r>
          </a:p>
        </p:txBody>
      </p:sp>
      <p:sp>
        <p:nvSpPr>
          <p:cNvPr id="3" name="Text Placeholder 2">
            <a:extLst>
              <a:ext uri="{FF2B5EF4-FFF2-40B4-BE49-F238E27FC236}">
                <a16:creationId xmlns:a16="http://schemas.microsoft.com/office/drawing/2014/main" id="{7A967C53-A22B-4B04-AFA6-6767E3FCA2C4}"/>
              </a:ext>
            </a:extLst>
          </p:cNvPr>
          <p:cNvSpPr>
            <a:spLocks noGrp="1"/>
          </p:cNvSpPr>
          <p:nvPr>
            <p:ph type="body" idx="1"/>
          </p:nvPr>
        </p:nvSpPr>
        <p:spPr/>
        <p:txBody>
          <a:bodyPr/>
          <a:lstStyle/>
          <a:p>
            <a:r>
              <a:rPr lang="en-US" dirty="0"/>
              <a:t>Advantages</a:t>
            </a:r>
          </a:p>
        </p:txBody>
      </p:sp>
      <p:sp>
        <p:nvSpPr>
          <p:cNvPr id="4" name="Content Placeholder 3">
            <a:extLst>
              <a:ext uri="{FF2B5EF4-FFF2-40B4-BE49-F238E27FC236}">
                <a16:creationId xmlns:a16="http://schemas.microsoft.com/office/drawing/2014/main" id="{5E12F70C-D0E9-44C8-A000-8F95E5AB6FDA}"/>
              </a:ext>
            </a:extLst>
          </p:cNvPr>
          <p:cNvSpPr>
            <a:spLocks noGrp="1"/>
          </p:cNvSpPr>
          <p:nvPr>
            <p:ph sz="half" idx="2"/>
          </p:nvPr>
        </p:nvSpPr>
        <p:spPr>
          <a:xfrm>
            <a:off x="469107" y="2649892"/>
            <a:ext cx="5157787" cy="3377051"/>
          </a:xfrm>
        </p:spPr>
        <p:txBody>
          <a:bodyPr/>
          <a:lstStyle/>
          <a:p>
            <a:pPr lvl="0" algn="just"/>
            <a:r>
              <a:rPr lang="en-US" b="1" dirty="0">
                <a:latin typeface="Times New Roman" panose="02020603050405020304" pitchFamily="18" charset="0"/>
                <a:cs typeface="Times New Roman" panose="02020603050405020304" pitchFamily="18" charset="0"/>
              </a:rPr>
              <a:t>Saves memory space </a:t>
            </a:r>
            <a:r>
              <a:rPr lang="en-US" dirty="0">
                <a:latin typeface="Times New Roman" panose="02020603050405020304" pitchFamily="18" charset="0"/>
                <a:cs typeface="Times New Roman" panose="02020603050405020304" pitchFamily="18" charset="0"/>
              </a:rPr>
              <a:t>- Each </a:t>
            </a:r>
            <a:r>
              <a:rPr lang="en-US" dirty="0" err="1">
                <a:latin typeface="Times New Roman" panose="02020603050405020304" pitchFamily="18" charset="0"/>
                <a:cs typeface="Times New Roman" panose="02020603050405020304" pitchFamily="18" charset="0"/>
              </a:rPr>
              <a:t>microclusters</a:t>
            </a:r>
            <a:r>
              <a:rPr lang="en-US" dirty="0">
                <a:latin typeface="Times New Roman" panose="02020603050405020304" pitchFamily="18" charset="0"/>
                <a:cs typeface="Times New Roman" panose="02020603050405020304" pitchFamily="18" charset="0"/>
              </a:rPr>
              <a:t> are only labeled with mean, variance, population, and the timestamps. The sample data is completely eliminated.</a:t>
            </a:r>
          </a:p>
          <a:p>
            <a:pPr lvl="0" algn="just"/>
            <a:r>
              <a:rPr lang="en-US" b="1" dirty="0">
                <a:latin typeface="Times New Roman" panose="02020603050405020304" pitchFamily="18" charset="0"/>
                <a:cs typeface="Times New Roman" panose="02020603050405020304" pitchFamily="18" charset="0"/>
              </a:rPr>
              <a:t>Low computational complexity</a:t>
            </a:r>
            <a:r>
              <a:rPr lang="en-US" dirty="0">
                <a:latin typeface="Times New Roman" panose="02020603050405020304" pitchFamily="18" charset="0"/>
                <a:cs typeface="Times New Roman" panose="02020603050405020304" pitchFamily="18" charset="0"/>
              </a:rPr>
              <a:t> - INBs are only updated with new incoming data. The other INBs are left untouched. This gives lesser complexity than the </a:t>
            </a:r>
            <a:r>
              <a:rPr lang="en-US" dirty="0" err="1">
                <a:latin typeface="Times New Roman" panose="02020603050405020304" pitchFamily="18" charset="0"/>
                <a:cs typeface="Times New Roman" panose="02020603050405020304" pitchFamily="18" charset="0"/>
              </a:rPr>
              <a:t>DenStream</a:t>
            </a:r>
            <a:r>
              <a:rPr lang="en-US" dirty="0">
                <a:latin typeface="Times New Roman" panose="02020603050405020304" pitchFamily="18" charset="0"/>
                <a:cs typeface="Times New Roman" panose="02020603050405020304" pitchFamily="18" charset="0"/>
              </a:rPr>
              <a:t> clustering method.</a:t>
            </a:r>
          </a:p>
          <a:p>
            <a:pPr algn="just"/>
            <a:endParaRPr lang="en-US"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6C09F2BF-9562-4CA4-A483-2BAAF61B291F}"/>
              </a:ext>
            </a:extLst>
          </p:cNvPr>
          <p:cNvSpPr>
            <a:spLocks noGrp="1"/>
          </p:cNvSpPr>
          <p:nvPr>
            <p:ph type="body" sz="quarter" idx="3"/>
          </p:nvPr>
        </p:nvSpPr>
        <p:spPr/>
        <p:txBody>
          <a:bodyPr/>
          <a:lstStyle/>
          <a:p>
            <a:r>
              <a:rPr lang="en-US" dirty="0"/>
              <a:t>Disadvantages</a:t>
            </a:r>
          </a:p>
        </p:txBody>
      </p:sp>
      <p:sp>
        <p:nvSpPr>
          <p:cNvPr id="6" name="Content Placeholder 5">
            <a:extLst>
              <a:ext uri="{FF2B5EF4-FFF2-40B4-BE49-F238E27FC236}">
                <a16:creationId xmlns:a16="http://schemas.microsoft.com/office/drawing/2014/main" id="{0C71C80A-46D5-4888-AD24-44B18035A0C5}"/>
              </a:ext>
            </a:extLst>
          </p:cNvPr>
          <p:cNvSpPr>
            <a:spLocks noGrp="1"/>
          </p:cNvSpPr>
          <p:nvPr>
            <p:ph sz="quarter" idx="4"/>
          </p:nvPr>
        </p:nvSpPr>
        <p:spPr>
          <a:xfrm>
            <a:off x="6565107" y="2649894"/>
            <a:ext cx="5183188" cy="3377050"/>
          </a:xfrm>
        </p:spPr>
        <p:txBody>
          <a:bodyPr/>
          <a:lstStyle/>
          <a:p>
            <a:pPr algn="just"/>
            <a:r>
              <a:rPr lang="en-US" b="1" dirty="0">
                <a:latin typeface="Times New Roman" panose="02020603050405020304" pitchFamily="18" charset="0"/>
                <a:cs typeface="Times New Roman" panose="02020603050405020304" pitchFamily="18" charset="0"/>
              </a:rPr>
              <a:t>Undesirable results</a:t>
            </a:r>
            <a:r>
              <a:rPr lang="en-US" dirty="0">
                <a:latin typeface="Times New Roman" panose="02020603050405020304" pitchFamily="18" charset="0"/>
                <a:cs typeface="Times New Roman" panose="02020603050405020304" pitchFamily="18" charset="0"/>
              </a:rPr>
              <a:t> - For smaller clusters, the standard clustering method seems more accurate than the proposed method. This method is only useful for bigger </a:t>
            </a:r>
            <a:r>
              <a:rPr lang="en-US" dirty="0" err="1">
                <a:latin typeface="Times New Roman" panose="02020603050405020304" pitchFamily="18" charset="0"/>
                <a:cs typeface="Times New Roman" panose="02020603050405020304" pitchFamily="18" charset="0"/>
              </a:rPr>
              <a:t>microclusters</a:t>
            </a:r>
            <a:r>
              <a:rPr lang="en-US" dirty="0">
                <a:latin typeface="Times New Roman" panose="02020603050405020304" pitchFamily="18" charset="0"/>
                <a:cs typeface="Times New Roman" panose="02020603050405020304" pitchFamily="18" charset="0"/>
              </a:rPr>
              <a:t> with un-symmetric distribution.</a:t>
            </a:r>
          </a:p>
          <a:p>
            <a:pPr algn="just"/>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68909CF5-F34D-46B4-B214-AAF3098DE7D5}"/>
              </a:ext>
            </a:extLst>
          </p:cNvPr>
          <p:cNvSpPr>
            <a:spLocks noGrp="1"/>
          </p:cNvSpPr>
          <p:nvPr>
            <p:ph type="sldNum" sz="quarter" idx="12"/>
          </p:nvPr>
        </p:nvSpPr>
        <p:spPr/>
        <p:txBody>
          <a:bodyPr/>
          <a:lstStyle/>
          <a:p>
            <a:fld id="{8C2E478F-E849-4A8C-AF1F-CBCC78A7CBFA}" type="slidenum">
              <a:rPr lang="en-US" smtClean="0"/>
              <a:t>25</a:t>
            </a:fld>
            <a:endParaRPr lang="en-US" dirty="0"/>
          </a:p>
        </p:txBody>
      </p:sp>
    </p:spTree>
    <p:extLst>
      <p:ext uri="{BB962C8B-B14F-4D97-AF65-F5344CB8AC3E}">
        <p14:creationId xmlns:p14="http://schemas.microsoft.com/office/powerpoint/2010/main" val="41731775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096000" y="2520779"/>
            <a:ext cx="5251450" cy="1661297"/>
          </a:xfrm>
        </p:spPr>
        <p:txBody>
          <a:bodyPr>
            <a:normAutofit/>
          </a:bodyPr>
          <a:lstStyle/>
          <a:p>
            <a:r>
              <a:rPr lang="en-US" dirty="0"/>
              <a:t>Comparison</a:t>
            </a:r>
          </a:p>
        </p:txBody>
      </p:sp>
      <p:sp>
        <p:nvSpPr>
          <p:cNvPr id="2094" name="Slide Number Placeholder 2093">
            <a:extLst>
              <a:ext uri="{FF2B5EF4-FFF2-40B4-BE49-F238E27FC236}">
                <a16:creationId xmlns:a16="http://schemas.microsoft.com/office/drawing/2014/main" id="{5DA62994-769D-4C19-BB0A-5144E0A5CFCD}"/>
              </a:ext>
            </a:extLst>
          </p:cNvPr>
          <p:cNvSpPr>
            <a:spLocks noGrp="1"/>
          </p:cNvSpPr>
          <p:nvPr>
            <p:ph type="sldNum" sz="quarter" idx="12"/>
          </p:nvPr>
        </p:nvSpPr>
        <p:spPr/>
        <p:txBody>
          <a:bodyPr/>
          <a:lstStyle/>
          <a:p>
            <a:fld id="{8C2E478F-E849-4A8C-AF1F-CBCC78A7CBFA}" type="slidenum">
              <a:rPr lang="en-US" smtClean="0"/>
              <a:pPr/>
              <a:t>26</a:t>
            </a:fld>
            <a:endParaRPr lang="en-US" dirty="0"/>
          </a:p>
        </p:txBody>
      </p:sp>
      <p:pic>
        <p:nvPicPr>
          <p:cNvPr id="15" name="Picture Placeholder 14">
            <a:extLst>
              <a:ext uri="{FF2B5EF4-FFF2-40B4-BE49-F238E27FC236}">
                <a16:creationId xmlns:a16="http://schemas.microsoft.com/office/drawing/2014/main" id="{FBA5E159-6C3A-40C5-A9C8-0B43E8B678B8}"/>
              </a:ext>
            </a:extLst>
          </p:cNvPr>
          <p:cNvPicPr>
            <a:picLocks noGrp="1" noChangeAspect="1"/>
          </p:cNvPicPr>
          <p:nvPr>
            <p:ph type="pic" sz="quarter" idx="13"/>
          </p:nvPr>
        </p:nvPicPr>
        <p:blipFill>
          <a:blip r:embed="rId2"/>
          <a:srcRect l="22222" r="22222"/>
          <a:stretch>
            <a:fillRect/>
          </a:stretch>
        </p:blipFill>
        <p:spPr>
          <a:xfrm>
            <a:off x="0" y="0"/>
            <a:ext cx="6096000" cy="6858000"/>
          </a:xfrm>
        </p:spPr>
      </p:pic>
      <p:sp>
        <p:nvSpPr>
          <p:cNvPr id="14" name="Rectangle 13">
            <a:extLst>
              <a:ext uri="{FF2B5EF4-FFF2-40B4-BE49-F238E27FC236}">
                <a16:creationId xmlns:a16="http://schemas.microsoft.com/office/drawing/2014/main" id="{D687D26E-D67A-4318-AAB1-DCEAA89EEB21}"/>
              </a:ext>
              <a:ext uri="{C183D7F6-B498-43B3-948B-1728B52AA6E4}">
                <adec:decorative xmlns:adec="http://schemas.microsoft.com/office/drawing/2017/decorative" val="1"/>
              </a:ext>
            </a:extLst>
          </p:cNvPr>
          <p:cNvSpPr/>
          <p:nvPr/>
        </p:nvSpPr>
        <p:spPr>
          <a:xfrm>
            <a:off x="0" y="0"/>
            <a:ext cx="6096000" cy="688271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2734962 w 6096000"/>
              <a:gd name="connsiteY2" fmla="*/ 6808573 h 6858000"/>
              <a:gd name="connsiteX3" fmla="*/ 0 w 6096000"/>
              <a:gd name="connsiteY3" fmla="*/ 6858000 h 6858000"/>
              <a:gd name="connsiteX4" fmla="*/ 0 w 6096000"/>
              <a:gd name="connsiteY4" fmla="*/ 0 h 6858000"/>
              <a:gd name="connsiteX0" fmla="*/ 0 w 6096000"/>
              <a:gd name="connsiteY0" fmla="*/ 0 h 6882714"/>
              <a:gd name="connsiteX1" fmla="*/ 6096000 w 6096000"/>
              <a:gd name="connsiteY1" fmla="*/ 0 h 6882714"/>
              <a:gd name="connsiteX2" fmla="*/ 4242486 w 6096000"/>
              <a:gd name="connsiteY2" fmla="*/ 6882714 h 6882714"/>
              <a:gd name="connsiteX3" fmla="*/ 0 w 6096000"/>
              <a:gd name="connsiteY3" fmla="*/ 6858000 h 6882714"/>
              <a:gd name="connsiteX4" fmla="*/ 0 w 6096000"/>
              <a:gd name="connsiteY4" fmla="*/ 0 h 6882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82714">
                <a:moveTo>
                  <a:pt x="0" y="0"/>
                </a:moveTo>
                <a:lnTo>
                  <a:pt x="6096000" y="0"/>
                </a:lnTo>
                <a:lnTo>
                  <a:pt x="4242486" y="6882714"/>
                </a:lnTo>
                <a:lnTo>
                  <a:pt x="0" y="6858000"/>
                </a:lnTo>
                <a:lnTo>
                  <a:pt x="0" y="0"/>
                </a:lnTo>
                <a:close/>
              </a:path>
            </a:pathLst>
          </a:custGeom>
          <a:gradFill flip="none" rotWithShape="1">
            <a:gsLst>
              <a:gs pos="0">
                <a:srgbClr val="01023B">
                  <a:alpha val="70000"/>
                </a:srgbClr>
              </a:gs>
              <a:gs pos="100000">
                <a:srgbClr val="E99757">
                  <a:alpha val="70000"/>
                </a:srgbClr>
              </a:gs>
              <a:gs pos="50000">
                <a:srgbClr val="A53F52">
                  <a:alpha val="7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189439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BD7C02-921B-49FB-B8BB-1B8B4E7C75C1}"/>
              </a:ext>
            </a:extLst>
          </p:cNvPr>
          <p:cNvSpPr>
            <a:spLocks noGrp="1"/>
          </p:cNvSpPr>
          <p:nvPr>
            <p:ph type="sldNum" sz="quarter" idx="12"/>
          </p:nvPr>
        </p:nvSpPr>
        <p:spPr/>
        <p:txBody>
          <a:bodyPr/>
          <a:lstStyle/>
          <a:p>
            <a:fld id="{8C2E478F-E849-4A8C-AF1F-CBCC78A7CBFA}" type="slidenum">
              <a:rPr lang="en-US" smtClean="0"/>
              <a:t>27</a:t>
            </a:fld>
            <a:endParaRPr lang="en-US" dirty="0"/>
          </a:p>
        </p:txBody>
      </p:sp>
      <p:graphicFrame>
        <p:nvGraphicFramePr>
          <p:cNvPr id="3" name="Table 2">
            <a:extLst>
              <a:ext uri="{FF2B5EF4-FFF2-40B4-BE49-F238E27FC236}">
                <a16:creationId xmlns:a16="http://schemas.microsoft.com/office/drawing/2014/main" id="{B59F0C22-1415-4AD8-9256-491F96AB82A4}"/>
              </a:ext>
            </a:extLst>
          </p:cNvPr>
          <p:cNvGraphicFramePr>
            <a:graphicFrameLocks noGrp="1"/>
          </p:cNvGraphicFramePr>
          <p:nvPr>
            <p:extLst>
              <p:ext uri="{D42A27DB-BD31-4B8C-83A1-F6EECF244321}">
                <p14:modId xmlns:p14="http://schemas.microsoft.com/office/powerpoint/2010/main" val="1038997338"/>
              </p:ext>
            </p:extLst>
          </p:nvPr>
        </p:nvGraphicFramePr>
        <p:xfrm>
          <a:off x="615720" y="1757102"/>
          <a:ext cx="4941702" cy="3621876"/>
        </p:xfrm>
        <a:graphic>
          <a:graphicData uri="http://schemas.openxmlformats.org/drawingml/2006/table">
            <a:tbl>
              <a:tblPr>
                <a:tableStyleId>{5C22544A-7EE6-4342-B048-85BDC9FD1C3A}</a:tableStyleId>
              </a:tblPr>
              <a:tblGrid>
                <a:gridCol w="1695213">
                  <a:extLst>
                    <a:ext uri="{9D8B030D-6E8A-4147-A177-3AD203B41FA5}">
                      <a16:colId xmlns:a16="http://schemas.microsoft.com/office/drawing/2014/main" val="3155214428"/>
                    </a:ext>
                  </a:extLst>
                </a:gridCol>
                <a:gridCol w="860265">
                  <a:extLst>
                    <a:ext uri="{9D8B030D-6E8A-4147-A177-3AD203B41FA5}">
                      <a16:colId xmlns:a16="http://schemas.microsoft.com/office/drawing/2014/main" val="3917257694"/>
                    </a:ext>
                  </a:extLst>
                </a:gridCol>
                <a:gridCol w="773313">
                  <a:extLst>
                    <a:ext uri="{9D8B030D-6E8A-4147-A177-3AD203B41FA5}">
                      <a16:colId xmlns:a16="http://schemas.microsoft.com/office/drawing/2014/main" val="1336385113"/>
                    </a:ext>
                  </a:extLst>
                </a:gridCol>
                <a:gridCol w="585509">
                  <a:extLst>
                    <a:ext uri="{9D8B030D-6E8A-4147-A177-3AD203B41FA5}">
                      <a16:colId xmlns:a16="http://schemas.microsoft.com/office/drawing/2014/main" val="4011680503"/>
                    </a:ext>
                  </a:extLst>
                </a:gridCol>
                <a:gridCol w="1027402">
                  <a:extLst>
                    <a:ext uri="{9D8B030D-6E8A-4147-A177-3AD203B41FA5}">
                      <a16:colId xmlns:a16="http://schemas.microsoft.com/office/drawing/2014/main" val="502300088"/>
                    </a:ext>
                  </a:extLst>
                </a:gridCol>
              </a:tblGrid>
              <a:tr h="385276">
                <a:tc>
                  <a:txBody>
                    <a:bodyPr/>
                    <a:lstStyle/>
                    <a:p>
                      <a:pPr marL="25400" marR="0" algn="just">
                        <a:lnSpc>
                          <a:spcPct val="115000"/>
                        </a:lnSpc>
                        <a:spcBef>
                          <a:spcPts val="1200"/>
                        </a:spcBef>
                        <a:spcAft>
                          <a:spcPts val="1200"/>
                        </a:spcAft>
                      </a:pPr>
                      <a:r>
                        <a:rPr lang="en-US" sz="1200" b="1" dirty="0">
                          <a:effectLst/>
                        </a:rPr>
                        <a:t>Method</a:t>
                      </a:r>
                      <a:endParaRPr lang="en-US" sz="1300" b="1" dirty="0">
                        <a:effectLst/>
                        <a:latin typeface="Arial" panose="020B0604020202020204" pitchFamily="34" charset="0"/>
                        <a:ea typeface="Arial" panose="020B0604020202020204" pitchFamily="34" charset="0"/>
                      </a:endParaRPr>
                    </a:p>
                  </a:txBody>
                  <a:tcPr marL="85617" marR="85617" marT="14269" marB="71347"/>
                </a:tc>
                <a:tc>
                  <a:txBody>
                    <a:bodyPr/>
                    <a:lstStyle/>
                    <a:p>
                      <a:pPr marL="25400" marR="0" algn="just">
                        <a:lnSpc>
                          <a:spcPct val="115000"/>
                        </a:lnSpc>
                        <a:spcBef>
                          <a:spcPts val="1200"/>
                        </a:spcBef>
                        <a:spcAft>
                          <a:spcPts val="1200"/>
                        </a:spcAft>
                      </a:pPr>
                      <a:r>
                        <a:rPr lang="en-US" sz="1200" b="1">
                          <a:effectLst/>
                        </a:rPr>
                        <a:t>Accuracy </a:t>
                      </a:r>
                      <a:endParaRPr lang="en-US" sz="1300" b="1">
                        <a:effectLst/>
                        <a:latin typeface="Arial" panose="020B0604020202020204" pitchFamily="34" charset="0"/>
                        <a:ea typeface="Arial" panose="020B0604020202020204" pitchFamily="34" charset="0"/>
                      </a:endParaRPr>
                    </a:p>
                  </a:txBody>
                  <a:tcPr marL="85617" marR="85617" marT="14269" marB="71347"/>
                </a:tc>
                <a:tc>
                  <a:txBody>
                    <a:bodyPr/>
                    <a:lstStyle/>
                    <a:p>
                      <a:pPr marL="25400" marR="0" algn="just">
                        <a:lnSpc>
                          <a:spcPct val="115000"/>
                        </a:lnSpc>
                        <a:spcBef>
                          <a:spcPts val="1200"/>
                        </a:spcBef>
                        <a:spcAft>
                          <a:spcPts val="1200"/>
                        </a:spcAft>
                      </a:pPr>
                      <a:r>
                        <a:rPr lang="en-US" sz="1200" b="1">
                          <a:effectLst/>
                        </a:rPr>
                        <a:t>Precision</a:t>
                      </a:r>
                      <a:endParaRPr lang="en-US" sz="1300" b="1">
                        <a:effectLst/>
                        <a:latin typeface="Arial" panose="020B0604020202020204" pitchFamily="34" charset="0"/>
                        <a:ea typeface="Arial" panose="020B0604020202020204" pitchFamily="34" charset="0"/>
                      </a:endParaRPr>
                    </a:p>
                  </a:txBody>
                  <a:tcPr marL="85617" marR="85617" marT="14269" marB="71347"/>
                </a:tc>
                <a:tc>
                  <a:txBody>
                    <a:bodyPr/>
                    <a:lstStyle/>
                    <a:p>
                      <a:pPr marL="25400" marR="0" algn="just">
                        <a:lnSpc>
                          <a:spcPct val="115000"/>
                        </a:lnSpc>
                        <a:spcBef>
                          <a:spcPts val="1200"/>
                        </a:spcBef>
                        <a:spcAft>
                          <a:spcPts val="1200"/>
                        </a:spcAft>
                      </a:pPr>
                      <a:r>
                        <a:rPr lang="en-US" sz="1200" b="1">
                          <a:effectLst/>
                        </a:rPr>
                        <a:t>Recall</a:t>
                      </a:r>
                      <a:endParaRPr lang="en-US" sz="1300" b="1">
                        <a:effectLst/>
                        <a:latin typeface="Arial" panose="020B0604020202020204" pitchFamily="34" charset="0"/>
                        <a:ea typeface="Arial" panose="020B0604020202020204" pitchFamily="34" charset="0"/>
                      </a:endParaRPr>
                    </a:p>
                  </a:txBody>
                  <a:tcPr marL="85617" marR="85617" marT="14269" marB="71347"/>
                </a:tc>
                <a:tc>
                  <a:txBody>
                    <a:bodyPr/>
                    <a:lstStyle/>
                    <a:p>
                      <a:pPr marL="25400" marR="0" algn="just">
                        <a:lnSpc>
                          <a:spcPct val="115000"/>
                        </a:lnSpc>
                        <a:spcBef>
                          <a:spcPts val="1200"/>
                        </a:spcBef>
                        <a:spcAft>
                          <a:spcPts val="1200"/>
                        </a:spcAft>
                      </a:pPr>
                      <a:r>
                        <a:rPr lang="en-US" sz="1200" b="1" dirty="0">
                          <a:effectLst/>
                        </a:rPr>
                        <a:t>F-measure</a:t>
                      </a:r>
                      <a:endParaRPr lang="en-US" sz="1300" b="1" dirty="0">
                        <a:effectLst/>
                        <a:latin typeface="Arial" panose="020B0604020202020204" pitchFamily="34" charset="0"/>
                        <a:ea typeface="Arial" panose="020B0604020202020204" pitchFamily="34" charset="0"/>
                      </a:endParaRPr>
                    </a:p>
                  </a:txBody>
                  <a:tcPr marL="85617" marR="85617" marT="14269" marB="71347"/>
                </a:tc>
                <a:extLst>
                  <a:ext uri="{0D108BD9-81ED-4DB2-BD59-A6C34878D82A}">
                    <a16:rowId xmlns:a16="http://schemas.microsoft.com/office/drawing/2014/main" val="1176869932"/>
                  </a:ext>
                </a:extLst>
              </a:tr>
              <a:tr h="2427379">
                <a:tc>
                  <a:txBody>
                    <a:bodyPr/>
                    <a:lstStyle/>
                    <a:p>
                      <a:pPr marL="25400" marR="0" algn="just">
                        <a:lnSpc>
                          <a:spcPct val="115000"/>
                        </a:lnSpc>
                        <a:spcBef>
                          <a:spcPts val="1200"/>
                        </a:spcBef>
                        <a:spcAft>
                          <a:spcPts val="1200"/>
                        </a:spcAft>
                      </a:pPr>
                      <a:r>
                        <a:rPr lang="en-US" sz="1100" i="1" dirty="0" err="1">
                          <a:effectLst/>
                        </a:rPr>
                        <a:t>CNN+Glove</a:t>
                      </a:r>
                      <a:r>
                        <a:rPr lang="en-US" sz="1100" i="1" dirty="0">
                          <a:effectLst/>
                        </a:rPr>
                        <a:t> 200d ns</a:t>
                      </a:r>
                      <a:endParaRPr lang="en-US" sz="1200" i="1" dirty="0">
                        <a:effectLst/>
                      </a:endParaRPr>
                    </a:p>
                    <a:p>
                      <a:pPr marL="25400" marR="0" algn="just">
                        <a:lnSpc>
                          <a:spcPct val="115000"/>
                        </a:lnSpc>
                        <a:spcBef>
                          <a:spcPts val="1200"/>
                        </a:spcBef>
                        <a:spcAft>
                          <a:spcPts val="1200"/>
                        </a:spcAft>
                      </a:pPr>
                      <a:r>
                        <a:rPr lang="en-US" sz="1100" i="1" dirty="0">
                          <a:effectLst/>
                        </a:rPr>
                        <a:t>CNN+GOOGLE300D ns</a:t>
                      </a:r>
                      <a:endParaRPr lang="en-US" sz="1200" i="1" dirty="0">
                        <a:effectLst/>
                      </a:endParaRPr>
                    </a:p>
                    <a:p>
                      <a:pPr marL="25400" marR="0" algn="just">
                        <a:lnSpc>
                          <a:spcPct val="115000"/>
                        </a:lnSpc>
                        <a:spcBef>
                          <a:spcPts val="1200"/>
                        </a:spcBef>
                        <a:spcAft>
                          <a:spcPts val="1200"/>
                        </a:spcAft>
                      </a:pPr>
                      <a:r>
                        <a:rPr lang="en-US" sz="1100" i="1" dirty="0" err="1">
                          <a:effectLst/>
                        </a:rPr>
                        <a:t>CNN+Edinburgh</a:t>
                      </a:r>
                      <a:r>
                        <a:rPr lang="en-US" sz="1100" i="1" dirty="0">
                          <a:effectLst/>
                        </a:rPr>
                        <a:t> 400d ns</a:t>
                      </a:r>
                      <a:endParaRPr lang="en-US" sz="1200" i="1" dirty="0">
                        <a:effectLst/>
                      </a:endParaRPr>
                    </a:p>
                    <a:p>
                      <a:pPr marL="25400" marR="0" algn="just">
                        <a:lnSpc>
                          <a:spcPct val="115000"/>
                        </a:lnSpc>
                        <a:spcBef>
                          <a:spcPts val="1200"/>
                        </a:spcBef>
                        <a:spcAft>
                          <a:spcPts val="1200"/>
                        </a:spcAft>
                      </a:pPr>
                      <a:r>
                        <a:rPr lang="en-US" sz="1100" i="1" dirty="0" err="1">
                          <a:effectLst/>
                        </a:rPr>
                        <a:t>CNN+HSpam</a:t>
                      </a:r>
                      <a:r>
                        <a:rPr lang="en-US" sz="1100" i="1" dirty="0">
                          <a:effectLst/>
                        </a:rPr>
                        <a:t> 200d ns</a:t>
                      </a:r>
                      <a:endParaRPr lang="en-US" sz="1200" i="1" dirty="0">
                        <a:effectLst/>
                      </a:endParaRPr>
                    </a:p>
                    <a:p>
                      <a:pPr marL="25400" marR="0" algn="just">
                        <a:lnSpc>
                          <a:spcPct val="115000"/>
                        </a:lnSpc>
                        <a:spcBef>
                          <a:spcPts val="1200"/>
                        </a:spcBef>
                        <a:spcAft>
                          <a:spcPts val="1200"/>
                        </a:spcAft>
                      </a:pPr>
                      <a:r>
                        <a:rPr lang="en-US" sz="1100" i="1" dirty="0" err="1">
                          <a:effectLst/>
                        </a:rPr>
                        <a:t>CNN+Random</a:t>
                      </a:r>
                      <a:endParaRPr lang="en-US" sz="1200" i="1" dirty="0">
                        <a:effectLst/>
                        <a:latin typeface="Arial" panose="020B0604020202020204" pitchFamily="34" charset="0"/>
                        <a:ea typeface="Arial" panose="020B0604020202020204" pitchFamily="34" charset="0"/>
                      </a:endParaRPr>
                    </a:p>
                  </a:txBody>
                  <a:tcPr marL="85617" marR="85617" marT="14269" marB="71347"/>
                </a:tc>
                <a:tc>
                  <a:txBody>
                    <a:bodyPr/>
                    <a:lstStyle/>
                    <a:p>
                      <a:pPr marL="25400" marR="0" algn="just">
                        <a:lnSpc>
                          <a:spcPct val="115000"/>
                        </a:lnSpc>
                        <a:spcBef>
                          <a:spcPts val="1200"/>
                        </a:spcBef>
                        <a:spcAft>
                          <a:spcPts val="1200"/>
                        </a:spcAft>
                      </a:pPr>
                      <a:r>
                        <a:rPr lang="en-US" sz="1100" dirty="0">
                          <a:effectLst/>
                        </a:rPr>
                        <a:t>0.912</a:t>
                      </a:r>
                      <a:endParaRPr lang="en-US" sz="1200" dirty="0">
                        <a:effectLst/>
                      </a:endParaRPr>
                    </a:p>
                    <a:p>
                      <a:pPr marL="25400" marR="0" algn="just">
                        <a:lnSpc>
                          <a:spcPct val="115000"/>
                        </a:lnSpc>
                        <a:spcBef>
                          <a:spcPts val="1200"/>
                        </a:spcBef>
                        <a:spcAft>
                          <a:spcPts val="1200"/>
                        </a:spcAft>
                      </a:pPr>
                      <a:r>
                        <a:rPr lang="en-US" sz="1100" dirty="0">
                          <a:effectLst/>
                        </a:rPr>
                        <a:t>0.952</a:t>
                      </a:r>
                      <a:endParaRPr lang="en-US" sz="1200" dirty="0">
                        <a:effectLst/>
                      </a:endParaRPr>
                    </a:p>
                    <a:p>
                      <a:pPr marL="25400" marR="0" algn="just">
                        <a:lnSpc>
                          <a:spcPct val="115000"/>
                        </a:lnSpc>
                        <a:spcBef>
                          <a:spcPts val="1200"/>
                        </a:spcBef>
                        <a:spcAft>
                          <a:spcPts val="1200"/>
                        </a:spcAft>
                      </a:pPr>
                      <a:r>
                        <a:rPr lang="en-US" sz="1100" dirty="0">
                          <a:effectLst/>
                        </a:rPr>
                        <a:t>0.936</a:t>
                      </a:r>
                      <a:endParaRPr lang="en-US" sz="1200" dirty="0">
                        <a:effectLst/>
                      </a:endParaRPr>
                    </a:p>
                    <a:p>
                      <a:pPr marL="25400" marR="0" algn="just">
                        <a:lnSpc>
                          <a:spcPct val="115000"/>
                        </a:lnSpc>
                        <a:spcBef>
                          <a:spcPts val="1200"/>
                        </a:spcBef>
                        <a:spcAft>
                          <a:spcPts val="1200"/>
                        </a:spcAft>
                      </a:pPr>
                      <a:r>
                        <a:rPr lang="en-US" sz="1100" dirty="0">
                          <a:effectLst/>
                        </a:rPr>
                        <a:t>0.939</a:t>
                      </a:r>
                      <a:endParaRPr lang="en-US" sz="1200" dirty="0">
                        <a:effectLst/>
                      </a:endParaRPr>
                    </a:p>
                    <a:p>
                      <a:pPr marL="25400" marR="0" algn="just">
                        <a:lnSpc>
                          <a:spcPct val="115000"/>
                        </a:lnSpc>
                        <a:spcBef>
                          <a:spcPts val="1200"/>
                        </a:spcBef>
                        <a:spcAft>
                          <a:spcPts val="1200"/>
                        </a:spcAft>
                      </a:pPr>
                      <a:r>
                        <a:rPr lang="en-US" sz="1100" dirty="0">
                          <a:effectLst/>
                        </a:rPr>
                        <a:t>0.922</a:t>
                      </a:r>
                      <a:endParaRPr lang="en-US" sz="1200" dirty="0">
                        <a:effectLst/>
                        <a:latin typeface="Arial" panose="020B0604020202020204" pitchFamily="34" charset="0"/>
                        <a:ea typeface="Arial" panose="020B0604020202020204" pitchFamily="34" charset="0"/>
                      </a:endParaRPr>
                    </a:p>
                  </a:txBody>
                  <a:tcPr marL="85617" marR="85617" marT="14269" marB="71347"/>
                </a:tc>
                <a:tc>
                  <a:txBody>
                    <a:bodyPr/>
                    <a:lstStyle/>
                    <a:p>
                      <a:pPr marL="25400" marR="0" algn="just">
                        <a:lnSpc>
                          <a:spcPct val="115000"/>
                        </a:lnSpc>
                        <a:spcBef>
                          <a:spcPts val="1200"/>
                        </a:spcBef>
                        <a:spcAft>
                          <a:spcPts val="1200"/>
                        </a:spcAft>
                      </a:pPr>
                      <a:r>
                        <a:rPr lang="en-US" sz="1100" dirty="0">
                          <a:effectLst/>
                        </a:rPr>
                        <a:t>0.711</a:t>
                      </a:r>
                      <a:endParaRPr lang="en-US" sz="1200" dirty="0">
                        <a:effectLst/>
                      </a:endParaRPr>
                    </a:p>
                    <a:p>
                      <a:pPr marL="25400" marR="0" algn="just">
                        <a:lnSpc>
                          <a:spcPct val="115000"/>
                        </a:lnSpc>
                        <a:spcBef>
                          <a:spcPts val="1200"/>
                        </a:spcBef>
                        <a:spcAft>
                          <a:spcPts val="1200"/>
                        </a:spcAft>
                      </a:pPr>
                      <a:r>
                        <a:rPr lang="en-US" sz="1100" dirty="0">
                          <a:effectLst/>
                        </a:rPr>
                        <a:t>0.869</a:t>
                      </a:r>
                      <a:endParaRPr lang="en-US" sz="1200" dirty="0">
                        <a:effectLst/>
                      </a:endParaRPr>
                    </a:p>
                    <a:p>
                      <a:pPr marL="25400" marR="0" algn="just">
                        <a:lnSpc>
                          <a:spcPct val="115000"/>
                        </a:lnSpc>
                        <a:spcBef>
                          <a:spcPts val="1200"/>
                        </a:spcBef>
                        <a:spcAft>
                          <a:spcPts val="1200"/>
                        </a:spcAft>
                      </a:pPr>
                      <a:r>
                        <a:rPr lang="en-US" sz="1100" dirty="0">
                          <a:effectLst/>
                        </a:rPr>
                        <a:t>0.782</a:t>
                      </a:r>
                      <a:endParaRPr lang="en-US" sz="1200" dirty="0">
                        <a:effectLst/>
                      </a:endParaRPr>
                    </a:p>
                    <a:p>
                      <a:pPr marL="25400" marR="0" algn="just">
                        <a:lnSpc>
                          <a:spcPct val="115000"/>
                        </a:lnSpc>
                        <a:spcBef>
                          <a:spcPts val="1200"/>
                        </a:spcBef>
                        <a:spcAft>
                          <a:spcPts val="1200"/>
                        </a:spcAft>
                      </a:pPr>
                      <a:r>
                        <a:rPr lang="en-US" sz="1100" dirty="0">
                          <a:effectLst/>
                        </a:rPr>
                        <a:t>0.796</a:t>
                      </a:r>
                      <a:endParaRPr lang="en-US" sz="1200" dirty="0">
                        <a:effectLst/>
                      </a:endParaRPr>
                    </a:p>
                    <a:p>
                      <a:pPr marL="25400" marR="0" algn="just">
                        <a:lnSpc>
                          <a:spcPct val="115000"/>
                        </a:lnSpc>
                        <a:spcBef>
                          <a:spcPts val="1200"/>
                        </a:spcBef>
                        <a:spcAft>
                          <a:spcPts val="1200"/>
                        </a:spcAft>
                      </a:pPr>
                      <a:r>
                        <a:rPr lang="en-US" sz="1100" dirty="0">
                          <a:effectLst/>
                        </a:rPr>
                        <a:t>0.785</a:t>
                      </a:r>
                      <a:endParaRPr lang="en-US" sz="1200" dirty="0">
                        <a:effectLst/>
                        <a:latin typeface="Arial" panose="020B0604020202020204" pitchFamily="34" charset="0"/>
                        <a:ea typeface="Arial" panose="020B0604020202020204" pitchFamily="34" charset="0"/>
                      </a:endParaRPr>
                    </a:p>
                  </a:txBody>
                  <a:tcPr marL="85617" marR="85617" marT="14269" marB="71347"/>
                </a:tc>
                <a:tc>
                  <a:txBody>
                    <a:bodyPr/>
                    <a:lstStyle/>
                    <a:p>
                      <a:pPr marL="25400" marR="0" algn="just">
                        <a:lnSpc>
                          <a:spcPct val="115000"/>
                        </a:lnSpc>
                        <a:spcBef>
                          <a:spcPts val="1200"/>
                        </a:spcBef>
                        <a:spcAft>
                          <a:spcPts val="1200"/>
                        </a:spcAft>
                      </a:pPr>
                      <a:r>
                        <a:rPr lang="en-US" sz="1100">
                          <a:effectLst/>
                        </a:rPr>
                        <a:t>0.945</a:t>
                      </a:r>
                      <a:endParaRPr lang="en-US" sz="1200">
                        <a:effectLst/>
                      </a:endParaRPr>
                    </a:p>
                    <a:p>
                      <a:pPr marL="25400" marR="0" algn="just">
                        <a:lnSpc>
                          <a:spcPct val="115000"/>
                        </a:lnSpc>
                        <a:spcBef>
                          <a:spcPts val="1200"/>
                        </a:spcBef>
                        <a:spcAft>
                          <a:spcPts val="1200"/>
                        </a:spcAft>
                      </a:pPr>
                      <a:r>
                        <a:rPr lang="en-US" sz="1100">
                          <a:effectLst/>
                        </a:rPr>
                        <a:t>0.895</a:t>
                      </a:r>
                      <a:endParaRPr lang="en-US" sz="1200">
                        <a:effectLst/>
                      </a:endParaRPr>
                    </a:p>
                    <a:p>
                      <a:pPr marL="25400" marR="0" algn="just">
                        <a:lnSpc>
                          <a:spcPct val="115000"/>
                        </a:lnSpc>
                        <a:spcBef>
                          <a:spcPts val="1200"/>
                        </a:spcBef>
                        <a:spcAft>
                          <a:spcPts val="1200"/>
                        </a:spcAft>
                      </a:pPr>
                      <a:r>
                        <a:rPr lang="en-US" sz="1100">
                          <a:effectLst/>
                        </a:rPr>
                        <a:t>0.943</a:t>
                      </a:r>
                      <a:endParaRPr lang="en-US" sz="1200">
                        <a:effectLst/>
                      </a:endParaRPr>
                    </a:p>
                    <a:p>
                      <a:pPr marL="25400" marR="0" algn="just">
                        <a:lnSpc>
                          <a:spcPct val="115000"/>
                        </a:lnSpc>
                        <a:spcBef>
                          <a:spcPts val="1200"/>
                        </a:spcBef>
                        <a:spcAft>
                          <a:spcPts val="1200"/>
                        </a:spcAft>
                      </a:pPr>
                      <a:r>
                        <a:rPr lang="en-US" sz="1100">
                          <a:effectLst/>
                        </a:rPr>
                        <a:t>0.938</a:t>
                      </a:r>
                      <a:endParaRPr lang="en-US" sz="1200">
                        <a:effectLst/>
                      </a:endParaRPr>
                    </a:p>
                    <a:p>
                      <a:pPr marL="25400" marR="0" algn="just">
                        <a:lnSpc>
                          <a:spcPct val="115000"/>
                        </a:lnSpc>
                        <a:spcBef>
                          <a:spcPts val="1200"/>
                        </a:spcBef>
                        <a:spcAft>
                          <a:spcPts val="1200"/>
                        </a:spcAft>
                      </a:pPr>
                      <a:r>
                        <a:rPr lang="en-US" sz="1100">
                          <a:effectLst/>
                        </a:rPr>
                        <a:t>0.839</a:t>
                      </a:r>
                      <a:endParaRPr lang="en-US" sz="1200">
                        <a:effectLst/>
                        <a:latin typeface="Arial" panose="020B0604020202020204" pitchFamily="34" charset="0"/>
                        <a:ea typeface="Arial" panose="020B0604020202020204" pitchFamily="34" charset="0"/>
                      </a:endParaRPr>
                    </a:p>
                  </a:txBody>
                  <a:tcPr marL="85617" marR="85617" marT="14269" marB="71347"/>
                </a:tc>
                <a:tc>
                  <a:txBody>
                    <a:bodyPr/>
                    <a:lstStyle/>
                    <a:p>
                      <a:pPr marL="25400" marR="0" algn="just">
                        <a:lnSpc>
                          <a:spcPct val="115000"/>
                        </a:lnSpc>
                        <a:spcBef>
                          <a:spcPts val="1200"/>
                        </a:spcBef>
                        <a:spcAft>
                          <a:spcPts val="1200"/>
                        </a:spcAft>
                      </a:pPr>
                      <a:r>
                        <a:rPr lang="en-US" sz="1100" dirty="0">
                          <a:effectLst/>
                        </a:rPr>
                        <a:t>0.812</a:t>
                      </a:r>
                      <a:endParaRPr lang="en-US" sz="1200" dirty="0">
                        <a:effectLst/>
                      </a:endParaRPr>
                    </a:p>
                    <a:p>
                      <a:pPr marL="25400" marR="0" algn="just">
                        <a:lnSpc>
                          <a:spcPct val="115000"/>
                        </a:lnSpc>
                        <a:spcBef>
                          <a:spcPts val="1200"/>
                        </a:spcBef>
                        <a:spcAft>
                          <a:spcPts val="1200"/>
                        </a:spcAft>
                      </a:pPr>
                      <a:r>
                        <a:rPr lang="en-US" sz="1100" dirty="0">
                          <a:effectLst/>
                        </a:rPr>
                        <a:t>0.822</a:t>
                      </a:r>
                      <a:endParaRPr lang="en-US" sz="1200" dirty="0">
                        <a:effectLst/>
                      </a:endParaRPr>
                    </a:p>
                    <a:p>
                      <a:pPr marL="25400" marR="0" algn="just">
                        <a:lnSpc>
                          <a:spcPct val="115000"/>
                        </a:lnSpc>
                        <a:spcBef>
                          <a:spcPts val="1200"/>
                        </a:spcBef>
                        <a:spcAft>
                          <a:spcPts val="1200"/>
                        </a:spcAft>
                      </a:pPr>
                      <a:r>
                        <a:rPr lang="en-US" sz="1100" dirty="0">
                          <a:effectLst/>
                        </a:rPr>
                        <a:t>0.855</a:t>
                      </a:r>
                      <a:endParaRPr lang="en-US" sz="1200" dirty="0">
                        <a:effectLst/>
                      </a:endParaRPr>
                    </a:p>
                    <a:p>
                      <a:pPr marL="25400" marR="0" algn="just">
                        <a:lnSpc>
                          <a:spcPct val="115000"/>
                        </a:lnSpc>
                        <a:spcBef>
                          <a:spcPts val="1200"/>
                        </a:spcBef>
                        <a:spcAft>
                          <a:spcPts val="1200"/>
                        </a:spcAft>
                      </a:pPr>
                      <a:r>
                        <a:rPr lang="en-US" sz="1100" dirty="0">
                          <a:effectLst/>
                        </a:rPr>
                        <a:t>0.861</a:t>
                      </a:r>
                      <a:endParaRPr lang="en-US" sz="1200" dirty="0">
                        <a:effectLst/>
                      </a:endParaRPr>
                    </a:p>
                    <a:p>
                      <a:pPr marL="25400" marR="0" algn="just">
                        <a:lnSpc>
                          <a:spcPct val="115000"/>
                        </a:lnSpc>
                        <a:spcBef>
                          <a:spcPts val="1200"/>
                        </a:spcBef>
                        <a:spcAft>
                          <a:spcPts val="1200"/>
                        </a:spcAft>
                      </a:pPr>
                      <a:r>
                        <a:rPr lang="en-US" sz="1100" dirty="0">
                          <a:effectLst/>
                        </a:rPr>
                        <a:t>0.811</a:t>
                      </a:r>
                      <a:endParaRPr lang="en-US" sz="1200" dirty="0">
                        <a:effectLst/>
                        <a:latin typeface="Arial" panose="020B0604020202020204" pitchFamily="34" charset="0"/>
                        <a:ea typeface="Arial" panose="020B0604020202020204" pitchFamily="34" charset="0"/>
                      </a:endParaRPr>
                    </a:p>
                  </a:txBody>
                  <a:tcPr marL="85617" marR="85617" marT="14269" marB="71347"/>
                </a:tc>
                <a:extLst>
                  <a:ext uri="{0D108BD9-81ED-4DB2-BD59-A6C34878D82A}">
                    <a16:rowId xmlns:a16="http://schemas.microsoft.com/office/drawing/2014/main" val="4084503480"/>
                  </a:ext>
                </a:extLst>
              </a:tr>
              <a:tr h="809221">
                <a:tc>
                  <a:txBody>
                    <a:bodyPr/>
                    <a:lstStyle/>
                    <a:p>
                      <a:pPr marL="25400" marR="0" algn="just">
                        <a:lnSpc>
                          <a:spcPct val="115000"/>
                        </a:lnSpc>
                        <a:spcBef>
                          <a:spcPts val="1200"/>
                        </a:spcBef>
                        <a:spcAft>
                          <a:spcPts val="1200"/>
                        </a:spcAft>
                      </a:pPr>
                      <a:r>
                        <a:rPr lang="en-US" sz="1100" i="1" dirty="0">
                          <a:effectLst/>
                        </a:rPr>
                        <a:t>Proposed Method </a:t>
                      </a:r>
                      <a:endParaRPr lang="en-US" sz="1200" i="1" dirty="0">
                        <a:effectLst/>
                      </a:endParaRPr>
                    </a:p>
                    <a:p>
                      <a:pPr marL="25400" marR="0" algn="just">
                        <a:lnSpc>
                          <a:spcPct val="115000"/>
                        </a:lnSpc>
                        <a:spcBef>
                          <a:spcPts val="1200"/>
                        </a:spcBef>
                        <a:spcAft>
                          <a:spcPts val="1200"/>
                        </a:spcAft>
                      </a:pPr>
                      <a:r>
                        <a:rPr lang="en-US" sz="1100" i="1" dirty="0">
                          <a:effectLst/>
                        </a:rPr>
                        <a:t>(5 CNN+ 1 Feature based)</a:t>
                      </a:r>
                      <a:endParaRPr lang="en-US" sz="1200" i="1" dirty="0">
                        <a:effectLst/>
                        <a:latin typeface="Arial" panose="020B0604020202020204" pitchFamily="34" charset="0"/>
                        <a:ea typeface="Arial" panose="020B0604020202020204" pitchFamily="34" charset="0"/>
                      </a:endParaRPr>
                    </a:p>
                  </a:txBody>
                  <a:tcPr marL="85617" marR="85617" marT="14269" marB="71347"/>
                </a:tc>
                <a:tc>
                  <a:txBody>
                    <a:bodyPr/>
                    <a:lstStyle/>
                    <a:p>
                      <a:pPr marL="25400" marR="0" algn="just">
                        <a:lnSpc>
                          <a:spcPct val="115000"/>
                        </a:lnSpc>
                        <a:spcBef>
                          <a:spcPts val="1200"/>
                        </a:spcBef>
                        <a:spcAft>
                          <a:spcPts val="1200"/>
                        </a:spcAft>
                      </a:pPr>
                      <a:r>
                        <a:rPr lang="en-US" sz="1100">
                          <a:effectLst/>
                        </a:rPr>
                        <a:t>0.957</a:t>
                      </a:r>
                      <a:endParaRPr lang="en-US" sz="1200">
                        <a:effectLst/>
                        <a:latin typeface="Arial" panose="020B0604020202020204" pitchFamily="34" charset="0"/>
                        <a:ea typeface="Arial" panose="020B0604020202020204" pitchFamily="34" charset="0"/>
                      </a:endParaRPr>
                    </a:p>
                  </a:txBody>
                  <a:tcPr marL="85617" marR="85617" marT="14269" marB="71347"/>
                </a:tc>
                <a:tc>
                  <a:txBody>
                    <a:bodyPr/>
                    <a:lstStyle/>
                    <a:p>
                      <a:pPr marL="25400" marR="0" algn="just">
                        <a:lnSpc>
                          <a:spcPct val="115000"/>
                        </a:lnSpc>
                        <a:spcBef>
                          <a:spcPts val="1200"/>
                        </a:spcBef>
                        <a:spcAft>
                          <a:spcPts val="1200"/>
                        </a:spcAft>
                      </a:pPr>
                      <a:r>
                        <a:rPr lang="en-US" sz="1100">
                          <a:effectLst/>
                        </a:rPr>
                        <a:t>0.880</a:t>
                      </a:r>
                      <a:endParaRPr lang="en-US" sz="1200">
                        <a:effectLst/>
                        <a:latin typeface="Arial" panose="020B0604020202020204" pitchFamily="34" charset="0"/>
                        <a:ea typeface="Arial" panose="020B0604020202020204" pitchFamily="34" charset="0"/>
                      </a:endParaRPr>
                    </a:p>
                  </a:txBody>
                  <a:tcPr marL="85617" marR="85617" marT="14269" marB="71347"/>
                </a:tc>
                <a:tc>
                  <a:txBody>
                    <a:bodyPr/>
                    <a:lstStyle/>
                    <a:p>
                      <a:pPr marL="25400" marR="0" algn="just">
                        <a:lnSpc>
                          <a:spcPct val="115000"/>
                        </a:lnSpc>
                        <a:spcBef>
                          <a:spcPts val="1200"/>
                        </a:spcBef>
                        <a:spcAft>
                          <a:spcPts val="1200"/>
                        </a:spcAft>
                      </a:pPr>
                      <a:r>
                        <a:rPr lang="en-US" sz="1100">
                          <a:effectLst/>
                        </a:rPr>
                        <a:t>0.909</a:t>
                      </a:r>
                      <a:endParaRPr lang="en-US" sz="1200">
                        <a:effectLst/>
                        <a:latin typeface="Arial" panose="020B0604020202020204" pitchFamily="34" charset="0"/>
                        <a:ea typeface="Arial" panose="020B0604020202020204" pitchFamily="34" charset="0"/>
                      </a:endParaRPr>
                    </a:p>
                  </a:txBody>
                  <a:tcPr marL="85617" marR="85617" marT="14269" marB="71347"/>
                </a:tc>
                <a:tc>
                  <a:txBody>
                    <a:bodyPr/>
                    <a:lstStyle/>
                    <a:p>
                      <a:pPr marL="25400" marR="0" algn="just">
                        <a:lnSpc>
                          <a:spcPct val="115000"/>
                        </a:lnSpc>
                        <a:spcBef>
                          <a:spcPts val="1200"/>
                        </a:spcBef>
                        <a:spcAft>
                          <a:spcPts val="1200"/>
                        </a:spcAft>
                      </a:pPr>
                      <a:r>
                        <a:rPr lang="en-US" sz="1100" dirty="0">
                          <a:effectLst/>
                        </a:rPr>
                        <a:t>0.894</a:t>
                      </a:r>
                      <a:endParaRPr lang="en-US" sz="1200" dirty="0">
                        <a:effectLst/>
                        <a:latin typeface="Arial" panose="020B0604020202020204" pitchFamily="34" charset="0"/>
                        <a:ea typeface="Arial" panose="020B0604020202020204" pitchFamily="34" charset="0"/>
                      </a:endParaRPr>
                    </a:p>
                  </a:txBody>
                  <a:tcPr marL="85617" marR="85617" marT="14269" marB="71347"/>
                </a:tc>
                <a:extLst>
                  <a:ext uri="{0D108BD9-81ED-4DB2-BD59-A6C34878D82A}">
                    <a16:rowId xmlns:a16="http://schemas.microsoft.com/office/drawing/2014/main" val="2253391235"/>
                  </a:ext>
                </a:extLst>
              </a:tr>
            </a:tbl>
          </a:graphicData>
        </a:graphic>
      </p:graphicFrame>
      <p:graphicFrame>
        <p:nvGraphicFramePr>
          <p:cNvPr id="4" name="Table 3">
            <a:extLst>
              <a:ext uri="{FF2B5EF4-FFF2-40B4-BE49-F238E27FC236}">
                <a16:creationId xmlns:a16="http://schemas.microsoft.com/office/drawing/2014/main" id="{D36CE883-B417-41B6-8BA8-10B0A2B71375}"/>
              </a:ext>
            </a:extLst>
          </p:cNvPr>
          <p:cNvGraphicFramePr>
            <a:graphicFrameLocks noGrp="1"/>
          </p:cNvGraphicFramePr>
          <p:nvPr>
            <p:extLst>
              <p:ext uri="{D42A27DB-BD31-4B8C-83A1-F6EECF244321}">
                <p14:modId xmlns:p14="http://schemas.microsoft.com/office/powerpoint/2010/main" val="4148665868"/>
              </p:ext>
            </p:extLst>
          </p:nvPr>
        </p:nvGraphicFramePr>
        <p:xfrm>
          <a:off x="6634579" y="2797278"/>
          <a:ext cx="5220872" cy="1168719"/>
        </p:xfrm>
        <a:graphic>
          <a:graphicData uri="http://schemas.openxmlformats.org/drawingml/2006/table">
            <a:tbl>
              <a:tblPr>
                <a:tableStyleId>{5C22544A-7EE6-4342-B048-85BDC9FD1C3A}</a:tableStyleId>
              </a:tblPr>
              <a:tblGrid>
                <a:gridCol w="2610436">
                  <a:extLst>
                    <a:ext uri="{9D8B030D-6E8A-4147-A177-3AD203B41FA5}">
                      <a16:colId xmlns:a16="http://schemas.microsoft.com/office/drawing/2014/main" val="3676679912"/>
                    </a:ext>
                  </a:extLst>
                </a:gridCol>
                <a:gridCol w="2610436">
                  <a:extLst>
                    <a:ext uri="{9D8B030D-6E8A-4147-A177-3AD203B41FA5}">
                      <a16:colId xmlns:a16="http://schemas.microsoft.com/office/drawing/2014/main" val="1039749058"/>
                    </a:ext>
                  </a:extLst>
                </a:gridCol>
              </a:tblGrid>
              <a:tr h="328536">
                <a:tc>
                  <a:txBody>
                    <a:bodyPr/>
                    <a:lstStyle/>
                    <a:p>
                      <a:pPr marL="0" marR="0" algn="ctr">
                        <a:lnSpc>
                          <a:spcPct val="115000"/>
                        </a:lnSpc>
                        <a:spcBef>
                          <a:spcPts val="0"/>
                        </a:spcBef>
                        <a:spcAft>
                          <a:spcPts val="0"/>
                        </a:spcAft>
                      </a:pPr>
                      <a:r>
                        <a:rPr lang="en-US" sz="1200" b="1" dirty="0">
                          <a:effectLst/>
                        </a:rPr>
                        <a:t>Evaluation Parameter</a:t>
                      </a:r>
                      <a:endParaRPr lang="en-US" sz="1300" b="1" dirty="0">
                        <a:effectLst/>
                        <a:latin typeface="Arial" panose="020B0604020202020204" pitchFamily="34" charset="0"/>
                        <a:ea typeface="Arial" panose="020B0604020202020204" pitchFamily="34" charset="0"/>
                      </a:endParaRPr>
                    </a:p>
                  </a:txBody>
                  <a:tcPr marL="69723" marR="69723" marT="69723" marB="69723"/>
                </a:tc>
                <a:tc>
                  <a:txBody>
                    <a:bodyPr/>
                    <a:lstStyle/>
                    <a:p>
                      <a:pPr marL="0" marR="0" algn="ctr">
                        <a:lnSpc>
                          <a:spcPct val="115000"/>
                        </a:lnSpc>
                        <a:spcBef>
                          <a:spcPts val="0"/>
                        </a:spcBef>
                        <a:spcAft>
                          <a:spcPts val="0"/>
                        </a:spcAft>
                      </a:pPr>
                      <a:r>
                        <a:rPr lang="en-US" sz="1200" b="1" dirty="0">
                          <a:effectLst/>
                        </a:rPr>
                        <a:t>Datasets and their respective results</a:t>
                      </a:r>
                      <a:endParaRPr lang="en-US" sz="1300" b="1" dirty="0">
                        <a:effectLst/>
                        <a:latin typeface="Arial" panose="020B0604020202020204" pitchFamily="34" charset="0"/>
                        <a:ea typeface="Arial" panose="020B0604020202020204" pitchFamily="34" charset="0"/>
                      </a:endParaRPr>
                    </a:p>
                  </a:txBody>
                  <a:tcPr marL="69723" marR="69723" marT="69723" marB="69723"/>
                </a:tc>
                <a:extLst>
                  <a:ext uri="{0D108BD9-81ED-4DB2-BD59-A6C34878D82A}">
                    <a16:rowId xmlns:a16="http://schemas.microsoft.com/office/drawing/2014/main" val="1200106604"/>
                  </a:ext>
                </a:extLst>
              </a:tr>
              <a:tr h="511908">
                <a:tc>
                  <a:txBody>
                    <a:bodyPr/>
                    <a:lstStyle/>
                    <a:p>
                      <a:pPr marL="0" marR="0">
                        <a:lnSpc>
                          <a:spcPct val="115000"/>
                        </a:lnSpc>
                        <a:spcBef>
                          <a:spcPts val="0"/>
                        </a:spcBef>
                        <a:spcAft>
                          <a:spcPts val="0"/>
                        </a:spcAft>
                      </a:pPr>
                      <a:r>
                        <a:rPr lang="en-US" sz="1100" dirty="0">
                          <a:effectLst/>
                        </a:rPr>
                        <a:t>F1- Measure</a:t>
                      </a:r>
                      <a:endParaRPr lang="en-US" sz="1200" dirty="0">
                        <a:effectLst/>
                        <a:latin typeface="Arial" panose="020B0604020202020204" pitchFamily="34" charset="0"/>
                        <a:ea typeface="Arial" panose="020B0604020202020204" pitchFamily="34" charset="0"/>
                      </a:endParaRPr>
                    </a:p>
                  </a:txBody>
                  <a:tcPr marL="69723" marR="69723" marT="69723" marB="69723"/>
                </a:tc>
                <a:tc>
                  <a:txBody>
                    <a:bodyPr/>
                    <a:lstStyle/>
                    <a:p>
                      <a:pPr marL="0" marR="0">
                        <a:lnSpc>
                          <a:spcPct val="115000"/>
                        </a:lnSpc>
                        <a:spcBef>
                          <a:spcPts val="0"/>
                        </a:spcBef>
                        <a:spcAft>
                          <a:spcPts val="0"/>
                        </a:spcAft>
                      </a:pPr>
                      <a:r>
                        <a:rPr lang="en-US" sz="1100">
                          <a:effectLst/>
                        </a:rPr>
                        <a:t>Dataset I (63.7), Dataset II (60.6), Dataset III(51.3), Dataset IV(49.9)</a:t>
                      </a:r>
                      <a:endParaRPr lang="en-US" sz="1200">
                        <a:effectLst/>
                        <a:latin typeface="Arial" panose="020B0604020202020204" pitchFamily="34" charset="0"/>
                        <a:ea typeface="Arial" panose="020B0604020202020204" pitchFamily="34" charset="0"/>
                      </a:endParaRPr>
                    </a:p>
                  </a:txBody>
                  <a:tcPr marL="69723" marR="69723" marT="69723" marB="69723"/>
                </a:tc>
                <a:extLst>
                  <a:ext uri="{0D108BD9-81ED-4DB2-BD59-A6C34878D82A}">
                    <a16:rowId xmlns:a16="http://schemas.microsoft.com/office/drawing/2014/main" val="3232270433"/>
                  </a:ext>
                </a:extLst>
              </a:tr>
              <a:tr h="319472">
                <a:tc>
                  <a:txBody>
                    <a:bodyPr/>
                    <a:lstStyle/>
                    <a:p>
                      <a:pPr marL="0" marR="0">
                        <a:lnSpc>
                          <a:spcPct val="115000"/>
                        </a:lnSpc>
                        <a:spcBef>
                          <a:spcPts val="0"/>
                        </a:spcBef>
                        <a:spcAft>
                          <a:spcPts val="0"/>
                        </a:spcAft>
                      </a:pPr>
                      <a:r>
                        <a:rPr lang="en-US" sz="1100">
                          <a:effectLst/>
                        </a:rPr>
                        <a:t>Purity</a:t>
                      </a:r>
                      <a:endParaRPr lang="en-US" sz="1200">
                        <a:effectLst/>
                        <a:latin typeface="Arial" panose="020B0604020202020204" pitchFamily="34" charset="0"/>
                        <a:ea typeface="Arial" panose="020B0604020202020204" pitchFamily="34" charset="0"/>
                      </a:endParaRPr>
                    </a:p>
                  </a:txBody>
                  <a:tcPr marL="69723" marR="69723" marT="69723" marB="69723"/>
                </a:tc>
                <a:tc>
                  <a:txBody>
                    <a:bodyPr/>
                    <a:lstStyle/>
                    <a:p>
                      <a:pPr marL="0" marR="0">
                        <a:lnSpc>
                          <a:spcPct val="115000"/>
                        </a:lnSpc>
                        <a:spcBef>
                          <a:spcPts val="0"/>
                        </a:spcBef>
                        <a:spcAft>
                          <a:spcPts val="0"/>
                        </a:spcAft>
                      </a:pPr>
                      <a:r>
                        <a:rPr lang="en-US" sz="1100" dirty="0">
                          <a:effectLst/>
                        </a:rPr>
                        <a:t>Dataset III(98.31), Dataset IV(78.15)</a:t>
                      </a:r>
                      <a:endParaRPr lang="en-US" sz="1200" dirty="0">
                        <a:effectLst/>
                        <a:latin typeface="Arial" panose="020B0604020202020204" pitchFamily="34" charset="0"/>
                        <a:ea typeface="Arial" panose="020B0604020202020204" pitchFamily="34" charset="0"/>
                      </a:endParaRPr>
                    </a:p>
                  </a:txBody>
                  <a:tcPr marL="69723" marR="69723" marT="69723" marB="69723"/>
                </a:tc>
                <a:extLst>
                  <a:ext uri="{0D108BD9-81ED-4DB2-BD59-A6C34878D82A}">
                    <a16:rowId xmlns:a16="http://schemas.microsoft.com/office/drawing/2014/main" val="2939359717"/>
                  </a:ext>
                </a:extLst>
              </a:tr>
            </a:tbl>
          </a:graphicData>
        </a:graphic>
      </p:graphicFrame>
      <p:sp>
        <p:nvSpPr>
          <p:cNvPr id="5" name="Rectangle 1">
            <a:extLst>
              <a:ext uri="{FF2B5EF4-FFF2-40B4-BE49-F238E27FC236}">
                <a16:creationId xmlns:a16="http://schemas.microsoft.com/office/drawing/2014/main" id="{2F12EBAD-E149-4276-B5FD-A97CFE04AFB6}"/>
              </a:ext>
            </a:extLst>
          </p:cNvPr>
          <p:cNvSpPr>
            <a:spLocks noChangeArrowheads="1"/>
          </p:cNvSpPr>
          <p:nvPr/>
        </p:nvSpPr>
        <p:spPr bwMode="auto">
          <a:xfrm>
            <a:off x="615720" y="5507794"/>
            <a:ext cx="461409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Table 1: The evaluation parameters used in 5CNN1FB model.</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4FE18940-713D-4F0A-BD5A-646B666D60F6}"/>
              </a:ext>
            </a:extLst>
          </p:cNvPr>
          <p:cNvSpPr txBox="1"/>
          <p:nvPr/>
        </p:nvSpPr>
        <p:spPr>
          <a:xfrm>
            <a:off x="6634579" y="4182020"/>
            <a:ext cx="4559261" cy="523220"/>
          </a:xfrm>
          <a:prstGeom prst="rect">
            <a:avLst/>
          </a:prstGeom>
          <a:noFill/>
        </p:spPr>
        <p:txBody>
          <a:bodyPr wrap="none" rtlCol="0">
            <a:spAutoFit/>
          </a:bodyPr>
          <a:lstStyle/>
          <a:p>
            <a:pPr lvl="0" algn="just" eaLnBrk="0" fontAlgn="base" hangingPunct="0">
              <a:spcBef>
                <a:spcPct val="0"/>
              </a:spcBef>
              <a:spcAft>
                <a:spcPct val="0"/>
              </a:spcAft>
            </a:pPr>
            <a:r>
              <a:rPr lang="en-US" altLang="en-US" sz="1000" dirty="0">
                <a:solidFill>
                  <a:prstClr val="black"/>
                </a:solidFill>
                <a:latin typeface="Arial" panose="020B0604020202020204" pitchFamily="34" charset="0"/>
                <a:ea typeface="Times New Roman" panose="02020603050405020304" pitchFamily="18" charset="0"/>
              </a:rPr>
              <a:t>Table 2: The evaluation parameters used in INB-</a:t>
            </a:r>
            <a:r>
              <a:rPr lang="en-US" altLang="en-US" sz="1000" dirty="0" err="1">
                <a:solidFill>
                  <a:prstClr val="black"/>
                </a:solidFill>
                <a:latin typeface="Arial" panose="020B0604020202020204" pitchFamily="34" charset="0"/>
                <a:ea typeface="Times New Roman" panose="02020603050405020304" pitchFamily="18" charset="0"/>
              </a:rPr>
              <a:t>Denstream</a:t>
            </a:r>
            <a:r>
              <a:rPr lang="en-US" altLang="en-US" sz="1000" dirty="0">
                <a:solidFill>
                  <a:prstClr val="black"/>
                </a:solidFill>
                <a:latin typeface="Arial" panose="020B0604020202020204" pitchFamily="34" charset="0"/>
                <a:ea typeface="Times New Roman" panose="02020603050405020304" pitchFamily="18" charset="0"/>
              </a:rPr>
              <a:t> clustering model.</a:t>
            </a:r>
            <a:endParaRPr lang="en-US" altLang="en-US" dirty="0">
              <a:solidFill>
                <a:prstClr val="black"/>
              </a:solidFill>
              <a:latin typeface="Arial" panose="020B0604020202020204" pitchFamily="34" charset="0"/>
            </a:endParaRPr>
          </a:p>
          <a:p>
            <a:endParaRPr lang="en-US" dirty="0"/>
          </a:p>
        </p:txBody>
      </p:sp>
      <p:sp>
        <p:nvSpPr>
          <p:cNvPr id="7" name="TextBox 6">
            <a:extLst>
              <a:ext uri="{FF2B5EF4-FFF2-40B4-BE49-F238E27FC236}">
                <a16:creationId xmlns:a16="http://schemas.microsoft.com/office/drawing/2014/main" id="{1CBE8898-6504-4249-A7EE-80B5126B420C}"/>
              </a:ext>
            </a:extLst>
          </p:cNvPr>
          <p:cNvSpPr txBox="1"/>
          <p:nvPr/>
        </p:nvSpPr>
        <p:spPr>
          <a:xfrm>
            <a:off x="4016456" y="275304"/>
            <a:ext cx="4159087" cy="646331"/>
          </a:xfrm>
          <a:prstGeom prst="rect">
            <a:avLst/>
          </a:prstGeom>
          <a:noFill/>
        </p:spPr>
        <p:txBody>
          <a:bodyPr wrap="none" rtlCol="0">
            <a:spAutoFit/>
          </a:bodyPr>
          <a:lstStyle/>
          <a:p>
            <a:r>
              <a:rPr lang="en-US" sz="3600" dirty="0">
                <a:latin typeface="+mj-lt"/>
              </a:rPr>
              <a:t>COMPARISON TABLES</a:t>
            </a:r>
          </a:p>
        </p:txBody>
      </p:sp>
    </p:spTree>
    <p:extLst>
      <p:ext uri="{BB962C8B-B14F-4D97-AF65-F5344CB8AC3E}">
        <p14:creationId xmlns:p14="http://schemas.microsoft.com/office/powerpoint/2010/main" val="3130632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001209-F3B8-4651-A0BE-697C935390CF}"/>
              </a:ext>
            </a:extLst>
          </p:cNvPr>
          <p:cNvSpPr>
            <a:spLocks noGrp="1"/>
          </p:cNvSpPr>
          <p:nvPr>
            <p:ph type="sldNum" sz="quarter" idx="12"/>
          </p:nvPr>
        </p:nvSpPr>
        <p:spPr/>
        <p:txBody>
          <a:bodyPr/>
          <a:lstStyle/>
          <a:p>
            <a:fld id="{8C2E478F-E849-4A8C-AF1F-CBCC78A7CBFA}" type="slidenum">
              <a:rPr lang="en-US" smtClean="0"/>
              <a:t>28</a:t>
            </a:fld>
            <a:endParaRPr lang="en-US" dirty="0"/>
          </a:p>
        </p:txBody>
      </p:sp>
      <p:sp>
        <p:nvSpPr>
          <p:cNvPr id="3" name="Title 2">
            <a:extLst>
              <a:ext uri="{FF2B5EF4-FFF2-40B4-BE49-F238E27FC236}">
                <a16:creationId xmlns:a16="http://schemas.microsoft.com/office/drawing/2014/main" id="{5AD956ED-A149-4E64-8437-9AF79897E8A3}"/>
              </a:ext>
            </a:extLst>
          </p:cNvPr>
          <p:cNvSpPr>
            <a:spLocks noGrp="1"/>
          </p:cNvSpPr>
          <p:nvPr>
            <p:ph type="title"/>
          </p:nvPr>
        </p:nvSpPr>
        <p:spPr>
          <a:xfrm>
            <a:off x="594519" y="93879"/>
            <a:ext cx="11002962" cy="823913"/>
          </a:xfrm>
        </p:spPr>
        <p:txBody>
          <a:bodyPr/>
          <a:lstStyle/>
          <a:p>
            <a:r>
              <a:rPr lang="en-US" dirty="0"/>
              <a:t>Dataset used</a:t>
            </a:r>
          </a:p>
        </p:txBody>
      </p:sp>
      <p:graphicFrame>
        <p:nvGraphicFramePr>
          <p:cNvPr id="7" name="Content Placeholder 6">
            <a:extLst>
              <a:ext uri="{FF2B5EF4-FFF2-40B4-BE49-F238E27FC236}">
                <a16:creationId xmlns:a16="http://schemas.microsoft.com/office/drawing/2014/main" id="{30565A52-3B88-4A2A-996D-2F6204F21BBC}"/>
              </a:ext>
            </a:extLst>
          </p:cNvPr>
          <p:cNvGraphicFramePr>
            <a:graphicFrameLocks noGrp="1"/>
          </p:cNvGraphicFramePr>
          <p:nvPr>
            <p:ph idx="1"/>
            <p:extLst>
              <p:ext uri="{D42A27DB-BD31-4B8C-83A1-F6EECF244321}">
                <p14:modId xmlns:p14="http://schemas.microsoft.com/office/powerpoint/2010/main" val="3965163298"/>
              </p:ext>
            </p:extLst>
          </p:nvPr>
        </p:nvGraphicFramePr>
        <p:xfrm>
          <a:off x="2953151" y="1118192"/>
          <a:ext cx="6285697" cy="5149711"/>
        </p:xfrm>
        <a:graphic>
          <a:graphicData uri="http://schemas.openxmlformats.org/drawingml/2006/table">
            <a:tbl>
              <a:tblPr>
                <a:tableStyleId>{5C22544A-7EE6-4342-B048-85BDC9FD1C3A}</a:tableStyleId>
              </a:tblPr>
              <a:tblGrid>
                <a:gridCol w="3326415">
                  <a:extLst>
                    <a:ext uri="{9D8B030D-6E8A-4147-A177-3AD203B41FA5}">
                      <a16:colId xmlns:a16="http://schemas.microsoft.com/office/drawing/2014/main" val="1681562348"/>
                    </a:ext>
                  </a:extLst>
                </a:gridCol>
                <a:gridCol w="2959282">
                  <a:extLst>
                    <a:ext uri="{9D8B030D-6E8A-4147-A177-3AD203B41FA5}">
                      <a16:colId xmlns:a16="http://schemas.microsoft.com/office/drawing/2014/main" val="3906168996"/>
                    </a:ext>
                  </a:extLst>
                </a:gridCol>
              </a:tblGrid>
              <a:tr h="205874">
                <a:tc>
                  <a:txBody>
                    <a:bodyPr/>
                    <a:lstStyle/>
                    <a:p>
                      <a:pPr marL="0" marR="0" algn="ctr">
                        <a:lnSpc>
                          <a:spcPct val="150000"/>
                        </a:lnSpc>
                        <a:spcBef>
                          <a:spcPts val="1200"/>
                        </a:spcBef>
                        <a:spcAft>
                          <a:spcPts val="0"/>
                        </a:spcAft>
                      </a:pPr>
                      <a:r>
                        <a:rPr lang="en-US" sz="1000" b="1">
                          <a:effectLst/>
                        </a:rPr>
                        <a:t>Data Sets</a:t>
                      </a:r>
                      <a:endParaRPr lang="en-US" sz="1000" b="1">
                        <a:effectLst/>
                        <a:latin typeface="Arial" panose="020B0604020202020204" pitchFamily="34" charset="0"/>
                        <a:ea typeface="Arial" panose="020B0604020202020204" pitchFamily="34" charset="0"/>
                      </a:endParaRPr>
                    </a:p>
                  </a:txBody>
                  <a:tcPr marL="37109" marR="37109" marT="37109" marB="37109"/>
                </a:tc>
                <a:tc>
                  <a:txBody>
                    <a:bodyPr/>
                    <a:lstStyle/>
                    <a:p>
                      <a:pPr marL="0" marR="0" algn="ctr">
                        <a:lnSpc>
                          <a:spcPct val="150000"/>
                        </a:lnSpc>
                        <a:spcBef>
                          <a:spcPts val="1200"/>
                        </a:spcBef>
                        <a:spcAft>
                          <a:spcPts val="0"/>
                        </a:spcAft>
                      </a:pPr>
                      <a:r>
                        <a:rPr lang="en-US" sz="1000" b="1" dirty="0">
                          <a:effectLst/>
                        </a:rPr>
                        <a:t>Method</a:t>
                      </a:r>
                      <a:endParaRPr lang="en-US" sz="1000" b="1" dirty="0">
                        <a:effectLst/>
                        <a:latin typeface="Arial" panose="020B0604020202020204" pitchFamily="34" charset="0"/>
                        <a:ea typeface="Arial" panose="020B0604020202020204" pitchFamily="34" charset="0"/>
                      </a:endParaRPr>
                    </a:p>
                  </a:txBody>
                  <a:tcPr marL="37109" marR="37109" marT="37109" marB="37109"/>
                </a:tc>
                <a:extLst>
                  <a:ext uri="{0D108BD9-81ED-4DB2-BD59-A6C34878D82A}">
                    <a16:rowId xmlns:a16="http://schemas.microsoft.com/office/drawing/2014/main" val="1173728697"/>
                  </a:ext>
                </a:extLst>
              </a:tr>
              <a:tr h="340565">
                <a:tc>
                  <a:txBody>
                    <a:bodyPr/>
                    <a:lstStyle/>
                    <a:p>
                      <a:pPr marL="228600" marR="0" algn="just">
                        <a:lnSpc>
                          <a:spcPct val="100000"/>
                        </a:lnSpc>
                        <a:spcBef>
                          <a:spcPts val="1200"/>
                        </a:spcBef>
                        <a:spcAft>
                          <a:spcPts val="0"/>
                        </a:spcAft>
                      </a:pPr>
                      <a:r>
                        <a:rPr lang="en-US" sz="1000" dirty="0">
                          <a:effectLst/>
                        </a:rPr>
                        <a:t>1.  	Hspam14 Data Set, 1ks10kn</a:t>
                      </a:r>
                      <a:endParaRPr lang="en-US" sz="1000" dirty="0">
                        <a:effectLst/>
                        <a:latin typeface="Arial" panose="020B0604020202020204" pitchFamily="34" charset="0"/>
                        <a:ea typeface="Arial" panose="020B0604020202020204" pitchFamily="34" charset="0"/>
                      </a:endParaRPr>
                    </a:p>
                  </a:txBody>
                  <a:tcPr marL="37109" marR="37109" marT="37109" marB="37109"/>
                </a:tc>
                <a:tc>
                  <a:txBody>
                    <a:bodyPr/>
                    <a:lstStyle/>
                    <a:p>
                      <a:pPr marL="0" marR="0" algn="just">
                        <a:lnSpc>
                          <a:spcPct val="100000"/>
                        </a:lnSpc>
                        <a:spcBef>
                          <a:spcPts val="1200"/>
                        </a:spcBef>
                        <a:spcAft>
                          <a:spcPts val="0"/>
                        </a:spcAft>
                      </a:pPr>
                      <a:r>
                        <a:rPr lang="en-US" sz="1000" dirty="0">
                          <a:effectLst/>
                        </a:rPr>
                        <a:t>Neural Network-Based Ensemble Approach</a:t>
                      </a:r>
                      <a:endParaRPr lang="en-US" sz="1000" dirty="0">
                        <a:effectLst/>
                        <a:latin typeface="Arial" panose="020B0604020202020204" pitchFamily="34" charset="0"/>
                        <a:ea typeface="Arial" panose="020B0604020202020204" pitchFamily="34" charset="0"/>
                      </a:endParaRPr>
                    </a:p>
                  </a:txBody>
                  <a:tcPr marL="37109" marR="37109" marT="37109" marB="37109"/>
                </a:tc>
                <a:extLst>
                  <a:ext uri="{0D108BD9-81ED-4DB2-BD59-A6C34878D82A}">
                    <a16:rowId xmlns:a16="http://schemas.microsoft.com/office/drawing/2014/main" val="137040341"/>
                  </a:ext>
                </a:extLst>
              </a:tr>
              <a:tr h="340565">
                <a:tc>
                  <a:txBody>
                    <a:bodyPr/>
                    <a:lstStyle/>
                    <a:p>
                      <a:pPr marL="228600" marR="0" algn="l">
                        <a:lnSpc>
                          <a:spcPct val="100000"/>
                        </a:lnSpc>
                        <a:spcBef>
                          <a:spcPts val="1200"/>
                        </a:spcBef>
                        <a:spcAft>
                          <a:spcPts val="0"/>
                        </a:spcAft>
                      </a:pPr>
                      <a:r>
                        <a:rPr lang="en-US" sz="1000" dirty="0">
                          <a:effectLst/>
                        </a:rPr>
                        <a:t>1.  	raw and unstructured data</a:t>
                      </a:r>
                      <a:endParaRPr lang="en-US" sz="1000" dirty="0">
                        <a:effectLst/>
                        <a:latin typeface="Arial" panose="020B0604020202020204" pitchFamily="34" charset="0"/>
                        <a:ea typeface="Arial" panose="020B0604020202020204" pitchFamily="34" charset="0"/>
                      </a:endParaRPr>
                    </a:p>
                  </a:txBody>
                  <a:tcPr marL="37109" marR="37109" marT="37109" marB="37109"/>
                </a:tc>
                <a:tc>
                  <a:txBody>
                    <a:bodyPr/>
                    <a:lstStyle/>
                    <a:p>
                      <a:pPr marL="0" marR="0" algn="l">
                        <a:lnSpc>
                          <a:spcPct val="100000"/>
                        </a:lnSpc>
                        <a:spcBef>
                          <a:spcPts val="1200"/>
                        </a:spcBef>
                        <a:spcAft>
                          <a:spcPts val="0"/>
                        </a:spcAft>
                      </a:pPr>
                      <a:r>
                        <a:rPr lang="en-US" sz="1000" dirty="0">
                          <a:effectLst/>
                        </a:rPr>
                        <a:t>An Ontology-Based Tweet Spam Detection</a:t>
                      </a:r>
                      <a:endParaRPr lang="en-US" sz="1000" dirty="0">
                        <a:effectLst/>
                        <a:latin typeface="Arial" panose="020B0604020202020204" pitchFamily="34" charset="0"/>
                        <a:ea typeface="Arial" panose="020B0604020202020204" pitchFamily="34" charset="0"/>
                      </a:endParaRPr>
                    </a:p>
                  </a:txBody>
                  <a:tcPr marL="37109" marR="37109" marT="37109" marB="37109"/>
                </a:tc>
                <a:extLst>
                  <a:ext uri="{0D108BD9-81ED-4DB2-BD59-A6C34878D82A}">
                    <a16:rowId xmlns:a16="http://schemas.microsoft.com/office/drawing/2014/main" val="1667488999"/>
                  </a:ext>
                </a:extLst>
              </a:tr>
              <a:tr h="480427">
                <a:tc>
                  <a:txBody>
                    <a:bodyPr/>
                    <a:lstStyle/>
                    <a:p>
                      <a:pPr marL="228600" marR="0" algn="l">
                        <a:lnSpc>
                          <a:spcPct val="100000"/>
                        </a:lnSpc>
                        <a:spcBef>
                          <a:spcPts val="1200"/>
                        </a:spcBef>
                        <a:spcAft>
                          <a:spcPts val="0"/>
                        </a:spcAft>
                      </a:pPr>
                      <a:r>
                        <a:rPr lang="en-US" sz="1000" dirty="0">
                          <a:effectLst/>
                        </a:rPr>
                        <a:t>1.  	Ground-Truth</a:t>
                      </a:r>
                      <a:endParaRPr lang="en-US" sz="1000" dirty="0">
                        <a:effectLst/>
                        <a:latin typeface="Arial" panose="020B0604020202020204" pitchFamily="34" charset="0"/>
                        <a:ea typeface="Arial" panose="020B0604020202020204" pitchFamily="34" charset="0"/>
                      </a:endParaRPr>
                    </a:p>
                  </a:txBody>
                  <a:tcPr marL="37109" marR="37109" marT="37109" marB="37109"/>
                </a:tc>
                <a:tc>
                  <a:txBody>
                    <a:bodyPr/>
                    <a:lstStyle/>
                    <a:p>
                      <a:pPr marL="0" marR="0" algn="l">
                        <a:lnSpc>
                          <a:spcPct val="100000"/>
                        </a:lnSpc>
                        <a:spcBef>
                          <a:spcPts val="1200"/>
                        </a:spcBef>
                        <a:spcAft>
                          <a:spcPts val="0"/>
                        </a:spcAft>
                      </a:pPr>
                      <a:r>
                        <a:rPr lang="en-US" sz="1000" dirty="0">
                          <a:effectLst/>
                        </a:rPr>
                        <a:t>Collective Approach Of Unsupervised And Supervised Model</a:t>
                      </a:r>
                      <a:endParaRPr lang="en-US" sz="1000" dirty="0">
                        <a:effectLst/>
                        <a:latin typeface="Arial" panose="020B0604020202020204" pitchFamily="34" charset="0"/>
                        <a:ea typeface="Arial" panose="020B0604020202020204" pitchFamily="34" charset="0"/>
                      </a:endParaRPr>
                    </a:p>
                  </a:txBody>
                  <a:tcPr marL="37109" marR="37109" marT="37109" marB="37109"/>
                </a:tc>
                <a:extLst>
                  <a:ext uri="{0D108BD9-81ED-4DB2-BD59-A6C34878D82A}">
                    <a16:rowId xmlns:a16="http://schemas.microsoft.com/office/drawing/2014/main" val="3886240239"/>
                  </a:ext>
                </a:extLst>
              </a:tr>
              <a:tr h="812171">
                <a:tc>
                  <a:txBody>
                    <a:bodyPr/>
                    <a:lstStyle/>
                    <a:p>
                      <a:pPr marL="228600" marR="0" algn="l">
                        <a:lnSpc>
                          <a:spcPct val="100000"/>
                        </a:lnSpc>
                        <a:spcBef>
                          <a:spcPts val="1200"/>
                        </a:spcBef>
                        <a:spcAft>
                          <a:spcPts val="0"/>
                        </a:spcAft>
                      </a:pPr>
                      <a:r>
                        <a:rPr lang="en-US" sz="1000" dirty="0">
                          <a:effectLst/>
                        </a:rPr>
                        <a:t>1.      </a:t>
                      </a:r>
                      <a:r>
                        <a:rPr lang="en-US" sz="1000" dirty="0" err="1">
                          <a:effectLst/>
                        </a:rPr>
                        <a:t>Spamassassin</a:t>
                      </a:r>
                      <a:endParaRPr lang="en-US" sz="1000" dirty="0">
                        <a:effectLst/>
                      </a:endParaRPr>
                    </a:p>
                    <a:p>
                      <a:pPr marL="228600" marR="0" algn="l">
                        <a:lnSpc>
                          <a:spcPct val="100000"/>
                        </a:lnSpc>
                        <a:spcBef>
                          <a:spcPts val="1200"/>
                        </a:spcBef>
                        <a:spcAft>
                          <a:spcPts val="0"/>
                        </a:spcAft>
                      </a:pPr>
                      <a:r>
                        <a:rPr lang="en-US" sz="1000" dirty="0">
                          <a:effectLst/>
                        </a:rPr>
                        <a:t>2.      </a:t>
                      </a:r>
                      <a:r>
                        <a:rPr lang="en-US" sz="1000" dirty="0" err="1">
                          <a:effectLst/>
                        </a:rPr>
                        <a:t>Lingspam</a:t>
                      </a:r>
                      <a:endParaRPr lang="en-US" sz="1000" dirty="0">
                        <a:effectLst/>
                      </a:endParaRPr>
                    </a:p>
                    <a:p>
                      <a:pPr marL="228600" marR="0" algn="l">
                        <a:lnSpc>
                          <a:spcPct val="100000"/>
                        </a:lnSpc>
                        <a:spcBef>
                          <a:spcPts val="1200"/>
                        </a:spcBef>
                        <a:spcAft>
                          <a:spcPts val="0"/>
                        </a:spcAft>
                      </a:pPr>
                      <a:r>
                        <a:rPr lang="en-US" sz="1000" dirty="0">
                          <a:effectLst/>
                        </a:rPr>
                        <a:t>3.      Csdmc2010 Corpus</a:t>
                      </a:r>
                      <a:endParaRPr lang="en-US" sz="1000" dirty="0">
                        <a:effectLst/>
                        <a:latin typeface="Arial" panose="020B0604020202020204" pitchFamily="34" charset="0"/>
                        <a:ea typeface="Arial" panose="020B0604020202020204" pitchFamily="34" charset="0"/>
                      </a:endParaRPr>
                    </a:p>
                  </a:txBody>
                  <a:tcPr marL="37109" marR="37109" marT="37109" marB="37109"/>
                </a:tc>
                <a:tc>
                  <a:txBody>
                    <a:bodyPr/>
                    <a:lstStyle/>
                    <a:p>
                      <a:pPr marL="0" marR="0" algn="l">
                        <a:lnSpc>
                          <a:spcPct val="100000"/>
                        </a:lnSpc>
                        <a:spcBef>
                          <a:spcPts val="1200"/>
                        </a:spcBef>
                        <a:spcAft>
                          <a:spcPts val="0"/>
                        </a:spcAft>
                      </a:pPr>
                      <a:r>
                        <a:rPr lang="en-US" sz="1000" dirty="0">
                          <a:effectLst/>
                        </a:rPr>
                        <a:t>Identification Of The Most Relevant Features With Random Weight Networks</a:t>
                      </a:r>
                      <a:endParaRPr lang="en-US" sz="1000" dirty="0">
                        <a:effectLst/>
                        <a:latin typeface="Arial" panose="020B0604020202020204" pitchFamily="34" charset="0"/>
                        <a:ea typeface="Arial" panose="020B0604020202020204" pitchFamily="34" charset="0"/>
                      </a:endParaRPr>
                    </a:p>
                  </a:txBody>
                  <a:tcPr marL="37109" marR="37109" marT="37109" marB="37109"/>
                </a:tc>
                <a:extLst>
                  <a:ext uri="{0D108BD9-81ED-4DB2-BD59-A6C34878D82A}">
                    <a16:rowId xmlns:a16="http://schemas.microsoft.com/office/drawing/2014/main" val="3328548441"/>
                  </a:ext>
                </a:extLst>
              </a:tr>
              <a:tr h="340565">
                <a:tc>
                  <a:txBody>
                    <a:bodyPr/>
                    <a:lstStyle/>
                    <a:p>
                      <a:pPr marL="228600" marR="0" algn="l">
                        <a:lnSpc>
                          <a:spcPct val="100000"/>
                        </a:lnSpc>
                        <a:spcBef>
                          <a:spcPts val="1200"/>
                        </a:spcBef>
                        <a:spcAft>
                          <a:spcPts val="0"/>
                        </a:spcAft>
                      </a:pPr>
                      <a:r>
                        <a:rPr lang="en-US" sz="1000" dirty="0">
                          <a:effectLst/>
                        </a:rPr>
                        <a:t>1.  	Dataset -I , -II , -III and -IV [11]</a:t>
                      </a:r>
                      <a:endParaRPr lang="en-US" sz="1000" dirty="0">
                        <a:effectLst/>
                        <a:latin typeface="Arial" panose="020B0604020202020204" pitchFamily="34" charset="0"/>
                        <a:ea typeface="Arial" panose="020B0604020202020204" pitchFamily="34" charset="0"/>
                      </a:endParaRPr>
                    </a:p>
                  </a:txBody>
                  <a:tcPr marL="37109" marR="37109" marT="37109" marB="37109"/>
                </a:tc>
                <a:tc>
                  <a:txBody>
                    <a:bodyPr/>
                    <a:lstStyle/>
                    <a:p>
                      <a:pPr marL="0" marR="0" algn="l">
                        <a:lnSpc>
                          <a:spcPct val="100000"/>
                        </a:lnSpc>
                        <a:spcBef>
                          <a:spcPts val="1200"/>
                        </a:spcBef>
                        <a:spcAft>
                          <a:spcPts val="0"/>
                        </a:spcAft>
                      </a:pPr>
                      <a:r>
                        <a:rPr lang="en-US" sz="1000" dirty="0">
                          <a:effectLst/>
                        </a:rPr>
                        <a:t>Stream Clustering Framework</a:t>
                      </a:r>
                      <a:endParaRPr lang="en-US" sz="1000" dirty="0">
                        <a:effectLst/>
                        <a:latin typeface="Arial" panose="020B0604020202020204" pitchFamily="34" charset="0"/>
                        <a:ea typeface="Arial" panose="020B0604020202020204" pitchFamily="34" charset="0"/>
                      </a:endParaRPr>
                    </a:p>
                  </a:txBody>
                  <a:tcPr marL="37109" marR="37109" marT="37109" marB="37109"/>
                </a:tc>
                <a:extLst>
                  <a:ext uri="{0D108BD9-81ED-4DB2-BD59-A6C34878D82A}">
                    <a16:rowId xmlns:a16="http://schemas.microsoft.com/office/drawing/2014/main" val="4091984843"/>
                  </a:ext>
                </a:extLst>
              </a:tr>
              <a:tr h="812171">
                <a:tc>
                  <a:txBody>
                    <a:bodyPr/>
                    <a:lstStyle/>
                    <a:p>
                      <a:pPr marL="228600" marR="0" algn="l">
                        <a:lnSpc>
                          <a:spcPct val="100000"/>
                        </a:lnSpc>
                        <a:spcBef>
                          <a:spcPts val="1200"/>
                        </a:spcBef>
                        <a:spcAft>
                          <a:spcPts val="0"/>
                        </a:spcAft>
                      </a:pPr>
                      <a:r>
                        <a:rPr lang="en-US" sz="1000" dirty="0">
                          <a:effectLst/>
                        </a:rPr>
                        <a:t>1.      Enron Data</a:t>
                      </a:r>
                    </a:p>
                    <a:p>
                      <a:pPr marL="228600" marR="0" algn="l">
                        <a:lnSpc>
                          <a:spcPct val="100000"/>
                        </a:lnSpc>
                        <a:spcBef>
                          <a:spcPts val="1200"/>
                        </a:spcBef>
                        <a:spcAft>
                          <a:spcPts val="0"/>
                        </a:spcAft>
                      </a:pPr>
                      <a:r>
                        <a:rPr lang="en-US" sz="1000" dirty="0">
                          <a:effectLst/>
                        </a:rPr>
                        <a:t>2.      </a:t>
                      </a:r>
                      <a:r>
                        <a:rPr lang="en-US" sz="1000" dirty="0" err="1">
                          <a:effectLst/>
                        </a:rPr>
                        <a:t>Imdb</a:t>
                      </a:r>
                      <a:r>
                        <a:rPr lang="en-US" sz="1000" dirty="0">
                          <a:effectLst/>
                        </a:rPr>
                        <a:t> Data</a:t>
                      </a:r>
                    </a:p>
                    <a:p>
                      <a:pPr marL="228600" marR="0" algn="l">
                        <a:lnSpc>
                          <a:spcPct val="100000"/>
                        </a:lnSpc>
                        <a:spcBef>
                          <a:spcPts val="1200"/>
                        </a:spcBef>
                        <a:spcAft>
                          <a:spcPts val="0"/>
                        </a:spcAft>
                      </a:pPr>
                      <a:r>
                        <a:rPr lang="en-US" sz="1000" dirty="0">
                          <a:effectLst/>
                        </a:rPr>
                        <a:t>3.      Trec07</a:t>
                      </a:r>
                      <a:endParaRPr lang="en-US" sz="1000" dirty="0">
                        <a:effectLst/>
                        <a:latin typeface="Arial" panose="020B0604020202020204" pitchFamily="34" charset="0"/>
                        <a:ea typeface="Arial" panose="020B0604020202020204" pitchFamily="34" charset="0"/>
                      </a:endParaRPr>
                    </a:p>
                  </a:txBody>
                  <a:tcPr marL="37109" marR="37109" marT="37109" marB="37109"/>
                </a:tc>
                <a:tc>
                  <a:txBody>
                    <a:bodyPr/>
                    <a:lstStyle/>
                    <a:p>
                      <a:pPr marL="0" marR="0" algn="l">
                        <a:lnSpc>
                          <a:spcPct val="100000"/>
                        </a:lnSpc>
                        <a:spcBef>
                          <a:spcPts val="1200"/>
                        </a:spcBef>
                        <a:spcAft>
                          <a:spcPts val="0"/>
                        </a:spcAft>
                      </a:pPr>
                      <a:r>
                        <a:rPr lang="en-US" sz="1000" dirty="0">
                          <a:effectLst/>
                        </a:rPr>
                        <a:t>Unsupervised   Feature   Learning</a:t>
                      </a:r>
                      <a:endParaRPr lang="en-US" sz="1000" dirty="0">
                        <a:effectLst/>
                        <a:latin typeface="Arial" panose="020B0604020202020204" pitchFamily="34" charset="0"/>
                        <a:ea typeface="Arial" panose="020B0604020202020204" pitchFamily="34" charset="0"/>
                      </a:endParaRPr>
                    </a:p>
                  </a:txBody>
                  <a:tcPr marL="37109" marR="37109" marT="37109" marB="37109"/>
                </a:tc>
                <a:extLst>
                  <a:ext uri="{0D108BD9-81ED-4DB2-BD59-A6C34878D82A}">
                    <a16:rowId xmlns:a16="http://schemas.microsoft.com/office/drawing/2014/main" val="3350074246"/>
                  </a:ext>
                </a:extLst>
              </a:tr>
              <a:tr h="713531">
                <a:tc>
                  <a:txBody>
                    <a:bodyPr/>
                    <a:lstStyle/>
                    <a:p>
                      <a:pPr marL="228600" marR="0" algn="l">
                        <a:lnSpc>
                          <a:spcPct val="100000"/>
                        </a:lnSpc>
                        <a:spcBef>
                          <a:spcPts val="1200"/>
                        </a:spcBef>
                        <a:spcAft>
                          <a:spcPts val="0"/>
                        </a:spcAft>
                      </a:pPr>
                      <a:r>
                        <a:rPr lang="en-US" sz="1000" dirty="0">
                          <a:effectLst/>
                        </a:rPr>
                        <a:t>1.      </a:t>
                      </a:r>
                      <a:r>
                        <a:rPr lang="en-US" sz="1000" dirty="0" err="1">
                          <a:effectLst/>
                        </a:rPr>
                        <a:t>Csmining</a:t>
                      </a:r>
                      <a:r>
                        <a:rPr lang="en-US" sz="1000" dirty="0">
                          <a:effectLst/>
                        </a:rPr>
                        <a:t> Spam Emails Datasets</a:t>
                      </a:r>
                    </a:p>
                    <a:p>
                      <a:pPr marL="228600" marR="0" algn="l">
                        <a:lnSpc>
                          <a:spcPct val="100000"/>
                        </a:lnSpc>
                        <a:spcBef>
                          <a:spcPts val="1200"/>
                        </a:spcBef>
                        <a:spcAft>
                          <a:spcPts val="0"/>
                        </a:spcAft>
                      </a:pPr>
                      <a:r>
                        <a:rPr lang="en-US" sz="1000" dirty="0">
                          <a:effectLst/>
                        </a:rPr>
                        <a:t>2.      Concept Drift In E-Mail Datasets</a:t>
                      </a:r>
                      <a:endParaRPr lang="en-US" sz="1000" dirty="0">
                        <a:effectLst/>
                        <a:latin typeface="Arial" panose="020B0604020202020204" pitchFamily="34" charset="0"/>
                        <a:ea typeface="Arial" panose="020B0604020202020204" pitchFamily="34" charset="0"/>
                      </a:endParaRPr>
                    </a:p>
                  </a:txBody>
                  <a:tcPr marL="37109" marR="37109" marT="37109" marB="37109"/>
                </a:tc>
                <a:tc>
                  <a:txBody>
                    <a:bodyPr/>
                    <a:lstStyle/>
                    <a:p>
                      <a:pPr marL="0" marR="0" algn="l">
                        <a:lnSpc>
                          <a:spcPct val="100000"/>
                        </a:lnSpc>
                        <a:spcBef>
                          <a:spcPts val="1200"/>
                        </a:spcBef>
                        <a:spcAft>
                          <a:spcPts val="0"/>
                        </a:spcAft>
                      </a:pPr>
                      <a:r>
                        <a:rPr lang="en-US" sz="1000" dirty="0">
                          <a:effectLst/>
                        </a:rPr>
                        <a:t>Semantic-Based Feature Selection</a:t>
                      </a:r>
                      <a:endParaRPr lang="en-US" sz="1000" dirty="0">
                        <a:effectLst/>
                        <a:latin typeface="Arial" panose="020B0604020202020204" pitchFamily="34" charset="0"/>
                        <a:ea typeface="Arial" panose="020B0604020202020204" pitchFamily="34" charset="0"/>
                      </a:endParaRPr>
                    </a:p>
                  </a:txBody>
                  <a:tcPr marL="37109" marR="37109" marT="37109" marB="37109"/>
                </a:tc>
                <a:extLst>
                  <a:ext uri="{0D108BD9-81ED-4DB2-BD59-A6C34878D82A}">
                    <a16:rowId xmlns:a16="http://schemas.microsoft.com/office/drawing/2014/main" val="3793645236"/>
                  </a:ext>
                </a:extLst>
              </a:tr>
              <a:tr h="983442">
                <a:tc>
                  <a:txBody>
                    <a:bodyPr/>
                    <a:lstStyle/>
                    <a:p>
                      <a:pPr marL="228600" marR="0" algn="l">
                        <a:lnSpc>
                          <a:spcPct val="100000"/>
                        </a:lnSpc>
                        <a:spcBef>
                          <a:spcPts val="1200"/>
                        </a:spcBef>
                        <a:spcAft>
                          <a:spcPts val="0"/>
                        </a:spcAft>
                      </a:pPr>
                      <a:r>
                        <a:rPr lang="en-US" sz="1000">
                          <a:effectLst/>
                        </a:rPr>
                        <a:t>1.      Spam-Posts Detection Dataset Automated</a:t>
                      </a:r>
                    </a:p>
                    <a:p>
                      <a:pPr marL="228600" marR="0" algn="l">
                        <a:lnSpc>
                          <a:spcPct val="100000"/>
                        </a:lnSpc>
                        <a:spcBef>
                          <a:spcPts val="1200"/>
                        </a:spcBef>
                        <a:spcAft>
                          <a:spcPts val="0"/>
                        </a:spcAft>
                      </a:pPr>
                      <a:r>
                        <a:rPr lang="en-US" sz="1000">
                          <a:effectLst/>
                        </a:rPr>
                        <a:t>2.      Honeypot</a:t>
                      </a:r>
                    </a:p>
                    <a:p>
                      <a:pPr marL="228600" marR="0" algn="l">
                        <a:lnSpc>
                          <a:spcPct val="100000"/>
                        </a:lnSpc>
                        <a:spcBef>
                          <a:spcPts val="1200"/>
                        </a:spcBef>
                        <a:spcAft>
                          <a:spcPts val="0"/>
                        </a:spcAft>
                      </a:pPr>
                      <a:r>
                        <a:rPr lang="en-US" sz="1000">
                          <a:effectLst/>
                        </a:rPr>
                        <a:t>3.      Spam-Posts Detection Dataset Manual</a:t>
                      </a:r>
                      <a:endParaRPr lang="en-US" sz="1000">
                        <a:effectLst/>
                        <a:latin typeface="Arial" panose="020B0604020202020204" pitchFamily="34" charset="0"/>
                        <a:ea typeface="Arial" panose="020B0604020202020204" pitchFamily="34" charset="0"/>
                      </a:endParaRPr>
                    </a:p>
                  </a:txBody>
                  <a:tcPr marL="37109" marR="37109" marT="37109" marB="37109"/>
                </a:tc>
                <a:tc>
                  <a:txBody>
                    <a:bodyPr/>
                    <a:lstStyle/>
                    <a:p>
                      <a:pPr marL="0" marR="0" algn="l">
                        <a:lnSpc>
                          <a:spcPct val="100000"/>
                        </a:lnSpc>
                        <a:spcBef>
                          <a:spcPts val="1200"/>
                        </a:spcBef>
                        <a:spcAft>
                          <a:spcPts val="0"/>
                        </a:spcAft>
                      </a:pPr>
                      <a:r>
                        <a:rPr lang="en-US" sz="1000" dirty="0">
                          <a:effectLst/>
                        </a:rPr>
                        <a:t>Based On User Activity And </a:t>
                      </a:r>
                      <a:r>
                        <a:rPr lang="en-US" sz="1000" dirty="0" err="1">
                          <a:effectLst/>
                        </a:rPr>
                        <a:t>Behaviour</a:t>
                      </a:r>
                      <a:endParaRPr lang="en-US" sz="1000" dirty="0">
                        <a:effectLst/>
                        <a:latin typeface="Arial" panose="020B0604020202020204" pitchFamily="34" charset="0"/>
                        <a:ea typeface="Arial" panose="020B0604020202020204" pitchFamily="34" charset="0"/>
                      </a:endParaRPr>
                    </a:p>
                  </a:txBody>
                  <a:tcPr marL="37109" marR="37109" marT="37109" marB="37109"/>
                </a:tc>
                <a:extLst>
                  <a:ext uri="{0D108BD9-81ED-4DB2-BD59-A6C34878D82A}">
                    <a16:rowId xmlns:a16="http://schemas.microsoft.com/office/drawing/2014/main" val="1264124705"/>
                  </a:ext>
                </a:extLst>
              </a:tr>
            </a:tbl>
          </a:graphicData>
        </a:graphic>
      </p:graphicFrame>
    </p:spTree>
    <p:extLst>
      <p:ext uri="{BB962C8B-B14F-4D97-AF65-F5344CB8AC3E}">
        <p14:creationId xmlns:p14="http://schemas.microsoft.com/office/powerpoint/2010/main" val="2756391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371FEA-85DF-454D-B237-A80EE85C2A6B}"/>
              </a:ext>
            </a:extLst>
          </p:cNvPr>
          <p:cNvSpPr>
            <a:spLocks noGrp="1"/>
          </p:cNvSpPr>
          <p:nvPr>
            <p:ph type="sldNum" sz="quarter" idx="12"/>
          </p:nvPr>
        </p:nvSpPr>
        <p:spPr/>
        <p:txBody>
          <a:bodyPr/>
          <a:lstStyle/>
          <a:p>
            <a:fld id="{8C2E478F-E849-4A8C-AF1F-CBCC78A7CBFA}" type="slidenum">
              <a:rPr lang="en-US" smtClean="0"/>
              <a:t>29</a:t>
            </a:fld>
            <a:endParaRPr lang="en-US" dirty="0"/>
          </a:p>
        </p:txBody>
      </p:sp>
      <p:sp>
        <p:nvSpPr>
          <p:cNvPr id="3" name="Title 2">
            <a:extLst>
              <a:ext uri="{FF2B5EF4-FFF2-40B4-BE49-F238E27FC236}">
                <a16:creationId xmlns:a16="http://schemas.microsoft.com/office/drawing/2014/main" id="{094618EB-1EE2-4F92-AA8D-9380FED578F7}"/>
              </a:ext>
            </a:extLst>
          </p:cNvPr>
          <p:cNvSpPr>
            <a:spLocks noGrp="1"/>
          </p:cNvSpPr>
          <p:nvPr>
            <p:ph type="title"/>
          </p:nvPr>
        </p:nvSpPr>
        <p:spPr/>
        <p:txBody>
          <a:bodyPr/>
          <a:lstStyle/>
          <a:p>
            <a:r>
              <a:rPr lang="en-US" dirty="0"/>
              <a:t>Evaluation parameters</a:t>
            </a:r>
          </a:p>
        </p:txBody>
      </p:sp>
      <p:graphicFrame>
        <p:nvGraphicFramePr>
          <p:cNvPr id="5" name="Content Placeholder 4">
            <a:extLst>
              <a:ext uri="{FF2B5EF4-FFF2-40B4-BE49-F238E27FC236}">
                <a16:creationId xmlns:a16="http://schemas.microsoft.com/office/drawing/2014/main" id="{C7465F60-BE67-4B71-8FF5-D7925330A02E}"/>
              </a:ext>
            </a:extLst>
          </p:cNvPr>
          <p:cNvGraphicFramePr>
            <a:graphicFrameLocks noGrp="1"/>
          </p:cNvGraphicFramePr>
          <p:nvPr>
            <p:ph idx="1"/>
            <p:extLst>
              <p:ext uri="{D42A27DB-BD31-4B8C-83A1-F6EECF244321}">
                <p14:modId xmlns:p14="http://schemas.microsoft.com/office/powerpoint/2010/main" val="810784791"/>
              </p:ext>
            </p:extLst>
          </p:nvPr>
        </p:nvGraphicFramePr>
        <p:xfrm>
          <a:off x="2226297" y="1424835"/>
          <a:ext cx="7739406" cy="4807670"/>
        </p:xfrm>
        <a:graphic>
          <a:graphicData uri="http://schemas.openxmlformats.org/drawingml/2006/table">
            <a:tbl>
              <a:tblPr>
                <a:tableStyleId>{5C22544A-7EE6-4342-B048-85BDC9FD1C3A}</a:tableStyleId>
              </a:tblPr>
              <a:tblGrid>
                <a:gridCol w="909858">
                  <a:extLst>
                    <a:ext uri="{9D8B030D-6E8A-4147-A177-3AD203B41FA5}">
                      <a16:colId xmlns:a16="http://schemas.microsoft.com/office/drawing/2014/main" val="3838636085"/>
                    </a:ext>
                  </a:extLst>
                </a:gridCol>
                <a:gridCol w="741365">
                  <a:extLst>
                    <a:ext uri="{9D8B030D-6E8A-4147-A177-3AD203B41FA5}">
                      <a16:colId xmlns:a16="http://schemas.microsoft.com/office/drawing/2014/main" val="4218875983"/>
                    </a:ext>
                  </a:extLst>
                </a:gridCol>
                <a:gridCol w="572874">
                  <a:extLst>
                    <a:ext uri="{9D8B030D-6E8A-4147-A177-3AD203B41FA5}">
                      <a16:colId xmlns:a16="http://schemas.microsoft.com/office/drawing/2014/main" val="93780708"/>
                    </a:ext>
                  </a:extLst>
                </a:gridCol>
                <a:gridCol w="808762">
                  <a:extLst>
                    <a:ext uri="{9D8B030D-6E8A-4147-A177-3AD203B41FA5}">
                      <a16:colId xmlns:a16="http://schemas.microsoft.com/office/drawing/2014/main" val="3539132344"/>
                    </a:ext>
                  </a:extLst>
                </a:gridCol>
                <a:gridCol w="775064">
                  <a:extLst>
                    <a:ext uri="{9D8B030D-6E8A-4147-A177-3AD203B41FA5}">
                      <a16:colId xmlns:a16="http://schemas.microsoft.com/office/drawing/2014/main" val="1214284951"/>
                    </a:ext>
                  </a:extLst>
                </a:gridCol>
                <a:gridCol w="370683">
                  <a:extLst>
                    <a:ext uri="{9D8B030D-6E8A-4147-A177-3AD203B41FA5}">
                      <a16:colId xmlns:a16="http://schemas.microsoft.com/office/drawing/2014/main" val="3551800430"/>
                    </a:ext>
                  </a:extLst>
                </a:gridCol>
                <a:gridCol w="404381">
                  <a:extLst>
                    <a:ext uri="{9D8B030D-6E8A-4147-A177-3AD203B41FA5}">
                      <a16:colId xmlns:a16="http://schemas.microsoft.com/office/drawing/2014/main" val="2913235172"/>
                    </a:ext>
                  </a:extLst>
                </a:gridCol>
                <a:gridCol w="696434">
                  <a:extLst>
                    <a:ext uri="{9D8B030D-6E8A-4147-A177-3AD203B41FA5}">
                      <a16:colId xmlns:a16="http://schemas.microsoft.com/office/drawing/2014/main" val="3184951314"/>
                    </a:ext>
                  </a:extLst>
                </a:gridCol>
                <a:gridCol w="808762">
                  <a:extLst>
                    <a:ext uri="{9D8B030D-6E8A-4147-A177-3AD203B41FA5}">
                      <a16:colId xmlns:a16="http://schemas.microsoft.com/office/drawing/2014/main" val="2595850023"/>
                    </a:ext>
                  </a:extLst>
                </a:gridCol>
                <a:gridCol w="853694">
                  <a:extLst>
                    <a:ext uri="{9D8B030D-6E8A-4147-A177-3AD203B41FA5}">
                      <a16:colId xmlns:a16="http://schemas.microsoft.com/office/drawing/2014/main" val="1947413708"/>
                    </a:ext>
                  </a:extLst>
                </a:gridCol>
                <a:gridCol w="797529">
                  <a:extLst>
                    <a:ext uri="{9D8B030D-6E8A-4147-A177-3AD203B41FA5}">
                      <a16:colId xmlns:a16="http://schemas.microsoft.com/office/drawing/2014/main" val="2104262447"/>
                    </a:ext>
                  </a:extLst>
                </a:gridCol>
              </a:tblGrid>
              <a:tr h="1412514">
                <a:tc>
                  <a:txBody>
                    <a:bodyPr/>
                    <a:lstStyle/>
                    <a:p>
                      <a:pPr marL="0" marR="0" algn="just">
                        <a:lnSpc>
                          <a:spcPct val="115000"/>
                        </a:lnSpc>
                        <a:spcBef>
                          <a:spcPts val="1200"/>
                        </a:spcBef>
                        <a:spcAft>
                          <a:spcPts val="0"/>
                        </a:spcAft>
                      </a:pPr>
                      <a:r>
                        <a:rPr lang="en-US" sz="1100" b="1">
                          <a:effectLst/>
                        </a:rPr>
                        <a:t>Algorithms</a:t>
                      </a:r>
                      <a:endParaRPr lang="en-US" sz="1400" b="1">
                        <a:effectLst/>
                        <a:latin typeface="Arial" panose="020B0604020202020204" pitchFamily="34" charset="0"/>
                        <a:ea typeface="Arial" panose="020B0604020202020204" pitchFamily="34" charset="0"/>
                      </a:endParaRPr>
                    </a:p>
                  </a:txBody>
                  <a:tcPr marL="63500" marR="63500" marT="63500" marB="63500"/>
                </a:tc>
                <a:tc gridSpan="3">
                  <a:txBody>
                    <a:bodyPr/>
                    <a:lstStyle/>
                    <a:p>
                      <a:pPr marL="0" marR="0" algn="ctr">
                        <a:lnSpc>
                          <a:spcPct val="115000"/>
                        </a:lnSpc>
                        <a:spcBef>
                          <a:spcPts val="1200"/>
                        </a:spcBef>
                        <a:spcAft>
                          <a:spcPts val="0"/>
                        </a:spcAft>
                      </a:pPr>
                      <a:r>
                        <a:rPr lang="en-US" sz="1100" b="1" dirty="0">
                          <a:effectLst/>
                        </a:rPr>
                        <a:t>Feature extraction model (unsupervised)</a:t>
                      </a:r>
                      <a:endParaRPr lang="en-US" sz="1400" b="1" dirty="0">
                        <a:effectLst/>
                        <a:latin typeface="Arial" panose="020B0604020202020204" pitchFamily="34" charset="0"/>
                        <a:ea typeface="Arial" panose="020B0604020202020204" pitchFamily="34" charset="0"/>
                      </a:endParaRPr>
                    </a:p>
                  </a:txBody>
                  <a:tcPr marL="63500" marR="63500" marT="63500" marB="63500"/>
                </a:tc>
                <a:tc hMerge="1">
                  <a:txBody>
                    <a:bodyPr/>
                    <a:lstStyle/>
                    <a:p>
                      <a:endParaRPr lang="en-US"/>
                    </a:p>
                  </a:txBody>
                  <a:tcPr/>
                </a:tc>
                <a:tc hMerge="1">
                  <a:txBody>
                    <a:bodyPr/>
                    <a:lstStyle/>
                    <a:p>
                      <a:endParaRPr lang="en-US"/>
                    </a:p>
                  </a:txBody>
                  <a:tcPr/>
                </a:tc>
                <a:tc gridSpan="3">
                  <a:txBody>
                    <a:bodyPr/>
                    <a:lstStyle/>
                    <a:p>
                      <a:pPr marL="0" marR="0" algn="ctr">
                        <a:lnSpc>
                          <a:spcPct val="115000"/>
                        </a:lnSpc>
                        <a:spcBef>
                          <a:spcPts val="1200"/>
                        </a:spcBef>
                        <a:spcAft>
                          <a:spcPts val="0"/>
                        </a:spcAft>
                      </a:pPr>
                      <a:r>
                        <a:rPr lang="en-US" sz="1100" b="1">
                          <a:effectLst/>
                        </a:rPr>
                        <a:t>Feature extraction model</a:t>
                      </a:r>
                      <a:endParaRPr lang="en-US" sz="1400" b="1">
                        <a:effectLst/>
                      </a:endParaRPr>
                    </a:p>
                    <a:p>
                      <a:pPr marL="0" marR="0" algn="ctr">
                        <a:lnSpc>
                          <a:spcPct val="115000"/>
                        </a:lnSpc>
                        <a:spcBef>
                          <a:spcPts val="1200"/>
                        </a:spcBef>
                        <a:spcAft>
                          <a:spcPts val="0"/>
                        </a:spcAft>
                      </a:pPr>
                      <a:r>
                        <a:rPr lang="en-US" sz="1100" b="1">
                          <a:effectLst/>
                        </a:rPr>
                        <a:t> (Semantic based)-using Topic Guessing</a:t>
                      </a:r>
                      <a:endParaRPr lang="en-US" sz="1400" b="1">
                        <a:effectLst/>
                        <a:latin typeface="Arial" panose="020B0604020202020204" pitchFamily="34" charset="0"/>
                        <a:ea typeface="Arial" panose="020B0604020202020204" pitchFamily="34" charset="0"/>
                      </a:endParaRPr>
                    </a:p>
                  </a:txBody>
                  <a:tcPr marL="63500" marR="63500" marT="63500" marB="63500"/>
                </a:tc>
                <a:tc hMerge="1">
                  <a:txBody>
                    <a:bodyPr/>
                    <a:lstStyle/>
                    <a:p>
                      <a:endParaRPr lang="en-US"/>
                    </a:p>
                  </a:txBody>
                  <a:tcPr/>
                </a:tc>
                <a:tc hMerge="1">
                  <a:txBody>
                    <a:bodyPr/>
                    <a:lstStyle/>
                    <a:p>
                      <a:endParaRPr lang="en-US"/>
                    </a:p>
                  </a:txBody>
                  <a:tcPr/>
                </a:tc>
                <a:tc gridSpan="4">
                  <a:txBody>
                    <a:bodyPr/>
                    <a:lstStyle/>
                    <a:p>
                      <a:pPr marL="0" marR="0" algn="ctr">
                        <a:lnSpc>
                          <a:spcPct val="115000"/>
                        </a:lnSpc>
                        <a:spcBef>
                          <a:spcPts val="1200"/>
                        </a:spcBef>
                        <a:spcAft>
                          <a:spcPts val="0"/>
                        </a:spcAft>
                      </a:pPr>
                      <a:r>
                        <a:rPr lang="en-US" sz="1100" b="1" dirty="0">
                          <a:effectLst/>
                        </a:rPr>
                        <a:t>Ontology based</a:t>
                      </a:r>
                      <a:endParaRPr lang="en-US" sz="1400" b="1" dirty="0">
                        <a:effectLst/>
                        <a:latin typeface="Arial" panose="020B0604020202020204" pitchFamily="34" charset="0"/>
                        <a:ea typeface="Arial" panose="020B0604020202020204" pitchFamily="34" charset="0"/>
                      </a:endParaRPr>
                    </a:p>
                  </a:txBody>
                  <a:tcPr marL="63500" marR="63500" marT="63500" marB="6350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68014235"/>
                  </a:ext>
                </a:extLst>
              </a:tr>
              <a:tr h="1370759">
                <a:tc>
                  <a:txBody>
                    <a:bodyPr/>
                    <a:lstStyle/>
                    <a:p>
                      <a:pPr marL="0" marR="0" algn="just">
                        <a:lnSpc>
                          <a:spcPct val="115000"/>
                        </a:lnSpc>
                        <a:spcBef>
                          <a:spcPts val="120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1200"/>
                        </a:spcBef>
                        <a:spcAft>
                          <a:spcPts val="0"/>
                        </a:spcAft>
                      </a:pPr>
                      <a:r>
                        <a:rPr lang="en-US" sz="1000">
                          <a:effectLst/>
                        </a:rPr>
                        <a:t>Precision</a:t>
                      </a:r>
                      <a:endParaRPr lang="en-US" sz="1100">
                        <a:effectLst/>
                      </a:endParaRPr>
                    </a:p>
                    <a:p>
                      <a:pPr marL="0" marR="0" algn="just">
                        <a:lnSpc>
                          <a:spcPct val="115000"/>
                        </a:lnSpc>
                        <a:spcBef>
                          <a:spcPts val="1200"/>
                        </a:spcBef>
                        <a:spcAft>
                          <a:spcPts val="0"/>
                        </a:spcAft>
                      </a:pPr>
                      <a:r>
                        <a:rPr lang="en-US" sz="1000">
                          <a:effectLst/>
                        </a:rPr>
                        <a:t>(%)</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1200"/>
                        </a:spcBef>
                        <a:spcAft>
                          <a:spcPts val="0"/>
                        </a:spcAft>
                      </a:pPr>
                      <a:r>
                        <a:rPr lang="en-US" sz="1000">
                          <a:effectLst/>
                        </a:rPr>
                        <a:t>Recall</a:t>
                      </a:r>
                      <a:endParaRPr lang="en-US" sz="1100">
                        <a:effectLst/>
                      </a:endParaRPr>
                    </a:p>
                    <a:p>
                      <a:pPr marL="0" marR="0" algn="just">
                        <a:lnSpc>
                          <a:spcPct val="115000"/>
                        </a:lnSpc>
                        <a:spcBef>
                          <a:spcPts val="1200"/>
                        </a:spcBef>
                        <a:spcAft>
                          <a:spcPts val="0"/>
                        </a:spcAft>
                      </a:pPr>
                      <a:r>
                        <a:rPr lang="en-US" sz="1000">
                          <a:effectLst/>
                        </a:rPr>
                        <a:t>(%)</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1200"/>
                        </a:spcBef>
                        <a:spcAft>
                          <a:spcPts val="0"/>
                        </a:spcAft>
                      </a:pPr>
                      <a:r>
                        <a:rPr lang="en-US" sz="1000">
                          <a:effectLst/>
                        </a:rPr>
                        <a:t>F-measure</a:t>
                      </a:r>
                      <a:endParaRPr lang="en-US" sz="1100">
                        <a:effectLst/>
                      </a:endParaRPr>
                    </a:p>
                    <a:p>
                      <a:pPr marL="0" marR="0" algn="just">
                        <a:lnSpc>
                          <a:spcPct val="115000"/>
                        </a:lnSpc>
                        <a:spcBef>
                          <a:spcPts val="1200"/>
                        </a:spcBef>
                        <a:spcAft>
                          <a:spcPts val="0"/>
                        </a:spcAft>
                      </a:pPr>
                      <a:r>
                        <a:rPr lang="en-US" sz="1000">
                          <a:effectLst/>
                        </a:rPr>
                        <a:t>(%)</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1200"/>
                        </a:spcBef>
                        <a:spcAft>
                          <a:spcPts val="0"/>
                        </a:spcAft>
                      </a:pPr>
                      <a:r>
                        <a:rPr lang="en-US" sz="1000">
                          <a:effectLst/>
                        </a:rPr>
                        <a:t>Accuracy</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1200"/>
                        </a:spcBef>
                        <a:spcAft>
                          <a:spcPts val="0"/>
                        </a:spcAft>
                      </a:pPr>
                      <a:r>
                        <a:rPr lang="en-US" sz="1000">
                          <a:effectLst/>
                        </a:rPr>
                        <a:t>FN</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1200"/>
                        </a:spcBef>
                        <a:spcAft>
                          <a:spcPts val="0"/>
                        </a:spcAft>
                      </a:pPr>
                      <a:r>
                        <a:rPr lang="en-US" sz="1000">
                          <a:effectLst/>
                        </a:rPr>
                        <a:t>FP</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1200"/>
                        </a:spcBef>
                        <a:spcAft>
                          <a:spcPts val="0"/>
                        </a:spcAft>
                      </a:pPr>
                      <a:r>
                        <a:rPr lang="en-US" sz="1000">
                          <a:effectLst/>
                        </a:rPr>
                        <a:t>Accuray</a:t>
                      </a:r>
                      <a:endParaRPr lang="en-US" sz="1100">
                        <a:effectLst/>
                      </a:endParaRPr>
                    </a:p>
                    <a:p>
                      <a:pPr marL="0" marR="0" algn="just">
                        <a:lnSpc>
                          <a:spcPct val="115000"/>
                        </a:lnSpc>
                        <a:spcBef>
                          <a:spcPts val="1200"/>
                        </a:spcBef>
                        <a:spcAft>
                          <a:spcPts val="0"/>
                        </a:spcAft>
                      </a:pPr>
                      <a:r>
                        <a:rPr lang="en-US" sz="1000">
                          <a:effectLst/>
                        </a:rPr>
                        <a:t>(%)</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1200"/>
                        </a:spcBef>
                        <a:spcAft>
                          <a:spcPts val="0"/>
                        </a:spcAft>
                      </a:pPr>
                      <a:r>
                        <a:rPr lang="en-US" sz="1000">
                          <a:effectLst/>
                        </a:rPr>
                        <a:t>Precision</a:t>
                      </a:r>
                      <a:endParaRPr lang="en-US" sz="1100">
                        <a:effectLst/>
                      </a:endParaRPr>
                    </a:p>
                    <a:p>
                      <a:pPr marL="0" marR="0" algn="just">
                        <a:lnSpc>
                          <a:spcPct val="115000"/>
                        </a:lnSpc>
                        <a:spcBef>
                          <a:spcPts val="1200"/>
                        </a:spcBef>
                        <a:spcAft>
                          <a:spcPts val="0"/>
                        </a:spcAft>
                      </a:pPr>
                      <a:r>
                        <a:rPr lang="en-US" sz="1000">
                          <a:effectLst/>
                        </a:rPr>
                        <a:t>(%)</a:t>
                      </a:r>
                      <a:endParaRPr lang="en-US" sz="1100">
                        <a:effectLst/>
                      </a:endParaRPr>
                    </a:p>
                    <a:p>
                      <a:pPr marL="0" marR="0" algn="just">
                        <a:lnSpc>
                          <a:spcPct val="115000"/>
                        </a:lnSpc>
                        <a:spcBef>
                          <a:spcPts val="1200"/>
                        </a:spcBef>
                        <a:spcAft>
                          <a:spcPts val="0"/>
                        </a:spcAft>
                      </a:pPr>
                      <a:r>
                        <a:rPr lang="en-US" sz="1000">
                          <a:effectLst/>
                        </a:rPr>
                        <a:t>(0,1)</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1200"/>
                        </a:spcBef>
                        <a:spcAft>
                          <a:spcPts val="0"/>
                        </a:spcAft>
                      </a:pPr>
                      <a:r>
                        <a:rPr lang="en-US" sz="1000">
                          <a:effectLst/>
                        </a:rPr>
                        <a:t>Recall</a:t>
                      </a:r>
                      <a:endParaRPr lang="en-US" sz="1100">
                        <a:effectLst/>
                      </a:endParaRPr>
                    </a:p>
                    <a:p>
                      <a:pPr marL="0" marR="0" algn="just">
                        <a:lnSpc>
                          <a:spcPct val="115000"/>
                        </a:lnSpc>
                        <a:spcBef>
                          <a:spcPts val="1200"/>
                        </a:spcBef>
                        <a:spcAft>
                          <a:spcPts val="0"/>
                        </a:spcAft>
                      </a:pPr>
                      <a:r>
                        <a:rPr lang="en-US" sz="1000">
                          <a:effectLst/>
                        </a:rPr>
                        <a:t>(%)(0,1)</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1200"/>
                        </a:spcBef>
                        <a:spcAft>
                          <a:spcPts val="0"/>
                        </a:spcAft>
                      </a:pPr>
                      <a:r>
                        <a:rPr lang="en-US" sz="1000">
                          <a:effectLst/>
                        </a:rPr>
                        <a:t>F-measure</a:t>
                      </a:r>
                      <a:endParaRPr lang="en-US" sz="1100">
                        <a:effectLst/>
                      </a:endParaRPr>
                    </a:p>
                    <a:p>
                      <a:pPr marL="0" marR="0" algn="just">
                        <a:lnSpc>
                          <a:spcPct val="115000"/>
                        </a:lnSpc>
                        <a:spcBef>
                          <a:spcPts val="1200"/>
                        </a:spcBef>
                        <a:spcAft>
                          <a:spcPts val="0"/>
                        </a:spcAft>
                      </a:pPr>
                      <a:r>
                        <a:rPr lang="en-US" sz="1000">
                          <a:effectLst/>
                        </a:rPr>
                        <a:t>%(0,1)</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489465706"/>
                  </a:ext>
                </a:extLst>
              </a:tr>
              <a:tr h="569818">
                <a:tc>
                  <a:txBody>
                    <a:bodyPr/>
                    <a:lstStyle/>
                    <a:p>
                      <a:pPr marL="0" marR="0" algn="just">
                        <a:lnSpc>
                          <a:spcPct val="115000"/>
                        </a:lnSpc>
                        <a:spcBef>
                          <a:spcPts val="1200"/>
                        </a:spcBef>
                        <a:spcAft>
                          <a:spcPts val="0"/>
                        </a:spcAft>
                      </a:pPr>
                      <a:r>
                        <a:rPr lang="en-US" sz="1000">
                          <a:effectLst/>
                        </a:rPr>
                        <a:t>SVM</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1200"/>
                        </a:spcBef>
                        <a:spcAft>
                          <a:spcPts val="0"/>
                        </a:spcAft>
                      </a:pPr>
                      <a:r>
                        <a:rPr lang="en-US" sz="1000">
                          <a:effectLst/>
                        </a:rPr>
                        <a:t>97.80</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1200"/>
                        </a:spcBef>
                        <a:spcAft>
                          <a:spcPts val="0"/>
                        </a:spcAft>
                      </a:pPr>
                      <a:r>
                        <a:rPr lang="en-US" sz="1000">
                          <a:effectLst/>
                        </a:rPr>
                        <a:t>98.80</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1200"/>
                        </a:spcBef>
                        <a:spcAft>
                          <a:spcPts val="0"/>
                        </a:spcAft>
                      </a:pPr>
                      <a:r>
                        <a:rPr lang="en-US" sz="1000">
                          <a:effectLst/>
                        </a:rPr>
                        <a:t>97.80</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1200"/>
                        </a:spcBef>
                        <a:spcAft>
                          <a:spcPts val="0"/>
                        </a:spcAft>
                      </a:pPr>
                      <a:r>
                        <a:rPr lang="en-US" sz="1000">
                          <a:effectLst/>
                        </a:rPr>
                        <a:t>90.8</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1200"/>
                        </a:spcBef>
                        <a:spcAft>
                          <a:spcPts val="0"/>
                        </a:spcAft>
                      </a:pPr>
                      <a:r>
                        <a:rPr lang="en-US" sz="1000">
                          <a:effectLst/>
                        </a:rPr>
                        <a:t>7.4</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1200"/>
                        </a:spcBef>
                        <a:spcAft>
                          <a:spcPts val="0"/>
                        </a:spcAft>
                      </a:pPr>
                      <a:r>
                        <a:rPr lang="en-US" sz="1000">
                          <a:effectLst/>
                        </a:rPr>
                        <a:t>1.8</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1200"/>
                        </a:spcBef>
                        <a:spcAft>
                          <a:spcPts val="0"/>
                        </a:spcAft>
                      </a:pPr>
                      <a:r>
                        <a:rPr lang="en-US" sz="1000">
                          <a:effectLst/>
                        </a:rPr>
                        <a:t>88.13</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1200"/>
                        </a:spcBef>
                        <a:spcAft>
                          <a:spcPts val="0"/>
                        </a:spcAft>
                      </a:pPr>
                      <a:r>
                        <a:rPr lang="en-US" sz="1000">
                          <a:effectLst/>
                        </a:rPr>
                        <a:t>90,86</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1200"/>
                        </a:spcBef>
                        <a:spcAft>
                          <a:spcPts val="0"/>
                        </a:spcAft>
                      </a:pPr>
                      <a:r>
                        <a:rPr lang="en-US" sz="1000">
                          <a:effectLst/>
                        </a:rPr>
                        <a:t>86,90</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1200"/>
                        </a:spcBef>
                        <a:spcAft>
                          <a:spcPts val="0"/>
                        </a:spcAft>
                      </a:pPr>
                      <a:r>
                        <a:rPr lang="en-US" sz="1000">
                          <a:effectLst/>
                        </a:rPr>
                        <a:t>88,88</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675320079"/>
                  </a:ext>
                </a:extLst>
              </a:tr>
              <a:tr h="884761">
                <a:tc>
                  <a:txBody>
                    <a:bodyPr/>
                    <a:lstStyle/>
                    <a:p>
                      <a:pPr marL="0" marR="0" algn="just">
                        <a:lnSpc>
                          <a:spcPct val="115000"/>
                        </a:lnSpc>
                        <a:spcBef>
                          <a:spcPts val="1200"/>
                        </a:spcBef>
                        <a:spcAft>
                          <a:spcPts val="0"/>
                        </a:spcAft>
                      </a:pPr>
                      <a:r>
                        <a:rPr lang="en-US" sz="1000">
                          <a:effectLst/>
                        </a:rPr>
                        <a:t>RF</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1200"/>
                        </a:spcBef>
                        <a:spcAft>
                          <a:spcPts val="0"/>
                        </a:spcAft>
                      </a:pPr>
                      <a:r>
                        <a:rPr lang="en-US" sz="1000">
                          <a:effectLst/>
                        </a:rPr>
                        <a:t>97.60</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1200"/>
                        </a:spcBef>
                        <a:spcAft>
                          <a:spcPts val="0"/>
                        </a:spcAft>
                      </a:pPr>
                      <a:r>
                        <a:rPr lang="en-US" sz="1000">
                          <a:effectLst/>
                        </a:rPr>
                        <a:t>97.10</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1200"/>
                        </a:spcBef>
                        <a:spcAft>
                          <a:spcPts val="0"/>
                        </a:spcAft>
                      </a:pPr>
                      <a:r>
                        <a:rPr lang="en-US" sz="1000">
                          <a:effectLst/>
                        </a:rPr>
                        <a:t>97.10</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1200"/>
                        </a:spcBef>
                        <a:spcAft>
                          <a:spcPts val="0"/>
                        </a:spcAft>
                      </a:pPr>
                      <a:r>
                        <a:rPr lang="en-US" sz="1000">
                          <a:effectLst/>
                        </a:rPr>
                        <a:t>99.2</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1200"/>
                        </a:spcBef>
                        <a:spcAft>
                          <a:spcPts val="0"/>
                        </a:spcAft>
                      </a:pPr>
                      <a:r>
                        <a:rPr lang="en-US" sz="1000">
                          <a:effectLst/>
                        </a:rPr>
                        <a:t>0.6</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1200"/>
                        </a:spcBef>
                        <a:spcAft>
                          <a:spcPts val="0"/>
                        </a:spcAft>
                      </a:pPr>
                      <a:r>
                        <a:rPr lang="en-US" sz="1000">
                          <a:effectLst/>
                        </a:rPr>
                        <a:t>0.2</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1200"/>
                        </a:spcBef>
                        <a:spcAft>
                          <a:spcPts val="0"/>
                        </a:spcAft>
                      </a:pPr>
                      <a:r>
                        <a:rPr lang="en-US" sz="1000">
                          <a:effectLst/>
                        </a:rPr>
                        <a:t>94.70</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1200"/>
                        </a:spcBef>
                        <a:spcAft>
                          <a:spcPts val="0"/>
                        </a:spcAft>
                      </a:pPr>
                      <a:r>
                        <a:rPr lang="en-US" sz="1000">
                          <a:effectLst/>
                        </a:rPr>
                        <a:t>93,91</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1200"/>
                        </a:spcBef>
                        <a:spcAft>
                          <a:spcPts val="0"/>
                        </a:spcAft>
                      </a:pPr>
                      <a:r>
                        <a:rPr lang="en-US" sz="1000">
                          <a:effectLst/>
                        </a:rPr>
                        <a:t>92,93</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1200"/>
                        </a:spcBef>
                        <a:spcAft>
                          <a:spcPts val="0"/>
                        </a:spcAft>
                      </a:pPr>
                      <a:r>
                        <a:rPr lang="en-US" sz="1000">
                          <a:effectLst/>
                        </a:rPr>
                        <a:t>93,92</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937542635"/>
                  </a:ext>
                </a:extLst>
              </a:tr>
              <a:tr h="569818">
                <a:tc>
                  <a:txBody>
                    <a:bodyPr/>
                    <a:lstStyle/>
                    <a:p>
                      <a:pPr marL="0" marR="0" algn="just">
                        <a:lnSpc>
                          <a:spcPct val="115000"/>
                        </a:lnSpc>
                        <a:spcBef>
                          <a:spcPts val="1200"/>
                        </a:spcBef>
                        <a:spcAft>
                          <a:spcPts val="0"/>
                        </a:spcAft>
                      </a:pPr>
                      <a:r>
                        <a:rPr lang="en-US" sz="1000">
                          <a:effectLst/>
                        </a:rPr>
                        <a:t>C4.5</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1200"/>
                        </a:spcBef>
                        <a:spcAft>
                          <a:spcPts val="0"/>
                        </a:spcAft>
                      </a:pPr>
                      <a:r>
                        <a:rPr lang="en-US" sz="1000">
                          <a:effectLst/>
                        </a:rPr>
                        <a:t>95.00</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1200"/>
                        </a:spcBef>
                        <a:spcAft>
                          <a:spcPts val="0"/>
                        </a:spcAft>
                      </a:pPr>
                      <a:r>
                        <a:rPr lang="en-US" sz="1000">
                          <a:effectLst/>
                        </a:rPr>
                        <a:t>94.20</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1200"/>
                        </a:spcBef>
                        <a:spcAft>
                          <a:spcPts val="0"/>
                        </a:spcAft>
                      </a:pPr>
                      <a:r>
                        <a:rPr lang="en-US" sz="1000">
                          <a:effectLst/>
                        </a:rPr>
                        <a:t>94.20</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1200"/>
                        </a:spcBef>
                        <a:spcAft>
                          <a:spcPts val="0"/>
                        </a:spcAft>
                      </a:pPr>
                      <a:r>
                        <a:rPr lang="en-US" sz="1000">
                          <a:effectLst/>
                        </a:rPr>
                        <a:t>97.6</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1200"/>
                        </a:spcBef>
                        <a:spcAft>
                          <a:spcPts val="0"/>
                        </a:spcAft>
                      </a:pPr>
                      <a:r>
                        <a:rPr lang="en-US" sz="1000">
                          <a:effectLst/>
                        </a:rPr>
                        <a:t>1.2</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1200"/>
                        </a:spcBef>
                        <a:spcAft>
                          <a:spcPts val="0"/>
                        </a:spcAft>
                      </a:pPr>
                      <a:r>
                        <a:rPr lang="en-US" sz="1000">
                          <a:effectLst/>
                        </a:rPr>
                        <a:t>1.2</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1200"/>
                        </a:spcBef>
                        <a:spcAft>
                          <a:spcPts val="0"/>
                        </a:spcAft>
                      </a:pPr>
                      <a:r>
                        <a:rPr lang="en-US" sz="1000">
                          <a:effectLst/>
                        </a:rPr>
                        <a:t>-</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1200"/>
                        </a:spcBef>
                        <a:spcAft>
                          <a:spcPts val="0"/>
                        </a:spcAft>
                      </a:pPr>
                      <a:r>
                        <a:rPr lang="en-US" sz="1000">
                          <a:effectLst/>
                        </a:rPr>
                        <a:t>-</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1200"/>
                        </a:spcBef>
                        <a:spcAft>
                          <a:spcPts val="0"/>
                        </a:spcAft>
                      </a:pPr>
                      <a:r>
                        <a:rPr lang="en-US" sz="1000">
                          <a:effectLst/>
                        </a:rPr>
                        <a:t>-</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1200"/>
                        </a:spcBef>
                        <a:spcAft>
                          <a:spcPts val="0"/>
                        </a:spcAft>
                      </a:pPr>
                      <a:r>
                        <a:rPr lang="en-US" sz="1000" dirty="0">
                          <a:effectLst/>
                        </a:rPr>
                        <a:t>-</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437705899"/>
                  </a:ext>
                </a:extLst>
              </a:tr>
            </a:tbl>
          </a:graphicData>
        </a:graphic>
      </p:graphicFrame>
    </p:spTree>
    <p:extLst>
      <p:ext uri="{BB962C8B-B14F-4D97-AF65-F5344CB8AC3E}">
        <p14:creationId xmlns:p14="http://schemas.microsoft.com/office/powerpoint/2010/main" val="817892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1350B904-D7C8-44E8-89DD-68F7CF81F1A7}"/>
              </a:ext>
            </a:extLst>
          </p:cNvPr>
          <p:cNvGraphicFramePr>
            <a:graphicFrameLocks noGrp="1"/>
          </p:cNvGraphicFramePr>
          <p:nvPr>
            <p:ph idx="1"/>
            <p:extLst>
              <p:ext uri="{D42A27DB-BD31-4B8C-83A1-F6EECF244321}">
                <p14:modId xmlns:p14="http://schemas.microsoft.com/office/powerpoint/2010/main" val="2205496554"/>
              </p:ext>
            </p:extLst>
          </p:nvPr>
        </p:nvGraphicFramePr>
        <p:xfrm>
          <a:off x="838200" y="960387"/>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65893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BFA823F4-1B6F-4E9F-8515-0F87A0C174C1}"/>
              </a:ext>
            </a:extLst>
          </p:cNvPr>
          <p:cNvPicPr>
            <a:picLocks noGrp="1" noChangeAspect="1"/>
          </p:cNvPicPr>
          <p:nvPr>
            <p:ph type="pic" sz="quarter" idx="10"/>
          </p:nvPr>
        </p:nvPicPr>
        <p:blipFill>
          <a:blip r:embed="rId2"/>
          <a:stretch>
            <a:fillRect/>
          </a:stretch>
        </p:blipFill>
        <p:spPr>
          <a:xfrm>
            <a:off x="0" y="0"/>
            <a:ext cx="12185978" cy="6854613"/>
          </a:xfrm>
        </p:spPr>
      </p:pic>
      <p:sp>
        <p:nvSpPr>
          <p:cNvPr id="5" name="Rectangle 13">
            <a:extLst>
              <a:ext uri="{FF2B5EF4-FFF2-40B4-BE49-F238E27FC236}">
                <a16:creationId xmlns:a16="http://schemas.microsoft.com/office/drawing/2014/main" id="{84970DCE-964B-4562-9633-71BA6A4DCB65}"/>
              </a:ext>
              <a:ext uri="{C183D7F6-B498-43B3-948B-1728B52AA6E4}">
                <adec:decorative xmlns:adec="http://schemas.microsoft.com/office/drawing/2017/decorative" val="1"/>
              </a:ext>
            </a:extLst>
          </p:cNvPr>
          <p:cNvSpPr/>
          <p:nvPr/>
        </p:nvSpPr>
        <p:spPr>
          <a:xfrm>
            <a:off x="0" y="1694"/>
            <a:ext cx="12195010" cy="685630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C1F0EB8-D260-4FB6-ACF6-6E86B9A02919}"/>
              </a:ext>
              <a:ext uri="{C183D7F6-B498-43B3-948B-1728B52AA6E4}">
                <adec:decorative xmlns:adec="http://schemas.microsoft.com/office/drawing/2017/decorative" val="1"/>
              </a:ext>
            </a:extLst>
          </p:cNvPr>
          <p:cNvSpPr/>
          <p:nvPr/>
        </p:nvSpPr>
        <p:spPr>
          <a:xfrm>
            <a:off x="154635" y="793755"/>
            <a:ext cx="4199467" cy="2048932"/>
          </a:xfrm>
          <a:prstGeom prst="rect">
            <a:avLst/>
          </a:prstGeom>
          <a:solidFill>
            <a:schemeClr val="accent4">
              <a:lumMod val="50000"/>
            </a:schemeClr>
          </a:solidFill>
          <a:ln>
            <a:solidFill>
              <a:srgbClr val="0070C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70920C0-10F4-4ECD-BDF3-CE993B7C8C82}"/>
              </a:ext>
            </a:extLst>
          </p:cNvPr>
          <p:cNvSpPr>
            <a:spLocks noGrp="1"/>
          </p:cNvSpPr>
          <p:nvPr>
            <p:ph type="title"/>
          </p:nvPr>
        </p:nvSpPr>
        <p:spPr>
          <a:xfrm>
            <a:off x="361757" y="949067"/>
            <a:ext cx="3785222" cy="1738307"/>
          </a:xfrm>
        </p:spPr>
        <p:txBody>
          <a:bodyPr>
            <a:normAutofit/>
          </a:bodyPr>
          <a:lstStyle/>
          <a:p>
            <a:pPr algn="l">
              <a:lnSpc>
                <a:spcPct val="80000"/>
              </a:lnSpc>
              <a:defRPr sz="10000">
                <a:solidFill>
                  <a:srgbClr val="3A3B39"/>
                </a:solidFill>
                <a:latin typeface="Bebas"/>
                <a:ea typeface="Bebas"/>
                <a:cs typeface="Bebas"/>
                <a:sym typeface="Bebas"/>
              </a:defRPr>
            </a:pPr>
            <a:r>
              <a:rPr lang="en-US" sz="4000" spc="600" dirty="0">
                <a:solidFill>
                  <a:schemeClr val="bg1"/>
                </a:solidFill>
                <a:latin typeface="Calibri" panose="020F0502020204030204" pitchFamily="34" charset="0"/>
                <a:cs typeface="Calibri" panose="020F0502020204030204" pitchFamily="34" charset="0"/>
              </a:rPr>
              <a:t>CONCLUSION</a:t>
            </a:r>
            <a:endParaRPr lang="en-US" sz="1400" spc="600" dirty="0">
              <a:solidFill>
                <a:schemeClr val="bg1"/>
              </a:solidFill>
              <a:latin typeface="+mn-lt"/>
            </a:endParaRPr>
          </a:p>
        </p:txBody>
      </p:sp>
    </p:spTree>
    <p:extLst>
      <p:ext uri="{BB962C8B-B14F-4D97-AF65-F5344CB8AC3E}">
        <p14:creationId xmlns:p14="http://schemas.microsoft.com/office/powerpoint/2010/main" val="1389222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5DEA47-DD99-4EA7-8CD3-7420273C9922}"/>
              </a:ext>
            </a:extLst>
          </p:cNvPr>
          <p:cNvSpPr>
            <a:spLocks noGrp="1"/>
          </p:cNvSpPr>
          <p:nvPr>
            <p:ph type="sldNum" sz="quarter" idx="12"/>
          </p:nvPr>
        </p:nvSpPr>
        <p:spPr/>
        <p:txBody>
          <a:bodyPr/>
          <a:lstStyle/>
          <a:p>
            <a:fld id="{8C2E478F-E849-4A8C-AF1F-CBCC78A7CBFA}" type="slidenum">
              <a:rPr lang="en-US" smtClean="0"/>
              <a:t>31</a:t>
            </a:fld>
            <a:endParaRPr lang="en-US" dirty="0"/>
          </a:p>
        </p:txBody>
      </p:sp>
      <p:sp>
        <p:nvSpPr>
          <p:cNvPr id="4" name="Content Placeholder 3">
            <a:extLst>
              <a:ext uri="{FF2B5EF4-FFF2-40B4-BE49-F238E27FC236}">
                <a16:creationId xmlns:a16="http://schemas.microsoft.com/office/drawing/2014/main" id="{8FF68947-F46F-46C2-9F1D-9F08E19FBEBC}"/>
              </a:ext>
            </a:extLst>
          </p:cNvPr>
          <p:cNvSpPr>
            <a:spLocks noGrp="1"/>
          </p:cNvSpPr>
          <p:nvPr>
            <p:ph idx="1"/>
          </p:nvPr>
        </p:nvSpPr>
        <p:spPr>
          <a:xfrm>
            <a:off x="601040" y="1185577"/>
            <a:ext cx="10989920" cy="4486845"/>
          </a:xfrm>
        </p:spPr>
        <p:txBody>
          <a:bodyPr/>
          <a:lstStyle/>
          <a:p>
            <a:pPr marL="0" indent="0" algn="just">
              <a:buNone/>
            </a:pPr>
            <a:r>
              <a:rPr lang="en-US" sz="1800" i="1" dirty="0"/>
              <a:t>After surveying the different algorithms and methods used, it was evident that:</a:t>
            </a:r>
          </a:p>
          <a:p>
            <a:pPr marL="0" indent="0" algn="just">
              <a:buNone/>
            </a:pPr>
            <a:endParaRPr lang="en-US" sz="1800" i="1" dirty="0"/>
          </a:p>
          <a:p>
            <a:pPr marL="342900" indent="-342900" algn="just">
              <a:buAutoNum type="arabicPeriod"/>
            </a:pPr>
            <a:r>
              <a:rPr lang="en-US" dirty="0"/>
              <a:t>SVM is more efficient and accurate when we use it for feature based methods which take the content into account but Random Forest algorithm seemed to be more efficient for the feature extraction model which is semantic based.</a:t>
            </a:r>
          </a:p>
          <a:p>
            <a:pPr marL="342900" indent="-342900" algn="just">
              <a:buAutoNum type="arabicPeriod"/>
            </a:pPr>
            <a:r>
              <a:rPr lang="en-US" dirty="0"/>
              <a:t>The 5CNN1FB neural network ensemble model seemed to take more execution time compared to the other methods but had better or similar performances with the baselines for both balanced and unbalance datasets.</a:t>
            </a:r>
          </a:p>
          <a:p>
            <a:pPr marL="342900" indent="-342900" algn="just">
              <a:buAutoNum type="arabicPeriod"/>
            </a:pPr>
            <a:r>
              <a:rPr lang="en-US" dirty="0"/>
              <a:t>The </a:t>
            </a:r>
            <a:r>
              <a:rPr lang="en-US" dirty="0" err="1"/>
              <a:t>DenStream</a:t>
            </a:r>
            <a:r>
              <a:rPr lang="en-US" dirty="0"/>
              <a:t> Clustering method outperformed all other Clustering methods present today. The accuracy of this method is more in case of the bigger datasets. In case of smaller datasets, </a:t>
            </a:r>
            <a:r>
              <a:rPr lang="en-US" dirty="0" err="1"/>
              <a:t>DenStream</a:t>
            </a:r>
            <a:r>
              <a:rPr lang="en-US" dirty="0"/>
              <a:t> method seemed more accurate.</a:t>
            </a:r>
          </a:p>
          <a:p>
            <a:pPr marL="342900" indent="-342900" algn="just">
              <a:buAutoNum type="arabicPeriod"/>
            </a:pPr>
            <a:r>
              <a:rPr lang="en-US" dirty="0"/>
              <a:t>For Ontology based methods, it was seen that Random forest algorithm had better accuracy than the SVM algorithm.</a:t>
            </a:r>
          </a:p>
        </p:txBody>
      </p:sp>
    </p:spTree>
    <p:extLst>
      <p:ext uri="{BB962C8B-B14F-4D97-AF65-F5344CB8AC3E}">
        <p14:creationId xmlns:p14="http://schemas.microsoft.com/office/powerpoint/2010/main" val="21941080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4D593114-653B-4F83-A72F-17932C080578}"/>
              </a:ext>
            </a:extLst>
          </p:cNvPr>
          <p:cNvPicPr>
            <a:picLocks noGrp="1" noChangeAspect="1"/>
          </p:cNvPicPr>
          <p:nvPr>
            <p:ph type="pic" sz="quarter" idx="10"/>
          </p:nvPr>
        </p:nvPicPr>
        <p:blipFill>
          <a:blip r:embed="rId2">
            <a:extLst>
              <a:ext uri="{BEBA8EAE-BF5A-486C-A8C5-ECC9F3942E4B}">
                <a14:imgProps xmlns:a14="http://schemas.microsoft.com/office/drawing/2010/main">
                  <a14:imgLayer r:embed="rId3">
                    <a14:imgEffect>
                      <a14:sharpenSoften amount="-25000"/>
                    </a14:imgEffect>
                    <a14:imgEffect>
                      <a14:saturation sat="0"/>
                    </a14:imgEffect>
                  </a14:imgLayer>
                </a14:imgProps>
              </a:ext>
            </a:extLst>
          </a:blip>
          <a:stretch>
            <a:fillRect/>
          </a:stretch>
        </p:blipFill>
        <p:spPr>
          <a:xfrm>
            <a:off x="9525" y="0"/>
            <a:ext cx="12172950" cy="6858000"/>
          </a:xfrm>
          <a:noFill/>
        </p:spPr>
      </p:pic>
      <p:sp>
        <p:nvSpPr>
          <p:cNvPr id="5" name="Rectangle 4">
            <a:extLst>
              <a:ext uri="{FF2B5EF4-FFF2-40B4-BE49-F238E27FC236}">
                <a16:creationId xmlns:a16="http://schemas.microsoft.com/office/drawing/2014/main" id="{979F9DAD-F6B0-4ECC-8632-4B5E050986A8}"/>
              </a:ext>
              <a:ext uri="{C183D7F6-B498-43B3-948B-1728B52AA6E4}">
                <adec:decorative xmlns:adec="http://schemas.microsoft.com/office/drawing/2017/decorative" val="1"/>
              </a:ext>
            </a:extLst>
          </p:cNvPr>
          <p:cNvSpPr/>
          <p:nvPr/>
        </p:nvSpPr>
        <p:spPr>
          <a:xfrm>
            <a:off x="9525" y="0"/>
            <a:ext cx="12192000" cy="6858000"/>
          </a:xfrm>
          <a:prstGeom prst="rect">
            <a:avLst/>
          </a:prstGeom>
          <a:solidFill>
            <a:schemeClr val="accent5">
              <a:alpha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4F7706BE-EF2E-459C-8778-01DDD354C634}"/>
              </a:ext>
            </a:extLst>
          </p:cNvPr>
          <p:cNvSpPr>
            <a:spLocks noGrp="1"/>
          </p:cNvSpPr>
          <p:nvPr>
            <p:ph type="title"/>
          </p:nvPr>
        </p:nvSpPr>
        <p:spPr>
          <a:xfrm>
            <a:off x="702365" y="1108871"/>
            <a:ext cx="10787270" cy="830649"/>
          </a:xfrm>
        </p:spPr>
        <p:txBody>
          <a:bodyPr>
            <a:normAutofit fontScale="90000"/>
          </a:bodyPr>
          <a:lstStyle/>
          <a:p>
            <a:r>
              <a:rPr lang="en-US" dirty="0">
                <a:solidFill>
                  <a:schemeClr val="bg1"/>
                </a:solidFill>
              </a:rPr>
              <a:t>THANK YOU</a:t>
            </a:r>
          </a:p>
        </p:txBody>
      </p:sp>
      <p:pic>
        <p:nvPicPr>
          <p:cNvPr id="11" name="Graphic 10" descr="User" title="Icon - Presenter Name">
            <a:extLst>
              <a:ext uri="{FF2B5EF4-FFF2-40B4-BE49-F238E27FC236}">
                <a16:creationId xmlns:a16="http://schemas.microsoft.com/office/drawing/2014/main" id="{CB7DE048-B12A-41D3-B89F-B56544FA94F7}"/>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832490" y="3061212"/>
            <a:ext cx="558449" cy="558449"/>
          </a:xfrm>
          <a:prstGeom prst="rect">
            <a:avLst/>
          </a:prstGeom>
        </p:spPr>
      </p:pic>
      <p:sp>
        <p:nvSpPr>
          <p:cNvPr id="14" name="Subtitle 2">
            <a:extLst>
              <a:ext uri="{FF2B5EF4-FFF2-40B4-BE49-F238E27FC236}">
                <a16:creationId xmlns:a16="http://schemas.microsoft.com/office/drawing/2014/main" id="{A62C97B6-F2B5-4806-AB83-0CC32DF096AE}"/>
              </a:ext>
            </a:extLst>
          </p:cNvPr>
          <p:cNvSpPr txBox="1">
            <a:spLocks/>
          </p:cNvSpPr>
          <p:nvPr/>
        </p:nvSpPr>
        <p:spPr>
          <a:xfrm>
            <a:off x="4587593" y="3143268"/>
            <a:ext cx="3495840" cy="558449"/>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Clr>
                <a:srgbClr val="00B0F0"/>
              </a:buClr>
            </a:pPr>
            <a:r>
              <a:rPr lang="en-US" sz="1800" spc="300" dirty="0">
                <a:latin typeface="+mj-lt"/>
                <a:cs typeface="Gill Sans" panose="020B0502020104020203" pitchFamily="34" charset="-79"/>
              </a:rPr>
              <a:t>VARSHITHA CHENNAMSETTI</a:t>
            </a:r>
            <a:endParaRPr kumimoji="0" lang="en-US" sz="1800" u="none" strike="noStrike" kern="1200" cap="none" spc="300" normalizeH="0" baseline="0" noProof="0" dirty="0">
              <a:ln>
                <a:noFill/>
              </a:ln>
              <a:effectLst/>
              <a:uLnTx/>
              <a:uFillTx/>
              <a:latin typeface="+mj-lt"/>
              <a:cs typeface="Gill Sans" panose="020B0502020104020203" pitchFamily="34" charset="-79"/>
            </a:endParaRPr>
          </a:p>
        </p:txBody>
      </p:sp>
      <p:pic>
        <p:nvPicPr>
          <p:cNvPr id="17" name="Graphic 16" descr="User" title="Icon - Presenter Name">
            <a:extLst>
              <a:ext uri="{FF2B5EF4-FFF2-40B4-BE49-F238E27FC236}">
                <a16:creationId xmlns:a16="http://schemas.microsoft.com/office/drawing/2014/main" id="{BE097C82-0889-414F-BE72-318F8214EB6B}"/>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841820" y="3691457"/>
            <a:ext cx="558449" cy="558449"/>
          </a:xfrm>
          <a:prstGeom prst="rect">
            <a:avLst/>
          </a:prstGeom>
        </p:spPr>
      </p:pic>
      <p:pic>
        <p:nvPicPr>
          <p:cNvPr id="19" name="Graphic 18" descr="User" title="Icon - Presenter Name">
            <a:extLst>
              <a:ext uri="{FF2B5EF4-FFF2-40B4-BE49-F238E27FC236}">
                <a16:creationId xmlns:a16="http://schemas.microsoft.com/office/drawing/2014/main" id="{BC3AF4E5-CF51-4AD0-B652-5494C30BD16A}"/>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832489" y="4320240"/>
            <a:ext cx="558449" cy="558449"/>
          </a:xfrm>
          <a:prstGeom prst="rect">
            <a:avLst/>
          </a:prstGeom>
        </p:spPr>
      </p:pic>
      <p:sp>
        <p:nvSpPr>
          <p:cNvPr id="21" name="Subtitle 2">
            <a:extLst>
              <a:ext uri="{FF2B5EF4-FFF2-40B4-BE49-F238E27FC236}">
                <a16:creationId xmlns:a16="http://schemas.microsoft.com/office/drawing/2014/main" id="{23BD1D8D-9DAF-4DD1-8A65-369A2F7E4BC2}"/>
              </a:ext>
            </a:extLst>
          </p:cNvPr>
          <p:cNvSpPr txBox="1">
            <a:spLocks/>
          </p:cNvSpPr>
          <p:nvPr/>
        </p:nvSpPr>
        <p:spPr>
          <a:xfrm>
            <a:off x="4587592" y="3691457"/>
            <a:ext cx="3495839" cy="558449"/>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Clr>
                <a:srgbClr val="00B0F0"/>
              </a:buClr>
            </a:pPr>
            <a:r>
              <a:rPr lang="en-US" sz="1800" spc="300" dirty="0">
                <a:latin typeface="+mj-lt"/>
                <a:cs typeface="Gill Sans" panose="020B0502020104020203" pitchFamily="34" charset="-79"/>
              </a:rPr>
              <a:t>C BHARATH SAI REDDY</a:t>
            </a:r>
            <a:endParaRPr kumimoji="0" lang="en-US" sz="1800" u="none" strike="noStrike" kern="1200" cap="none" spc="300" normalizeH="0" baseline="0" noProof="0" dirty="0">
              <a:ln>
                <a:noFill/>
              </a:ln>
              <a:effectLst/>
              <a:uLnTx/>
              <a:uFillTx/>
              <a:latin typeface="+mj-lt"/>
              <a:cs typeface="Gill Sans" panose="020B0502020104020203" pitchFamily="34" charset="-79"/>
            </a:endParaRPr>
          </a:p>
        </p:txBody>
      </p:sp>
      <p:sp>
        <p:nvSpPr>
          <p:cNvPr id="22" name="Subtitle 2">
            <a:extLst>
              <a:ext uri="{FF2B5EF4-FFF2-40B4-BE49-F238E27FC236}">
                <a16:creationId xmlns:a16="http://schemas.microsoft.com/office/drawing/2014/main" id="{B20D8BBE-6E30-4694-B297-6DE5AE496FF7}"/>
              </a:ext>
            </a:extLst>
          </p:cNvPr>
          <p:cNvSpPr txBox="1">
            <a:spLocks/>
          </p:cNvSpPr>
          <p:nvPr/>
        </p:nvSpPr>
        <p:spPr>
          <a:xfrm>
            <a:off x="4587593" y="4320240"/>
            <a:ext cx="3495838" cy="558449"/>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Clr>
                <a:srgbClr val="00B0F0"/>
              </a:buClr>
            </a:pPr>
            <a:r>
              <a:rPr lang="en-US" sz="1800" spc="300" dirty="0">
                <a:latin typeface="+mj-lt"/>
                <a:cs typeface="Gill Sans" panose="020B0502020104020203" pitchFamily="34" charset="-79"/>
              </a:rPr>
              <a:t>SHAURYA CHOUDHARY</a:t>
            </a:r>
            <a:endParaRPr kumimoji="0" lang="en-US" sz="1800" u="none" strike="noStrike" kern="1200" cap="none" spc="300" normalizeH="0" baseline="0" noProof="0" dirty="0">
              <a:ln>
                <a:noFill/>
              </a:ln>
              <a:effectLst/>
              <a:uLnTx/>
              <a:uFillTx/>
              <a:latin typeface="+mj-lt"/>
              <a:cs typeface="Gill Sans" panose="020B0502020104020203" pitchFamily="34" charset="-79"/>
            </a:endParaRPr>
          </a:p>
        </p:txBody>
      </p:sp>
    </p:spTree>
    <p:extLst>
      <p:ext uri="{BB962C8B-B14F-4D97-AF65-F5344CB8AC3E}">
        <p14:creationId xmlns:p14="http://schemas.microsoft.com/office/powerpoint/2010/main" val="927727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Placeholder 38">
            <a:extLst>
              <a:ext uri="{FF2B5EF4-FFF2-40B4-BE49-F238E27FC236}">
                <a16:creationId xmlns:a16="http://schemas.microsoft.com/office/drawing/2014/main" id="{BA6D7FF8-B03E-48E8-9A54-F677EBB6C0B6}"/>
              </a:ext>
            </a:extLst>
          </p:cNvPr>
          <p:cNvPicPr>
            <a:picLocks noGrp="1" noChangeAspect="1"/>
          </p:cNvPicPr>
          <p:nvPr>
            <p:ph type="pic" sz="quarter" idx="14"/>
          </p:nvPr>
        </p:nvPicPr>
        <p:blipFill>
          <a:blip r:embed="rId3"/>
          <a:stretch>
            <a:fillRect/>
          </a:stretch>
        </p:blipFill>
        <p:spPr>
          <a:xfrm>
            <a:off x="1" y="0"/>
            <a:ext cx="5447071" cy="6833427"/>
          </a:xfrm>
        </p:spPr>
      </p:pic>
      <p:sp>
        <p:nvSpPr>
          <p:cNvPr id="44" name="Freeform: Shape 43">
            <a:extLst>
              <a:ext uri="{FF2B5EF4-FFF2-40B4-BE49-F238E27FC236}">
                <a16:creationId xmlns:a16="http://schemas.microsoft.com/office/drawing/2014/main" id="{785F2504-A35A-4AAB-94E4-C1479349F703}"/>
              </a:ext>
              <a:ext uri="{C183D7F6-B498-43B3-948B-1728B52AA6E4}">
                <adec:decorative xmlns:adec="http://schemas.microsoft.com/office/drawing/2017/decorative" val="1"/>
              </a:ext>
            </a:extLst>
          </p:cNvPr>
          <p:cNvSpPr/>
          <p:nvPr/>
        </p:nvSpPr>
        <p:spPr>
          <a:xfrm>
            <a:off x="0" y="-33383"/>
            <a:ext cx="5447072" cy="6866810"/>
          </a:xfrm>
          <a:custGeom>
            <a:avLst/>
            <a:gdLst>
              <a:gd name="connsiteX0" fmla="*/ 1851727 w 7406905"/>
              <a:gd name="connsiteY0" fmla="*/ 0 h 6866810"/>
              <a:gd name="connsiteX1" fmla="*/ 2785858 w 7406905"/>
              <a:gd name="connsiteY1" fmla="*/ 0 h 6866810"/>
              <a:gd name="connsiteX2" fmla="*/ 2785858 w 7406905"/>
              <a:gd name="connsiteY2" fmla="*/ 1382574 h 6866810"/>
              <a:gd name="connsiteX3" fmla="*/ 3735696 w 7406905"/>
              <a:gd name="connsiteY3" fmla="*/ 1382574 h 6866810"/>
              <a:gd name="connsiteX4" fmla="*/ 3735696 w 7406905"/>
              <a:gd name="connsiteY4" fmla="*/ 1616025 h 6866810"/>
              <a:gd name="connsiteX5" fmla="*/ 4694626 w 7406905"/>
              <a:gd name="connsiteY5" fmla="*/ 1616025 h 6866810"/>
              <a:gd name="connsiteX6" fmla="*/ 4694626 w 7406905"/>
              <a:gd name="connsiteY6" fmla="*/ 0 h 6866810"/>
              <a:gd name="connsiteX7" fmla="*/ 6447975 w 7406905"/>
              <a:gd name="connsiteY7" fmla="*/ 0 h 6866810"/>
              <a:gd name="connsiteX8" fmla="*/ 6447975 w 7406905"/>
              <a:gd name="connsiteY8" fmla="*/ 1408233 h 6866810"/>
              <a:gd name="connsiteX9" fmla="*/ 7406905 w 7406905"/>
              <a:gd name="connsiteY9" fmla="*/ 1408233 h 6866810"/>
              <a:gd name="connsiteX10" fmla="*/ 7406905 w 7406905"/>
              <a:gd name="connsiteY10" fmla="*/ 6024420 h 6866810"/>
              <a:gd name="connsiteX11" fmla="*/ 6447975 w 7406905"/>
              <a:gd name="connsiteY11" fmla="*/ 6024420 h 6866810"/>
              <a:gd name="connsiteX12" fmla="*/ 6446330 w 7406905"/>
              <a:gd name="connsiteY12" fmla="*/ 5016507 h 6866810"/>
              <a:gd name="connsiteX13" fmla="*/ 5487400 w 7406905"/>
              <a:gd name="connsiteY13" fmla="*/ 5016507 h 6866810"/>
              <a:gd name="connsiteX14" fmla="*/ 5487400 w 7406905"/>
              <a:gd name="connsiteY14" fmla="*/ 6866810 h 6866810"/>
              <a:gd name="connsiteX15" fmla="*/ 4649980 w 7406905"/>
              <a:gd name="connsiteY15" fmla="*/ 6866810 h 6866810"/>
              <a:gd name="connsiteX16" fmla="*/ 4649980 w 7406905"/>
              <a:gd name="connsiteY16" fmla="*/ 5505639 h 6866810"/>
              <a:gd name="connsiteX17" fmla="*/ 3691050 w 7406905"/>
              <a:gd name="connsiteY17" fmla="*/ 5505639 h 6866810"/>
              <a:gd name="connsiteX18" fmla="*/ 3691050 w 7406905"/>
              <a:gd name="connsiteY18" fmla="*/ 6087035 h 6866810"/>
              <a:gd name="connsiteX19" fmla="*/ 2776766 w 7406905"/>
              <a:gd name="connsiteY19" fmla="*/ 6087035 h 6866810"/>
              <a:gd name="connsiteX20" fmla="*/ 2776766 w 7406905"/>
              <a:gd name="connsiteY20" fmla="*/ 6866810 h 6866810"/>
              <a:gd name="connsiteX21" fmla="*/ 1851727 w 7406905"/>
              <a:gd name="connsiteY21" fmla="*/ 6866810 h 6866810"/>
              <a:gd name="connsiteX22" fmla="*/ 1851727 w 7406905"/>
              <a:gd name="connsiteY22" fmla="*/ 6087035 h 6866810"/>
              <a:gd name="connsiteX23" fmla="*/ 905749 w 7406905"/>
              <a:gd name="connsiteY23" fmla="*/ 6087035 h 6866810"/>
              <a:gd name="connsiteX24" fmla="*/ 905749 w 7406905"/>
              <a:gd name="connsiteY24" fmla="*/ 5102343 h 6866810"/>
              <a:gd name="connsiteX25" fmla="*/ 0 w 7406905"/>
              <a:gd name="connsiteY25" fmla="*/ 5102343 h 6866810"/>
              <a:gd name="connsiteX26" fmla="*/ 0 w 7406905"/>
              <a:gd name="connsiteY26" fmla="*/ 528420 h 6866810"/>
              <a:gd name="connsiteX27" fmla="*/ 892796 w 7406905"/>
              <a:gd name="connsiteY27" fmla="*/ 528420 h 6866810"/>
              <a:gd name="connsiteX28" fmla="*/ 892796 w 7406905"/>
              <a:gd name="connsiteY28" fmla="*/ 1941196 h 6866810"/>
              <a:gd name="connsiteX29" fmla="*/ 1851727 w 7406905"/>
              <a:gd name="connsiteY29" fmla="*/ 1941196 h 6866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06905" h="6866810">
                <a:moveTo>
                  <a:pt x="1851727" y="0"/>
                </a:moveTo>
                <a:lnTo>
                  <a:pt x="2785858" y="0"/>
                </a:lnTo>
                <a:lnTo>
                  <a:pt x="2785858" y="1382574"/>
                </a:lnTo>
                <a:lnTo>
                  <a:pt x="3735696" y="1382574"/>
                </a:lnTo>
                <a:lnTo>
                  <a:pt x="3735696" y="1616025"/>
                </a:lnTo>
                <a:lnTo>
                  <a:pt x="4694626" y="1616025"/>
                </a:lnTo>
                <a:lnTo>
                  <a:pt x="4694626" y="0"/>
                </a:lnTo>
                <a:lnTo>
                  <a:pt x="6447975" y="0"/>
                </a:lnTo>
                <a:lnTo>
                  <a:pt x="6447975" y="1408233"/>
                </a:lnTo>
                <a:lnTo>
                  <a:pt x="7406905" y="1408233"/>
                </a:lnTo>
                <a:lnTo>
                  <a:pt x="7406905" y="6024420"/>
                </a:lnTo>
                <a:lnTo>
                  <a:pt x="6447975" y="6024420"/>
                </a:lnTo>
                <a:cubicBezTo>
                  <a:pt x="6447426" y="5688449"/>
                  <a:pt x="6446879" y="5352478"/>
                  <a:pt x="6446330" y="5016507"/>
                </a:cubicBezTo>
                <a:lnTo>
                  <a:pt x="5487400" y="5016507"/>
                </a:lnTo>
                <a:lnTo>
                  <a:pt x="5487400" y="6866810"/>
                </a:lnTo>
                <a:lnTo>
                  <a:pt x="4649980" y="6866810"/>
                </a:lnTo>
                <a:lnTo>
                  <a:pt x="4649980" y="5505639"/>
                </a:lnTo>
                <a:lnTo>
                  <a:pt x="3691050" y="5505639"/>
                </a:lnTo>
                <a:lnTo>
                  <a:pt x="3691050" y="6087035"/>
                </a:lnTo>
                <a:lnTo>
                  <a:pt x="2776766" y="6087035"/>
                </a:lnTo>
                <a:lnTo>
                  <a:pt x="2776766" y="6866810"/>
                </a:lnTo>
                <a:lnTo>
                  <a:pt x="1851727" y="6866810"/>
                </a:lnTo>
                <a:lnTo>
                  <a:pt x="1851727" y="6087035"/>
                </a:lnTo>
                <a:lnTo>
                  <a:pt x="905749" y="6087035"/>
                </a:lnTo>
                <a:lnTo>
                  <a:pt x="905749" y="5102343"/>
                </a:lnTo>
                <a:lnTo>
                  <a:pt x="0" y="5102343"/>
                </a:lnTo>
                <a:lnTo>
                  <a:pt x="0" y="528420"/>
                </a:lnTo>
                <a:lnTo>
                  <a:pt x="892796" y="528420"/>
                </a:lnTo>
                <a:lnTo>
                  <a:pt x="892796" y="1941196"/>
                </a:lnTo>
                <a:lnTo>
                  <a:pt x="1851727" y="1941196"/>
                </a:lnTo>
                <a:close/>
              </a:path>
            </a:pathLst>
          </a:custGeom>
          <a:gradFill>
            <a:gsLst>
              <a:gs pos="0">
                <a:srgbClr val="01023B">
                  <a:alpha val="50000"/>
                </a:srgbClr>
              </a:gs>
              <a:gs pos="100000">
                <a:srgbClr val="E99757">
                  <a:alpha val="50000"/>
                </a:srgbClr>
              </a:gs>
              <a:gs pos="50000">
                <a:srgbClr val="A53F52">
                  <a:alpha val="5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1">
            <a:extLst>
              <a:ext uri="{FF2B5EF4-FFF2-40B4-BE49-F238E27FC236}">
                <a16:creationId xmlns:a16="http://schemas.microsoft.com/office/drawing/2014/main" id="{50AEA731-C7D0-4A0E-B871-4F369D8BEAC5}"/>
              </a:ext>
            </a:extLst>
          </p:cNvPr>
          <p:cNvSpPr>
            <a:spLocks noGrp="1"/>
          </p:cNvSpPr>
          <p:nvPr>
            <p:ph type="title"/>
          </p:nvPr>
        </p:nvSpPr>
        <p:spPr>
          <a:xfrm>
            <a:off x="6437830" y="365124"/>
            <a:ext cx="4741607" cy="573989"/>
          </a:xfrm>
        </p:spPr>
        <p:txBody>
          <a:bodyPr/>
          <a:lstStyle/>
          <a:p>
            <a:r>
              <a:rPr lang="en-US" dirty="0"/>
              <a:t>Problem Description</a:t>
            </a:r>
          </a:p>
        </p:txBody>
      </p:sp>
      <p:sp>
        <p:nvSpPr>
          <p:cNvPr id="13" name="Content Placeholder 12">
            <a:extLst>
              <a:ext uri="{FF2B5EF4-FFF2-40B4-BE49-F238E27FC236}">
                <a16:creationId xmlns:a16="http://schemas.microsoft.com/office/drawing/2014/main" id="{A4E49AC7-7A73-4B51-BDF6-EABA3162F4B7}"/>
              </a:ext>
            </a:extLst>
          </p:cNvPr>
          <p:cNvSpPr>
            <a:spLocks noGrp="1"/>
          </p:cNvSpPr>
          <p:nvPr>
            <p:ph idx="1"/>
          </p:nvPr>
        </p:nvSpPr>
        <p:spPr>
          <a:xfrm>
            <a:off x="5624052" y="1083733"/>
            <a:ext cx="6369165" cy="5409143"/>
          </a:xfrm>
        </p:spPr>
        <p:txBody>
          <a:bodyPr>
            <a:normAutofit fontScale="92500" lnSpcReduction="10000"/>
          </a:bodyPr>
          <a:lstStyle/>
          <a:p>
            <a:pPr lvl="0" algn="just"/>
            <a:r>
              <a:rPr lang="en-IN" dirty="0">
                <a:latin typeface="Times New Roman" panose="02020603050405020304" pitchFamily="18" charset="0"/>
                <a:cs typeface="Times New Roman" panose="02020603050405020304" pitchFamily="18" charset="0"/>
              </a:rPr>
              <a:t>Online spamming comes in different forms such as malware dissemination, abusive content, fake news, and generating fake product reviews. This makes it difficult to check the legitimacy of the content being posted. </a:t>
            </a:r>
            <a:endParaRPr lang="en-US" dirty="0">
              <a:latin typeface="Times New Roman" panose="02020603050405020304" pitchFamily="18" charset="0"/>
              <a:cs typeface="Times New Roman" panose="02020603050405020304" pitchFamily="18" charset="0"/>
            </a:endParaRPr>
          </a:p>
          <a:p>
            <a:pPr lvl="0" algn="just"/>
            <a:r>
              <a:rPr lang="en-IN" dirty="0">
                <a:latin typeface="Times New Roman" panose="02020603050405020304" pitchFamily="18" charset="0"/>
                <a:cs typeface="Times New Roman" panose="02020603050405020304" pitchFamily="18" charset="0"/>
              </a:rPr>
              <a:t>Thus, spamming makes utilizing data directly from social media platforms untrustworthy and may mislead the analysis to wrong conclusions due to unrepresentative data.</a:t>
            </a:r>
            <a:endParaRPr lang="en-US" dirty="0">
              <a:latin typeface="Times New Roman" panose="02020603050405020304" pitchFamily="18" charset="0"/>
              <a:cs typeface="Times New Roman" panose="02020603050405020304" pitchFamily="18" charset="0"/>
            </a:endParaRPr>
          </a:p>
          <a:p>
            <a:pPr lvl="0" algn="just"/>
            <a:r>
              <a:rPr lang="en-IN" dirty="0">
                <a:latin typeface="Times New Roman" panose="02020603050405020304" pitchFamily="18" charset="0"/>
                <a:cs typeface="Times New Roman" panose="02020603050405020304" pitchFamily="18" charset="0"/>
              </a:rPr>
              <a:t>Spamming on twitter is heavily based on the trending hashtags.</a:t>
            </a:r>
            <a:endParaRPr lang="en-US" dirty="0">
              <a:latin typeface="Times New Roman" panose="02020603050405020304" pitchFamily="18" charset="0"/>
              <a:cs typeface="Times New Roman" panose="02020603050405020304" pitchFamily="18" charset="0"/>
            </a:endParaRPr>
          </a:p>
          <a:p>
            <a:pPr lvl="0" algn="just"/>
            <a:r>
              <a:rPr lang="en-IN" dirty="0">
                <a:latin typeface="Times New Roman" panose="02020603050405020304" pitchFamily="18" charset="0"/>
                <a:cs typeface="Times New Roman" panose="02020603050405020304" pitchFamily="18" charset="0"/>
              </a:rPr>
              <a:t>Most of the spam detecting methods use behavioural and statistical methods to detect spam, but they all have their limitations. </a:t>
            </a:r>
            <a:endParaRPr lang="en-US" dirty="0">
              <a:latin typeface="Times New Roman" panose="02020603050405020304" pitchFamily="18" charset="0"/>
              <a:cs typeface="Times New Roman" panose="02020603050405020304" pitchFamily="18" charset="0"/>
            </a:endParaRPr>
          </a:p>
          <a:p>
            <a:pPr lvl="0" algn="just"/>
            <a:r>
              <a:rPr lang="en-IN" dirty="0">
                <a:latin typeface="Times New Roman" panose="02020603050405020304" pitchFamily="18" charset="0"/>
                <a:cs typeface="Times New Roman" panose="02020603050405020304" pitchFamily="18" charset="0"/>
              </a:rPr>
              <a:t>For instance, a spam account detection model looks for several attributes like follower-followee ratio, tweet frequency, interaction with other users, age of the account, etc. before labelling the account.</a:t>
            </a:r>
            <a:endParaRPr lang="en-US" dirty="0">
              <a:latin typeface="Times New Roman" panose="02020603050405020304" pitchFamily="18" charset="0"/>
              <a:cs typeface="Times New Roman" panose="02020603050405020304" pitchFamily="18" charset="0"/>
            </a:endParaRPr>
          </a:p>
          <a:p>
            <a:pPr lvl="0" algn="just"/>
            <a:r>
              <a:rPr lang="en-IN" dirty="0">
                <a:latin typeface="Times New Roman" panose="02020603050405020304" pitchFamily="18" charset="0"/>
                <a:cs typeface="Times New Roman" panose="02020603050405020304" pitchFamily="18" charset="0"/>
              </a:rPr>
              <a:t>One of the major issues faced in classifier models is that the dataset used to train them gets old, so the model fails to detect new spam strategies enforced by spam drift.</a:t>
            </a:r>
            <a:endParaRPr lang="en-US" dirty="0">
              <a:latin typeface="Times New Roman" panose="02020603050405020304" pitchFamily="18" charset="0"/>
              <a:cs typeface="Times New Roman" panose="02020603050405020304" pitchFamily="18" charset="0"/>
            </a:endParaRPr>
          </a:p>
        </p:txBody>
      </p:sp>
      <p:sp>
        <p:nvSpPr>
          <p:cNvPr id="35" name="Slide Number Placeholder 34">
            <a:extLst>
              <a:ext uri="{FF2B5EF4-FFF2-40B4-BE49-F238E27FC236}">
                <a16:creationId xmlns:a16="http://schemas.microsoft.com/office/drawing/2014/main" id="{2DD84183-8918-4B86-8418-5094E7C47E67}"/>
              </a:ext>
            </a:extLst>
          </p:cNvPr>
          <p:cNvSpPr>
            <a:spLocks noGrp="1"/>
          </p:cNvSpPr>
          <p:nvPr>
            <p:ph type="sldNum" sz="quarter" idx="4"/>
          </p:nvPr>
        </p:nvSpPr>
        <p:spPr/>
        <p:txBody>
          <a:bodyPr/>
          <a:lstStyle/>
          <a:p>
            <a:fld id="{8C2E478F-E849-4A8C-AF1F-CBCC78A7CBFA}" type="slidenum">
              <a:rPr lang="en-US" smtClean="0"/>
              <a:t>4</a:t>
            </a:fld>
            <a:endParaRPr lang="en-US" dirty="0"/>
          </a:p>
        </p:txBody>
      </p:sp>
    </p:spTree>
    <p:extLst>
      <p:ext uri="{BB962C8B-B14F-4D97-AF65-F5344CB8AC3E}">
        <p14:creationId xmlns:p14="http://schemas.microsoft.com/office/powerpoint/2010/main" val="2720361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CBFC99BB-320C-430E-90A9-2D11073045AC}"/>
              </a:ext>
            </a:extLst>
          </p:cNvPr>
          <p:cNvPicPr>
            <a:picLocks noGrp="1" noChangeAspect="1"/>
          </p:cNvPicPr>
          <p:nvPr>
            <p:ph type="pic" sz="quarter" idx="13"/>
          </p:nvPr>
        </p:nvPicPr>
        <p:blipFill>
          <a:blip r:embed="rId2"/>
          <a:srcRect l="25000" r="25000"/>
          <a:stretch>
            <a:fillRect/>
          </a:stretch>
        </p:blipFill>
        <p:spPr/>
      </p:pic>
      <p:sp>
        <p:nvSpPr>
          <p:cNvPr id="3" name="Title 2">
            <a:extLst>
              <a:ext uri="{FF2B5EF4-FFF2-40B4-BE49-F238E27FC236}">
                <a16:creationId xmlns:a16="http://schemas.microsoft.com/office/drawing/2014/main" id="{865DFF99-D5FF-4C8E-AD64-48803402759E}"/>
              </a:ext>
            </a:extLst>
          </p:cNvPr>
          <p:cNvSpPr>
            <a:spLocks noGrp="1"/>
          </p:cNvSpPr>
          <p:nvPr>
            <p:ph type="title"/>
          </p:nvPr>
        </p:nvSpPr>
        <p:spPr/>
        <p:txBody>
          <a:bodyPr>
            <a:noAutofit/>
          </a:bodyPr>
          <a:lstStyle/>
          <a:p>
            <a:r>
              <a:rPr lang="en-US" sz="4800" dirty="0"/>
              <a:t>Ontology BASED APPROACH</a:t>
            </a:r>
          </a:p>
        </p:txBody>
      </p:sp>
      <p:sp>
        <p:nvSpPr>
          <p:cNvPr id="5" name="Slide Number Placeholder 4">
            <a:extLst>
              <a:ext uri="{FF2B5EF4-FFF2-40B4-BE49-F238E27FC236}">
                <a16:creationId xmlns:a16="http://schemas.microsoft.com/office/drawing/2014/main" id="{CF237835-34E4-4C3A-9CFA-5C8AC53145AC}"/>
              </a:ext>
            </a:extLst>
          </p:cNvPr>
          <p:cNvSpPr>
            <a:spLocks noGrp="1"/>
          </p:cNvSpPr>
          <p:nvPr>
            <p:ph type="sldNum" sz="quarter" idx="12"/>
          </p:nvPr>
        </p:nvSpPr>
        <p:spPr/>
        <p:txBody>
          <a:bodyPr/>
          <a:lstStyle/>
          <a:p>
            <a:fld id="{8C2E478F-E849-4A8C-AF1F-CBCC78A7CBFA}" type="slidenum">
              <a:rPr lang="en-US" smtClean="0"/>
              <a:t>5</a:t>
            </a:fld>
            <a:endParaRPr lang="en-US" dirty="0"/>
          </a:p>
        </p:txBody>
      </p:sp>
      <p:sp>
        <p:nvSpPr>
          <p:cNvPr id="8" name="Rectangle 13">
            <a:extLst>
              <a:ext uri="{FF2B5EF4-FFF2-40B4-BE49-F238E27FC236}">
                <a16:creationId xmlns:a16="http://schemas.microsoft.com/office/drawing/2014/main" id="{29CD0BAD-2679-4999-9C56-99DC422DC80D}"/>
              </a:ext>
              <a:ext uri="{C183D7F6-B498-43B3-948B-1728B52AA6E4}">
                <adec:decorative xmlns:adec="http://schemas.microsoft.com/office/drawing/2017/decorative" val="1"/>
              </a:ext>
            </a:extLst>
          </p:cNvPr>
          <p:cNvSpPr/>
          <p:nvPr/>
        </p:nvSpPr>
        <p:spPr>
          <a:xfrm>
            <a:off x="-2" y="-24714"/>
            <a:ext cx="6096000" cy="6882714"/>
          </a:xfrm>
          <a:prstGeom prst="parallelogram">
            <a:avLst/>
          </a:prstGeom>
          <a:gradFill flip="none" rotWithShape="1">
            <a:gsLst>
              <a:gs pos="0">
                <a:srgbClr val="01023B">
                  <a:alpha val="50000"/>
                </a:srgbClr>
              </a:gs>
              <a:gs pos="100000">
                <a:srgbClr val="E99757">
                  <a:alpha val="50000"/>
                </a:srgbClr>
              </a:gs>
              <a:gs pos="50000">
                <a:srgbClr val="A53F52">
                  <a:alpha val="5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738778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62C770-C956-4D89-B7F4-8CCCAACC34EA}"/>
              </a:ext>
            </a:extLst>
          </p:cNvPr>
          <p:cNvSpPr>
            <a:spLocks noGrp="1"/>
          </p:cNvSpPr>
          <p:nvPr>
            <p:ph type="sldNum" sz="quarter" idx="12"/>
          </p:nvPr>
        </p:nvSpPr>
        <p:spPr/>
        <p:txBody>
          <a:bodyPr/>
          <a:lstStyle/>
          <a:p>
            <a:fld id="{8C2E478F-E849-4A8C-AF1F-CBCC78A7CBFA}" type="slidenum">
              <a:rPr lang="en-US" smtClean="0"/>
              <a:t>6</a:t>
            </a:fld>
            <a:endParaRPr lang="en-US" dirty="0"/>
          </a:p>
        </p:txBody>
      </p:sp>
      <p:sp>
        <p:nvSpPr>
          <p:cNvPr id="3" name="Title 2">
            <a:extLst>
              <a:ext uri="{FF2B5EF4-FFF2-40B4-BE49-F238E27FC236}">
                <a16:creationId xmlns:a16="http://schemas.microsoft.com/office/drawing/2014/main" id="{1B7313DE-60D5-45BD-8689-A31EDAA9B813}"/>
              </a:ext>
            </a:extLst>
          </p:cNvPr>
          <p:cNvSpPr>
            <a:spLocks noGrp="1"/>
          </p:cNvSpPr>
          <p:nvPr>
            <p:ph type="title"/>
          </p:nvPr>
        </p:nvSpPr>
        <p:spPr/>
        <p:txBody>
          <a:bodyPr/>
          <a:lstStyle/>
          <a:p>
            <a:r>
              <a:rPr lang="en-US" dirty="0"/>
              <a:t>PROBLEM addressed</a:t>
            </a:r>
          </a:p>
        </p:txBody>
      </p:sp>
      <p:sp>
        <p:nvSpPr>
          <p:cNvPr id="4" name="Content Placeholder 3">
            <a:extLst>
              <a:ext uri="{FF2B5EF4-FFF2-40B4-BE49-F238E27FC236}">
                <a16:creationId xmlns:a16="http://schemas.microsoft.com/office/drawing/2014/main" id="{B927639A-0238-4887-86C5-A7B4C7E19DA0}"/>
              </a:ext>
            </a:extLst>
          </p:cNvPr>
          <p:cNvSpPr>
            <a:spLocks noGrp="1"/>
          </p:cNvSpPr>
          <p:nvPr>
            <p:ph idx="1"/>
          </p:nvPr>
        </p:nvSpPr>
        <p:spPr/>
        <p:txBody>
          <a:bodyPr/>
          <a:lstStyle/>
          <a:p>
            <a:pPr lvl="0"/>
            <a:r>
              <a:rPr lang="en-IN" dirty="0"/>
              <a:t>A report by </a:t>
            </a:r>
            <a:r>
              <a:rPr lang="en-IN" dirty="0" err="1"/>
              <a:t>Nexgate</a:t>
            </a:r>
            <a:r>
              <a:rPr lang="en-IN" dirty="0"/>
              <a:t> found out that on an average one spam post occurs in every 200 social media posts and a more recent research reports that around 15% of active Twitter users are automated bots for spamming. </a:t>
            </a:r>
            <a:endParaRPr lang="en-US" dirty="0"/>
          </a:p>
          <a:p>
            <a:pPr lvl="0"/>
            <a:r>
              <a:rPr lang="en-IN" dirty="0"/>
              <a:t>The growing volume of spam content and the use of automated bot accounts to publish posts raises many problems about the credibility and representativeness of the data for research.</a:t>
            </a:r>
            <a:endParaRPr lang="en-US" dirty="0"/>
          </a:p>
          <a:p>
            <a:pPr lvl="0"/>
            <a:r>
              <a:rPr lang="en-IN" dirty="0"/>
              <a:t>This study analysis has displayed that common spammers and social media bot spammers behave similarly. </a:t>
            </a:r>
            <a:endParaRPr lang="en-US" dirty="0"/>
          </a:p>
          <a:p>
            <a:pPr lvl="0"/>
            <a:r>
              <a:rPr lang="en-IN" dirty="0"/>
              <a:t>There are many factors that determine whether the account is spam or not. The conventional methods used keyword-based identification to check for spam.</a:t>
            </a:r>
            <a:endParaRPr lang="en-US" dirty="0"/>
          </a:p>
          <a:p>
            <a:pPr lvl="0"/>
            <a:r>
              <a:rPr lang="en-IN" dirty="0"/>
              <a:t>But a real-time spam detection method is used in this paper that performs far more efficient than existing methods and models. </a:t>
            </a:r>
            <a:endParaRPr lang="en-US" dirty="0"/>
          </a:p>
          <a:p>
            <a:pPr lvl="0"/>
            <a:r>
              <a:rPr lang="en-IN" dirty="0"/>
              <a:t>The factors that mainly affect are follower-followee relationship, frequency of tweets, user active time and interaction with the other accounts.</a:t>
            </a:r>
            <a:endParaRPr lang="en-US" dirty="0"/>
          </a:p>
          <a:p>
            <a:endParaRPr lang="en-US" dirty="0"/>
          </a:p>
        </p:txBody>
      </p:sp>
    </p:spTree>
    <p:extLst>
      <p:ext uri="{BB962C8B-B14F-4D97-AF65-F5344CB8AC3E}">
        <p14:creationId xmlns:p14="http://schemas.microsoft.com/office/powerpoint/2010/main" val="3934802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E53F16-A259-48E6-95B7-B223C6B4F6D8}"/>
              </a:ext>
            </a:extLst>
          </p:cNvPr>
          <p:cNvSpPr>
            <a:spLocks noGrp="1"/>
          </p:cNvSpPr>
          <p:nvPr>
            <p:ph type="sldNum" sz="quarter" idx="12"/>
          </p:nvPr>
        </p:nvSpPr>
        <p:spPr/>
        <p:txBody>
          <a:bodyPr/>
          <a:lstStyle/>
          <a:p>
            <a:fld id="{8C2E478F-E849-4A8C-AF1F-CBCC78A7CBFA}" type="slidenum">
              <a:rPr lang="en-US" smtClean="0"/>
              <a:t>7</a:t>
            </a:fld>
            <a:endParaRPr lang="en-US" dirty="0"/>
          </a:p>
        </p:txBody>
      </p:sp>
      <p:sp>
        <p:nvSpPr>
          <p:cNvPr id="3" name="Title 2">
            <a:extLst>
              <a:ext uri="{FF2B5EF4-FFF2-40B4-BE49-F238E27FC236}">
                <a16:creationId xmlns:a16="http://schemas.microsoft.com/office/drawing/2014/main" id="{F4171B16-43DD-4706-B37C-950A26A528E7}"/>
              </a:ext>
            </a:extLst>
          </p:cNvPr>
          <p:cNvSpPr>
            <a:spLocks noGrp="1"/>
          </p:cNvSpPr>
          <p:nvPr>
            <p:ph type="title"/>
          </p:nvPr>
        </p:nvSpPr>
        <p:spPr/>
        <p:txBody>
          <a:bodyPr/>
          <a:lstStyle/>
          <a:p>
            <a:r>
              <a:rPr lang="en-US" dirty="0"/>
              <a:t>Methodology proposed</a:t>
            </a:r>
          </a:p>
        </p:txBody>
      </p:sp>
      <p:sp>
        <p:nvSpPr>
          <p:cNvPr id="4" name="Content Placeholder 3">
            <a:extLst>
              <a:ext uri="{FF2B5EF4-FFF2-40B4-BE49-F238E27FC236}">
                <a16:creationId xmlns:a16="http://schemas.microsoft.com/office/drawing/2014/main" id="{4C42C311-CFF4-47A3-AF36-BFAAF786345C}"/>
              </a:ext>
            </a:extLst>
          </p:cNvPr>
          <p:cNvSpPr>
            <a:spLocks noGrp="1"/>
          </p:cNvSpPr>
          <p:nvPr>
            <p:ph idx="1"/>
          </p:nvPr>
        </p:nvSpPr>
        <p:spPr/>
        <p:txBody>
          <a:bodyPr/>
          <a:lstStyle/>
          <a:p>
            <a:pPr marL="0" indent="0" algn="just">
              <a:buNone/>
            </a:pPr>
            <a:r>
              <a:rPr lang="en-IN" i="1" dirty="0"/>
              <a:t>The approach proposes an optimised set of features independent of historical tweets, which are only available for a short time on Twitter. We take into account features related to the users of Twitter, their accounts and their pairwise engagement with each other.</a:t>
            </a:r>
            <a:endParaRPr lang="en-US" i="1" dirty="0"/>
          </a:p>
          <a:p>
            <a:pPr marL="0" indent="0" algn="just">
              <a:buNone/>
            </a:pPr>
            <a:endParaRPr lang="en-IN" sz="1100" dirty="0"/>
          </a:p>
          <a:p>
            <a:pPr lvl="0" algn="just"/>
            <a:r>
              <a:rPr lang="en-IN" dirty="0"/>
              <a:t>We observe that an average automated spam account posted at least 12 tweets per day at well defined periods.</a:t>
            </a:r>
            <a:endParaRPr lang="en-US" dirty="0"/>
          </a:p>
          <a:p>
            <a:pPr lvl="0" algn="just"/>
            <a:r>
              <a:rPr lang="en-IN" dirty="0"/>
              <a:t>This method is suitable for real-time deployment in a social media data collection pipeline as an initial pre-processing strategy to improve the validity of research data.</a:t>
            </a:r>
            <a:endParaRPr lang="en-US" dirty="0"/>
          </a:p>
          <a:p>
            <a:pPr lvl="0" algn="just"/>
            <a:r>
              <a:rPr lang="en-IN" dirty="0"/>
              <a:t>Recursive feature elimination has been employed in order to ascertain the robustness and the discriminative power of each feature. In comparison to an earlier study, the proposed features exhibit stronger discriminative power with more consistent performance across the different learning models.</a:t>
            </a:r>
            <a:endParaRPr lang="en-US" dirty="0"/>
          </a:p>
          <a:p>
            <a:pPr algn="just"/>
            <a:endParaRPr lang="en-US" dirty="0"/>
          </a:p>
        </p:txBody>
      </p:sp>
    </p:spTree>
    <p:extLst>
      <p:ext uri="{BB962C8B-B14F-4D97-AF65-F5344CB8AC3E}">
        <p14:creationId xmlns:p14="http://schemas.microsoft.com/office/powerpoint/2010/main" val="1250139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68DB5F2-80A5-4911-B930-C6141DBB5E5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nSpc>
                <a:spcPct val="90000"/>
              </a:lnSpc>
            </a:pPr>
            <a:r>
              <a:rPr lang="en-US" sz="2200" kern="1200" dirty="0">
                <a:solidFill>
                  <a:srgbClr val="FFFFFF"/>
                </a:solidFill>
                <a:latin typeface="+mj-lt"/>
                <a:ea typeface="+mj-ea"/>
                <a:cs typeface="+mj-cs"/>
              </a:rPr>
              <a:t>SYSTEM ARCHITECTURE</a:t>
            </a:r>
          </a:p>
        </p:txBody>
      </p:sp>
      <p:pic>
        <p:nvPicPr>
          <p:cNvPr id="5" name="image2.jpg">
            <a:extLst>
              <a:ext uri="{FF2B5EF4-FFF2-40B4-BE49-F238E27FC236}">
                <a16:creationId xmlns:a16="http://schemas.microsoft.com/office/drawing/2014/main" id="{D780409C-7F70-4755-B7DB-70D4E36FCD16}"/>
              </a:ext>
            </a:extLst>
          </p:cNvPr>
          <p:cNvPicPr>
            <a:picLocks noGrp="1"/>
          </p:cNvPicPr>
          <p:nvPr>
            <p:ph idx="1"/>
          </p:nvPr>
        </p:nvPicPr>
        <p:blipFill>
          <a:blip r:embed="rId2"/>
          <a:stretch>
            <a:fillRect/>
          </a:stretch>
        </p:blipFill>
        <p:spPr>
          <a:xfrm>
            <a:off x="5280009" y="402243"/>
            <a:ext cx="5024415" cy="6053513"/>
          </a:xfrm>
          <a:prstGeom prst="rect">
            <a:avLst/>
          </a:prstGeom>
        </p:spPr>
      </p:pic>
      <p:sp>
        <p:nvSpPr>
          <p:cNvPr id="2" name="Slide Number Placeholder 1">
            <a:extLst>
              <a:ext uri="{FF2B5EF4-FFF2-40B4-BE49-F238E27FC236}">
                <a16:creationId xmlns:a16="http://schemas.microsoft.com/office/drawing/2014/main" id="{C8EE115E-C603-440B-8452-9A624A9D5F09}"/>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8C2E478F-E849-4A8C-AF1F-CBCC78A7CBFA}" type="slidenum">
              <a:rPr lang="en-US">
                <a:solidFill>
                  <a:srgbClr val="898989"/>
                </a:solidFill>
              </a:rPr>
              <a:pPr>
                <a:spcAft>
                  <a:spcPts val="600"/>
                </a:spcAft>
              </a:pPr>
              <a:t>8</a:t>
            </a:fld>
            <a:endParaRPr lang="en-US">
              <a:solidFill>
                <a:srgbClr val="898989"/>
              </a:solidFill>
            </a:endParaRPr>
          </a:p>
        </p:txBody>
      </p:sp>
    </p:spTree>
    <p:extLst>
      <p:ext uri="{BB962C8B-B14F-4D97-AF65-F5344CB8AC3E}">
        <p14:creationId xmlns:p14="http://schemas.microsoft.com/office/powerpoint/2010/main" val="1309350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D7C8AD-EF9F-4532-94BB-3CC1BB7D7A88}"/>
              </a:ext>
            </a:extLst>
          </p:cNvPr>
          <p:cNvSpPr>
            <a:spLocks noGrp="1"/>
          </p:cNvSpPr>
          <p:nvPr>
            <p:ph type="sldNum" sz="quarter" idx="12"/>
          </p:nvPr>
        </p:nvSpPr>
        <p:spPr/>
        <p:txBody>
          <a:bodyPr/>
          <a:lstStyle/>
          <a:p>
            <a:fld id="{8C2E478F-E849-4A8C-AF1F-CBCC78A7CBFA}" type="slidenum">
              <a:rPr lang="en-US" smtClean="0"/>
              <a:t>9</a:t>
            </a:fld>
            <a:endParaRPr lang="en-US" dirty="0"/>
          </a:p>
        </p:txBody>
      </p:sp>
      <p:pic>
        <p:nvPicPr>
          <p:cNvPr id="3" name="Picture 2">
            <a:extLst>
              <a:ext uri="{FF2B5EF4-FFF2-40B4-BE49-F238E27FC236}">
                <a16:creationId xmlns:a16="http://schemas.microsoft.com/office/drawing/2014/main" id="{9902AE06-7B74-43E5-AE6E-8B9F77236236}"/>
              </a:ext>
            </a:extLst>
          </p:cNvPr>
          <p:cNvPicPr>
            <a:picLocks noChangeAspect="1"/>
          </p:cNvPicPr>
          <p:nvPr/>
        </p:nvPicPr>
        <p:blipFill>
          <a:blip r:embed="rId2"/>
          <a:stretch>
            <a:fillRect/>
          </a:stretch>
        </p:blipFill>
        <p:spPr>
          <a:xfrm>
            <a:off x="1065660" y="727193"/>
            <a:ext cx="10060679" cy="5403613"/>
          </a:xfrm>
          <a:prstGeom prst="rect">
            <a:avLst/>
          </a:prstGeom>
        </p:spPr>
      </p:pic>
    </p:spTree>
    <p:extLst>
      <p:ext uri="{BB962C8B-B14F-4D97-AF65-F5344CB8AC3E}">
        <p14:creationId xmlns:p14="http://schemas.microsoft.com/office/powerpoint/2010/main" val="14205470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661986_Tech presentation_RVA_v4" id="{72761486-35C0-4EF3-924E-44BF93C5F925}" vid="{AA80AB01-476F-48C3-B3B7-DC4890A60E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0B16AC2-D7DD-48B6-919A-4ADE887D7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9B3E157-1CAC-4231-A2EC-E93952D57E42}">
  <ds:schemaRefs>
    <ds:schemaRef ds:uri="http://schemas.microsoft.com/sharepoint/v3/contenttype/forms"/>
  </ds:schemaRefs>
</ds:datastoreItem>
</file>

<file path=customXml/itemProps3.xml><?xml version="1.0" encoding="utf-8"?>
<ds:datastoreItem xmlns:ds="http://schemas.openxmlformats.org/officeDocument/2006/customXml" ds:itemID="{22E71848-B78E-4D58-BFA5-D2D5918911CD}">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16c05727-aa75-4e4a-9b5f-8a80a1165891"/>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0</TotalTime>
  <Words>2141</Words>
  <Application>Microsoft Office PowerPoint</Application>
  <PresentationFormat>Widescreen</PresentationFormat>
  <Paragraphs>312</Paragraphs>
  <Slides>32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Calibri Light</vt:lpstr>
      <vt:lpstr>Cambria</vt:lpstr>
      <vt:lpstr>DK Crayon Crumble</vt:lpstr>
      <vt:lpstr>Gill Sans</vt:lpstr>
      <vt:lpstr>Times New Roman</vt:lpstr>
      <vt:lpstr>Wingdings</vt:lpstr>
      <vt:lpstr>Office Theme</vt:lpstr>
      <vt:lpstr>Spam detection in social media</vt:lpstr>
      <vt:lpstr>INTRODUCTION</vt:lpstr>
      <vt:lpstr>PowerPoint Presentation</vt:lpstr>
      <vt:lpstr>Problem Description</vt:lpstr>
      <vt:lpstr>Ontology BASED APPROACH</vt:lpstr>
      <vt:lpstr>PROBLEM addressed</vt:lpstr>
      <vt:lpstr>Methodology proposed</vt:lpstr>
      <vt:lpstr>SYSTEM ARCHITECTURE</vt:lpstr>
      <vt:lpstr>PowerPoint Presentation</vt:lpstr>
      <vt:lpstr>Frequency  based</vt:lpstr>
      <vt:lpstr>Dynamic retraining spam-detection model</vt:lpstr>
      <vt:lpstr>PROBLEM ADDRESSED</vt:lpstr>
      <vt:lpstr>Methodology PROPOSED</vt:lpstr>
      <vt:lpstr>LIST OF FEATURES</vt:lpstr>
      <vt:lpstr>DATASET USED</vt:lpstr>
      <vt:lpstr>PowerPoint Presentation</vt:lpstr>
      <vt:lpstr>PowerPoint Presentation</vt:lpstr>
      <vt:lpstr>PowerPoint Presentation</vt:lpstr>
      <vt:lpstr>Framework diagram</vt:lpstr>
      <vt:lpstr>ANALYSIS</vt:lpstr>
      <vt:lpstr>A Novel Stream Clustering Framework </vt:lpstr>
      <vt:lpstr>PROBLEM addressed</vt:lpstr>
      <vt:lpstr>Methodology proposed</vt:lpstr>
      <vt:lpstr>System architecture </vt:lpstr>
      <vt:lpstr>Analysis</vt:lpstr>
      <vt:lpstr>Comparison</vt:lpstr>
      <vt:lpstr>PowerPoint Presentation</vt:lpstr>
      <vt:lpstr>Dataset used</vt:lpstr>
      <vt:lpstr>Evaluation parameters</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2019-10-16T04:42:27Z</dcterms:created>
  <dcterms:modified xsi:type="dcterms:W3CDTF">2019-10-29T13:50:42Z</dcterms:modified>
</cp:coreProperties>
</file>