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74" r:id="rId9"/>
    <p:sldId id="263" r:id="rId10"/>
    <p:sldId id="264" r:id="rId11"/>
    <p:sldId id="265" r:id="rId12"/>
    <p:sldId id="266" r:id="rId13"/>
    <p:sldId id="267" r:id="rId14"/>
    <p:sldId id="271" r:id="rId15"/>
    <p:sldId id="272" r:id="rId16"/>
    <p:sldId id="273"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834"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11/15/2020</a:t>
            </a:fld>
            <a:endParaRPr lang="en-US"/>
          </a:p>
        </p:txBody>
      </p:sp>
      <p:sp>
        <p:nvSpPr>
          <p:cNvPr id="6" name="Holder 6"/>
          <p:cNvSpPr>
            <a:spLocks noGrp="1"/>
          </p:cNvSpPr>
          <p:nvPr>
            <p:ph type="sldNum" sz="quarter" idx="7"/>
          </p:nvPr>
        </p:nvSpPr>
        <p:spPr/>
        <p:txBody>
          <a:bodyPr lIns="0" tIns="0" rIns="0" bIns="0"/>
          <a:lstStyle>
            <a:lvl1pPr>
              <a:defRPr sz="800" b="0" i="0">
                <a:solidFill>
                  <a:srgbClr val="404040"/>
                </a:solidFill>
                <a:latin typeface="Times New Roman"/>
                <a:cs typeface="Times New Roman"/>
              </a:defRPr>
            </a:lvl1pPr>
          </a:lstStyle>
          <a:p>
            <a:pPr marL="38100">
              <a:lnSpc>
                <a:spcPts val="955"/>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800" b="0" i="0">
                <a:solidFill>
                  <a:srgbClr val="252525"/>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800" b="0" i="0">
                <a:solidFill>
                  <a:schemeClr val="bg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11/15/2020</a:t>
            </a:fld>
            <a:endParaRPr lang="en-US"/>
          </a:p>
        </p:txBody>
      </p:sp>
      <p:sp>
        <p:nvSpPr>
          <p:cNvPr id="6" name="Holder 6"/>
          <p:cNvSpPr>
            <a:spLocks noGrp="1"/>
          </p:cNvSpPr>
          <p:nvPr>
            <p:ph type="sldNum" sz="quarter" idx="7"/>
          </p:nvPr>
        </p:nvSpPr>
        <p:spPr/>
        <p:txBody>
          <a:bodyPr lIns="0" tIns="0" rIns="0" bIns="0"/>
          <a:lstStyle>
            <a:lvl1pPr>
              <a:defRPr sz="800" b="0" i="0">
                <a:solidFill>
                  <a:srgbClr val="404040"/>
                </a:solidFill>
                <a:latin typeface="Times New Roman"/>
                <a:cs typeface="Times New Roman"/>
              </a:defRPr>
            </a:lvl1pPr>
          </a:lstStyle>
          <a:p>
            <a:pPr marL="38100">
              <a:lnSpc>
                <a:spcPts val="955"/>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800" b="0" i="0">
                <a:solidFill>
                  <a:srgbClr val="252525"/>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11/15/2020</a:t>
            </a:fld>
            <a:endParaRPr lang="en-US"/>
          </a:p>
        </p:txBody>
      </p:sp>
      <p:sp>
        <p:nvSpPr>
          <p:cNvPr id="7" name="Holder 7"/>
          <p:cNvSpPr>
            <a:spLocks noGrp="1"/>
          </p:cNvSpPr>
          <p:nvPr>
            <p:ph type="sldNum" sz="quarter" idx="7"/>
          </p:nvPr>
        </p:nvSpPr>
        <p:spPr/>
        <p:txBody>
          <a:bodyPr lIns="0" tIns="0" rIns="0" bIns="0"/>
          <a:lstStyle>
            <a:lvl1pPr>
              <a:defRPr sz="800" b="0" i="0">
                <a:solidFill>
                  <a:srgbClr val="404040"/>
                </a:solidFill>
                <a:latin typeface="Times New Roman"/>
                <a:cs typeface="Times New Roman"/>
              </a:defRPr>
            </a:lvl1pPr>
          </a:lstStyle>
          <a:p>
            <a:pPr marL="38100">
              <a:lnSpc>
                <a:spcPts val="955"/>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800" b="0" i="0">
                <a:solidFill>
                  <a:srgbClr val="252525"/>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11/15/2020</a:t>
            </a:fld>
            <a:endParaRPr lang="en-US"/>
          </a:p>
        </p:txBody>
      </p:sp>
      <p:sp>
        <p:nvSpPr>
          <p:cNvPr id="5" name="Holder 5"/>
          <p:cNvSpPr>
            <a:spLocks noGrp="1"/>
          </p:cNvSpPr>
          <p:nvPr>
            <p:ph type="sldNum" sz="quarter" idx="7"/>
          </p:nvPr>
        </p:nvSpPr>
        <p:spPr/>
        <p:txBody>
          <a:bodyPr lIns="0" tIns="0" rIns="0" bIns="0"/>
          <a:lstStyle>
            <a:lvl1pPr>
              <a:defRPr sz="800" b="0" i="0">
                <a:solidFill>
                  <a:srgbClr val="404040"/>
                </a:solidFill>
                <a:latin typeface="Times New Roman"/>
                <a:cs typeface="Times New Roman"/>
              </a:defRPr>
            </a:lvl1pPr>
          </a:lstStyle>
          <a:p>
            <a:pPr marL="38100">
              <a:lnSpc>
                <a:spcPts val="955"/>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11/15/2020</a:t>
            </a:fld>
            <a:endParaRPr lang="en-US"/>
          </a:p>
        </p:txBody>
      </p:sp>
      <p:sp>
        <p:nvSpPr>
          <p:cNvPr id="4" name="Holder 4"/>
          <p:cNvSpPr>
            <a:spLocks noGrp="1"/>
          </p:cNvSpPr>
          <p:nvPr>
            <p:ph type="sldNum" sz="quarter" idx="7"/>
          </p:nvPr>
        </p:nvSpPr>
        <p:spPr/>
        <p:txBody>
          <a:bodyPr lIns="0" tIns="0" rIns="0" bIns="0"/>
          <a:lstStyle>
            <a:lvl1pPr>
              <a:defRPr sz="800" b="0" i="0">
                <a:solidFill>
                  <a:srgbClr val="404040"/>
                </a:solidFill>
                <a:latin typeface="Times New Roman"/>
                <a:cs typeface="Times New Roman"/>
              </a:defRPr>
            </a:lvl1pPr>
          </a:lstStyle>
          <a:p>
            <a:pPr marL="38100">
              <a:lnSpc>
                <a:spcPts val="955"/>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33172" y="236220"/>
            <a:ext cx="11725656" cy="6385559"/>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371856" y="374904"/>
            <a:ext cx="11448415" cy="6108700"/>
          </a:xfrm>
          <a:custGeom>
            <a:avLst/>
            <a:gdLst/>
            <a:ahLst/>
            <a:cxnLst/>
            <a:rect l="l" t="t" r="r" b="b"/>
            <a:pathLst>
              <a:path w="11448415" h="6108700">
                <a:moveTo>
                  <a:pt x="0" y="6108192"/>
                </a:moveTo>
                <a:lnTo>
                  <a:pt x="11448288" y="6108192"/>
                </a:lnTo>
                <a:lnTo>
                  <a:pt x="11448288" y="0"/>
                </a:lnTo>
                <a:lnTo>
                  <a:pt x="0" y="0"/>
                </a:lnTo>
                <a:lnTo>
                  <a:pt x="0" y="6108192"/>
                </a:lnTo>
                <a:close/>
              </a:path>
            </a:pathLst>
          </a:custGeom>
          <a:ln w="6096">
            <a:solidFill>
              <a:srgbClr val="252525"/>
            </a:solidFill>
          </a:ln>
        </p:spPr>
        <p:txBody>
          <a:bodyPr wrap="square" lIns="0" tIns="0" rIns="0" bIns="0" rtlCol="0"/>
          <a:lstStyle/>
          <a:p>
            <a:endParaRPr/>
          </a:p>
        </p:txBody>
      </p:sp>
      <p:sp>
        <p:nvSpPr>
          <p:cNvPr id="2" name="Holder 2"/>
          <p:cNvSpPr>
            <a:spLocks noGrp="1"/>
          </p:cNvSpPr>
          <p:nvPr>
            <p:ph type="title"/>
          </p:nvPr>
        </p:nvSpPr>
        <p:spPr>
          <a:xfrm>
            <a:off x="3329940" y="2801569"/>
            <a:ext cx="5532119" cy="1062989"/>
          </a:xfrm>
          <a:prstGeom prst="rect">
            <a:avLst/>
          </a:prstGeom>
        </p:spPr>
        <p:txBody>
          <a:bodyPr wrap="square" lIns="0" tIns="0" rIns="0" bIns="0">
            <a:spAutoFit/>
          </a:bodyPr>
          <a:lstStyle>
            <a:lvl1pPr>
              <a:defRPr sz="6800" b="0" i="0">
                <a:solidFill>
                  <a:srgbClr val="252525"/>
                </a:solidFill>
                <a:latin typeface="Times New Roman"/>
                <a:cs typeface="Times New Roman"/>
              </a:defRPr>
            </a:lvl1pPr>
          </a:lstStyle>
          <a:p>
            <a:endParaRPr/>
          </a:p>
        </p:txBody>
      </p:sp>
      <p:sp>
        <p:nvSpPr>
          <p:cNvPr id="3" name="Holder 3"/>
          <p:cNvSpPr>
            <a:spLocks noGrp="1"/>
          </p:cNvSpPr>
          <p:nvPr>
            <p:ph type="body" idx="1"/>
          </p:nvPr>
        </p:nvSpPr>
        <p:spPr>
          <a:xfrm>
            <a:off x="1145844" y="3124327"/>
            <a:ext cx="9528175" cy="2214245"/>
          </a:xfrm>
          <a:prstGeom prst="rect">
            <a:avLst/>
          </a:prstGeom>
        </p:spPr>
        <p:txBody>
          <a:bodyPr wrap="square" lIns="0" tIns="0" rIns="0" bIns="0">
            <a:spAutoFit/>
          </a:bodyPr>
          <a:lstStyle>
            <a:lvl1pPr>
              <a:defRPr sz="1800" b="0" i="0">
                <a:solidFill>
                  <a:schemeClr val="bg1"/>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11/15/2020</a:t>
            </a:fld>
            <a:endParaRPr lang="en-US"/>
          </a:p>
        </p:txBody>
      </p:sp>
      <p:sp>
        <p:nvSpPr>
          <p:cNvPr id="6" name="Holder 6"/>
          <p:cNvSpPr>
            <a:spLocks noGrp="1"/>
          </p:cNvSpPr>
          <p:nvPr>
            <p:ph type="sldNum" sz="quarter" idx="7"/>
          </p:nvPr>
        </p:nvSpPr>
        <p:spPr>
          <a:xfrm>
            <a:off x="10901171" y="6226644"/>
            <a:ext cx="170815" cy="140335"/>
          </a:xfrm>
          <a:prstGeom prst="rect">
            <a:avLst/>
          </a:prstGeom>
        </p:spPr>
        <p:txBody>
          <a:bodyPr wrap="square" lIns="0" tIns="0" rIns="0" bIns="0">
            <a:spAutoFit/>
          </a:bodyPr>
          <a:lstStyle>
            <a:lvl1pPr>
              <a:defRPr sz="800" b="0" i="0">
                <a:solidFill>
                  <a:srgbClr val="404040"/>
                </a:solidFill>
                <a:latin typeface="Times New Roman"/>
                <a:cs typeface="Times New Roman"/>
              </a:defRPr>
            </a:lvl1pPr>
          </a:lstStyle>
          <a:p>
            <a:pPr marL="38100">
              <a:lnSpc>
                <a:spcPts val="955"/>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image" Target="../media/image4.jpg"/><Relationship Id="rId16" Type="http://schemas.openxmlformats.org/officeDocument/2006/relationships/image" Target="../media/image19.png"/><Relationship Id="rId20" Type="http://schemas.openxmlformats.org/officeDocument/2006/relationships/image" Target="../media/image23.jp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List_of_areas_of_Lond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data.gouv.fr/fr/datasets/r/e88c6fda-1d09-42a0-a069-606d3259114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585858"/>
          </a:solidFill>
        </p:spPr>
        <p:txBody>
          <a:bodyPr wrap="square" lIns="0" tIns="0" rIns="0" bIns="0" rtlCol="0"/>
          <a:lstStyle/>
          <a:p>
            <a:endParaRPr/>
          </a:p>
        </p:txBody>
      </p:sp>
      <p:grpSp>
        <p:nvGrpSpPr>
          <p:cNvPr id="3" name="object 3"/>
          <p:cNvGrpSpPr/>
          <p:nvPr/>
        </p:nvGrpSpPr>
        <p:grpSpPr>
          <a:xfrm>
            <a:off x="0" y="0"/>
            <a:ext cx="12192000" cy="6858000"/>
            <a:chOff x="0" y="0"/>
            <a:chExt cx="12192000" cy="6858000"/>
          </a:xfrm>
        </p:grpSpPr>
        <p:sp>
          <p:nvSpPr>
            <p:cNvPr id="4" name="object 4"/>
            <p:cNvSpPr/>
            <p:nvPr/>
          </p:nvSpPr>
          <p:spPr>
            <a:xfrm>
              <a:off x="1254252" y="1214627"/>
              <a:ext cx="9683496" cy="441502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306067" y="1266444"/>
              <a:ext cx="9579864" cy="431139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447800" y="1411224"/>
              <a:ext cx="9296400" cy="4036060"/>
            </a:xfrm>
            <a:custGeom>
              <a:avLst/>
              <a:gdLst/>
              <a:ahLst/>
              <a:cxnLst/>
              <a:rect l="l" t="t" r="r" b="b"/>
              <a:pathLst>
                <a:path w="9296400" h="4036060">
                  <a:moveTo>
                    <a:pt x="0" y="4035552"/>
                  </a:moveTo>
                  <a:lnTo>
                    <a:pt x="9296400" y="4035552"/>
                  </a:lnTo>
                  <a:lnTo>
                    <a:pt x="9296400" y="0"/>
                  </a:lnTo>
                  <a:lnTo>
                    <a:pt x="0" y="0"/>
                  </a:lnTo>
                  <a:lnTo>
                    <a:pt x="0" y="4035552"/>
                  </a:lnTo>
                  <a:close/>
                </a:path>
              </a:pathLst>
            </a:custGeom>
            <a:ln w="6096">
              <a:solidFill>
                <a:srgbClr val="404040"/>
              </a:solidFill>
            </a:ln>
          </p:spPr>
          <p:txBody>
            <a:bodyPr wrap="square" lIns="0" tIns="0" rIns="0" bIns="0" rtlCol="0"/>
            <a:lstStyle/>
            <a:p>
              <a:endParaRPr/>
            </a:p>
          </p:txBody>
        </p:sp>
        <p:sp>
          <p:nvSpPr>
            <p:cNvPr id="7" name="object 7"/>
            <p:cNvSpPr/>
            <p:nvPr/>
          </p:nvSpPr>
          <p:spPr>
            <a:xfrm>
              <a:off x="5135880" y="1267967"/>
              <a:ext cx="1920239" cy="731520"/>
            </a:xfrm>
            <a:custGeom>
              <a:avLst/>
              <a:gdLst/>
              <a:ahLst/>
              <a:cxnLst/>
              <a:rect l="l" t="t" r="r" b="b"/>
              <a:pathLst>
                <a:path w="1920240" h="731519">
                  <a:moveTo>
                    <a:pt x="1920227" y="0"/>
                  </a:moveTo>
                  <a:lnTo>
                    <a:pt x="0" y="0"/>
                  </a:lnTo>
                  <a:lnTo>
                    <a:pt x="0" y="541020"/>
                  </a:lnTo>
                  <a:lnTo>
                    <a:pt x="0" y="731520"/>
                  </a:lnTo>
                  <a:lnTo>
                    <a:pt x="1920227" y="731520"/>
                  </a:lnTo>
                  <a:lnTo>
                    <a:pt x="1920227" y="541020"/>
                  </a:lnTo>
                  <a:lnTo>
                    <a:pt x="1920227" y="0"/>
                  </a:lnTo>
                  <a:close/>
                </a:path>
              </a:pathLst>
            </a:custGeom>
            <a:solidFill>
              <a:srgbClr val="ED462C"/>
            </a:solidFill>
          </p:spPr>
          <p:txBody>
            <a:bodyPr wrap="square" lIns="0" tIns="0" rIns="0" bIns="0" rtlCol="0"/>
            <a:lstStyle/>
            <a:p>
              <a:endParaRPr/>
            </a:p>
          </p:txBody>
        </p:sp>
        <p:sp>
          <p:nvSpPr>
            <p:cNvPr id="8" name="object 8"/>
            <p:cNvSpPr/>
            <p:nvPr/>
          </p:nvSpPr>
          <p:spPr>
            <a:xfrm>
              <a:off x="5250179" y="1267967"/>
              <a:ext cx="1691639" cy="615950"/>
            </a:xfrm>
            <a:custGeom>
              <a:avLst/>
              <a:gdLst/>
              <a:ahLst/>
              <a:cxnLst/>
              <a:rect l="l" t="t" r="r" b="b"/>
              <a:pathLst>
                <a:path w="1691640" h="615950">
                  <a:moveTo>
                    <a:pt x="0" y="0"/>
                  </a:moveTo>
                  <a:lnTo>
                    <a:pt x="0" y="612648"/>
                  </a:lnTo>
                </a:path>
                <a:path w="1691640" h="615950">
                  <a:moveTo>
                    <a:pt x="1691640" y="0"/>
                  </a:moveTo>
                  <a:lnTo>
                    <a:pt x="1691640" y="612648"/>
                  </a:lnTo>
                </a:path>
                <a:path w="1691640" h="615950">
                  <a:moveTo>
                    <a:pt x="0" y="615696"/>
                  </a:moveTo>
                  <a:lnTo>
                    <a:pt x="1691640" y="615696"/>
                  </a:lnTo>
                </a:path>
              </a:pathLst>
            </a:custGeom>
            <a:ln w="6096">
              <a:solidFill>
                <a:srgbClr val="FFFFFF"/>
              </a:solidFill>
            </a:ln>
          </p:spPr>
          <p:txBody>
            <a:bodyPr wrap="square" lIns="0" tIns="0" rIns="0" bIns="0" rtlCol="0"/>
            <a:lstStyle/>
            <a:p>
              <a:endParaRPr/>
            </a:p>
          </p:txBody>
        </p:sp>
        <p:sp>
          <p:nvSpPr>
            <p:cNvPr id="9" name="object 9"/>
            <p:cNvSpPr/>
            <p:nvPr/>
          </p:nvSpPr>
          <p:spPr>
            <a:xfrm>
              <a:off x="0" y="0"/>
              <a:ext cx="12192000" cy="6857998"/>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937260" y="1808988"/>
              <a:ext cx="5453380" cy="3240405"/>
            </a:xfrm>
            <a:custGeom>
              <a:avLst/>
              <a:gdLst/>
              <a:ahLst/>
              <a:cxnLst/>
              <a:rect l="l" t="t" r="r" b="b"/>
              <a:pathLst>
                <a:path w="5453380" h="3240404">
                  <a:moveTo>
                    <a:pt x="5452872" y="0"/>
                  </a:moveTo>
                  <a:lnTo>
                    <a:pt x="0" y="0"/>
                  </a:lnTo>
                  <a:lnTo>
                    <a:pt x="0" y="3240024"/>
                  </a:lnTo>
                  <a:lnTo>
                    <a:pt x="5452872" y="3240024"/>
                  </a:lnTo>
                  <a:lnTo>
                    <a:pt x="5452872" y="0"/>
                  </a:lnTo>
                  <a:close/>
                </a:path>
              </a:pathLst>
            </a:custGeom>
            <a:solidFill>
              <a:srgbClr val="FFFFFF"/>
            </a:solidFill>
          </p:spPr>
          <p:txBody>
            <a:bodyPr wrap="square" lIns="0" tIns="0" rIns="0" bIns="0" rtlCol="0"/>
            <a:lstStyle/>
            <a:p>
              <a:endParaRPr/>
            </a:p>
          </p:txBody>
        </p:sp>
        <p:sp>
          <p:nvSpPr>
            <p:cNvPr id="11" name="object 11"/>
            <p:cNvSpPr/>
            <p:nvPr/>
          </p:nvSpPr>
          <p:spPr>
            <a:xfrm>
              <a:off x="1098803" y="1970532"/>
              <a:ext cx="5129784" cy="2916936"/>
            </a:xfrm>
            <a:prstGeom prst="rect">
              <a:avLst/>
            </a:prstGeom>
            <a:blipFill>
              <a:blip r:embed="rId5" cstate="print"/>
              <a:stretch>
                <a:fillRect/>
              </a:stretch>
            </a:blipFill>
          </p:spPr>
          <p:txBody>
            <a:bodyPr wrap="square" lIns="0" tIns="0" rIns="0" bIns="0" rtlCol="0"/>
            <a:lstStyle/>
            <a:p>
              <a:endParaRPr/>
            </a:p>
          </p:txBody>
        </p:sp>
      </p:grpSp>
      <p:sp>
        <p:nvSpPr>
          <p:cNvPr id="12" name="object 12"/>
          <p:cNvSpPr txBox="1">
            <a:spLocks noGrp="1"/>
          </p:cNvSpPr>
          <p:nvPr>
            <p:ph type="title"/>
          </p:nvPr>
        </p:nvSpPr>
        <p:spPr>
          <a:xfrm>
            <a:off x="2110867" y="2517470"/>
            <a:ext cx="3138805" cy="697230"/>
          </a:xfrm>
          <a:prstGeom prst="rect">
            <a:avLst/>
          </a:prstGeom>
        </p:spPr>
        <p:txBody>
          <a:bodyPr vert="horz" wrap="square" lIns="0" tIns="13335" rIns="0" bIns="0" rtlCol="0">
            <a:spAutoFit/>
          </a:bodyPr>
          <a:lstStyle/>
          <a:p>
            <a:pPr marL="12700">
              <a:lnSpc>
                <a:spcPct val="100000"/>
              </a:lnSpc>
              <a:spcBef>
                <a:spcPts val="105"/>
              </a:spcBef>
            </a:pPr>
            <a:r>
              <a:rPr sz="4400" b="1" spc="-90" dirty="0">
                <a:latin typeface="Arial"/>
                <a:cs typeface="Arial"/>
              </a:rPr>
              <a:t>COURSERA</a:t>
            </a:r>
            <a:endParaRPr sz="4400">
              <a:latin typeface="Arial"/>
              <a:cs typeface="Arial"/>
            </a:endParaRPr>
          </a:p>
        </p:txBody>
      </p:sp>
      <p:sp>
        <p:nvSpPr>
          <p:cNvPr id="13" name="object 13"/>
          <p:cNvSpPr txBox="1"/>
          <p:nvPr/>
        </p:nvSpPr>
        <p:spPr>
          <a:xfrm>
            <a:off x="1340866" y="3098672"/>
            <a:ext cx="4658360" cy="574040"/>
          </a:xfrm>
          <a:prstGeom prst="rect">
            <a:avLst/>
          </a:prstGeom>
        </p:spPr>
        <p:txBody>
          <a:bodyPr vert="horz" wrap="square" lIns="0" tIns="12700" rIns="0" bIns="0" rtlCol="0">
            <a:spAutoFit/>
          </a:bodyPr>
          <a:lstStyle/>
          <a:p>
            <a:pPr marL="12700">
              <a:lnSpc>
                <a:spcPct val="100000"/>
              </a:lnSpc>
              <a:spcBef>
                <a:spcPts val="100"/>
              </a:spcBef>
            </a:pPr>
            <a:r>
              <a:rPr sz="3600" b="1" spc="-95" dirty="0">
                <a:solidFill>
                  <a:srgbClr val="252525"/>
                </a:solidFill>
                <a:latin typeface="Arial"/>
                <a:cs typeface="Arial"/>
              </a:rPr>
              <a:t>CAPSTONE</a:t>
            </a:r>
            <a:r>
              <a:rPr sz="3600" b="1" spc="-290" dirty="0">
                <a:solidFill>
                  <a:srgbClr val="252525"/>
                </a:solidFill>
                <a:latin typeface="Arial"/>
                <a:cs typeface="Arial"/>
              </a:rPr>
              <a:t> </a:t>
            </a:r>
            <a:r>
              <a:rPr sz="3600" b="1" spc="-85" dirty="0">
                <a:solidFill>
                  <a:srgbClr val="252525"/>
                </a:solidFill>
                <a:latin typeface="Arial"/>
                <a:cs typeface="Arial"/>
              </a:rPr>
              <a:t>PROJECT</a:t>
            </a:r>
            <a:endParaRPr sz="3600">
              <a:latin typeface="Arial"/>
              <a:cs typeface="Arial"/>
            </a:endParaRPr>
          </a:p>
        </p:txBody>
      </p:sp>
      <p:sp>
        <p:nvSpPr>
          <p:cNvPr id="14" name="object 14"/>
          <p:cNvSpPr txBox="1"/>
          <p:nvPr/>
        </p:nvSpPr>
        <p:spPr>
          <a:xfrm>
            <a:off x="2888994" y="3983227"/>
            <a:ext cx="2140205" cy="542456"/>
          </a:xfrm>
          <a:prstGeom prst="rect">
            <a:avLst/>
          </a:prstGeom>
        </p:spPr>
        <p:txBody>
          <a:bodyPr vert="horz" wrap="square" lIns="0" tIns="41910" rIns="0" bIns="0" rtlCol="0">
            <a:spAutoFit/>
          </a:bodyPr>
          <a:lstStyle/>
          <a:p>
            <a:pPr marL="38100" marR="5080" indent="-26034">
              <a:lnSpc>
                <a:spcPts val="1839"/>
              </a:lnSpc>
              <a:spcBef>
                <a:spcPts val="330"/>
              </a:spcBef>
            </a:pPr>
            <a:r>
              <a:rPr sz="1700" spc="-80" dirty="0">
                <a:latin typeface="Times New Roman"/>
                <a:cs typeface="Times New Roman"/>
              </a:rPr>
              <a:t>By </a:t>
            </a:r>
            <a:r>
              <a:rPr lang="en-US" sz="1700" spc="40" dirty="0">
                <a:latin typeface="Times New Roman"/>
                <a:cs typeface="Times New Roman"/>
              </a:rPr>
              <a:t>Shaurya Vardhan ,</a:t>
            </a:r>
          </a:p>
          <a:p>
            <a:pPr marL="38100" marR="5080" indent="-26034">
              <a:lnSpc>
                <a:spcPts val="1839"/>
              </a:lnSpc>
              <a:spcBef>
                <a:spcPts val="330"/>
              </a:spcBef>
            </a:pPr>
            <a:r>
              <a:rPr lang="en-US" sz="1700" spc="40" dirty="0">
                <a:latin typeface="Times New Roman"/>
                <a:cs typeface="Times New Roman"/>
              </a:rPr>
              <a:t>Nov 2020</a:t>
            </a:r>
            <a:endParaRPr sz="1700" dirty="0">
              <a:latin typeface="Times New Roman"/>
              <a:cs typeface="Times New Roman"/>
            </a:endParaRPr>
          </a:p>
        </p:txBody>
      </p:sp>
      <p:sp>
        <p:nvSpPr>
          <p:cNvPr id="15" name="object 15"/>
          <p:cNvSpPr txBox="1"/>
          <p:nvPr/>
        </p:nvSpPr>
        <p:spPr>
          <a:xfrm>
            <a:off x="5253228" y="1558543"/>
            <a:ext cx="1685925" cy="223520"/>
          </a:xfrm>
          <a:prstGeom prst="rect">
            <a:avLst/>
          </a:prstGeom>
        </p:spPr>
        <p:txBody>
          <a:bodyPr vert="horz" wrap="square" lIns="0" tIns="12065" rIns="0" bIns="0" rtlCol="0">
            <a:spAutoFit/>
          </a:bodyPr>
          <a:lstStyle/>
          <a:p>
            <a:pPr marL="449580">
              <a:lnSpc>
                <a:spcPct val="100000"/>
              </a:lnSpc>
              <a:spcBef>
                <a:spcPts val="95"/>
              </a:spcBef>
            </a:pPr>
            <a:r>
              <a:rPr sz="1300" spc="20" dirty="0">
                <a:solidFill>
                  <a:srgbClr val="FFFFFF"/>
                </a:solidFill>
                <a:latin typeface="Times New Roman"/>
                <a:cs typeface="Times New Roman"/>
              </a:rPr>
              <a:t>12/11/2019</a:t>
            </a:r>
            <a:endParaRPr sz="1300">
              <a:latin typeface="Times New Roman"/>
              <a:cs typeface="Times New Roman"/>
            </a:endParaRPr>
          </a:p>
        </p:txBody>
      </p:sp>
      <p:sp>
        <p:nvSpPr>
          <p:cNvPr id="16" name="object 16"/>
          <p:cNvSpPr txBox="1"/>
          <p:nvPr/>
        </p:nvSpPr>
        <p:spPr>
          <a:xfrm>
            <a:off x="10412094" y="5217667"/>
            <a:ext cx="73660" cy="147955"/>
          </a:xfrm>
          <a:prstGeom prst="rect">
            <a:avLst/>
          </a:prstGeom>
        </p:spPr>
        <p:txBody>
          <a:bodyPr vert="horz" wrap="square" lIns="0" tIns="12700" rIns="0" bIns="0" rtlCol="0">
            <a:spAutoFit/>
          </a:bodyPr>
          <a:lstStyle/>
          <a:p>
            <a:pPr marL="12700">
              <a:lnSpc>
                <a:spcPct val="100000"/>
              </a:lnSpc>
              <a:spcBef>
                <a:spcPts val="100"/>
              </a:spcBef>
            </a:pPr>
            <a:r>
              <a:rPr sz="800" spc="-25" dirty="0">
                <a:solidFill>
                  <a:srgbClr val="252525"/>
                </a:solidFill>
                <a:latin typeface="Times New Roman"/>
                <a:cs typeface="Times New Roman"/>
              </a:rPr>
              <a:t>1</a:t>
            </a:r>
            <a:endParaRPr sz="8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5844" y="945337"/>
            <a:ext cx="2669540" cy="635000"/>
          </a:xfrm>
          <a:prstGeom prst="rect">
            <a:avLst/>
          </a:prstGeom>
        </p:spPr>
        <p:txBody>
          <a:bodyPr vert="horz" wrap="square" lIns="0" tIns="12065" rIns="0" bIns="0" rtlCol="0">
            <a:spAutoFit/>
          </a:bodyPr>
          <a:lstStyle/>
          <a:p>
            <a:pPr marL="12700">
              <a:lnSpc>
                <a:spcPct val="100000"/>
              </a:lnSpc>
              <a:spcBef>
                <a:spcPts val="95"/>
              </a:spcBef>
            </a:pPr>
            <a:r>
              <a:rPr sz="4000" spc="-60" dirty="0"/>
              <a:t>Methodolo</a:t>
            </a:r>
            <a:r>
              <a:rPr sz="4000" spc="85" dirty="0"/>
              <a:t>g</a:t>
            </a:r>
            <a:r>
              <a:rPr sz="4000" spc="-335" dirty="0"/>
              <a:t>y</a:t>
            </a:r>
            <a:endParaRPr sz="4000"/>
          </a:p>
        </p:txBody>
      </p:sp>
      <p:sp>
        <p:nvSpPr>
          <p:cNvPr id="6" name="object 6"/>
          <p:cNvSpPr txBox="1"/>
          <p:nvPr/>
        </p:nvSpPr>
        <p:spPr>
          <a:xfrm>
            <a:off x="10901171" y="6226644"/>
            <a:ext cx="171450" cy="140335"/>
          </a:xfrm>
          <a:prstGeom prst="rect">
            <a:avLst/>
          </a:prstGeom>
        </p:spPr>
        <p:txBody>
          <a:bodyPr vert="horz" wrap="square" lIns="0" tIns="0" rIns="0" bIns="0" rtlCol="0">
            <a:spAutoFit/>
          </a:bodyPr>
          <a:lstStyle/>
          <a:p>
            <a:pPr marL="38100">
              <a:lnSpc>
                <a:spcPts val="955"/>
              </a:lnSpc>
            </a:pPr>
            <a:fld id="{81D60167-4931-47E6-BA6A-407CBD079E47}" type="slidenum">
              <a:rPr sz="800" spc="-25" dirty="0">
                <a:solidFill>
                  <a:srgbClr val="404040"/>
                </a:solidFill>
                <a:latin typeface="Times New Roman"/>
                <a:cs typeface="Times New Roman"/>
              </a:rPr>
              <a:t>10</a:t>
            </a:fld>
            <a:endParaRPr sz="800">
              <a:latin typeface="Times New Roman"/>
              <a:cs typeface="Times New Roman"/>
            </a:endParaRPr>
          </a:p>
        </p:txBody>
      </p:sp>
      <p:sp>
        <p:nvSpPr>
          <p:cNvPr id="3" name="object 3"/>
          <p:cNvSpPr txBox="1"/>
          <p:nvPr/>
        </p:nvSpPr>
        <p:spPr>
          <a:xfrm>
            <a:off x="1145844" y="2135251"/>
            <a:ext cx="8046084" cy="3059812"/>
          </a:xfrm>
          <a:prstGeom prst="rect">
            <a:avLst/>
          </a:prstGeom>
        </p:spPr>
        <p:txBody>
          <a:bodyPr vert="horz" wrap="square" lIns="0" tIns="12700" rIns="0" bIns="0" rtlCol="0">
            <a:spAutoFit/>
          </a:bodyPr>
          <a:lstStyle/>
          <a:p>
            <a:r>
              <a:rPr lang="en-US" dirty="0"/>
              <a:t>Package breakdown:</a:t>
            </a:r>
          </a:p>
          <a:p>
            <a:r>
              <a:rPr lang="en-US" i="1" dirty="0"/>
              <a:t>Pandas</a:t>
            </a:r>
            <a:r>
              <a:rPr lang="en-US" dirty="0"/>
              <a:t> : To collect and manipulate data in JSON and </a:t>
            </a:r>
            <a:r>
              <a:rPr lang="en-US" dirty="0" err="1"/>
              <a:t>HTMl</a:t>
            </a:r>
            <a:r>
              <a:rPr lang="en-US" dirty="0"/>
              <a:t> and then data analysis</a:t>
            </a:r>
          </a:p>
          <a:p>
            <a:r>
              <a:rPr lang="en-US" i="1" dirty="0"/>
              <a:t>requests</a:t>
            </a:r>
            <a:r>
              <a:rPr lang="en-US" dirty="0"/>
              <a:t> : Handle http requests</a:t>
            </a:r>
          </a:p>
          <a:p>
            <a:r>
              <a:rPr lang="en-US" i="1" dirty="0"/>
              <a:t>matplotlib</a:t>
            </a:r>
            <a:r>
              <a:rPr lang="en-US" dirty="0"/>
              <a:t> : Detailing the generated maps</a:t>
            </a:r>
          </a:p>
          <a:p>
            <a:r>
              <a:rPr lang="en-US" i="1" dirty="0"/>
              <a:t>folium</a:t>
            </a:r>
            <a:r>
              <a:rPr lang="en-US" dirty="0"/>
              <a:t> : Generating maps of London and Paris</a:t>
            </a:r>
          </a:p>
          <a:p>
            <a:r>
              <a:rPr lang="en-US" i="1" dirty="0" err="1"/>
              <a:t>sklearn</a:t>
            </a:r>
            <a:r>
              <a:rPr lang="en-US" dirty="0"/>
              <a:t> : To import </a:t>
            </a:r>
            <a:r>
              <a:rPr lang="en-US" dirty="0" err="1"/>
              <a:t>Kmeans</a:t>
            </a:r>
            <a:r>
              <a:rPr lang="en-US" dirty="0"/>
              <a:t> which is the machine learning model that we are using.</a:t>
            </a:r>
          </a:p>
          <a:p>
            <a:r>
              <a:rPr lang="en-US" dirty="0"/>
              <a:t>The approach taken here is to explore each of the cities individually, plot the map to show the </a:t>
            </a:r>
            <a:r>
              <a:rPr lang="en-US" dirty="0" err="1"/>
              <a:t>neighbourhoods</a:t>
            </a:r>
            <a:r>
              <a:rPr lang="en-US" dirty="0"/>
              <a:t> being considered and then build our model by clustering all of the similar </a:t>
            </a:r>
            <a:r>
              <a:rPr lang="en-US" dirty="0" err="1"/>
              <a:t>neighbourhoods</a:t>
            </a:r>
            <a:r>
              <a:rPr lang="en-US" dirty="0"/>
              <a:t> together and finally plot the new map with the clustered </a:t>
            </a:r>
            <a:r>
              <a:rPr lang="en-US" dirty="0" err="1"/>
              <a:t>neighbourhoods</a:t>
            </a:r>
            <a:r>
              <a:rPr lang="en-US" dirty="0"/>
              <a:t>. We draw insights and then compare and discuss our findings.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5844" y="945337"/>
            <a:ext cx="5291455" cy="635000"/>
          </a:xfrm>
          <a:prstGeom prst="rect">
            <a:avLst/>
          </a:prstGeom>
        </p:spPr>
        <p:txBody>
          <a:bodyPr vert="horz" wrap="square" lIns="0" tIns="12065" rIns="0" bIns="0" rtlCol="0">
            <a:spAutoFit/>
          </a:bodyPr>
          <a:lstStyle/>
          <a:p>
            <a:pPr marL="12700">
              <a:lnSpc>
                <a:spcPct val="100000"/>
              </a:lnSpc>
              <a:spcBef>
                <a:spcPts val="95"/>
              </a:spcBef>
            </a:pPr>
            <a:r>
              <a:rPr sz="4000" spc="-15" dirty="0"/>
              <a:t>Data </a:t>
            </a:r>
            <a:r>
              <a:rPr sz="4000" spc="-100" dirty="0"/>
              <a:t>science </a:t>
            </a:r>
            <a:r>
              <a:rPr sz="4000" spc="-95" dirty="0"/>
              <a:t>Applied</a:t>
            </a:r>
            <a:r>
              <a:rPr sz="4000" spc="60" dirty="0"/>
              <a:t> </a:t>
            </a:r>
            <a:r>
              <a:rPr sz="4000" spc="-40" dirty="0"/>
              <a:t>tools</a:t>
            </a:r>
            <a:endParaRPr sz="4000"/>
          </a:p>
        </p:txBody>
      </p:sp>
      <p:sp>
        <p:nvSpPr>
          <p:cNvPr id="7" name="object 7"/>
          <p:cNvSpPr txBox="1"/>
          <p:nvPr/>
        </p:nvSpPr>
        <p:spPr>
          <a:xfrm>
            <a:off x="10901171" y="6226644"/>
            <a:ext cx="171450" cy="140335"/>
          </a:xfrm>
          <a:prstGeom prst="rect">
            <a:avLst/>
          </a:prstGeom>
        </p:spPr>
        <p:txBody>
          <a:bodyPr vert="horz" wrap="square" lIns="0" tIns="0" rIns="0" bIns="0" rtlCol="0">
            <a:spAutoFit/>
          </a:bodyPr>
          <a:lstStyle/>
          <a:p>
            <a:pPr marL="38100">
              <a:lnSpc>
                <a:spcPts val="955"/>
              </a:lnSpc>
            </a:pPr>
            <a:fld id="{81D60167-4931-47E6-BA6A-407CBD079E47}" type="slidenum">
              <a:rPr sz="800" spc="-25" dirty="0">
                <a:solidFill>
                  <a:srgbClr val="404040"/>
                </a:solidFill>
                <a:latin typeface="Times New Roman"/>
                <a:cs typeface="Times New Roman"/>
              </a:rPr>
              <a:t>11</a:t>
            </a:fld>
            <a:endParaRPr sz="800">
              <a:latin typeface="Times New Roman"/>
              <a:cs typeface="Times New Roman"/>
            </a:endParaRPr>
          </a:p>
        </p:txBody>
      </p:sp>
      <p:sp>
        <p:nvSpPr>
          <p:cNvPr id="3" name="object 3"/>
          <p:cNvSpPr txBox="1"/>
          <p:nvPr/>
        </p:nvSpPr>
        <p:spPr>
          <a:xfrm>
            <a:off x="1145844" y="2112391"/>
            <a:ext cx="9850120" cy="1145540"/>
          </a:xfrm>
          <a:prstGeom prst="rect">
            <a:avLst/>
          </a:prstGeom>
        </p:spPr>
        <p:txBody>
          <a:bodyPr vert="horz" wrap="square" lIns="0" tIns="12700" rIns="0" bIns="0" rtlCol="0">
            <a:spAutoFit/>
          </a:bodyPr>
          <a:lstStyle/>
          <a:p>
            <a:pPr marL="194945" marR="5080" indent="-182880">
              <a:lnSpc>
                <a:spcPct val="110000"/>
              </a:lnSpc>
              <a:spcBef>
                <a:spcPts val="100"/>
              </a:spcBef>
              <a:buClr>
                <a:srgbClr val="252525"/>
              </a:buClr>
              <a:buChar char="◦"/>
              <a:tabLst>
                <a:tab pos="195580" algn="l"/>
              </a:tabLst>
            </a:pPr>
            <a:r>
              <a:rPr sz="1500" spc="-45" dirty="0">
                <a:latin typeface="Times New Roman"/>
                <a:cs typeface="Times New Roman"/>
              </a:rPr>
              <a:t>Web-scraping </a:t>
            </a:r>
            <a:r>
              <a:rPr sz="1500" spc="-5" dirty="0">
                <a:latin typeface="Times New Roman"/>
                <a:cs typeface="Times New Roman"/>
              </a:rPr>
              <a:t>of </a:t>
            </a:r>
            <a:r>
              <a:rPr sz="1500" spc="-40" dirty="0">
                <a:latin typeface="Times New Roman"/>
                <a:cs typeface="Times New Roman"/>
              </a:rPr>
              <a:t>sites </a:t>
            </a:r>
            <a:r>
              <a:rPr sz="1500" spc="-55" dirty="0">
                <a:latin typeface="Times New Roman"/>
                <a:cs typeface="Times New Roman"/>
              </a:rPr>
              <a:t>is </a:t>
            </a:r>
            <a:r>
              <a:rPr sz="1500" spc="-25" dirty="0">
                <a:latin typeface="Times New Roman"/>
                <a:cs typeface="Times New Roman"/>
              </a:rPr>
              <a:t>used </a:t>
            </a:r>
            <a:r>
              <a:rPr sz="1500" spc="10" dirty="0">
                <a:latin typeface="Times New Roman"/>
                <a:cs typeface="Times New Roman"/>
              </a:rPr>
              <a:t>to </a:t>
            </a:r>
            <a:r>
              <a:rPr sz="1500" spc="-25" dirty="0">
                <a:latin typeface="Times New Roman"/>
                <a:cs typeface="Times New Roman"/>
              </a:rPr>
              <a:t>consolidate data-frame </a:t>
            </a:r>
            <a:r>
              <a:rPr sz="1500" spc="-15" dirty="0">
                <a:latin typeface="Times New Roman"/>
                <a:cs typeface="Times New Roman"/>
              </a:rPr>
              <a:t>information </a:t>
            </a:r>
            <a:r>
              <a:rPr sz="1500" spc="-40" dirty="0">
                <a:latin typeface="Times New Roman"/>
                <a:cs typeface="Times New Roman"/>
              </a:rPr>
              <a:t>which </a:t>
            </a:r>
            <a:r>
              <a:rPr sz="1500" spc="-75" dirty="0">
                <a:latin typeface="Times New Roman"/>
                <a:cs typeface="Times New Roman"/>
              </a:rPr>
              <a:t>was </a:t>
            </a:r>
            <a:r>
              <a:rPr sz="1500" spc="-45" dirty="0">
                <a:latin typeface="Times New Roman"/>
                <a:cs typeface="Times New Roman"/>
              </a:rPr>
              <a:t>saved </a:t>
            </a:r>
            <a:r>
              <a:rPr sz="1500" spc="-50" dirty="0">
                <a:latin typeface="Times New Roman"/>
                <a:cs typeface="Times New Roman"/>
              </a:rPr>
              <a:t>as </a:t>
            </a:r>
            <a:r>
              <a:rPr sz="1500" spc="-45" dirty="0">
                <a:latin typeface="Times New Roman"/>
                <a:cs typeface="Times New Roman"/>
              </a:rPr>
              <a:t>csv </a:t>
            </a:r>
            <a:r>
              <a:rPr sz="1500" spc="-50" dirty="0">
                <a:latin typeface="Times New Roman"/>
                <a:cs typeface="Times New Roman"/>
              </a:rPr>
              <a:t>files </a:t>
            </a:r>
            <a:r>
              <a:rPr sz="1500" dirty="0">
                <a:latin typeface="Times New Roman"/>
                <a:cs typeface="Times New Roman"/>
              </a:rPr>
              <a:t>for </a:t>
            </a:r>
            <a:r>
              <a:rPr sz="1500" spc="-30" dirty="0">
                <a:latin typeface="Times New Roman"/>
                <a:cs typeface="Times New Roman"/>
              </a:rPr>
              <a:t>convenience </a:t>
            </a:r>
            <a:r>
              <a:rPr sz="1500" spc="-20" dirty="0">
                <a:latin typeface="Times New Roman"/>
                <a:cs typeface="Times New Roman"/>
              </a:rPr>
              <a:t>and </a:t>
            </a:r>
            <a:r>
              <a:rPr sz="1500" spc="10" dirty="0">
                <a:latin typeface="Times New Roman"/>
                <a:cs typeface="Times New Roman"/>
              </a:rPr>
              <a:t>to </a:t>
            </a:r>
            <a:r>
              <a:rPr sz="1500" spc="-55" dirty="0">
                <a:latin typeface="Times New Roman"/>
                <a:cs typeface="Times New Roman"/>
              </a:rPr>
              <a:t>simply </a:t>
            </a:r>
            <a:r>
              <a:rPr sz="1500" spc="-5" dirty="0">
                <a:latin typeface="Times New Roman"/>
                <a:cs typeface="Times New Roman"/>
              </a:rPr>
              <a:t>the  report.</a:t>
            </a:r>
            <a:endParaRPr sz="1500">
              <a:latin typeface="Times New Roman"/>
              <a:cs typeface="Times New Roman"/>
            </a:endParaRPr>
          </a:p>
          <a:p>
            <a:pPr marL="194945" marR="195580" indent="-182880">
              <a:lnSpc>
                <a:spcPct val="110000"/>
              </a:lnSpc>
              <a:spcBef>
                <a:spcPts val="900"/>
              </a:spcBef>
              <a:buClr>
                <a:srgbClr val="252525"/>
              </a:buClr>
              <a:buChar char="◦"/>
              <a:tabLst>
                <a:tab pos="195580" algn="l"/>
              </a:tabLst>
            </a:pPr>
            <a:r>
              <a:rPr sz="1500" spc="-10" dirty="0">
                <a:latin typeface="Times New Roman"/>
                <a:cs typeface="Times New Roman"/>
              </a:rPr>
              <a:t>Geodata </a:t>
            </a:r>
            <a:r>
              <a:rPr sz="1500" spc="-75" dirty="0">
                <a:latin typeface="Times New Roman"/>
                <a:cs typeface="Times New Roman"/>
              </a:rPr>
              <a:t>was </a:t>
            </a:r>
            <a:r>
              <a:rPr sz="1500" spc="-20" dirty="0">
                <a:latin typeface="Times New Roman"/>
                <a:cs typeface="Times New Roman"/>
              </a:rPr>
              <a:t>obtained </a:t>
            </a:r>
            <a:r>
              <a:rPr sz="1500" spc="-70" dirty="0">
                <a:latin typeface="Times New Roman"/>
                <a:cs typeface="Times New Roman"/>
              </a:rPr>
              <a:t>by </a:t>
            </a:r>
            <a:r>
              <a:rPr sz="1500" spc="-30" dirty="0">
                <a:latin typeface="Times New Roman"/>
                <a:cs typeface="Times New Roman"/>
              </a:rPr>
              <a:t>coding </a:t>
            </a:r>
            <a:r>
              <a:rPr sz="1500" spc="-60" dirty="0">
                <a:latin typeface="Times New Roman"/>
                <a:cs typeface="Times New Roman"/>
              </a:rPr>
              <a:t>a </a:t>
            </a:r>
            <a:r>
              <a:rPr sz="1500" spc="-15" dirty="0">
                <a:latin typeface="Times New Roman"/>
                <a:cs typeface="Times New Roman"/>
              </a:rPr>
              <a:t>program </a:t>
            </a:r>
            <a:r>
              <a:rPr sz="1500" spc="10" dirty="0">
                <a:latin typeface="Times New Roman"/>
                <a:cs typeface="Times New Roman"/>
              </a:rPr>
              <a:t>to </a:t>
            </a:r>
            <a:r>
              <a:rPr sz="1500" spc="-35" dirty="0">
                <a:latin typeface="Times New Roman"/>
                <a:cs typeface="Times New Roman"/>
              </a:rPr>
              <a:t>use </a:t>
            </a:r>
            <a:r>
              <a:rPr sz="1500" spc="-15" dirty="0">
                <a:latin typeface="Times New Roman"/>
                <a:cs typeface="Times New Roman"/>
              </a:rPr>
              <a:t>Nominatim </a:t>
            </a:r>
            <a:r>
              <a:rPr sz="1500" spc="10" dirty="0">
                <a:latin typeface="Times New Roman"/>
                <a:cs typeface="Times New Roman"/>
              </a:rPr>
              <a:t>to </a:t>
            </a:r>
            <a:r>
              <a:rPr sz="1500" spc="-30" dirty="0">
                <a:latin typeface="Times New Roman"/>
                <a:cs typeface="Times New Roman"/>
              </a:rPr>
              <a:t>get </a:t>
            </a:r>
            <a:r>
              <a:rPr sz="1500" spc="-35" dirty="0">
                <a:latin typeface="Times New Roman"/>
                <a:cs typeface="Times New Roman"/>
              </a:rPr>
              <a:t>latitude </a:t>
            </a:r>
            <a:r>
              <a:rPr sz="1500" spc="-20" dirty="0">
                <a:latin typeface="Times New Roman"/>
                <a:cs typeface="Times New Roman"/>
              </a:rPr>
              <a:t>and </a:t>
            </a:r>
            <a:r>
              <a:rPr sz="1500" spc="-30" dirty="0">
                <a:latin typeface="Times New Roman"/>
                <a:cs typeface="Times New Roman"/>
              </a:rPr>
              <a:t>longitude </a:t>
            </a:r>
            <a:r>
              <a:rPr sz="1500" spc="-5" dirty="0">
                <a:latin typeface="Times New Roman"/>
                <a:cs typeface="Times New Roman"/>
              </a:rPr>
              <a:t>of </a:t>
            </a:r>
            <a:r>
              <a:rPr sz="1500" spc="-65" dirty="0">
                <a:latin typeface="Times New Roman"/>
                <a:cs typeface="Times New Roman"/>
              </a:rPr>
              <a:t>subway </a:t>
            </a:r>
            <a:r>
              <a:rPr sz="1500" spc="-20" dirty="0">
                <a:latin typeface="Times New Roman"/>
                <a:cs typeface="Times New Roman"/>
              </a:rPr>
              <a:t>stations and </a:t>
            </a:r>
            <a:r>
              <a:rPr sz="1500" spc="-40" dirty="0">
                <a:latin typeface="Times New Roman"/>
                <a:cs typeface="Times New Roman"/>
              </a:rPr>
              <a:t>also </a:t>
            </a:r>
            <a:r>
              <a:rPr sz="1500" dirty="0">
                <a:latin typeface="Times New Roman"/>
                <a:cs typeface="Times New Roman"/>
              </a:rPr>
              <a:t>for </a:t>
            </a:r>
            <a:r>
              <a:rPr sz="1500" spc="-40" dirty="0">
                <a:latin typeface="Times New Roman"/>
                <a:cs typeface="Times New Roman"/>
              </a:rPr>
              <a:t>each  </a:t>
            </a:r>
            <a:r>
              <a:rPr sz="1500" spc="-15" dirty="0">
                <a:latin typeface="Times New Roman"/>
                <a:cs typeface="Times New Roman"/>
              </a:rPr>
              <a:t>apartments </a:t>
            </a:r>
            <a:r>
              <a:rPr sz="1500" dirty="0">
                <a:latin typeface="Times New Roman"/>
                <a:cs typeface="Times New Roman"/>
              </a:rPr>
              <a:t>for </a:t>
            </a:r>
            <a:r>
              <a:rPr sz="1500" spc="-5" dirty="0">
                <a:latin typeface="Times New Roman"/>
                <a:cs typeface="Times New Roman"/>
              </a:rPr>
              <a:t>rent</a:t>
            </a:r>
            <a:r>
              <a:rPr sz="1500" spc="10" dirty="0">
                <a:latin typeface="Times New Roman"/>
                <a:cs typeface="Times New Roman"/>
              </a:rPr>
              <a:t> </a:t>
            </a:r>
            <a:r>
              <a:rPr sz="1500" spc="-40" dirty="0">
                <a:latin typeface="Times New Roman"/>
                <a:cs typeface="Times New Roman"/>
              </a:rPr>
              <a:t>listed.</a:t>
            </a:r>
            <a:endParaRPr sz="1500">
              <a:latin typeface="Times New Roman"/>
              <a:cs typeface="Times New Roman"/>
            </a:endParaRPr>
          </a:p>
        </p:txBody>
      </p:sp>
      <p:sp>
        <p:nvSpPr>
          <p:cNvPr id="4" name="object 4"/>
          <p:cNvSpPr txBox="1">
            <a:spLocks noGrp="1"/>
          </p:cNvSpPr>
          <p:nvPr>
            <p:ph type="body" idx="1"/>
          </p:nvPr>
        </p:nvSpPr>
        <p:spPr>
          <a:prstGeom prst="rect">
            <a:avLst/>
          </a:prstGeom>
        </p:spPr>
        <p:txBody>
          <a:bodyPr vert="horz" wrap="square" lIns="0" tIns="12700" rIns="0" bIns="0" rtlCol="0">
            <a:spAutoFit/>
          </a:bodyPr>
          <a:lstStyle/>
          <a:p>
            <a:pPr marL="1993264">
              <a:lnSpc>
                <a:spcPts val="2045"/>
              </a:lnSpc>
              <a:spcBef>
                <a:spcPts val="100"/>
              </a:spcBef>
            </a:pPr>
            <a:r>
              <a:rPr spc="-5" dirty="0"/>
              <a:t>Execution</a:t>
            </a:r>
          </a:p>
          <a:p>
            <a:pPr marL="194945" indent="-182880">
              <a:lnSpc>
                <a:spcPts val="1685"/>
              </a:lnSpc>
              <a:buClr>
                <a:srgbClr val="252525"/>
              </a:buClr>
              <a:buChar char="◦"/>
              <a:tabLst>
                <a:tab pos="195580" algn="l"/>
              </a:tabLst>
            </a:pPr>
            <a:r>
              <a:rPr sz="1500" spc="-20" dirty="0">
                <a:solidFill>
                  <a:srgbClr val="000000"/>
                </a:solidFill>
                <a:latin typeface="Times New Roman"/>
                <a:cs typeface="Times New Roman"/>
              </a:rPr>
              <a:t>Geopy_distance and </a:t>
            </a:r>
            <a:r>
              <a:rPr sz="1500" spc="-15" dirty="0">
                <a:solidFill>
                  <a:srgbClr val="000000"/>
                </a:solidFill>
                <a:latin typeface="Times New Roman"/>
                <a:cs typeface="Times New Roman"/>
              </a:rPr>
              <a:t>Nominatim </a:t>
            </a:r>
            <a:r>
              <a:rPr sz="1500" spc="-50" dirty="0">
                <a:solidFill>
                  <a:srgbClr val="000000"/>
                </a:solidFill>
                <a:latin typeface="Times New Roman"/>
                <a:cs typeface="Times New Roman"/>
              </a:rPr>
              <a:t>were </a:t>
            </a:r>
            <a:r>
              <a:rPr sz="1500" spc="-25" dirty="0">
                <a:solidFill>
                  <a:srgbClr val="000000"/>
                </a:solidFill>
                <a:latin typeface="Times New Roman"/>
                <a:cs typeface="Times New Roman"/>
              </a:rPr>
              <a:t>used </a:t>
            </a:r>
            <a:r>
              <a:rPr sz="1500" spc="10" dirty="0">
                <a:solidFill>
                  <a:srgbClr val="000000"/>
                </a:solidFill>
                <a:latin typeface="Times New Roman"/>
                <a:cs typeface="Times New Roman"/>
              </a:rPr>
              <a:t>to </a:t>
            </a:r>
            <a:r>
              <a:rPr sz="1500" spc="-30" dirty="0">
                <a:solidFill>
                  <a:srgbClr val="000000"/>
                </a:solidFill>
                <a:latin typeface="Times New Roman"/>
                <a:cs typeface="Times New Roman"/>
              </a:rPr>
              <a:t>establish </a:t>
            </a:r>
            <a:r>
              <a:rPr sz="1500" spc="-50" dirty="0">
                <a:solidFill>
                  <a:srgbClr val="000000"/>
                </a:solidFill>
                <a:latin typeface="Times New Roman"/>
                <a:cs typeface="Times New Roman"/>
              </a:rPr>
              <a:t>relative</a:t>
            </a:r>
            <a:r>
              <a:rPr sz="1500" spc="85" dirty="0">
                <a:solidFill>
                  <a:srgbClr val="000000"/>
                </a:solidFill>
                <a:latin typeface="Times New Roman"/>
                <a:cs typeface="Times New Roman"/>
              </a:rPr>
              <a:t> </a:t>
            </a:r>
            <a:r>
              <a:rPr sz="1500" spc="-40" dirty="0">
                <a:solidFill>
                  <a:srgbClr val="000000"/>
                </a:solidFill>
                <a:latin typeface="Times New Roman"/>
                <a:cs typeface="Times New Roman"/>
              </a:rPr>
              <a:t>distances.</a:t>
            </a:r>
            <a:endParaRPr sz="1500">
              <a:latin typeface="Times New Roman"/>
              <a:cs typeface="Times New Roman"/>
            </a:endParaRPr>
          </a:p>
          <a:p>
            <a:pPr marL="194945" indent="-182880">
              <a:lnSpc>
                <a:spcPct val="100000"/>
              </a:lnSpc>
              <a:spcBef>
                <a:spcPts val="1080"/>
              </a:spcBef>
              <a:buClr>
                <a:srgbClr val="252525"/>
              </a:buClr>
              <a:buChar char="◦"/>
              <a:tabLst>
                <a:tab pos="195580" algn="l"/>
              </a:tabLst>
            </a:pPr>
            <a:r>
              <a:rPr sz="1500" spc="-25" dirty="0">
                <a:solidFill>
                  <a:srgbClr val="000000"/>
                </a:solidFill>
                <a:latin typeface="Times New Roman"/>
                <a:cs typeface="Times New Roman"/>
              </a:rPr>
              <a:t>Seaborn </a:t>
            </a:r>
            <a:r>
              <a:rPr sz="1500" spc="-30" dirty="0">
                <a:solidFill>
                  <a:srgbClr val="000000"/>
                </a:solidFill>
                <a:latin typeface="Times New Roman"/>
                <a:cs typeface="Times New Roman"/>
              </a:rPr>
              <a:t>graphic </a:t>
            </a:r>
            <a:r>
              <a:rPr sz="1500" spc="-75" dirty="0">
                <a:solidFill>
                  <a:srgbClr val="000000"/>
                </a:solidFill>
                <a:latin typeface="Times New Roman"/>
                <a:cs typeface="Times New Roman"/>
              </a:rPr>
              <a:t>was </a:t>
            </a:r>
            <a:r>
              <a:rPr sz="1500" spc="-25" dirty="0">
                <a:solidFill>
                  <a:srgbClr val="000000"/>
                </a:solidFill>
                <a:latin typeface="Times New Roman"/>
                <a:cs typeface="Times New Roman"/>
              </a:rPr>
              <a:t>used </a:t>
            </a:r>
            <a:r>
              <a:rPr sz="1500" spc="-5" dirty="0">
                <a:solidFill>
                  <a:srgbClr val="000000"/>
                </a:solidFill>
                <a:latin typeface="Times New Roman"/>
                <a:cs typeface="Times New Roman"/>
              </a:rPr>
              <a:t>for </a:t>
            </a:r>
            <a:r>
              <a:rPr sz="1500" spc="-40" dirty="0">
                <a:solidFill>
                  <a:srgbClr val="000000"/>
                </a:solidFill>
                <a:latin typeface="Times New Roman"/>
                <a:cs typeface="Times New Roman"/>
              </a:rPr>
              <a:t>general </a:t>
            </a:r>
            <a:r>
              <a:rPr sz="1500" spc="-30" dirty="0">
                <a:solidFill>
                  <a:srgbClr val="000000"/>
                </a:solidFill>
                <a:latin typeface="Times New Roman"/>
                <a:cs typeface="Times New Roman"/>
              </a:rPr>
              <a:t>statistics </a:t>
            </a:r>
            <a:r>
              <a:rPr sz="1500" spc="10" dirty="0">
                <a:solidFill>
                  <a:srgbClr val="000000"/>
                </a:solidFill>
                <a:latin typeface="Times New Roman"/>
                <a:cs typeface="Times New Roman"/>
              </a:rPr>
              <a:t>on </a:t>
            </a:r>
            <a:r>
              <a:rPr sz="1500" spc="-30" dirty="0">
                <a:solidFill>
                  <a:srgbClr val="000000"/>
                </a:solidFill>
                <a:latin typeface="Times New Roman"/>
                <a:cs typeface="Times New Roman"/>
              </a:rPr>
              <a:t>rental</a:t>
            </a:r>
            <a:r>
              <a:rPr sz="1500" spc="150" dirty="0">
                <a:solidFill>
                  <a:srgbClr val="000000"/>
                </a:solidFill>
                <a:latin typeface="Times New Roman"/>
                <a:cs typeface="Times New Roman"/>
              </a:rPr>
              <a:t> </a:t>
            </a:r>
            <a:r>
              <a:rPr sz="1500" spc="-35" dirty="0">
                <a:solidFill>
                  <a:srgbClr val="000000"/>
                </a:solidFill>
                <a:latin typeface="Times New Roman"/>
                <a:cs typeface="Times New Roman"/>
              </a:rPr>
              <a:t>data.</a:t>
            </a:r>
            <a:endParaRPr sz="1500">
              <a:latin typeface="Times New Roman"/>
              <a:cs typeface="Times New Roman"/>
            </a:endParaRPr>
          </a:p>
          <a:p>
            <a:pPr marL="194945" marR="5080" indent="-182880">
              <a:lnSpc>
                <a:spcPct val="110000"/>
              </a:lnSpc>
              <a:spcBef>
                <a:spcPts val="900"/>
              </a:spcBef>
              <a:buClr>
                <a:srgbClr val="252525"/>
              </a:buClr>
              <a:buChar char="◦"/>
              <a:tabLst>
                <a:tab pos="195580" algn="l"/>
              </a:tabLst>
            </a:pPr>
            <a:r>
              <a:rPr sz="1500" spc="-35" dirty="0">
                <a:solidFill>
                  <a:srgbClr val="000000"/>
                </a:solidFill>
                <a:latin typeface="Times New Roman"/>
                <a:cs typeface="Times New Roman"/>
              </a:rPr>
              <a:t>Matplotlib </a:t>
            </a:r>
            <a:r>
              <a:rPr sz="1500" spc="-25" dirty="0">
                <a:solidFill>
                  <a:srgbClr val="000000"/>
                </a:solidFill>
                <a:latin typeface="Times New Roman"/>
                <a:cs typeface="Times New Roman"/>
              </a:rPr>
              <a:t>used </a:t>
            </a:r>
            <a:r>
              <a:rPr sz="1500" spc="-75" dirty="0">
                <a:solidFill>
                  <a:srgbClr val="000000"/>
                </a:solidFill>
                <a:latin typeface="Times New Roman"/>
                <a:cs typeface="Times New Roman"/>
              </a:rPr>
              <a:t>CM </a:t>
            </a:r>
            <a:r>
              <a:rPr sz="1500" spc="-25" dirty="0">
                <a:solidFill>
                  <a:srgbClr val="000000"/>
                </a:solidFill>
                <a:latin typeface="Times New Roman"/>
                <a:cs typeface="Times New Roman"/>
              </a:rPr>
              <a:t>module </a:t>
            </a:r>
            <a:r>
              <a:rPr sz="1500" spc="-5" dirty="0">
                <a:solidFill>
                  <a:srgbClr val="000000"/>
                </a:solidFill>
                <a:latin typeface="Times New Roman"/>
                <a:cs typeface="Times New Roman"/>
              </a:rPr>
              <a:t>that </a:t>
            </a:r>
            <a:r>
              <a:rPr sz="1500" spc="-25" dirty="0">
                <a:solidFill>
                  <a:srgbClr val="000000"/>
                </a:solidFill>
                <a:latin typeface="Times New Roman"/>
                <a:cs typeface="Times New Roman"/>
              </a:rPr>
              <a:t>provides </a:t>
            </a:r>
            <a:r>
              <a:rPr sz="1500" spc="-60" dirty="0">
                <a:solidFill>
                  <a:srgbClr val="000000"/>
                </a:solidFill>
                <a:latin typeface="Times New Roman"/>
                <a:cs typeface="Times New Roman"/>
              </a:rPr>
              <a:t>a </a:t>
            </a:r>
            <a:r>
              <a:rPr sz="1500" spc="-50" dirty="0">
                <a:solidFill>
                  <a:srgbClr val="000000"/>
                </a:solidFill>
                <a:latin typeface="Times New Roman"/>
                <a:cs typeface="Times New Roman"/>
              </a:rPr>
              <a:t>large </a:t>
            </a:r>
            <a:r>
              <a:rPr sz="1500" spc="-20" dirty="0">
                <a:solidFill>
                  <a:srgbClr val="000000"/>
                </a:solidFill>
                <a:latin typeface="Times New Roman"/>
                <a:cs typeface="Times New Roman"/>
              </a:rPr>
              <a:t>set </a:t>
            </a:r>
            <a:r>
              <a:rPr sz="1500" spc="-5" dirty="0">
                <a:solidFill>
                  <a:srgbClr val="000000"/>
                </a:solidFill>
                <a:latin typeface="Times New Roman"/>
                <a:cs typeface="Times New Roman"/>
              </a:rPr>
              <a:t>of </a:t>
            </a:r>
            <a:r>
              <a:rPr sz="1500" spc="-25" dirty="0">
                <a:solidFill>
                  <a:srgbClr val="000000"/>
                </a:solidFill>
                <a:latin typeface="Times New Roman"/>
                <a:cs typeface="Times New Roman"/>
              </a:rPr>
              <a:t>colormaps, </a:t>
            </a:r>
            <a:r>
              <a:rPr sz="1500" spc="-20" dirty="0">
                <a:solidFill>
                  <a:srgbClr val="000000"/>
                </a:solidFill>
                <a:latin typeface="Times New Roman"/>
                <a:cs typeface="Times New Roman"/>
              </a:rPr>
              <a:t>functions </a:t>
            </a:r>
            <a:r>
              <a:rPr sz="1500" dirty="0">
                <a:solidFill>
                  <a:srgbClr val="000000"/>
                </a:solidFill>
                <a:latin typeface="Times New Roman"/>
                <a:cs typeface="Times New Roman"/>
              </a:rPr>
              <a:t>for </a:t>
            </a:r>
            <a:r>
              <a:rPr sz="1500" spc="-40" dirty="0">
                <a:solidFill>
                  <a:srgbClr val="000000"/>
                </a:solidFill>
                <a:latin typeface="Times New Roman"/>
                <a:cs typeface="Times New Roman"/>
              </a:rPr>
              <a:t>registering new </a:t>
            </a:r>
            <a:r>
              <a:rPr sz="1500" spc="-15" dirty="0">
                <a:solidFill>
                  <a:srgbClr val="000000"/>
                </a:solidFill>
                <a:latin typeface="Times New Roman"/>
                <a:cs typeface="Times New Roman"/>
              </a:rPr>
              <a:t>colormaps </a:t>
            </a:r>
            <a:r>
              <a:rPr sz="1500" spc="-20" dirty="0">
                <a:solidFill>
                  <a:srgbClr val="000000"/>
                </a:solidFill>
                <a:latin typeface="Times New Roman"/>
                <a:cs typeface="Times New Roman"/>
              </a:rPr>
              <a:t>and </a:t>
            </a:r>
            <a:r>
              <a:rPr sz="1500" dirty="0">
                <a:solidFill>
                  <a:srgbClr val="000000"/>
                </a:solidFill>
                <a:latin typeface="Times New Roman"/>
                <a:cs typeface="Times New Roman"/>
              </a:rPr>
              <a:t>for </a:t>
            </a:r>
            <a:r>
              <a:rPr sz="1500" spc="-35" dirty="0">
                <a:solidFill>
                  <a:srgbClr val="000000"/>
                </a:solidFill>
                <a:latin typeface="Times New Roman"/>
                <a:cs typeface="Times New Roman"/>
              </a:rPr>
              <a:t>getting </a:t>
            </a:r>
            <a:r>
              <a:rPr sz="1500" spc="-60" dirty="0">
                <a:solidFill>
                  <a:srgbClr val="000000"/>
                </a:solidFill>
                <a:latin typeface="Times New Roman"/>
                <a:cs typeface="Times New Roman"/>
              </a:rPr>
              <a:t>a  </a:t>
            </a:r>
            <a:r>
              <a:rPr sz="1500" spc="-10" dirty="0">
                <a:solidFill>
                  <a:srgbClr val="000000"/>
                </a:solidFill>
                <a:latin typeface="Times New Roman"/>
                <a:cs typeface="Times New Roman"/>
              </a:rPr>
              <a:t>colormap </a:t>
            </a:r>
            <a:r>
              <a:rPr sz="1500" spc="-70" dirty="0">
                <a:solidFill>
                  <a:srgbClr val="000000"/>
                </a:solidFill>
                <a:latin typeface="Times New Roman"/>
                <a:cs typeface="Times New Roman"/>
              </a:rPr>
              <a:t>by </a:t>
            </a:r>
            <a:r>
              <a:rPr sz="1500" spc="-35" dirty="0">
                <a:solidFill>
                  <a:srgbClr val="000000"/>
                </a:solidFill>
                <a:latin typeface="Times New Roman"/>
                <a:cs typeface="Times New Roman"/>
              </a:rPr>
              <a:t>name, </a:t>
            </a:r>
            <a:r>
              <a:rPr sz="1500" spc="-20" dirty="0">
                <a:solidFill>
                  <a:srgbClr val="000000"/>
                </a:solidFill>
                <a:latin typeface="Times New Roman"/>
                <a:cs typeface="Times New Roman"/>
              </a:rPr>
              <a:t>and </a:t>
            </a:r>
            <a:r>
              <a:rPr sz="1500" spc="-60" dirty="0">
                <a:solidFill>
                  <a:srgbClr val="000000"/>
                </a:solidFill>
                <a:latin typeface="Times New Roman"/>
                <a:cs typeface="Times New Roman"/>
              </a:rPr>
              <a:t>a </a:t>
            </a:r>
            <a:r>
              <a:rPr sz="1500" spc="-45" dirty="0">
                <a:solidFill>
                  <a:srgbClr val="000000"/>
                </a:solidFill>
                <a:latin typeface="Times New Roman"/>
                <a:cs typeface="Times New Roman"/>
              </a:rPr>
              <a:t>mixin </a:t>
            </a:r>
            <a:r>
              <a:rPr sz="1500" spc="-50" dirty="0">
                <a:solidFill>
                  <a:srgbClr val="000000"/>
                </a:solidFill>
                <a:latin typeface="Times New Roman"/>
                <a:cs typeface="Times New Roman"/>
              </a:rPr>
              <a:t>class </a:t>
            </a:r>
            <a:r>
              <a:rPr sz="1500" dirty="0">
                <a:solidFill>
                  <a:srgbClr val="000000"/>
                </a:solidFill>
                <a:latin typeface="Times New Roman"/>
                <a:cs typeface="Times New Roman"/>
              </a:rPr>
              <a:t>for </a:t>
            </a:r>
            <a:r>
              <a:rPr sz="1500" spc="-35" dirty="0">
                <a:solidFill>
                  <a:srgbClr val="000000"/>
                </a:solidFill>
                <a:latin typeface="Times New Roman"/>
                <a:cs typeface="Times New Roman"/>
              </a:rPr>
              <a:t>adding </a:t>
            </a:r>
            <a:r>
              <a:rPr sz="1500" spc="-20" dirty="0">
                <a:solidFill>
                  <a:srgbClr val="000000"/>
                </a:solidFill>
                <a:latin typeface="Times New Roman"/>
                <a:cs typeface="Times New Roman"/>
              </a:rPr>
              <a:t>color </a:t>
            </a:r>
            <a:r>
              <a:rPr sz="1500" spc="-30" dirty="0">
                <a:solidFill>
                  <a:srgbClr val="000000"/>
                </a:solidFill>
                <a:latin typeface="Times New Roman"/>
                <a:cs typeface="Times New Roman"/>
              </a:rPr>
              <a:t>mapping</a:t>
            </a:r>
            <a:r>
              <a:rPr sz="1500" spc="250" dirty="0">
                <a:solidFill>
                  <a:srgbClr val="000000"/>
                </a:solidFill>
                <a:latin typeface="Times New Roman"/>
                <a:cs typeface="Times New Roman"/>
              </a:rPr>
              <a:t> </a:t>
            </a:r>
            <a:r>
              <a:rPr sz="1500" spc="-45" dirty="0">
                <a:solidFill>
                  <a:srgbClr val="000000"/>
                </a:solidFill>
                <a:latin typeface="Times New Roman"/>
                <a:cs typeface="Times New Roman"/>
              </a:rPr>
              <a:t>functionality.</a:t>
            </a:r>
            <a:endParaRPr sz="1500">
              <a:latin typeface="Times New Roman"/>
              <a:cs typeface="Times New Roman"/>
            </a:endParaRPr>
          </a:p>
          <a:p>
            <a:pPr marL="194945" indent="-182880">
              <a:lnSpc>
                <a:spcPct val="100000"/>
              </a:lnSpc>
              <a:spcBef>
                <a:spcPts val="1080"/>
              </a:spcBef>
              <a:buClr>
                <a:srgbClr val="252525"/>
              </a:buClr>
              <a:buChar char="◦"/>
              <a:tabLst>
                <a:tab pos="195580" algn="l"/>
              </a:tabLst>
            </a:pPr>
            <a:r>
              <a:rPr sz="1500" spc="-45" dirty="0">
                <a:solidFill>
                  <a:srgbClr val="000000"/>
                </a:solidFill>
                <a:latin typeface="Times New Roman"/>
                <a:cs typeface="Times New Roman"/>
              </a:rPr>
              <a:t>Sklearn </a:t>
            </a:r>
            <a:r>
              <a:rPr sz="1500" spc="-25" dirty="0">
                <a:solidFill>
                  <a:srgbClr val="000000"/>
                </a:solidFill>
                <a:latin typeface="Times New Roman"/>
                <a:cs typeface="Times New Roman"/>
              </a:rPr>
              <a:t>used </a:t>
            </a:r>
            <a:r>
              <a:rPr sz="1500" spc="-35" dirty="0">
                <a:solidFill>
                  <a:srgbClr val="000000"/>
                </a:solidFill>
                <a:latin typeface="Times New Roman"/>
                <a:cs typeface="Times New Roman"/>
              </a:rPr>
              <a:t>KMeans </a:t>
            </a:r>
            <a:r>
              <a:rPr sz="1500" dirty="0">
                <a:solidFill>
                  <a:srgbClr val="000000"/>
                </a:solidFill>
                <a:latin typeface="Times New Roman"/>
                <a:cs typeface="Times New Roman"/>
              </a:rPr>
              <a:t>for </a:t>
            </a:r>
            <a:r>
              <a:rPr sz="1500" spc="-45" dirty="0">
                <a:solidFill>
                  <a:srgbClr val="000000"/>
                </a:solidFill>
                <a:latin typeface="Times New Roman"/>
                <a:cs typeface="Times New Roman"/>
              </a:rPr>
              <a:t>applying </a:t>
            </a:r>
            <a:r>
              <a:rPr sz="1500" spc="-30" dirty="0">
                <a:solidFill>
                  <a:srgbClr val="000000"/>
                </a:solidFill>
                <a:latin typeface="Times New Roman"/>
                <a:cs typeface="Times New Roman"/>
              </a:rPr>
              <a:t>cluster </a:t>
            </a:r>
            <a:r>
              <a:rPr sz="1500" spc="10" dirty="0">
                <a:solidFill>
                  <a:srgbClr val="000000"/>
                </a:solidFill>
                <a:latin typeface="Times New Roman"/>
                <a:cs typeface="Times New Roman"/>
              </a:rPr>
              <a:t>on </a:t>
            </a:r>
            <a:r>
              <a:rPr sz="1500" spc="-25" dirty="0">
                <a:solidFill>
                  <a:srgbClr val="000000"/>
                </a:solidFill>
                <a:latin typeface="Times New Roman"/>
                <a:cs typeface="Times New Roman"/>
              </a:rPr>
              <a:t>generated</a:t>
            </a:r>
            <a:r>
              <a:rPr sz="1500" spc="105" dirty="0">
                <a:solidFill>
                  <a:srgbClr val="000000"/>
                </a:solidFill>
                <a:latin typeface="Times New Roman"/>
                <a:cs typeface="Times New Roman"/>
              </a:rPr>
              <a:t> </a:t>
            </a:r>
            <a:r>
              <a:rPr sz="1500" spc="-10" dirty="0">
                <a:solidFill>
                  <a:srgbClr val="000000"/>
                </a:solidFill>
                <a:latin typeface="Times New Roman"/>
                <a:cs typeface="Times New Roman"/>
              </a:rPr>
              <a:t>Data</a:t>
            </a:r>
            <a:endParaRPr sz="1500">
              <a:latin typeface="Times New Roman"/>
              <a:cs typeface="Times New Roman"/>
            </a:endParaRPr>
          </a:p>
          <a:p>
            <a:pPr marL="194945" indent="-182880">
              <a:lnSpc>
                <a:spcPct val="100000"/>
              </a:lnSpc>
              <a:spcBef>
                <a:spcPts val="1080"/>
              </a:spcBef>
              <a:buClr>
                <a:srgbClr val="252525"/>
              </a:buClr>
              <a:buChar char="◦"/>
              <a:tabLst>
                <a:tab pos="195580" algn="l"/>
              </a:tabLst>
            </a:pPr>
            <a:r>
              <a:rPr sz="1500" spc="-45" dirty="0">
                <a:solidFill>
                  <a:srgbClr val="000000"/>
                </a:solidFill>
                <a:latin typeface="Times New Roman"/>
                <a:cs typeface="Times New Roman"/>
              </a:rPr>
              <a:t>Maps </a:t>
            </a:r>
            <a:r>
              <a:rPr sz="1500" spc="-35" dirty="0">
                <a:solidFill>
                  <a:srgbClr val="000000"/>
                </a:solidFill>
                <a:latin typeface="Times New Roman"/>
                <a:cs typeface="Times New Roman"/>
              </a:rPr>
              <a:t>with </a:t>
            </a:r>
            <a:r>
              <a:rPr sz="1500" spc="-5" dirty="0">
                <a:solidFill>
                  <a:srgbClr val="000000"/>
                </a:solidFill>
                <a:latin typeface="Times New Roman"/>
                <a:cs typeface="Times New Roman"/>
              </a:rPr>
              <a:t>popups </a:t>
            </a:r>
            <a:r>
              <a:rPr sz="1500" spc="-45" dirty="0">
                <a:solidFill>
                  <a:srgbClr val="000000"/>
                </a:solidFill>
                <a:latin typeface="Times New Roman"/>
                <a:cs typeface="Times New Roman"/>
              </a:rPr>
              <a:t>labels </a:t>
            </a:r>
            <a:r>
              <a:rPr sz="1500" spc="-60" dirty="0">
                <a:solidFill>
                  <a:srgbClr val="000000"/>
                </a:solidFill>
                <a:latin typeface="Times New Roman"/>
                <a:cs typeface="Times New Roman"/>
              </a:rPr>
              <a:t>allow </a:t>
            </a:r>
            <a:r>
              <a:rPr sz="1500" spc="-50" dirty="0">
                <a:solidFill>
                  <a:srgbClr val="000000"/>
                </a:solidFill>
                <a:latin typeface="Times New Roman"/>
                <a:cs typeface="Times New Roman"/>
              </a:rPr>
              <a:t>quick </a:t>
            </a:r>
            <a:r>
              <a:rPr sz="1500" spc="-30" dirty="0">
                <a:solidFill>
                  <a:srgbClr val="000000"/>
                </a:solidFill>
                <a:latin typeface="Times New Roman"/>
                <a:cs typeface="Times New Roman"/>
              </a:rPr>
              <a:t>identification </a:t>
            </a:r>
            <a:r>
              <a:rPr sz="1500" spc="-5" dirty="0">
                <a:solidFill>
                  <a:srgbClr val="000000"/>
                </a:solidFill>
                <a:latin typeface="Times New Roman"/>
                <a:cs typeface="Times New Roman"/>
              </a:rPr>
              <a:t>of </a:t>
            </a:r>
            <a:r>
              <a:rPr sz="1500" spc="-30" dirty="0">
                <a:solidFill>
                  <a:srgbClr val="000000"/>
                </a:solidFill>
                <a:latin typeface="Times New Roman"/>
                <a:cs typeface="Times New Roman"/>
              </a:rPr>
              <a:t>location, price </a:t>
            </a:r>
            <a:r>
              <a:rPr sz="1500" spc="-20" dirty="0">
                <a:solidFill>
                  <a:srgbClr val="000000"/>
                </a:solidFill>
                <a:latin typeface="Times New Roman"/>
                <a:cs typeface="Times New Roman"/>
              </a:rPr>
              <a:t>and </a:t>
            </a:r>
            <a:r>
              <a:rPr sz="1500" spc="-35" dirty="0">
                <a:solidFill>
                  <a:srgbClr val="000000"/>
                </a:solidFill>
                <a:latin typeface="Times New Roman"/>
                <a:cs typeface="Times New Roman"/>
              </a:rPr>
              <a:t>feature, </a:t>
            </a:r>
            <a:r>
              <a:rPr sz="1500" spc="-10" dirty="0">
                <a:solidFill>
                  <a:srgbClr val="000000"/>
                </a:solidFill>
                <a:latin typeface="Times New Roman"/>
                <a:cs typeface="Times New Roman"/>
              </a:rPr>
              <a:t>thus </a:t>
            </a:r>
            <a:r>
              <a:rPr sz="1500" spc="-45" dirty="0">
                <a:solidFill>
                  <a:srgbClr val="000000"/>
                </a:solidFill>
                <a:latin typeface="Times New Roman"/>
                <a:cs typeface="Times New Roman"/>
              </a:rPr>
              <a:t>making </a:t>
            </a:r>
            <a:r>
              <a:rPr sz="1500" spc="-10" dirty="0">
                <a:solidFill>
                  <a:srgbClr val="000000"/>
                </a:solidFill>
                <a:latin typeface="Times New Roman"/>
                <a:cs typeface="Times New Roman"/>
              </a:rPr>
              <a:t>the </a:t>
            </a:r>
            <a:r>
              <a:rPr sz="1500" spc="-30" dirty="0">
                <a:solidFill>
                  <a:srgbClr val="000000"/>
                </a:solidFill>
                <a:latin typeface="Times New Roman"/>
                <a:cs typeface="Times New Roman"/>
              </a:rPr>
              <a:t>selection </a:t>
            </a:r>
            <a:r>
              <a:rPr sz="1500" spc="-50" dirty="0">
                <a:solidFill>
                  <a:srgbClr val="000000"/>
                </a:solidFill>
                <a:latin typeface="Times New Roman"/>
                <a:cs typeface="Times New Roman"/>
              </a:rPr>
              <a:t>very</a:t>
            </a:r>
            <a:r>
              <a:rPr sz="1500" spc="150" dirty="0">
                <a:solidFill>
                  <a:srgbClr val="000000"/>
                </a:solidFill>
                <a:latin typeface="Times New Roman"/>
                <a:cs typeface="Times New Roman"/>
              </a:rPr>
              <a:t> </a:t>
            </a:r>
            <a:r>
              <a:rPr sz="1500" spc="-65" dirty="0">
                <a:solidFill>
                  <a:srgbClr val="000000"/>
                </a:solidFill>
                <a:latin typeface="Times New Roman"/>
                <a:cs typeface="Times New Roman"/>
              </a:rPr>
              <a:t>easy</a:t>
            </a:r>
            <a:endParaRPr sz="150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585858"/>
          </a:solidFill>
        </p:spPr>
        <p:txBody>
          <a:bodyPr wrap="square" lIns="0" tIns="0" rIns="0" bIns="0" rtlCol="0"/>
          <a:lstStyle/>
          <a:p>
            <a:endParaRPr/>
          </a:p>
        </p:txBody>
      </p:sp>
      <p:grpSp>
        <p:nvGrpSpPr>
          <p:cNvPr id="3" name="object 3"/>
          <p:cNvGrpSpPr/>
          <p:nvPr/>
        </p:nvGrpSpPr>
        <p:grpSpPr>
          <a:xfrm>
            <a:off x="1254252" y="1214627"/>
            <a:ext cx="9683750" cy="4415155"/>
            <a:chOff x="1254252" y="1214627"/>
            <a:chExt cx="9683750" cy="4415155"/>
          </a:xfrm>
        </p:grpSpPr>
        <p:sp>
          <p:nvSpPr>
            <p:cNvPr id="4" name="object 4"/>
            <p:cNvSpPr/>
            <p:nvPr/>
          </p:nvSpPr>
          <p:spPr>
            <a:xfrm>
              <a:off x="1254252" y="1214627"/>
              <a:ext cx="9683496" cy="441502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306068" y="1266443"/>
              <a:ext cx="9579864" cy="431139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447800" y="1411223"/>
              <a:ext cx="9296400" cy="4036060"/>
            </a:xfrm>
            <a:custGeom>
              <a:avLst/>
              <a:gdLst/>
              <a:ahLst/>
              <a:cxnLst/>
              <a:rect l="l" t="t" r="r" b="b"/>
              <a:pathLst>
                <a:path w="9296400" h="4036060">
                  <a:moveTo>
                    <a:pt x="0" y="4035552"/>
                  </a:moveTo>
                  <a:lnTo>
                    <a:pt x="9296400" y="4035552"/>
                  </a:lnTo>
                  <a:lnTo>
                    <a:pt x="9296400" y="0"/>
                  </a:lnTo>
                  <a:lnTo>
                    <a:pt x="0" y="0"/>
                  </a:lnTo>
                  <a:lnTo>
                    <a:pt x="0" y="4035552"/>
                  </a:lnTo>
                  <a:close/>
                </a:path>
              </a:pathLst>
            </a:custGeom>
            <a:ln w="6096">
              <a:solidFill>
                <a:srgbClr val="404040"/>
              </a:solidFill>
            </a:ln>
          </p:spPr>
          <p:txBody>
            <a:bodyPr wrap="square" lIns="0" tIns="0" rIns="0" bIns="0" rtlCol="0"/>
            <a:lstStyle/>
            <a:p>
              <a:endParaRPr/>
            </a:p>
          </p:txBody>
        </p:sp>
        <p:sp>
          <p:nvSpPr>
            <p:cNvPr id="7" name="object 7"/>
            <p:cNvSpPr/>
            <p:nvPr/>
          </p:nvSpPr>
          <p:spPr>
            <a:xfrm>
              <a:off x="5135880" y="1267967"/>
              <a:ext cx="1920239" cy="731520"/>
            </a:xfrm>
            <a:custGeom>
              <a:avLst/>
              <a:gdLst/>
              <a:ahLst/>
              <a:cxnLst/>
              <a:rect l="l" t="t" r="r" b="b"/>
              <a:pathLst>
                <a:path w="1920240" h="731519">
                  <a:moveTo>
                    <a:pt x="1920239" y="0"/>
                  </a:moveTo>
                  <a:lnTo>
                    <a:pt x="0" y="0"/>
                  </a:lnTo>
                  <a:lnTo>
                    <a:pt x="0" y="731520"/>
                  </a:lnTo>
                  <a:lnTo>
                    <a:pt x="1920239" y="731520"/>
                  </a:lnTo>
                  <a:lnTo>
                    <a:pt x="1920239" y="0"/>
                  </a:lnTo>
                  <a:close/>
                </a:path>
              </a:pathLst>
            </a:custGeom>
            <a:solidFill>
              <a:srgbClr val="ED462C"/>
            </a:solidFill>
          </p:spPr>
          <p:txBody>
            <a:bodyPr wrap="square" lIns="0" tIns="0" rIns="0" bIns="0" rtlCol="0"/>
            <a:lstStyle/>
            <a:p>
              <a:endParaRPr/>
            </a:p>
          </p:txBody>
        </p:sp>
        <p:sp>
          <p:nvSpPr>
            <p:cNvPr id="8" name="object 8"/>
            <p:cNvSpPr/>
            <p:nvPr/>
          </p:nvSpPr>
          <p:spPr>
            <a:xfrm>
              <a:off x="5250180" y="1267967"/>
              <a:ext cx="1691639" cy="615950"/>
            </a:xfrm>
            <a:custGeom>
              <a:avLst/>
              <a:gdLst/>
              <a:ahLst/>
              <a:cxnLst/>
              <a:rect l="l" t="t" r="r" b="b"/>
              <a:pathLst>
                <a:path w="1691640" h="615950">
                  <a:moveTo>
                    <a:pt x="0" y="0"/>
                  </a:moveTo>
                  <a:lnTo>
                    <a:pt x="0" y="612648"/>
                  </a:lnTo>
                </a:path>
                <a:path w="1691640" h="615950">
                  <a:moveTo>
                    <a:pt x="1691640" y="0"/>
                  </a:moveTo>
                  <a:lnTo>
                    <a:pt x="1691640" y="612648"/>
                  </a:lnTo>
                </a:path>
                <a:path w="1691640" h="615950">
                  <a:moveTo>
                    <a:pt x="0" y="615696"/>
                  </a:moveTo>
                  <a:lnTo>
                    <a:pt x="1691640" y="615696"/>
                  </a:lnTo>
                </a:path>
              </a:pathLst>
            </a:custGeom>
            <a:ln w="6096">
              <a:solidFill>
                <a:srgbClr val="FFFFFF"/>
              </a:solidFill>
            </a:ln>
          </p:spPr>
          <p:txBody>
            <a:bodyPr wrap="square" lIns="0" tIns="0" rIns="0" bIns="0" rtlCol="0"/>
            <a:lstStyle/>
            <a:p>
              <a:endParaRPr/>
            </a:p>
          </p:txBody>
        </p:sp>
      </p:grpSp>
      <p:sp>
        <p:nvSpPr>
          <p:cNvPr id="9" name="object 9"/>
          <p:cNvSpPr txBox="1">
            <a:spLocks noGrp="1"/>
          </p:cNvSpPr>
          <p:nvPr>
            <p:ph type="title"/>
          </p:nvPr>
        </p:nvSpPr>
        <p:spPr>
          <a:xfrm>
            <a:off x="3601339" y="2371420"/>
            <a:ext cx="5005705" cy="1062990"/>
          </a:xfrm>
          <a:prstGeom prst="rect">
            <a:avLst/>
          </a:prstGeom>
        </p:spPr>
        <p:txBody>
          <a:bodyPr vert="horz" wrap="square" lIns="0" tIns="13335" rIns="0" bIns="0" rtlCol="0">
            <a:spAutoFit/>
          </a:bodyPr>
          <a:lstStyle/>
          <a:p>
            <a:pPr marL="12700">
              <a:lnSpc>
                <a:spcPct val="100000"/>
              </a:lnSpc>
              <a:spcBef>
                <a:spcPts val="105"/>
              </a:spcBef>
            </a:pPr>
            <a:r>
              <a:rPr spc="210" dirty="0"/>
              <a:t>E</a:t>
            </a:r>
            <a:r>
              <a:rPr spc="-260" dirty="0"/>
              <a:t>X</a:t>
            </a:r>
            <a:r>
              <a:rPr spc="210" dirty="0"/>
              <a:t>E</a:t>
            </a:r>
            <a:r>
              <a:rPr spc="-315" dirty="0"/>
              <a:t>C</a:t>
            </a:r>
            <a:r>
              <a:rPr spc="-185" dirty="0"/>
              <a:t>U</a:t>
            </a:r>
            <a:r>
              <a:rPr spc="-75" dirty="0"/>
              <a:t>T</a:t>
            </a:r>
            <a:r>
              <a:rPr spc="45" dirty="0"/>
              <a:t>I</a:t>
            </a:r>
            <a:r>
              <a:rPr spc="300" dirty="0"/>
              <a:t>O</a:t>
            </a:r>
            <a:r>
              <a:rPr spc="335" dirty="0"/>
              <a:t>N</a:t>
            </a:r>
          </a:p>
        </p:txBody>
      </p:sp>
      <p:sp>
        <p:nvSpPr>
          <p:cNvPr id="10" name="object 10"/>
          <p:cNvSpPr txBox="1"/>
          <p:nvPr/>
        </p:nvSpPr>
        <p:spPr>
          <a:xfrm>
            <a:off x="5070728" y="4714494"/>
            <a:ext cx="2042160" cy="299720"/>
          </a:xfrm>
          <a:prstGeom prst="rect">
            <a:avLst/>
          </a:prstGeom>
        </p:spPr>
        <p:txBody>
          <a:bodyPr vert="horz" wrap="square" lIns="0" tIns="12700" rIns="0" bIns="0" rtlCol="0">
            <a:spAutoFit/>
          </a:bodyPr>
          <a:lstStyle/>
          <a:p>
            <a:pPr marL="12700">
              <a:lnSpc>
                <a:spcPct val="100000"/>
              </a:lnSpc>
              <a:spcBef>
                <a:spcPts val="100"/>
              </a:spcBef>
            </a:pPr>
            <a:r>
              <a:rPr sz="1800" spc="45" dirty="0">
                <a:solidFill>
                  <a:srgbClr val="0D0D0D"/>
                </a:solidFill>
                <a:latin typeface="Arial"/>
                <a:cs typeface="Arial"/>
              </a:rPr>
              <a:t>Run our</a:t>
            </a:r>
            <a:r>
              <a:rPr sz="1800" spc="204" dirty="0">
                <a:solidFill>
                  <a:srgbClr val="0D0D0D"/>
                </a:solidFill>
                <a:latin typeface="Arial"/>
                <a:cs typeface="Arial"/>
              </a:rPr>
              <a:t> </a:t>
            </a:r>
            <a:r>
              <a:rPr sz="1800" spc="65" dirty="0">
                <a:solidFill>
                  <a:srgbClr val="0D0D0D"/>
                </a:solidFill>
                <a:latin typeface="Arial"/>
                <a:cs typeface="Arial"/>
              </a:rPr>
              <a:t>codebase</a:t>
            </a:r>
            <a:endParaRPr sz="1800">
              <a:latin typeface="Arial"/>
              <a:cs typeface="Arial"/>
            </a:endParaRPr>
          </a:p>
        </p:txBody>
      </p:sp>
      <p:sp>
        <p:nvSpPr>
          <p:cNvPr id="11" name="object 11"/>
          <p:cNvSpPr txBox="1"/>
          <p:nvPr/>
        </p:nvSpPr>
        <p:spPr>
          <a:xfrm>
            <a:off x="5135879" y="1267967"/>
            <a:ext cx="1920239" cy="731520"/>
          </a:xfrm>
          <a:prstGeom prst="rect">
            <a:avLst/>
          </a:prstGeom>
        </p:spPr>
        <p:txBody>
          <a:bodyPr vert="horz" wrap="square" lIns="0" tIns="3175" rIns="0" bIns="0" rtlCol="0">
            <a:spAutoFit/>
          </a:bodyPr>
          <a:lstStyle/>
          <a:p>
            <a:pPr>
              <a:lnSpc>
                <a:spcPct val="100000"/>
              </a:lnSpc>
              <a:spcBef>
                <a:spcPts val="25"/>
              </a:spcBef>
            </a:pPr>
            <a:endParaRPr sz="2050">
              <a:latin typeface="Times New Roman"/>
              <a:cs typeface="Times New Roman"/>
            </a:endParaRPr>
          </a:p>
          <a:p>
            <a:pPr marL="567055">
              <a:lnSpc>
                <a:spcPct val="100000"/>
              </a:lnSpc>
            </a:pPr>
            <a:r>
              <a:rPr sz="1300" spc="20" dirty="0">
                <a:solidFill>
                  <a:srgbClr val="FFFFFF"/>
                </a:solidFill>
                <a:latin typeface="Times New Roman"/>
                <a:cs typeface="Times New Roman"/>
              </a:rPr>
              <a:t>12/11/2019</a:t>
            </a:r>
            <a:endParaRPr sz="1300">
              <a:latin typeface="Times New Roman"/>
              <a:cs typeface="Times New Roman"/>
            </a:endParaRPr>
          </a:p>
        </p:txBody>
      </p:sp>
      <p:sp>
        <p:nvSpPr>
          <p:cNvPr id="13" name="object 13"/>
          <p:cNvSpPr txBox="1"/>
          <p:nvPr/>
        </p:nvSpPr>
        <p:spPr>
          <a:xfrm>
            <a:off x="10364851" y="5217667"/>
            <a:ext cx="120014" cy="147955"/>
          </a:xfrm>
          <a:prstGeom prst="rect">
            <a:avLst/>
          </a:prstGeom>
        </p:spPr>
        <p:txBody>
          <a:bodyPr vert="horz" wrap="square" lIns="0" tIns="12700" rIns="0" bIns="0" rtlCol="0">
            <a:spAutoFit/>
          </a:bodyPr>
          <a:lstStyle/>
          <a:p>
            <a:pPr marL="12700">
              <a:lnSpc>
                <a:spcPct val="100000"/>
              </a:lnSpc>
              <a:spcBef>
                <a:spcPts val="100"/>
              </a:spcBef>
            </a:pPr>
            <a:r>
              <a:rPr sz="800" spc="-30" dirty="0">
                <a:solidFill>
                  <a:srgbClr val="252525"/>
                </a:solidFill>
                <a:latin typeface="Times New Roman"/>
                <a:cs typeface="Times New Roman"/>
              </a:rPr>
              <a:t>11</a:t>
            </a:r>
            <a:endParaRPr sz="80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5844" y="945337"/>
            <a:ext cx="5276215" cy="1243289"/>
          </a:xfrm>
          <a:prstGeom prst="rect">
            <a:avLst/>
          </a:prstGeom>
        </p:spPr>
        <p:txBody>
          <a:bodyPr vert="horz" wrap="square" lIns="0" tIns="12065" rIns="0" bIns="0" rtlCol="0">
            <a:spAutoFit/>
          </a:bodyPr>
          <a:lstStyle/>
          <a:p>
            <a:pPr marL="12700">
              <a:lnSpc>
                <a:spcPct val="100000"/>
              </a:lnSpc>
              <a:spcBef>
                <a:spcPts val="95"/>
              </a:spcBef>
            </a:pPr>
            <a:r>
              <a:rPr lang="en-US" sz="4000" spc="-55" dirty="0"/>
              <a:t>Visualizing neighborhoods</a:t>
            </a:r>
            <a:endParaRPr sz="4000" dirty="0"/>
          </a:p>
        </p:txBody>
      </p:sp>
      <p:sp>
        <p:nvSpPr>
          <p:cNvPr id="3" name="object 3"/>
          <p:cNvSpPr/>
          <p:nvPr/>
        </p:nvSpPr>
        <p:spPr>
          <a:xfrm>
            <a:off x="2356104" y="2103119"/>
            <a:ext cx="7479792" cy="3849624"/>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fld id="{81D60167-4931-47E6-BA6A-407CBD079E47}" type="slidenum">
              <a:rPr spc="-25" dirty="0"/>
              <a:t>13</a:t>
            </a:fld>
            <a:endParaRPr spc="-2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396" y="685800"/>
            <a:ext cx="7560945" cy="635000"/>
          </a:xfrm>
          <a:prstGeom prst="rect">
            <a:avLst/>
          </a:prstGeom>
        </p:spPr>
        <p:txBody>
          <a:bodyPr vert="horz" wrap="square" lIns="0" tIns="12065" rIns="0" bIns="0" rtlCol="0">
            <a:spAutoFit/>
          </a:bodyPr>
          <a:lstStyle/>
          <a:p>
            <a:pPr marL="12700">
              <a:lnSpc>
                <a:spcPct val="100000"/>
              </a:lnSpc>
              <a:spcBef>
                <a:spcPts val="95"/>
              </a:spcBef>
            </a:pPr>
            <a:r>
              <a:rPr lang="en-US" sz="4000" spc="-100" dirty="0"/>
              <a:t>Visualizing clustered neighborhoods</a:t>
            </a:r>
            <a:endParaRPr sz="4000" dirty="0"/>
          </a:p>
        </p:txBody>
      </p:sp>
      <p:sp>
        <p:nvSpPr>
          <p:cNvPr id="4" name="object 4"/>
          <p:cNvSpPr txBox="1"/>
          <p:nvPr/>
        </p:nvSpPr>
        <p:spPr>
          <a:xfrm>
            <a:off x="10321290" y="5194808"/>
            <a:ext cx="1054735" cy="848360"/>
          </a:xfrm>
          <a:prstGeom prst="rect">
            <a:avLst/>
          </a:prstGeom>
        </p:spPr>
        <p:txBody>
          <a:bodyPr vert="horz" wrap="square" lIns="0" tIns="12700" rIns="0" bIns="0" rtlCol="0">
            <a:spAutoFit/>
          </a:bodyPr>
          <a:lstStyle/>
          <a:p>
            <a:pPr marL="12700">
              <a:lnSpc>
                <a:spcPct val="100000"/>
              </a:lnSpc>
              <a:spcBef>
                <a:spcPts val="100"/>
              </a:spcBef>
            </a:pPr>
            <a:r>
              <a:rPr sz="1800" b="1" spc="-35" dirty="0">
                <a:solidFill>
                  <a:srgbClr val="006FC0"/>
                </a:solidFill>
                <a:latin typeface="Times New Roman"/>
                <a:cs typeface="Times New Roman"/>
              </a:rPr>
              <a:t>Map</a:t>
            </a:r>
            <a:r>
              <a:rPr sz="1800" b="1" spc="-15" dirty="0">
                <a:solidFill>
                  <a:srgbClr val="006FC0"/>
                </a:solidFill>
                <a:latin typeface="Times New Roman"/>
                <a:cs typeface="Times New Roman"/>
              </a:rPr>
              <a:t> </a:t>
            </a:r>
            <a:r>
              <a:rPr sz="1800" b="1" spc="-35" dirty="0">
                <a:solidFill>
                  <a:srgbClr val="006FC0"/>
                </a:solidFill>
                <a:latin typeface="Times New Roman"/>
                <a:cs typeface="Times New Roman"/>
              </a:rPr>
              <a:t>key</a:t>
            </a:r>
            <a:endParaRPr sz="1800">
              <a:latin typeface="Times New Roman"/>
              <a:cs typeface="Times New Roman"/>
            </a:endParaRPr>
          </a:p>
          <a:p>
            <a:pPr marL="299085" indent="-287020">
              <a:lnSpc>
                <a:spcPct val="100000"/>
              </a:lnSpc>
              <a:buFont typeface="Arial"/>
              <a:buChar char="•"/>
              <a:tabLst>
                <a:tab pos="299085" algn="l"/>
                <a:tab pos="299720" algn="l"/>
              </a:tabLst>
            </a:pPr>
            <a:r>
              <a:rPr sz="1800" b="1" spc="-50" dirty="0">
                <a:solidFill>
                  <a:srgbClr val="FF0000"/>
                </a:solidFill>
                <a:latin typeface="Times New Roman"/>
                <a:cs typeface="Times New Roman"/>
              </a:rPr>
              <a:t>Subway</a:t>
            </a:r>
            <a:endParaRPr sz="1800">
              <a:latin typeface="Times New Roman"/>
              <a:cs typeface="Times New Roman"/>
            </a:endParaRPr>
          </a:p>
          <a:p>
            <a:pPr marL="299085" indent="-287020">
              <a:lnSpc>
                <a:spcPct val="100000"/>
              </a:lnSpc>
              <a:buFont typeface="Arial"/>
              <a:buChar char="•"/>
              <a:tabLst>
                <a:tab pos="299085" algn="l"/>
                <a:tab pos="299720" algn="l"/>
              </a:tabLst>
            </a:pPr>
            <a:r>
              <a:rPr sz="1800" b="1" spc="-25" dirty="0">
                <a:latin typeface="Times New Roman"/>
                <a:cs typeface="Times New Roman"/>
              </a:rPr>
              <a:t>Flat</a:t>
            </a:r>
            <a:endParaRPr sz="1800">
              <a:latin typeface="Times New Roman"/>
              <a:cs typeface="Times New Roman"/>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fld id="{81D60167-4931-47E6-BA6A-407CBD079E47}" type="slidenum">
              <a:rPr spc="-25" dirty="0"/>
              <a:t>14</a:t>
            </a:fld>
            <a:endParaRPr spc="-25" dirty="0"/>
          </a:p>
        </p:txBody>
      </p:sp>
      <p:pic>
        <p:nvPicPr>
          <p:cNvPr id="1026" name="Picture 2">
            <a:extLst>
              <a:ext uri="{FF2B5EF4-FFF2-40B4-BE49-F238E27FC236}">
                <a16:creationId xmlns:a16="http://schemas.microsoft.com/office/drawing/2014/main" id="{6C1AD224-FDED-4266-814F-041B46C1F3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660" y="1653685"/>
            <a:ext cx="10076511" cy="44812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585858"/>
          </a:solidFill>
        </p:spPr>
        <p:txBody>
          <a:bodyPr wrap="square" lIns="0" tIns="0" rIns="0" bIns="0" rtlCol="0"/>
          <a:lstStyle/>
          <a:p>
            <a:endParaRPr/>
          </a:p>
        </p:txBody>
      </p:sp>
      <p:grpSp>
        <p:nvGrpSpPr>
          <p:cNvPr id="3" name="object 3"/>
          <p:cNvGrpSpPr/>
          <p:nvPr/>
        </p:nvGrpSpPr>
        <p:grpSpPr>
          <a:xfrm>
            <a:off x="1254252" y="1214627"/>
            <a:ext cx="9683750" cy="4415155"/>
            <a:chOff x="1254252" y="1214627"/>
            <a:chExt cx="9683750" cy="4415155"/>
          </a:xfrm>
        </p:grpSpPr>
        <p:sp>
          <p:nvSpPr>
            <p:cNvPr id="4" name="object 4"/>
            <p:cNvSpPr/>
            <p:nvPr/>
          </p:nvSpPr>
          <p:spPr>
            <a:xfrm>
              <a:off x="1254252" y="1214627"/>
              <a:ext cx="9683496" cy="441502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306068" y="1266443"/>
              <a:ext cx="9579864" cy="431139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447800" y="1411223"/>
              <a:ext cx="9296400" cy="4036060"/>
            </a:xfrm>
            <a:custGeom>
              <a:avLst/>
              <a:gdLst/>
              <a:ahLst/>
              <a:cxnLst/>
              <a:rect l="l" t="t" r="r" b="b"/>
              <a:pathLst>
                <a:path w="9296400" h="4036060">
                  <a:moveTo>
                    <a:pt x="0" y="4035552"/>
                  </a:moveTo>
                  <a:lnTo>
                    <a:pt x="9296400" y="4035552"/>
                  </a:lnTo>
                  <a:lnTo>
                    <a:pt x="9296400" y="0"/>
                  </a:lnTo>
                  <a:lnTo>
                    <a:pt x="0" y="0"/>
                  </a:lnTo>
                  <a:lnTo>
                    <a:pt x="0" y="4035552"/>
                  </a:lnTo>
                  <a:close/>
                </a:path>
              </a:pathLst>
            </a:custGeom>
            <a:ln w="6096">
              <a:solidFill>
                <a:srgbClr val="404040"/>
              </a:solidFill>
            </a:ln>
          </p:spPr>
          <p:txBody>
            <a:bodyPr wrap="square" lIns="0" tIns="0" rIns="0" bIns="0" rtlCol="0"/>
            <a:lstStyle/>
            <a:p>
              <a:endParaRPr/>
            </a:p>
          </p:txBody>
        </p:sp>
        <p:sp>
          <p:nvSpPr>
            <p:cNvPr id="7" name="object 7"/>
            <p:cNvSpPr/>
            <p:nvPr/>
          </p:nvSpPr>
          <p:spPr>
            <a:xfrm>
              <a:off x="5135880" y="1267967"/>
              <a:ext cx="1920239" cy="731520"/>
            </a:xfrm>
            <a:custGeom>
              <a:avLst/>
              <a:gdLst/>
              <a:ahLst/>
              <a:cxnLst/>
              <a:rect l="l" t="t" r="r" b="b"/>
              <a:pathLst>
                <a:path w="1920240" h="731519">
                  <a:moveTo>
                    <a:pt x="1920239" y="0"/>
                  </a:moveTo>
                  <a:lnTo>
                    <a:pt x="0" y="0"/>
                  </a:lnTo>
                  <a:lnTo>
                    <a:pt x="0" y="731520"/>
                  </a:lnTo>
                  <a:lnTo>
                    <a:pt x="1920239" y="731520"/>
                  </a:lnTo>
                  <a:lnTo>
                    <a:pt x="1920239" y="0"/>
                  </a:lnTo>
                  <a:close/>
                </a:path>
              </a:pathLst>
            </a:custGeom>
            <a:solidFill>
              <a:srgbClr val="ED462C"/>
            </a:solidFill>
          </p:spPr>
          <p:txBody>
            <a:bodyPr wrap="square" lIns="0" tIns="0" rIns="0" bIns="0" rtlCol="0"/>
            <a:lstStyle/>
            <a:p>
              <a:endParaRPr/>
            </a:p>
          </p:txBody>
        </p:sp>
        <p:sp>
          <p:nvSpPr>
            <p:cNvPr id="8" name="object 8"/>
            <p:cNvSpPr/>
            <p:nvPr/>
          </p:nvSpPr>
          <p:spPr>
            <a:xfrm>
              <a:off x="5250180" y="1267967"/>
              <a:ext cx="1691639" cy="615950"/>
            </a:xfrm>
            <a:custGeom>
              <a:avLst/>
              <a:gdLst/>
              <a:ahLst/>
              <a:cxnLst/>
              <a:rect l="l" t="t" r="r" b="b"/>
              <a:pathLst>
                <a:path w="1691640" h="615950">
                  <a:moveTo>
                    <a:pt x="0" y="0"/>
                  </a:moveTo>
                  <a:lnTo>
                    <a:pt x="0" y="612648"/>
                  </a:lnTo>
                </a:path>
                <a:path w="1691640" h="615950">
                  <a:moveTo>
                    <a:pt x="1691640" y="0"/>
                  </a:moveTo>
                  <a:lnTo>
                    <a:pt x="1691640" y="612648"/>
                  </a:lnTo>
                </a:path>
                <a:path w="1691640" h="615950">
                  <a:moveTo>
                    <a:pt x="0" y="615696"/>
                  </a:moveTo>
                  <a:lnTo>
                    <a:pt x="1691640" y="615696"/>
                  </a:lnTo>
                </a:path>
              </a:pathLst>
            </a:custGeom>
            <a:ln w="6096">
              <a:solidFill>
                <a:srgbClr val="FFFFFF"/>
              </a:solidFill>
            </a:ln>
          </p:spPr>
          <p:txBody>
            <a:bodyPr wrap="square" lIns="0" tIns="0" rIns="0" bIns="0" rtlCol="0"/>
            <a:lstStyle/>
            <a:p>
              <a:endParaRPr/>
            </a:p>
          </p:txBody>
        </p:sp>
      </p:grpSp>
      <p:sp>
        <p:nvSpPr>
          <p:cNvPr id="9" name="object 9"/>
          <p:cNvSpPr txBox="1">
            <a:spLocks noGrp="1"/>
          </p:cNvSpPr>
          <p:nvPr>
            <p:ph type="title"/>
          </p:nvPr>
        </p:nvSpPr>
        <p:spPr>
          <a:prstGeom prst="rect">
            <a:avLst/>
          </a:prstGeom>
        </p:spPr>
        <p:txBody>
          <a:bodyPr vert="horz" wrap="square" lIns="0" tIns="13335" rIns="0" bIns="0" rtlCol="0">
            <a:spAutoFit/>
          </a:bodyPr>
          <a:lstStyle/>
          <a:p>
            <a:pPr marL="30480">
              <a:lnSpc>
                <a:spcPct val="100000"/>
              </a:lnSpc>
              <a:spcBef>
                <a:spcPts val="105"/>
              </a:spcBef>
            </a:pPr>
            <a:r>
              <a:rPr spc="-315" dirty="0"/>
              <a:t>C</a:t>
            </a:r>
            <a:r>
              <a:rPr spc="305" dirty="0"/>
              <a:t>O</a:t>
            </a:r>
            <a:r>
              <a:rPr spc="235" dirty="0"/>
              <a:t>N</a:t>
            </a:r>
            <a:r>
              <a:rPr spc="-315" dirty="0"/>
              <a:t>C</a:t>
            </a:r>
            <a:r>
              <a:rPr spc="-440" dirty="0"/>
              <a:t>L</a:t>
            </a:r>
            <a:r>
              <a:rPr spc="-185" dirty="0"/>
              <a:t>U</a:t>
            </a:r>
            <a:r>
              <a:rPr spc="-630" dirty="0"/>
              <a:t>S</a:t>
            </a:r>
            <a:r>
              <a:rPr spc="45" dirty="0"/>
              <a:t>I</a:t>
            </a:r>
            <a:r>
              <a:rPr spc="300" dirty="0"/>
              <a:t>O</a:t>
            </a:r>
            <a:r>
              <a:rPr spc="335" dirty="0"/>
              <a:t>N</a:t>
            </a:r>
          </a:p>
        </p:txBody>
      </p:sp>
      <p:sp>
        <p:nvSpPr>
          <p:cNvPr id="10" name="object 10"/>
          <p:cNvSpPr txBox="1"/>
          <p:nvPr/>
        </p:nvSpPr>
        <p:spPr>
          <a:xfrm>
            <a:off x="5135879" y="1267967"/>
            <a:ext cx="1920239" cy="731520"/>
          </a:xfrm>
          <a:prstGeom prst="rect">
            <a:avLst/>
          </a:prstGeom>
        </p:spPr>
        <p:txBody>
          <a:bodyPr vert="horz" wrap="square" lIns="0" tIns="3175" rIns="0" bIns="0" rtlCol="0">
            <a:spAutoFit/>
          </a:bodyPr>
          <a:lstStyle/>
          <a:p>
            <a:pPr>
              <a:lnSpc>
                <a:spcPct val="100000"/>
              </a:lnSpc>
              <a:spcBef>
                <a:spcPts val="25"/>
              </a:spcBef>
            </a:pPr>
            <a:endParaRPr sz="2050">
              <a:latin typeface="Times New Roman"/>
              <a:cs typeface="Times New Roman"/>
            </a:endParaRPr>
          </a:p>
          <a:p>
            <a:pPr marL="567055">
              <a:lnSpc>
                <a:spcPct val="100000"/>
              </a:lnSpc>
            </a:pPr>
            <a:r>
              <a:rPr sz="1300" spc="20" dirty="0">
                <a:solidFill>
                  <a:srgbClr val="FFFFFF"/>
                </a:solidFill>
                <a:latin typeface="Times New Roman"/>
                <a:cs typeface="Times New Roman"/>
              </a:rPr>
              <a:t>12/11/2019</a:t>
            </a:r>
            <a:endParaRPr sz="1300">
              <a:latin typeface="Times New Roman"/>
              <a:cs typeface="Times New Roman"/>
            </a:endParaRPr>
          </a:p>
        </p:txBody>
      </p:sp>
      <p:sp>
        <p:nvSpPr>
          <p:cNvPr id="12" name="object 12"/>
          <p:cNvSpPr txBox="1"/>
          <p:nvPr/>
        </p:nvSpPr>
        <p:spPr>
          <a:xfrm>
            <a:off x="10364851" y="5217667"/>
            <a:ext cx="120014" cy="147955"/>
          </a:xfrm>
          <a:prstGeom prst="rect">
            <a:avLst/>
          </a:prstGeom>
        </p:spPr>
        <p:txBody>
          <a:bodyPr vert="horz" wrap="square" lIns="0" tIns="12700" rIns="0" bIns="0" rtlCol="0">
            <a:spAutoFit/>
          </a:bodyPr>
          <a:lstStyle/>
          <a:p>
            <a:pPr marL="12700">
              <a:lnSpc>
                <a:spcPct val="100000"/>
              </a:lnSpc>
              <a:spcBef>
                <a:spcPts val="100"/>
              </a:spcBef>
            </a:pPr>
            <a:r>
              <a:rPr sz="800" spc="-30" dirty="0">
                <a:solidFill>
                  <a:srgbClr val="252525"/>
                </a:solidFill>
                <a:latin typeface="Times New Roman"/>
                <a:cs typeface="Times New Roman"/>
              </a:rPr>
              <a:t>17</a:t>
            </a:r>
            <a:endParaRPr sz="80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5844" y="945337"/>
            <a:ext cx="2259965" cy="635000"/>
          </a:xfrm>
          <a:prstGeom prst="rect">
            <a:avLst/>
          </a:prstGeom>
        </p:spPr>
        <p:txBody>
          <a:bodyPr vert="horz" wrap="square" lIns="0" tIns="12065" rIns="0" bIns="0" rtlCol="0">
            <a:spAutoFit/>
          </a:bodyPr>
          <a:lstStyle/>
          <a:p>
            <a:pPr marL="12700">
              <a:lnSpc>
                <a:spcPct val="100000"/>
              </a:lnSpc>
              <a:spcBef>
                <a:spcPts val="95"/>
              </a:spcBef>
            </a:pPr>
            <a:r>
              <a:rPr sz="4000" spc="-70" dirty="0"/>
              <a:t>Conclusion</a:t>
            </a:r>
            <a:endParaRPr sz="4000"/>
          </a:p>
        </p:txBody>
      </p:sp>
      <p:sp>
        <p:nvSpPr>
          <p:cNvPr id="3" name="object 3"/>
          <p:cNvSpPr txBox="1"/>
          <p:nvPr/>
        </p:nvSpPr>
        <p:spPr>
          <a:xfrm>
            <a:off x="1145844" y="2135251"/>
            <a:ext cx="9328150" cy="3059812"/>
          </a:xfrm>
          <a:prstGeom prst="rect">
            <a:avLst/>
          </a:prstGeom>
        </p:spPr>
        <p:txBody>
          <a:bodyPr vert="horz" wrap="square" lIns="0" tIns="12700" rIns="0" bIns="0" rtlCol="0">
            <a:spAutoFit/>
          </a:bodyPr>
          <a:lstStyle/>
          <a:p>
            <a:r>
              <a:rPr lang="en-US" dirty="0"/>
              <a:t>The purpose of this project was to explore the cities of London and Paris and see how attractive it is to potential tourists and migrants. We explored both the cities based on their postal codes and then extrapolated the common venues present in each of the </a:t>
            </a:r>
            <a:r>
              <a:rPr lang="en-US" dirty="0" err="1"/>
              <a:t>neighbourhoods</a:t>
            </a:r>
            <a:r>
              <a:rPr lang="en-US" dirty="0"/>
              <a:t> finally concluding with clustering similar </a:t>
            </a:r>
            <a:r>
              <a:rPr lang="en-US" dirty="0" err="1"/>
              <a:t>neighbourhoods</a:t>
            </a:r>
            <a:r>
              <a:rPr lang="en-US" dirty="0"/>
              <a:t> together.</a:t>
            </a:r>
          </a:p>
          <a:p>
            <a:r>
              <a:rPr lang="en-US" dirty="0"/>
              <a:t>We could see that each of the </a:t>
            </a:r>
            <a:r>
              <a:rPr lang="en-US" dirty="0" err="1"/>
              <a:t>neighbourhoods</a:t>
            </a:r>
            <a:r>
              <a:rPr lang="en-US" dirty="0"/>
              <a:t> in both the cities have a wide variety of experiences to offer which is unique in it's own way. The cultural diversity is quite evident which also gives the feeling of a sense of inclusion.</a:t>
            </a:r>
          </a:p>
          <a:p>
            <a:r>
              <a:rPr lang="en-US" dirty="0"/>
              <a:t>Both Paris and London seem to offer a vacation stay or a romantic getaway with a lot of places to explore, beautiful landscapes, amazing food and a wide variety of culture. Overall, it's </a:t>
            </a:r>
            <a:r>
              <a:rPr lang="en-US" dirty="0" err="1"/>
              <a:t>upto</a:t>
            </a:r>
            <a:r>
              <a:rPr lang="en-US" dirty="0"/>
              <a:t> the stakeholders to decide which experience they would prefer more and which would more to their liking.</a:t>
            </a:r>
          </a:p>
        </p:txBody>
      </p:sp>
      <p:sp>
        <p:nvSpPr>
          <p:cNvPr id="4" name="object 4"/>
          <p:cNvSpPr txBox="1"/>
          <p:nvPr/>
        </p:nvSpPr>
        <p:spPr>
          <a:xfrm>
            <a:off x="1423161" y="4490084"/>
            <a:ext cx="67310" cy="254000"/>
          </a:xfrm>
          <a:prstGeom prst="rect">
            <a:avLst/>
          </a:prstGeom>
        </p:spPr>
        <p:txBody>
          <a:bodyPr vert="horz" wrap="square" lIns="0" tIns="12700" rIns="0" bIns="0" rtlCol="0">
            <a:spAutoFit/>
          </a:bodyPr>
          <a:lstStyle/>
          <a:p>
            <a:pPr marL="12700">
              <a:lnSpc>
                <a:spcPct val="100000"/>
              </a:lnSpc>
              <a:spcBef>
                <a:spcPts val="100"/>
              </a:spcBef>
            </a:pPr>
            <a:r>
              <a:rPr sz="1500" spc="-50" dirty="0">
                <a:latin typeface="Times New Roman"/>
                <a:cs typeface="Times New Roman"/>
              </a:rPr>
              <a:t>.</a:t>
            </a:r>
            <a:endParaRPr sz="1500">
              <a:latin typeface="Times New Roman"/>
              <a:cs typeface="Times New Roman"/>
            </a:endParaRPr>
          </a:p>
        </p:txBody>
      </p:sp>
      <p:sp>
        <p:nvSpPr>
          <p:cNvPr id="7" name="object 7"/>
          <p:cNvSpPr txBox="1"/>
          <p:nvPr/>
        </p:nvSpPr>
        <p:spPr>
          <a:xfrm>
            <a:off x="10926571" y="6212535"/>
            <a:ext cx="120014" cy="147955"/>
          </a:xfrm>
          <a:prstGeom prst="rect">
            <a:avLst/>
          </a:prstGeom>
        </p:spPr>
        <p:txBody>
          <a:bodyPr vert="horz" wrap="square" lIns="0" tIns="12700" rIns="0" bIns="0" rtlCol="0">
            <a:spAutoFit/>
          </a:bodyPr>
          <a:lstStyle/>
          <a:p>
            <a:pPr marL="12700">
              <a:lnSpc>
                <a:spcPct val="100000"/>
              </a:lnSpc>
              <a:spcBef>
                <a:spcPts val="100"/>
              </a:spcBef>
            </a:pPr>
            <a:r>
              <a:rPr sz="800" spc="-30" dirty="0">
                <a:solidFill>
                  <a:srgbClr val="404040"/>
                </a:solidFill>
                <a:latin typeface="Times New Roman"/>
                <a:cs typeface="Times New Roman"/>
              </a:rPr>
              <a:t>18</a:t>
            </a:r>
            <a:endParaRPr sz="8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sp>
          <p:nvSpPr>
            <p:cNvPr id="3" name="object 3"/>
            <p:cNvSpPr/>
            <p:nvPr/>
          </p:nvSpPr>
          <p:spPr>
            <a:xfrm>
              <a:off x="0" y="0"/>
              <a:ext cx="12192000" cy="685799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279391" y="237743"/>
              <a:ext cx="7653655" cy="6383020"/>
            </a:xfrm>
            <a:custGeom>
              <a:avLst/>
              <a:gdLst/>
              <a:ahLst/>
              <a:cxnLst/>
              <a:rect l="l" t="t" r="r" b="b"/>
              <a:pathLst>
                <a:path w="7653655" h="6383020">
                  <a:moveTo>
                    <a:pt x="7653527" y="0"/>
                  </a:moveTo>
                  <a:lnTo>
                    <a:pt x="0" y="0"/>
                  </a:lnTo>
                  <a:lnTo>
                    <a:pt x="0" y="6382511"/>
                  </a:lnTo>
                  <a:lnTo>
                    <a:pt x="7653527" y="6382511"/>
                  </a:lnTo>
                  <a:lnTo>
                    <a:pt x="7653527" y="0"/>
                  </a:lnTo>
                  <a:close/>
                </a:path>
              </a:pathLst>
            </a:custGeom>
            <a:solidFill>
              <a:srgbClr val="FFFFFF">
                <a:alpha val="94117"/>
              </a:srgbClr>
            </a:solidFill>
          </p:spPr>
          <p:txBody>
            <a:bodyPr wrap="square" lIns="0" tIns="0" rIns="0" bIns="0" rtlCol="0"/>
            <a:lstStyle/>
            <a:p>
              <a:endParaRPr/>
            </a:p>
          </p:txBody>
        </p:sp>
        <p:sp>
          <p:nvSpPr>
            <p:cNvPr id="5" name="object 5"/>
            <p:cNvSpPr/>
            <p:nvPr/>
          </p:nvSpPr>
          <p:spPr>
            <a:xfrm>
              <a:off x="4416552" y="374904"/>
              <a:ext cx="7341234" cy="6108700"/>
            </a:xfrm>
            <a:custGeom>
              <a:avLst/>
              <a:gdLst/>
              <a:ahLst/>
              <a:cxnLst/>
              <a:rect l="l" t="t" r="r" b="b"/>
              <a:pathLst>
                <a:path w="7341234" h="6108700">
                  <a:moveTo>
                    <a:pt x="0" y="6108192"/>
                  </a:moveTo>
                  <a:lnTo>
                    <a:pt x="7341108" y="6108192"/>
                  </a:lnTo>
                  <a:lnTo>
                    <a:pt x="7341108" y="0"/>
                  </a:lnTo>
                  <a:lnTo>
                    <a:pt x="0" y="0"/>
                  </a:lnTo>
                  <a:lnTo>
                    <a:pt x="0" y="6108192"/>
                  </a:lnTo>
                  <a:close/>
                </a:path>
              </a:pathLst>
            </a:custGeom>
            <a:ln w="6096">
              <a:solidFill>
                <a:srgbClr val="585858"/>
              </a:solidFill>
            </a:ln>
          </p:spPr>
          <p:txBody>
            <a:bodyPr wrap="square" lIns="0" tIns="0" rIns="0" bIns="0" rtlCol="0"/>
            <a:lstStyle/>
            <a:p>
              <a:endParaRPr/>
            </a:p>
          </p:txBody>
        </p:sp>
      </p:grpSp>
      <p:sp>
        <p:nvSpPr>
          <p:cNvPr id="6" name="object 6"/>
          <p:cNvSpPr txBox="1">
            <a:spLocks noGrp="1"/>
          </p:cNvSpPr>
          <p:nvPr>
            <p:ph type="title"/>
          </p:nvPr>
        </p:nvSpPr>
        <p:spPr>
          <a:xfrm>
            <a:off x="4820158" y="584454"/>
            <a:ext cx="1535430" cy="635000"/>
          </a:xfrm>
          <a:prstGeom prst="rect">
            <a:avLst/>
          </a:prstGeom>
        </p:spPr>
        <p:txBody>
          <a:bodyPr vert="horz" wrap="square" lIns="0" tIns="12065" rIns="0" bIns="0" rtlCol="0">
            <a:spAutoFit/>
          </a:bodyPr>
          <a:lstStyle/>
          <a:p>
            <a:pPr marL="12700">
              <a:lnSpc>
                <a:spcPct val="100000"/>
              </a:lnSpc>
              <a:spcBef>
                <a:spcPts val="95"/>
              </a:spcBef>
            </a:pPr>
            <a:r>
              <a:rPr sz="4000" spc="-240" dirty="0">
                <a:solidFill>
                  <a:srgbClr val="404040"/>
                </a:solidFill>
              </a:rPr>
              <a:t>A</a:t>
            </a:r>
            <a:r>
              <a:rPr sz="4000" spc="-110" dirty="0">
                <a:solidFill>
                  <a:srgbClr val="404040"/>
                </a:solidFill>
              </a:rPr>
              <a:t>g</a:t>
            </a:r>
            <a:r>
              <a:rPr sz="4000" spc="-60" dirty="0">
                <a:solidFill>
                  <a:srgbClr val="404040"/>
                </a:solidFill>
              </a:rPr>
              <a:t>enda</a:t>
            </a:r>
            <a:endParaRPr sz="4000"/>
          </a:p>
        </p:txBody>
      </p:sp>
      <p:grpSp>
        <p:nvGrpSpPr>
          <p:cNvPr id="7" name="object 7"/>
          <p:cNvGrpSpPr/>
          <p:nvPr/>
        </p:nvGrpSpPr>
        <p:grpSpPr>
          <a:xfrm>
            <a:off x="4972811" y="1505711"/>
            <a:ext cx="6266815" cy="3676015"/>
            <a:chOff x="4972811" y="1505711"/>
            <a:chExt cx="6266815" cy="3676015"/>
          </a:xfrm>
        </p:grpSpPr>
        <p:sp>
          <p:nvSpPr>
            <p:cNvPr id="8" name="object 8"/>
            <p:cNvSpPr/>
            <p:nvPr/>
          </p:nvSpPr>
          <p:spPr>
            <a:xfrm>
              <a:off x="5561075" y="2048255"/>
              <a:ext cx="605027" cy="541020"/>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5600699" y="2075687"/>
              <a:ext cx="525780" cy="462280"/>
            </a:xfrm>
            <a:custGeom>
              <a:avLst/>
              <a:gdLst/>
              <a:ahLst/>
              <a:cxnLst/>
              <a:rect l="l" t="t" r="r" b="b"/>
              <a:pathLst>
                <a:path w="525779" h="462280">
                  <a:moveTo>
                    <a:pt x="151637" y="0"/>
                  </a:moveTo>
                  <a:lnTo>
                    <a:pt x="0" y="0"/>
                  </a:lnTo>
                  <a:lnTo>
                    <a:pt x="0" y="422148"/>
                  </a:lnTo>
                  <a:lnTo>
                    <a:pt x="360552" y="422148"/>
                  </a:lnTo>
                  <a:lnTo>
                    <a:pt x="360552" y="461772"/>
                  </a:lnTo>
                  <a:lnTo>
                    <a:pt x="525779" y="346328"/>
                  </a:lnTo>
                  <a:lnTo>
                    <a:pt x="360552" y="230886"/>
                  </a:lnTo>
                  <a:lnTo>
                    <a:pt x="360552" y="270510"/>
                  </a:lnTo>
                  <a:lnTo>
                    <a:pt x="151637" y="270510"/>
                  </a:lnTo>
                  <a:lnTo>
                    <a:pt x="151637" y="0"/>
                  </a:lnTo>
                  <a:close/>
                </a:path>
              </a:pathLst>
            </a:custGeom>
            <a:solidFill>
              <a:srgbClr val="F7C1BD"/>
            </a:solidFill>
          </p:spPr>
          <p:txBody>
            <a:bodyPr wrap="square" lIns="0" tIns="0" rIns="0" bIns="0" rtlCol="0"/>
            <a:lstStyle/>
            <a:p>
              <a:endParaRPr/>
            </a:p>
          </p:txBody>
        </p:sp>
        <p:sp>
          <p:nvSpPr>
            <p:cNvPr id="10" name="object 10"/>
            <p:cNvSpPr/>
            <p:nvPr/>
          </p:nvSpPr>
          <p:spPr>
            <a:xfrm>
              <a:off x="4972811" y="1505711"/>
              <a:ext cx="1851660" cy="621791"/>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5164835" y="1574291"/>
              <a:ext cx="1467612" cy="527303"/>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5012435" y="1533143"/>
              <a:ext cx="1772412" cy="542543"/>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6444995" y="2659379"/>
              <a:ext cx="603503" cy="541020"/>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6484619" y="2686811"/>
              <a:ext cx="524510" cy="462280"/>
            </a:xfrm>
            <a:custGeom>
              <a:avLst/>
              <a:gdLst/>
              <a:ahLst/>
              <a:cxnLst/>
              <a:rect l="l" t="t" r="r" b="b"/>
              <a:pathLst>
                <a:path w="524509" h="462280">
                  <a:moveTo>
                    <a:pt x="151637" y="0"/>
                  </a:moveTo>
                  <a:lnTo>
                    <a:pt x="0" y="0"/>
                  </a:lnTo>
                  <a:lnTo>
                    <a:pt x="0" y="422148"/>
                  </a:lnTo>
                  <a:lnTo>
                    <a:pt x="359028" y="422148"/>
                  </a:lnTo>
                  <a:lnTo>
                    <a:pt x="359028" y="461772"/>
                  </a:lnTo>
                  <a:lnTo>
                    <a:pt x="524255" y="346328"/>
                  </a:lnTo>
                  <a:lnTo>
                    <a:pt x="359028" y="230886"/>
                  </a:lnTo>
                  <a:lnTo>
                    <a:pt x="359028" y="270510"/>
                  </a:lnTo>
                  <a:lnTo>
                    <a:pt x="151637" y="270510"/>
                  </a:lnTo>
                  <a:lnTo>
                    <a:pt x="151637" y="0"/>
                  </a:lnTo>
                  <a:close/>
                </a:path>
              </a:pathLst>
            </a:custGeom>
            <a:solidFill>
              <a:srgbClr val="F0F1CA"/>
            </a:solidFill>
          </p:spPr>
          <p:txBody>
            <a:bodyPr wrap="square" lIns="0" tIns="0" rIns="0" bIns="0" rtlCol="0"/>
            <a:lstStyle/>
            <a:p>
              <a:endParaRPr/>
            </a:p>
          </p:txBody>
        </p:sp>
        <p:sp>
          <p:nvSpPr>
            <p:cNvPr id="15" name="object 15"/>
            <p:cNvSpPr/>
            <p:nvPr/>
          </p:nvSpPr>
          <p:spPr>
            <a:xfrm>
              <a:off x="5855208" y="2115311"/>
              <a:ext cx="1853184" cy="623315"/>
            </a:xfrm>
            <a:prstGeom prst="rect">
              <a:avLst/>
            </a:prstGeom>
            <a:blipFill>
              <a:blip r:embed="rId8" cstate="print"/>
              <a:stretch>
                <a:fillRect/>
              </a:stretch>
            </a:blipFill>
          </p:spPr>
          <p:txBody>
            <a:bodyPr wrap="square" lIns="0" tIns="0" rIns="0" bIns="0" rtlCol="0"/>
            <a:lstStyle/>
            <a:p>
              <a:endParaRPr/>
            </a:p>
          </p:txBody>
        </p:sp>
        <p:sp>
          <p:nvSpPr>
            <p:cNvPr id="16" name="object 16"/>
            <p:cNvSpPr/>
            <p:nvPr/>
          </p:nvSpPr>
          <p:spPr>
            <a:xfrm>
              <a:off x="6399275" y="2185415"/>
              <a:ext cx="765048" cy="527303"/>
            </a:xfrm>
            <a:prstGeom prst="rect">
              <a:avLst/>
            </a:prstGeom>
            <a:blipFill>
              <a:blip r:embed="rId9" cstate="print"/>
              <a:stretch>
                <a:fillRect/>
              </a:stretch>
            </a:blipFill>
          </p:spPr>
          <p:txBody>
            <a:bodyPr wrap="square" lIns="0" tIns="0" rIns="0" bIns="0" rtlCol="0"/>
            <a:lstStyle/>
            <a:p>
              <a:endParaRPr/>
            </a:p>
          </p:txBody>
        </p:sp>
        <p:sp>
          <p:nvSpPr>
            <p:cNvPr id="17" name="object 17"/>
            <p:cNvSpPr/>
            <p:nvPr/>
          </p:nvSpPr>
          <p:spPr>
            <a:xfrm>
              <a:off x="5894831" y="2142743"/>
              <a:ext cx="1773936" cy="544067"/>
            </a:xfrm>
            <a:prstGeom prst="rect">
              <a:avLst/>
            </a:prstGeom>
            <a:blipFill>
              <a:blip r:embed="rId10" cstate="print"/>
              <a:stretch>
                <a:fillRect/>
              </a:stretch>
            </a:blipFill>
          </p:spPr>
          <p:txBody>
            <a:bodyPr wrap="square" lIns="0" tIns="0" rIns="0" bIns="0" rtlCol="0"/>
            <a:lstStyle/>
            <a:p>
              <a:endParaRPr/>
            </a:p>
          </p:txBody>
        </p:sp>
        <p:sp>
          <p:nvSpPr>
            <p:cNvPr id="18" name="object 18"/>
            <p:cNvSpPr/>
            <p:nvPr/>
          </p:nvSpPr>
          <p:spPr>
            <a:xfrm>
              <a:off x="7327391" y="3268979"/>
              <a:ext cx="605027" cy="541020"/>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7367016" y="3296411"/>
              <a:ext cx="525780" cy="462280"/>
            </a:xfrm>
            <a:custGeom>
              <a:avLst/>
              <a:gdLst/>
              <a:ahLst/>
              <a:cxnLst/>
              <a:rect l="l" t="t" r="r" b="b"/>
              <a:pathLst>
                <a:path w="525779" h="462279">
                  <a:moveTo>
                    <a:pt x="151637" y="0"/>
                  </a:moveTo>
                  <a:lnTo>
                    <a:pt x="0" y="0"/>
                  </a:lnTo>
                  <a:lnTo>
                    <a:pt x="0" y="422148"/>
                  </a:lnTo>
                  <a:lnTo>
                    <a:pt x="360552" y="422148"/>
                  </a:lnTo>
                  <a:lnTo>
                    <a:pt x="360552" y="461771"/>
                  </a:lnTo>
                  <a:lnTo>
                    <a:pt x="525779" y="346329"/>
                  </a:lnTo>
                  <a:lnTo>
                    <a:pt x="360552" y="230886"/>
                  </a:lnTo>
                  <a:lnTo>
                    <a:pt x="360552" y="270510"/>
                  </a:lnTo>
                  <a:lnTo>
                    <a:pt x="151637" y="270510"/>
                  </a:lnTo>
                  <a:lnTo>
                    <a:pt x="151637" y="0"/>
                  </a:lnTo>
                  <a:close/>
                </a:path>
              </a:pathLst>
            </a:custGeom>
            <a:solidFill>
              <a:srgbClr val="D6EED6"/>
            </a:solidFill>
          </p:spPr>
          <p:txBody>
            <a:bodyPr wrap="square" lIns="0" tIns="0" rIns="0" bIns="0" rtlCol="0"/>
            <a:lstStyle/>
            <a:p>
              <a:endParaRPr/>
            </a:p>
          </p:txBody>
        </p:sp>
        <p:sp>
          <p:nvSpPr>
            <p:cNvPr id="20" name="object 20"/>
            <p:cNvSpPr/>
            <p:nvPr/>
          </p:nvSpPr>
          <p:spPr>
            <a:xfrm>
              <a:off x="6739127" y="2726436"/>
              <a:ext cx="1851660" cy="623315"/>
            </a:xfrm>
            <a:prstGeom prst="rect">
              <a:avLst/>
            </a:prstGeom>
            <a:blipFill>
              <a:blip r:embed="rId8" cstate="print"/>
              <a:stretch>
                <a:fillRect/>
              </a:stretch>
            </a:blipFill>
          </p:spPr>
          <p:txBody>
            <a:bodyPr wrap="square" lIns="0" tIns="0" rIns="0" bIns="0" rtlCol="0"/>
            <a:lstStyle/>
            <a:p>
              <a:endParaRPr/>
            </a:p>
          </p:txBody>
        </p:sp>
        <p:sp>
          <p:nvSpPr>
            <p:cNvPr id="21" name="object 21"/>
            <p:cNvSpPr/>
            <p:nvPr/>
          </p:nvSpPr>
          <p:spPr>
            <a:xfrm>
              <a:off x="6899147" y="2796539"/>
              <a:ext cx="1528572" cy="527303"/>
            </a:xfrm>
            <a:prstGeom prst="rect">
              <a:avLst/>
            </a:prstGeom>
            <a:blipFill>
              <a:blip r:embed="rId11" cstate="print"/>
              <a:stretch>
                <a:fillRect/>
              </a:stretch>
            </a:blipFill>
          </p:spPr>
          <p:txBody>
            <a:bodyPr wrap="square" lIns="0" tIns="0" rIns="0" bIns="0" rtlCol="0"/>
            <a:lstStyle/>
            <a:p>
              <a:endParaRPr/>
            </a:p>
          </p:txBody>
        </p:sp>
        <p:sp>
          <p:nvSpPr>
            <p:cNvPr id="22" name="object 22"/>
            <p:cNvSpPr/>
            <p:nvPr/>
          </p:nvSpPr>
          <p:spPr>
            <a:xfrm>
              <a:off x="6778751" y="2753867"/>
              <a:ext cx="1772412" cy="544068"/>
            </a:xfrm>
            <a:prstGeom prst="rect">
              <a:avLst/>
            </a:prstGeom>
            <a:blipFill>
              <a:blip r:embed="rId12" cstate="print"/>
              <a:stretch>
                <a:fillRect/>
              </a:stretch>
            </a:blipFill>
          </p:spPr>
          <p:txBody>
            <a:bodyPr wrap="square" lIns="0" tIns="0" rIns="0" bIns="0" rtlCol="0"/>
            <a:lstStyle/>
            <a:p>
              <a:endParaRPr/>
            </a:p>
          </p:txBody>
        </p:sp>
        <p:sp>
          <p:nvSpPr>
            <p:cNvPr id="23" name="object 23"/>
            <p:cNvSpPr/>
            <p:nvPr/>
          </p:nvSpPr>
          <p:spPr>
            <a:xfrm>
              <a:off x="8209788" y="3880104"/>
              <a:ext cx="605027" cy="541019"/>
            </a:xfrm>
            <a:prstGeom prst="rect">
              <a:avLst/>
            </a:prstGeom>
            <a:blipFill>
              <a:blip r:embed="rId3" cstate="print"/>
              <a:stretch>
                <a:fillRect/>
              </a:stretch>
            </a:blipFill>
          </p:spPr>
          <p:txBody>
            <a:bodyPr wrap="square" lIns="0" tIns="0" rIns="0" bIns="0" rtlCol="0"/>
            <a:lstStyle/>
            <a:p>
              <a:endParaRPr/>
            </a:p>
          </p:txBody>
        </p:sp>
        <p:sp>
          <p:nvSpPr>
            <p:cNvPr id="24" name="object 24"/>
            <p:cNvSpPr/>
            <p:nvPr/>
          </p:nvSpPr>
          <p:spPr>
            <a:xfrm>
              <a:off x="8249411" y="3907535"/>
              <a:ext cx="525780" cy="462280"/>
            </a:xfrm>
            <a:custGeom>
              <a:avLst/>
              <a:gdLst/>
              <a:ahLst/>
              <a:cxnLst/>
              <a:rect l="l" t="t" r="r" b="b"/>
              <a:pathLst>
                <a:path w="525779" h="462279">
                  <a:moveTo>
                    <a:pt x="151638" y="0"/>
                  </a:moveTo>
                  <a:lnTo>
                    <a:pt x="0" y="0"/>
                  </a:lnTo>
                  <a:lnTo>
                    <a:pt x="0" y="422147"/>
                  </a:lnTo>
                  <a:lnTo>
                    <a:pt x="360553" y="422147"/>
                  </a:lnTo>
                  <a:lnTo>
                    <a:pt x="360553" y="461771"/>
                  </a:lnTo>
                  <a:lnTo>
                    <a:pt x="525780" y="346328"/>
                  </a:lnTo>
                  <a:lnTo>
                    <a:pt x="360553" y="230886"/>
                  </a:lnTo>
                  <a:lnTo>
                    <a:pt x="360553" y="270509"/>
                  </a:lnTo>
                  <a:lnTo>
                    <a:pt x="151638" y="270509"/>
                  </a:lnTo>
                  <a:lnTo>
                    <a:pt x="151638" y="0"/>
                  </a:lnTo>
                  <a:close/>
                </a:path>
              </a:pathLst>
            </a:custGeom>
            <a:solidFill>
              <a:srgbClr val="E0ECEC"/>
            </a:solidFill>
          </p:spPr>
          <p:txBody>
            <a:bodyPr wrap="square" lIns="0" tIns="0" rIns="0" bIns="0" rtlCol="0"/>
            <a:lstStyle/>
            <a:p>
              <a:endParaRPr/>
            </a:p>
          </p:txBody>
        </p:sp>
        <p:sp>
          <p:nvSpPr>
            <p:cNvPr id="25" name="object 25"/>
            <p:cNvSpPr/>
            <p:nvPr/>
          </p:nvSpPr>
          <p:spPr>
            <a:xfrm>
              <a:off x="7621523" y="3337560"/>
              <a:ext cx="1851660" cy="621791"/>
            </a:xfrm>
            <a:prstGeom prst="rect">
              <a:avLst/>
            </a:prstGeom>
            <a:blipFill>
              <a:blip r:embed="rId4" cstate="print"/>
              <a:stretch>
                <a:fillRect/>
              </a:stretch>
            </a:blipFill>
          </p:spPr>
          <p:txBody>
            <a:bodyPr wrap="square" lIns="0" tIns="0" rIns="0" bIns="0" rtlCol="0"/>
            <a:lstStyle/>
            <a:p>
              <a:endParaRPr/>
            </a:p>
          </p:txBody>
        </p:sp>
        <p:sp>
          <p:nvSpPr>
            <p:cNvPr id="26" name="object 26"/>
            <p:cNvSpPr/>
            <p:nvPr/>
          </p:nvSpPr>
          <p:spPr>
            <a:xfrm>
              <a:off x="8065007" y="3406139"/>
              <a:ext cx="964692" cy="527304"/>
            </a:xfrm>
            <a:prstGeom prst="rect">
              <a:avLst/>
            </a:prstGeom>
            <a:blipFill>
              <a:blip r:embed="rId13" cstate="print"/>
              <a:stretch>
                <a:fillRect/>
              </a:stretch>
            </a:blipFill>
          </p:spPr>
          <p:txBody>
            <a:bodyPr wrap="square" lIns="0" tIns="0" rIns="0" bIns="0" rtlCol="0"/>
            <a:lstStyle/>
            <a:p>
              <a:endParaRPr/>
            </a:p>
          </p:txBody>
        </p:sp>
        <p:sp>
          <p:nvSpPr>
            <p:cNvPr id="27" name="object 27"/>
            <p:cNvSpPr/>
            <p:nvPr/>
          </p:nvSpPr>
          <p:spPr>
            <a:xfrm>
              <a:off x="7661147" y="3364991"/>
              <a:ext cx="1772411" cy="542544"/>
            </a:xfrm>
            <a:prstGeom prst="rect">
              <a:avLst/>
            </a:prstGeom>
            <a:blipFill>
              <a:blip r:embed="rId14" cstate="print"/>
              <a:stretch>
                <a:fillRect/>
              </a:stretch>
            </a:blipFill>
          </p:spPr>
          <p:txBody>
            <a:bodyPr wrap="square" lIns="0" tIns="0" rIns="0" bIns="0" rtlCol="0"/>
            <a:lstStyle/>
            <a:p>
              <a:endParaRPr/>
            </a:p>
          </p:txBody>
        </p:sp>
        <p:sp>
          <p:nvSpPr>
            <p:cNvPr id="28" name="object 28"/>
            <p:cNvSpPr/>
            <p:nvPr/>
          </p:nvSpPr>
          <p:spPr>
            <a:xfrm>
              <a:off x="9093708" y="4491227"/>
              <a:ext cx="603503" cy="541019"/>
            </a:xfrm>
            <a:prstGeom prst="rect">
              <a:avLst/>
            </a:prstGeom>
            <a:blipFill>
              <a:blip r:embed="rId7" cstate="print"/>
              <a:stretch>
                <a:fillRect/>
              </a:stretch>
            </a:blipFill>
          </p:spPr>
          <p:txBody>
            <a:bodyPr wrap="square" lIns="0" tIns="0" rIns="0" bIns="0" rtlCol="0"/>
            <a:lstStyle/>
            <a:p>
              <a:endParaRPr/>
            </a:p>
          </p:txBody>
        </p:sp>
        <p:sp>
          <p:nvSpPr>
            <p:cNvPr id="29" name="object 29"/>
            <p:cNvSpPr/>
            <p:nvPr/>
          </p:nvSpPr>
          <p:spPr>
            <a:xfrm>
              <a:off x="9133332" y="4518660"/>
              <a:ext cx="524510" cy="462280"/>
            </a:xfrm>
            <a:custGeom>
              <a:avLst/>
              <a:gdLst/>
              <a:ahLst/>
              <a:cxnLst/>
              <a:rect l="l" t="t" r="r" b="b"/>
              <a:pathLst>
                <a:path w="524509" h="462279">
                  <a:moveTo>
                    <a:pt x="151638" y="0"/>
                  </a:moveTo>
                  <a:lnTo>
                    <a:pt x="0" y="0"/>
                  </a:lnTo>
                  <a:lnTo>
                    <a:pt x="0" y="422147"/>
                  </a:lnTo>
                  <a:lnTo>
                    <a:pt x="359028" y="422147"/>
                  </a:lnTo>
                  <a:lnTo>
                    <a:pt x="359028" y="461771"/>
                  </a:lnTo>
                  <a:lnTo>
                    <a:pt x="524256" y="346328"/>
                  </a:lnTo>
                  <a:lnTo>
                    <a:pt x="359028" y="230885"/>
                  </a:lnTo>
                  <a:lnTo>
                    <a:pt x="359028" y="270509"/>
                  </a:lnTo>
                  <a:lnTo>
                    <a:pt x="151638" y="270509"/>
                  </a:lnTo>
                  <a:lnTo>
                    <a:pt x="151638" y="0"/>
                  </a:lnTo>
                  <a:close/>
                </a:path>
              </a:pathLst>
            </a:custGeom>
            <a:solidFill>
              <a:srgbClr val="EAEAEC"/>
            </a:solidFill>
          </p:spPr>
          <p:txBody>
            <a:bodyPr wrap="square" lIns="0" tIns="0" rIns="0" bIns="0" rtlCol="0"/>
            <a:lstStyle/>
            <a:p>
              <a:endParaRPr/>
            </a:p>
          </p:txBody>
        </p:sp>
        <p:sp>
          <p:nvSpPr>
            <p:cNvPr id="30" name="object 30"/>
            <p:cNvSpPr/>
            <p:nvPr/>
          </p:nvSpPr>
          <p:spPr>
            <a:xfrm>
              <a:off x="8505444" y="3947160"/>
              <a:ext cx="1851659" cy="623315"/>
            </a:xfrm>
            <a:prstGeom prst="rect">
              <a:avLst/>
            </a:prstGeom>
            <a:blipFill>
              <a:blip r:embed="rId8" cstate="print"/>
              <a:stretch>
                <a:fillRect/>
              </a:stretch>
            </a:blipFill>
          </p:spPr>
          <p:txBody>
            <a:bodyPr wrap="square" lIns="0" tIns="0" rIns="0" bIns="0" rtlCol="0"/>
            <a:lstStyle/>
            <a:p>
              <a:endParaRPr/>
            </a:p>
          </p:txBody>
        </p:sp>
        <p:sp>
          <p:nvSpPr>
            <p:cNvPr id="31" name="object 31"/>
            <p:cNvSpPr/>
            <p:nvPr/>
          </p:nvSpPr>
          <p:spPr>
            <a:xfrm>
              <a:off x="8776715" y="4017263"/>
              <a:ext cx="1307592" cy="527304"/>
            </a:xfrm>
            <a:prstGeom prst="rect">
              <a:avLst/>
            </a:prstGeom>
            <a:blipFill>
              <a:blip r:embed="rId15" cstate="print"/>
              <a:stretch>
                <a:fillRect/>
              </a:stretch>
            </a:blipFill>
          </p:spPr>
          <p:txBody>
            <a:bodyPr wrap="square" lIns="0" tIns="0" rIns="0" bIns="0" rtlCol="0"/>
            <a:lstStyle/>
            <a:p>
              <a:endParaRPr/>
            </a:p>
          </p:txBody>
        </p:sp>
        <p:sp>
          <p:nvSpPr>
            <p:cNvPr id="32" name="object 32"/>
            <p:cNvSpPr/>
            <p:nvPr/>
          </p:nvSpPr>
          <p:spPr>
            <a:xfrm>
              <a:off x="8545067" y="3974591"/>
              <a:ext cx="1772411" cy="544068"/>
            </a:xfrm>
            <a:prstGeom prst="rect">
              <a:avLst/>
            </a:prstGeom>
            <a:blipFill>
              <a:blip r:embed="rId16" cstate="print"/>
              <a:stretch>
                <a:fillRect/>
              </a:stretch>
            </a:blipFill>
          </p:spPr>
          <p:txBody>
            <a:bodyPr wrap="square" lIns="0" tIns="0" rIns="0" bIns="0" rtlCol="0"/>
            <a:lstStyle/>
            <a:p>
              <a:endParaRPr/>
            </a:p>
          </p:txBody>
        </p:sp>
        <p:sp>
          <p:nvSpPr>
            <p:cNvPr id="33" name="object 33"/>
            <p:cNvSpPr/>
            <p:nvPr/>
          </p:nvSpPr>
          <p:spPr>
            <a:xfrm>
              <a:off x="9387840" y="4558283"/>
              <a:ext cx="1851659" cy="623315"/>
            </a:xfrm>
            <a:prstGeom prst="rect">
              <a:avLst/>
            </a:prstGeom>
            <a:blipFill>
              <a:blip r:embed="rId8" cstate="print"/>
              <a:stretch>
                <a:fillRect/>
              </a:stretch>
            </a:blipFill>
          </p:spPr>
          <p:txBody>
            <a:bodyPr wrap="square" lIns="0" tIns="0" rIns="0" bIns="0" rtlCol="0"/>
            <a:lstStyle/>
            <a:p>
              <a:endParaRPr/>
            </a:p>
          </p:txBody>
        </p:sp>
        <p:sp>
          <p:nvSpPr>
            <p:cNvPr id="34" name="object 34"/>
            <p:cNvSpPr/>
            <p:nvPr/>
          </p:nvSpPr>
          <p:spPr>
            <a:xfrm>
              <a:off x="9640823" y="4628388"/>
              <a:ext cx="1342644" cy="527304"/>
            </a:xfrm>
            <a:prstGeom prst="rect">
              <a:avLst/>
            </a:prstGeom>
            <a:blipFill>
              <a:blip r:embed="rId17" cstate="print"/>
              <a:stretch>
                <a:fillRect/>
              </a:stretch>
            </a:blipFill>
          </p:spPr>
          <p:txBody>
            <a:bodyPr wrap="square" lIns="0" tIns="0" rIns="0" bIns="0" rtlCol="0"/>
            <a:lstStyle/>
            <a:p>
              <a:endParaRPr/>
            </a:p>
          </p:txBody>
        </p:sp>
        <p:sp>
          <p:nvSpPr>
            <p:cNvPr id="35" name="object 35"/>
            <p:cNvSpPr/>
            <p:nvPr/>
          </p:nvSpPr>
          <p:spPr>
            <a:xfrm>
              <a:off x="9427464" y="4585716"/>
              <a:ext cx="1772411" cy="544067"/>
            </a:xfrm>
            <a:prstGeom prst="rect">
              <a:avLst/>
            </a:prstGeom>
            <a:blipFill>
              <a:blip r:embed="rId18" cstate="print"/>
              <a:stretch>
                <a:fillRect/>
              </a:stretch>
            </a:blipFill>
          </p:spPr>
          <p:txBody>
            <a:bodyPr wrap="square" lIns="0" tIns="0" rIns="0" bIns="0" rtlCol="0"/>
            <a:lstStyle/>
            <a:p>
              <a:endParaRPr/>
            </a:p>
          </p:txBody>
        </p:sp>
      </p:grpSp>
      <p:sp>
        <p:nvSpPr>
          <p:cNvPr id="36" name="object 36"/>
          <p:cNvSpPr txBox="1"/>
          <p:nvPr/>
        </p:nvSpPr>
        <p:spPr>
          <a:xfrm>
            <a:off x="5319776" y="1621282"/>
            <a:ext cx="5509260" cy="335407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Times New Roman"/>
                <a:cs typeface="Times New Roman"/>
              </a:rPr>
              <a:t>Introduction</a:t>
            </a:r>
            <a:endParaRPr sz="1800">
              <a:latin typeface="Times New Roman"/>
              <a:cs typeface="Times New Roman"/>
            </a:endParaRPr>
          </a:p>
          <a:p>
            <a:pPr>
              <a:lnSpc>
                <a:spcPct val="100000"/>
              </a:lnSpc>
              <a:spcBef>
                <a:spcPts val="5"/>
              </a:spcBef>
            </a:pPr>
            <a:endParaRPr sz="2300">
              <a:latin typeface="Times New Roman"/>
              <a:cs typeface="Times New Roman"/>
            </a:endParaRPr>
          </a:p>
          <a:p>
            <a:pPr marL="1247775">
              <a:lnSpc>
                <a:spcPct val="100000"/>
              </a:lnSpc>
            </a:pPr>
            <a:r>
              <a:rPr sz="1800" spc="-5" dirty="0">
                <a:solidFill>
                  <a:srgbClr val="FFFFFF"/>
                </a:solidFill>
                <a:latin typeface="Times New Roman"/>
                <a:cs typeface="Times New Roman"/>
              </a:rPr>
              <a:t>Data</a:t>
            </a:r>
            <a:endParaRPr sz="1800">
              <a:latin typeface="Times New Roman"/>
              <a:cs typeface="Times New Roman"/>
            </a:endParaRPr>
          </a:p>
          <a:p>
            <a:pPr>
              <a:lnSpc>
                <a:spcPct val="100000"/>
              </a:lnSpc>
              <a:spcBef>
                <a:spcPts val="5"/>
              </a:spcBef>
            </a:pPr>
            <a:endParaRPr sz="2300">
              <a:latin typeface="Times New Roman"/>
              <a:cs typeface="Times New Roman"/>
            </a:endParaRPr>
          </a:p>
          <a:p>
            <a:pPr marL="1748155">
              <a:lnSpc>
                <a:spcPct val="100000"/>
              </a:lnSpc>
            </a:pPr>
            <a:r>
              <a:rPr sz="1800" spc="-30" dirty="0">
                <a:solidFill>
                  <a:srgbClr val="FFFFFF"/>
                </a:solidFill>
                <a:latin typeface="Times New Roman"/>
                <a:cs typeface="Times New Roman"/>
              </a:rPr>
              <a:t>Methodology</a:t>
            </a:r>
            <a:endParaRPr sz="1800">
              <a:latin typeface="Times New Roman"/>
              <a:cs typeface="Times New Roman"/>
            </a:endParaRPr>
          </a:p>
          <a:p>
            <a:pPr>
              <a:lnSpc>
                <a:spcPct val="100000"/>
              </a:lnSpc>
            </a:pPr>
            <a:endParaRPr sz="2300">
              <a:latin typeface="Times New Roman"/>
              <a:cs typeface="Times New Roman"/>
            </a:endParaRPr>
          </a:p>
          <a:p>
            <a:pPr marL="946150" algn="ctr">
              <a:lnSpc>
                <a:spcPct val="100000"/>
              </a:lnSpc>
              <a:spcBef>
                <a:spcPts val="5"/>
              </a:spcBef>
            </a:pPr>
            <a:r>
              <a:rPr sz="1800" spc="-55" dirty="0">
                <a:solidFill>
                  <a:srgbClr val="FFFFFF"/>
                </a:solidFill>
                <a:latin typeface="Times New Roman"/>
                <a:cs typeface="Times New Roman"/>
              </a:rPr>
              <a:t>Results</a:t>
            </a:r>
            <a:endParaRPr sz="1800">
              <a:latin typeface="Times New Roman"/>
              <a:cs typeface="Times New Roman"/>
            </a:endParaRPr>
          </a:p>
          <a:p>
            <a:pPr>
              <a:lnSpc>
                <a:spcPct val="100000"/>
              </a:lnSpc>
            </a:pPr>
            <a:endParaRPr sz="2300">
              <a:latin typeface="Times New Roman"/>
              <a:cs typeface="Times New Roman"/>
            </a:endParaRPr>
          </a:p>
          <a:p>
            <a:pPr marL="3625850">
              <a:lnSpc>
                <a:spcPct val="100000"/>
              </a:lnSpc>
              <a:spcBef>
                <a:spcPts val="5"/>
              </a:spcBef>
            </a:pPr>
            <a:r>
              <a:rPr sz="1800" spc="-30" dirty="0">
                <a:solidFill>
                  <a:srgbClr val="FFFFFF"/>
                </a:solidFill>
                <a:latin typeface="Times New Roman"/>
                <a:cs typeface="Times New Roman"/>
              </a:rPr>
              <a:t>Discussion</a:t>
            </a:r>
            <a:endParaRPr sz="1800">
              <a:latin typeface="Times New Roman"/>
              <a:cs typeface="Times New Roman"/>
            </a:endParaRPr>
          </a:p>
          <a:p>
            <a:pPr>
              <a:lnSpc>
                <a:spcPct val="100000"/>
              </a:lnSpc>
            </a:pPr>
            <a:endParaRPr sz="2300">
              <a:latin typeface="Times New Roman"/>
              <a:cs typeface="Times New Roman"/>
            </a:endParaRPr>
          </a:p>
          <a:p>
            <a:pPr marR="5080" algn="r">
              <a:lnSpc>
                <a:spcPct val="100000"/>
              </a:lnSpc>
            </a:pPr>
            <a:r>
              <a:rPr sz="1800" spc="-15" dirty="0">
                <a:solidFill>
                  <a:srgbClr val="FFFFFF"/>
                </a:solidFill>
                <a:latin typeface="Times New Roman"/>
                <a:cs typeface="Times New Roman"/>
              </a:rPr>
              <a:t>Co</a:t>
            </a:r>
            <a:r>
              <a:rPr sz="1800" spc="-5" dirty="0">
                <a:solidFill>
                  <a:srgbClr val="FFFFFF"/>
                </a:solidFill>
                <a:latin typeface="Times New Roman"/>
                <a:cs typeface="Times New Roman"/>
              </a:rPr>
              <a:t>n</a:t>
            </a:r>
            <a:r>
              <a:rPr sz="1800" spc="-60" dirty="0">
                <a:solidFill>
                  <a:srgbClr val="FFFFFF"/>
                </a:solidFill>
                <a:latin typeface="Times New Roman"/>
                <a:cs typeface="Times New Roman"/>
              </a:rPr>
              <a:t>c</a:t>
            </a:r>
            <a:r>
              <a:rPr sz="1800" spc="-40" dirty="0">
                <a:solidFill>
                  <a:srgbClr val="FFFFFF"/>
                </a:solidFill>
                <a:latin typeface="Times New Roman"/>
                <a:cs typeface="Times New Roman"/>
              </a:rPr>
              <a:t>l</a:t>
            </a:r>
            <a:r>
              <a:rPr sz="1800" spc="-85" dirty="0">
                <a:solidFill>
                  <a:srgbClr val="FFFFFF"/>
                </a:solidFill>
                <a:latin typeface="Times New Roman"/>
                <a:cs typeface="Times New Roman"/>
              </a:rPr>
              <a:t>u</a:t>
            </a:r>
            <a:r>
              <a:rPr sz="1800" spc="-25" dirty="0">
                <a:solidFill>
                  <a:srgbClr val="FFFFFF"/>
                </a:solidFill>
                <a:latin typeface="Times New Roman"/>
                <a:cs typeface="Times New Roman"/>
              </a:rPr>
              <a:t>sion</a:t>
            </a:r>
            <a:endParaRPr sz="1800">
              <a:latin typeface="Times New Roman"/>
              <a:cs typeface="Times New Roman"/>
            </a:endParaRPr>
          </a:p>
        </p:txBody>
      </p:sp>
      <p:grpSp>
        <p:nvGrpSpPr>
          <p:cNvPr id="37" name="object 37"/>
          <p:cNvGrpSpPr/>
          <p:nvPr/>
        </p:nvGrpSpPr>
        <p:grpSpPr>
          <a:xfrm>
            <a:off x="0" y="1292352"/>
            <a:ext cx="4211320" cy="4407535"/>
            <a:chOff x="0" y="1292352"/>
            <a:chExt cx="4211320" cy="4407535"/>
          </a:xfrm>
        </p:grpSpPr>
        <p:sp>
          <p:nvSpPr>
            <p:cNvPr id="38" name="object 38"/>
            <p:cNvSpPr/>
            <p:nvPr/>
          </p:nvSpPr>
          <p:spPr>
            <a:xfrm>
              <a:off x="259079" y="4346447"/>
              <a:ext cx="3381755" cy="1353311"/>
            </a:xfrm>
            <a:prstGeom prst="rect">
              <a:avLst/>
            </a:prstGeom>
            <a:blipFill>
              <a:blip r:embed="rId19" cstate="print"/>
              <a:stretch>
                <a:fillRect/>
              </a:stretch>
            </a:blipFill>
          </p:spPr>
          <p:txBody>
            <a:bodyPr wrap="square" lIns="0" tIns="0" rIns="0" bIns="0" rtlCol="0"/>
            <a:lstStyle/>
            <a:p>
              <a:endParaRPr/>
            </a:p>
          </p:txBody>
        </p:sp>
        <p:sp>
          <p:nvSpPr>
            <p:cNvPr id="39" name="object 39"/>
            <p:cNvSpPr/>
            <p:nvPr/>
          </p:nvSpPr>
          <p:spPr>
            <a:xfrm>
              <a:off x="0" y="1292352"/>
              <a:ext cx="4210812" cy="923544"/>
            </a:xfrm>
            <a:prstGeom prst="rect">
              <a:avLst/>
            </a:prstGeom>
            <a:blipFill>
              <a:blip r:embed="rId20" cstate="print"/>
              <a:stretch>
                <a:fillRect/>
              </a:stretch>
            </a:blipFill>
          </p:spPr>
          <p:txBody>
            <a:bodyPr wrap="square" lIns="0" tIns="0" rIns="0" bIns="0" rtlCol="0"/>
            <a:lstStyle/>
            <a:p>
              <a:endParaRPr/>
            </a:p>
          </p:txBody>
        </p:sp>
      </p:grpSp>
      <p:sp>
        <p:nvSpPr>
          <p:cNvPr id="42" name="object 42"/>
          <p:cNvSpPr txBox="1"/>
          <p:nvPr/>
        </p:nvSpPr>
        <p:spPr>
          <a:xfrm>
            <a:off x="10973816" y="6212535"/>
            <a:ext cx="73660" cy="147955"/>
          </a:xfrm>
          <a:prstGeom prst="rect">
            <a:avLst/>
          </a:prstGeom>
        </p:spPr>
        <p:txBody>
          <a:bodyPr vert="horz" wrap="square" lIns="0" tIns="12700" rIns="0" bIns="0" rtlCol="0">
            <a:spAutoFit/>
          </a:bodyPr>
          <a:lstStyle/>
          <a:p>
            <a:pPr marL="12700">
              <a:lnSpc>
                <a:spcPct val="100000"/>
              </a:lnSpc>
              <a:spcBef>
                <a:spcPts val="100"/>
              </a:spcBef>
            </a:pPr>
            <a:r>
              <a:rPr sz="800" spc="-25" dirty="0">
                <a:solidFill>
                  <a:srgbClr val="404040"/>
                </a:solidFill>
                <a:latin typeface="Times New Roman"/>
                <a:cs typeface="Times New Roman"/>
              </a:rPr>
              <a:t>2</a:t>
            </a:r>
            <a:endParaRPr sz="8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585858"/>
          </a:solidFill>
        </p:spPr>
        <p:txBody>
          <a:bodyPr wrap="square" lIns="0" tIns="0" rIns="0" bIns="0" rtlCol="0"/>
          <a:lstStyle/>
          <a:p>
            <a:endParaRPr/>
          </a:p>
        </p:txBody>
      </p:sp>
      <p:grpSp>
        <p:nvGrpSpPr>
          <p:cNvPr id="3" name="object 3"/>
          <p:cNvGrpSpPr/>
          <p:nvPr/>
        </p:nvGrpSpPr>
        <p:grpSpPr>
          <a:xfrm>
            <a:off x="1254252" y="1214627"/>
            <a:ext cx="9683750" cy="4415155"/>
            <a:chOff x="1254252" y="1214627"/>
            <a:chExt cx="9683750" cy="4415155"/>
          </a:xfrm>
        </p:grpSpPr>
        <p:sp>
          <p:nvSpPr>
            <p:cNvPr id="4" name="object 4"/>
            <p:cNvSpPr/>
            <p:nvPr/>
          </p:nvSpPr>
          <p:spPr>
            <a:xfrm>
              <a:off x="1254252" y="1214627"/>
              <a:ext cx="9683496" cy="441502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306068" y="1266443"/>
              <a:ext cx="9579864" cy="431139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447800" y="1411223"/>
              <a:ext cx="9296400" cy="4036060"/>
            </a:xfrm>
            <a:custGeom>
              <a:avLst/>
              <a:gdLst/>
              <a:ahLst/>
              <a:cxnLst/>
              <a:rect l="l" t="t" r="r" b="b"/>
              <a:pathLst>
                <a:path w="9296400" h="4036060">
                  <a:moveTo>
                    <a:pt x="0" y="4035552"/>
                  </a:moveTo>
                  <a:lnTo>
                    <a:pt x="9296400" y="4035552"/>
                  </a:lnTo>
                  <a:lnTo>
                    <a:pt x="9296400" y="0"/>
                  </a:lnTo>
                  <a:lnTo>
                    <a:pt x="0" y="0"/>
                  </a:lnTo>
                  <a:lnTo>
                    <a:pt x="0" y="4035552"/>
                  </a:lnTo>
                  <a:close/>
                </a:path>
              </a:pathLst>
            </a:custGeom>
            <a:ln w="6096">
              <a:solidFill>
                <a:srgbClr val="404040"/>
              </a:solidFill>
            </a:ln>
          </p:spPr>
          <p:txBody>
            <a:bodyPr wrap="square" lIns="0" tIns="0" rIns="0" bIns="0" rtlCol="0"/>
            <a:lstStyle/>
            <a:p>
              <a:endParaRPr/>
            </a:p>
          </p:txBody>
        </p:sp>
        <p:sp>
          <p:nvSpPr>
            <p:cNvPr id="7" name="object 7"/>
            <p:cNvSpPr/>
            <p:nvPr/>
          </p:nvSpPr>
          <p:spPr>
            <a:xfrm>
              <a:off x="5135880" y="1267967"/>
              <a:ext cx="1920239" cy="731520"/>
            </a:xfrm>
            <a:custGeom>
              <a:avLst/>
              <a:gdLst/>
              <a:ahLst/>
              <a:cxnLst/>
              <a:rect l="l" t="t" r="r" b="b"/>
              <a:pathLst>
                <a:path w="1920240" h="731519">
                  <a:moveTo>
                    <a:pt x="1920239" y="0"/>
                  </a:moveTo>
                  <a:lnTo>
                    <a:pt x="0" y="0"/>
                  </a:lnTo>
                  <a:lnTo>
                    <a:pt x="0" y="731520"/>
                  </a:lnTo>
                  <a:lnTo>
                    <a:pt x="1920239" y="731520"/>
                  </a:lnTo>
                  <a:lnTo>
                    <a:pt x="1920239" y="0"/>
                  </a:lnTo>
                  <a:close/>
                </a:path>
              </a:pathLst>
            </a:custGeom>
            <a:solidFill>
              <a:srgbClr val="ED462C"/>
            </a:solidFill>
          </p:spPr>
          <p:txBody>
            <a:bodyPr wrap="square" lIns="0" tIns="0" rIns="0" bIns="0" rtlCol="0"/>
            <a:lstStyle/>
            <a:p>
              <a:endParaRPr/>
            </a:p>
          </p:txBody>
        </p:sp>
        <p:sp>
          <p:nvSpPr>
            <p:cNvPr id="8" name="object 8"/>
            <p:cNvSpPr/>
            <p:nvPr/>
          </p:nvSpPr>
          <p:spPr>
            <a:xfrm>
              <a:off x="5250180" y="1267967"/>
              <a:ext cx="1691639" cy="615950"/>
            </a:xfrm>
            <a:custGeom>
              <a:avLst/>
              <a:gdLst/>
              <a:ahLst/>
              <a:cxnLst/>
              <a:rect l="l" t="t" r="r" b="b"/>
              <a:pathLst>
                <a:path w="1691640" h="615950">
                  <a:moveTo>
                    <a:pt x="0" y="0"/>
                  </a:moveTo>
                  <a:lnTo>
                    <a:pt x="0" y="612648"/>
                  </a:lnTo>
                </a:path>
                <a:path w="1691640" h="615950">
                  <a:moveTo>
                    <a:pt x="1691640" y="0"/>
                  </a:moveTo>
                  <a:lnTo>
                    <a:pt x="1691640" y="612648"/>
                  </a:lnTo>
                </a:path>
                <a:path w="1691640" h="615950">
                  <a:moveTo>
                    <a:pt x="0" y="615696"/>
                  </a:moveTo>
                  <a:lnTo>
                    <a:pt x="1691640" y="615696"/>
                  </a:lnTo>
                </a:path>
              </a:pathLst>
            </a:custGeom>
            <a:ln w="6096">
              <a:solidFill>
                <a:srgbClr val="FFFFFF"/>
              </a:solidFill>
            </a:ln>
          </p:spPr>
          <p:txBody>
            <a:bodyPr wrap="square" lIns="0" tIns="0" rIns="0" bIns="0" rtlCol="0"/>
            <a:lstStyle/>
            <a:p>
              <a:endParaRPr/>
            </a:p>
          </p:txBody>
        </p:sp>
      </p:grpSp>
      <p:sp>
        <p:nvSpPr>
          <p:cNvPr id="9" name="object 9"/>
          <p:cNvSpPr txBox="1">
            <a:spLocks noGrp="1"/>
          </p:cNvSpPr>
          <p:nvPr>
            <p:ph type="title"/>
          </p:nvPr>
        </p:nvSpPr>
        <p:spPr>
          <a:xfrm>
            <a:off x="2808858" y="2801569"/>
            <a:ext cx="6587490" cy="1062990"/>
          </a:xfrm>
          <a:prstGeom prst="rect">
            <a:avLst/>
          </a:prstGeom>
        </p:spPr>
        <p:txBody>
          <a:bodyPr vert="horz" wrap="square" lIns="0" tIns="13335" rIns="0" bIns="0" rtlCol="0">
            <a:spAutoFit/>
          </a:bodyPr>
          <a:lstStyle/>
          <a:p>
            <a:pPr marL="12700">
              <a:lnSpc>
                <a:spcPct val="100000"/>
              </a:lnSpc>
              <a:spcBef>
                <a:spcPts val="105"/>
              </a:spcBef>
            </a:pPr>
            <a:r>
              <a:rPr spc="20" dirty="0"/>
              <a:t>INTRODUCTION</a:t>
            </a:r>
          </a:p>
        </p:txBody>
      </p:sp>
      <p:sp>
        <p:nvSpPr>
          <p:cNvPr id="10" name="object 10"/>
          <p:cNvSpPr txBox="1"/>
          <p:nvPr/>
        </p:nvSpPr>
        <p:spPr>
          <a:xfrm>
            <a:off x="5135879" y="1267967"/>
            <a:ext cx="1920239" cy="731520"/>
          </a:xfrm>
          <a:prstGeom prst="rect">
            <a:avLst/>
          </a:prstGeom>
        </p:spPr>
        <p:txBody>
          <a:bodyPr vert="horz" wrap="square" lIns="0" tIns="3175" rIns="0" bIns="0" rtlCol="0">
            <a:spAutoFit/>
          </a:bodyPr>
          <a:lstStyle/>
          <a:p>
            <a:pPr>
              <a:lnSpc>
                <a:spcPct val="100000"/>
              </a:lnSpc>
              <a:spcBef>
                <a:spcPts val="25"/>
              </a:spcBef>
            </a:pPr>
            <a:endParaRPr sz="2050">
              <a:latin typeface="Times New Roman"/>
              <a:cs typeface="Times New Roman"/>
            </a:endParaRPr>
          </a:p>
          <a:p>
            <a:pPr marL="567055">
              <a:lnSpc>
                <a:spcPct val="100000"/>
              </a:lnSpc>
            </a:pPr>
            <a:r>
              <a:rPr sz="1300" spc="20" dirty="0">
                <a:solidFill>
                  <a:srgbClr val="FFFFFF"/>
                </a:solidFill>
                <a:latin typeface="Times New Roman"/>
                <a:cs typeface="Times New Roman"/>
              </a:rPr>
              <a:t>12/11/2019</a:t>
            </a:r>
            <a:endParaRPr sz="1300">
              <a:latin typeface="Times New Roman"/>
              <a:cs typeface="Times New Roman"/>
            </a:endParaRPr>
          </a:p>
        </p:txBody>
      </p:sp>
      <p:sp>
        <p:nvSpPr>
          <p:cNvPr id="12" name="object 12"/>
          <p:cNvSpPr txBox="1"/>
          <p:nvPr/>
        </p:nvSpPr>
        <p:spPr>
          <a:xfrm>
            <a:off x="10412094" y="5217667"/>
            <a:ext cx="73660" cy="147955"/>
          </a:xfrm>
          <a:prstGeom prst="rect">
            <a:avLst/>
          </a:prstGeom>
        </p:spPr>
        <p:txBody>
          <a:bodyPr vert="horz" wrap="square" lIns="0" tIns="12700" rIns="0" bIns="0" rtlCol="0">
            <a:spAutoFit/>
          </a:bodyPr>
          <a:lstStyle/>
          <a:p>
            <a:pPr marL="12700">
              <a:lnSpc>
                <a:spcPct val="100000"/>
              </a:lnSpc>
              <a:spcBef>
                <a:spcPts val="100"/>
              </a:spcBef>
            </a:pPr>
            <a:r>
              <a:rPr sz="800" spc="-25" dirty="0">
                <a:solidFill>
                  <a:srgbClr val="252525"/>
                </a:solidFill>
                <a:latin typeface="Times New Roman"/>
                <a:cs typeface="Times New Roman"/>
              </a:rPr>
              <a:t>3</a:t>
            </a:r>
            <a:endParaRPr sz="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5844" y="945337"/>
            <a:ext cx="4173854" cy="635000"/>
          </a:xfrm>
          <a:prstGeom prst="rect">
            <a:avLst/>
          </a:prstGeom>
        </p:spPr>
        <p:txBody>
          <a:bodyPr vert="horz" wrap="square" lIns="0" tIns="12065" rIns="0" bIns="0" rtlCol="0">
            <a:spAutoFit/>
          </a:bodyPr>
          <a:lstStyle/>
          <a:p>
            <a:pPr marL="12700">
              <a:lnSpc>
                <a:spcPct val="100000"/>
              </a:lnSpc>
              <a:spcBef>
                <a:spcPts val="95"/>
              </a:spcBef>
            </a:pPr>
            <a:r>
              <a:rPr sz="4000" spc="-35" dirty="0"/>
              <a:t>Problem</a:t>
            </a:r>
            <a:r>
              <a:rPr sz="4000" spc="-55" dirty="0"/>
              <a:t> </a:t>
            </a:r>
            <a:r>
              <a:rPr sz="4000" spc="-35" dirty="0"/>
              <a:t>Description</a:t>
            </a:r>
            <a:endParaRPr sz="4000"/>
          </a:p>
        </p:txBody>
      </p:sp>
      <p:sp>
        <p:nvSpPr>
          <p:cNvPr id="6" name="object 6"/>
          <p:cNvSpPr txBox="1"/>
          <p:nvPr/>
        </p:nvSpPr>
        <p:spPr>
          <a:xfrm>
            <a:off x="10948416" y="6226644"/>
            <a:ext cx="124460" cy="140335"/>
          </a:xfrm>
          <a:prstGeom prst="rect">
            <a:avLst/>
          </a:prstGeom>
        </p:spPr>
        <p:txBody>
          <a:bodyPr vert="horz" wrap="square" lIns="0" tIns="0" rIns="0" bIns="0" rtlCol="0">
            <a:spAutoFit/>
          </a:bodyPr>
          <a:lstStyle/>
          <a:p>
            <a:pPr marL="38100">
              <a:lnSpc>
                <a:spcPts val="955"/>
              </a:lnSpc>
            </a:pPr>
            <a:fld id="{81D60167-4931-47E6-BA6A-407CBD079E47}" type="slidenum">
              <a:rPr sz="800" spc="-25" dirty="0">
                <a:solidFill>
                  <a:srgbClr val="404040"/>
                </a:solidFill>
                <a:latin typeface="Times New Roman"/>
                <a:cs typeface="Times New Roman"/>
              </a:rPr>
              <a:t>4</a:t>
            </a:fld>
            <a:endParaRPr sz="800">
              <a:latin typeface="Times New Roman"/>
              <a:cs typeface="Times New Roman"/>
            </a:endParaRPr>
          </a:p>
        </p:txBody>
      </p:sp>
      <p:sp>
        <p:nvSpPr>
          <p:cNvPr id="3" name="object 3"/>
          <p:cNvSpPr txBox="1"/>
          <p:nvPr/>
        </p:nvSpPr>
        <p:spPr>
          <a:xfrm>
            <a:off x="1145844" y="2097151"/>
            <a:ext cx="9761220" cy="1763240"/>
          </a:xfrm>
          <a:prstGeom prst="rect">
            <a:avLst/>
          </a:prstGeom>
        </p:spPr>
        <p:txBody>
          <a:bodyPr vert="horz" wrap="square" lIns="0" tIns="13335" rIns="0" bIns="0" rtlCol="0">
            <a:spAutoFit/>
          </a:bodyPr>
          <a:lstStyle/>
          <a:p>
            <a:pPr marL="194945" indent="-182880">
              <a:lnSpc>
                <a:spcPts val="2280"/>
              </a:lnSpc>
              <a:spcBef>
                <a:spcPts val="105"/>
              </a:spcBef>
              <a:buClr>
                <a:srgbClr val="252525"/>
              </a:buClr>
              <a:buChar char="◦"/>
              <a:tabLst>
                <a:tab pos="195580" algn="l"/>
              </a:tabLst>
            </a:pPr>
            <a:r>
              <a:rPr lang="en-US" dirty="0"/>
              <a:t>The aim is to help tourists choose their destinations depending on the experiences that the </a:t>
            </a:r>
            <a:r>
              <a:rPr lang="en-US" dirty="0" err="1"/>
              <a:t>neighbourhoods</a:t>
            </a:r>
            <a:r>
              <a:rPr lang="en-US" dirty="0"/>
              <a:t> have to offer and what they would want to have. This also helps people make decisions if they are thinking about migrating to London or Paris or even if they want to relocate </a:t>
            </a:r>
            <a:r>
              <a:rPr lang="en-US" dirty="0" err="1"/>
              <a:t>neighbourhoods</a:t>
            </a:r>
            <a:r>
              <a:rPr lang="en-US" dirty="0"/>
              <a:t> within the city. Our findings will help stakeholders make informed decisions and address any concerns they have including the different kinds of cuisines, provision stores and what the city has to offer.</a:t>
            </a:r>
            <a:endParaRPr sz="13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5844" y="945337"/>
            <a:ext cx="2056130" cy="635000"/>
          </a:xfrm>
          <a:prstGeom prst="rect">
            <a:avLst/>
          </a:prstGeom>
        </p:spPr>
        <p:txBody>
          <a:bodyPr vert="horz" wrap="square" lIns="0" tIns="12065" rIns="0" bIns="0" rtlCol="0">
            <a:spAutoFit/>
          </a:bodyPr>
          <a:lstStyle/>
          <a:p>
            <a:pPr marL="12700">
              <a:lnSpc>
                <a:spcPct val="100000"/>
              </a:lnSpc>
              <a:spcBef>
                <a:spcPts val="95"/>
              </a:spcBef>
            </a:pPr>
            <a:r>
              <a:rPr sz="4000" b="1" spc="-10" dirty="0">
                <a:latin typeface="Times New Roman"/>
                <a:cs typeface="Times New Roman"/>
              </a:rPr>
              <a:t>Audience</a:t>
            </a:r>
            <a:endParaRPr sz="4000">
              <a:latin typeface="Times New Roman"/>
              <a:cs typeface="Times New Roman"/>
            </a:endParaRPr>
          </a:p>
        </p:txBody>
      </p:sp>
      <p:sp>
        <p:nvSpPr>
          <p:cNvPr id="6" name="object 6"/>
          <p:cNvSpPr txBox="1"/>
          <p:nvPr/>
        </p:nvSpPr>
        <p:spPr>
          <a:xfrm>
            <a:off x="10948416" y="6226644"/>
            <a:ext cx="124460" cy="140335"/>
          </a:xfrm>
          <a:prstGeom prst="rect">
            <a:avLst/>
          </a:prstGeom>
        </p:spPr>
        <p:txBody>
          <a:bodyPr vert="horz" wrap="square" lIns="0" tIns="0" rIns="0" bIns="0" rtlCol="0">
            <a:spAutoFit/>
          </a:bodyPr>
          <a:lstStyle/>
          <a:p>
            <a:pPr marL="38100">
              <a:lnSpc>
                <a:spcPts val="955"/>
              </a:lnSpc>
            </a:pPr>
            <a:fld id="{81D60167-4931-47E6-BA6A-407CBD079E47}" type="slidenum">
              <a:rPr sz="800" spc="-25" dirty="0">
                <a:solidFill>
                  <a:srgbClr val="404040"/>
                </a:solidFill>
                <a:latin typeface="Times New Roman"/>
                <a:cs typeface="Times New Roman"/>
              </a:rPr>
              <a:t>5</a:t>
            </a:fld>
            <a:endParaRPr sz="800">
              <a:latin typeface="Times New Roman"/>
              <a:cs typeface="Times New Roman"/>
            </a:endParaRPr>
          </a:p>
        </p:txBody>
      </p:sp>
      <p:sp>
        <p:nvSpPr>
          <p:cNvPr id="3" name="object 3"/>
          <p:cNvSpPr txBox="1"/>
          <p:nvPr/>
        </p:nvSpPr>
        <p:spPr>
          <a:xfrm>
            <a:off x="1120444" y="2101113"/>
            <a:ext cx="9752330" cy="1615440"/>
          </a:xfrm>
          <a:prstGeom prst="rect">
            <a:avLst/>
          </a:prstGeom>
        </p:spPr>
        <p:txBody>
          <a:bodyPr vert="horz" wrap="square" lIns="0" tIns="12700" rIns="0" bIns="0" rtlCol="0">
            <a:spAutoFit/>
          </a:bodyPr>
          <a:lstStyle/>
          <a:p>
            <a:pPr marL="220345" marR="117475" indent="-182880">
              <a:lnSpc>
                <a:spcPct val="110000"/>
              </a:lnSpc>
              <a:spcBef>
                <a:spcPts val="100"/>
              </a:spcBef>
              <a:buClr>
                <a:srgbClr val="252525"/>
              </a:buClr>
              <a:buChar char="◦"/>
              <a:tabLst>
                <a:tab pos="220979" algn="l"/>
              </a:tabLst>
            </a:pPr>
            <a:r>
              <a:rPr sz="2200" spc="-5" dirty="0">
                <a:latin typeface="Times New Roman"/>
                <a:cs typeface="Times New Roman"/>
              </a:rPr>
              <a:t>First Audience will be any person who plans to </a:t>
            </a:r>
            <a:r>
              <a:rPr sz="2200" spc="-10" dirty="0">
                <a:latin typeface="Times New Roman"/>
                <a:cs typeface="Times New Roman"/>
              </a:rPr>
              <a:t>move </a:t>
            </a:r>
            <a:r>
              <a:rPr sz="2200" spc="-5" dirty="0">
                <a:latin typeface="Times New Roman"/>
                <a:cs typeface="Times New Roman"/>
              </a:rPr>
              <a:t>to New </a:t>
            </a:r>
            <a:r>
              <a:rPr sz="2200" spc="-60" dirty="0">
                <a:latin typeface="Times New Roman"/>
                <a:cs typeface="Times New Roman"/>
              </a:rPr>
              <a:t>York </a:t>
            </a:r>
            <a:r>
              <a:rPr sz="2200" spc="-5" dirty="0">
                <a:latin typeface="Times New Roman"/>
                <a:cs typeface="Times New Roman"/>
              </a:rPr>
              <a:t>City or any other  </a:t>
            </a:r>
            <a:r>
              <a:rPr sz="2200" spc="-10" dirty="0">
                <a:latin typeface="Times New Roman"/>
                <a:cs typeface="Times New Roman"/>
              </a:rPr>
              <a:t>major</a:t>
            </a:r>
            <a:r>
              <a:rPr sz="2200" spc="25" dirty="0">
                <a:latin typeface="Times New Roman"/>
                <a:cs typeface="Times New Roman"/>
              </a:rPr>
              <a:t> </a:t>
            </a:r>
            <a:r>
              <a:rPr sz="2200" spc="-5" dirty="0">
                <a:latin typeface="Times New Roman"/>
                <a:cs typeface="Times New Roman"/>
              </a:rPr>
              <a:t>cities.</a:t>
            </a:r>
            <a:endParaRPr sz="2200">
              <a:latin typeface="Times New Roman"/>
              <a:cs typeface="Times New Roman"/>
            </a:endParaRPr>
          </a:p>
          <a:p>
            <a:pPr marL="220345" indent="-182880">
              <a:lnSpc>
                <a:spcPct val="100000"/>
              </a:lnSpc>
              <a:spcBef>
                <a:spcPts val="1165"/>
              </a:spcBef>
              <a:buClr>
                <a:srgbClr val="252525"/>
              </a:buClr>
              <a:buChar char="◦"/>
              <a:tabLst>
                <a:tab pos="220979" algn="l"/>
              </a:tabLst>
            </a:pPr>
            <a:r>
              <a:rPr sz="2200" spc="-5" dirty="0">
                <a:latin typeface="Times New Roman"/>
                <a:cs typeface="Times New Roman"/>
              </a:rPr>
              <a:t>And the second </a:t>
            </a:r>
            <a:r>
              <a:rPr sz="2700" spc="-540" baseline="-21604" dirty="0">
                <a:solidFill>
                  <a:srgbClr val="FFFFFF"/>
                </a:solidFill>
                <a:latin typeface="Arial"/>
                <a:cs typeface="Arial"/>
              </a:rPr>
              <a:t>D</a:t>
            </a:r>
            <a:r>
              <a:rPr sz="2200" spc="-360" dirty="0">
                <a:latin typeface="Times New Roman"/>
                <a:cs typeface="Times New Roman"/>
              </a:rPr>
              <a:t>on</a:t>
            </a:r>
            <a:r>
              <a:rPr sz="2700" spc="-540" baseline="-21604" dirty="0">
                <a:solidFill>
                  <a:srgbClr val="FFFFFF"/>
                </a:solidFill>
                <a:latin typeface="Arial"/>
                <a:cs typeface="Arial"/>
              </a:rPr>
              <a:t>a</a:t>
            </a:r>
            <a:r>
              <a:rPr sz="2200" spc="-360" dirty="0">
                <a:latin typeface="Times New Roman"/>
                <a:cs typeface="Times New Roman"/>
              </a:rPr>
              <a:t>e</a:t>
            </a:r>
            <a:r>
              <a:rPr sz="2700" spc="-540" baseline="-21604" dirty="0">
                <a:solidFill>
                  <a:srgbClr val="FFFFFF"/>
                </a:solidFill>
                <a:latin typeface="Arial"/>
                <a:cs typeface="Arial"/>
              </a:rPr>
              <a:t>ta</a:t>
            </a:r>
            <a:r>
              <a:rPr sz="2200" spc="-360" dirty="0">
                <a:latin typeface="Times New Roman"/>
                <a:cs typeface="Times New Roman"/>
              </a:rPr>
              <a:t>is</a:t>
            </a:r>
            <a:r>
              <a:rPr sz="2200" spc="-170" dirty="0">
                <a:latin typeface="Times New Roman"/>
                <a:cs typeface="Times New Roman"/>
              </a:rPr>
              <a:t> </a:t>
            </a:r>
            <a:r>
              <a:rPr sz="2200" spc="-5" dirty="0">
                <a:latin typeface="Times New Roman"/>
                <a:cs typeface="Times New Roman"/>
              </a:rPr>
              <a:t>Data Science training that needs a powerful case study to</a:t>
            </a:r>
            <a:r>
              <a:rPr sz="2200" spc="65" dirty="0">
                <a:latin typeface="Times New Roman"/>
                <a:cs typeface="Times New Roman"/>
              </a:rPr>
              <a:t> </a:t>
            </a:r>
            <a:r>
              <a:rPr sz="2200" spc="-5" dirty="0">
                <a:latin typeface="Times New Roman"/>
                <a:cs typeface="Times New Roman"/>
              </a:rPr>
              <a:t>train</a:t>
            </a:r>
            <a:endParaRPr sz="2200">
              <a:latin typeface="Times New Roman"/>
              <a:cs typeface="Times New Roman"/>
            </a:endParaRPr>
          </a:p>
          <a:p>
            <a:pPr marL="220345">
              <a:lnSpc>
                <a:spcPct val="100000"/>
              </a:lnSpc>
              <a:spcBef>
                <a:spcPts val="260"/>
              </a:spcBef>
            </a:pPr>
            <a:r>
              <a:rPr sz="2200" spc="-5" dirty="0">
                <a:latin typeface="Times New Roman"/>
                <a:cs typeface="Times New Roman"/>
              </a:rPr>
              <a:t>his / </a:t>
            </a:r>
            <a:r>
              <a:rPr sz="2200" dirty="0">
                <a:latin typeface="Times New Roman"/>
                <a:cs typeface="Times New Roman"/>
              </a:rPr>
              <a:t>her</a:t>
            </a:r>
            <a:r>
              <a:rPr sz="2200" spc="-10" dirty="0">
                <a:latin typeface="Times New Roman"/>
                <a:cs typeface="Times New Roman"/>
              </a:rPr>
              <a:t> </a:t>
            </a:r>
            <a:r>
              <a:rPr sz="2200" spc="-5" dirty="0">
                <a:latin typeface="Times New Roman"/>
                <a:cs typeface="Times New Roman"/>
              </a:rPr>
              <a:t>skill</a:t>
            </a:r>
            <a:endParaRPr sz="22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585858"/>
          </a:solidFill>
        </p:spPr>
        <p:txBody>
          <a:bodyPr wrap="square" lIns="0" tIns="0" rIns="0" bIns="0" rtlCol="0"/>
          <a:lstStyle/>
          <a:p>
            <a:endParaRPr/>
          </a:p>
        </p:txBody>
      </p:sp>
      <p:grpSp>
        <p:nvGrpSpPr>
          <p:cNvPr id="3" name="object 3"/>
          <p:cNvGrpSpPr/>
          <p:nvPr/>
        </p:nvGrpSpPr>
        <p:grpSpPr>
          <a:xfrm>
            <a:off x="1254252" y="1214627"/>
            <a:ext cx="9683750" cy="4415155"/>
            <a:chOff x="1254252" y="1214627"/>
            <a:chExt cx="9683750" cy="4415155"/>
          </a:xfrm>
        </p:grpSpPr>
        <p:sp>
          <p:nvSpPr>
            <p:cNvPr id="4" name="object 4"/>
            <p:cNvSpPr/>
            <p:nvPr/>
          </p:nvSpPr>
          <p:spPr>
            <a:xfrm>
              <a:off x="1254252" y="1214627"/>
              <a:ext cx="9683496" cy="441502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306068" y="1266443"/>
              <a:ext cx="9579864" cy="431139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447800" y="1411223"/>
              <a:ext cx="9296400" cy="4036060"/>
            </a:xfrm>
            <a:custGeom>
              <a:avLst/>
              <a:gdLst/>
              <a:ahLst/>
              <a:cxnLst/>
              <a:rect l="l" t="t" r="r" b="b"/>
              <a:pathLst>
                <a:path w="9296400" h="4036060">
                  <a:moveTo>
                    <a:pt x="0" y="4035552"/>
                  </a:moveTo>
                  <a:lnTo>
                    <a:pt x="9296400" y="4035552"/>
                  </a:lnTo>
                  <a:lnTo>
                    <a:pt x="9296400" y="0"/>
                  </a:lnTo>
                  <a:lnTo>
                    <a:pt x="0" y="0"/>
                  </a:lnTo>
                  <a:lnTo>
                    <a:pt x="0" y="4035552"/>
                  </a:lnTo>
                  <a:close/>
                </a:path>
              </a:pathLst>
            </a:custGeom>
            <a:ln w="6096">
              <a:solidFill>
                <a:srgbClr val="404040"/>
              </a:solidFill>
            </a:ln>
          </p:spPr>
          <p:txBody>
            <a:bodyPr wrap="square" lIns="0" tIns="0" rIns="0" bIns="0" rtlCol="0"/>
            <a:lstStyle/>
            <a:p>
              <a:endParaRPr/>
            </a:p>
          </p:txBody>
        </p:sp>
        <p:sp>
          <p:nvSpPr>
            <p:cNvPr id="7" name="object 7"/>
            <p:cNvSpPr/>
            <p:nvPr/>
          </p:nvSpPr>
          <p:spPr>
            <a:xfrm>
              <a:off x="5135880" y="1267967"/>
              <a:ext cx="1920239" cy="731520"/>
            </a:xfrm>
            <a:custGeom>
              <a:avLst/>
              <a:gdLst/>
              <a:ahLst/>
              <a:cxnLst/>
              <a:rect l="l" t="t" r="r" b="b"/>
              <a:pathLst>
                <a:path w="1920240" h="731519">
                  <a:moveTo>
                    <a:pt x="1920239" y="0"/>
                  </a:moveTo>
                  <a:lnTo>
                    <a:pt x="0" y="0"/>
                  </a:lnTo>
                  <a:lnTo>
                    <a:pt x="0" y="731520"/>
                  </a:lnTo>
                  <a:lnTo>
                    <a:pt x="1920239" y="731520"/>
                  </a:lnTo>
                  <a:lnTo>
                    <a:pt x="1920239" y="0"/>
                  </a:lnTo>
                  <a:close/>
                </a:path>
              </a:pathLst>
            </a:custGeom>
            <a:solidFill>
              <a:srgbClr val="ED462C"/>
            </a:solidFill>
          </p:spPr>
          <p:txBody>
            <a:bodyPr wrap="square" lIns="0" tIns="0" rIns="0" bIns="0" rtlCol="0"/>
            <a:lstStyle/>
            <a:p>
              <a:endParaRPr/>
            </a:p>
          </p:txBody>
        </p:sp>
        <p:sp>
          <p:nvSpPr>
            <p:cNvPr id="8" name="object 8"/>
            <p:cNvSpPr/>
            <p:nvPr/>
          </p:nvSpPr>
          <p:spPr>
            <a:xfrm>
              <a:off x="5250180" y="1267967"/>
              <a:ext cx="1691639" cy="615950"/>
            </a:xfrm>
            <a:custGeom>
              <a:avLst/>
              <a:gdLst/>
              <a:ahLst/>
              <a:cxnLst/>
              <a:rect l="l" t="t" r="r" b="b"/>
              <a:pathLst>
                <a:path w="1691640" h="615950">
                  <a:moveTo>
                    <a:pt x="0" y="0"/>
                  </a:moveTo>
                  <a:lnTo>
                    <a:pt x="0" y="612648"/>
                  </a:lnTo>
                </a:path>
                <a:path w="1691640" h="615950">
                  <a:moveTo>
                    <a:pt x="1691640" y="0"/>
                  </a:moveTo>
                  <a:lnTo>
                    <a:pt x="1691640" y="612648"/>
                  </a:lnTo>
                </a:path>
                <a:path w="1691640" h="615950">
                  <a:moveTo>
                    <a:pt x="0" y="615696"/>
                  </a:moveTo>
                  <a:lnTo>
                    <a:pt x="1691640" y="615696"/>
                  </a:lnTo>
                </a:path>
              </a:pathLst>
            </a:custGeom>
            <a:ln w="6096">
              <a:solidFill>
                <a:srgbClr val="FFFFFF"/>
              </a:solidFill>
            </a:ln>
          </p:spPr>
          <p:txBody>
            <a:bodyPr wrap="square" lIns="0" tIns="0" rIns="0" bIns="0" rtlCol="0"/>
            <a:lstStyle/>
            <a:p>
              <a:endParaRPr/>
            </a:p>
          </p:txBody>
        </p:sp>
      </p:grpSp>
      <p:sp>
        <p:nvSpPr>
          <p:cNvPr id="9" name="object 9"/>
          <p:cNvSpPr txBox="1">
            <a:spLocks noGrp="1"/>
          </p:cNvSpPr>
          <p:nvPr>
            <p:ph type="title"/>
          </p:nvPr>
        </p:nvSpPr>
        <p:spPr>
          <a:xfrm>
            <a:off x="4970145" y="2801569"/>
            <a:ext cx="2266315" cy="1062990"/>
          </a:xfrm>
          <a:prstGeom prst="rect">
            <a:avLst/>
          </a:prstGeom>
        </p:spPr>
        <p:txBody>
          <a:bodyPr vert="horz" wrap="square" lIns="0" tIns="13335" rIns="0" bIns="0" rtlCol="0">
            <a:spAutoFit/>
          </a:bodyPr>
          <a:lstStyle/>
          <a:p>
            <a:pPr marL="12700">
              <a:lnSpc>
                <a:spcPct val="100000"/>
              </a:lnSpc>
              <a:spcBef>
                <a:spcPts val="105"/>
              </a:spcBef>
            </a:pPr>
            <a:r>
              <a:rPr spc="-105" dirty="0"/>
              <a:t>D</a:t>
            </a:r>
            <a:r>
              <a:rPr spc="-610" dirty="0"/>
              <a:t>A</a:t>
            </a:r>
            <a:r>
              <a:rPr spc="-245" dirty="0"/>
              <a:t>T</a:t>
            </a:r>
            <a:r>
              <a:rPr spc="-305" dirty="0"/>
              <a:t>A</a:t>
            </a:r>
          </a:p>
        </p:txBody>
      </p:sp>
      <p:sp>
        <p:nvSpPr>
          <p:cNvPr id="10" name="object 10"/>
          <p:cNvSpPr txBox="1"/>
          <p:nvPr/>
        </p:nvSpPr>
        <p:spPr>
          <a:xfrm>
            <a:off x="4775072" y="4714494"/>
            <a:ext cx="2630805" cy="299720"/>
          </a:xfrm>
          <a:prstGeom prst="rect">
            <a:avLst/>
          </a:prstGeom>
        </p:spPr>
        <p:txBody>
          <a:bodyPr vert="horz" wrap="square" lIns="0" tIns="12700" rIns="0" bIns="0" rtlCol="0">
            <a:spAutoFit/>
          </a:bodyPr>
          <a:lstStyle/>
          <a:p>
            <a:pPr marL="12700">
              <a:lnSpc>
                <a:spcPct val="100000"/>
              </a:lnSpc>
              <a:spcBef>
                <a:spcPts val="100"/>
              </a:spcBef>
            </a:pPr>
            <a:r>
              <a:rPr sz="1800" spc="55" dirty="0">
                <a:solidFill>
                  <a:srgbClr val="0D0D0D"/>
                </a:solidFill>
                <a:latin typeface="Arial"/>
                <a:cs typeface="Arial"/>
              </a:rPr>
              <a:t>The </a:t>
            </a:r>
            <a:r>
              <a:rPr sz="1800" spc="60" dirty="0">
                <a:solidFill>
                  <a:srgbClr val="0D0D0D"/>
                </a:solidFill>
                <a:latin typeface="Arial"/>
                <a:cs typeface="Arial"/>
              </a:rPr>
              <a:t>heart </a:t>
            </a:r>
            <a:r>
              <a:rPr sz="1800" spc="35" dirty="0">
                <a:solidFill>
                  <a:srgbClr val="0D0D0D"/>
                </a:solidFill>
                <a:latin typeface="Arial"/>
                <a:cs typeface="Arial"/>
              </a:rPr>
              <a:t>of </a:t>
            </a:r>
            <a:r>
              <a:rPr sz="1800" spc="45" dirty="0">
                <a:solidFill>
                  <a:srgbClr val="0D0D0D"/>
                </a:solidFill>
                <a:latin typeface="Arial"/>
                <a:cs typeface="Arial"/>
              </a:rPr>
              <a:t>our</a:t>
            </a:r>
            <a:r>
              <a:rPr sz="1800" spc="380" dirty="0">
                <a:solidFill>
                  <a:srgbClr val="0D0D0D"/>
                </a:solidFill>
                <a:latin typeface="Arial"/>
                <a:cs typeface="Arial"/>
              </a:rPr>
              <a:t> </a:t>
            </a:r>
            <a:r>
              <a:rPr sz="1800" spc="65" dirty="0">
                <a:solidFill>
                  <a:srgbClr val="0D0D0D"/>
                </a:solidFill>
                <a:latin typeface="Arial"/>
                <a:cs typeface="Arial"/>
              </a:rPr>
              <a:t>project</a:t>
            </a:r>
            <a:endParaRPr sz="1800">
              <a:latin typeface="Arial"/>
              <a:cs typeface="Arial"/>
            </a:endParaRPr>
          </a:p>
        </p:txBody>
      </p:sp>
      <p:sp>
        <p:nvSpPr>
          <p:cNvPr id="11" name="object 11"/>
          <p:cNvSpPr txBox="1"/>
          <p:nvPr/>
        </p:nvSpPr>
        <p:spPr>
          <a:xfrm>
            <a:off x="5135879" y="1267967"/>
            <a:ext cx="1920239" cy="731520"/>
          </a:xfrm>
          <a:prstGeom prst="rect">
            <a:avLst/>
          </a:prstGeom>
        </p:spPr>
        <p:txBody>
          <a:bodyPr vert="horz" wrap="square" lIns="0" tIns="3175" rIns="0" bIns="0" rtlCol="0">
            <a:spAutoFit/>
          </a:bodyPr>
          <a:lstStyle/>
          <a:p>
            <a:pPr>
              <a:lnSpc>
                <a:spcPct val="100000"/>
              </a:lnSpc>
              <a:spcBef>
                <a:spcPts val="25"/>
              </a:spcBef>
            </a:pPr>
            <a:endParaRPr sz="2050">
              <a:latin typeface="Times New Roman"/>
              <a:cs typeface="Times New Roman"/>
            </a:endParaRPr>
          </a:p>
          <a:p>
            <a:pPr marL="567055">
              <a:lnSpc>
                <a:spcPct val="100000"/>
              </a:lnSpc>
            </a:pPr>
            <a:r>
              <a:rPr sz="1300" spc="20" dirty="0">
                <a:solidFill>
                  <a:srgbClr val="FFFFFF"/>
                </a:solidFill>
                <a:latin typeface="Times New Roman"/>
                <a:cs typeface="Times New Roman"/>
              </a:rPr>
              <a:t>12/11/2019</a:t>
            </a:r>
            <a:endParaRPr sz="1300">
              <a:latin typeface="Times New Roman"/>
              <a:cs typeface="Times New Roman"/>
            </a:endParaRPr>
          </a:p>
        </p:txBody>
      </p:sp>
      <p:sp>
        <p:nvSpPr>
          <p:cNvPr id="13" name="object 13"/>
          <p:cNvSpPr txBox="1"/>
          <p:nvPr/>
        </p:nvSpPr>
        <p:spPr>
          <a:xfrm>
            <a:off x="10412094" y="5217667"/>
            <a:ext cx="73660" cy="147955"/>
          </a:xfrm>
          <a:prstGeom prst="rect">
            <a:avLst/>
          </a:prstGeom>
        </p:spPr>
        <p:txBody>
          <a:bodyPr vert="horz" wrap="square" lIns="0" tIns="12700" rIns="0" bIns="0" rtlCol="0">
            <a:spAutoFit/>
          </a:bodyPr>
          <a:lstStyle/>
          <a:p>
            <a:pPr marL="12700">
              <a:lnSpc>
                <a:spcPct val="100000"/>
              </a:lnSpc>
              <a:spcBef>
                <a:spcPts val="100"/>
              </a:spcBef>
            </a:pPr>
            <a:r>
              <a:rPr sz="800" spc="-25" dirty="0">
                <a:solidFill>
                  <a:srgbClr val="252525"/>
                </a:solidFill>
                <a:latin typeface="Times New Roman"/>
                <a:cs typeface="Times New Roman"/>
              </a:rPr>
              <a:t>6</a:t>
            </a:r>
            <a:endParaRPr sz="8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5844" y="945337"/>
            <a:ext cx="6525895" cy="635000"/>
          </a:xfrm>
          <a:prstGeom prst="rect">
            <a:avLst/>
          </a:prstGeom>
        </p:spPr>
        <p:txBody>
          <a:bodyPr vert="horz" wrap="square" lIns="0" tIns="12065" rIns="0" bIns="0" rtlCol="0">
            <a:spAutoFit/>
          </a:bodyPr>
          <a:lstStyle/>
          <a:p>
            <a:pPr marL="12700">
              <a:lnSpc>
                <a:spcPct val="100000"/>
              </a:lnSpc>
              <a:spcBef>
                <a:spcPts val="95"/>
              </a:spcBef>
              <a:tabLst>
                <a:tab pos="3100705" algn="l"/>
                <a:tab pos="4158615" algn="l"/>
              </a:tabLst>
            </a:pPr>
            <a:r>
              <a:rPr sz="4000" b="1" spc="-10" dirty="0">
                <a:latin typeface="Times New Roman"/>
                <a:cs typeface="Times New Roman"/>
              </a:rPr>
              <a:t>Data</a:t>
            </a:r>
            <a:r>
              <a:rPr sz="4000" b="1" spc="-5" dirty="0">
                <a:latin typeface="Times New Roman"/>
                <a:cs typeface="Times New Roman"/>
              </a:rPr>
              <a:t> </a:t>
            </a:r>
            <a:r>
              <a:rPr sz="4000" b="1" spc="-35" dirty="0">
                <a:latin typeface="Times New Roman"/>
                <a:cs typeface="Times New Roman"/>
              </a:rPr>
              <a:t>Sources	</a:t>
            </a:r>
            <a:r>
              <a:rPr sz="4000" b="1" spc="-40" dirty="0">
                <a:latin typeface="Times New Roman"/>
                <a:cs typeface="Times New Roman"/>
              </a:rPr>
              <a:t>and	</a:t>
            </a:r>
            <a:r>
              <a:rPr sz="4000" b="1" spc="25" dirty="0">
                <a:latin typeface="Times New Roman"/>
                <a:cs typeface="Times New Roman"/>
              </a:rPr>
              <a:t>Processing</a:t>
            </a:r>
            <a:endParaRPr sz="4000">
              <a:latin typeface="Times New Roman"/>
              <a:cs typeface="Times New Roman"/>
            </a:endParaRPr>
          </a:p>
        </p:txBody>
      </p:sp>
      <p:sp>
        <p:nvSpPr>
          <p:cNvPr id="3" name="object 3"/>
          <p:cNvSpPr txBox="1"/>
          <p:nvPr/>
        </p:nvSpPr>
        <p:spPr>
          <a:xfrm>
            <a:off x="1145844" y="2110257"/>
            <a:ext cx="9894570" cy="3059812"/>
          </a:xfrm>
          <a:prstGeom prst="rect">
            <a:avLst/>
          </a:prstGeom>
        </p:spPr>
        <p:txBody>
          <a:bodyPr vert="horz" wrap="square" lIns="0" tIns="12700" rIns="0" bIns="0" rtlCol="0">
            <a:spAutoFit/>
          </a:bodyPr>
          <a:lstStyle/>
          <a:p>
            <a:r>
              <a:rPr lang="en-US" dirty="0"/>
              <a:t>We require geographical location data for both London and Paris. Postal codes in each city serve as a starting point. Using Postal codes we use can find out the neighborhoods, boroughs, venues and their most popular venue categories.</a:t>
            </a:r>
          </a:p>
          <a:p>
            <a:r>
              <a:rPr lang="en-US" b="1" dirty="0"/>
              <a:t>3.1 London</a:t>
            </a:r>
          </a:p>
          <a:p>
            <a:r>
              <a:rPr lang="en-US" dirty="0"/>
              <a:t>To derive our solution, We scrape our data from </a:t>
            </a:r>
            <a:r>
              <a:rPr lang="en-US" u="sng" dirty="0">
                <a:hlinkClick r:id="rId2"/>
              </a:rPr>
              <a:t>https://en.wikipedia.org/wiki/List_of_areas_of_London</a:t>
            </a:r>
            <a:endParaRPr lang="en-US" dirty="0"/>
          </a:p>
          <a:p>
            <a:r>
              <a:rPr lang="en-US" dirty="0"/>
              <a:t>This </a:t>
            </a:r>
            <a:r>
              <a:rPr lang="en-US" dirty="0" err="1"/>
              <a:t>wikipedia</a:t>
            </a:r>
            <a:r>
              <a:rPr lang="en-US" dirty="0"/>
              <a:t> page has information about all the </a:t>
            </a:r>
            <a:r>
              <a:rPr lang="en-US" dirty="0" err="1"/>
              <a:t>neighbourhoods</a:t>
            </a:r>
            <a:r>
              <a:rPr lang="en-US" dirty="0"/>
              <a:t>, we limit it London.</a:t>
            </a:r>
          </a:p>
          <a:p>
            <a:r>
              <a:rPr lang="en-US" i="1" dirty="0"/>
              <a:t>borough</a:t>
            </a:r>
            <a:r>
              <a:rPr lang="en-US" dirty="0"/>
              <a:t> : Name of </a:t>
            </a:r>
            <a:r>
              <a:rPr lang="en-US" dirty="0" err="1"/>
              <a:t>Neighbourhood</a:t>
            </a:r>
            <a:endParaRPr lang="en-US" dirty="0"/>
          </a:p>
          <a:p>
            <a:r>
              <a:rPr lang="en-US" i="1" dirty="0"/>
              <a:t>town</a:t>
            </a:r>
            <a:r>
              <a:rPr lang="en-US" dirty="0"/>
              <a:t> : Name of borough</a:t>
            </a:r>
          </a:p>
          <a:p>
            <a:r>
              <a:rPr lang="en-US" i="1" dirty="0" err="1"/>
              <a:t>post_code</a:t>
            </a:r>
            <a:r>
              <a:rPr lang="en-US" dirty="0"/>
              <a:t> : Postal codes for London.</a:t>
            </a:r>
          </a:p>
          <a:p>
            <a:r>
              <a:rPr lang="en-US" dirty="0"/>
              <a:t>This </a:t>
            </a:r>
            <a:r>
              <a:rPr lang="en-US" dirty="0" err="1"/>
              <a:t>wikipedia</a:t>
            </a:r>
            <a:r>
              <a:rPr lang="en-US" dirty="0"/>
              <a:t> page lacks information about the geographical locations. To solve this problem we use ArcGIS API</a:t>
            </a:r>
          </a:p>
        </p:txBody>
      </p:sp>
      <p:sp>
        <p:nvSpPr>
          <p:cNvPr id="6" name="object 6"/>
          <p:cNvSpPr txBox="1"/>
          <p:nvPr/>
        </p:nvSpPr>
        <p:spPr>
          <a:xfrm>
            <a:off x="10973816" y="6212535"/>
            <a:ext cx="73660" cy="147955"/>
          </a:xfrm>
          <a:prstGeom prst="rect">
            <a:avLst/>
          </a:prstGeom>
        </p:spPr>
        <p:txBody>
          <a:bodyPr vert="horz" wrap="square" lIns="0" tIns="12700" rIns="0" bIns="0" rtlCol="0">
            <a:spAutoFit/>
          </a:bodyPr>
          <a:lstStyle/>
          <a:p>
            <a:pPr marL="12700">
              <a:lnSpc>
                <a:spcPct val="100000"/>
              </a:lnSpc>
              <a:spcBef>
                <a:spcPts val="100"/>
              </a:spcBef>
            </a:pPr>
            <a:r>
              <a:rPr sz="800" spc="-25" dirty="0">
                <a:solidFill>
                  <a:srgbClr val="404040"/>
                </a:solidFill>
                <a:latin typeface="Times New Roman"/>
                <a:cs typeface="Times New Roman"/>
              </a:rPr>
              <a:t>7</a:t>
            </a:r>
            <a:endParaRPr sz="8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E87F581-C506-48EB-AFB5-9C3CB341D7AC}"/>
              </a:ext>
            </a:extLst>
          </p:cNvPr>
          <p:cNvSpPr/>
          <p:nvPr/>
        </p:nvSpPr>
        <p:spPr>
          <a:xfrm>
            <a:off x="533400" y="533400"/>
            <a:ext cx="10972800" cy="4524315"/>
          </a:xfrm>
          <a:prstGeom prst="rect">
            <a:avLst/>
          </a:prstGeom>
        </p:spPr>
        <p:txBody>
          <a:bodyPr wrap="square">
            <a:spAutoFit/>
          </a:bodyPr>
          <a:lstStyle/>
          <a:p>
            <a:r>
              <a:rPr lang="en-US" b="1" dirty="0"/>
              <a:t>3.2 ArcGIS API</a:t>
            </a:r>
          </a:p>
          <a:p>
            <a:r>
              <a:rPr lang="en-US" dirty="0"/>
              <a:t>ArcGIS Online enables you to connect people, locations, and data using interactive maps. Work with smart, data-driven styles and intuitive analysis tools that deliver location intelligence. Share your insights with the world or specific groups.</a:t>
            </a:r>
          </a:p>
          <a:p>
            <a:r>
              <a:rPr lang="en-US" dirty="0"/>
              <a:t>More specifically, we use ArcGIS to get the geo locations of the </a:t>
            </a:r>
            <a:r>
              <a:rPr lang="en-US" dirty="0" err="1"/>
              <a:t>neighbourhoods</a:t>
            </a:r>
            <a:r>
              <a:rPr lang="en-US" dirty="0"/>
              <a:t> of London. The following columns are added to our initial dataset which prepares our data.</a:t>
            </a:r>
          </a:p>
          <a:p>
            <a:r>
              <a:rPr lang="en-US" i="1" dirty="0"/>
              <a:t>latitude</a:t>
            </a:r>
            <a:r>
              <a:rPr lang="en-US" dirty="0"/>
              <a:t> : Latitude for </a:t>
            </a:r>
            <a:r>
              <a:rPr lang="en-US" dirty="0" err="1"/>
              <a:t>Neighbourhood</a:t>
            </a:r>
            <a:endParaRPr lang="en-US" dirty="0"/>
          </a:p>
          <a:p>
            <a:r>
              <a:rPr lang="en-US" i="1" dirty="0"/>
              <a:t>longitude</a:t>
            </a:r>
            <a:r>
              <a:rPr lang="en-US" dirty="0"/>
              <a:t> : Longitude for </a:t>
            </a:r>
            <a:r>
              <a:rPr lang="en-US" dirty="0" err="1"/>
              <a:t>Neighbourhood</a:t>
            </a:r>
            <a:endParaRPr lang="en-US" dirty="0"/>
          </a:p>
          <a:p>
            <a:r>
              <a:rPr lang="en-US" b="1" dirty="0"/>
              <a:t>3.3 Paris</a:t>
            </a:r>
          </a:p>
          <a:p>
            <a:r>
              <a:rPr lang="en-US" dirty="0"/>
              <a:t>To derive our solution, We leverage JSON data available at </a:t>
            </a:r>
            <a:r>
              <a:rPr lang="en-US" u="sng" dirty="0">
                <a:hlinkClick r:id="rId2"/>
              </a:rPr>
              <a:t>https://www.data.gouv.fr/fr/datasets/r/e88c6fda-1d09-42a0-a069-606d3259114e</a:t>
            </a:r>
            <a:endParaRPr lang="en-US" dirty="0"/>
          </a:p>
          <a:p>
            <a:r>
              <a:rPr lang="en-US" dirty="0"/>
              <a:t>The JSON file has data about all the </a:t>
            </a:r>
            <a:r>
              <a:rPr lang="en-US" dirty="0" err="1"/>
              <a:t>neighbourhoods</a:t>
            </a:r>
            <a:r>
              <a:rPr lang="en-US" dirty="0"/>
              <a:t> in France, we limit it to Paris.</a:t>
            </a:r>
          </a:p>
          <a:p>
            <a:r>
              <a:rPr lang="en-US" i="1" dirty="0" err="1"/>
              <a:t>postal_code</a:t>
            </a:r>
            <a:r>
              <a:rPr lang="en-US" dirty="0"/>
              <a:t> : Postal codes for France</a:t>
            </a:r>
          </a:p>
          <a:p>
            <a:r>
              <a:rPr lang="en-US" i="1" dirty="0" err="1"/>
              <a:t>nom_comm</a:t>
            </a:r>
            <a:r>
              <a:rPr lang="en-US" dirty="0"/>
              <a:t> : Name of </a:t>
            </a:r>
            <a:r>
              <a:rPr lang="en-US" dirty="0" err="1"/>
              <a:t>Neighbourhoods</a:t>
            </a:r>
            <a:r>
              <a:rPr lang="en-US" dirty="0"/>
              <a:t> in France</a:t>
            </a:r>
          </a:p>
          <a:p>
            <a:r>
              <a:rPr lang="en-US" i="1" dirty="0" err="1"/>
              <a:t>nom_dept</a:t>
            </a:r>
            <a:r>
              <a:rPr lang="en-US" dirty="0"/>
              <a:t> : Name of the boroughs, equivalent to towns in France</a:t>
            </a:r>
          </a:p>
          <a:p>
            <a:r>
              <a:rPr lang="en-US" i="1" dirty="0"/>
              <a:t>geo_point_2d</a:t>
            </a:r>
            <a:r>
              <a:rPr lang="en-US" dirty="0"/>
              <a:t> : Tuple containing the latitude and longitude of the </a:t>
            </a:r>
            <a:r>
              <a:rPr lang="en-US" dirty="0" err="1"/>
              <a:t>Neighbourhoods</a:t>
            </a:r>
            <a:r>
              <a:rPr lang="en-US" dirty="0"/>
              <a:t>.</a:t>
            </a:r>
          </a:p>
        </p:txBody>
      </p:sp>
    </p:spTree>
    <p:extLst>
      <p:ext uri="{BB962C8B-B14F-4D97-AF65-F5344CB8AC3E}">
        <p14:creationId xmlns:p14="http://schemas.microsoft.com/office/powerpoint/2010/main" val="866009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585858"/>
          </a:solidFill>
        </p:spPr>
        <p:txBody>
          <a:bodyPr wrap="square" lIns="0" tIns="0" rIns="0" bIns="0" rtlCol="0"/>
          <a:lstStyle/>
          <a:p>
            <a:endParaRPr/>
          </a:p>
        </p:txBody>
      </p:sp>
      <p:grpSp>
        <p:nvGrpSpPr>
          <p:cNvPr id="3" name="object 3"/>
          <p:cNvGrpSpPr/>
          <p:nvPr/>
        </p:nvGrpSpPr>
        <p:grpSpPr>
          <a:xfrm>
            <a:off x="1254252" y="1214627"/>
            <a:ext cx="9683750" cy="4415155"/>
            <a:chOff x="1254252" y="1214627"/>
            <a:chExt cx="9683750" cy="4415155"/>
          </a:xfrm>
        </p:grpSpPr>
        <p:sp>
          <p:nvSpPr>
            <p:cNvPr id="4" name="object 4"/>
            <p:cNvSpPr/>
            <p:nvPr/>
          </p:nvSpPr>
          <p:spPr>
            <a:xfrm>
              <a:off x="1254252" y="1214627"/>
              <a:ext cx="9683496" cy="441502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306068" y="1266443"/>
              <a:ext cx="9579864" cy="431139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447800" y="1411223"/>
              <a:ext cx="9296400" cy="4036060"/>
            </a:xfrm>
            <a:custGeom>
              <a:avLst/>
              <a:gdLst/>
              <a:ahLst/>
              <a:cxnLst/>
              <a:rect l="l" t="t" r="r" b="b"/>
              <a:pathLst>
                <a:path w="9296400" h="4036060">
                  <a:moveTo>
                    <a:pt x="0" y="4035552"/>
                  </a:moveTo>
                  <a:lnTo>
                    <a:pt x="9296400" y="4035552"/>
                  </a:lnTo>
                  <a:lnTo>
                    <a:pt x="9296400" y="0"/>
                  </a:lnTo>
                  <a:lnTo>
                    <a:pt x="0" y="0"/>
                  </a:lnTo>
                  <a:lnTo>
                    <a:pt x="0" y="4035552"/>
                  </a:lnTo>
                  <a:close/>
                </a:path>
              </a:pathLst>
            </a:custGeom>
            <a:ln w="6096">
              <a:solidFill>
                <a:srgbClr val="404040"/>
              </a:solidFill>
            </a:ln>
          </p:spPr>
          <p:txBody>
            <a:bodyPr wrap="square" lIns="0" tIns="0" rIns="0" bIns="0" rtlCol="0"/>
            <a:lstStyle/>
            <a:p>
              <a:endParaRPr/>
            </a:p>
          </p:txBody>
        </p:sp>
        <p:sp>
          <p:nvSpPr>
            <p:cNvPr id="7" name="object 7"/>
            <p:cNvSpPr/>
            <p:nvPr/>
          </p:nvSpPr>
          <p:spPr>
            <a:xfrm>
              <a:off x="5135880" y="1267967"/>
              <a:ext cx="1920239" cy="731520"/>
            </a:xfrm>
            <a:custGeom>
              <a:avLst/>
              <a:gdLst/>
              <a:ahLst/>
              <a:cxnLst/>
              <a:rect l="l" t="t" r="r" b="b"/>
              <a:pathLst>
                <a:path w="1920240" h="731519">
                  <a:moveTo>
                    <a:pt x="1920239" y="0"/>
                  </a:moveTo>
                  <a:lnTo>
                    <a:pt x="0" y="0"/>
                  </a:lnTo>
                  <a:lnTo>
                    <a:pt x="0" y="731520"/>
                  </a:lnTo>
                  <a:lnTo>
                    <a:pt x="1920239" y="731520"/>
                  </a:lnTo>
                  <a:lnTo>
                    <a:pt x="1920239" y="0"/>
                  </a:lnTo>
                  <a:close/>
                </a:path>
              </a:pathLst>
            </a:custGeom>
            <a:solidFill>
              <a:srgbClr val="ED462C"/>
            </a:solidFill>
          </p:spPr>
          <p:txBody>
            <a:bodyPr wrap="square" lIns="0" tIns="0" rIns="0" bIns="0" rtlCol="0"/>
            <a:lstStyle/>
            <a:p>
              <a:endParaRPr/>
            </a:p>
          </p:txBody>
        </p:sp>
        <p:sp>
          <p:nvSpPr>
            <p:cNvPr id="8" name="object 8"/>
            <p:cNvSpPr/>
            <p:nvPr/>
          </p:nvSpPr>
          <p:spPr>
            <a:xfrm>
              <a:off x="5250180" y="1267967"/>
              <a:ext cx="1691639" cy="615950"/>
            </a:xfrm>
            <a:custGeom>
              <a:avLst/>
              <a:gdLst/>
              <a:ahLst/>
              <a:cxnLst/>
              <a:rect l="l" t="t" r="r" b="b"/>
              <a:pathLst>
                <a:path w="1691640" h="615950">
                  <a:moveTo>
                    <a:pt x="0" y="0"/>
                  </a:moveTo>
                  <a:lnTo>
                    <a:pt x="0" y="612648"/>
                  </a:lnTo>
                </a:path>
                <a:path w="1691640" h="615950">
                  <a:moveTo>
                    <a:pt x="1691640" y="0"/>
                  </a:moveTo>
                  <a:lnTo>
                    <a:pt x="1691640" y="612648"/>
                  </a:lnTo>
                </a:path>
                <a:path w="1691640" h="615950">
                  <a:moveTo>
                    <a:pt x="0" y="615696"/>
                  </a:moveTo>
                  <a:lnTo>
                    <a:pt x="1691640" y="615696"/>
                  </a:lnTo>
                </a:path>
              </a:pathLst>
            </a:custGeom>
            <a:ln w="6096">
              <a:solidFill>
                <a:srgbClr val="FFFFFF"/>
              </a:solidFill>
            </a:ln>
          </p:spPr>
          <p:txBody>
            <a:bodyPr wrap="square" lIns="0" tIns="0" rIns="0" bIns="0" rtlCol="0"/>
            <a:lstStyle/>
            <a:p>
              <a:endParaRPr/>
            </a:p>
          </p:txBody>
        </p:sp>
      </p:grpSp>
      <p:sp>
        <p:nvSpPr>
          <p:cNvPr id="9" name="object 9"/>
          <p:cNvSpPr txBox="1">
            <a:spLocks noGrp="1"/>
          </p:cNvSpPr>
          <p:nvPr>
            <p:ph type="title"/>
          </p:nvPr>
        </p:nvSpPr>
        <p:spPr>
          <a:xfrm>
            <a:off x="2706751" y="2801569"/>
            <a:ext cx="6795134" cy="1062990"/>
          </a:xfrm>
          <a:prstGeom prst="rect">
            <a:avLst/>
          </a:prstGeom>
        </p:spPr>
        <p:txBody>
          <a:bodyPr vert="horz" wrap="square" lIns="0" tIns="13335" rIns="0" bIns="0" rtlCol="0">
            <a:spAutoFit/>
          </a:bodyPr>
          <a:lstStyle/>
          <a:p>
            <a:pPr marL="12700">
              <a:lnSpc>
                <a:spcPct val="100000"/>
              </a:lnSpc>
              <a:spcBef>
                <a:spcPts val="105"/>
              </a:spcBef>
            </a:pPr>
            <a:r>
              <a:rPr spc="-470" dirty="0"/>
              <a:t>M</a:t>
            </a:r>
            <a:r>
              <a:rPr spc="210" dirty="0"/>
              <a:t>E</a:t>
            </a:r>
            <a:r>
              <a:rPr spc="-65" dirty="0"/>
              <a:t>T</a:t>
            </a:r>
            <a:r>
              <a:rPr spc="160" dirty="0"/>
              <a:t>H</a:t>
            </a:r>
            <a:r>
              <a:rPr spc="290" dirty="0"/>
              <a:t>O</a:t>
            </a:r>
            <a:r>
              <a:rPr spc="225" dirty="0"/>
              <a:t>D</a:t>
            </a:r>
            <a:r>
              <a:rPr spc="290" dirty="0"/>
              <a:t>O</a:t>
            </a:r>
            <a:r>
              <a:rPr spc="-355" dirty="0"/>
              <a:t>L</a:t>
            </a:r>
            <a:r>
              <a:rPr spc="305" dirty="0"/>
              <a:t>O</a:t>
            </a:r>
            <a:r>
              <a:rPr spc="225" dirty="0"/>
              <a:t>G</a:t>
            </a:r>
            <a:r>
              <a:rPr spc="-445" dirty="0"/>
              <a:t>Y</a:t>
            </a:r>
          </a:p>
        </p:txBody>
      </p:sp>
      <p:sp>
        <p:nvSpPr>
          <p:cNvPr id="10" name="object 10"/>
          <p:cNvSpPr txBox="1"/>
          <p:nvPr/>
        </p:nvSpPr>
        <p:spPr>
          <a:xfrm>
            <a:off x="4775072" y="4714494"/>
            <a:ext cx="2630805" cy="299720"/>
          </a:xfrm>
          <a:prstGeom prst="rect">
            <a:avLst/>
          </a:prstGeom>
        </p:spPr>
        <p:txBody>
          <a:bodyPr vert="horz" wrap="square" lIns="0" tIns="12700" rIns="0" bIns="0" rtlCol="0">
            <a:spAutoFit/>
          </a:bodyPr>
          <a:lstStyle/>
          <a:p>
            <a:pPr marL="12700">
              <a:lnSpc>
                <a:spcPct val="100000"/>
              </a:lnSpc>
              <a:spcBef>
                <a:spcPts val="100"/>
              </a:spcBef>
            </a:pPr>
            <a:r>
              <a:rPr sz="1800" spc="55" dirty="0">
                <a:solidFill>
                  <a:srgbClr val="0D0D0D"/>
                </a:solidFill>
                <a:latin typeface="Arial"/>
                <a:cs typeface="Arial"/>
              </a:rPr>
              <a:t>The </a:t>
            </a:r>
            <a:r>
              <a:rPr sz="1800" spc="60" dirty="0">
                <a:solidFill>
                  <a:srgbClr val="0D0D0D"/>
                </a:solidFill>
                <a:latin typeface="Arial"/>
                <a:cs typeface="Arial"/>
              </a:rPr>
              <a:t>heart </a:t>
            </a:r>
            <a:r>
              <a:rPr sz="1800" spc="35" dirty="0">
                <a:solidFill>
                  <a:srgbClr val="0D0D0D"/>
                </a:solidFill>
                <a:latin typeface="Arial"/>
                <a:cs typeface="Arial"/>
              </a:rPr>
              <a:t>of </a:t>
            </a:r>
            <a:r>
              <a:rPr sz="1800" spc="45" dirty="0">
                <a:solidFill>
                  <a:srgbClr val="0D0D0D"/>
                </a:solidFill>
                <a:latin typeface="Arial"/>
                <a:cs typeface="Arial"/>
              </a:rPr>
              <a:t>our</a:t>
            </a:r>
            <a:r>
              <a:rPr sz="1800" spc="380" dirty="0">
                <a:solidFill>
                  <a:srgbClr val="0D0D0D"/>
                </a:solidFill>
                <a:latin typeface="Arial"/>
                <a:cs typeface="Arial"/>
              </a:rPr>
              <a:t> </a:t>
            </a:r>
            <a:r>
              <a:rPr sz="1800" spc="65" dirty="0">
                <a:solidFill>
                  <a:srgbClr val="0D0D0D"/>
                </a:solidFill>
                <a:latin typeface="Arial"/>
                <a:cs typeface="Arial"/>
              </a:rPr>
              <a:t>project</a:t>
            </a:r>
            <a:endParaRPr sz="1800">
              <a:latin typeface="Arial"/>
              <a:cs typeface="Arial"/>
            </a:endParaRPr>
          </a:p>
        </p:txBody>
      </p:sp>
      <p:sp>
        <p:nvSpPr>
          <p:cNvPr id="11" name="object 11"/>
          <p:cNvSpPr txBox="1"/>
          <p:nvPr/>
        </p:nvSpPr>
        <p:spPr>
          <a:xfrm>
            <a:off x="5135879" y="1267967"/>
            <a:ext cx="1920239" cy="731520"/>
          </a:xfrm>
          <a:prstGeom prst="rect">
            <a:avLst/>
          </a:prstGeom>
        </p:spPr>
        <p:txBody>
          <a:bodyPr vert="horz" wrap="square" lIns="0" tIns="3175" rIns="0" bIns="0" rtlCol="0">
            <a:spAutoFit/>
          </a:bodyPr>
          <a:lstStyle/>
          <a:p>
            <a:pPr>
              <a:lnSpc>
                <a:spcPct val="100000"/>
              </a:lnSpc>
              <a:spcBef>
                <a:spcPts val="25"/>
              </a:spcBef>
            </a:pPr>
            <a:endParaRPr sz="2050">
              <a:latin typeface="Times New Roman"/>
              <a:cs typeface="Times New Roman"/>
            </a:endParaRPr>
          </a:p>
          <a:p>
            <a:pPr marL="567055">
              <a:lnSpc>
                <a:spcPct val="100000"/>
              </a:lnSpc>
            </a:pPr>
            <a:r>
              <a:rPr sz="1300" spc="20" dirty="0">
                <a:solidFill>
                  <a:srgbClr val="FFFFFF"/>
                </a:solidFill>
                <a:latin typeface="Times New Roman"/>
                <a:cs typeface="Times New Roman"/>
              </a:rPr>
              <a:t>12/11/2019</a:t>
            </a:r>
            <a:endParaRPr sz="1300">
              <a:latin typeface="Times New Roman"/>
              <a:cs typeface="Times New Roman"/>
            </a:endParaRPr>
          </a:p>
        </p:txBody>
      </p:sp>
      <p:sp>
        <p:nvSpPr>
          <p:cNvPr id="13" name="object 13"/>
          <p:cNvSpPr txBox="1"/>
          <p:nvPr/>
        </p:nvSpPr>
        <p:spPr>
          <a:xfrm>
            <a:off x="10412094" y="5217667"/>
            <a:ext cx="73660" cy="147955"/>
          </a:xfrm>
          <a:prstGeom prst="rect">
            <a:avLst/>
          </a:prstGeom>
        </p:spPr>
        <p:txBody>
          <a:bodyPr vert="horz" wrap="square" lIns="0" tIns="12700" rIns="0" bIns="0" rtlCol="0">
            <a:spAutoFit/>
          </a:bodyPr>
          <a:lstStyle/>
          <a:p>
            <a:pPr marL="12700">
              <a:lnSpc>
                <a:spcPct val="100000"/>
              </a:lnSpc>
              <a:spcBef>
                <a:spcPts val="100"/>
              </a:spcBef>
            </a:pPr>
            <a:r>
              <a:rPr sz="800" spc="-25" dirty="0">
                <a:solidFill>
                  <a:srgbClr val="252525"/>
                </a:solidFill>
                <a:latin typeface="Times New Roman"/>
                <a:cs typeface="Times New Roman"/>
              </a:rPr>
              <a:t>8</a:t>
            </a:r>
            <a:endParaRPr sz="8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CC8D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TotalTime>
  <Words>916</Words>
  <Application>Microsoft Office PowerPoint</Application>
  <PresentationFormat>Widescreen</PresentationFormat>
  <Paragraphs>104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Office Theme</vt:lpstr>
      <vt:lpstr>COURSERA</vt:lpstr>
      <vt:lpstr>Agenda</vt:lpstr>
      <vt:lpstr>INTRODUCTION</vt:lpstr>
      <vt:lpstr>Problem Description</vt:lpstr>
      <vt:lpstr>Audience</vt:lpstr>
      <vt:lpstr>DATA</vt:lpstr>
      <vt:lpstr>Data Sources and Processing</vt:lpstr>
      <vt:lpstr>PowerPoint Presentation</vt:lpstr>
      <vt:lpstr>METHODOLOGY</vt:lpstr>
      <vt:lpstr>Methodology</vt:lpstr>
      <vt:lpstr>Data science Applied tools</vt:lpstr>
      <vt:lpstr>EXECUTION</vt:lpstr>
      <vt:lpstr>Visualizing neighborhoods</vt:lpstr>
      <vt:lpstr>Visualizing clustered neighborhoods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dc:title>
  <cp:lastModifiedBy>Vardhan, Shaurya</cp:lastModifiedBy>
  <cp:revision>2</cp:revision>
  <dcterms:created xsi:type="dcterms:W3CDTF">2020-11-15T13:38:21Z</dcterms:created>
  <dcterms:modified xsi:type="dcterms:W3CDTF">2020-11-15T13:53:23Z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2019-12-11T00:00:00Z</vt:filetime>
  </property>
  <property fmtid="{D5CDD505-2E9C-101B-9397-08002B2CF9AE}" pid="3" name="Creator">
    <vt:lpwstr>Microsoft® PowerPoint® 2013</vt:lpwstr>
  </property>
  <property fmtid="{D5CDD505-2E9C-101B-9397-08002B2CF9AE}" pid="4" name="LastSaved">
    <vt:filetime>2020-11-15T00:00:00Z</vt:filetime>
  </property>
</Properties>
</file>