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9" r:id="rId2"/>
    <p:sldId id="260" r:id="rId3"/>
    <p:sldId id="258" r:id="rId4"/>
    <p:sldId id="262" r:id="rId5"/>
    <p:sldId id="263" r:id="rId6"/>
    <p:sldId id="264" r:id="rId7"/>
    <p:sldId id="261"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CC13A-D4D1-46E4-9C1B-2FBC00F3C5FC}" v="15" dt="2024-11-08T14:46:52.478"/>
    <p1510:client id="{BEE87E97-33B3-4D20-9F02-F5243FA40FB9}" v="7" dt="2024-11-08T13:46:30.7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10:27:37.59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12:11:56.223"/>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11/8/2024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88875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4328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743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08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05970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960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6332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256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2208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50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11/8/2024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818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11/8/2024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51465742"/>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77" r:id="rId6"/>
    <p:sldLayoutId id="2147483773" r:id="rId7"/>
    <p:sldLayoutId id="2147483774" r:id="rId8"/>
    <p:sldLayoutId id="2147483775" r:id="rId9"/>
    <p:sldLayoutId id="2147483776" r:id="rId10"/>
    <p:sldLayoutId id="2147483778"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5367E3-E75C-AF9B-D108-5C1BE3D4702D}"/>
            </a:ext>
          </a:extLst>
        </p:cNvPr>
        <p:cNvGrpSpPr/>
        <p:nvPr/>
      </p:nvGrpSpPr>
      <p:grpSpPr>
        <a:xfrm>
          <a:off x="0" y="0"/>
          <a:ext cx="0" cy="0"/>
          <a:chOff x="0" y="0"/>
          <a:chExt cx="0" cy="0"/>
        </a:xfrm>
      </p:grpSpPr>
      <p:sp>
        <p:nvSpPr>
          <p:cNvPr id="49" name="Rectangle 48">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 name="Rectangle 50">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 on document with pen">
            <a:extLst>
              <a:ext uri="{FF2B5EF4-FFF2-40B4-BE49-F238E27FC236}">
                <a16:creationId xmlns:a16="http://schemas.microsoft.com/office/drawing/2014/main" id="{CB4B8C2A-99C6-B478-8254-64995AF74598}"/>
              </a:ext>
            </a:extLst>
          </p:cNvPr>
          <p:cNvPicPr>
            <a:picLocks noGrp="1" noChangeAspect="1"/>
          </p:cNvPicPr>
          <p:nvPr>
            <p:ph idx="1"/>
          </p:nvPr>
        </p:nvPicPr>
        <p:blipFill>
          <a:blip r:embed="rId2">
            <a:alphaModFix amt="50000"/>
          </a:blip>
          <a:srcRect t="1405" r="-1" b="14304"/>
          <a:stretch/>
        </p:blipFill>
        <p:spPr>
          <a:xfrm>
            <a:off x="20" y="10"/>
            <a:ext cx="12188931" cy="6857990"/>
          </a:xfrm>
          <a:prstGeom prst="rect">
            <a:avLst/>
          </a:prstGeom>
        </p:spPr>
      </p:pic>
      <p:sp>
        <p:nvSpPr>
          <p:cNvPr id="2" name="Title 1">
            <a:extLst>
              <a:ext uri="{FF2B5EF4-FFF2-40B4-BE49-F238E27FC236}">
                <a16:creationId xmlns:a16="http://schemas.microsoft.com/office/drawing/2014/main" id="{B5288989-5EE1-847D-3C8B-4BC5A5BED718}"/>
              </a:ext>
            </a:extLst>
          </p:cNvPr>
          <p:cNvSpPr>
            <a:spLocks noGrp="1"/>
          </p:cNvSpPr>
          <p:nvPr>
            <p:ph type="title"/>
          </p:nvPr>
        </p:nvSpPr>
        <p:spPr>
          <a:xfrm>
            <a:off x="1522476" y="1488228"/>
            <a:ext cx="9144000" cy="3063240"/>
          </a:xfrm>
        </p:spPr>
        <p:txBody>
          <a:bodyPr vert="horz" lIns="91440" tIns="45720" rIns="91440" bIns="45720" rtlCol="0" anchor="b">
            <a:normAutofit/>
          </a:bodyPr>
          <a:lstStyle/>
          <a:p>
            <a:pPr algn="ctr"/>
            <a:r>
              <a:rPr lang="en-US" sz="9600" b="1" dirty="0"/>
              <a:t>SENTIMENT </a:t>
            </a:r>
            <a:br>
              <a:rPr lang="en-US" sz="9600" b="1" dirty="0"/>
            </a:br>
            <a:r>
              <a:rPr lang="en-US" sz="9600" b="1" dirty="0"/>
              <a:t>MARKER</a:t>
            </a:r>
          </a:p>
        </p:txBody>
      </p:sp>
      <p:sp>
        <p:nvSpPr>
          <p:cNvPr id="53"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1ED6BF-8865-B3F8-C300-ED1D0AE69AF8}"/>
              </a:ext>
            </a:extLst>
          </p:cNvPr>
          <p:cNvSpPr txBox="1"/>
          <p:nvPr/>
        </p:nvSpPr>
        <p:spPr>
          <a:xfrm>
            <a:off x="1382487" y="4541099"/>
            <a:ext cx="9753600" cy="1846659"/>
          </a:xfrm>
          <a:prstGeom prst="rect">
            <a:avLst/>
          </a:prstGeom>
          <a:noFill/>
        </p:spPr>
        <p:txBody>
          <a:bodyPr wrap="square" rtlCol="0">
            <a:spAutoFit/>
          </a:bodyPr>
          <a:lstStyle/>
          <a:p>
            <a:pPr algn="r"/>
            <a:r>
              <a:rPr lang="en-IN" sz="2400" b="1" dirty="0"/>
              <a:t>Presented By –</a:t>
            </a:r>
          </a:p>
          <a:p>
            <a:pPr algn="r"/>
            <a:r>
              <a:rPr lang="en-IN" sz="2400" b="1" dirty="0" err="1"/>
              <a:t>Shaurya</a:t>
            </a:r>
            <a:r>
              <a:rPr lang="en-IN" sz="2400" b="1" dirty="0"/>
              <a:t> Garg</a:t>
            </a:r>
          </a:p>
          <a:p>
            <a:pPr algn="r"/>
            <a:r>
              <a:rPr lang="en-IN" sz="2400" b="1" dirty="0" err="1"/>
              <a:t>B.TechIBM</a:t>
            </a:r>
            <a:endParaRPr lang="en-IN" sz="2400" b="1" dirty="0"/>
          </a:p>
          <a:p>
            <a:pPr algn="r"/>
            <a:r>
              <a:rPr lang="en-IN" sz="2400" b="1" dirty="0"/>
              <a:t>TCA2357049</a:t>
            </a:r>
          </a:p>
          <a:p>
            <a:endParaRPr lang="en-IN" dirty="0"/>
          </a:p>
        </p:txBody>
      </p:sp>
    </p:spTree>
    <p:extLst>
      <p:ext uri="{BB962C8B-B14F-4D97-AF65-F5344CB8AC3E}">
        <p14:creationId xmlns:p14="http://schemas.microsoft.com/office/powerpoint/2010/main" val="3312423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D055DA-C877-222D-C82F-D3345ECB302F}"/>
            </a:ext>
          </a:extLst>
        </p:cNvPr>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58D02-6C58-62B5-6F4C-B5BA72BAC41B}"/>
              </a:ext>
            </a:extLst>
          </p:cNvPr>
          <p:cNvSpPr>
            <a:spLocks noGrp="1"/>
          </p:cNvSpPr>
          <p:nvPr>
            <p:ph type="title"/>
          </p:nvPr>
        </p:nvSpPr>
        <p:spPr>
          <a:xfrm>
            <a:off x="4169229" y="781812"/>
            <a:ext cx="6894576" cy="1783080"/>
          </a:xfrm>
        </p:spPr>
        <p:txBody>
          <a:bodyPr vert="horz" lIns="91440" tIns="45720" rIns="91440" bIns="45720" rtlCol="0" anchor="b">
            <a:noAutofit/>
          </a:bodyPr>
          <a:lstStyle/>
          <a:p>
            <a:r>
              <a:rPr lang="en-US" sz="6600" b="1" dirty="0">
                <a:latin typeface="+mn-lt"/>
              </a:rPr>
              <a:t>INTRODUCTION TO THE PROJECT</a:t>
            </a:r>
          </a:p>
        </p:txBody>
      </p:sp>
      <p:pic>
        <p:nvPicPr>
          <p:cNvPr id="4" name="Content Placeholder 3" descr="Graph on document with pen">
            <a:extLst>
              <a:ext uri="{FF2B5EF4-FFF2-40B4-BE49-F238E27FC236}">
                <a16:creationId xmlns:a16="http://schemas.microsoft.com/office/drawing/2014/main" id="{2BF04EE1-BDAA-67AE-2807-AE9E76EDDCDC}"/>
              </a:ext>
            </a:extLst>
          </p:cNvPr>
          <p:cNvPicPr>
            <a:picLocks noChangeAspect="1"/>
          </p:cNvPicPr>
          <p:nvPr/>
        </p:nvPicPr>
        <p:blipFill>
          <a:blip r:embed="rId2"/>
          <a:srcRect l="37056" r="23500"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9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881B2"/>
          </a:solidFill>
          <a:ln w="38100" cap="rnd">
            <a:solidFill>
              <a:srgbClr val="4881B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ontent Placeholder 4">
            <a:extLst>
              <a:ext uri="{FF2B5EF4-FFF2-40B4-BE49-F238E27FC236}">
                <a16:creationId xmlns:a16="http://schemas.microsoft.com/office/drawing/2014/main" id="{149DDD9C-505B-DC22-7DCE-F04B933B2BC6}"/>
              </a:ext>
            </a:extLst>
          </p:cNvPr>
          <p:cNvSpPr>
            <a:spLocks noGrp="1"/>
          </p:cNvSpPr>
          <p:nvPr>
            <p:ph idx="1"/>
          </p:nvPr>
        </p:nvSpPr>
        <p:spPr>
          <a:xfrm>
            <a:off x="4169229" y="2706624"/>
            <a:ext cx="7761514" cy="3938886"/>
          </a:xfrm>
        </p:spPr>
        <p:txBody>
          <a:bodyPr>
            <a:normAutofit/>
          </a:bodyPr>
          <a:lstStyle/>
          <a:p>
            <a:pPr marL="0" indent="0">
              <a:lnSpc>
                <a:spcPct val="100000"/>
              </a:lnSpc>
              <a:buNone/>
            </a:pPr>
            <a:r>
              <a:rPr lang="en-US" sz="2400" b="1" dirty="0"/>
              <a:t>The project’s main goal is to use Python to create a sentiment detector application. It uses “</a:t>
            </a:r>
            <a:r>
              <a:rPr lang="en-US" sz="2400" b="1" dirty="0" err="1"/>
              <a:t>tkinter</a:t>
            </a:r>
            <a:r>
              <a:rPr lang="en-US" sz="2400" b="1" dirty="0"/>
              <a:t>” for the graphical user interface and “</a:t>
            </a:r>
            <a:r>
              <a:rPr lang="en-US" sz="2400" b="1" dirty="0" err="1"/>
              <a:t>vaderSentiment</a:t>
            </a:r>
            <a:r>
              <a:rPr lang="en-US" sz="2400" b="1" dirty="0"/>
              <a:t>” for sentiment analysis. </a:t>
            </a:r>
          </a:p>
          <a:p>
            <a:pPr marL="0" indent="0">
              <a:lnSpc>
                <a:spcPct val="100000"/>
              </a:lnSpc>
              <a:buNone/>
            </a:pPr>
            <a:r>
              <a:rPr lang="en-US" sz="2400" b="1" dirty="0"/>
              <a:t>Based on the sentiment ratings produced by VADER, this tool is intended to evaluate user-provided text and classify messages as either positive, neutral, or negative based on the wordings in their message.</a:t>
            </a:r>
          </a:p>
          <a:p>
            <a:pPr marL="0" indent="0">
              <a:lnSpc>
                <a:spcPct val="100000"/>
              </a:lnSpc>
              <a:buNone/>
            </a:pPr>
            <a:r>
              <a:rPr lang="en-US" sz="2400" b="1" dirty="0"/>
              <a:t>In addition, it offers sentiment scores and an overall sentiment classification, the graphical user interface facilitates text input. This project can be used to analyze user reviews, social media posts, or other text data in order to gain a clearer understanding of public mood.</a:t>
            </a:r>
          </a:p>
          <a:p>
            <a:pPr marL="0" indent="0">
              <a:lnSpc>
                <a:spcPct val="100000"/>
              </a:lnSpc>
              <a:buNone/>
            </a:pPr>
            <a:endParaRPr lang="en-IN" sz="2400" dirty="0"/>
          </a:p>
        </p:txBody>
      </p:sp>
    </p:spTree>
    <p:extLst>
      <p:ext uri="{BB962C8B-B14F-4D97-AF65-F5344CB8AC3E}">
        <p14:creationId xmlns:p14="http://schemas.microsoft.com/office/powerpoint/2010/main" val="311616456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4005B0-B526-F302-ED39-66004CC35D2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4881B2"/>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3001095-F5C3-DE3E-53CD-E8074CFBBC93}"/>
              </a:ext>
            </a:extLst>
          </p:cNvPr>
          <p:cNvSpPr>
            <a:spLocks noGrp="1"/>
          </p:cNvSpPr>
          <p:nvPr>
            <p:ph type="title"/>
          </p:nvPr>
        </p:nvSpPr>
        <p:spPr>
          <a:xfrm>
            <a:off x="213278" y="1650477"/>
            <a:ext cx="5724880" cy="3122093"/>
          </a:xfrm>
        </p:spPr>
        <p:txBody>
          <a:bodyPr vert="horz" lIns="91440" tIns="45720" rIns="91440" bIns="45720" rtlCol="0" anchor="ctr">
            <a:normAutofit/>
          </a:bodyPr>
          <a:lstStyle/>
          <a:p>
            <a:pPr algn="ctr"/>
            <a:r>
              <a:rPr lang="en-US" sz="7200" b="1" dirty="0">
                <a:solidFill>
                  <a:srgbClr val="FFFFFF"/>
                </a:solidFill>
                <a:latin typeface="+mn-lt"/>
              </a:rPr>
              <a:t>KEY FEATURES</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5" name="Ink 1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8" name="Content Placeholder 7">
            <a:extLst>
              <a:ext uri="{FF2B5EF4-FFF2-40B4-BE49-F238E27FC236}">
                <a16:creationId xmlns:a16="http://schemas.microsoft.com/office/drawing/2014/main" id="{56CB28FD-8927-4B35-8337-8DAB431A69BF}"/>
              </a:ext>
            </a:extLst>
          </p:cNvPr>
          <p:cNvSpPr>
            <a:spLocks noGrp="1"/>
          </p:cNvSpPr>
          <p:nvPr>
            <p:ph idx="1"/>
          </p:nvPr>
        </p:nvSpPr>
        <p:spPr>
          <a:xfrm>
            <a:off x="5635330" y="1113523"/>
            <a:ext cx="6110026" cy="4834695"/>
          </a:xfrm>
        </p:spPr>
        <p:txBody>
          <a:bodyPr anchor="t">
            <a:normAutofit lnSpcReduction="10000"/>
          </a:bodyPr>
          <a:lstStyle/>
          <a:p>
            <a:r>
              <a:rPr lang="en-US" sz="2400" dirty="0"/>
              <a:t> </a:t>
            </a:r>
            <a:r>
              <a:rPr lang="en-US" sz="2400" u="sng" dirty="0"/>
              <a:t>Input Text Area</a:t>
            </a:r>
            <a:r>
              <a:rPr lang="en-US" sz="2400" dirty="0"/>
              <a:t> - A space where users can enter the sentence they wish to analyze.</a:t>
            </a:r>
          </a:p>
          <a:p>
            <a:r>
              <a:rPr lang="en-US" sz="2400" u="sng" dirty="0"/>
              <a:t>Sentiment Analysis</a:t>
            </a:r>
            <a:r>
              <a:rPr lang="en-US" sz="2400" dirty="0"/>
              <a:t> - The application uses the VADER (Valence Aware Dictionary and </a:t>
            </a:r>
            <a:r>
              <a:rPr lang="en-US" sz="2400" dirty="0" err="1"/>
              <a:t>sEntiment</a:t>
            </a:r>
            <a:r>
              <a:rPr lang="en-US" sz="2400" dirty="0"/>
              <a:t> Reasoner) sentiment analysis tool to evaluate the input text.</a:t>
            </a:r>
          </a:p>
          <a:p>
            <a:r>
              <a:rPr lang="en-US" sz="2400" u="sng" dirty="0"/>
              <a:t>Result Display</a:t>
            </a:r>
            <a:r>
              <a:rPr lang="en-US" sz="2400" dirty="0"/>
              <a:t> - It shows the percentage of positive, neutral, and negative sentiments in the text.</a:t>
            </a:r>
          </a:p>
          <a:p>
            <a:r>
              <a:rPr lang="en-US" sz="2400" u="sng" dirty="0"/>
              <a:t>Overall Sentiment</a:t>
            </a:r>
            <a:r>
              <a:rPr lang="en-US" sz="2400" dirty="0"/>
              <a:t> - Provides an overall rating of the sentiment (Positive, Negative, Neutral).</a:t>
            </a:r>
          </a:p>
          <a:p>
            <a:r>
              <a:rPr lang="en-US" sz="2400" u="sng" dirty="0"/>
              <a:t>Clear Function</a:t>
            </a:r>
            <a:r>
              <a:rPr lang="en-US" sz="2400" dirty="0"/>
              <a:t> - A button to clear all input and output fields.</a:t>
            </a:r>
          </a:p>
          <a:p>
            <a:r>
              <a:rPr lang="en-US" sz="2400" u="sng" dirty="0"/>
              <a:t>Exit</a:t>
            </a:r>
            <a:r>
              <a:rPr lang="en-US" sz="2400" dirty="0"/>
              <a:t>- Click the "Exit" button to close the application</a:t>
            </a:r>
            <a:r>
              <a:rPr lang="en-US" sz="3200" dirty="0"/>
              <a:t>.</a:t>
            </a:r>
          </a:p>
        </p:txBody>
      </p:sp>
    </p:spTree>
    <p:extLst>
      <p:ext uri="{BB962C8B-B14F-4D97-AF65-F5344CB8AC3E}">
        <p14:creationId xmlns:p14="http://schemas.microsoft.com/office/powerpoint/2010/main" val="365893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544F4B-2FC0-86F8-725E-25CD413F8F0D}"/>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4881B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67F694-CD93-0D21-4224-5144080A39EF}"/>
              </a:ext>
            </a:extLst>
          </p:cNvPr>
          <p:cNvSpPr>
            <a:spLocks noGrp="1"/>
          </p:cNvSpPr>
          <p:nvPr>
            <p:ph type="title"/>
          </p:nvPr>
        </p:nvSpPr>
        <p:spPr>
          <a:xfrm>
            <a:off x="0" y="1240059"/>
            <a:ext cx="12192000" cy="1463040"/>
          </a:xfrm>
        </p:spPr>
        <p:txBody>
          <a:bodyPr vert="horz" lIns="91440" tIns="45720" rIns="91440" bIns="45720" rtlCol="0" anchor="ctr">
            <a:normAutofit/>
          </a:bodyPr>
          <a:lstStyle/>
          <a:p>
            <a:pPr algn="ctr">
              <a:lnSpc>
                <a:spcPct val="90000"/>
              </a:lnSpc>
            </a:pPr>
            <a:r>
              <a:rPr lang="en-US" sz="8800" b="1" dirty="0">
                <a:solidFill>
                  <a:srgbClr val="FFFFFF"/>
                </a:solidFill>
                <a:latin typeface="+mn-lt"/>
              </a:rPr>
              <a:t>HOW TO USE ?</a:t>
            </a:r>
          </a:p>
        </p:txBody>
      </p:sp>
      <mc:AlternateContent xmlns:mc="http://schemas.openxmlformats.org/markup-compatibility/2006" xmlns:p14="http://schemas.microsoft.com/office/powerpoint/2010/main">
        <mc:Choice Requires="p14">
          <p:contentPart p14:bwMode="auto" r:id="rId2">
            <p14:nvContentPartPr>
              <p14: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4" name="Ink 2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26" name="Rectangle 25">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4881B2"/>
          </a:solidFill>
          <a:ln w="34925">
            <a:solidFill>
              <a:srgbClr val="4881B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38D61137-5D62-DB80-A0DB-BD5B5D189131}"/>
              </a:ext>
            </a:extLst>
          </p:cNvPr>
          <p:cNvSpPr>
            <a:spLocks noChangeArrowheads="1"/>
          </p:cNvSpPr>
          <p:nvPr/>
        </p:nvSpPr>
        <p:spPr bwMode="auto">
          <a:xfrm>
            <a:off x="290504" y="2663286"/>
            <a:ext cx="11440995"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lang="en-US" altLang="en-US" dirty="0">
              <a:latin typeface="Arial" panose="020B0604020202020204" pitchFamily="34" charset="0"/>
            </a:endParaRPr>
          </a:p>
          <a:p>
            <a:pPr marL="514350" lvl="0" indent="-514350" eaLnBrk="0" fontAlgn="base" hangingPunct="0">
              <a:spcBef>
                <a:spcPct val="0"/>
              </a:spcBef>
              <a:spcAft>
                <a:spcPct val="0"/>
              </a:spcAft>
              <a:buFont typeface="+mj-lt"/>
              <a:buAutoNum type="arabicPeriod"/>
            </a:pPr>
            <a:r>
              <a:rPr lang="en-US" altLang="en-US" sz="2400" b="1" u="sng" dirty="0"/>
              <a:t>Setup</a:t>
            </a:r>
            <a:r>
              <a:rPr lang="en-US" altLang="en-US" sz="2400" dirty="0"/>
              <a:t>: Ensure Python is installed on your system along with the </a:t>
            </a:r>
            <a:r>
              <a:rPr kumimoji="0" lang="en-US" altLang="en-US" sz="2400" b="0" i="0" u="none" strike="noStrike" cap="none" normalizeH="0" baseline="0" dirty="0" err="1">
                <a:ln>
                  <a:noFill/>
                </a:ln>
                <a:solidFill>
                  <a:schemeClr val="tx1"/>
                </a:solidFill>
                <a:effectLst/>
              </a:rPr>
              <a:t>vaderSentiment</a:t>
            </a:r>
            <a:r>
              <a:rPr kumimoji="0" lang="en-US" altLang="en-US" sz="2400" b="0" i="0" u="none" strike="noStrike" cap="none" normalizeH="0" baseline="0" dirty="0">
                <a:ln>
                  <a:noFill/>
                </a:ln>
                <a:solidFill>
                  <a:schemeClr val="tx1"/>
                </a:solidFill>
                <a:effectLst/>
              </a:rPr>
              <a:t> package.</a:t>
            </a:r>
            <a:endParaRPr kumimoji="0" lang="en-US" altLang="en-US" sz="2400" i="0" u="none" strike="noStrike" cap="none" normalizeH="0" baseline="0" dirty="0">
              <a:ln>
                <a:noFill/>
              </a:ln>
              <a:solidFill>
                <a:schemeClr val="tx1"/>
              </a:solidFill>
              <a:effectLst/>
            </a:endParaRPr>
          </a:p>
          <a:p>
            <a:pPr marL="514350" lvl="0" indent="-514350" eaLnBrk="0" fontAlgn="base" hangingPunct="0">
              <a:spcBef>
                <a:spcPct val="0"/>
              </a:spcBef>
              <a:spcAft>
                <a:spcPct val="0"/>
              </a:spcAft>
              <a:buFont typeface="+mj-lt"/>
              <a:buAutoNum type="arabicPeriod"/>
            </a:pPr>
            <a:r>
              <a:rPr lang="en-US" altLang="en-US" sz="2400" b="1" u="sng" dirty="0"/>
              <a:t>Run the Application</a:t>
            </a:r>
            <a:r>
              <a:rPr lang="en-US" altLang="en-US" sz="2400" dirty="0"/>
              <a:t>: Execute the Python script to open the GUI.</a:t>
            </a:r>
          </a:p>
          <a:p>
            <a:pPr marL="514350" lvl="0" indent="-514350" eaLnBrk="0" fontAlgn="base" hangingPunct="0">
              <a:spcBef>
                <a:spcPct val="0"/>
              </a:spcBef>
              <a:spcAft>
                <a:spcPct val="0"/>
              </a:spcAft>
              <a:buFont typeface="+mj-lt"/>
              <a:buAutoNum type="arabicPeriod"/>
            </a:pPr>
            <a:r>
              <a:rPr lang="en-US" altLang="en-US" sz="2400" b="1" u="sng" dirty="0"/>
              <a:t>Input Sentence</a:t>
            </a:r>
            <a:r>
              <a:rPr lang="en-US" altLang="en-US" sz="2400" dirty="0"/>
              <a:t>: Enter the sentence you wish to analyze in the text area.</a:t>
            </a:r>
          </a:p>
          <a:p>
            <a:pPr marL="514350" lvl="0" indent="-514350" eaLnBrk="0" fontAlgn="base" hangingPunct="0">
              <a:spcBef>
                <a:spcPct val="0"/>
              </a:spcBef>
              <a:spcAft>
                <a:spcPct val="0"/>
              </a:spcAft>
              <a:buFont typeface="+mj-lt"/>
              <a:buAutoNum type="arabicPeriod"/>
            </a:pPr>
            <a:r>
              <a:rPr lang="en-US" altLang="en-US" sz="2400" b="1" u="sng" dirty="0"/>
              <a:t>Analyze Sentiment</a:t>
            </a:r>
            <a:r>
              <a:rPr lang="en-US" altLang="en-US" sz="2400" dirty="0"/>
              <a:t>: Click the "Check Sentiment" button to process the input text.</a:t>
            </a:r>
          </a:p>
          <a:p>
            <a:pPr marL="514350" lvl="0" indent="-514350" eaLnBrk="0" fontAlgn="base" hangingPunct="0">
              <a:spcBef>
                <a:spcPct val="0"/>
              </a:spcBef>
              <a:spcAft>
                <a:spcPct val="0"/>
              </a:spcAft>
              <a:buFont typeface="+mj-lt"/>
              <a:buAutoNum type="arabicPeriod"/>
            </a:pPr>
            <a:r>
              <a:rPr lang="en-US" altLang="en-US" sz="2400" b="1" u="sng" dirty="0"/>
              <a:t>View Results</a:t>
            </a:r>
            <a:r>
              <a:rPr lang="en-US" altLang="en-US" sz="2400" dirty="0"/>
              <a:t>: The application displays the sentiment analysis results in the respective fields.</a:t>
            </a:r>
          </a:p>
          <a:p>
            <a:pPr marL="514350" lvl="0" indent="-514350" eaLnBrk="0" fontAlgn="base" hangingPunct="0">
              <a:spcBef>
                <a:spcPct val="0"/>
              </a:spcBef>
              <a:spcAft>
                <a:spcPct val="0"/>
              </a:spcAft>
              <a:buFont typeface="+mj-lt"/>
              <a:buAutoNum type="arabicPeriod"/>
            </a:pPr>
            <a:r>
              <a:rPr lang="en-US" altLang="en-US" sz="2400" b="1" u="sng" dirty="0"/>
              <a:t>Clear Input/Output</a:t>
            </a:r>
            <a:r>
              <a:rPr lang="en-US" altLang="en-US" sz="2400" dirty="0"/>
              <a:t>: Use the "Clear" button to reset the input and output fields.</a:t>
            </a:r>
          </a:p>
          <a:p>
            <a:pPr marL="514350" lvl="0" indent="-514350" eaLnBrk="0" fontAlgn="base" hangingPunct="0">
              <a:spcBef>
                <a:spcPct val="0"/>
              </a:spcBef>
              <a:spcAft>
                <a:spcPct val="0"/>
              </a:spcAft>
              <a:buFont typeface="+mj-lt"/>
              <a:buAutoNum type="arabicPeriod"/>
            </a:pPr>
            <a:r>
              <a:rPr lang="en-US" altLang="en-US" sz="2400" b="1" u="sng" dirty="0"/>
              <a:t>Exit</a:t>
            </a:r>
            <a:r>
              <a:rPr lang="en-US" altLang="en-US" sz="2400" dirty="0"/>
              <a:t>: Click the "Exit" button to close the application.</a:t>
            </a:r>
          </a:p>
        </p:txBody>
      </p:sp>
    </p:spTree>
    <p:extLst>
      <p:ext uri="{BB962C8B-B14F-4D97-AF65-F5344CB8AC3E}">
        <p14:creationId xmlns:p14="http://schemas.microsoft.com/office/powerpoint/2010/main" val="41399713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5B502-43A2-9357-ED77-02FC0B4F16AC}"/>
            </a:ext>
          </a:extLst>
        </p:cNvPr>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E921BFFB-D3FA-4EE2-9E87-F2E4CEDA9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F7F80AEB-67E2-48CB-B8AF-AD0F7787A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4881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 on document with pen">
            <a:extLst>
              <a:ext uri="{FF2B5EF4-FFF2-40B4-BE49-F238E27FC236}">
                <a16:creationId xmlns:a16="http://schemas.microsoft.com/office/drawing/2014/main" id="{07FAE887-9669-A3A8-802B-313A47106925}"/>
              </a:ext>
            </a:extLst>
          </p:cNvPr>
          <p:cNvPicPr>
            <a:picLocks noChangeAspect="1"/>
          </p:cNvPicPr>
          <p:nvPr/>
        </p:nvPicPr>
        <p:blipFill>
          <a:blip r:embed="rId2"/>
          <a:srcRect l="37055" r="23500" b="-1"/>
          <a:stretch/>
        </p:blipFill>
        <p:spPr>
          <a:xfrm>
            <a:off x="5309894" y="10"/>
            <a:ext cx="6882106" cy="6857990"/>
          </a:xfrm>
          <a:custGeom>
            <a:avLst/>
            <a:gdLst/>
            <a:ahLst/>
            <a:cxnLst/>
            <a:rect l="l" t="t" r="r" b="b"/>
            <a:pathLst>
              <a:path w="4052548" h="6858000">
                <a:moveTo>
                  <a:pt x="25721" y="0"/>
                </a:moveTo>
                <a:lnTo>
                  <a:pt x="4052548" y="0"/>
                </a:lnTo>
                <a:lnTo>
                  <a:pt x="4052548" y="6858000"/>
                </a:lnTo>
                <a:lnTo>
                  <a:pt x="28716" y="6858000"/>
                </a:lnTo>
                <a:lnTo>
                  <a:pt x="28782" y="6856911"/>
                </a:lnTo>
                <a:cubicBezTo>
                  <a:pt x="31911" y="6736505"/>
                  <a:pt x="35027" y="6616061"/>
                  <a:pt x="38157" y="6495580"/>
                </a:cubicBezTo>
                <a:cubicBezTo>
                  <a:pt x="38284" y="6490503"/>
                  <a:pt x="39171" y="6485553"/>
                  <a:pt x="39171" y="6480476"/>
                </a:cubicBezTo>
                <a:cubicBezTo>
                  <a:pt x="48166" y="6366632"/>
                  <a:pt x="53107" y="6252788"/>
                  <a:pt x="18899" y="6141609"/>
                </a:cubicBezTo>
                <a:cubicBezTo>
                  <a:pt x="15871" y="6131163"/>
                  <a:pt x="14262" y="6120363"/>
                  <a:pt x="14084" y="6109499"/>
                </a:cubicBezTo>
                <a:cubicBezTo>
                  <a:pt x="12413" y="6012573"/>
                  <a:pt x="16644" y="5915646"/>
                  <a:pt x="26754" y="5819240"/>
                </a:cubicBezTo>
                <a:cubicBezTo>
                  <a:pt x="31949" y="5760097"/>
                  <a:pt x="26754" y="5700065"/>
                  <a:pt x="43478" y="5641557"/>
                </a:cubicBezTo>
                <a:cubicBezTo>
                  <a:pt x="50864" y="5612480"/>
                  <a:pt x="55109" y="5582693"/>
                  <a:pt x="56147" y="5552715"/>
                </a:cubicBezTo>
                <a:cubicBezTo>
                  <a:pt x="59948" y="5480119"/>
                  <a:pt x="38537" y="5411838"/>
                  <a:pt x="18139" y="5343303"/>
                </a:cubicBezTo>
                <a:cubicBezTo>
                  <a:pt x="7370" y="5307004"/>
                  <a:pt x="-5426" y="5269945"/>
                  <a:pt x="2429" y="5231870"/>
                </a:cubicBezTo>
                <a:cubicBezTo>
                  <a:pt x="16707" y="5173310"/>
                  <a:pt x="24854" y="5113418"/>
                  <a:pt x="26754" y="5053171"/>
                </a:cubicBezTo>
                <a:cubicBezTo>
                  <a:pt x="26754" y="5010527"/>
                  <a:pt x="16365" y="4968771"/>
                  <a:pt x="20039" y="4926254"/>
                </a:cubicBezTo>
                <a:cubicBezTo>
                  <a:pt x="28211" y="4843771"/>
                  <a:pt x="30238" y="4760793"/>
                  <a:pt x="26121" y="4678005"/>
                </a:cubicBezTo>
                <a:cubicBezTo>
                  <a:pt x="26095" y="4644905"/>
                  <a:pt x="29846" y="4611907"/>
                  <a:pt x="37270" y="4579644"/>
                </a:cubicBezTo>
                <a:cubicBezTo>
                  <a:pt x="46506" y="4522710"/>
                  <a:pt x="48419" y="4464836"/>
                  <a:pt x="42971" y="4407419"/>
                </a:cubicBezTo>
                <a:cubicBezTo>
                  <a:pt x="37016" y="4340914"/>
                  <a:pt x="19279" y="4275425"/>
                  <a:pt x="14845" y="4208921"/>
                </a:cubicBezTo>
                <a:cubicBezTo>
                  <a:pt x="7876" y="4098757"/>
                  <a:pt x="17759" y="3988593"/>
                  <a:pt x="27514" y="3878937"/>
                </a:cubicBezTo>
                <a:cubicBezTo>
                  <a:pt x="35116" y="3808600"/>
                  <a:pt x="37143" y="3737768"/>
                  <a:pt x="33596" y="3667113"/>
                </a:cubicBezTo>
                <a:cubicBezTo>
                  <a:pt x="29161" y="3611016"/>
                  <a:pt x="22193" y="3554919"/>
                  <a:pt x="20926" y="3498822"/>
                </a:cubicBezTo>
                <a:cubicBezTo>
                  <a:pt x="18646" y="3398557"/>
                  <a:pt x="19532" y="3298293"/>
                  <a:pt x="25360" y="3198029"/>
                </a:cubicBezTo>
                <a:cubicBezTo>
                  <a:pt x="28274" y="3147770"/>
                  <a:pt x="32962" y="3098019"/>
                  <a:pt x="34989" y="3047379"/>
                </a:cubicBezTo>
                <a:cubicBezTo>
                  <a:pt x="37016" y="2996739"/>
                  <a:pt x="41071" y="2945592"/>
                  <a:pt x="29542" y="2895967"/>
                </a:cubicBezTo>
                <a:cubicBezTo>
                  <a:pt x="10030" y="2811568"/>
                  <a:pt x="24347" y="2727549"/>
                  <a:pt x="28528" y="2643403"/>
                </a:cubicBezTo>
                <a:cubicBezTo>
                  <a:pt x="31062" y="2591113"/>
                  <a:pt x="46266" y="2537554"/>
                  <a:pt x="32836" y="2486788"/>
                </a:cubicBezTo>
                <a:cubicBezTo>
                  <a:pt x="11677" y="2407211"/>
                  <a:pt x="25487" y="2329284"/>
                  <a:pt x="32836" y="2250976"/>
                </a:cubicBezTo>
                <a:cubicBezTo>
                  <a:pt x="41311" y="2176870"/>
                  <a:pt x="39816" y="2101951"/>
                  <a:pt x="28401" y="2028238"/>
                </a:cubicBezTo>
                <a:cubicBezTo>
                  <a:pt x="14084" y="1955108"/>
                  <a:pt x="14084" y="1879897"/>
                  <a:pt x="28401" y="1806768"/>
                </a:cubicBezTo>
                <a:cubicBezTo>
                  <a:pt x="40260" y="1746406"/>
                  <a:pt x="41628" y="1684458"/>
                  <a:pt x="32455" y="1623627"/>
                </a:cubicBezTo>
                <a:cubicBezTo>
                  <a:pt x="26247" y="1580095"/>
                  <a:pt x="15098" y="1536816"/>
                  <a:pt x="13578" y="1493284"/>
                </a:cubicBezTo>
                <a:cubicBezTo>
                  <a:pt x="10436" y="1402246"/>
                  <a:pt x="12298" y="1311107"/>
                  <a:pt x="19153" y="1220286"/>
                </a:cubicBezTo>
                <a:cubicBezTo>
                  <a:pt x="27134" y="1116849"/>
                  <a:pt x="42464" y="1013792"/>
                  <a:pt x="31822" y="909594"/>
                </a:cubicBezTo>
                <a:cubicBezTo>
                  <a:pt x="28148" y="873803"/>
                  <a:pt x="20673" y="838139"/>
                  <a:pt x="19913" y="802222"/>
                </a:cubicBezTo>
                <a:cubicBezTo>
                  <a:pt x="18266" y="734956"/>
                  <a:pt x="17505" y="668579"/>
                  <a:pt x="21306" y="599155"/>
                </a:cubicBezTo>
                <a:cubicBezTo>
                  <a:pt x="25107" y="529732"/>
                  <a:pt x="39550" y="459293"/>
                  <a:pt x="29795" y="391139"/>
                </a:cubicBezTo>
                <a:cubicBezTo>
                  <a:pt x="20039" y="322984"/>
                  <a:pt x="26374" y="255972"/>
                  <a:pt x="32709" y="189087"/>
                </a:cubicBezTo>
                <a:cubicBezTo>
                  <a:pt x="38790" y="125502"/>
                  <a:pt x="40944" y="63313"/>
                  <a:pt x="26121" y="743"/>
                </a:cubicBezTo>
                <a:close/>
              </a:path>
            </a:pathLst>
          </a:custGeom>
        </p:spPr>
      </p:pic>
      <p:sp>
        <p:nvSpPr>
          <p:cNvPr id="8" name="TextBox 7">
            <a:extLst>
              <a:ext uri="{FF2B5EF4-FFF2-40B4-BE49-F238E27FC236}">
                <a16:creationId xmlns:a16="http://schemas.microsoft.com/office/drawing/2014/main" id="{E8CF94FF-F110-8537-5D1A-F96514763014}"/>
              </a:ext>
            </a:extLst>
          </p:cNvPr>
          <p:cNvSpPr txBox="1"/>
          <p:nvPr/>
        </p:nvSpPr>
        <p:spPr>
          <a:xfrm>
            <a:off x="1285424" y="2705725"/>
            <a:ext cx="4410081" cy="1446550"/>
          </a:xfrm>
          <a:prstGeom prst="rect">
            <a:avLst/>
          </a:prstGeom>
          <a:noFill/>
        </p:spPr>
        <p:txBody>
          <a:bodyPr wrap="square" rtlCol="0">
            <a:spAutoFit/>
          </a:bodyPr>
          <a:lstStyle/>
          <a:p>
            <a:r>
              <a:rPr lang="en-IN" sz="8800" dirty="0"/>
              <a:t>UI SNIPPET</a:t>
            </a:r>
          </a:p>
        </p:txBody>
      </p:sp>
      <p:pic>
        <p:nvPicPr>
          <p:cNvPr id="10" name="Picture 9">
            <a:extLst>
              <a:ext uri="{FF2B5EF4-FFF2-40B4-BE49-F238E27FC236}">
                <a16:creationId xmlns:a16="http://schemas.microsoft.com/office/drawing/2014/main" id="{F70AF456-26D9-FB02-84AE-13A578E41B28}"/>
              </a:ext>
            </a:extLst>
          </p:cNvPr>
          <p:cNvPicPr>
            <a:picLocks noChangeAspect="1"/>
          </p:cNvPicPr>
          <p:nvPr/>
        </p:nvPicPr>
        <p:blipFill>
          <a:blip r:embed="rId3"/>
          <a:srcRect l="583" t="751"/>
          <a:stretch/>
        </p:blipFill>
        <p:spPr>
          <a:xfrm>
            <a:off x="6607629" y="415636"/>
            <a:ext cx="4539284" cy="6052579"/>
          </a:xfrm>
          <a:prstGeom prst="rect">
            <a:avLst/>
          </a:prstGeom>
        </p:spPr>
      </p:pic>
    </p:spTree>
    <p:extLst>
      <p:ext uri="{BB962C8B-B14F-4D97-AF65-F5344CB8AC3E}">
        <p14:creationId xmlns:p14="http://schemas.microsoft.com/office/powerpoint/2010/main" val="509011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D80A38-F245-86CE-DF36-14DD8DB2837B}"/>
            </a:ext>
          </a:extLst>
        </p:cNvPr>
        <p:cNvGrpSpPr/>
        <p:nvPr/>
      </p:nvGrpSpPr>
      <p:grpSpPr>
        <a:xfrm>
          <a:off x="0" y="0"/>
          <a:ext cx="0" cy="0"/>
          <a:chOff x="0" y="0"/>
          <a:chExt cx="0" cy="0"/>
        </a:xfrm>
      </p:grpSpPr>
      <p:sp>
        <p:nvSpPr>
          <p:cNvPr id="146" name="Rectangle 145">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48" name="Rectangle 14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5C1C8E-EA48-B25D-9C53-ACB21F93E0D7}"/>
              </a:ext>
            </a:extLst>
          </p:cNvPr>
          <p:cNvSpPr>
            <a:spLocks noGrp="1"/>
          </p:cNvSpPr>
          <p:nvPr>
            <p:ph type="title"/>
          </p:nvPr>
        </p:nvSpPr>
        <p:spPr>
          <a:xfrm>
            <a:off x="455513" y="344478"/>
            <a:ext cx="11019718" cy="916440"/>
          </a:xfrm>
        </p:spPr>
        <p:txBody>
          <a:bodyPr vert="horz" lIns="91440" tIns="45720" rIns="91440" bIns="45720" rtlCol="0" anchor="b">
            <a:noAutofit/>
          </a:bodyPr>
          <a:lstStyle/>
          <a:p>
            <a:pPr algn="ctr"/>
            <a:r>
              <a:rPr lang="en-US" sz="6000" dirty="0">
                <a:latin typeface="+mn-lt"/>
              </a:rPr>
              <a:t>DEMONSTRATION OF PROJECT</a:t>
            </a:r>
          </a:p>
        </p:txBody>
      </p:sp>
      <p:sp>
        <p:nvSpPr>
          <p:cNvPr id="150"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4881B2"/>
          </a:solidFill>
          <a:ln w="38100" cap="rnd">
            <a:solidFill>
              <a:srgbClr val="4881B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 on document with pen">
            <a:extLst>
              <a:ext uri="{FF2B5EF4-FFF2-40B4-BE49-F238E27FC236}">
                <a16:creationId xmlns:a16="http://schemas.microsoft.com/office/drawing/2014/main" id="{9F871002-F2BF-C9E8-E8F0-943024A7DAB2}"/>
              </a:ext>
            </a:extLst>
          </p:cNvPr>
          <p:cNvPicPr>
            <a:picLocks noChangeAspect="1"/>
          </p:cNvPicPr>
          <p:nvPr/>
        </p:nvPicPr>
        <p:blipFill>
          <a:blip r:embed="rId2"/>
          <a:srcRect t="17764" b="30664"/>
          <a:stretch/>
        </p:blipFill>
        <p:spPr>
          <a:xfrm>
            <a:off x="0" y="1206942"/>
            <a:ext cx="12192000" cy="5651058"/>
          </a:xfrm>
          <a:prstGeom prst="rect">
            <a:avLst/>
          </a:prstGeom>
        </p:spPr>
      </p:pic>
      <p:pic>
        <p:nvPicPr>
          <p:cNvPr id="7" name="Picture 6">
            <a:extLst>
              <a:ext uri="{FF2B5EF4-FFF2-40B4-BE49-F238E27FC236}">
                <a16:creationId xmlns:a16="http://schemas.microsoft.com/office/drawing/2014/main" id="{A6124732-A8C8-87BC-0A7A-261BAA44120A}"/>
              </a:ext>
            </a:extLst>
          </p:cNvPr>
          <p:cNvPicPr>
            <a:picLocks noChangeAspect="1"/>
          </p:cNvPicPr>
          <p:nvPr/>
        </p:nvPicPr>
        <p:blipFill>
          <a:blip r:embed="rId3"/>
          <a:srcRect l="4571" t="1297" r="2207" b="1999"/>
          <a:stretch/>
        </p:blipFill>
        <p:spPr>
          <a:xfrm>
            <a:off x="405977" y="1343212"/>
            <a:ext cx="3492396" cy="5450142"/>
          </a:xfrm>
          <a:prstGeom prst="rect">
            <a:avLst/>
          </a:prstGeom>
        </p:spPr>
      </p:pic>
      <p:pic>
        <p:nvPicPr>
          <p:cNvPr id="11" name="Picture 10">
            <a:extLst>
              <a:ext uri="{FF2B5EF4-FFF2-40B4-BE49-F238E27FC236}">
                <a16:creationId xmlns:a16="http://schemas.microsoft.com/office/drawing/2014/main" id="{ECAF1553-ED27-5BB9-56AE-86C20C091BDC}"/>
              </a:ext>
            </a:extLst>
          </p:cNvPr>
          <p:cNvPicPr>
            <a:picLocks noChangeAspect="1"/>
          </p:cNvPicPr>
          <p:nvPr/>
        </p:nvPicPr>
        <p:blipFill>
          <a:blip r:embed="rId4"/>
          <a:srcRect l="4876" r="5711" b="1753"/>
          <a:stretch/>
        </p:blipFill>
        <p:spPr>
          <a:xfrm>
            <a:off x="4495800" y="1343213"/>
            <a:ext cx="3309257" cy="5450142"/>
          </a:xfrm>
          <a:prstGeom prst="rect">
            <a:avLst/>
          </a:prstGeom>
        </p:spPr>
      </p:pic>
      <p:pic>
        <p:nvPicPr>
          <p:cNvPr id="13" name="Picture 12">
            <a:extLst>
              <a:ext uri="{FF2B5EF4-FFF2-40B4-BE49-F238E27FC236}">
                <a16:creationId xmlns:a16="http://schemas.microsoft.com/office/drawing/2014/main" id="{C324B94F-3F54-70B7-CF25-78CA960D9BAF}"/>
              </a:ext>
            </a:extLst>
          </p:cNvPr>
          <p:cNvPicPr>
            <a:picLocks noChangeAspect="1"/>
          </p:cNvPicPr>
          <p:nvPr/>
        </p:nvPicPr>
        <p:blipFill>
          <a:blip r:embed="rId5"/>
          <a:srcRect l="3530" t="2819" r="2527" b="1735"/>
          <a:stretch/>
        </p:blipFill>
        <p:spPr>
          <a:xfrm>
            <a:off x="8469086" y="1343212"/>
            <a:ext cx="3309257" cy="5450141"/>
          </a:xfrm>
          <a:prstGeom prst="rect">
            <a:avLst/>
          </a:prstGeom>
        </p:spPr>
      </p:pic>
    </p:spTree>
    <p:extLst>
      <p:ext uri="{BB962C8B-B14F-4D97-AF65-F5344CB8AC3E}">
        <p14:creationId xmlns:p14="http://schemas.microsoft.com/office/powerpoint/2010/main" val="15906985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41866D-7500-2B65-4291-360DE763E046}"/>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77E0C-5BF3-4546-A409-C3DADE2E2E41}"/>
              </a:ext>
            </a:extLst>
          </p:cNvPr>
          <p:cNvSpPr>
            <a:spLocks noGrp="1"/>
          </p:cNvSpPr>
          <p:nvPr>
            <p:ph type="title"/>
          </p:nvPr>
        </p:nvSpPr>
        <p:spPr>
          <a:xfrm>
            <a:off x="576072" y="238539"/>
            <a:ext cx="11018520" cy="1434415"/>
          </a:xfrm>
        </p:spPr>
        <p:txBody>
          <a:bodyPr vert="horz" lIns="91440" tIns="45720" rIns="91440" bIns="45720" rtlCol="0" anchor="b">
            <a:normAutofit/>
          </a:bodyPr>
          <a:lstStyle/>
          <a:p>
            <a:r>
              <a:rPr lang="en-IN" sz="8000" dirty="0">
                <a:latin typeface="+mn-lt"/>
              </a:rPr>
              <a:t>HARDWARE AND SOFTWARE REQUIREMNETS</a:t>
            </a:r>
            <a:endParaRPr lang="en-US" sz="8000" b="1" dirty="0">
              <a:latin typeface="+mn-lt"/>
            </a:endParaRPr>
          </a:p>
        </p:txBody>
      </p:sp>
      <p:sp>
        <p:nvSpPr>
          <p:cNvPr id="40"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4881B2"/>
          </a:solidFill>
          <a:ln w="38100" cap="rnd">
            <a:solidFill>
              <a:srgbClr val="4881B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BC0558F2-ABE6-300B-78EF-F1A20D9F671E}"/>
              </a:ext>
            </a:extLst>
          </p:cNvPr>
          <p:cNvSpPr>
            <a:spLocks noGrp="1" noChangeArrowheads="1"/>
          </p:cNvSpPr>
          <p:nvPr>
            <p:ph idx="1"/>
          </p:nvPr>
        </p:nvSpPr>
        <p:spPr bwMode="auto">
          <a:xfrm>
            <a:off x="909588" y="2161487"/>
            <a:ext cx="500825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u="sng" dirty="0"/>
              <a:t>HARDWARE REQUIREMENTS:</a:t>
            </a:r>
          </a:p>
          <a:p>
            <a:pPr>
              <a:buFont typeface="+mj-lt"/>
              <a:buAutoNum type="arabicPeriod"/>
            </a:pPr>
            <a:r>
              <a:rPr lang="en-US" sz="2000" b="1" u="sng" dirty="0"/>
              <a:t>Processor</a:t>
            </a:r>
            <a:r>
              <a:rPr lang="en-US" sz="2000" b="1" dirty="0"/>
              <a:t>: Minimum of a dual-core processor (recommended: Intel Core i3 or higher)</a:t>
            </a:r>
          </a:p>
          <a:p>
            <a:pPr>
              <a:buFont typeface="+mj-lt"/>
              <a:buAutoNum type="arabicPeriod"/>
            </a:pPr>
            <a:r>
              <a:rPr lang="en-US" sz="2000" b="1" u="sng" dirty="0"/>
              <a:t>RAM</a:t>
            </a:r>
            <a:r>
              <a:rPr lang="en-US" sz="2000" b="1" dirty="0"/>
              <a:t>: 4GB (recommended: 8GB or higher for smoother performance)</a:t>
            </a:r>
          </a:p>
          <a:p>
            <a:pPr>
              <a:buFont typeface="+mj-lt"/>
              <a:buAutoNum type="arabicPeriod"/>
            </a:pPr>
            <a:r>
              <a:rPr lang="en-US" sz="2000" b="1" u="sng" dirty="0"/>
              <a:t>Storage</a:t>
            </a:r>
            <a:r>
              <a:rPr lang="en-US" sz="2000" b="1" dirty="0"/>
              <a:t>: At least 500MB of free space for Python libraries and project files</a:t>
            </a:r>
          </a:p>
          <a:p>
            <a:pPr>
              <a:buFont typeface="+mj-lt"/>
              <a:buAutoNum type="arabicPeriod"/>
            </a:pPr>
            <a:r>
              <a:rPr lang="en-US" sz="2000" b="1" u="sng" dirty="0"/>
              <a:t>Operating System</a:t>
            </a:r>
            <a:r>
              <a:rPr lang="en-US" sz="2000" b="1" dirty="0"/>
              <a:t>: Windows, macOS, or Linux</a:t>
            </a:r>
          </a:p>
          <a:p>
            <a:pPr>
              <a:buFont typeface="+mj-lt"/>
              <a:buAutoNum type="arabicPeriod"/>
            </a:pPr>
            <a:r>
              <a:rPr lang="en-US" sz="2000" b="1" u="sng" dirty="0"/>
              <a:t>Display</a:t>
            </a:r>
            <a:r>
              <a:rPr lang="en-US" sz="2000" b="1" dirty="0"/>
              <a:t>: A screen resolution of at least 1024x768</a:t>
            </a:r>
          </a:p>
          <a:p>
            <a:pPr>
              <a:buFont typeface="+mj-lt"/>
              <a:buAutoNum type="arabicPeriod"/>
            </a:pPr>
            <a:r>
              <a:rPr lang="en-US" sz="2000" b="1" u="sng" dirty="0"/>
              <a:t>Input Devices</a:t>
            </a:r>
            <a:r>
              <a:rPr lang="en-US" sz="2000" b="1" dirty="0"/>
              <a:t>: Keyboard and mouse/touchpad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1FA6999-6044-C975-BAD3-B69FDFD894D0}"/>
              </a:ext>
            </a:extLst>
          </p:cNvPr>
          <p:cNvSpPr txBox="1"/>
          <p:nvPr/>
        </p:nvSpPr>
        <p:spPr>
          <a:xfrm>
            <a:off x="11669486" y="6912769"/>
            <a:ext cx="2879973" cy="1785225"/>
          </a:xfrm>
          <a:prstGeom prst="rect">
            <a:avLst/>
          </a:prstGeom>
          <a:noFill/>
        </p:spPr>
        <p:txBody>
          <a:bodyPr wrap="square" rtlCol="0">
            <a:spAutoFit/>
          </a:bodyPr>
          <a:lstStyle/>
          <a:p>
            <a:endParaRPr lang="en-IN" dirty="0"/>
          </a:p>
        </p:txBody>
      </p:sp>
      <p:sp>
        <p:nvSpPr>
          <p:cNvPr id="7" name="Rectangle 3">
            <a:extLst>
              <a:ext uri="{FF2B5EF4-FFF2-40B4-BE49-F238E27FC236}">
                <a16:creationId xmlns:a16="http://schemas.microsoft.com/office/drawing/2014/main" id="{87E6053C-381A-5223-B434-1BBFFEC306C8}"/>
              </a:ext>
            </a:extLst>
          </p:cNvPr>
          <p:cNvSpPr>
            <a:spLocks noChangeArrowheads="1"/>
          </p:cNvSpPr>
          <p:nvPr/>
        </p:nvSpPr>
        <p:spPr bwMode="auto">
          <a:xfrm>
            <a:off x="6085332" y="2161487"/>
            <a:ext cx="5748573"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sng" strike="noStrike" cap="none" normalizeH="0" baseline="0" dirty="0">
                <a:ln>
                  <a:noFill/>
                </a:ln>
                <a:solidFill>
                  <a:schemeClr val="tx1"/>
                </a:solidFill>
                <a:effectLst/>
              </a:rPr>
              <a:t>SOFTWARE REQUIREMENTS: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b="1" i="0" u="sng" strike="noStrike" cap="none" normalizeH="0" baseline="0" dirty="0">
                <a:ln>
                  <a:noFill/>
                </a:ln>
                <a:solidFill>
                  <a:schemeClr val="tx1"/>
                </a:solidFill>
                <a:effectLst/>
              </a:rPr>
              <a:t>Python</a:t>
            </a:r>
            <a:r>
              <a:rPr kumimoji="0" lang="en-US" altLang="en-US" sz="2000" b="1" i="0" u="none" strike="noStrike" cap="none" normalizeH="0" baseline="0" dirty="0">
                <a:ln>
                  <a:noFill/>
                </a:ln>
                <a:solidFill>
                  <a:schemeClr val="tx1"/>
                </a:solidFill>
                <a:effectLst/>
              </a:rPr>
              <a:t>: Version 3.6 or higher</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cap="none" normalizeH="0" baseline="0" dirty="0">
                <a:ln>
                  <a:noFill/>
                </a:ln>
                <a:solidFill>
                  <a:schemeClr val="tx1"/>
                </a:solidFill>
                <a:effectLst/>
              </a:rPr>
              <a:t>Libraries</a:t>
            </a:r>
            <a:r>
              <a:rPr kumimoji="0" lang="en-US" altLang="en-US" sz="2000" b="1" i="0" u="none" strike="noStrike" cap="none" normalizeH="0" baseline="0" dirty="0">
                <a:ln>
                  <a:noFill/>
                </a:ln>
                <a:solidFill>
                  <a:schemeClr val="tx1"/>
                </a:solidFill>
                <a:effectLst/>
              </a:rPr>
              <a:t>:</a:t>
            </a:r>
            <a:r>
              <a:rPr lang="en-US" altLang="en-US" sz="2000" b="1" dirty="0"/>
              <a:t> </a:t>
            </a:r>
            <a:r>
              <a:rPr kumimoji="0" lang="en-US" altLang="en-US" sz="2000" b="1" i="0" u="none" strike="noStrike" cap="none" normalizeH="0" baseline="0" dirty="0" err="1">
                <a:ln>
                  <a:noFill/>
                </a:ln>
                <a:solidFill>
                  <a:schemeClr val="tx1"/>
                </a:solidFill>
                <a:effectLst/>
              </a:rPr>
              <a:t>vaderSentiment</a:t>
            </a:r>
            <a:r>
              <a:rPr lang="en-US" altLang="en-US" sz="2000" b="1" dirty="0"/>
              <a:t> for sentiment analysis and </a:t>
            </a:r>
            <a:r>
              <a:rPr kumimoji="0" lang="en-US" altLang="en-US" sz="2000" b="1" i="0" u="none" strike="noStrike" cap="none" normalizeH="0" baseline="0" dirty="0" err="1">
                <a:ln>
                  <a:noFill/>
                </a:ln>
                <a:solidFill>
                  <a:schemeClr val="tx1"/>
                </a:solidFill>
                <a:effectLst/>
              </a:rPr>
              <a:t>tkinter</a:t>
            </a:r>
            <a:r>
              <a:rPr kumimoji="0" lang="en-US" altLang="en-US" sz="2000" b="1" i="0" u="none" strike="noStrike" cap="none" normalizeH="0" baseline="0" dirty="0">
                <a:ln>
                  <a:noFill/>
                </a:ln>
                <a:solidFill>
                  <a:schemeClr val="tx1"/>
                </a:solidFill>
                <a:effectLst/>
              </a:rPr>
              <a:t> for GUI development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b="1" dirty="0"/>
              <a:t>I</a:t>
            </a:r>
            <a:r>
              <a:rPr kumimoji="0" lang="en-US" altLang="en-US" sz="2000" b="1" i="0" u="sng" strike="noStrike" cap="none" normalizeH="0" baseline="0" dirty="0">
                <a:ln>
                  <a:noFill/>
                </a:ln>
                <a:solidFill>
                  <a:schemeClr val="tx1"/>
                </a:solidFill>
                <a:effectLst/>
              </a:rPr>
              <a:t>DE/Code Editor (any one of the following)</a:t>
            </a:r>
            <a:r>
              <a:rPr kumimoji="0" lang="en-US" altLang="en-US" sz="2000" b="1" i="0" strike="noStrike" cap="none" normalizeH="0" baseline="0" dirty="0">
                <a:ln>
                  <a:noFill/>
                </a:ln>
                <a:solidFill>
                  <a:schemeClr val="tx1"/>
                </a:solidFill>
                <a:effectLst/>
              </a:rPr>
              <a:t>:</a:t>
            </a:r>
          </a:p>
          <a:p>
            <a:pPr marL="1257300" lvl="2"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rPr>
              <a:t>PyCharm</a:t>
            </a:r>
          </a:p>
          <a:p>
            <a:pPr marL="1257300" lvl="2"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rPr>
              <a:t>Visual Studio Code</a:t>
            </a:r>
          </a:p>
          <a:p>
            <a:pPr marL="1257300" lvl="2"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err="1">
                <a:ln>
                  <a:noFill/>
                </a:ln>
                <a:solidFill>
                  <a:schemeClr val="tx1"/>
                </a:solidFill>
                <a:effectLst/>
              </a:rPr>
              <a:t>Jupyter</a:t>
            </a:r>
            <a:r>
              <a:rPr kumimoji="0" lang="en-US" altLang="en-US" sz="2000" b="1" i="0" u="none" strike="noStrike" cap="none" normalizeH="0" baseline="0" dirty="0">
                <a:ln>
                  <a:noFill/>
                </a:ln>
                <a:solidFill>
                  <a:schemeClr val="tx1"/>
                </a:solidFill>
                <a:effectLst/>
              </a:rPr>
              <a:t> Notebook</a:t>
            </a:r>
          </a:p>
          <a:p>
            <a:pPr marL="1257300" lvl="2" indent="-3429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rPr>
              <a:t>IDLE (comes with Python)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cap="none" normalizeH="0" baseline="0" dirty="0">
                <a:ln>
                  <a:noFill/>
                </a:ln>
                <a:solidFill>
                  <a:schemeClr val="tx1"/>
                </a:solidFill>
                <a:effectLst/>
              </a:rPr>
              <a:t>Operating System</a:t>
            </a:r>
            <a:r>
              <a:rPr kumimoji="0" lang="en-US" altLang="en-US" sz="2000" b="1" i="0" u="none" strike="noStrike" cap="none" normalizeH="0" baseline="0" dirty="0">
                <a:ln>
                  <a:noFill/>
                </a:ln>
                <a:solidFill>
                  <a:schemeClr val="tx1"/>
                </a:solidFill>
                <a:effectLst/>
              </a:rPr>
              <a:t>: Compatible with Windows, macOS, or Linux distributions</a:t>
            </a:r>
            <a:endParaRPr lang="en-US" altLang="en-US" sz="2000" b="1" dirty="0"/>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cap="none" normalizeH="0" baseline="0" dirty="0">
                <a:ln>
                  <a:noFill/>
                </a:ln>
                <a:solidFill>
                  <a:schemeClr val="tx1"/>
                </a:solidFill>
                <a:effectLst/>
              </a:rPr>
              <a:t>Internet access</a:t>
            </a:r>
            <a:r>
              <a:rPr kumimoji="0" lang="en-US" altLang="en-US" sz="2000" b="1" i="0" u="none" strike="noStrike" cap="none" normalizeH="0" baseline="0" dirty="0">
                <a:ln>
                  <a:noFill/>
                </a:ln>
                <a:solidFill>
                  <a:schemeClr val="tx1"/>
                </a:solidFill>
                <a:effectLst/>
              </a:rPr>
              <a:t>: For downloading Python libraries and dependencies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8337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159C59-C725-6395-69A2-71CADDB6F33B}"/>
            </a:ext>
          </a:extLst>
        </p:cNvPr>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7B2691-C794-4C13-E3AA-A6740A5EDAD0}"/>
              </a:ext>
            </a:extLst>
          </p:cNvPr>
          <p:cNvSpPr>
            <a:spLocks noGrp="1"/>
          </p:cNvSpPr>
          <p:nvPr>
            <p:ph type="title"/>
          </p:nvPr>
        </p:nvSpPr>
        <p:spPr>
          <a:xfrm>
            <a:off x="576072" y="238539"/>
            <a:ext cx="11018520" cy="2134547"/>
          </a:xfrm>
        </p:spPr>
        <p:txBody>
          <a:bodyPr vert="horz" lIns="91440" tIns="45720" rIns="91440" bIns="45720" rtlCol="0" anchor="b">
            <a:normAutofit/>
          </a:bodyPr>
          <a:lstStyle/>
          <a:p>
            <a:pPr>
              <a:lnSpc>
                <a:spcPct val="90000"/>
              </a:lnSpc>
            </a:pPr>
            <a:r>
              <a:rPr lang="en-IN" sz="7200" b="1" dirty="0">
                <a:latin typeface="+mn-lt"/>
              </a:rPr>
              <a:t>APPLICATIONS AND FUTURE IMPROVEMENTS</a:t>
            </a:r>
            <a:br>
              <a:rPr lang="en-IN" sz="4500" b="1" dirty="0"/>
            </a:br>
            <a:endParaRPr lang="en-US" sz="4500" b="1" dirty="0">
              <a:latin typeface="+mn-lt"/>
            </a:endParaRPr>
          </a:p>
        </p:txBody>
      </p:sp>
      <p:sp>
        <p:nvSpPr>
          <p:cNvPr id="1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4881B2"/>
          </a:solidFill>
          <a:ln w="38100" cap="rnd">
            <a:solidFill>
              <a:srgbClr val="4881B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 on document with pen">
            <a:extLst>
              <a:ext uri="{FF2B5EF4-FFF2-40B4-BE49-F238E27FC236}">
                <a16:creationId xmlns:a16="http://schemas.microsoft.com/office/drawing/2014/main" id="{A044983E-DF99-04CB-8768-6F3D655AF754}"/>
              </a:ext>
            </a:extLst>
          </p:cNvPr>
          <p:cNvPicPr>
            <a:picLocks noChangeAspect="1"/>
          </p:cNvPicPr>
          <p:nvPr/>
        </p:nvPicPr>
        <p:blipFill>
          <a:blip r:embed="rId2">
            <a:alphaModFix amt="20000"/>
          </a:blip>
          <a:srcRect l="24668" r="11116" b="2"/>
          <a:stretch/>
        </p:blipFill>
        <p:spPr>
          <a:xfrm>
            <a:off x="0" y="1835361"/>
            <a:ext cx="12192000" cy="5012700"/>
          </a:xfrm>
          <a:prstGeom prst="rect">
            <a:avLst/>
          </a:prstGeom>
        </p:spPr>
      </p:pic>
      <p:sp>
        <p:nvSpPr>
          <p:cNvPr id="5" name="Rectangle 2">
            <a:extLst>
              <a:ext uri="{FF2B5EF4-FFF2-40B4-BE49-F238E27FC236}">
                <a16:creationId xmlns:a16="http://schemas.microsoft.com/office/drawing/2014/main" id="{177C83A0-AC53-F523-0278-9896B42502B8}"/>
              </a:ext>
            </a:extLst>
          </p:cNvPr>
          <p:cNvSpPr>
            <a:spLocks noGrp="1" noChangeArrowheads="1"/>
          </p:cNvSpPr>
          <p:nvPr>
            <p:ph idx="1"/>
          </p:nvPr>
        </p:nvSpPr>
        <p:spPr bwMode="auto">
          <a:xfrm>
            <a:off x="597408" y="2061693"/>
            <a:ext cx="1115089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tx1"/>
                </a:solidFill>
                <a:effectLst/>
              </a:rPr>
              <a:t>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Quick sentiment analysis for user-generated content (e.g., social media posts,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Useful tool for educators, businesses, and sentiment researchers.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sng" strike="noStrike" cap="none" normalizeH="0" baseline="0" dirty="0">
                <a:ln>
                  <a:noFill/>
                </a:ln>
                <a:solidFill>
                  <a:schemeClr val="tx1"/>
                </a:solidFill>
                <a:effectLst/>
              </a:rPr>
              <a:t>Future Improvements: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Improve sentiment detection accuracy with additional models or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Enable file input for batch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Add language support for non-English 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917752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AA2A5D-036C-EC6A-EBAA-E2C3A49D350E}"/>
            </a:ext>
          </a:extLst>
        </p:cNvPr>
        <p:cNvGrpSpPr/>
        <p:nvPr/>
      </p:nvGrpSpPr>
      <p:grpSpPr>
        <a:xfrm>
          <a:off x="0" y="0"/>
          <a:ext cx="0" cy="0"/>
          <a:chOff x="0" y="0"/>
          <a:chExt cx="0" cy="0"/>
        </a:xfrm>
      </p:grpSpPr>
      <p:sp>
        <p:nvSpPr>
          <p:cNvPr id="64" name="Rectangle 63">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6" name="Rectangle 65">
            <a:extLst>
              <a:ext uri="{FF2B5EF4-FFF2-40B4-BE49-F238E27FC236}">
                <a16:creationId xmlns:a16="http://schemas.microsoft.com/office/drawing/2014/main" id="{CFA5B9DB-0BF9-4260-A97B-936524F96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Graph on document with pen">
            <a:extLst>
              <a:ext uri="{FF2B5EF4-FFF2-40B4-BE49-F238E27FC236}">
                <a16:creationId xmlns:a16="http://schemas.microsoft.com/office/drawing/2014/main" id="{45E509B5-C320-B167-4CB1-1501D8293378}"/>
              </a:ext>
            </a:extLst>
          </p:cNvPr>
          <p:cNvPicPr>
            <a:picLocks noChangeAspect="1"/>
          </p:cNvPicPr>
          <p:nvPr/>
        </p:nvPicPr>
        <p:blipFill>
          <a:blip r:embed="rId2">
            <a:alphaModFix amt="50000"/>
          </a:blip>
          <a:srcRect t="1415" b="14315"/>
          <a:stretch/>
        </p:blipFill>
        <p:spPr>
          <a:xfrm>
            <a:off x="20" y="10"/>
            <a:ext cx="12191979" cy="6857990"/>
          </a:xfrm>
          <a:prstGeom prst="rect">
            <a:avLst/>
          </a:prstGeom>
        </p:spPr>
      </p:pic>
      <p:sp>
        <p:nvSpPr>
          <p:cNvPr id="68" name="Freeform: Shape 67">
            <a:extLst>
              <a:ext uri="{FF2B5EF4-FFF2-40B4-BE49-F238E27FC236}">
                <a16:creationId xmlns:a16="http://schemas.microsoft.com/office/drawing/2014/main" id="{59824785-89B4-4433-955A-F2C847B15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859" y="614291"/>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rgbClr val="4881B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7EB7D7F-168A-86FA-B8BE-8378B0298EC6}"/>
              </a:ext>
            </a:extLst>
          </p:cNvPr>
          <p:cNvSpPr>
            <a:spLocks noGrp="1"/>
          </p:cNvSpPr>
          <p:nvPr>
            <p:ph type="ctrTitle" idx="4294967295"/>
          </p:nvPr>
        </p:nvSpPr>
        <p:spPr>
          <a:xfrm>
            <a:off x="1947182" y="2202079"/>
            <a:ext cx="8058150" cy="2453841"/>
          </a:xfrm>
        </p:spPr>
        <p:txBody>
          <a:bodyPr vert="horz" lIns="91440" tIns="45720" rIns="91440" bIns="45720" rtlCol="0" anchor="b">
            <a:normAutofit/>
          </a:bodyPr>
          <a:lstStyle/>
          <a:p>
            <a:pPr algn="ctr"/>
            <a:r>
              <a:rPr lang="en-US" sz="11500" b="1" dirty="0">
                <a:latin typeface="+mn-lt"/>
              </a:rPr>
              <a:t>THANKYOU</a:t>
            </a:r>
          </a:p>
        </p:txBody>
      </p:sp>
      <p:sp>
        <p:nvSpPr>
          <p:cNvPr id="70" name="Rectangle 6">
            <a:extLst>
              <a:ext uri="{FF2B5EF4-FFF2-40B4-BE49-F238E27FC236}">
                <a16:creationId xmlns:a16="http://schemas.microsoft.com/office/drawing/2014/main" id="{CB2E64D6-3AEB-4AFF-9475-E210F85E0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1704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218</TotalTime>
  <Words>561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The Hand Bold</vt:lpstr>
      <vt:lpstr>The Serif Hand Black</vt:lpstr>
      <vt:lpstr>SketchyVTI</vt:lpstr>
      <vt:lpstr>SENTIMENT  MARKER</vt:lpstr>
      <vt:lpstr>INTRODUCTION TO THE PROJECT</vt:lpstr>
      <vt:lpstr>KEY FEATURES</vt:lpstr>
      <vt:lpstr>HOW TO USE ?</vt:lpstr>
      <vt:lpstr>PowerPoint Presentation</vt:lpstr>
      <vt:lpstr>DEMONSTRATION OF PROJECT</vt:lpstr>
      <vt:lpstr>HARDWARE AND SOFTWARE REQUIREMNETS</vt:lpstr>
      <vt:lpstr>APPLICATIONS AND FUTURE IMPROVEMENTS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Vanshika Garg</dc:creator>
  <cp:lastModifiedBy>shaurya garg</cp:lastModifiedBy>
  <cp:revision>3</cp:revision>
  <dcterms:created xsi:type="dcterms:W3CDTF">2024-11-08T10:06:19Z</dcterms:created>
  <dcterms:modified xsi:type="dcterms:W3CDTF">2024-11-08T14:48:18Z</dcterms:modified>
</cp:coreProperties>
</file>