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9" r:id="rId7"/>
    <p:sldId id="268" r:id="rId8"/>
    <p:sldId id="256" r:id="rId9"/>
    <p:sldId id="257" r:id="rId10"/>
    <p:sldId id="259" r:id="rId11"/>
    <p:sldId id="25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ENCODE (https://</a:t>
          </a:r>
          <a:r>
            <a:rPr lang="en-US" dirty="0" err="1"/>
            <a:t>www.encodeproject.org</a:t>
          </a:r>
          <a:r>
            <a:rPr lang="en-US" dirty="0"/>
            <a:t>/)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Pull </a:t>
          </a:r>
          <a:r>
            <a:rPr lang="en-US" dirty="0" err="1"/>
            <a:t>ChIP</a:t>
          </a:r>
          <a:r>
            <a:rPr lang="en-US" dirty="0"/>
            <a:t>-Seq data (BAM files) for H3K27ac, H3K4me1, HeK4me2, H3K4me3.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Index the BAM files using </a:t>
          </a:r>
          <a:r>
            <a:rPr lang="en-US" i="1" dirty="0" err="1"/>
            <a:t>samtools</a:t>
          </a:r>
          <a:endParaRPr lang="en-US" i="1" dirty="0"/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Calibrate bin level peak-enrichment using </a:t>
          </a:r>
          <a:r>
            <a:rPr lang="en-US" i="1" dirty="0" err="1"/>
            <a:t>bamCoverage</a:t>
          </a:r>
          <a:r>
            <a:rPr lang="en-US" dirty="0"/>
            <a:t> (</a:t>
          </a:r>
          <a:r>
            <a:rPr lang="en-US" dirty="0" err="1"/>
            <a:t>deeptools</a:t>
          </a:r>
          <a:r>
            <a:rPr lang="en-US" dirty="0"/>
            <a:t>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5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4"/>
      <dgm:spPr/>
    </dgm:pt>
    <dgm:pt modelId="{82D9668B-1229-4FE5-9218-E32052C32163}" type="pres">
      <dgm:prSet presAssocID="{B8655291-E70F-4D4D-8B79-91F940719591}" presName="connectorText" presStyleLbl="sibTrans2D1" presStyleIdx="0" presStyleCnt="4"/>
      <dgm:spPr/>
    </dgm:pt>
    <dgm:pt modelId="{2C28B92A-9BFD-4264-A70E-B712FFF61F0E}" type="pres">
      <dgm:prSet presAssocID="{53A60C83-E320-4D8D-AC34-A4FD5C458BEB}" presName="node" presStyleLbl="node1" presStyleIdx="1" presStyleCnt="5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4"/>
      <dgm:spPr/>
    </dgm:pt>
    <dgm:pt modelId="{ED775E92-9BD6-461B-843B-1CEA801FF82B}" type="pres">
      <dgm:prSet presAssocID="{C0E435F7-9BDE-4FEE-964B-894E24251584}" presName="connectorText" presStyleLbl="sibTrans2D1" presStyleIdx="1" presStyleCnt="4"/>
      <dgm:spPr/>
    </dgm:pt>
    <dgm:pt modelId="{55681D6F-DDCB-42D8-9689-3B66CCF24AD0}" type="pres">
      <dgm:prSet presAssocID="{0F92D21F-7FE4-4D81-A164-B28499D968D3}" presName="node" presStyleLbl="node1" presStyleIdx="2" presStyleCnt="5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4"/>
      <dgm:spPr/>
    </dgm:pt>
    <dgm:pt modelId="{24E70E83-2375-4A37-AE9A-12FC5FDC99F3}" type="pres">
      <dgm:prSet presAssocID="{BA2AA2E8-201B-45EF-B4DC-10FB233BC901}" presName="connectorText" presStyleLbl="sibTrans2D1" presStyleIdx="2" presStyleCnt="4"/>
      <dgm:spPr/>
    </dgm:pt>
    <dgm:pt modelId="{9E6080A3-0307-46A5-B63A-35ED5C8EB6A7}" type="pres">
      <dgm:prSet presAssocID="{C566CA9F-1CCA-49BA-B874-F56053556743}" presName="node" presStyleLbl="node1" presStyleIdx="3" presStyleCnt="5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4"/>
      <dgm:spPr/>
    </dgm:pt>
    <dgm:pt modelId="{96077CE2-89B8-4D88-87F6-59F29BAFF04A}" type="pres">
      <dgm:prSet presAssocID="{9894FC76-7147-475A-B94B-381B90063B73}" presName="connectorText" presStyleLbl="sibTrans2D1" presStyleIdx="3" presStyleCnt="4"/>
      <dgm:spPr/>
    </dgm:pt>
    <dgm:pt modelId="{14963B6A-3E06-4B62-AA40-C7BDE330A2E2}" type="pres">
      <dgm:prSet presAssocID="{07A1A27E-5A5A-47DB-8203-2D4557909B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bedtools</a:t>
          </a:r>
          <a:r>
            <a:rPr lang="en-US" dirty="0"/>
            <a:t> Merge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3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2"/>
      <dgm:spPr/>
    </dgm:pt>
    <dgm:pt modelId="{82D9668B-1229-4FE5-9218-E32052C32163}" type="pres">
      <dgm:prSet presAssocID="{B8655291-E70F-4D4D-8B79-91F940719591}" presName="connectorText" presStyleLbl="sibTrans2D1" presStyleIdx="0" presStyleCnt="2"/>
      <dgm:spPr/>
    </dgm:pt>
    <dgm:pt modelId="{2C28B92A-9BFD-4264-A70E-B712FFF61F0E}" type="pres">
      <dgm:prSet presAssocID="{53A60C83-E320-4D8D-AC34-A4FD5C458BEB}" presName="node" presStyleLbl="node1" presStyleIdx="1" presStyleCnt="3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2"/>
      <dgm:spPr/>
    </dgm:pt>
    <dgm:pt modelId="{ED775E92-9BD6-461B-843B-1CEA801FF82B}" type="pres">
      <dgm:prSet presAssocID="{C0E435F7-9BDE-4FEE-964B-894E24251584}" presName="connectorText" presStyleLbl="sibTrans2D1" presStyleIdx="1" presStyleCnt="2"/>
      <dgm:spPr/>
    </dgm:pt>
    <dgm:pt modelId="{55681D6F-DDCB-42D8-9689-3B66CCF24AD0}" type="pres">
      <dgm:prSet presAssocID="{0F92D21F-7FE4-4D81-A164-B28499D968D3}" presName="node" presStyleLbl="node1" presStyleIdx="2" presStyleCnt="3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3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2"/>
      <dgm:spPr/>
    </dgm:pt>
    <dgm:pt modelId="{82D9668B-1229-4FE5-9218-E32052C32163}" type="pres">
      <dgm:prSet presAssocID="{B8655291-E70F-4D4D-8B79-91F940719591}" presName="connectorText" presStyleLbl="sibTrans2D1" presStyleIdx="0" presStyleCnt="2"/>
      <dgm:spPr/>
    </dgm:pt>
    <dgm:pt modelId="{2C28B92A-9BFD-4264-A70E-B712FFF61F0E}" type="pres">
      <dgm:prSet presAssocID="{53A60C83-E320-4D8D-AC34-A4FD5C458BEB}" presName="node" presStyleLbl="node1" presStyleIdx="1" presStyleCnt="3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2"/>
      <dgm:spPr/>
    </dgm:pt>
    <dgm:pt modelId="{ED775E92-9BD6-461B-843B-1CEA801FF82B}" type="pres">
      <dgm:prSet presAssocID="{C0E435F7-9BDE-4FEE-964B-894E24251584}" presName="connectorText" presStyleLbl="sibTrans2D1" presStyleIdx="1" presStyleCnt="2"/>
      <dgm:spPr/>
    </dgm:pt>
    <dgm:pt modelId="{55681D6F-DDCB-42D8-9689-3B66CCF24AD0}" type="pres">
      <dgm:prSet presAssocID="{0F92D21F-7FE4-4D81-A164-B28499D968D3}" presName="node" presStyleLbl="node1" presStyleIdx="2" presStyleCnt="3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(https://</a:t>
          </a:r>
          <a:r>
            <a:rPr lang="en-US" sz="1100" kern="1200" dirty="0" err="1"/>
            <a:t>www.encodeproject.org</a:t>
          </a:r>
          <a:r>
            <a:rPr lang="en-US" sz="1100" kern="1200" dirty="0"/>
            <a:t>/)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H1 Cell Line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</a:t>
          </a:r>
          <a:r>
            <a:rPr lang="en-US" sz="1100" kern="1200" dirty="0" err="1"/>
            <a:t>ChIP</a:t>
          </a:r>
          <a:r>
            <a:rPr lang="en-US" sz="1100" kern="1200" dirty="0"/>
            <a:t>-Seq data (BAM files) for H3K27ac, H3K4me1, HeK4me2, H3K4me3.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the BAM files using </a:t>
          </a:r>
          <a:r>
            <a:rPr lang="en-US" sz="1100" i="1" kern="1200" dirty="0" err="1"/>
            <a:t>samtools</a:t>
          </a:r>
          <a:endParaRPr lang="en-US" sz="1100" i="1" kern="1200" dirty="0"/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Calibrate bin level peak-enrichment using </a:t>
          </a:r>
          <a:r>
            <a:rPr lang="en-US" sz="1100" i="1" kern="1200" dirty="0" err="1"/>
            <a:t>bamCoverage</a:t>
          </a:r>
          <a:r>
            <a:rPr lang="en-US" sz="1100" kern="1200" dirty="0"/>
            <a:t> (</a:t>
          </a:r>
          <a:r>
            <a:rPr lang="en-US" sz="1100" kern="1200" dirty="0" err="1"/>
            <a:t>deeptools</a:t>
          </a:r>
          <a:r>
            <a:rPr lang="en-US" sz="1100" kern="1200" dirty="0"/>
            <a:t>)</a:t>
          </a:r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8067" y="915523"/>
          <a:ext cx="2411369" cy="144682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Dnase</a:t>
          </a:r>
          <a:r>
            <a:rPr lang="en-US" sz="1800" kern="1200" dirty="0"/>
            <a:t> Hypersensitivity Sites (Open Chromatin Regions) (DHSs/ BED file)</a:t>
          </a:r>
        </a:p>
      </dsp:txBody>
      <dsp:txXfrm>
        <a:off x="50443" y="957899"/>
        <a:ext cx="2326617" cy="1362069"/>
      </dsp:txXfrm>
    </dsp:sp>
    <dsp:sp modelId="{082C4B30-40A3-45A9-9939-365B3C95504E}">
      <dsp:nvSpPr>
        <dsp:cNvPr id="0" name=""/>
        <dsp:cNvSpPr/>
      </dsp:nvSpPr>
      <dsp:spPr>
        <a:xfrm>
          <a:off x="2631637" y="1339924"/>
          <a:ext cx="511210" cy="598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631637" y="1459528"/>
        <a:ext cx="357847" cy="358811"/>
      </dsp:txXfrm>
    </dsp:sp>
    <dsp:sp modelId="{2C28B92A-9BFD-4264-A70E-B712FFF61F0E}">
      <dsp:nvSpPr>
        <dsp:cNvPr id="0" name=""/>
        <dsp:cNvSpPr/>
      </dsp:nvSpPr>
      <dsp:spPr>
        <a:xfrm>
          <a:off x="3383985" y="915523"/>
          <a:ext cx="2411369" cy="144682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P300 binding sites (</a:t>
          </a:r>
          <a:r>
            <a:rPr lang="en-US" sz="1800" kern="1200" dirty="0" err="1"/>
            <a:t>ChIP</a:t>
          </a:r>
          <a:r>
            <a:rPr lang="en-US" sz="1800" kern="1200" dirty="0"/>
            <a:t>-Seq/BED file)</a:t>
          </a:r>
        </a:p>
      </dsp:txBody>
      <dsp:txXfrm>
        <a:off x="3426361" y="957899"/>
        <a:ext cx="2326617" cy="1362069"/>
      </dsp:txXfrm>
    </dsp:sp>
    <dsp:sp modelId="{A035F27A-EAE1-4BF8-898B-030DF89D10B8}">
      <dsp:nvSpPr>
        <dsp:cNvPr id="0" name=""/>
        <dsp:cNvSpPr/>
      </dsp:nvSpPr>
      <dsp:spPr>
        <a:xfrm>
          <a:off x="6007555" y="1339924"/>
          <a:ext cx="511210" cy="598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07555" y="1459528"/>
        <a:ext cx="357847" cy="358811"/>
      </dsp:txXfrm>
    </dsp:sp>
    <dsp:sp modelId="{55681D6F-DDCB-42D8-9689-3B66CCF24AD0}">
      <dsp:nvSpPr>
        <dsp:cNvPr id="0" name=""/>
        <dsp:cNvSpPr/>
      </dsp:nvSpPr>
      <dsp:spPr>
        <a:xfrm>
          <a:off x="6759902" y="915523"/>
          <a:ext cx="2411369" cy="144682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bedtools</a:t>
          </a:r>
          <a:r>
            <a:rPr lang="en-US" sz="1800" kern="1200" dirty="0"/>
            <a:t> Merge</a:t>
          </a:r>
        </a:p>
      </dsp:txBody>
      <dsp:txXfrm>
        <a:off x="6802278" y="957899"/>
        <a:ext cx="2326617" cy="1362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8126" y="1207186"/>
          <a:ext cx="2428775" cy="145726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Dnase</a:t>
          </a:r>
          <a:r>
            <a:rPr lang="en-US" sz="1800" kern="1200" dirty="0"/>
            <a:t> Hypersensitivity Sites (Open Chromatin Regions) (DHSs/ BED file)</a:t>
          </a:r>
        </a:p>
      </dsp:txBody>
      <dsp:txXfrm>
        <a:off x="50808" y="1249868"/>
        <a:ext cx="2343411" cy="1371901"/>
      </dsp:txXfrm>
    </dsp:sp>
    <dsp:sp modelId="{082C4B30-40A3-45A9-9939-365B3C95504E}">
      <dsp:nvSpPr>
        <dsp:cNvPr id="0" name=""/>
        <dsp:cNvSpPr/>
      </dsp:nvSpPr>
      <dsp:spPr>
        <a:xfrm>
          <a:off x="2650633" y="163465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650633" y="1755118"/>
        <a:ext cx="360430" cy="361402"/>
      </dsp:txXfrm>
    </dsp:sp>
    <dsp:sp modelId="{2C28B92A-9BFD-4264-A70E-B712FFF61F0E}">
      <dsp:nvSpPr>
        <dsp:cNvPr id="0" name=""/>
        <dsp:cNvSpPr/>
      </dsp:nvSpPr>
      <dsp:spPr>
        <a:xfrm>
          <a:off x="3408411" y="1207186"/>
          <a:ext cx="2428775" cy="145726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TSS sites (</a:t>
          </a:r>
          <a:r>
            <a:rPr lang="en-US" sz="1800" kern="1200" dirty="0" err="1"/>
            <a:t>ChIP</a:t>
          </a:r>
          <a:r>
            <a:rPr lang="en-US" sz="1800" kern="1200" dirty="0"/>
            <a:t>-Seq/BED file)</a:t>
          </a:r>
        </a:p>
      </dsp:txBody>
      <dsp:txXfrm>
        <a:off x="3451093" y="1249868"/>
        <a:ext cx="2343411" cy="1371901"/>
      </dsp:txXfrm>
    </dsp:sp>
    <dsp:sp modelId="{A035F27A-EAE1-4BF8-898B-030DF89D10B8}">
      <dsp:nvSpPr>
        <dsp:cNvPr id="0" name=""/>
        <dsp:cNvSpPr/>
      </dsp:nvSpPr>
      <dsp:spPr>
        <a:xfrm>
          <a:off x="6050919" y="1634651"/>
          <a:ext cx="514900" cy="60233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050919" y="1755118"/>
        <a:ext cx="360430" cy="361402"/>
      </dsp:txXfrm>
    </dsp:sp>
    <dsp:sp modelId="{55681D6F-DDCB-42D8-9689-3B66CCF24AD0}">
      <dsp:nvSpPr>
        <dsp:cNvPr id="0" name=""/>
        <dsp:cNvSpPr/>
      </dsp:nvSpPr>
      <dsp:spPr>
        <a:xfrm>
          <a:off x="6808697" y="1207186"/>
          <a:ext cx="2428775" cy="1457265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sites distal to TSS and p300 binding sites (</a:t>
          </a:r>
          <a:r>
            <a:rPr lang="en-US" sz="1800" kern="1200" dirty="0" err="1"/>
            <a:t>ChIP</a:t>
          </a:r>
          <a:r>
            <a:rPr lang="en-US" sz="1800" kern="1200" dirty="0"/>
            <a:t>-Seq/BED file)</a:t>
          </a:r>
        </a:p>
      </dsp:txBody>
      <dsp:txXfrm>
        <a:off x="6851379" y="1249868"/>
        <a:ext cx="2343411" cy="1371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auryajauhari@gzhmu.edu.cn" TargetMode="External"/><Relationship Id="rId2" Type="http://schemas.openxmlformats.org/officeDocument/2006/relationships/hyperlink" Target="https://github.com/shauryajauhari/Machine_Learning/Machine_Learning_Deep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pubs.com/shauryajauhari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/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250033" y="258001"/>
            <a:ext cx="56919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</a:t>
            </a:r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6741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A4A36369-0C6F-B340-B9A8-775B165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8748" y="1976459"/>
            <a:ext cx="1466088" cy="1466088"/>
          </a:xfrm>
          <a:prstGeom prst="rect">
            <a:avLst/>
          </a:prstGeom>
        </p:spPr>
      </p:pic>
      <p:pic>
        <p:nvPicPr>
          <p:cNvPr id="1026" name="Picture 2" descr="ENCODE">
            <a:extLst>
              <a:ext uri="{FF2B5EF4-FFF2-40B4-BE49-F238E27FC236}">
                <a16:creationId xmlns:a16="http://schemas.microsoft.com/office/drawing/2014/main" id="{5BF94698-9865-F046-AAD0-EAD2B7FF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6" y="1279991"/>
            <a:ext cx="1199473" cy="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762094F-7716-FC4E-8777-9DFDC91B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95" y="1456944"/>
            <a:ext cx="1213104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506DD1C2-9ED6-8943-9EEF-35DF73D3A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57235" y="1815048"/>
            <a:ext cx="1058636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F3D53-3C24-9C43-859B-A315709CE45E}"/>
              </a:ext>
            </a:extLst>
          </p:cNvPr>
          <p:cNvSpPr/>
          <p:nvPr/>
        </p:nvSpPr>
        <p:spPr>
          <a:xfrm>
            <a:off x="5345614" y="2810363"/>
            <a:ext cx="1039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63AFA68-8EC1-3D40-BBBE-970400544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332298" y="1793260"/>
            <a:ext cx="1124389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6E22206-5B7D-A145-8A3C-C086B6CE5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183964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01B06C1E-45E0-1D43-A3A9-CAACCAA81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1203961"/>
            <a:ext cx="914400" cy="9144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A67041DE-538F-FF4E-91A4-72468F731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3098364"/>
            <a:ext cx="914400" cy="914400"/>
          </a:xfrm>
          <a:prstGeom prst="rect">
            <a:avLst/>
          </a:prstGeom>
        </p:spPr>
      </p:pic>
      <p:pic>
        <p:nvPicPr>
          <p:cNvPr id="19" name="Graphic 18" descr="List">
            <a:extLst>
              <a:ext uri="{FF2B5EF4-FFF2-40B4-BE49-F238E27FC236}">
                <a16:creationId xmlns:a16="http://schemas.microsoft.com/office/drawing/2014/main" id="{F21AA5F8-8123-A64F-9ABD-7CBEFD8D0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544" y="289560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53912F-C24F-DE41-963B-31EDFFDF58B5}"/>
              </a:ext>
            </a:extLst>
          </p:cNvPr>
          <p:cNvSpPr/>
          <p:nvPr/>
        </p:nvSpPr>
        <p:spPr>
          <a:xfrm>
            <a:off x="10254584" y="245224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B4DD-E74B-2B4B-9194-737FE100FA09}"/>
              </a:ext>
            </a:extLst>
          </p:cNvPr>
          <p:cNvSpPr/>
          <p:nvPr/>
        </p:nvSpPr>
        <p:spPr>
          <a:xfrm>
            <a:off x="10289787" y="150727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0FB3-4A3E-A249-8935-473056F9200C}"/>
              </a:ext>
            </a:extLst>
          </p:cNvPr>
          <p:cNvSpPr/>
          <p:nvPr/>
        </p:nvSpPr>
        <p:spPr>
          <a:xfrm>
            <a:off x="10326543" y="652416"/>
            <a:ext cx="82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1EE7-F468-C343-87BE-F2BD2A52B77A}"/>
              </a:ext>
            </a:extLst>
          </p:cNvPr>
          <p:cNvSpPr/>
          <p:nvPr/>
        </p:nvSpPr>
        <p:spPr>
          <a:xfrm>
            <a:off x="10254584" y="3397211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B0F5B-82EA-A34B-8C22-FA8FFA5251B7}"/>
              </a:ext>
            </a:extLst>
          </p:cNvPr>
          <p:cNvSpPr/>
          <p:nvPr/>
        </p:nvSpPr>
        <p:spPr>
          <a:xfrm>
            <a:off x="7247254" y="1595141"/>
            <a:ext cx="1209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-Seq 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(BAM file)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CCE-9274-304D-9155-B35D65737B8C}"/>
              </a:ext>
            </a:extLst>
          </p:cNvPr>
          <p:cNvSpPr/>
          <p:nvPr/>
        </p:nvSpPr>
        <p:spPr>
          <a:xfrm>
            <a:off x="7204250" y="2373418"/>
            <a:ext cx="1358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Protein-binding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1214CFD5-DA81-DC4B-ABF6-5597F35A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426894"/>
            <a:ext cx="6438900" cy="3429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8E3458B-D5A5-E84D-8A89-19DE5D9F3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4813787"/>
            <a:ext cx="42545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00E82C-DD51-AC48-B71A-05D3E4F5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8" y="5241796"/>
            <a:ext cx="5384800" cy="1079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9467E3-328B-704B-96B6-304615260D1C}"/>
              </a:ext>
            </a:extLst>
          </p:cNvPr>
          <p:cNvSpPr/>
          <p:nvPr/>
        </p:nvSpPr>
        <p:spPr>
          <a:xfrm>
            <a:off x="10326543" y="652416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2B25E-EE3F-3744-8828-CB94FADE4D48}"/>
              </a:ext>
            </a:extLst>
          </p:cNvPr>
          <p:cNvSpPr/>
          <p:nvPr/>
        </p:nvSpPr>
        <p:spPr>
          <a:xfrm>
            <a:off x="3022668" y="5961821"/>
            <a:ext cx="972150" cy="1912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D2FFB8-752D-A248-8813-B56552160E41}"/>
              </a:ext>
            </a:extLst>
          </p:cNvPr>
          <p:cNvSpPr/>
          <p:nvPr/>
        </p:nvSpPr>
        <p:spPr>
          <a:xfrm>
            <a:off x="2568259" y="5781546"/>
            <a:ext cx="45238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0F364-DBE7-2446-892A-690118AFDE5A}"/>
              </a:ext>
            </a:extLst>
          </p:cNvPr>
          <p:cNvSpPr/>
          <p:nvPr/>
        </p:nvSpPr>
        <p:spPr>
          <a:xfrm>
            <a:off x="1910451" y="5582621"/>
            <a:ext cx="36483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3EEA0-C644-704B-B05B-C1CABA754C4C}"/>
              </a:ext>
            </a:extLst>
          </p:cNvPr>
          <p:cNvSpPr/>
          <p:nvPr/>
        </p:nvSpPr>
        <p:spPr>
          <a:xfrm>
            <a:off x="4196949" y="4813787"/>
            <a:ext cx="818146" cy="263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762FE3C2-4F26-4345-8757-29066937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94404"/>
            <a:ext cx="694913" cy="581368"/>
          </a:xfrm>
          <a:prstGeom prst="rect">
            <a:avLst/>
          </a:prstGeom>
        </p:spPr>
      </p:pic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3212FC4-569B-41BD-96B6-4D18CEBC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4401"/>
            <a:ext cx="694913" cy="581368"/>
          </a:xfrm>
          <a:prstGeom prst="rect">
            <a:avLst/>
          </a:prstGeom>
        </p:spPr>
      </p:pic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524E0FFB-27E5-4796-ABEE-543145BD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08804"/>
            <a:ext cx="694913" cy="581368"/>
          </a:xfrm>
          <a:prstGeom prst="rect">
            <a:avLst/>
          </a:prstGeom>
        </p:spPr>
      </p:pic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C910F8A3-82F0-484D-8617-4CDB229C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94913" cy="581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371673-E6DF-4816-B0A6-14C05CCCB481}"/>
              </a:ext>
            </a:extLst>
          </p:cNvPr>
          <p:cNvSpPr/>
          <p:nvPr/>
        </p:nvSpPr>
        <p:spPr>
          <a:xfrm>
            <a:off x="498703" y="1983686"/>
            <a:ext cx="16138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ENCFF441KOL.bw (H3K4me1)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948E2-ABAC-4A7F-A852-35A72FF2C78A}"/>
              </a:ext>
            </a:extLst>
          </p:cNvPr>
          <p:cNvSpPr/>
          <p:nvPr/>
        </p:nvSpPr>
        <p:spPr>
          <a:xfrm>
            <a:off x="516806" y="926326"/>
            <a:ext cx="16430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ENCFF799BDH.bw (H3K4me2)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812B0-57FB-434C-91AC-2C88291641EC}"/>
              </a:ext>
            </a:extLst>
          </p:cNvPr>
          <p:cNvSpPr/>
          <p:nvPr/>
        </p:nvSpPr>
        <p:spPr>
          <a:xfrm>
            <a:off x="491906" y="58148"/>
            <a:ext cx="1602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ENCFF340UJK.bw (H3K4me3)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0B639-A16C-404B-8BF4-9531FDF73506}"/>
              </a:ext>
            </a:extLst>
          </p:cNvPr>
          <p:cNvSpPr/>
          <p:nvPr/>
        </p:nvSpPr>
        <p:spPr>
          <a:xfrm>
            <a:off x="494218" y="2821435"/>
            <a:ext cx="1606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ENCFF663SAM.bw (H3K27ac)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FB316E1E-D9D7-4CE1-A854-E869125AF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16444" y="1214775"/>
            <a:ext cx="1058636" cy="9144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E9061B-8D39-4E35-B555-859289B23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68" y="290684"/>
            <a:ext cx="3349562" cy="29076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FF169-6D82-4B7A-A3C0-E84A87E4E189}"/>
              </a:ext>
            </a:extLst>
          </p:cNvPr>
          <p:cNvSpPr/>
          <p:nvPr/>
        </p:nvSpPr>
        <p:spPr>
          <a:xfrm>
            <a:off x="3200227" y="3012792"/>
            <a:ext cx="284749" cy="14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A8F7D-1785-47AF-90B3-A3F8960BFFB9}"/>
              </a:ext>
            </a:extLst>
          </p:cNvPr>
          <p:cNvSpPr/>
          <p:nvPr/>
        </p:nvSpPr>
        <p:spPr>
          <a:xfrm>
            <a:off x="3148893" y="273591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B187A3-8F96-4BBD-BAD7-827919C4D779}"/>
              </a:ext>
            </a:extLst>
          </p:cNvPr>
          <p:cNvSpPr/>
          <p:nvPr/>
        </p:nvSpPr>
        <p:spPr>
          <a:xfrm>
            <a:off x="3166668" y="2393810"/>
            <a:ext cx="1178711" cy="1639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C1482CCE-F0FA-42A7-A679-F52A95F52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07818" y="1257416"/>
            <a:ext cx="1058636" cy="9144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1EFEF-7CB1-41CF-9CA4-82CDB56A7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42" y="319758"/>
            <a:ext cx="4007006" cy="2907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A12747-545C-47B6-89CC-DA0CE8C76C29}"/>
              </a:ext>
            </a:extLst>
          </p:cNvPr>
          <p:cNvSpPr/>
          <p:nvPr/>
        </p:nvSpPr>
        <p:spPr>
          <a:xfrm>
            <a:off x="7830185" y="2657510"/>
            <a:ext cx="1434317" cy="367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4C9148-022F-4D0A-AA26-24A4F1B34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4" y="3630562"/>
            <a:ext cx="2240536" cy="3239799"/>
          </a:xfrm>
          <a:prstGeom prst="rect">
            <a:avLst/>
          </a:prstGeom>
        </p:spPr>
      </p:pic>
      <p:pic>
        <p:nvPicPr>
          <p:cNvPr id="27" name="Graphic 26" descr="Line arrow: Straight">
            <a:extLst>
              <a:ext uri="{FF2B5EF4-FFF2-40B4-BE49-F238E27FC236}">
                <a16:creationId xmlns:a16="http://schemas.microsoft.com/office/drawing/2014/main" id="{D4328F66-9F13-41FF-8A03-43D8FBC7B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7343" y="3816132"/>
            <a:ext cx="1058636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17805-649C-404B-B65D-DACEAA05CDDD}"/>
              </a:ext>
            </a:extLst>
          </p:cNvPr>
          <p:cNvCxnSpPr>
            <a:cxnSpLocks/>
          </p:cNvCxnSpPr>
          <p:nvPr/>
        </p:nvCxnSpPr>
        <p:spPr>
          <a:xfrm>
            <a:off x="8609939" y="3630562"/>
            <a:ext cx="0" cy="642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E936D-087A-40F1-B259-1C501B89B7EA}"/>
              </a:ext>
            </a:extLst>
          </p:cNvPr>
          <p:cNvSpPr/>
          <p:nvPr/>
        </p:nvSpPr>
        <p:spPr>
          <a:xfrm>
            <a:off x="10039985" y="5066680"/>
            <a:ext cx="1438141" cy="540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918481"/>
              </p:ext>
            </p:extLst>
          </p:nvPr>
        </p:nvGraphicFramePr>
        <p:xfrm>
          <a:off x="1793461" y="2256918"/>
          <a:ext cx="9179340" cy="3277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086046" y="258001"/>
            <a:ext cx="6019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</a:t>
            </a:r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46430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84246"/>
              </p:ext>
            </p:extLst>
          </p:nvPr>
        </p:nvGraphicFramePr>
        <p:xfrm>
          <a:off x="1780209" y="2012327"/>
          <a:ext cx="9245599" cy="387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180389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lvl="1"/>
            <a:r>
              <a:rPr lang="en-US" dirty="0">
                <a:hlinkClick r:id="rId2"/>
              </a:rPr>
              <a:t>https://github.com/shauryajauhari/Machine_Learning/Machine_Learning_Deep_Learning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Email</a:t>
            </a:r>
          </a:p>
          <a:p>
            <a:pPr lvl="1"/>
            <a:r>
              <a:rPr lang="en-US" dirty="0">
                <a:hlinkClick r:id="rId3"/>
              </a:rPr>
              <a:t>shauryajauhari@gzhmu.edu.cn</a:t>
            </a:r>
            <a:endParaRPr lang="en-US" dirty="0"/>
          </a:p>
          <a:p>
            <a:pPr marL="457200" lvl="1" indent="0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 Markdown</a:t>
            </a:r>
          </a:p>
          <a:p>
            <a:pPr lvl="1"/>
            <a:r>
              <a:rPr lang="en-US" dirty="0">
                <a:hlinkClick r:id="rId4"/>
              </a:rPr>
              <a:t>https://rpubs.com/shauryajauhari/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95478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086046" y="258001"/>
            <a:ext cx="6019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</a:t>
            </a:r>
            <a:r>
              <a:rPr lang="en-US" sz="5400" b="1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95437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556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Resources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45</cp:revision>
  <dcterms:created xsi:type="dcterms:W3CDTF">2019-08-21T02:30:10Z</dcterms:created>
  <dcterms:modified xsi:type="dcterms:W3CDTF">2019-08-27T15:26:57Z</dcterms:modified>
</cp:coreProperties>
</file>