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5" r:id="rId5"/>
    <p:sldId id="256" r:id="rId6"/>
    <p:sldId id="257" r:id="rId7"/>
    <p:sldId id="259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9" autoAdjust="0"/>
    <p:restoredTop sz="94660"/>
  </p:normalViewPr>
  <p:slideViewPr>
    <p:cSldViewPr snapToGrid="0">
      <p:cViewPr>
        <p:scale>
          <a:sx n="60" d="100"/>
          <a:sy n="60" d="100"/>
        </p:scale>
        <p:origin x="1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ENCODE (https://</a:t>
          </a:r>
          <a:r>
            <a:rPr lang="en-US" dirty="0" err="1"/>
            <a:t>www.encodeproject.org</a:t>
          </a:r>
          <a:r>
            <a:rPr lang="en-US" dirty="0"/>
            <a:t>/)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H1 Cell Line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Pull </a:t>
          </a:r>
          <a:r>
            <a:rPr lang="en-US" dirty="0" err="1"/>
            <a:t>ChIP</a:t>
          </a:r>
          <a:r>
            <a:rPr lang="en-US" dirty="0"/>
            <a:t>-Seq data (BAM files) for H3K27ac, H3K4me1, HeK4me2, H3K4me3.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Index the BAM files using </a:t>
          </a:r>
          <a:r>
            <a:rPr lang="en-US" i="1" dirty="0" err="1"/>
            <a:t>samtools</a:t>
          </a:r>
          <a:endParaRPr lang="en-US" i="1" dirty="0"/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Calibrate bin level peak-enrichment using </a:t>
          </a:r>
          <a:r>
            <a:rPr lang="en-US" i="1" dirty="0" err="1"/>
            <a:t>bamCoverage</a:t>
          </a:r>
          <a:r>
            <a:rPr lang="en-US" dirty="0"/>
            <a:t> (</a:t>
          </a:r>
          <a:r>
            <a:rPr lang="en-US" dirty="0" err="1"/>
            <a:t>deeptools</a:t>
          </a:r>
          <a:r>
            <a:rPr lang="en-US" dirty="0"/>
            <a:t>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5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4"/>
      <dgm:spPr/>
    </dgm:pt>
    <dgm:pt modelId="{82D9668B-1229-4FE5-9218-E32052C32163}" type="pres">
      <dgm:prSet presAssocID="{B8655291-E70F-4D4D-8B79-91F940719591}" presName="connectorText" presStyleLbl="sibTrans2D1" presStyleIdx="0" presStyleCnt="4"/>
      <dgm:spPr/>
    </dgm:pt>
    <dgm:pt modelId="{2C28B92A-9BFD-4264-A70E-B712FFF61F0E}" type="pres">
      <dgm:prSet presAssocID="{53A60C83-E320-4D8D-AC34-A4FD5C458BEB}" presName="node" presStyleLbl="node1" presStyleIdx="1" presStyleCnt="5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4"/>
      <dgm:spPr/>
    </dgm:pt>
    <dgm:pt modelId="{ED775E92-9BD6-461B-843B-1CEA801FF82B}" type="pres">
      <dgm:prSet presAssocID="{C0E435F7-9BDE-4FEE-964B-894E24251584}" presName="connectorText" presStyleLbl="sibTrans2D1" presStyleIdx="1" presStyleCnt="4"/>
      <dgm:spPr/>
    </dgm:pt>
    <dgm:pt modelId="{55681D6F-DDCB-42D8-9689-3B66CCF24AD0}" type="pres">
      <dgm:prSet presAssocID="{0F92D21F-7FE4-4D81-A164-B28499D968D3}" presName="node" presStyleLbl="node1" presStyleIdx="2" presStyleCnt="5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4"/>
      <dgm:spPr/>
    </dgm:pt>
    <dgm:pt modelId="{24E70E83-2375-4A37-AE9A-12FC5FDC99F3}" type="pres">
      <dgm:prSet presAssocID="{BA2AA2E8-201B-45EF-B4DC-10FB233BC901}" presName="connectorText" presStyleLbl="sibTrans2D1" presStyleIdx="2" presStyleCnt="4"/>
      <dgm:spPr/>
    </dgm:pt>
    <dgm:pt modelId="{9E6080A3-0307-46A5-B63A-35ED5C8EB6A7}" type="pres">
      <dgm:prSet presAssocID="{C566CA9F-1CCA-49BA-B874-F56053556743}" presName="node" presStyleLbl="node1" presStyleIdx="3" presStyleCnt="5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4"/>
      <dgm:spPr/>
    </dgm:pt>
    <dgm:pt modelId="{96077CE2-89B8-4D88-87F6-59F29BAFF04A}" type="pres">
      <dgm:prSet presAssocID="{9894FC76-7147-475A-B94B-381B90063B73}" presName="connectorText" presStyleLbl="sibTrans2D1" presStyleIdx="3" presStyleCnt="4"/>
      <dgm:spPr/>
    </dgm:pt>
    <dgm:pt modelId="{14963B6A-3E06-4B62-AA40-C7BDE330A2E2}" type="pres">
      <dgm:prSet presAssocID="{07A1A27E-5A5A-47DB-8203-2D4557909B0E}" presName="node" presStyleLbl="node1" presStyleIdx="4" presStyleCnt="5">
        <dgm:presLayoutVars>
          <dgm:bulletEnabled val="1"/>
        </dgm:presLayoutVars>
      </dgm:prSet>
      <dgm:spPr/>
    </dgm:pt>
  </dgm:ptLst>
  <dgm:cxnLst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(DHSs/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H3K27ac (Histone Modification)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H1 Cell Line RNA-Seq Data (Peak Enrichment/ Counts)</a:t>
          </a:r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Choose any range from the resultant dataset after H3K27ac filter and divide into 20, 100 bp bins (-1 </a:t>
          </a:r>
          <a:r>
            <a:rPr lang="en-US" dirty="0" err="1"/>
            <a:t>kbp</a:t>
          </a:r>
          <a:r>
            <a:rPr lang="en-US" dirty="0"/>
            <a:t> to +1 </a:t>
          </a:r>
          <a:r>
            <a:rPr lang="en-US" dirty="0" err="1"/>
            <a:t>kbp</a:t>
          </a:r>
          <a:r>
            <a:rPr lang="en-US" dirty="0"/>
            <a:t> around center)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742BB1EC-3EF0-484D-BA1F-26C0DE7158A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Curate a 20 dimensional vector (20x1 matrix) with enrichment values</a:t>
          </a:r>
        </a:p>
      </dgm:t>
    </dgm:pt>
    <dgm:pt modelId="{7C4FF32F-8D34-4BD7-B332-FEE7D47BC5D9}" type="parTrans" cxnId="{5F734604-7166-4FC3-B736-887F90E55DB4}">
      <dgm:prSet/>
      <dgm:spPr/>
      <dgm:t>
        <a:bodyPr/>
        <a:lstStyle/>
        <a:p>
          <a:endParaRPr lang="en-US"/>
        </a:p>
      </dgm:t>
    </dgm:pt>
    <dgm:pt modelId="{1566E78E-D43B-4162-BB1A-33BFC36F2666}" type="sibTrans" cxnId="{5F734604-7166-4FC3-B736-887F90E55DB4}">
      <dgm:prSet/>
      <dgm:spPr/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6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5"/>
      <dgm:spPr/>
    </dgm:pt>
    <dgm:pt modelId="{82D9668B-1229-4FE5-9218-E32052C32163}" type="pres">
      <dgm:prSet presAssocID="{B8655291-E70F-4D4D-8B79-91F940719591}" presName="connectorText" presStyleLbl="sibTrans2D1" presStyleIdx="0" presStyleCnt="5"/>
      <dgm:spPr/>
    </dgm:pt>
    <dgm:pt modelId="{2C28B92A-9BFD-4264-A70E-B712FFF61F0E}" type="pres">
      <dgm:prSet presAssocID="{53A60C83-E320-4D8D-AC34-A4FD5C458BEB}" presName="node" presStyleLbl="node1" presStyleIdx="1" presStyleCnt="6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5"/>
      <dgm:spPr/>
    </dgm:pt>
    <dgm:pt modelId="{ED775E92-9BD6-461B-843B-1CEA801FF82B}" type="pres">
      <dgm:prSet presAssocID="{C0E435F7-9BDE-4FEE-964B-894E24251584}" presName="connectorText" presStyleLbl="sibTrans2D1" presStyleIdx="1" presStyleCnt="5"/>
      <dgm:spPr/>
    </dgm:pt>
    <dgm:pt modelId="{55681D6F-DDCB-42D8-9689-3B66CCF24AD0}" type="pres">
      <dgm:prSet presAssocID="{0F92D21F-7FE4-4D81-A164-B28499D968D3}" presName="node" presStyleLbl="node1" presStyleIdx="2" presStyleCnt="6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5"/>
      <dgm:spPr/>
    </dgm:pt>
    <dgm:pt modelId="{24E70E83-2375-4A37-AE9A-12FC5FDC99F3}" type="pres">
      <dgm:prSet presAssocID="{BA2AA2E8-201B-45EF-B4DC-10FB233BC901}" presName="connectorText" presStyleLbl="sibTrans2D1" presStyleIdx="2" presStyleCnt="5"/>
      <dgm:spPr/>
    </dgm:pt>
    <dgm:pt modelId="{9E6080A3-0307-46A5-B63A-35ED5C8EB6A7}" type="pres">
      <dgm:prSet presAssocID="{C566CA9F-1CCA-49BA-B874-F56053556743}" presName="node" presStyleLbl="node1" presStyleIdx="3" presStyleCnt="6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5"/>
      <dgm:spPr/>
    </dgm:pt>
    <dgm:pt modelId="{96077CE2-89B8-4D88-87F6-59F29BAFF04A}" type="pres">
      <dgm:prSet presAssocID="{9894FC76-7147-475A-B94B-381B90063B73}" presName="connectorText" presStyleLbl="sibTrans2D1" presStyleIdx="3" presStyleCnt="5"/>
      <dgm:spPr/>
    </dgm:pt>
    <dgm:pt modelId="{14963B6A-3E06-4B62-AA40-C7BDE330A2E2}" type="pres">
      <dgm:prSet presAssocID="{07A1A27E-5A5A-47DB-8203-2D4557909B0E}" presName="node" presStyleLbl="node1" presStyleIdx="4" presStyleCnt="6">
        <dgm:presLayoutVars>
          <dgm:bulletEnabled val="1"/>
        </dgm:presLayoutVars>
      </dgm:prSet>
      <dgm:spPr/>
    </dgm:pt>
    <dgm:pt modelId="{00F56850-D342-4134-9B78-13D03064AD3D}" type="pres">
      <dgm:prSet presAssocID="{E70F03F5-06BC-476F-B8B1-BA35A4D715F1}" presName="sibTrans" presStyleLbl="sibTrans2D1" presStyleIdx="4" presStyleCnt="5"/>
      <dgm:spPr/>
    </dgm:pt>
    <dgm:pt modelId="{9BA988E9-4104-47D0-B6E3-76A4D1E7F4BD}" type="pres">
      <dgm:prSet presAssocID="{E70F03F5-06BC-476F-B8B1-BA35A4D715F1}" presName="connectorText" presStyleLbl="sibTrans2D1" presStyleIdx="4" presStyleCnt="5"/>
      <dgm:spPr/>
    </dgm:pt>
    <dgm:pt modelId="{7D559195-406A-4495-9E8C-0928894E290F}" type="pres">
      <dgm:prSet presAssocID="{742BB1EC-3EF0-484D-BA1F-26C0DE7158AB}" presName="node" presStyleLbl="node1" presStyleIdx="5" presStyleCnt="6">
        <dgm:presLayoutVars>
          <dgm:bulletEnabled val="1"/>
        </dgm:presLayoutVars>
      </dgm:prSet>
      <dgm:spPr/>
    </dgm:pt>
  </dgm:ptLst>
  <dgm:cxnLst>
    <dgm:cxn modelId="{5F734604-7166-4FC3-B736-887F90E55DB4}" srcId="{41117B40-1263-4EEB-84B8-342A98841174}" destId="{742BB1EC-3EF0-484D-BA1F-26C0DE7158AB}" srcOrd="5" destOrd="0" parTransId="{7C4FF32F-8D34-4BD7-B332-FEE7D47BC5D9}" sibTransId="{1566E78E-D43B-4162-BB1A-33BFC36F2666}"/>
    <dgm:cxn modelId="{783C1A09-D3D3-40C7-8534-D17CA853D6E4}" type="presOf" srcId="{E70F03F5-06BC-476F-B8B1-BA35A4D715F1}" destId="{00F56850-D342-4134-9B78-13D03064AD3D}" srcOrd="0" destOrd="0" presId="urn:microsoft.com/office/officeart/2005/8/layout/process5"/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BD319414-7FBA-4F31-9A06-5199FDFE5104}" type="presOf" srcId="{742BB1EC-3EF0-484D-BA1F-26C0DE7158AB}" destId="{7D559195-406A-4495-9E8C-0928894E290F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168AD0CF-2BEB-4D3C-9BB3-6FE96C5ED5F2}" type="presOf" srcId="{E70F03F5-06BC-476F-B8B1-BA35A4D715F1}" destId="{9BA988E9-4104-47D0-B6E3-76A4D1E7F4BD}" srcOrd="1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  <dgm:cxn modelId="{E7951F09-1D6A-4A9C-A2DC-C7C50AD194CF}" type="presParOf" srcId="{857B9EDD-DB8E-4517-AD36-83DDE2AEF884}" destId="{00F56850-D342-4134-9B78-13D03064AD3D}" srcOrd="9" destOrd="0" presId="urn:microsoft.com/office/officeart/2005/8/layout/process5"/>
    <dgm:cxn modelId="{5202D6B3-A7E3-4C20-98EC-7A980BFFAB76}" type="presParOf" srcId="{00F56850-D342-4134-9B78-13D03064AD3D}" destId="{9BA988E9-4104-47D0-B6E3-76A4D1E7F4BD}" srcOrd="0" destOrd="0" presId="urn:microsoft.com/office/officeart/2005/8/layout/process5"/>
    <dgm:cxn modelId="{B4BF09AD-9E51-4F0B-B1C0-F44574A7961B}" type="presParOf" srcId="{857B9EDD-DB8E-4517-AD36-83DDE2AEF884}" destId="{7D559195-406A-4495-9E8C-0928894E290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(DHSs/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TSS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Random sites distal to TSS and 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H1 Cell Line RNA-Seq Data (Peak Enrichment/ Counts)</a:t>
          </a:r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Choose any range from the resultant dataset and divide into 20, 100 bp bins (-1 </a:t>
          </a:r>
          <a:r>
            <a:rPr lang="en-US" dirty="0" err="1"/>
            <a:t>kbp</a:t>
          </a:r>
          <a:r>
            <a:rPr lang="en-US" dirty="0"/>
            <a:t> to +1 </a:t>
          </a:r>
          <a:r>
            <a:rPr lang="en-US" dirty="0" err="1"/>
            <a:t>kbp</a:t>
          </a:r>
          <a:r>
            <a:rPr lang="en-US" dirty="0"/>
            <a:t> around center)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742BB1EC-3EF0-484D-BA1F-26C0DE7158A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Curate a 20 dimensional vector (20x1 matrix) with enrichment values</a:t>
          </a:r>
        </a:p>
      </dgm:t>
    </dgm:pt>
    <dgm:pt modelId="{7C4FF32F-8D34-4BD7-B332-FEE7D47BC5D9}" type="parTrans" cxnId="{5F734604-7166-4FC3-B736-887F90E55DB4}">
      <dgm:prSet/>
      <dgm:spPr/>
      <dgm:t>
        <a:bodyPr/>
        <a:lstStyle/>
        <a:p>
          <a:endParaRPr lang="en-US"/>
        </a:p>
      </dgm:t>
    </dgm:pt>
    <dgm:pt modelId="{1566E78E-D43B-4162-BB1A-33BFC36F2666}" type="sibTrans" cxnId="{5F734604-7166-4FC3-B736-887F90E55DB4}">
      <dgm:prSet/>
      <dgm:spPr/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6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5"/>
      <dgm:spPr/>
    </dgm:pt>
    <dgm:pt modelId="{82D9668B-1229-4FE5-9218-E32052C32163}" type="pres">
      <dgm:prSet presAssocID="{B8655291-E70F-4D4D-8B79-91F940719591}" presName="connectorText" presStyleLbl="sibTrans2D1" presStyleIdx="0" presStyleCnt="5"/>
      <dgm:spPr/>
    </dgm:pt>
    <dgm:pt modelId="{2C28B92A-9BFD-4264-A70E-B712FFF61F0E}" type="pres">
      <dgm:prSet presAssocID="{53A60C83-E320-4D8D-AC34-A4FD5C458BEB}" presName="node" presStyleLbl="node1" presStyleIdx="1" presStyleCnt="6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5"/>
      <dgm:spPr/>
    </dgm:pt>
    <dgm:pt modelId="{ED775E92-9BD6-461B-843B-1CEA801FF82B}" type="pres">
      <dgm:prSet presAssocID="{C0E435F7-9BDE-4FEE-964B-894E24251584}" presName="connectorText" presStyleLbl="sibTrans2D1" presStyleIdx="1" presStyleCnt="5"/>
      <dgm:spPr/>
    </dgm:pt>
    <dgm:pt modelId="{55681D6F-DDCB-42D8-9689-3B66CCF24AD0}" type="pres">
      <dgm:prSet presAssocID="{0F92D21F-7FE4-4D81-A164-B28499D968D3}" presName="node" presStyleLbl="node1" presStyleIdx="2" presStyleCnt="6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5"/>
      <dgm:spPr/>
    </dgm:pt>
    <dgm:pt modelId="{24E70E83-2375-4A37-AE9A-12FC5FDC99F3}" type="pres">
      <dgm:prSet presAssocID="{BA2AA2E8-201B-45EF-B4DC-10FB233BC901}" presName="connectorText" presStyleLbl="sibTrans2D1" presStyleIdx="2" presStyleCnt="5"/>
      <dgm:spPr/>
    </dgm:pt>
    <dgm:pt modelId="{9E6080A3-0307-46A5-B63A-35ED5C8EB6A7}" type="pres">
      <dgm:prSet presAssocID="{C566CA9F-1CCA-49BA-B874-F56053556743}" presName="node" presStyleLbl="node1" presStyleIdx="3" presStyleCnt="6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5"/>
      <dgm:spPr/>
    </dgm:pt>
    <dgm:pt modelId="{96077CE2-89B8-4D88-87F6-59F29BAFF04A}" type="pres">
      <dgm:prSet presAssocID="{9894FC76-7147-475A-B94B-381B90063B73}" presName="connectorText" presStyleLbl="sibTrans2D1" presStyleIdx="3" presStyleCnt="5"/>
      <dgm:spPr/>
    </dgm:pt>
    <dgm:pt modelId="{14963B6A-3E06-4B62-AA40-C7BDE330A2E2}" type="pres">
      <dgm:prSet presAssocID="{07A1A27E-5A5A-47DB-8203-2D4557909B0E}" presName="node" presStyleLbl="node1" presStyleIdx="4" presStyleCnt="6">
        <dgm:presLayoutVars>
          <dgm:bulletEnabled val="1"/>
        </dgm:presLayoutVars>
      </dgm:prSet>
      <dgm:spPr/>
    </dgm:pt>
    <dgm:pt modelId="{00F56850-D342-4134-9B78-13D03064AD3D}" type="pres">
      <dgm:prSet presAssocID="{E70F03F5-06BC-476F-B8B1-BA35A4D715F1}" presName="sibTrans" presStyleLbl="sibTrans2D1" presStyleIdx="4" presStyleCnt="5"/>
      <dgm:spPr/>
    </dgm:pt>
    <dgm:pt modelId="{9BA988E9-4104-47D0-B6E3-76A4D1E7F4BD}" type="pres">
      <dgm:prSet presAssocID="{E70F03F5-06BC-476F-B8B1-BA35A4D715F1}" presName="connectorText" presStyleLbl="sibTrans2D1" presStyleIdx="4" presStyleCnt="5"/>
      <dgm:spPr/>
    </dgm:pt>
    <dgm:pt modelId="{7D559195-406A-4495-9E8C-0928894E290F}" type="pres">
      <dgm:prSet presAssocID="{742BB1EC-3EF0-484D-BA1F-26C0DE7158AB}" presName="node" presStyleLbl="node1" presStyleIdx="5" presStyleCnt="6">
        <dgm:presLayoutVars>
          <dgm:bulletEnabled val="1"/>
        </dgm:presLayoutVars>
      </dgm:prSet>
      <dgm:spPr/>
    </dgm:pt>
  </dgm:ptLst>
  <dgm:cxnLst>
    <dgm:cxn modelId="{5F734604-7166-4FC3-B736-887F90E55DB4}" srcId="{41117B40-1263-4EEB-84B8-342A98841174}" destId="{742BB1EC-3EF0-484D-BA1F-26C0DE7158AB}" srcOrd="5" destOrd="0" parTransId="{7C4FF32F-8D34-4BD7-B332-FEE7D47BC5D9}" sibTransId="{1566E78E-D43B-4162-BB1A-33BFC36F2666}"/>
    <dgm:cxn modelId="{783C1A09-D3D3-40C7-8534-D17CA853D6E4}" type="presOf" srcId="{E70F03F5-06BC-476F-B8B1-BA35A4D715F1}" destId="{00F56850-D342-4134-9B78-13D03064AD3D}" srcOrd="0" destOrd="0" presId="urn:microsoft.com/office/officeart/2005/8/layout/process5"/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BD319414-7FBA-4F31-9A06-5199FDFE5104}" type="presOf" srcId="{742BB1EC-3EF0-484D-BA1F-26C0DE7158AB}" destId="{7D559195-406A-4495-9E8C-0928894E290F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168AD0CF-2BEB-4D3C-9BB3-6FE96C5ED5F2}" type="presOf" srcId="{E70F03F5-06BC-476F-B8B1-BA35A4D715F1}" destId="{9BA988E9-4104-47D0-B6E3-76A4D1E7F4BD}" srcOrd="1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  <dgm:cxn modelId="{E7951F09-1D6A-4A9C-A2DC-C7C50AD194CF}" type="presParOf" srcId="{857B9EDD-DB8E-4517-AD36-83DDE2AEF884}" destId="{00F56850-D342-4134-9B78-13D03064AD3D}" srcOrd="9" destOrd="0" presId="urn:microsoft.com/office/officeart/2005/8/layout/process5"/>
    <dgm:cxn modelId="{5202D6B3-A7E3-4C20-98EC-7A980BFFAB76}" type="presParOf" srcId="{00F56850-D342-4134-9B78-13D03064AD3D}" destId="{9BA988E9-4104-47D0-B6E3-76A4D1E7F4BD}" srcOrd="0" destOrd="0" presId="urn:microsoft.com/office/officeart/2005/8/layout/process5"/>
    <dgm:cxn modelId="{B4BF09AD-9E51-4F0B-B1C0-F44574A7961B}" type="presParOf" srcId="{857B9EDD-DB8E-4517-AD36-83DDE2AEF884}" destId="{7D559195-406A-4495-9E8C-0928894E290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ENCODE (https://</a:t>
          </a:r>
          <a:r>
            <a:rPr lang="en-US" sz="1100" kern="1200" dirty="0" err="1"/>
            <a:t>www.encodeproject.org</a:t>
          </a:r>
          <a:r>
            <a:rPr lang="en-US" sz="1100" kern="1200" dirty="0"/>
            <a:t>/)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H1 Cell Line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Pull </a:t>
          </a:r>
          <a:r>
            <a:rPr lang="en-US" sz="1100" kern="1200" dirty="0" err="1"/>
            <a:t>ChIP</a:t>
          </a:r>
          <a:r>
            <a:rPr lang="en-US" sz="1100" kern="1200" dirty="0"/>
            <a:t>-Seq data (BAM files) for H3K27ac, H3K4me1, HeK4me2, H3K4me3.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Index the BAM files using </a:t>
          </a:r>
          <a:r>
            <a:rPr lang="en-US" sz="1100" i="1" kern="1200" dirty="0" err="1"/>
            <a:t>samtools</a:t>
          </a:r>
          <a:endParaRPr lang="en-US" sz="1100" i="1" kern="1200" dirty="0"/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Calibrate bin level peak-enrichment using </a:t>
          </a:r>
          <a:r>
            <a:rPr lang="en-US" sz="1100" i="1" kern="1200" dirty="0" err="1"/>
            <a:t>bamCoverage</a:t>
          </a:r>
          <a:r>
            <a:rPr lang="en-US" sz="1100" kern="1200" dirty="0"/>
            <a:t> (</a:t>
          </a:r>
          <a:r>
            <a:rPr lang="en-US" sz="1100" kern="1200" dirty="0" err="1"/>
            <a:t>deeptools</a:t>
          </a:r>
          <a:r>
            <a:rPr lang="en-US" sz="1100" kern="1200" dirty="0"/>
            <a:t>)</a:t>
          </a:r>
        </a:p>
      </dsp:txBody>
      <dsp:txXfrm>
        <a:off x="3033928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Dnase</a:t>
          </a:r>
          <a:r>
            <a:rPr lang="en-US" sz="1300" kern="1200" dirty="0"/>
            <a:t> Hypersensitivity Sites (Open Chromatin Regions) (DHSs/ BED file)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P300 binding sites (</a:t>
          </a:r>
          <a:r>
            <a:rPr lang="en-US" sz="1300" kern="1200" dirty="0" err="1"/>
            <a:t>ChIP</a:t>
          </a:r>
          <a:r>
            <a:rPr lang="en-US" sz="1300" kern="1200" dirty="0"/>
            <a:t>-Seq/BED file)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H3K27ac (Histone Modification) (</a:t>
          </a:r>
          <a:r>
            <a:rPr lang="en-US" sz="1300" kern="1200" dirty="0" err="1"/>
            <a:t>ChIP</a:t>
          </a:r>
          <a:r>
            <a:rPr lang="en-US" sz="1300" kern="1200" dirty="0"/>
            <a:t>-Seq/BED file)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H1 Cell Line RNA-Seq Data (Peak Enrichment/ Counts)</a:t>
          </a:r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Choose any range from the resultant dataset after H3K27ac filter and divide into 20, 100 bp bins (-1 </a:t>
          </a:r>
          <a:r>
            <a:rPr lang="en-US" sz="1300" kern="1200" dirty="0" err="1"/>
            <a:t>kbp</a:t>
          </a:r>
          <a:r>
            <a:rPr lang="en-US" sz="1300" kern="1200" dirty="0"/>
            <a:t> to +1 </a:t>
          </a:r>
          <a:r>
            <a:rPr lang="en-US" sz="1300" kern="1200" dirty="0" err="1"/>
            <a:t>kbp</a:t>
          </a:r>
          <a:r>
            <a:rPr lang="en-US" sz="1300" kern="1200" dirty="0"/>
            <a:t> around center)</a:t>
          </a:r>
        </a:p>
      </dsp:txBody>
      <dsp:txXfrm>
        <a:off x="3033928" y="3173892"/>
        <a:ext cx="2060143" cy="1206068"/>
      </dsp:txXfrm>
    </dsp:sp>
    <dsp:sp modelId="{00F56850-D342-4134-9B78-13D03064AD3D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91648" y="3618068"/>
        <a:ext cx="316861" cy="317716"/>
      </dsp:txXfrm>
    </dsp:sp>
    <dsp:sp modelId="{7D559195-406A-4495-9E8C-0928894E290F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Curate a 20 dimensional vector (20x1 matrix) with enrichment values</a:t>
          </a:r>
        </a:p>
      </dsp:txBody>
      <dsp:txXfrm>
        <a:off x="44665" y="3173892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Dnase</a:t>
          </a:r>
          <a:r>
            <a:rPr lang="en-US" sz="1500" kern="1200" dirty="0"/>
            <a:t> Hypersensitivity Sites (Open Chromatin Regions) (DHSs/ BED file)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TSS sites (</a:t>
          </a:r>
          <a:r>
            <a:rPr lang="en-US" sz="1500" kern="1200" dirty="0" err="1"/>
            <a:t>ChIP</a:t>
          </a:r>
          <a:r>
            <a:rPr lang="en-US" sz="1500" kern="1200" dirty="0"/>
            <a:t>-Seq/BED file)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sites distal to TSS and p300 binding sites (</a:t>
          </a:r>
          <a:r>
            <a:rPr lang="en-US" sz="1500" kern="1200" dirty="0" err="1"/>
            <a:t>ChIP</a:t>
          </a:r>
          <a:r>
            <a:rPr lang="en-US" sz="1500" kern="1200" dirty="0"/>
            <a:t>-Seq/BED file)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H1 Cell Line RNA-Seq Data (Peak Enrichment/ Counts)</a:t>
          </a:r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Choose any range from the resultant dataset and divide into 20, 100 bp bins (-1 </a:t>
          </a:r>
          <a:r>
            <a:rPr lang="en-US" sz="1500" kern="1200" dirty="0" err="1"/>
            <a:t>kbp</a:t>
          </a:r>
          <a:r>
            <a:rPr lang="en-US" sz="1500" kern="1200" dirty="0"/>
            <a:t> to +1 </a:t>
          </a:r>
          <a:r>
            <a:rPr lang="en-US" sz="1500" kern="1200" dirty="0" err="1"/>
            <a:t>kbp</a:t>
          </a:r>
          <a:r>
            <a:rPr lang="en-US" sz="1500" kern="1200" dirty="0"/>
            <a:t> around center)</a:t>
          </a:r>
        </a:p>
      </dsp:txBody>
      <dsp:txXfrm>
        <a:off x="3033928" y="3173892"/>
        <a:ext cx="2060143" cy="1206068"/>
      </dsp:txXfrm>
    </dsp:sp>
    <dsp:sp modelId="{00F56850-D342-4134-9B78-13D03064AD3D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491648" y="3618068"/>
        <a:ext cx="316861" cy="317716"/>
      </dsp:txXfrm>
    </dsp:sp>
    <dsp:sp modelId="{7D559195-406A-4495-9E8C-0928894E290F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Curate a 20 dimensional vector (20x1 matrix) with enrichment values</a:t>
          </a:r>
        </a:p>
      </dsp:txBody>
      <dsp:txXfrm>
        <a:off x="44665" y="317389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CDB8-25FB-4225-97BA-181DA8B2F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D54F9-C2BF-4D5F-8395-C443FADC2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133F7-A9E0-4AC0-89EB-69853C66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A5A8-06D4-415A-92EF-4537C467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5CC9-D87C-4910-98DD-6D42A409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C68E-DE9C-4EA4-BB36-D26ED6F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8E7E8-AAD6-49BC-B187-C542A29F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3528-8927-4C5B-83F2-146D2084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A3A7-0226-4634-8B76-DDBF3DE5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8D4E-C46F-4DAC-B06E-9531029A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4FD76-9ED9-4FBA-8313-58ECBBF25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BC75-D623-4968-A47E-60A43F261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A12A-65FA-47A5-BF51-A762BF0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8714A-25AE-4AF5-8339-B26DF6A2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8F180-A28F-4336-9C31-234ACB20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73C0-C6D7-4273-AB5D-3F8F2DC1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1A89-D2E4-4CB6-A2E5-185128AC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8D36-86E7-41FD-89C9-24D63626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6EE9-6EF2-4791-A017-8D6A06E6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9D3D-BC19-4DCC-8078-DE8A559C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480E-CD26-43F6-81B0-B4533460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4E42D-530A-4C34-9E65-20126E23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0676-5AF1-4B8E-9D44-5D8CBB24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D030-6AAE-4AD7-8517-DE403BD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5D49-7DAB-4F42-B5AE-5F8645D2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3835-4AC7-4BD1-B0D3-8F89FAF3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9F8A-E645-422D-A84F-2527BF17F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A5028-9F96-465F-95B5-56D9EA918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A0B75-C9DB-4F64-A2EA-574002CE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F8221-454E-4B99-8954-23F16EBA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4465F-A94D-4166-B002-4B56E15D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41A6-FB98-449D-A776-A43D4F87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D8DFF-B132-4A46-BB04-927861C0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E7ACF-8457-4848-8183-8055CD3C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DA83F-1B67-4179-A741-38B847A33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0F46C-D54D-42CC-BBC1-84006AD3D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FC82A-657E-402D-8CE1-2618D774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3EA6C-1E40-4831-9FD7-6173505F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7F288-0AB2-4BD5-9EB7-576B1E44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2D54-95B6-4EAE-9A0C-D8E76D45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A0DEC-AEBF-48D5-940A-6B656E84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9789F-DF83-4491-9500-751799C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B1096-4E83-4B50-AD00-798C7F76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5A4FF-4B54-481E-A68A-629871FF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68B6C-F56F-4A57-B163-089F4E9B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0137D-0ADF-4733-B639-2044C77E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5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9025-5D20-46FE-A8AB-9B60C886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6A5B-6E65-489C-9462-D28F6AAE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D3F9-381F-4198-AC5F-ECBF505A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BD5B-4D15-4735-A74F-5462E6D4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982CE-A653-4086-9C4C-7DC23E0A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83F9-11AB-4563-9F8C-916E879C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DBD7-183D-464D-86A8-38A49266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1CA07-2215-439F-801E-7ACA3B974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6FFA-364C-4F46-A48D-052A94E2B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26F6E-D830-4041-838B-1CAD5FFF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B168-A6ED-47F7-85E6-4437AC97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CDB82-4E3F-4B3D-BF46-318055F8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823EA-466C-4E5E-BAE8-E563627C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10B95-AD6E-452F-AC9E-4169290C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88F2-774F-4190-AF23-B8D72C704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45E2-01E7-45BE-8601-658BCEA7605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CF03-DF3F-4043-AF52-F8292CAD6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7401-E1BD-44C8-90DE-1F166BE46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1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sv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83C328-BD0B-4387-80AF-FCDF95E6B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 for Enhancer Prediction via Deep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BC2E7B-914D-434E-9496-AC4190F79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Shaurya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Jauhari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Mora Lab.</a:t>
            </a:r>
          </a:p>
        </p:txBody>
      </p:sp>
    </p:spTree>
    <p:extLst>
      <p:ext uri="{BB962C8B-B14F-4D97-AF65-F5344CB8AC3E}">
        <p14:creationId xmlns:p14="http://schemas.microsoft.com/office/powerpoint/2010/main" val="188368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2BC-FFC6-4DD2-9B44-713018DA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7530-392C-4C5F-930B-68166D38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structure</a:t>
            </a:r>
          </a:p>
          <a:p>
            <a:pPr lvl="1"/>
            <a:r>
              <a:rPr lang="en-US" dirty="0"/>
              <a:t>2 columns</a:t>
            </a:r>
          </a:p>
          <a:p>
            <a:pPr lvl="1"/>
            <a:r>
              <a:rPr lang="en-US" dirty="0"/>
              <a:t>Enrichment Value, Class</a:t>
            </a:r>
          </a:p>
          <a:p>
            <a:pPr lvl="1"/>
            <a:r>
              <a:rPr lang="en-US" dirty="0"/>
              <a:t>Enrichment Value ~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numeric</a:t>
            </a:r>
          </a:p>
          <a:p>
            <a:pPr lvl="1"/>
            <a:r>
              <a:rPr lang="en-US" dirty="0"/>
              <a:t>Class ~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binary</a:t>
            </a:r>
          </a:p>
          <a:p>
            <a:pPr lvl="1"/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Histone modifications flank protein binding sites.</a:t>
            </a:r>
          </a:p>
        </p:txBody>
      </p:sp>
    </p:spTree>
    <p:extLst>
      <p:ext uri="{BB962C8B-B14F-4D97-AF65-F5344CB8AC3E}">
        <p14:creationId xmlns:p14="http://schemas.microsoft.com/office/powerpoint/2010/main" val="102956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/>
        </p:nvGraphicFramePr>
        <p:xfrm>
          <a:off x="2032000" y="15678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3250033" y="258001"/>
            <a:ext cx="56919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Positive Testing Set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(Enhancer -&gt; 1) </a:t>
            </a:r>
          </a:p>
        </p:txBody>
      </p:sp>
    </p:spTree>
    <p:extLst>
      <p:ext uri="{BB962C8B-B14F-4D97-AF65-F5344CB8AC3E}">
        <p14:creationId xmlns:p14="http://schemas.microsoft.com/office/powerpoint/2010/main" val="67419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A4A36369-0C6F-B340-B9A8-775B1650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8748" y="1976459"/>
            <a:ext cx="1466088" cy="1466088"/>
          </a:xfrm>
          <a:prstGeom prst="rect">
            <a:avLst/>
          </a:prstGeom>
        </p:spPr>
      </p:pic>
      <p:pic>
        <p:nvPicPr>
          <p:cNvPr id="1026" name="Picture 2" descr="ENCODE">
            <a:extLst>
              <a:ext uri="{FF2B5EF4-FFF2-40B4-BE49-F238E27FC236}">
                <a16:creationId xmlns:a16="http://schemas.microsoft.com/office/drawing/2014/main" id="{5BF94698-9865-F046-AAD0-EAD2B7FF2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056" y="1279991"/>
            <a:ext cx="1199473" cy="69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762094F-7716-FC4E-8777-9DFDC91B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95" y="1456944"/>
            <a:ext cx="1213104" cy="121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Line arrow: Straight">
            <a:extLst>
              <a:ext uri="{FF2B5EF4-FFF2-40B4-BE49-F238E27FC236}">
                <a16:creationId xmlns:a16="http://schemas.microsoft.com/office/drawing/2014/main" id="{506DD1C2-9ED6-8943-9EEF-35DF73D3A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557235" y="1815048"/>
            <a:ext cx="1058636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CF3D53-3C24-9C43-859B-A315709CE45E}"/>
              </a:ext>
            </a:extLst>
          </p:cNvPr>
          <p:cNvSpPr/>
          <p:nvPr/>
        </p:nvSpPr>
        <p:spPr>
          <a:xfrm>
            <a:off x="5345614" y="2810363"/>
            <a:ext cx="103906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H1 Cell Line</a:t>
            </a:r>
          </a:p>
        </p:txBody>
      </p:sp>
      <p:pic>
        <p:nvPicPr>
          <p:cNvPr id="13" name="Graphic 12" descr="Line arrow: Straight">
            <a:extLst>
              <a:ext uri="{FF2B5EF4-FFF2-40B4-BE49-F238E27FC236}">
                <a16:creationId xmlns:a16="http://schemas.microsoft.com/office/drawing/2014/main" id="{363AFA68-8EC1-3D40-BBBE-970400544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7332298" y="1793260"/>
            <a:ext cx="1124389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16E22206-5B7D-A145-8A3C-C086B6CE50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5544" y="2183964"/>
            <a:ext cx="914400" cy="914400"/>
          </a:xfrm>
          <a:prstGeom prst="rect">
            <a:avLst/>
          </a:prstGeom>
        </p:spPr>
      </p:pic>
      <p:pic>
        <p:nvPicPr>
          <p:cNvPr id="16" name="Graphic 15" descr="List">
            <a:extLst>
              <a:ext uri="{FF2B5EF4-FFF2-40B4-BE49-F238E27FC236}">
                <a16:creationId xmlns:a16="http://schemas.microsoft.com/office/drawing/2014/main" id="{01B06C1E-45E0-1D43-A3A9-CAACCAA81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5544" y="1203961"/>
            <a:ext cx="914400" cy="914400"/>
          </a:xfrm>
          <a:prstGeom prst="rect">
            <a:avLst/>
          </a:prstGeom>
        </p:spPr>
      </p:pic>
      <p:pic>
        <p:nvPicPr>
          <p:cNvPr id="17" name="Graphic 16" descr="List">
            <a:extLst>
              <a:ext uri="{FF2B5EF4-FFF2-40B4-BE49-F238E27FC236}">
                <a16:creationId xmlns:a16="http://schemas.microsoft.com/office/drawing/2014/main" id="{A67041DE-538F-FF4E-91A4-72468F7318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5544" y="3098364"/>
            <a:ext cx="914400" cy="914400"/>
          </a:xfrm>
          <a:prstGeom prst="rect">
            <a:avLst/>
          </a:prstGeom>
        </p:spPr>
      </p:pic>
      <p:pic>
        <p:nvPicPr>
          <p:cNvPr id="19" name="Graphic 18" descr="List">
            <a:extLst>
              <a:ext uri="{FF2B5EF4-FFF2-40B4-BE49-F238E27FC236}">
                <a16:creationId xmlns:a16="http://schemas.microsoft.com/office/drawing/2014/main" id="{F21AA5F8-8123-A64F-9ABD-7CBEFD8D0D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5544" y="289560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53912F-C24F-DE41-963B-31EDFFDF58B5}"/>
              </a:ext>
            </a:extLst>
          </p:cNvPr>
          <p:cNvSpPr/>
          <p:nvPr/>
        </p:nvSpPr>
        <p:spPr>
          <a:xfrm>
            <a:off x="10254584" y="2452241"/>
            <a:ext cx="8963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16B4DD-E74B-2B4B-9194-737FE100FA09}"/>
              </a:ext>
            </a:extLst>
          </p:cNvPr>
          <p:cNvSpPr/>
          <p:nvPr/>
        </p:nvSpPr>
        <p:spPr>
          <a:xfrm>
            <a:off x="10289787" y="1507271"/>
            <a:ext cx="8963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230FB3-4A3E-A249-8935-473056F9200C}"/>
              </a:ext>
            </a:extLst>
          </p:cNvPr>
          <p:cNvSpPr/>
          <p:nvPr/>
        </p:nvSpPr>
        <p:spPr>
          <a:xfrm>
            <a:off x="10326543" y="652416"/>
            <a:ext cx="8258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H3K27ac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1EE7-F468-C343-87BE-F2BD2A52B77A}"/>
              </a:ext>
            </a:extLst>
          </p:cNvPr>
          <p:cNvSpPr/>
          <p:nvPr/>
        </p:nvSpPr>
        <p:spPr>
          <a:xfrm>
            <a:off x="10254584" y="3397211"/>
            <a:ext cx="8963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7B0F5B-82EA-A34B-8C22-FA8FFA5251B7}"/>
              </a:ext>
            </a:extLst>
          </p:cNvPr>
          <p:cNvSpPr/>
          <p:nvPr/>
        </p:nvSpPr>
        <p:spPr>
          <a:xfrm>
            <a:off x="7247254" y="1595141"/>
            <a:ext cx="12094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ChIP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-Seq Data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(BAM file)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531CCE-9274-304D-9155-B35D65737B8C}"/>
              </a:ext>
            </a:extLst>
          </p:cNvPr>
          <p:cNvSpPr/>
          <p:nvPr/>
        </p:nvSpPr>
        <p:spPr>
          <a:xfrm>
            <a:off x="7204250" y="2373418"/>
            <a:ext cx="13580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Protein-binding 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assay</a:t>
            </a:r>
          </a:p>
        </p:txBody>
      </p:sp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1214CFD5-DA81-DC4B-ABF6-5597F35A0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8" y="4426894"/>
            <a:ext cx="6438900" cy="3429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8E3458B-D5A5-E84D-8A89-19DE5D9F37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8" y="4813787"/>
            <a:ext cx="4254500" cy="34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00E82C-DD51-AC48-B71A-05D3E4F54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8" y="5241796"/>
            <a:ext cx="5384800" cy="1079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9467E3-328B-704B-96B6-304615260D1C}"/>
              </a:ext>
            </a:extLst>
          </p:cNvPr>
          <p:cNvSpPr/>
          <p:nvPr/>
        </p:nvSpPr>
        <p:spPr>
          <a:xfrm>
            <a:off x="10326543" y="652416"/>
            <a:ext cx="824440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A2B25E-EE3F-3744-8828-CB94FADE4D48}"/>
              </a:ext>
            </a:extLst>
          </p:cNvPr>
          <p:cNvSpPr/>
          <p:nvPr/>
        </p:nvSpPr>
        <p:spPr>
          <a:xfrm>
            <a:off x="3022668" y="5961821"/>
            <a:ext cx="972150" cy="1912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D2FFB8-752D-A248-8813-B56552160E41}"/>
              </a:ext>
            </a:extLst>
          </p:cNvPr>
          <p:cNvSpPr/>
          <p:nvPr/>
        </p:nvSpPr>
        <p:spPr>
          <a:xfrm>
            <a:off x="2568259" y="5781546"/>
            <a:ext cx="452389" cy="2055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0F364-DBE7-2446-892A-690118AFDE5A}"/>
              </a:ext>
            </a:extLst>
          </p:cNvPr>
          <p:cNvSpPr/>
          <p:nvPr/>
        </p:nvSpPr>
        <p:spPr>
          <a:xfrm>
            <a:off x="1910451" y="5582621"/>
            <a:ext cx="364839" cy="2055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53EEA0-C644-704B-B05B-C1CABA754C4C}"/>
              </a:ext>
            </a:extLst>
          </p:cNvPr>
          <p:cNvSpPr/>
          <p:nvPr/>
        </p:nvSpPr>
        <p:spPr>
          <a:xfrm>
            <a:off x="4196949" y="4813787"/>
            <a:ext cx="818146" cy="2637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762FE3C2-4F26-4345-8757-290669371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94404"/>
            <a:ext cx="694913" cy="581368"/>
          </a:xfrm>
          <a:prstGeom prst="rect">
            <a:avLst/>
          </a:prstGeom>
        </p:spPr>
      </p:pic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53212FC4-569B-41BD-96B6-4D18CEBC3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14401"/>
            <a:ext cx="694913" cy="581368"/>
          </a:xfrm>
          <a:prstGeom prst="rect">
            <a:avLst/>
          </a:prstGeom>
        </p:spPr>
      </p:pic>
      <p:pic>
        <p:nvPicPr>
          <p:cNvPr id="6" name="Graphic 5" descr="List">
            <a:extLst>
              <a:ext uri="{FF2B5EF4-FFF2-40B4-BE49-F238E27FC236}">
                <a16:creationId xmlns:a16="http://schemas.microsoft.com/office/drawing/2014/main" id="{524E0FFB-27E5-4796-ABEE-543145BD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808804"/>
            <a:ext cx="694913" cy="581368"/>
          </a:xfrm>
          <a:prstGeom prst="rect">
            <a:avLst/>
          </a:prstGeom>
        </p:spPr>
      </p:pic>
      <p:pic>
        <p:nvPicPr>
          <p:cNvPr id="7" name="Graphic 6" descr="List">
            <a:extLst>
              <a:ext uri="{FF2B5EF4-FFF2-40B4-BE49-F238E27FC236}">
                <a16:creationId xmlns:a16="http://schemas.microsoft.com/office/drawing/2014/main" id="{C910F8A3-82F0-484D-8617-4CDB229CF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94913" cy="5813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371673-E6DF-4816-B0A6-14C05CCCB481}"/>
              </a:ext>
            </a:extLst>
          </p:cNvPr>
          <p:cNvSpPr/>
          <p:nvPr/>
        </p:nvSpPr>
        <p:spPr>
          <a:xfrm>
            <a:off x="498703" y="1983686"/>
            <a:ext cx="161381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ENCFF441KOL.bw (H3K4me1)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A948E2-ABAC-4A7F-A852-35A72FF2C78A}"/>
              </a:ext>
            </a:extLst>
          </p:cNvPr>
          <p:cNvSpPr/>
          <p:nvPr/>
        </p:nvSpPr>
        <p:spPr>
          <a:xfrm>
            <a:off x="516806" y="926326"/>
            <a:ext cx="16430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ENCFF799BDH.bw (H3K4me2)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5812B0-57FB-434C-91AC-2C88291641EC}"/>
              </a:ext>
            </a:extLst>
          </p:cNvPr>
          <p:cNvSpPr/>
          <p:nvPr/>
        </p:nvSpPr>
        <p:spPr>
          <a:xfrm>
            <a:off x="491906" y="58148"/>
            <a:ext cx="16028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ENCFF340UJK.bw (H3K4me3)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0B639-A16C-404B-8BF4-9531FDF73506}"/>
              </a:ext>
            </a:extLst>
          </p:cNvPr>
          <p:cNvSpPr/>
          <p:nvPr/>
        </p:nvSpPr>
        <p:spPr>
          <a:xfrm>
            <a:off x="494218" y="2821435"/>
            <a:ext cx="16065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ENCFF663SAM.bw (H3K27ac)</a:t>
            </a:r>
          </a:p>
        </p:txBody>
      </p:sp>
      <p:pic>
        <p:nvPicPr>
          <p:cNvPr id="13" name="Graphic 12" descr="Line arrow: Straight">
            <a:extLst>
              <a:ext uri="{FF2B5EF4-FFF2-40B4-BE49-F238E27FC236}">
                <a16:creationId xmlns:a16="http://schemas.microsoft.com/office/drawing/2014/main" id="{FB316E1E-D9D7-4CE1-A854-E869125AF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16444" y="1214775"/>
            <a:ext cx="1058636" cy="9144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E9061B-8D39-4E35-B555-859289B23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68" y="290684"/>
            <a:ext cx="3349562" cy="29076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FFF169-6D82-4B7A-A3C0-E84A87E4E189}"/>
              </a:ext>
            </a:extLst>
          </p:cNvPr>
          <p:cNvSpPr/>
          <p:nvPr/>
        </p:nvSpPr>
        <p:spPr>
          <a:xfrm>
            <a:off x="3200227" y="3012792"/>
            <a:ext cx="284749" cy="1405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A8F7D-1785-47AF-90B3-A3F8960BFFB9}"/>
              </a:ext>
            </a:extLst>
          </p:cNvPr>
          <p:cNvSpPr/>
          <p:nvPr/>
        </p:nvSpPr>
        <p:spPr>
          <a:xfrm>
            <a:off x="3148893" y="273591"/>
            <a:ext cx="824440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B187A3-8F96-4BBD-BAD7-827919C4D779}"/>
              </a:ext>
            </a:extLst>
          </p:cNvPr>
          <p:cNvSpPr/>
          <p:nvPr/>
        </p:nvSpPr>
        <p:spPr>
          <a:xfrm>
            <a:off x="3166668" y="2393810"/>
            <a:ext cx="1178711" cy="1639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Line arrow: Straight">
            <a:extLst>
              <a:ext uri="{FF2B5EF4-FFF2-40B4-BE49-F238E27FC236}">
                <a16:creationId xmlns:a16="http://schemas.microsoft.com/office/drawing/2014/main" id="{C1482CCE-F0FA-42A7-A679-F52A95F52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607818" y="1257416"/>
            <a:ext cx="1058636" cy="914400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A1EFEF-7CB1-41CF-9CA4-82CDB56A7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042" y="319758"/>
            <a:ext cx="4007006" cy="29076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EA12747-545C-47B6-89CC-DA0CE8C76C29}"/>
              </a:ext>
            </a:extLst>
          </p:cNvPr>
          <p:cNvSpPr/>
          <p:nvPr/>
        </p:nvSpPr>
        <p:spPr>
          <a:xfrm>
            <a:off x="7830185" y="2657510"/>
            <a:ext cx="1434317" cy="367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4C9148-022F-4D0A-AA26-24A4F1B34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464" y="3630562"/>
            <a:ext cx="2240536" cy="3239799"/>
          </a:xfrm>
          <a:prstGeom prst="rect">
            <a:avLst/>
          </a:prstGeom>
        </p:spPr>
      </p:pic>
      <p:pic>
        <p:nvPicPr>
          <p:cNvPr id="27" name="Graphic 26" descr="Line arrow: Straight">
            <a:extLst>
              <a:ext uri="{FF2B5EF4-FFF2-40B4-BE49-F238E27FC236}">
                <a16:creationId xmlns:a16="http://schemas.microsoft.com/office/drawing/2014/main" id="{D4328F66-9F13-41FF-8A03-43D8FBC7B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547343" y="3816132"/>
            <a:ext cx="1058636" cy="9144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F17805-649C-404B-B65D-DACEAA05CDDD}"/>
              </a:ext>
            </a:extLst>
          </p:cNvPr>
          <p:cNvCxnSpPr>
            <a:cxnSpLocks/>
          </p:cNvCxnSpPr>
          <p:nvPr/>
        </p:nvCxnSpPr>
        <p:spPr>
          <a:xfrm>
            <a:off x="8609939" y="3630562"/>
            <a:ext cx="0" cy="6427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66E936D-087A-40F1-B259-1C501B89B7EA}"/>
              </a:ext>
            </a:extLst>
          </p:cNvPr>
          <p:cNvSpPr/>
          <p:nvPr/>
        </p:nvSpPr>
        <p:spPr>
          <a:xfrm>
            <a:off x="10039985" y="5066680"/>
            <a:ext cx="1438141" cy="5400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095478"/>
              </p:ext>
            </p:extLst>
          </p:nvPr>
        </p:nvGraphicFramePr>
        <p:xfrm>
          <a:off x="2032000" y="15678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3119709" y="258001"/>
            <a:ext cx="59525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Positive Training Set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(Enhancer -&gt; 1) </a:t>
            </a:r>
          </a:p>
        </p:txBody>
      </p:sp>
    </p:spTree>
    <p:extLst>
      <p:ext uri="{BB962C8B-B14F-4D97-AF65-F5344CB8AC3E}">
        <p14:creationId xmlns:p14="http://schemas.microsoft.com/office/powerpoint/2010/main" val="172367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795437"/>
              </p:ext>
            </p:extLst>
          </p:nvPr>
        </p:nvGraphicFramePr>
        <p:xfrm>
          <a:off x="2032000" y="15810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2974124" y="258001"/>
            <a:ext cx="62437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Nega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tive Training Set 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(Non-Enhancer -&gt; 0) </a:t>
            </a:r>
          </a:p>
        </p:txBody>
      </p:sp>
    </p:spTree>
    <p:extLst>
      <p:ext uri="{BB962C8B-B14F-4D97-AF65-F5344CB8AC3E}">
        <p14:creationId xmlns:p14="http://schemas.microsoft.com/office/powerpoint/2010/main" val="308042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06C7-59E9-4783-BEFC-CB357ADA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Hypersensitive site (</a:t>
            </a:r>
            <a:r>
              <a:rPr lang="en-US" dirty="0">
                <a:hlinkClick r:id="rId2"/>
              </a:rPr>
              <a:t>http://en.wikipedia.org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21E45-E533-4820-96BD-EA56B25ED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26" y="1825625"/>
            <a:ext cx="7792548" cy="4351338"/>
          </a:xfrm>
        </p:spPr>
      </p:pic>
    </p:spTree>
    <p:extLst>
      <p:ext uri="{BB962C8B-B14F-4D97-AF65-F5344CB8AC3E}">
        <p14:creationId xmlns:p14="http://schemas.microsoft.com/office/powerpoint/2010/main" val="112420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0D589E-653A-48C8-8768-EA6D130ACBB1}"/>
              </a:ext>
            </a:extLst>
          </p:cNvPr>
          <p:cNvCxnSpPr/>
          <p:nvPr/>
        </p:nvCxnSpPr>
        <p:spPr>
          <a:xfrm>
            <a:off x="2425148" y="1462620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D5E23F-B9B8-4975-B7DB-5B0C7649C9B1}"/>
              </a:ext>
            </a:extLst>
          </p:cNvPr>
          <p:cNvCxnSpPr/>
          <p:nvPr/>
        </p:nvCxnSpPr>
        <p:spPr>
          <a:xfrm>
            <a:off x="2425148" y="2936925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8D8BB8-BB05-4C04-B5DE-4E0233CF3B43}"/>
              </a:ext>
            </a:extLst>
          </p:cNvPr>
          <p:cNvCxnSpPr/>
          <p:nvPr/>
        </p:nvCxnSpPr>
        <p:spPr>
          <a:xfrm>
            <a:off x="2425148" y="4510621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A89A92-99FC-4150-AD40-11F26349E6A1}"/>
              </a:ext>
            </a:extLst>
          </p:cNvPr>
          <p:cNvSpPr txBox="1"/>
          <p:nvPr/>
        </p:nvSpPr>
        <p:spPr>
          <a:xfrm>
            <a:off x="251790" y="1038551"/>
            <a:ext cx="176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DNase Hypersensitivity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C18B2-C3CF-4915-93FF-FD0012FAB4D9}"/>
              </a:ext>
            </a:extLst>
          </p:cNvPr>
          <p:cNvSpPr txBox="1"/>
          <p:nvPr/>
        </p:nvSpPr>
        <p:spPr>
          <a:xfrm>
            <a:off x="251789" y="2475260"/>
            <a:ext cx="176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P300 Binding Site</a:t>
            </a: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90BC9088-1996-4623-A9DF-9247C54DC806}"/>
              </a:ext>
            </a:extLst>
          </p:cNvPr>
          <p:cNvSpPr/>
          <p:nvPr/>
        </p:nvSpPr>
        <p:spPr>
          <a:xfrm rot="2587851">
            <a:off x="5774634" y="2290594"/>
            <a:ext cx="642730" cy="646331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AE5ED-9B2B-4A1C-A363-B3EDD11DF361}"/>
              </a:ext>
            </a:extLst>
          </p:cNvPr>
          <p:cNvSpPr/>
          <p:nvPr/>
        </p:nvSpPr>
        <p:spPr>
          <a:xfrm>
            <a:off x="5403573" y="1323505"/>
            <a:ext cx="1384853" cy="278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604E3-E6B1-4A98-A7B1-A6EB1FABA0EB}"/>
              </a:ext>
            </a:extLst>
          </p:cNvPr>
          <p:cNvSpPr txBox="1"/>
          <p:nvPr/>
        </p:nvSpPr>
        <p:spPr>
          <a:xfrm>
            <a:off x="251789" y="4187455"/>
            <a:ext cx="176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H3K27ac Modification 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CBA2E1-37BA-4EA0-912F-8B5563E5F96B}"/>
              </a:ext>
            </a:extLst>
          </p:cNvPr>
          <p:cNvCxnSpPr/>
          <p:nvPr/>
        </p:nvCxnSpPr>
        <p:spPr>
          <a:xfrm>
            <a:off x="6095999" y="172267"/>
            <a:ext cx="0" cy="505030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3EA150D7-D046-45DC-8201-F50FBDDDB8CB}"/>
              </a:ext>
            </a:extLst>
          </p:cNvPr>
          <p:cNvSpPr/>
          <p:nvPr/>
        </p:nvSpPr>
        <p:spPr>
          <a:xfrm>
            <a:off x="4019502" y="4272117"/>
            <a:ext cx="1350468" cy="506435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A0990A-BE7F-4BBB-B97D-B2B9681B7EAA}"/>
              </a:ext>
            </a:extLst>
          </p:cNvPr>
          <p:cNvCxnSpPr/>
          <p:nvPr/>
        </p:nvCxnSpPr>
        <p:spPr>
          <a:xfrm>
            <a:off x="6804837" y="172267"/>
            <a:ext cx="0" cy="50503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DE2EF9-0D26-49E9-BE35-667A4637100B}"/>
              </a:ext>
            </a:extLst>
          </p:cNvPr>
          <p:cNvCxnSpPr/>
          <p:nvPr/>
        </p:nvCxnSpPr>
        <p:spPr>
          <a:xfrm>
            <a:off x="5403573" y="172267"/>
            <a:ext cx="0" cy="50503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unched Tape 19">
            <a:extLst>
              <a:ext uri="{FF2B5EF4-FFF2-40B4-BE49-F238E27FC236}">
                <a16:creationId xmlns:a16="http://schemas.microsoft.com/office/drawing/2014/main" id="{2D98EB3F-6EB5-474B-8044-4BF9FCD76243}"/>
              </a:ext>
            </a:extLst>
          </p:cNvPr>
          <p:cNvSpPr/>
          <p:nvPr/>
        </p:nvSpPr>
        <p:spPr>
          <a:xfrm>
            <a:off x="6821249" y="4272116"/>
            <a:ext cx="1350468" cy="506435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483B-C71E-4DE7-AAA5-ABAD13690E66}"/>
              </a:ext>
            </a:extLst>
          </p:cNvPr>
          <p:cNvCxnSpPr>
            <a:cxnSpLocks/>
          </p:cNvCxnSpPr>
          <p:nvPr/>
        </p:nvCxnSpPr>
        <p:spPr>
          <a:xfrm>
            <a:off x="5369970" y="5433584"/>
            <a:ext cx="14512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D640EE-E4D9-4BCA-A606-E9105DCE4622}"/>
              </a:ext>
            </a:extLst>
          </p:cNvPr>
          <p:cNvSpPr txBox="1"/>
          <p:nvPr/>
        </p:nvSpPr>
        <p:spPr>
          <a:xfrm>
            <a:off x="5403573" y="5405722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Range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76B46F-7BAF-4F35-A14D-0A79D7C682AE}"/>
              </a:ext>
            </a:extLst>
          </p:cNvPr>
          <p:cNvCxnSpPr>
            <a:cxnSpLocks/>
          </p:cNvCxnSpPr>
          <p:nvPr/>
        </p:nvCxnSpPr>
        <p:spPr>
          <a:xfrm flipV="1">
            <a:off x="588905" y="6432775"/>
            <a:ext cx="11042823" cy="60289"/>
          </a:xfrm>
          <a:prstGeom prst="line">
            <a:avLst/>
          </a:prstGeom>
          <a:ln w="38100">
            <a:solidFill>
              <a:srgbClr val="00B0F0"/>
            </a:solidFill>
            <a:prstDash val="lgDashDot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A92016-FB78-416D-B886-43D43318B45F}"/>
              </a:ext>
            </a:extLst>
          </p:cNvPr>
          <p:cNvCxnSpPr>
            <a:cxnSpLocks/>
          </p:cNvCxnSpPr>
          <p:nvPr/>
        </p:nvCxnSpPr>
        <p:spPr>
          <a:xfrm flipV="1">
            <a:off x="798256" y="5550570"/>
            <a:ext cx="4399386" cy="7186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A6B74-2F60-4C8F-86D5-F27CC3B29ADC}"/>
              </a:ext>
            </a:extLst>
          </p:cNvPr>
          <p:cNvCxnSpPr>
            <a:cxnSpLocks/>
          </p:cNvCxnSpPr>
          <p:nvPr/>
        </p:nvCxnSpPr>
        <p:spPr>
          <a:xfrm>
            <a:off x="6919953" y="5570116"/>
            <a:ext cx="4410494" cy="6076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Zoom in">
            <a:extLst>
              <a:ext uri="{FF2B5EF4-FFF2-40B4-BE49-F238E27FC236}">
                <a16:creationId xmlns:a16="http://schemas.microsoft.com/office/drawing/2014/main" id="{51AA0D0C-B2D4-41FA-B564-0554651F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892" y="5663449"/>
            <a:ext cx="617742" cy="6177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B01B69-D212-4E66-B572-A92E2B237EEE}"/>
              </a:ext>
            </a:extLst>
          </p:cNvPr>
          <p:cNvSpPr txBox="1"/>
          <p:nvPr/>
        </p:nvSpPr>
        <p:spPr>
          <a:xfrm rot="19479177">
            <a:off x="329546" y="6374346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-1000 bp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BDA974-7907-44F2-8256-A74BEFBB127A}"/>
              </a:ext>
            </a:extLst>
          </p:cNvPr>
          <p:cNvSpPr txBox="1"/>
          <p:nvPr/>
        </p:nvSpPr>
        <p:spPr>
          <a:xfrm rot="19479177">
            <a:off x="868855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-900 bp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A69FDF-633F-4F36-822A-04B685F62F1C}"/>
              </a:ext>
            </a:extLst>
          </p:cNvPr>
          <p:cNvSpPr txBox="1"/>
          <p:nvPr/>
        </p:nvSpPr>
        <p:spPr>
          <a:xfrm rot="19479177">
            <a:off x="1350029" y="6330862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-800 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CE6B4-0D3A-46A1-BFE6-CC031858B196}"/>
              </a:ext>
            </a:extLst>
          </p:cNvPr>
          <p:cNvSpPr txBox="1"/>
          <p:nvPr/>
        </p:nvSpPr>
        <p:spPr>
          <a:xfrm rot="19479177">
            <a:off x="3833936" y="6334390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-300 bp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D93589-1CF0-441E-B9E4-59027F52DC41}"/>
              </a:ext>
            </a:extLst>
          </p:cNvPr>
          <p:cNvSpPr txBox="1"/>
          <p:nvPr/>
        </p:nvSpPr>
        <p:spPr>
          <a:xfrm rot="19479177">
            <a:off x="3347137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-400 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F3F345-EE32-4A66-92D6-6E5A79FC8871}"/>
              </a:ext>
            </a:extLst>
          </p:cNvPr>
          <p:cNvSpPr txBox="1"/>
          <p:nvPr/>
        </p:nvSpPr>
        <p:spPr>
          <a:xfrm rot="19479177">
            <a:off x="2379454" y="6287378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-600 bp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8D74F3-160A-4724-8359-514C1133A5FA}"/>
              </a:ext>
            </a:extLst>
          </p:cNvPr>
          <p:cNvSpPr txBox="1"/>
          <p:nvPr/>
        </p:nvSpPr>
        <p:spPr>
          <a:xfrm rot="19479177">
            <a:off x="1840145" y="6330862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-700 bp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C86D65-43D5-402C-9615-391BBB95F168}"/>
              </a:ext>
            </a:extLst>
          </p:cNvPr>
          <p:cNvSpPr txBox="1"/>
          <p:nvPr/>
        </p:nvSpPr>
        <p:spPr>
          <a:xfrm rot="19479177">
            <a:off x="2860267" y="6321237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-500 bp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7BAB6-8385-4936-96AF-2300A0B4686F}"/>
              </a:ext>
            </a:extLst>
          </p:cNvPr>
          <p:cNvSpPr txBox="1"/>
          <p:nvPr/>
        </p:nvSpPr>
        <p:spPr>
          <a:xfrm rot="19479177">
            <a:off x="4387224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-200 bp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FAD0C0-854F-4620-A5B6-926CFB4A67AF}"/>
              </a:ext>
            </a:extLst>
          </p:cNvPr>
          <p:cNvSpPr txBox="1"/>
          <p:nvPr/>
        </p:nvSpPr>
        <p:spPr>
          <a:xfrm rot="19479177">
            <a:off x="4882427" y="6327333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-100 bp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E9C57-E5AC-4552-8E20-3BE5E915210A}"/>
              </a:ext>
            </a:extLst>
          </p:cNvPr>
          <p:cNvSpPr txBox="1"/>
          <p:nvPr/>
        </p:nvSpPr>
        <p:spPr>
          <a:xfrm rot="19479177">
            <a:off x="5464969" y="628737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bp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9E71A8-F18C-47A3-9554-10E9E22C2369}"/>
              </a:ext>
            </a:extLst>
          </p:cNvPr>
          <p:cNvSpPr txBox="1"/>
          <p:nvPr/>
        </p:nvSpPr>
        <p:spPr>
          <a:xfrm rot="19479177">
            <a:off x="5928041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 bp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A3AC35-FB67-449E-A888-942783F257A3}"/>
              </a:ext>
            </a:extLst>
          </p:cNvPr>
          <p:cNvSpPr txBox="1"/>
          <p:nvPr/>
        </p:nvSpPr>
        <p:spPr>
          <a:xfrm rot="19479177">
            <a:off x="6439305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200 bp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AE981B-87BD-446B-9895-7AB53293EAC2}"/>
              </a:ext>
            </a:extLst>
          </p:cNvPr>
          <p:cNvSpPr txBox="1"/>
          <p:nvPr/>
        </p:nvSpPr>
        <p:spPr>
          <a:xfrm rot="19479177">
            <a:off x="9055412" y="630200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700 bp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599EA9-B846-4C8A-8531-DD689878D5D5}"/>
              </a:ext>
            </a:extLst>
          </p:cNvPr>
          <p:cNvSpPr txBox="1"/>
          <p:nvPr/>
        </p:nvSpPr>
        <p:spPr>
          <a:xfrm rot="19479177">
            <a:off x="8566514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600 bp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DEF9A9-0E97-43CE-81A3-C4A08C30EE70}"/>
              </a:ext>
            </a:extLst>
          </p:cNvPr>
          <p:cNvSpPr txBox="1"/>
          <p:nvPr/>
        </p:nvSpPr>
        <p:spPr>
          <a:xfrm rot="19479177">
            <a:off x="7420762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400 bp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9EB29F-0952-41B3-B671-0EFB5FE9C8C2}"/>
              </a:ext>
            </a:extLst>
          </p:cNvPr>
          <p:cNvSpPr txBox="1"/>
          <p:nvPr/>
        </p:nvSpPr>
        <p:spPr>
          <a:xfrm rot="19479177">
            <a:off x="6851212" y="6308398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300 bp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77433F-6E6A-47FE-8C6C-F929B47B81C5}"/>
              </a:ext>
            </a:extLst>
          </p:cNvPr>
          <p:cNvSpPr txBox="1"/>
          <p:nvPr/>
        </p:nvSpPr>
        <p:spPr>
          <a:xfrm rot="19479177">
            <a:off x="7965734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500 bp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C42C4C-0419-4655-A0BE-1FD4639AE5F8}"/>
              </a:ext>
            </a:extLst>
          </p:cNvPr>
          <p:cNvSpPr txBox="1"/>
          <p:nvPr/>
        </p:nvSpPr>
        <p:spPr>
          <a:xfrm rot="19479177">
            <a:off x="9574582" y="6294695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800 bp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BB1D47-03D8-46F9-BA5B-BB4A222C20E6}"/>
              </a:ext>
            </a:extLst>
          </p:cNvPr>
          <p:cNvSpPr txBox="1"/>
          <p:nvPr/>
        </p:nvSpPr>
        <p:spPr>
          <a:xfrm rot="19479177">
            <a:off x="10133019" y="628738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900 bp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CCB45D-78F6-4180-9A33-0F402169327A}"/>
              </a:ext>
            </a:extLst>
          </p:cNvPr>
          <p:cNvSpPr txBox="1"/>
          <p:nvPr/>
        </p:nvSpPr>
        <p:spPr>
          <a:xfrm rot="19479177">
            <a:off x="10697894" y="6294055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1000 bp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FCF6C9-4B51-4657-979F-1DBE19742FCE}"/>
              </a:ext>
            </a:extLst>
          </p:cNvPr>
          <p:cNvSpPr txBox="1"/>
          <p:nvPr/>
        </p:nvSpPr>
        <p:spPr>
          <a:xfrm>
            <a:off x="-739743" y="162983"/>
            <a:ext cx="525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chemeClr val="bg1">
                    <a:lumMod val="50000"/>
                  </a:schemeClr>
                </a:solidFill>
              </a:rPr>
              <a:t>Potential Enhancer Markers | </a:t>
            </a:r>
          </a:p>
          <a:p>
            <a:pPr algn="ctr"/>
            <a:r>
              <a:rPr lang="en-US" b="1" i="1" u="sng" dirty="0">
                <a:solidFill>
                  <a:schemeClr val="bg1">
                    <a:lumMod val="50000"/>
                  </a:schemeClr>
                </a:solidFill>
              </a:rPr>
              <a:t>Illustration for positive training set</a:t>
            </a:r>
          </a:p>
        </p:txBody>
      </p:sp>
    </p:spTree>
    <p:extLst>
      <p:ext uri="{BB962C8B-B14F-4D97-AF65-F5344CB8AC3E}">
        <p14:creationId xmlns:p14="http://schemas.microsoft.com/office/powerpoint/2010/main" val="37666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DCCA562-CCA1-473C-9B3A-9D9511BCF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57228"/>
              </p:ext>
            </p:extLst>
          </p:nvPr>
        </p:nvGraphicFramePr>
        <p:xfrm>
          <a:off x="1944050" y="719666"/>
          <a:ext cx="8303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195">
                  <a:extLst>
                    <a:ext uri="{9D8B030D-6E8A-4147-A177-3AD203B41FA5}">
                      <a16:colId xmlns:a16="http://schemas.microsoft.com/office/drawing/2014/main" val="140906915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38884894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789059463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41294207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9769097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723423004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69625425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3600200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22649614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53198275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89031951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174347958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91826533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4144649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5189586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98211904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659332461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59150368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4282237455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37646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518456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FDFEBD-3DE9-4E48-A698-B526D72488AF}"/>
              </a:ext>
            </a:extLst>
          </p:cNvPr>
          <p:cNvCxnSpPr/>
          <p:nvPr/>
        </p:nvCxnSpPr>
        <p:spPr>
          <a:xfrm>
            <a:off x="220578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0B9F4F-66BA-4C1A-80F4-E94657F0B271}"/>
              </a:ext>
            </a:extLst>
          </p:cNvPr>
          <p:cNvCxnSpPr/>
          <p:nvPr/>
        </p:nvCxnSpPr>
        <p:spPr>
          <a:xfrm>
            <a:off x="262260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3D7213-5469-4E9F-8600-B2FF3D5135D5}"/>
              </a:ext>
            </a:extLst>
          </p:cNvPr>
          <p:cNvCxnSpPr>
            <a:cxnSpLocks/>
          </p:cNvCxnSpPr>
          <p:nvPr/>
        </p:nvCxnSpPr>
        <p:spPr>
          <a:xfrm>
            <a:off x="303997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720141-69A9-4FCB-B90A-40F6AC6A6369}"/>
              </a:ext>
            </a:extLst>
          </p:cNvPr>
          <p:cNvCxnSpPr/>
          <p:nvPr/>
        </p:nvCxnSpPr>
        <p:spPr>
          <a:xfrm>
            <a:off x="3449776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77CB01-B83F-453F-9E6A-AB2443AC3903}"/>
              </a:ext>
            </a:extLst>
          </p:cNvPr>
          <p:cNvCxnSpPr/>
          <p:nvPr/>
        </p:nvCxnSpPr>
        <p:spPr>
          <a:xfrm>
            <a:off x="386052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A10B5D-FBE2-4DAB-AACA-5DD3190F6BA9}"/>
              </a:ext>
            </a:extLst>
          </p:cNvPr>
          <p:cNvCxnSpPr/>
          <p:nvPr/>
        </p:nvCxnSpPr>
        <p:spPr>
          <a:xfrm>
            <a:off x="4228725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6992D0-A5AC-49B9-AA92-E86598CE758C}"/>
              </a:ext>
            </a:extLst>
          </p:cNvPr>
          <p:cNvCxnSpPr/>
          <p:nvPr/>
        </p:nvCxnSpPr>
        <p:spPr>
          <a:xfrm>
            <a:off x="466118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F0928A-8A27-49A1-806E-95117F272230}"/>
              </a:ext>
            </a:extLst>
          </p:cNvPr>
          <p:cNvCxnSpPr/>
          <p:nvPr/>
        </p:nvCxnSpPr>
        <p:spPr>
          <a:xfrm>
            <a:off x="508881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2D8482-A17B-4A50-B12D-2AACBD7A1D07}"/>
              </a:ext>
            </a:extLst>
          </p:cNvPr>
          <p:cNvCxnSpPr/>
          <p:nvPr/>
        </p:nvCxnSpPr>
        <p:spPr>
          <a:xfrm>
            <a:off x="549341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7D1DCA-60CA-49D5-A074-8D7F808F555D}"/>
              </a:ext>
            </a:extLst>
          </p:cNvPr>
          <p:cNvCxnSpPr/>
          <p:nvPr/>
        </p:nvCxnSpPr>
        <p:spPr>
          <a:xfrm>
            <a:off x="5970612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D53E22-EBF3-4AE1-9022-6B09EE5AABCC}"/>
              </a:ext>
            </a:extLst>
          </p:cNvPr>
          <p:cNvCxnSpPr/>
          <p:nvPr/>
        </p:nvCxnSpPr>
        <p:spPr>
          <a:xfrm>
            <a:off x="6384594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401051-C249-420B-85D9-F2B1D793F555}"/>
              </a:ext>
            </a:extLst>
          </p:cNvPr>
          <p:cNvCxnSpPr/>
          <p:nvPr/>
        </p:nvCxnSpPr>
        <p:spPr>
          <a:xfrm>
            <a:off x="6794027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AA459B-D3C5-47CE-A86F-DC851B70BAD0}"/>
              </a:ext>
            </a:extLst>
          </p:cNvPr>
          <p:cNvCxnSpPr/>
          <p:nvPr/>
        </p:nvCxnSpPr>
        <p:spPr>
          <a:xfrm>
            <a:off x="719891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6F1162-B6A7-4E39-A774-211DE60AF14A}"/>
              </a:ext>
            </a:extLst>
          </p:cNvPr>
          <p:cNvCxnSpPr/>
          <p:nvPr/>
        </p:nvCxnSpPr>
        <p:spPr>
          <a:xfrm>
            <a:off x="7617441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FA6EB1-BEF2-4B04-8C7B-C10C3A1FA49E}"/>
              </a:ext>
            </a:extLst>
          </p:cNvPr>
          <p:cNvCxnSpPr/>
          <p:nvPr/>
        </p:nvCxnSpPr>
        <p:spPr>
          <a:xfrm>
            <a:off x="8010951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697158-41DD-42F3-BCA8-80E0E9949293}"/>
              </a:ext>
            </a:extLst>
          </p:cNvPr>
          <p:cNvCxnSpPr/>
          <p:nvPr/>
        </p:nvCxnSpPr>
        <p:spPr>
          <a:xfrm>
            <a:off x="8415835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E9E546-8669-4C06-95C5-32F8C5D06671}"/>
              </a:ext>
            </a:extLst>
          </p:cNvPr>
          <p:cNvCxnSpPr/>
          <p:nvPr/>
        </p:nvCxnSpPr>
        <p:spPr>
          <a:xfrm>
            <a:off x="8825267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4BE626-7DC5-41FB-B085-B86C6DB3B015}"/>
              </a:ext>
            </a:extLst>
          </p:cNvPr>
          <p:cNvCxnSpPr/>
          <p:nvPr/>
        </p:nvCxnSpPr>
        <p:spPr>
          <a:xfrm>
            <a:off x="9230152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44B663-DEA7-4145-AA23-9A62B0251188}"/>
              </a:ext>
            </a:extLst>
          </p:cNvPr>
          <p:cNvCxnSpPr/>
          <p:nvPr/>
        </p:nvCxnSpPr>
        <p:spPr>
          <a:xfrm>
            <a:off x="9639584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DDA9B3-B447-4045-8ABD-F5561862AB9E}"/>
              </a:ext>
            </a:extLst>
          </p:cNvPr>
          <p:cNvCxnSpPr/>
          <p:nvPr/>
        </p:nvCxnSpPr>
        <p:spPr>
          <a:xfrm>
            <a:off x="10053566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3003255-539F-4954-8036-426CBCC9E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2732" y="2559320"/>
            <a:ext cx="5047828" cy="3549532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ACBC8F-4102-4DD4-9B67-47F49332A3F3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328109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E1CA7A-36AF-4C1A-8552-2D89754E73FE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409085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4F2DB9-4024-4596-BE68-64C2D5D194A7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477252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1690EF-41B2-477C-AAAF-B7553A87073D}"/>
              </a:ext>
            </a:extLst>
          </p:cNvPr>
          <p:cNvSpPr txBox="1"/>
          <p:nvPr/>
        </p:nvSpPr>
        <p:spPr>
          <a:xfrm>
            <a:off x="2394582" y="5953668"/>
            <a:ext cx="32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Enhancer (1) / Non-Enhancer (0)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046B63-2178-4424-AD4B-0CBD139E4CCB}"/>
              </a:ext>
            </a:extLst>
          </p:cNvPr>
          <p:cNvSpPr txBox="1"/>
          <p:nvPr/>
        </p:nvSpPr>
        <p:spPr>
          <a:xfrm>
            <a:off x="10553729" y="3244333"/>
            <a:ext cx="163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Layers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(Confounding Variables)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7A14B6-D41C-4AC0-A25C-385F601802C2}"/>
              </a:ext>
            </a:extLst>
          </p:cNvPr>
          <p:cNvSpPr txBox="1"/>
          <p:nvPr/>
        </p:nvSpPr>
        <p:spPr>
          <a:xfrm>
            <a:off x="10553729" y="6138333"/>
            <a:ext cx="16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4C942A-34E2-45B3-94AA-B6E832308A5D}"/>
              </a:ext>
            </a:extLst>
          </p:cNvPr>
          <p:cNvSpPr txBox="1"/>
          <p:nvPr/>
        </p:nvSpPr>
        <p:spPr>
          <a:xfrm>
            <a:off x="10553509" y="721174"/>
            <a:ext cx="16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952DBBE0-598E-405A-8D9F-5E4B1358E831}"/>
              </a:ext>
            </a:extLst>
          </p:cNvPr>
          <p:cNvSpPr/>
          <p:nvPr/>
        </p:nvSpPr>
        <p:spPr>
          <a:xfrm>
            <a:off x="10315431" y="504212"/>
            <a:ext cx="205855" cy="811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B95F1AF-8F29-4F69-A051-F18BCF6ADFD5}"/>
              </a:ext>
            </a:extLst>
          </p:cNvPr>
          <p:cNvSpPr/>
          <p:nvPr/>
        </p:nvSpPr>
        <p:spPr>
          <a:xfrm>
            <a:off x="10315431" y="1863602"/>
            <a:ext cx="238078" cy="3130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B0CA6D8-300C-4DE1-8BAB-BEDCF361C582}"/>
              </a:ext>
            </a:extLst>
          </p:cNvPr>
          <p:cNvSpPr/>
          <p:nvPr/>
        </p:nvSpPr>
        <p:spPr>
          <a:xfrm>
            <a:off x="10315431" y="5917379"/>
            <a:ext cx="205855" cy="811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021CD6A-E202-4535-860B-630F6D03C039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284795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6F5ECBA-DEB7-47E6-A5FC-A1768B8DE0B5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365772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B43CDF6-C87B-4A16-87D4-70373B8A41F2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430860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F58679-B9E8-424D-8D57-D0B1B45171B7}"/>
              </a:ext>
            </a:extLst>
          </p:cNvPr>
          <p:cNvCxnSpPr>
            <a:cxnSpLocks/>
          </p:cNvCxnSpPr>
          <p:nvPr/>
        </p:nvCxnSpPr>
        <p:spPr>
          <a:xfrm>
            <a:off x="3039979" y="1090506"/>
            <a:ext cx="233330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6FFED7-A02E-4CD9-A168-E52DAFE083A6}"/>
              </a:ext>
            </a:extLst>
          </p:cNvPr>
          <p:cNvCxnSpPr>
            <a:cxnSpLocks/>
          </p:cNvCxnSpPr>
          <p:nvPr/>
        </p:nvCxnSpPr>
        <p:spPr>
          <a:xfrm>
            <a:off x="3100726" y="1090506"/>
            <a:ext cx="319592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7208A41-8522-4EC7-A4A5-5A4BE916355D}"/>
              </a:ext>
            </a:extLst>
          </p:cNvPr>
          <p:cNvCxnSpPr>
            <a:cxnSpLocks/>
          </p:cNvCxnSpPr>
          <p:nvPr/>
        </p:nvCxnSpPr>
        <p:spPr>
          <a:xfrm>
            <a:off x="3039979" y="1090506"/>
            <a:ext cx="38680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657EFC-34BF-425D-A706-DC7EFFABF5E7}"/>
              </a:ext>
            </a:extLst>
          </p:cNvPr>
          <p:cNvCxnSpPr>
            <a:cxnSpLocks/>
          </p:cNvCxnSpPr>
          <p:nvPr/>
        </p:nvCxnSpPr>
        <p:spPr>
          <a:xfrm>
            <a:off x="3441031" y="1090506"/>
            <a:ext cx="196447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E64C3BD-7625-449F-93E6-3E6A4E71D6EF}"/>
              </a:ext>
            </a:extLst>
          </p:cNvPr>
          <p:cNvCxnSpPr>
            <a:cxnSpLocks/>
          </p:cNvCxnSpPr>
          <p:nvPr/>
        </p:nvCxnSpPr>
        <p:spPr>
          <a:xfrm>
            <a:off x="3441031" y="1090506"/>
            <a:ext cx="27441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8EE2FC-E585-4DC4-948C-536936B9EC56}"/>
              </a:ext>
            </a:extLst>
          </p:cNvPr>
          <p:cNvCxnSpPr>
            <a:cxnSpLocks/>
          </p:cNvCxnSpPr>
          <p:nvPr/>
        </p:nvCxnSpPr>
        <p:spPr>
          <a:xfrm>
            <a:off x="3449776" y="1090506"/>
            <a:ext cx="345825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5EF73E5-2812-49AD-98AB-622153D18371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154499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75E047-31F8-45A8-AE4F-21AB07DA4A60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232468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53A545-B0E5-4455-9780-0F8E1DF15B42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304751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00D54E8-A883-4D61-8FFB-E882787D9319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114465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6D94BC-8C60-4848-8B56-C98CF4FA8B7C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192434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85F0C2D-5D94-40DF-A7BF-EC72C7166C3C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264717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61DF89-3562-40F2-B526-76BA7826C7AD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7443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FC1A99B-2CDE-44DF-BC24-FDDE0A57DFB6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152401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D98156-1654-4FA0-93F9-B3652E20320C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224684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BC12739-8B11-449E-BDC5-E5039FF77232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31669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388C354-54E6-40C4-AE70-51405A11E2F8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109638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3B486A2-F84A-434C-AD6B-6028B6725A6A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181921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88315FC-534F-477E-BC2D-CEC7B7FBFC7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813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4B830FA-3A80-4A03-9D68-312941C042AA}"/>
              </a:ext>
            </a:extLst>
          </p:cNvPr>
          <p:cNvCxnSpPr>
            <a:cxnSpLocks/>
          </p:cNvCxnSpPr>
          <p:nvPr/>
        </p:nvCxnSpPr>
        <p:spPr>
          <a:xfrm>
            <a:off x="5486879" y="1090506"/>
            <a:ext cx="6983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5E8D42E-CD44-43FC-8DB6-08E4FC224A58}"/>
              </a:ext>
            </a:extLst>
          </p:cNvPr>
          <p:cNvCxnSpPr>
            <a:cxnSpLocks/>
          </p:cNvCxnSpPr>
          <p:nvPr/>
        </p:nvCxnSpPr>
        <p:spPr>
          <a:xfrm>
            <a:off x="5486879" y="1090506"/>
            <a:ext cx="14211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0F25A83-313F-47D0-9AF9-5F406AA4C370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4771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78EA8D2-D013-4C8C-AB96-CF5F5AF97B79}"/>
              </a:ext>
            </a:extLst>
          </p:cNvPr>
          <p:cNvCxnSpPr>
            <a:cxnSpLocks/>
          </p:cNvCxnSpPr>
          <p:nvPr/>
        </p:nvCxnSpPr>
        <p:spPr>
          <a:xfrm>
            <a:off x="5882664" y="1090506"/>
            <a:ext cx="30253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801DCCF-0944-49EA-8627-63B8294A5903}"/>
              </a:ext>
            </a:extLst>
          </p:cNvPr>
          <p:cNvCxnSpPr>
            <a:cxnSpLocks/>
          </p:cNvCxnSpPr>
          <p:nvPr/>
        </p:nvCxnSpPr>
        <p:spPr>
          <a:xfrm>
            <a:off x="5882664" y="1090506"/>
            <a:ext cx="10253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97B85E3-BBB3-4144-A2C9-4A07C0CE9D80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90382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9E0F6B9-75A7-4C70-84AF-D6032B510C1E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2413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643CA49-C747-4664-9883-9320F63471D1}"/>
              </a:ext>
            </a:extLst>
          </p:cNvPr>
          <p:cNvCxnSpPr>
            <a:cxnSpLocks/>
          </p:cNvCxnSpPr>
          <p:nvPr/>
        </p:nvCxnSpPr>
        <p:spPr>
          <a:xfrm>
            <a:off x="6296646" y="1090506"/>
            <a:ext cx="61138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43D4F-B44F-46BC-83BF-1F54366AC7B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129961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BB9DA6B-FC5A-4AC9-BEEB-49B51E7FB76F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51992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3F798A-C62C-44C7-BC64-925B01361420}"/>
              </a:ext>
            </a:extLst>
          </p:cNvPr>
          <p:cNvCxnSpPr>
            <a:cxnSpLocks/>
          </p:cNvCxnSpPr>
          <p:nvPr/>
        </p:nvCxnSpPr>
        <p:spPr>
          <a:xfrm>
            <a:off x="6705123" y="1090506"/>
            <a:ext cx="20291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558AF1D-A3F4-4563-A36B-35548E235D72}"/>
              </a:ext>
            </a:extLst>
          </p:cNvPr>
          <p:cNvCxnSpPr>
            <a:cxnSpLocks/>
          </p:cNvCxnSpPr>
          <p:nvPr/>
        </p:nvCxnSpPr>
        <p:spPr>
          <a:xfrm flipH="1">
            <a:off x="5373287" y="1090506"/>
            <a:ext cx="173767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6BB1D1E-64D3-40C0-9291-94A1026D5EC1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92576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801353-F2A7-4B6C-AEA5-32A46ACA2BBA}"/>
              </a:ext>
            </a:extLst>
          </p:cNvPr>
          <p:cNvCxnSpPr>
            <a:cxnSpLocks/>
          </p:cNvCxnSpPr>
          <p:nvPr/>
        </p:nvCxnSpPr>
        <p:spPr>
          <a:xfrm flipH="1">
            <a:off x="6908033" y="1090506"/>
            <a:ext cx="20293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0A90FC7-D964-407E-B34D-4AC20357BC7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12398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6C58784-6FF8-4E40-B249-FEF42D487203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34429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C86177D-98F7-44D1-81B5-0793BC8E9335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58196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8A3FC74-7DB6-4081-AE8C-0FD3438284DD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51749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2A7268A-B401-460D-80A9-6C218C929186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73780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61C70F2-54CF-444B-BECC-F1DEC3A4EB0E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97547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B8A6AAD-A2D3-4789-8C72-81EE0998DE72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92237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5B932E9-B461-4D30-8531-98A35C12036E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214268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D46C815-2296-4B55-B8D4-9B6C065838D0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138036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B6D91E4-954C-4680-BB09-2F9935E76B84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333180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B9529DC-BBFF-484B-9F1D-C7EE53CEB789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255211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A42D8F9-CC56-4555-AB07-59B295DCD747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1789792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672F04-0127-4555-AE14-52820E26B189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3736695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5FD310A-D18B-4FCD-A26E-10D840E9E560}"/>
              </a:ext>
            </a:extLst>
          </p:cNvPr>
          <p:cNvCxnSpPr>
            <a:cxnSpLocks/>
          </p:cNvCxnSpPr>
          <p:nvPr/>
        </p:nvCxnSpPr>
        <p:spPr>
          <a:xfrm flipH="1">
            <a:off x="6908033" y="1090506"/>
            <a:ext cx="224398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588B3C6-1CC8-4743-ABB3-6D7BFCBDD540}"/>
              </a:ext>
            </a:extLst>
          </p:cNvPr>
          <p:cNvCxnSpPr>
            <a:cxnSpLocks/>
          </p:cNvCxnSpPr>
          <p:nvPr/>
        </p:nvCxnSpPr>
        <p:spPr>
          <a:xfrm flipH="1">
            <a:off x="5363471" y="1090506"/>
            <a:ext cx="427611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C0AC781-4A85-4245-B9FC-BD0EB4DD0F66}"/>
              </a:ext>
            </a:extLst>
          </p:cNvPr>
          <p:cNvCxnSpPr>
            <a:cxnSpLocks/>
          </p:cNvCxnSpPr>
          <p:nvPr/>
        </p:nvCxnSpPr>
        <p:spPr>
          <a:xfrm flipH="1">
            <a:off x="6184980" y="1090506"/>
            <a:ext cx="34644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563E944-D33F-4DDE-B35E-B01A1A883DDD}"/>
              </a:ext>
            </a:extLst>
          </p:cNvPr>
          <p:cNvCxnSpPr>
            <a:cxnSpLocks/>
          </p:cNvCxnSpPr>
          <p:nvPr/>
        </p:nvCxnSpPr>
        <p:spPr>
          <a:xfrm flipH="1">
            <a:off x="6932702" y="1090506"/>
            <a:ext cx="270688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AED23F6-91B4-46E9-A14A-0A919147EC7F}"/>
              </a:ext>
            </a:extLst>
          </p:cNvPr>
          <p:cNvCxnSpPr>
            <a:cxnSpLocks/>
          </p:cNvCxnSpPr>
          <p:nvPr/>
        </p:nvCxnSpPr>
        <p:spPr>
          <a:xfrm flipH="1">
            <a:off x="5404453" y="1090506"/>
            <a:ext cx="463091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7E79ABE-7C6A-4ED6-AC1A-857A73D5F352}"/>
              </a:ext>
            </a:extLst>
          </p:cNvPr>
          <p:cNvCxnSpPr>
            <a:cxnSpLocks/>
          </p:cNvCxnSpPr>
          <p:nvPr/>
        </p:nvCxnSpPr>
        <p:spPr>
          <a:xfrm flipH="1">
            <a:off x="6206634" y="1090506"/>
            <a:ext cx="377957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1262B9E-6B2A-44D1-A4C0-ADF1C960C9BE}"/>
              </a:ext>
            </a:extLst>
          </p:cNvPr>
          <p:cNvCxnSpPr>
            <a:cxnSpLocks/>
          </p:cNvCxnSpPr>
          <p:nvPr/>
        </p:nvCxnSpPr>
        <p:spPr>
          <a:xfrm flipH="1">
            <a:off x="6898217" y="1090506"/>
            <a:ext cx="311916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4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437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Dataset Preparation for Enhancer Prediction via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Hypersensitive site (http://en.wikipedia.org)</vt:lpstr>
      <vt:lpstr>PowerPoint Presentation</vt:lpstr>
      <vt:lpstr>PowerPoint Presentation</vt:lpstr>
      <vt:lpstr>Take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 Jaiswal</dc:creator>
  <cp:lastModifiedBy>Rajni Jaiswal</cp:lastModifiedBy>
  <cp:revision>42</cp:revision>
  <dcterms:created xsi:type="dcterms:W3CDTF">2019-08-21T02:30:10Z</dcterms:created>
  <dcterms:modified xsi:type="dcterms:W3CDTF">2019-08-26T05:49:43Z</dcterms:modified>
</cp:coreProperties>
</file>