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svg" ContentType="image/svg"/>
  <Override PartName="/ppt/media/image5.png" ContentType="image/png"/>
  <Override PartName="/ppt/media/image3.png" ContentType="image/png"/>
  <Override PartName="/ppt/media/image4.jpeg" ContentType="image/jpe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1680D7-CA33-44FE-A022-A86D6439E5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6218078A-B327-408E-866F-B0651FBEB7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E6F497BD-C4AE-4CEA-93C8-D6B4EA3142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BFCC8C-F64D-418B-9633-5B9613A59EE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0E9DF8C-ABDF-4874-A936-1920D99BAE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EE1535E-4FEC-4C64-A55C-8D05645A4F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EB9C174-C23F-4512-A3CF-BE78D6CA1ED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C4FB046-76B4-402E-84B1-396D1F7125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8F195559-B996-44E1-85B5-874DFE65A33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AADE083C-57B1-47F6-ABB5-D901C92C9D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0601DA50-39A4-455E-BFD9-4358A9C11C5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6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B01344B-84CB-4BD5-B6C6-92369B13211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77D718B-1554-4EEE-810D-DE7C8C2BAA3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icon to add picture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CBBA30B-6E9D-4C4A-A30A-EE7E1A3AF65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4F91905-ACB5-4C95-A3D3-C86F7AC6DDE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75CE2DF-E378-40EF-8C77-7D71B356E95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4A868DA-0AB1-40FE-93CF-03E7CF2855C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6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54CE605-98AE-445B-AED5-9F81EE0C6F1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668B3AB-4349-43B5-A36C-8C19424F695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F9E938B-07E7-4185-8829-0A3F54D2F36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E3AF475-4DED-4DC0-B6CF-B9E9F50D177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5853BA4-B6F8-4897-B1E2-C5BC83C40A4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1796"/>
          <p:cNvSpPr/>
          <p:nvPr/>
        </p:nvSpPr>
        <p:spPr>
          <a:xfrm>
            <a:off x="8318880" y="1293120"/>
            <a:ext cx="2486160" cy="914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numCol="1" spcCol="0" horzOverflow="overflow" anchor="t">
            <a:spAutoFit/>
          </a:bodyPr>
          <a:p>
            <a:pPr algn="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Knowledge Graphs overlaid by AI algorithms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6" name="Graphic 1759" descr="Download from cloud outline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678600" y="2209680"/>
            <a:ext cx="2768760" cy="2941200"/>
          </a:xfrm>
          <a:prstGeom prst="rect">
            <a:avLst/>
          </a:prstGeom>
          <a:ln w="0">
            <a:noFill/>
          </a:ln>
        </p:spPr>
      </p:pic>
      <p:pic>
        <p:nvPicPr>
          <p:cNvPr id="67" name="Picture 1" descr="Facebook Logo Rete Sociale · Immagini gratis su Pixabay"/>
          <p:cNvPicPr/>
          <p:nvPr/>
        </p:nvPicPr>
        <p:blipFill>
          <a:blip r:embed="rId3"/>
          <a:stretch/>
        </p:blipFill>
        <p:spPr>
          <a:xfrm>
            <a:off x="1481040" y="3644640"/>
            <a:ext cx="474120" cy="474120"/>
          </a:xfrm>
          <a:prstGeom prst="rect">
            <a:avLst/>
          </a:prstGeom>
          <a:ln w="0">
            <a:noFill/>
          </a:ln>
        </p:spPr>
      </p:pic>
      <p:pic>
        <p:nvPicPr>
          <p:cNvPr id="68" name="Picture 2" descr="Instagram Symbol Logo · Free image on Pixabay"/>
          <p:cNvPicPr/>
          <p:nvPr/>
        </p:nvPicPr>
        <p:blipFill>
          <a:blip r:embed="rId4"/>
          <a:srcRect l="11240" t="808" r="10323" b="5937"/>
          <a:stretch/>
        </p:blipFill>
        <p:spPr>
          <a:xfrm>
            <a:off x="2282400" y="3097080"/>
            <a:ext cx="508680" cy="614880"/>
          </a:xfrm>
          <a:prstGeom prst="rect">
            <a:avLst/>
          </a:prstGeom>
          <a:ln w="0">
            <a:noFill/>
          </a:ln>
        </p:spPr>
      </p:pic>
      <p:pic>
        <p:nvPicPr>
          <p:cNvPr id="69" name="Picture 3" descr="A white blue and red logo&#10;&#10;Description automatically generated"/>
          <p:cNvPicPr/>
          <p:nvPr/>
        </p:nvPicPr>
        <p:blipFill>
          <a:blip r:embed="rId5"/>
          <a:stretch/>
        </p:blipFill>
        <p:spPr>
          <a:xfrm>
            <a:off x="2271600" y="3759840"/>
            <a:ext cx="445320" cy="474120"/>
          </a:xfrm>
          <a:prstGeom prst="rect">
            <a:avLst/>
          </a:prstGeom>
          <a:ln w="0">
            <a:noFill/>
          </a:ln>
        </p:spPr>
      </p:pic>
      <p:pic>
        <p:nvPicPr>
          <p:cNvPr id="70" name="Picture 9" descr="A black and orange face with red eyes&#10;&#10;Description automatically generated"/>
          <p:cNvPicPr/>
          <p:nvPr/>
        </p:nvPicPr>
        <p:blipFill>
          <a:blip r:embed="rId6"/>
          <a:stretch/>
        </p:blipFill>
        <p:spPr>
          <a:xfrm>
            <a:off x="2791440" y="3701160"/>
            <a:ext cx="455040" cy="375480"/>
          </a:xfrm>
          <a:prstGeom prst="rect">
            <a:avLst/>
          </a:prstGeom>
          <a:ln w="0">
            <a:noFill/>
          </a:ln>
        </p:spPr>
      </p:pic>
      <p:pic>
        <p:nvPicPr>
          <p:cNvPr id="71" name="Picture 12" descr="Youtube Rojo Social · Imagen gratis en Pixabay"/>
          <p:cNvPicPr/>
          <p:nvPr/>
        </p:nvPicPr>
        <p:blipFill>
          <a:blip r:embed="rId7"/>
          <a:stretch/>
        </p:blipFill>
        <p:spPr>
          <a:xfrm>
            <a:off x="1645200" y="2959560"/>
            <a:ext cx="619560" cy="420840"/>
          </a:xfrm>
          <a:prstGeom prst="rect">
            <a:avLst/>
          </a:prstGeom>
          <a:ln w="0">
            <a:noFill/>
          </a:ln>
        </p:spPr>
      </p:pic>
      <p:pic>
        <p:nvPicPr>
          <p:cNvPr id="72" name="Picture 13" descr="A black and white logo&#10;&#10;Description automatically generated"/>
          <p:cNvPicPr/>
          <p:nvPr/>
        </p:nvPicPr>
        <p:blipFill>
          <a:blip r:embed="rId8"/>
          <a:srcRect l="64728" t="36145" r="14069" b="34935"/>
          <a:stretch/>
        </p:blipFill>
        <p:spPr>
          <a:xfrm>
            <a:off x="930960" y="3454920"/>
            <a:ext cx="429480" cy="410040"/>
          </a:xfrm>
          <a:prstGeom prst="rect">
            <a:avLst/>
          </a:prstGeom>
          <a:ln w="0">
            <a:noFill/>
          </a:ln>
        </p:spPr>
      </p:pic>
      <p:pic>
        <p:nvPicPr>
          <p:cNvPr id="73" name="Picture 16" descr=""/>
          <p:cNvPicPr/>
          <p:nvPr/>
        </p:nvPicPr>
        <p:blipFill>
          <a:blip r:embed="rId9"/>
          <a:stretch/>
        </p:blipFill>
        <p:spPr>
          <a:xfrm>
            <a:off x="6484320" y="2957400"/>
            <a:ext cx="2774520" cy="1892160"/>
          </a:xfrm>
          <a:prstGeom prst="rect">
            <a:avLst/>
          </a:prstGeom>
          <a:ln w="0">
            <a:noFill/>
          </a:ln>
        </p:spPr>
      </p:pic>
      <p:pic>
        <p:nvPicPr>
          <p:cNvPr id="74" name="Picture 19" descr="A group of colorful gears&#10;&#10;Description automatically generated"/>
          <p:cNvPicPr/>
          <p:nvPr/>
        </p:nvPicPr>
        <p:blipFill>
          <a:blip r:embed="rId10"/>
          <a:stretch/>
        </p:blipFill>
        <p:spPr>
          <a:xfrm>
            <a:off x="4375440" y="3216240"/>
            <a:ext cx="1341360" cy="1316160"/>
          </a:xfrm>
          <a:prstGeom prst="rect">
            <a:avLst/>
          </a:prstGeom>
          <a:ln w="0">
            <a:noFill/>
          </a:ln>
        </p:spPr>
      </p:pic>
      <p:pic>
        <p:nvPicPr>
          <p:cNvPr id="75" name="Picture 4" descr="A group of papers with graphs and charts&#10;&#10;Description automatically generated"/>
          <p:cNvPicPr/>
          <p:nvPr/>
        </p:nvPicPr>
        <p:blipFill>
          <a:blip r:embed="rId11"/>
          <a:stretch/>
        </p:blipFill>
        <p:spPr>
          <a:xfrm>
            <a:off x="9565560" y="3384360"/>
            <a:ext cx="1428480" cy="1009440"/>
          </a:xfrm>
          <a:prstGeom prst="rect">
            <a:avLst/>
          </a:prstGeom>
          <a:ln w="0">
            <a:noFill/>
          </a:ln>
        </p:spPr>
      </p:pic>
      <p:grpSp>
        <p:nvGrpSpPr>
          <p:cNvPr id="76" name="Diagram 7"/>
          <p:cNvGrpSpPr/>
          <p:nvPr/>
        </p:nvGrpSpPr>
        <p:grpSpPr>
          <a:xfrm>
            <a:off x="1481040" y="4231080"/>
            <a:ext cx="9963000" cy="2593440"/>
            <a:chOff x="1481040" y="4231080"/>
            <a:chExt cx="9963000" cy="2593440"/>
          </a:xfrm>
        </p:grpSpPr>
        <p:sp>
          <p:nvSpPr>
            <p:cNvPr id="77" name=""/>
            <p:cNvSpPr/>
            <p:nvPr/>
          </p:nvSpPr>
          <p:spPr>
            <a:xfrm>
              <a:off x="1481040" y="4231080"/>
              <a:ext cx="9963000" cy="2593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8" name=""/>
            <p:cNvSpPr/>
            <p:nvPr/>
          </p:nvSpPr>
          <p:spPr>
            <a:xfrm>
              <a:off x="1965600" y="4689360"/>
              <a:ext cx="1918440" cy="1676880"/>
            </a:xfrm>
            <a:prstGeom prst="rightArrow">
              <a:avLst>
                <a:gd name="adj1" fmla="val 70000"/>
                <a:gd name="adj2" fmla="val 50000"/>
              </a:avLst>
            </a:prstGeom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 w="0">
              <a:noFill/>
            </a:ln>
            <a:scene3d>
              <a:camera prst="orthographicFront">
                <a:rot lat="0" lon="0" rev="0"/>
              </a:camera>
              <a:lightRig dir="t" rig="contrasting">
                <a:rot lat="0" lon="0" rev="1200000"/>
              </a:lightRig>
            </a:scene3d>
            <a:sp3d contourW="19050" z="-300000" prstMaterial="metal">
              <a:bevelT w="88900" h="203200"/>
              <a:bevelB w="165100" h="254000"/>
            </a:sp3d>
          </p:spPr>
          <p:style>
            <a:lnRef idx="0"/>
            <a:fillRef idx="0"/>
            <a:effectRef idx="0"/>
            <a:fontRef idx="minor"/>
          </p:style>
          <p:txBody>
            <a:bodyPr numCol="1" spcCol="1440" lIns="502560" rIns="-72000" tIns="5760" bIns="5760" anchor="ctr">
              <a:noAutofit/>
            </a:bodyPr>
            <a:p>
              <a:pPr defTabSz="399960">
                <a:lnSpc>
                  <a:spcPct val="90000"/>
                </a:lnSpc>
                <a:spcAft>
                  <a:spcPts val="315"/>
                </a:spcAft>
                <a:tabLst>
                  <a:tab algn="l" pos="0"/>
                </a:tabLst>
              </a:pPr>
              <a:r>
                <a:rPr b="0" lang="en-US" sz="1100" strike="noStrike" u="none">
                  <a:solidFill>
                    <a:srgbClr val="000000"/>
                  </a:solidFill>
                  <a:uFillTx/>
                  <a:latin typeface="Calibri Light"/>
                </a:rPr>
                <a:t> </a:t>
              </a:r>
              <a:r>
                <a:rPr b="0" lang="en-US" sz="1100" strike="noStrike" u="none">
                  <a:solidFill>
                    <a:srgbClr val="000000"/>
                  </a:solidFill>
                  <a:uFillTx/>
                  <a:latin typeface="Calibri Light"/>
                </a:rPr>
                <a:t>Employing public APIs to garner data from noted social media platforms.</a:t>
              </a:r>
              <a:endParaRPr b="0" lang="en-US" sz="11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9" name=""/>
            <p:cNvSpPr/>
            <p:nvPr/>
          </p:nvSpPr>
          <p:spPr>
            <a:xfrm>
              <a:off x="1485720" y="5048280"/>
              <a:ext cx="959040" cy="959040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0">
              <a:noFill/>
            </a:ln>
            <a:scene3d>
              <a:camera prst="orthographicFront">
                <a:rot lat="0" lon="0" rev="0"/>
              </a:camera>
              <a:lightRig dir="t" rig="contrasting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/>
            <a:fillRef idx="0"/>
            <a:effectRef idx="2"/>
            <a:fontRef idx="minor"/>
          </p:style>
          <p:txBody>
            <a:bodyPr numCol="1" spcCol="1440" lIns="7560" rIns="7560" tIns="7560" bIns="7560" anchor="ctr">
              <a:noAutofit/>
            </a:bodyPr>
            <a:p>
              <a:pPr algn="ctr" defTabSz="533520">
                <a:lnSpc>
                  <a:spcPct val="90000"/>
                </a:lnSpc>
                <a:spcAft>
                  <a:spcPts val="420"/>
                </a:spcAft>
                <a:tabLst>
                  <a:tab algn="l" pos="0"/>
                </a:tabLst>
              </a:pPr>
              <a:r>
                <a:rPr b="1" lang="en-US" sz="1200" strike="noStrike" u="none">
                  <a:solidFill>
                    <a:schemeClr val="lt1"/>
                  </a:solidFill>
                  <a:uFillTx/>
                  <a:latin typeface="Calibri Light"/>
                </a:rPr>
                <a:t>Extract</a:t>
              </a:r>
              <a:endParaRPr b="1" lang="en-US" sz="12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80" name=""/>
            <p:cNvSpPr/>
            <p:nvPr/>
          </p:nvSpPr>
          <p:spPr>
            <a:xfrm>
              <a:off x="4483800" y="4689360"/>
              <a:ext cx="1918440" cy="1676880"/>
            </a:xfrm>
            <a:prstGeom prst="rightArrow">
              <a:avLst>
                <a:gd name="adj1" fmla="val 70000"/>
                <a:gd name="adj2" fmla="val 50000"/>
              </a:avLst>
            </a:prstGeom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 w="0">
              <a:noFill/>
            </a:ln>
            <a:scene3d>
              <a:camera prst="orthographicFront">
                <a:rot lat="0" lon="0" rev="0"/>
              </a:camera>
              <a:lightRig dir="t" rig="contrasting">
                <a:rot lat="0" lon="0" rev="1200000"/>
              </a:lightRig>
            </a:scene3d>
            <a:sp3d contourW="19050" z="-300000" prstMaterial="metal">
              <a:bevelT w="88900" h="203200"/>
              <a:bevelB w="165100" h="254000"/>
            </a:sp3d>
          </p:spPr>
          <p:style>
            <a:lnRef idx="0"/>
            <a:fillRef idx="0"/>
            <a:effectRef idx="0"/>
            <a:fontRef idx="minor"/>
          </p:style>
          <p:txBody>
            <a:bodyPr numCol="1" spcCol="1440" lIns="502560" rIns="-72000" tIns="5760" bIns="5760" anchor="ctr">
              <a:noAutofit/>
            </a:bodyPr>
            <a:p>
              <a:pPr defTabSz="399960">
                <a:lnSpc>
                  <a:spcPct val="90000"/>
                </a:lnSpc>
                <a:spcAft>
                  <a:spcPts val="315"/>
                </a:spcAft>
                <a:tabLst>
                  <a:tab algn="l" pos="0"/>
                </a:tabLst>
              </a:pPr>
              <a:r>
                <a:rPr b="0" lang="en-US" sz="1200" strike="noStrike" u="none">
                  <a:solidFill>
                    <a:srgbClr val="000000"/>
                  </a:solidFill>
                  <a:uFillTx/>
                  <a:latin typeface="Calibri Light"/>
                </a:rPr>
                <a:t> </a:t>
              </a:r>
              <a:r>
                <a:rPr b="0" lang="en-US" sz="1200" strike="noStrike" u="none">
                  <a:solidFill>
                    <a:srgbClr val="000000"/>
                  </a:solidFill>
                  <a:uFillTx/>
                  <a:latin typeface="Calibri Light"/>
                </a:rPr>
                <a:t>Normalize data, impute missing values, standardize dimensions</a:t>
              </a:r>
              <a:endParaRPr b="0" lang="en-US" sz="12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1" name=""/>
            <p:cNvSpPr/>
            <p:nvPr/>
          </p:nvSpPr>
          <p:spPr>
            <a:xfrm>
              <a:off x="4004280" y="5048280"/>
              <a:ext cx="959040" cy="959040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0">
              <a:noFill/>
            </a:ln>
            <a:scene3d>
              <a:camera prst="orthographicFront">
                <a:rot lat="0" lon="0" rev="0"/>
              </a:camera>
              <a:lightRig dir="t" rig="contrasting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/>
            <a:fillRef idx="0"/>
            <a:effectRef idx="2"/>
            <a:fontRef idx="minor"/>
          </p:style>
          <p:txBody>
            <a:bodyPr numCol="1" spcCol="1440" lIns="7560" rIns="7560" tIns="7560" bIns="7560" anchor="ctr">
              <a:noAutofit/>
            </a:bodyPr>
            <a:p>
              <a:pPr algn="ctr" defTabSz="533520">
                <a:lnSpc>
                  <a:spcPct val="90000"/>
                </a:lnSpc>
                <a:spcAft>
                  <a:spcPts val="420"/>
                </a:spcAft>
                <a:tabLst>
                  <a:tab algn="l" pos="0"/>
                </a:tabLst>
              </a:pPr>
              <a:r>
                <a:rPr b="1" lang="en-US" sz="1200" strike="noStrike" u="none">
                  <a:solidFill>
                    <a:schemeClr val="lt1"/>
                  </a:solidFill>
                  <a:uFillTx/>
                  <a:latin typeface="Calibri Light"/>
                </a:rPr>
                <a:t>Transform</a:t>
              </a:r>
              <a:endParaRPr b="1" lang="en-US" sz="12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82" name=""/>
            <p:cNvSpPr/>
            <p:nvPr/>
          </p:nvSpPr>
          <p:spPr>
            <a:xfrm>
              <a:off x="7002360" y="4689360"/>
              <a:ext cx="1918440" cy="1676880"/>
            </a:xfrm>
            <a:prstGeom prst="rightArrow">
              <a:avLst>
                <a:gd name="adj1" fmla="val 70000"/>
                <a:gd name="adj2" fmla="val 50000"/>
              </a:avLst>
            </a:prstGeom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 w="0">
              <a:noFill/>
            </a:ln>
            <a:scene3d>
              <a:camera prst="orthographicFront">
                <a:rot lat="0" lon="0" rev="0"/>
              </a:camera>
              <a:lightRig dir="t" rig="contrasting">
                <a:rot lat="0" lon="0" rev="1200000"/>
              </a:lightRig>
            </a:scene3d>
            <a:sp3d contourW="19050" z="-300000" prstMaterial="metal">
              <a:bevelT w="88900" h="203200"/>
              <a:bevelB w="165100" h="254000"/>
            </a:sp3d>
          </p:spPr>
          <p:style>
            <a:lnRef idx="0"/>
            <a:fillRef idx="0"/>
            <a:effectRef idx="0"/>
            <a:fontRef idx="minor"/>
          </p:style>
          <p:txBody>
            <a:bodyPr numCol="1" spcCol="1440" lIns="502560" rIns="-72000" tIns="5760" bIns="5760" anchor="ctr">
              <a:noAutofit/>
            </a:bodyPr>
            <a:p>
              <a:pPr lvl="1" marL="57240" indent="-57240" defTabSz="399960">
                <a:lnSpc>
                  <a:spcPct val="90000"/>
                </a:lnSpc>
                <a:spcAft>
                  <a:spcPts val="136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n-US" sz="900" strike="noStrike" u="none">
                  <a:solidFill>
                    <a:srgbClr val="000000"/>
                  </a:solidFill>
                  <a:uFillTx/>
                  <a:latin typeface="Calibri Light"/>
                </a:rPr>
                <a:t>Load the resultant data to a secure warehouse.</a:t>
              </a:r>
              <a:endParaRPr b="0" lang="en-US" sz="9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 lvl="1" marL="57240" indent="-57240" defTabSz="399960">
                <a:lnSpc>
                  <a:spcPct val="90000"/>
                </a:lnSpc>
                <a:spcAft>
                  <a:spcPts val="136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n-US" sz="900" strike="noStrike" u="none">
                  <a:solidFill>
                    <a:srgbClr val="000000"/>
                  </a:solidFill>
                  <a:uFillTx/>
                  <a:latin typeface="Calibri Light"/>
                </a:rPr>
                <a:t> </a:t>
              </a:r>
              <a:r>
                <a:rPr b="0" lang="en-US" sz="900" strike="noStrike" u="none">
                  <a:solidFill>
                    <a:srgbClr val="000000"/>
                  </a:solidFill>
                  <a:uFillTx/>
                  <a:latin typeface="Calibri Light"/>
                </a:rPr>
                <a:t>Now this becomes the data store for downstream analysis.</a:t>
              </a:r>
              <a:endParaRPr b="0" lang="en-US" sz="9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3" name=""/>
            <p:cNvSpPr/>
            <p:nvPr/>
          </p:nvSpPr>
          <p:spPr>
            <a:xfrm>
              <a:off x="6522480" y="5048280"/>
              <a:ext cx="959040" cy="959040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0">
              <a:noFill/>
            </a:ln>
            <a:scene3d>
              <a:camera prst="orthographicFront">
                <a:rot lat="0" lon="0" rev="0"/>
              </a:camera>
              <a:lightRig dir="t" rig="contrasting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/>
            <a:fillRef idx="0"/>
            <a:effectRef idx="2"/>
            <a:fontRef idx="minor"/>
          </p:style>
          <p:txBody>
            <a:bodyPr numCol="1" spcCol="1440" lIns="7560" rIns="7560" tIns="7560" bIns="7560" anchor="ctr">
              <a:noAutofit/>
            </a:bodyPr>
            <a:p>
              <a:pPr algn="ctr" defTabSz="533520">
                <a:lnSpc>
                  <a:spcPct val="90000"/>
                </a:lnSpc>
                <a:spcAft>
                  <a:spcPts val="420"/>
                </a:spcAft>
                <a:tabLst>
                  <a:tab algn="l" pos="0"/>
                </a:tabLst>
              </a:pPr>
              <a:r>
                <a:rPr b="1" lang="en-US" sz="1200" strike="noStrike" u="none">
                  <a:solidFill>
                    <a:schemeClr val="lt1"/>
                  </a:solidFill>
                  <a:uFillTx/>
                  <a:latin typeface="Calibri Light"/>
                </a:rPr>
                <a:t>Load</a:t>
              </a:r>
              <a:endParaRPr b="1" lang="en-US" sz="12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84" name=""/>
            <p:cNvSpPr/>
            <p:nvPr/>
          </p:nvSpPr>
          <p:spPr>
            <a:xfrm>
              <a:off x="9520560" y="4689360"/>
              <a:ext cx="1918440" cy="1676880"/>
            </a:xfrm>
            <a:prstGeom prst="rightArrow">
              <a:avLst>
                <a:gd name="adj1" fmla="val 70000"/>
                <a:gd name="adj2" fmla="val 50000"/>
              </a:avLst>
            </a:prstGeom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 w="0">
              <a:noFill/>
            </a:ln>
            <a:scene3d>
              <a:camera prst="orthographicFront">
                <a:rot lat="0" lon="0" rev="0"/>
              </a:camera>
              <a:lightRig dir="t" rig="contrasting">
                <a:rot lat="0" lon="0" rev="1200000"/>
              </a:lightRig>
            </a:scene3d>
            <a:sp3d contourW="19050" z="-300000" prstMaterial="metal">
              <a:bevelT w="88900" h="203200"/>
              <a:bevelB w="165100" h="254000"/>
            </a:sp3d>
          </p:spPr>
          <p:style>
            <a:lnRef idx="0"/>
            <a:fillRef idx="0"/>
            <a:effectRef idx="0"/>
            <a:fontRef idx="minor"/>
          </p:style>
          <p:txBody>
            <a:bodyPr numCol="1" spcCol="1440" lIns="502560" rIns="-72000" tIns="5760" bIns="5760" anchor="ctr">
              <a:noAutofit/>
            </a:bodyPr>
            <a:p>
              <a:pPr lvl="1" marL="57240" indent="-57240" defTabSz="399960">
                <a:lnSpc>
                  <a:spcPct val="90000"/>
                </a:lnSpc>
                <a:spcAft>
                  <a:spcPts val="136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n-US" sz="1100" strike="noStrike" u="none">
                  <a:solidFill>
                    <a:srgbClr val="000000"/>
                  </a:solidFill>
                  <a:uFillTx/>
                  <a:latin typeface="Calibri Light"/>
                </a:rPr>
                <a:t>Create interactive dashboards for real-time data reflection.</a:t>
              </a:r>
              <a:endParaRPr b="0" lang="en-US" sz="11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 lvl="1" marL="57240" indent="-57240" defTabSz="399960">
                <a:lnSpc>
                  <a:spcPct val="90000"/>
                </a:lnSpc>
                <a:spcAft>
                  <a:spcPts val="136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n-US" sz="1100" strike="noStrike" u="none">
                  <a:solidFill>
                    <a:srgbClr val="000000"/>
                  </a:solidFill>
                  <a:uFillTx/>
                  <a:latin typeface="Calibri Light"/>
                </a:rPr>
                <a:t>Dash (Python), Shiny (R)</a:t>
              </a:r>
              <a:endParaRPr b="0" lang="en-US" sz="11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5" name=""/>
            <p:cNvSpPr/>
            <p:nvPr/>
          </p:nvSpPr>
          <p:spPr>
            <a:xfrm>
              <a:off x="9041040" y="5048280"/>
              <a:ext cx="959040" cy="959040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0">
              <a:noFill/>
            </a:ln>
            <a:scene3d>
              <a:camera prst="orthographicFront">
                <a:rot lat="0" lon="0" rev="0"/>
              </a:camera>
              <a:lightRig dir="t" rig="contrasting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/>
            <a:fillRef idx="0"/>
            <a:effectRef idx="2"/>
            <a:fontRef idx="minor"/>
          </p:style>
          <p:txBody>
            <a:bodyPr numCol="1" spcCol="1440" lIns="7560" rIns="7560" tIns="7560" bIns="7560" anchor="ctr">
              <a:noAutofit/>
            </a:bodyPr>
            <a:p>
              <a:pPr algn="ctr" defTabSz="533520">
                <a:lnSpc>
                  <a:spcPct val="90000"/>
                </a:lnSpc>
                <a:spcAft>
                  <a:spcPts val="420"/>
                </a:spcAft>
                <a:tabLst>
                  <a:tab algn="l" pos="0"/>
                </a:tabLst>
              </a:pPr>
              <a:r>
                <a:rPr b="1" lang="en-US" sz="1200" strike="noStrike" u="none">
                  <a:solidFill>
                    <a:schemeClr val="lt1"/>
                  </a:solidFill>
                  <a:uFillTx/>
                  <a:latin typeface="Calibri Light"/>
                </a:rPr>
                <a:t>Visualize</a:t>
              </a:r>
              <a:endParaRPr b="1" lang="en-US" sz="12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86" name="Arrow: Curved Down 32"/>
          <p:cNvSpPr/>
          <p:nvPr/>
        </p:nvSpPr>
        <p:spPr>
          <a:xfrm>
            <a:off x="7711560" y="2046600"/>
            <a:ext cx="2595960" cy="874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87" name="Picture 20" descr="A close-up of a paper&#10;&#10;Description automatically generated"/>
          <p:cNvPicPr/>
          <p:nvPr/>
        </p:nvPicPr>
        <p:blipFill>
          <a:blip r:embed="rId12"/>
          <a:stretch/>
        </p:blipFill>
        <p:spPr>
          <a:xfrm>
            <a:off x="8448480" y="1612080"/>
            <a:ext cx="1131840" cy="1203840"/>
          </a:xfrm>
          <a:prstGeom prst="rect">
            <a:avLst/>
          </a:prstGeom>
          <a:ln w="0">
            <a:noFill/>
          </a:ln>
        </p:spPr>
      </p:pic>
      <p:sp>
        <p:nvSpPr>
          <p:cNvPr id="88" name="Arrow: Right 33"/>
          <p:cNvSpPr/>
          <p:nvPr/>
        </p:nvSpPr>
        <p:spPr>
          <a:xfrm>
            <a:off x="5790600" y="3716280"/>
            <a:ext cx="741600" cy="280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89" name="Arrow: Right 34"/>
          <p:cNvSpPr/>
          <p:nvPr/>
        </p:nvSpPr>
        <p:spPr>
          <a:xfrm>
            <a:off x="3447000" y="3716280"/>
            <a:ext cx="741600" cy="280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Application>LibreOffice/24.8.2.1$Windows_X86_64 LibreOffice_project/0f794b6e29741098670a3b95d60478a65d05ef13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2021-01-05T01:11:40Z</dcterms:created>
  <dc:creator/>
  <dc:description/>
  <dc:language>en-US</dc:language>
  <cp:lastModifiedBy/>
  <dcterms:modified xsi:type="dcterms:W3CDTF">2024-11-03T23:43:54Z</dcterms:modified>
  <cp:revision>242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