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3" r:id="rId5"/>
    <p:sldId id="265" r:id="rId6"/>
    <p:sldId id="266"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80034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67196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33911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2502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245527-0CE5-4267-BBF7-AD1E496C36BC}"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302437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245527-0CE5-4267-BBF7-AD1E496C36BC}"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91589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245527-0CE5-4267-BBF7-AD1E496C36BC}"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195127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245527-0CE5-4267-BBF7-AD1E496C36BC}"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413884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45527-0CE5-4267-BBF7-AD1E496C36BC}"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130831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45527-0CE5-4267-BBF7-AD1E496C36BC}"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39183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45527-0CE5-4267-BBF7-AD1E496C36BC}"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98874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45527-0CE5-4267-BBF7-AD1E496C36BC}" type="datetimeFigureOut">
              <a:rPr lang="en-US" smtClean="0"/>
              <a:t>8/4/2016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1E13D-6B45-4963-8EF9-00CCE096077E}" type="slidenum">
              <a:rPr lang="en-US" smtClean="0"/>
              <a:t>‹#›</a:t>
            </a:fld>
            <a:endParaRPr lang="en-US"/>
          </a:p>
        </p:txBody>
      </p:sp>
    </p:spTree>
    <p:extLst>
      <p:ext uri="{BB962C8B-B14F-4D97-AF65-F5344CB8AC3E}">
        <p14:creationId xmlns:p14="http://schemas.microsoft.com/office/powerpoint/2010/main" val="840180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Constructing </a:t>
            </a:r>
            <a:r>
              <a:rPr lang="en-US" dirty="0" err="1" smtClean="0"/>
              <a:t>Basestations</a:t>
            </a:r>
            <a:endParaRPr lang="en-US" dirty="0"/>
          </a:p>
        </p:txBody>
      </p:sp>
      <p:sp>
        <p:nvSpPr>
          <p:cNvPr id="3" name="Subtitle 2"/>
          <p:cNvSpPr>
            <a:spLocks noGrp="1"/>
          </p:cNvSpPr>
          <p:nvPr>
            <p:ph type="subTitle" idx="1"/>
          </p:nvPr>
        </p:nvSpPr>
        <p:spPr/>
        <p:txBody>
          <a:bodyPr/>
          <a:lstStyle/>
          <a:p>
            <a:r>
              <a:rPr lang="en-US" dirty="0" smtClean="0"/>
              <a:t>27</a:t>
            </a:r>
            <a:r>
              <a:rPr lang="en-US" baseline="30000" dirty="0" smtClean="0"/>
              <a:t>th</a:t>
            </a:r>
            <a:r>
              <a:rPr lang="en-US" dirty="0" smtClean="0"/>
              <a:t> July 2016 </a:t>
            </a:r>
            <a:r>
              <a:rPr lang="en-US" dirty="0" smtClean="0"/>
              <a:t>Advance Problem</a:t>
            </a:r>
          </a:p>
          <a:p>
            <a:endParaRPr lang="en-US" dirty="0"/>
          </a:p>
          <a:p>
            <a:pPr algn="r"/>
            <a:r>
              <a:rPr lang="en-US" dirty="0" smtClean="0"/>
              <a:t>Ranjith Kumar</a:t>
            </a:r>
            <a:endParaRPr lang="en-US" dirty="0"/>
          </a:p>
        </p:txBody>
      </p:sp>
    </p:spTree>
    <p:extLst>
      <p:ext uri="{BB962C8B-B14F-4D97-AF65-F5344CB8AC3E}">
        <p14:creationId xmlns:p14="http://schemas.microsoft.com/office/powerpoint/2010/main" val="71096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563562"/>
          </a:xfrm>
        </p:spPr>
        <p:txBody>
          <a:bodyPr>
            <a:normAutofit fontScale="90000"/>
          </a:bodyPr>
          <a:lstStyle/>
          <a:p>
            <a:r>
              <a:rPr lang="en-US" dirty="0" smtClean="0"/>
              <a:t>Problem description</a:t>
            </a:r>
            <a:endParaRPr lang="en-US" dirty="0"/>
          </a:p>
        </p:txBody>
      </p:sp>
      <p:sp>
        <p:nvSpPr>
          <p:cNvPr id="3" name="Content Placeholder 2"/>
          <p:cNvSpPr>
            <a:spLocks noGrp="1"/>
          </p:cNvSpPr>
          <p:nvPr>
            <p:ph idx="1"/>
          </p:nvPr>
        </p:nvSpPr>
        <p:spPr>
          <a:xfrm>
            <a:off x="457200" y="838200"/>
            <a:ext cx="8229600" cy="2590800"/>
          </a:xfrm>
        </p:spPr>
        <p:txBody>
          <a:bodyPr>
            <a:normAutofit/>
          </a:bodyPr>
          <a:lstStyle/>
          <a:p>
            <a:pPr marL="0" indent="0">
              <a:buNone/>
            </a:pPr>
            <a:r>
              <a:rPr lang="en-US" sz="1600" dirty="0" smtClean="0"/>
              <a:t>Four 5G base station towers needs to be installed in a  Landscape which is divided as hexagon cells as shown in Fig below, which also contains number of people living in each cell. Need to find four cells  to install the 5G towers which can cover maximum number of people  combining all four cells, with below conditions</a:t>
            </a:r>
          </a:p>
          <a:p>
            <a:pPr lvl="1"/>
            <a:r>
              <a:rPr lang="en-US" sz="1600" dirty="0" smtClean="0"/>
              <a:t>Only one tower can be placed in a cell</a:t>
            </a:r>
          </a:p>
          <a:p>
            <a:pPr lvl="1"/>
            <a:r>
              <a:rPr lang="en-US" sz="1600" dirty="0" smtClean="0"/>
              <a:t>Each of the four chosen cell should be neighbor to </a:t>
            </a:r>
            <a:r>
              <a:rPr lang="en-US" sz="1600" dirty="0" err="1" smtClean="0"/>
              <a:t>atleast</a:t>
            </a:r>
            <a:r>
              <a:rPr lang="en-US" sz="1600" dirty="0" smtClean="0"/>
              <a:t> one of the remaining 3 cells. </a:t>
            </a:r>
          </a:p>
          <a:p>
            <a:pPr lvl="1"/>
            <a:r>
              <a:rPr lang="en-US" sz="1600" dirty="0" smtClean="0"/>
              <a:t>All four cells should be connected  (like  one island)</a:t>
            </a:r>
            <a:endParaRPr lang="en-US" sz="1600" dirty="0"/>
          </a:p>
          <a:p>
            <a:pPr marL="457200" lvl="1" indent="0">
              <a:buNone/>
            </a:pPr>
            <a:endParaRPr lang="en-US" sz="1600" dirty="0" smtClean="0"/>
          </a:p>
          <a:p>
            <a:pPr marL="457200" lvl="1" indent="0">
              <a:buNone/>
            </a:pPr>
            <a:r>
              <a:rPr lang="en-US" sz="1600" dirty="0" smtClean="0"/>
              <a:t>Refer next slide for some valid combinations</a:t>
            </a:r>
          </a:p>
        </p:txBody>
      </p:sp>
      <p:sp>
        <p:nvSpPr>
          <p:cNvPr id="4" name="Content Placeholder 2"/>
          <p:cNvSpPr txBox="1">
            <a:spLocks/>
          </p:cNvSpPr>
          <p:nvPr/>
        </p:nvSpPr>
        <p:spPr>
          <a:xfrm>
            <a:off x="457200" y="3657600"/>
            <a:ext cx="4419600" cy="2743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smtClean="0"/>
              <a:t>Input range:  1 &lt;= N, </a:t>
            </a:r>
            <a:r>
              <a:rPr lang="en-US" sz="1600" dirty="0"/>
              <a:t>M</a:t>
            </a:r>
            <a:r>
              <a:rPr lang="en-US" sz="1600" dirty="0" smtClean="0"/>
              <a:t> &lt;= 15</a:t>
            </a:r>
          </a:p>
          <a:p>
            <a:pPr marL="0" indent="0">
              <a:buNone/>
            </a:pPr>
            <a:r>
              <a:rPr lang="en-US" sz="1600" dirty="0" smtClean="0"/>
              <a:t>Sample input Format for Fig in right</a:t>
            </a:r>
          </a:p>
          <a:p>
            <a:pPr marL="0" indent="0">
              <a:buNone/>
            </a:pPr>
            <a:r>
              <a:rPr lang="en-US" sz="1600" dirty="0" smtClean="0"/>
              <a:t>3 </a:t>
            </a:r>
            <a:r>
              <a:rPr lang="en-US" sz="1600" dirty="0"/>
              <a:t>4</a:t>
            </a:r>
            <a:endParaRPr lang="en-US" sz="1600" dirty="0"/>
          </a:p>
          <a:p>
            <a:pPr marL="0" indent="0">
              <a:buNone/>
            </a:pPr>
            <a:r>
              <a:rPr lang="en-US" sz="1600" dirty="0"/>
              <a:t>150 450 100 320</a:t>
            </a:r>
            <a:endParaRPr lang="en-US" sz="1600" dirty="0"/>
          </a:p>
          <a:p>
            <a:pPr marL="0" indent="0">
              <a:buNone/>
            </a:pPr>
            <a:r>
              <a:rPr lang="en-US" sz="1600" dirty="0"/>
              <a:t>120 130 160 110</a:t>
            </a:r>
            <a:endParaRPr lang="en-US" sz="1600" dirty="0"/>
          </a:p>
          <a:p>
            <a:pPr marL="0" indent="0">
              <a:buNone/>
            </a:pPr>
            <a:r>
              <a:rPr lang="en-US" sz="1600" dirty="0"/>
              <a:t>10 60 200 </a:t>
            </a:r>
            <a:r>
              <a:rPr lang="en-US" sz="1600" dirty="0" smtClean="0"/>
              <a:t>220</a:t>
            </a:r>
          </a:p>
          <a:p>
            <a:pPr marL="0" indent="0">
              <a:buNone/>
            </a:pPr>
            <a:endParaRPr lang="en-US" sz="1600" dirty="0" smtClean="0"/>
          </a:p>
          <a:p>
            <a:pPr marL="0" indent="0">
              <a:buNone/>
            </a:pPr>
            <a:r>
              <a:rPr lang="en-US" sz="1600" dirty="0" smtClean="0"/>
              <a:t>Output</a:t>
            </a:r>
          </a:p>
          <a:p>
            <a:pPr marL="0" indent="0">
              <a:buNone/>
            </a:pPr>
            <a:r>
              <a:rPr lang="en-US" sz="1600" dirty="0" smtClean="0"/>
              <a:t>Square of  Maximum number of people covered by 4 towers</a:t>
            </a:r>
          </a:p>
          <a:p>
            <a:pPr marL="0" indent="0">
              <a:buNone/>
            </a:pPr>
            <a:endParaRPr lang="en-US" sz="12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515854"/>
            <a:ext cx="3352800" cy="3189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37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otong.sec.samsung.net/sotong/uploadimage/2016728171424770_e1cQHaLYr6hNWM..PNG"/>
          <p:cNvSpPr>
            <a:spLocks noChangeAspect="1" noChangeArrowheads="1"/>
          </p:cNvSpPr>
          <p:nvPr/>
        </p:nvSpPr>
        <p:spPr bwMode="auto">
          <a:xfrm>
            <a:off x="-53975" y="-457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204" y="351764"/>
            <a:ext cx="2895600" cy="2644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004" y="275564"/>
            <a:ext cx="3049004" cy="2796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832" y="3030022"/>
            <a:ext cx="269949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9022" y="3030022"/>
            <a:ext cx="2914378" cy="267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45548" y="2713965"/>
            <a:ext cx="1762021" cy="369332"/>
          </a:xfrm>
          <a:prstGeom prst="rect">
            <a:avLst/>
          </a:prstGeom>
          <a:noFill/>
        </p:spPr>
        <p:txBody>
          <a:bodyPr wrap="none" rtlCol="0">
            <a:spAutoFit/>
          </a:bodyPr>
          <a:lstStyle/>
          <a:p>
            <a:r>
              <a:rPr lang="en-US" dirty="0" smtClean="0"/>
              <a:t>Case 1:  sum 960</a:t>
            </a:r>
            <a:endParaRPr lang="en-US" dirty="0"/>
          </a:p>
        </p:txBody>
      </p:sp>
      <p:sp>
        <p:nvSpPr>
          <p:cNvPr id="10" name="TextBox 9"/>
          <p:cNvSpPr txBox="1"/>
          <p:nvPr/>
        </p:nvSpPr>
        <p:spPr>
          <a:xfrm>
            <a:off x="5707583" y="2713965"/>
            <a:ext cx="1762021" cy="369332"/>
          </a:xfrm>
          <a:prstGeom prst="rect">
            <a:avLst/>
          </a:prstGeom>
          <a:noFill/>
        </p:spPr>
        <p:txBody>
          <a:bodyPr wrap="none" rtlCol="0">
            <a:spAutoFit/>
          </a:bodyPr>
          <a:lstStyle/>
          <a:p>
            <a:r>
              <a:rPr lang="en-US" dirty="0" smtClean="0"/>
              <a:t>Case 2:  sum 940</a:t>
            </a:r>
            <a:endParaRPr lang="en-US" dirty="0"/>
          </a:p>
        </p:txBody>
      </p:sp>
      <p:sp>
        <p:nvSpPr>
          <p:cNvPr id="11" name="TextBox 10"/>
          <p:cNvSpPr txBox="1"/>
          <p:nvPr/>
        </p:nvSpPr>
        <p:spPr>
          <a:xfrm>
            <a:off x="1859569" y="5359956"/>
            <a:ext cx="1879041" cy="369332"/>
          </a:xfrm>
          <a:prstGeom prst="rect">
            <a:avLst/>
          </a:prstGeom>
          <a:noFill/>
        </p:spPr>
        <p:txBody>
          <a:bodyPr wrap="none" rtlCol="0">
            <a:spAutoFit/>
          </a:bodyPr>
          <a:lstStyle/>
          <a:p>
            <a:r>
              <a:rPr lang="en-US" dirty="0" smtClean="0"/>
              <a:t>Case 3:  sum 1130</a:t>
            </a:r>
            <a:endParaRPr lang="en-US" dirty="0"/>
          </a:p>
        </p:txBody>
      </p:sp>
      <p:sp>
        <p:nvSpPr>
          <p:cNvPr id="12" name="TextBox 11"/>
          <p:cNvSpPr txBox="1"/>
          <p:nvPr/>
        </p:nvSpPr>
        <p:spPr>
          <a:xfrm>
            <a:off x="6021804" y="5327279"/>
            <a:ext cx="1879041" cy="369332"/>
          </a:xfrm>
          <a:prstGeom prst="rect">
            <a:avLst/>
          </a:prstGeom>
          <a:noFill/>
        </p:spPr>
        <p:txBody>
          <a:bodyPr wrap="none" rtlCol="0">
            <a:spAutoFit/>
          </a:bodyPr>
          <a:lstStyle/>
          <a:p>
            <a:r>
              <a:rPr lang="en-US" dirty="0" smtClean="0"/>
              <a:t>Case 4:  sum 1080</a:t>
            </a:r>
            <a:endParaRPr lang="en-US" dirty="0"/>
          </a:p>
        </p:txBody>
      </p:sp>
      <p:sp>
        <p:nvSpPr>
          <p:cNvPr id="6" name="TextBox 5"/>
          <p:cNvSpPr txBox="1"/>
          <p:nvPr/>
        </p:nvSpPr>
        <p:spPr>
          <a:xfrm>
            <a:off x="1447800" y="6139934"/>
            <a:ext cx="6184193" cy="369332"/>
          </a:xfrm>
          <a:prstGeom prst="rect">
            <a:avLst/>
          </a:prstGeom>
          <a:noFill/>
        </p:spPr>
        <p:txBody>
          <a:bodyPr wrap="none" rtlCol="0">
            <a:spAutoFit/>
          </a:bodyPr>
          <a:lstStyle/>
          <a:p>
            <a:r>
              <a:rPr lang="en-US" dirty="0" smtClean="0"/>
              <a:t>Case 3 has maximum sum, so output is 1130 </a:t>
            </a:r>
            <a:r>
              <a:rPr lang="en-US" dirty="0"/>
              <a:t>* 1130  </a:t>
            </a:r>
            <a:r>
              <a:rPr lang="en-US" dirty="0" smtClean="0"/>
              <a:t>=&gt; 1276900</a:t>
            </a:r>
            <a:endParaRPr lang="en-US" dirty="0"/>
          </a:p>
        </p:txBody>
      </p:sp>
    </p:spTree>
    <p:extLst>
      <p:ext uri="{BB962C8B-B14F-4D97-AF65-F5344CB8AC3E}">
        <p14:creationId xmlns:p14="http://schemas.microsoft.com/office/powerpoint/2010/main" val="79021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fontScale="90000"/>
          </a:bodyPr>
          <a:lstStyle/>
          <a:p>
            <a:r>
              <a:rPr lang="en-US" dirty="0" smtClean="0"/>
              <a:t>Solutions</a:t>
            </a:r>
            <a:endParaRPr lang="en-US" dirty="0"/>
          </a:p>
        </p:txBody>
      </p:sp>
      <p:sp>
        <p:nvSpPr>
          <p:cNvPr id="3" name="Content Placeholder 2"/>
          <p:cNvSpPr>
            <a:spLocks noGrp="1"/>
          </p:cNvSpPr>
          <p:nvPr>
            <p:ph idx="1"/>
          </p:nvPr>
        </p:nvSpPr>
        <p:spPr>
          <a:xfrm>
            <a:off x="228600" y="914401"/>
            <a:ext cx="8686800" cy="5029199"/>
          </a:xfrm>
        </p:spPr>
        <p:txBody>
          <a:bodyPr>
            <a:normAutofit fontScale="55000" lnSpcReduction="20000"/>
          </a:bodyPr>
          <a:lstStyle/>
          <a:p>
            <a:r>
              <a:rPr lang="en-US" dirty="0" smtClean="0"/>
              <a:t>Approach 1: </a:t>
            </a:r>
          </a:p>
          <a:p>
            <a:pPr lvl="1"/>
            <a:r>
              <a:rPr lang="en-US" dirty="0" smtClean="0"/>
              <a:t>Get logic to find neighbor cells for odd and even cell (w.r.t column)</a:t>
            </a:r>
          </a:p>
          <a:p>
            <a:pPr lvl="1"/>
            <a:r>
              <a:rPr lang="en-US" dirty="0" smtClean="0"/>
              <a:t>For each cell, do </a:t>
            </a:r>
          </a:p>
          <a:p>
            <a:pPr lvl="2"/>
            <a:r>
              <a:rPr lang="en-US" dirty="0" smtClean="0"/>
              <a:t>DFS of depth 4</a:t>
            </a:r>
          </a:p>
          <a:p>
            <a:pPr lvl="2"/>
            <a:r>
              <a:rPr lang="en-US" dirty="0" smtClean="0"/>
              <a:t>combination for remaining number of cells with current cell’s  neighbor cells only</a:t>
            </a:r>
          </a:p>
          <a:p>
            <a:r>
              <a:rPr lang="en-US" dirty="0"/>
              <a:t>Approach </a:t>
            </a:r>
            <a:r>
              <a:rPr lang="en-US" dirty="0" smtClean="0"/>
              <a:t>2: </a:t>
            </a:r>
            <a:endParaRPr lang="en-US" dirty="0"/>
          </a:p>
          <a:p>
            <a:pPr lvl="1"/>
            <a:r>
              <a:rPr lang="en-US" dirty="0" smtClean="0"/>
              <a:t>Read the input in hexagon format. Get logic to find neighbor cells. In this case logic will be same for both odd and even cell.</a:t>
            </a:r>
            <a:endParaRPr lang="en-US" dirty="0"/>
          </a:p>
          <a:p>
            <a:pPr lvl="1"/>
            <a:r>
              <a:rPr lang="en-US" dirty="0"/>
              <a:t>For each cell, do </a:t>
            </a:r>
          </a:p>
          <a:p>
            <a:pPr lvl="2"/>
            <a:r>
              <a:rPr lang="en-US" dirty="0" smtClean="0"/>
              <a:t>DFS </a:t>
            </a:r>
            <a:r>
              <a:rPr lang="en-US" dirty="0"/>
              <a:t>of depth 4</a:t>
            </a:r>
          </a:p>
          <a:p>
            <a:pPr lvl="2"/>
            <a:r>
              <a:rPr lang="en-US" dirty="0" smtClean="0"/>
              <a:t>combination </a:t>
            </a:r>
            <a:r>
              <a:rPr lang="en-US" dirty="0"/>
              <a:t>for remaining </a:t>
            </a:r>
            <a:r>
              <a:rPr lang="en-US" dirty="0" smtClean="0"/>
              <a:t> number of cells with </a:t>
            </a:r>
            <a:r>
              <a:rPr lang="en-US" dirty="0"/>
              <a:t>current cell’s</a:t>
            </a:r>
            <a:r>
              <a:rPr lang="en-US" dirty="0" smtClean="0"/>
              <a:t> neighbor </a:t>
            </a:r>
            <a:r>
              <a:rPr lang="en-US" dirty="0"/>
              <a:t>cells only. </a:t>
            </a:r>
          </a:p>
          <a:p>
            <a:r>
              <a:rPr lang="en-US" dirty="0"/>
              <a:t>Approach </a:t>
            </a:r>
            <a:r>
              <a:rPr lang="en-US" dirty="0" smtClean="0"/>
              <a:t>3: </a:t>
            </a:r>
            <a:endParaRPr lang="en-US" dirty="0"/>
          </a:p>
          <a:p>
            <a:pPr lvl="1"/>
            <a:r>
              <a:rPr lang="en-US" dirty="0" smtClean="0"/>
              <a:t>For each cell give unique number  1, 2, 3, … m*n</a:t>
            </a:r>
          </a:p>
          <a:p>
            <a:pPr lvl="1"/>
            <a:r>
              <a:rPr lang="en-US" dirty="0" smtClean="0"/>
              <a:t>Generate combination of four numbers from this set and check if these four cells are </a:t>
            </a:r>
            <a:r>
              <a:rPr lang="en-US" dirty="0" err="1" smtClean="0"/>
              <a:t>neighbours</a:t>
            </a:r>
            <a:r>
              <a:rPr lang="en-US" dirty="0" smtClean="0"/>
              <a:t>.</a:t>
            </a:r>
          </a:p>
          <a:p>
            <a:r>
              <a:rPr lang="en-US" dirty="0"/>
              <a:t>Approach </a:t>
            </a:r>
            <a:r>
              <a:rPr lang="en-US" dirty="0" smtClean="0"/>
              <a:t>4: (Given by </a:t>
            </a:r>
            <a:r>
              <a:rPr lang="en-US" dirty="0" err="1" smtClean="0"/>
              <a:t>Bhargav</a:t>
            </a:r>
            <a:r>
              <a:rPr lang="en-US" dirty="0" smtClean="0"/>
              <a:t> </a:t>
            </a:r>
            <a:r>
              <a:rPr lang="en-US" dirty="0" err="1" smtClean="0"/>
              <a:t>Madishetty</a:t>
            </a:r>
            <a:r>
              <a:rPr lang="en-US" dirty="0"/>
              <a:t>)</a:t>
            </a:r>
          </a:p>
          <a:p>
            <a:pPr lvl="1"/>
            <a:r>
              <a:rPr lang="en-US" dirty="0"/>
              <a:t>Get logic to find neighbor cells for odd and even cell (w.r.t column)</a:t>
            </a:r>
          </a:p>
          <a:p>
            <a:pPr lvl="1"/>
            <a:r>
              <a:rPr lang="en-US" dirty="0"/>
              <a:t>For each cell, do </a:t>
            </a:r>
          </a:p>
          <a:p>
            <a:pPr lvl="2"/>
            <a:r>
              <a:rPr lang="en-US" dirty="0"/>
              <a:t>DFS of depth 4</a:t>
            </a:r>
          </a:p>
          <a:p>
            <a:pPr lvl="2"/>
            <a:r>
              <a:rPr lang="en-US" dirty="0"/>
              <a:t>Calculate Y as shown in figure 3 and also inverted Y. </a:t>
            </a:r>
          </a:p>
          <a:p>
            <a:r>
              <a:rPr lang="en-US" dirty="0" smtClean="0"/>
              <a:t>Solutions attached for Approach 1 and 2 in Basestation.c,  Approach 4 in hexagon.cpp</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8440830"/>
              </p:ext>
            </p:extLst>
          </p:nvPr>
        </p:nvGraphicFramePr>
        <p:xfrm>
          <a:off x="1752600" y="5562600"/>
          <a:ext cx="1706033" cy="990600"/>
        </p:xfrm>
        <a:graphic>
          <a:graphicData uri="http://schemas.openxmlformats.org/presentationml/2006/ole">
            <mc:AlternateContent xmlns:mc="http://schemas.openxmlformats.org/markup-compatibility/2006">
              <mc:Choice xmlns:v="urn:schemas-microsoft-com:vml" Requires="v">
                <p:oleObj spid="_x0000_s5145" name="Packager Shell Object" showAsIcon="1" r:id="rId3" imgW="1181520" imgH="685800" progId="Package">
                  <p:embed/>
                </p:oleObj>
              </mc:Choice>
              <mc:Fallback>
                <p:oleObj name="Packager Shell Object" showAsIcon="1" r:id="rId3" imgW="1181520" imgH="685800" progId="Package">
                  <p:embed/>
                  <p:pic>
                    <p:nvPicPr>
                      <p:cNvPr id="0" name=""/>
                      <p:cNvPicPr/>
                      <p:nvPr/>
                    </p:nvPicPr>
                    <p:blipFill>
                      <a:blip r:embed="rId4"/>
                      <a:stretch>
                        <a:fillRect/>
                      </a:stretch>
                    </p:blipFill>
                    <p:spPr>
                      <a:xfrm>
                        <a:off x="1752600" y="5562600"/>
                        <a:ext cx="1706033" cy="990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70547875"/>
              </p:ext>
            </p:extLst>
          </p:nvPr>
        </p:nvGraphicFramePr>
        <p:xfrm>
          <a:off x="5715000" y="5562600"/>
          <a:ext cx="990600" cy="992812"/>
        </p:xfrm>
        <a:graphic>
          <a:graphicData uri="http://schemas.openxmlformats.org/presentationml/2006/ole">
            <mc:AlternateContent xmlns:mc="http://schemas.openxmlformats.org/markup-compatibility/2006">
              <mc:Choice xmlns:v="urn:schemas-microsoft-com:vml" Requires="v">
                <p:oleObj spid="_x0000_s5146" name="Packager Shell Object" showAsIcon="1" r:id="rId5" imgW="711360" imgH="685800" progId="Package">
                  <p:embed/>
                </p:oleObj>
              </mc:Choice>
              <mc:Fallback>
                <p:oleObj name="Packager Shell Object" showAsIcon="1" r:id="rId5" imgW="711360" imgH="685800" progId="Package">
                  <p:embed/>
                  <p:pic>
                    <p:nvPicPr>
                      <p:cNvPr id="0" name=""/>
                      <p:cNvPicPr/>
                      <p:nvPr/>
                    </p:nvPicPr>
                    <p:blipFill>
                      <a:blip r:embed="rId6"/>
                      <a:stretch>
                        <a:fillRect/>
                      </a:stretch>
                    </p:blipFill>
                    <p:spPr>
                      <a:xfrm>
                        <a:off x="5715000" y="5562600"/>
                        <a:ext cx="990600" cy="9928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7773334"/>
              </p:ext>
            </p:extLst>
          </p:nvPr>
        </p:nvGraphicFramePr>
        <p:xfrm>
          <a:off x="3810000" y="5715000"/>
          <a:ext cx="1237150" cy="762000"/>
        </p:xfrm>
        <a:graphic>
          <a:graphicData uri="http://schemas.openxmlformats.org/presentationml/2006/ole">
            <mc:AlternateContent xmlns:mc="http://schemas.openxmlformats.org/markup-compatibility/2006">
              <mc:Choice xmlns:v="urn:schemas-microsoft-com:vml" Requires="v">
                <p:oleObj spid="_x0000_s5147" name="Packager Shell Object" showAsIcon="1" r:id="rId7" imgW="1116720" imgH="686880" progId="Package">
                  <p:embed/>
                </p:oleObj>
              </mc:Choice>
              <mc:Fallback>
                <p:oleObj name="Packager Shell Object" showAsIcon="1" r:id="rId7" imgW="1116720" imgH="686880"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5715000"/>
                        <a:ext cx="1237150" cy="762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1052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a:t>
            </a:r>
            <a:endParaRPr lang="en-US" dirty="0"/>
          </a:p>
        </p:txBody>
      </p:sp>
      <p:sp>
        <p:nvSpPr>
          <p:cNvPr id="3" name="Content Placeholder 2"/>
          <p:cNvSpPr>
            <a:spLocks noGrp="1"/>
          </p:cNvSpPr>
          <p:nvPr>
            <p:ph idx="1"/>
          </p:nvPr>
        </p:nvSpPr>
        <p:spPr/>
        <p:txBody>
          <a:bodyPr/>
          <a:lstStyle/>
          <a:p>
            <a:r>
              <a:rPr lang="en-US" dirty="0" smtClean="0"/>
              <a:t>Used same logic to find </a:t>
            </a:r>
            <a:r>
              <a:rPr lang="en-US" dirty="0" err="1" smtClean="0"/>
              <a:t>neighbour</a:t>
            </a:r>
            <a:r>
              <a:rPr lang="en-US" dirty="0" smtClean="0"/>
              <a:t> cells without differentiating for odd and even cells.</a:t>
            </a:r>
          </a:p>
          <a:p>
            <a:r>
              <a:rPr lang="en-US" dirty="0" smtClean="0"/>
              <a:t>Some used row index to check even/odd instead of column index.</a:t>
            </a:r>
          </a:p>
          <a:p>
            <a:r>
              <a:rPr lang="en-US" dirty="0" smtClean="0"/>
              <a:t>Used only DFS of depth 4 to get the combination, missed the combination which includes more than 2 </a:t>
            </a:r>
            <a:r>
              <a:rPr lang="en-US" dirty="0" err="1" smtClean="0"/>
              <a:t>neighbours</a:t>
            </a:r>
            <a:r>
              <a:rPr lang="en-US" dirty="0" smtClean="0"/>
              <a:t> of current cell as in case 3 in slide 3. </a:t>
            </a:r>
            <a:endParaRPr lang="en-US" dirty="0"/>
          </a:p>
        </p:txBody>
      </p:sp>
    </p:spTree>
    <p:extLst>
      <p:ext uri="{BB962C8B-B14F-4D97-AF65-F5344CB8AC3E}">
        <p14:creationId xmlns:p14="http://schemas.microsoft.com/office/powerpoint/2010/main" val="260450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 problem in </a:t>
            </a:r>
            <a:r>
              <a:rPr lang="en-US" dirty="0" err="1" smtClean="0"/>
              <a:t>Sotong</a:t>
            </a:r>
            <a:r>
              <a:rPr lang="en-US" dirty="0" smtClean="0"/>
              <a:t/>
            </a:r>
            <a:br>
              <a:rPr lang="en-US" dirty="0" smtClean="0"/>
            </a:br>
            <a:r>
              <a:rPr lang="en-US" dirty="0" smtClean="0"/>
              <a:t>(Special Outing)</a:t>
            </a:r>
            <a:endParaRPr lang="en-US" dirty="0"/>
          </a:p>
        </p:txBody>
      </p:sp>
      <p:sp>
        <p:nvSpPr>
          <p:cNvPr id="3" name="Content Placeholder 2"/>
          <p:cNvSpPr>
            <a:spLocks noGrp="1"/>
          </p:cNvSpPr>
          <p:nvPr>
            <p:ph idx="1"/>
          </p:nvPr>
        </p:nvSpPr>
        <p:spPr>
          <a:xfrm>
            <a:off x="457200" y="2057400"/>
            <a:ext cx="8229600" cy="4068763"/>
          </a:xfrm>
        </p:spPr>
        <p:txBody>
          <a:bodyPr/>
          <a:lstStyle/>
          <a:p>
            <a:pPr marL="0" indent="0">
              <a:buNone/>
            </a:pPr>
            <a:r>
              <a:rPr lang="en-US" dirty="0"/>
              <a:t>http://sotong.sec.samsung.net/sotong/cp/cpContestMain.do?contestId=AVYw32R1QwvVldFY </a:t>
            </a:r>
          </a:p>
          <a:p>
            <a:pPr marL="0" indent="0">
              <a:buNone/>
            </a:pPr>
            <a:endParaRPr lang="en-US" dirty="0"/>
          </a:p>
        </p:txBody>
      </p:sp>
    </p:spTree>
    <p:extLst>
      <p:ext uri="{BB962C8B-B14F-4D97-AF65-F5344CB8AC3E}">
        <p14:creationId xmlns:p14="http://schemas.microsoft.com/office/powerpoint/2010/main" val="1230763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445</Words>
  <Application>Microsoft Office PowerPoint</Application>
  <PresentationFormat>On-screen Show (4:3)</PresentationFormat>
  <Paragraphs>51</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vt:i4>
      </vt:variant>
    </vt:vector>
  </HeadingPairs>
  <TitlesOfParts>
    <vt:vector size="9" baseType="lpstr">
      <vt:lpstr>Office Theme</vt:lpstr>
      <vt:lpstr>Package</vt:lpstr>
      <vt:lpstr>Packager Shell Object</vt:lpstr>
      <vt:lpstr>Constructing Basestations</vt:lpstr>
      <vt:lpstr>Problem description</vt:lpstr>
      <vt:lpstr>PowerPoint Presentation</vt:lpstr>
      <vt:lpstr>Solutions</vt:lpstr>
      <vt:lpstr>Common mistakes</vt:lpstr>
      <vt:lpstr>Similar problem in Sotong (Special Outing)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Climbing</dc:title>
  <dc:creator>Nayan Ostwal (10551620)</dc:creator>
  <cp:lastModifiedBy>Ranjith Kumar</cp:lastModifiedBy>
  <cp:revision>27</cp:revision>
  <dcterms:created xsi:type="dcterms:W3CDTF">2016-06-27T06:04:25Z</dcterms:created>
  <dcterms:modified xsi:type="dcterms:W3CDTF">2016-08-04T14:23:17Z</dcterms:modified>
</cp:coreProperties>
</file>