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E3CAED-C95D-4F01-8A17-6CB33F9D07F6}"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2490F-7AFB-433D-8B32-67784FB1D47A}" type="slidenum">
              <a:rPr lang="en-US" smtClean="0"/>
              <a:t>‹#›</a:t>
            </a:fld>
            <a:endParaRPr lang="en-US"/>
          </a:p>
        </p:txBody>
      </p:sp>
    </p:spTree>
    <p:extLst>
      <p:ext uri="{BB962C8B-B14F-4D97-AF65-F5344CB8AC3E}">
        <p14:creationId xmlns:p14="http://schemas.microsoft.com/office/powerpoint/2010/main" val="216340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3CAED-C95D-4F01-8A17-6CB33F9D07F6}"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2490F-7AFB-433D-8B32-67784FB1D47A}" type="slidenum">
              <a:rPr lang="en-US" smtClean="0"/>
              <a:t>‹#›</a:t>
            </a:fld>
            <a:endParaRPr lang="en-US"/>
          </a:p>
        </p:txBody>
      </p:sp>
    </p:spTree>
    <p:extLst>
      <p:ext uri="{BB962C8B-B14F-4D97-AF65-F5344CB8AC3E}">
        <p14:creationId xmlns:p14="http://schemas.microsoft.com/office/powerpoint/2010/main" val="2735042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3CAED-C95D-4F01-8A17-6CB33F9D07F6}"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2490F-7AFB-433D-8B32-67784FB1D47A}" type="slidenum">
              <a:rPr lang="en-US" smtClean="0"/>
              <a:t>‹#›</a:t>
            </a:fld>
            <a:endParaRPr lang="en-US"/>
          </a:p>
        </p:txBody>
      </p:sp>
    </p:spTree>
    <p:extLst>
      <p:ext uri="{BB962C8B-B14F-4D97-AF65-F5344CB8AC3E}">
        <p14:creationId xmlns:p14="http://schemas.microsoft.com/office/powerpoint/2010/main" val="384468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3CAED-C95D-4F01-8A17-6CB33F9D07F6}"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2490F-7AFB-433D-8B32-67784FB1D47A}" type="slidenum">
              <a:rPr lang="en-US" smtClean="0"/>
              <a:t>‹#›</a:t>
            </a:fld>
            <a:endParaRPr lang="en-US"/>
          </a:p>
        </p:txBody>
      </p:sp>
    </p:spTree>
    <p:extLst>
      <p:ext uri="{BB962C8B-B14F-4D97-AF65-F5344CB8AC3E}">
        <p14:creationId xmlns:p14="http://schemas.microsoft.com/office/powerpoint/2010/main" val="203778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E3CAED-C95D-4F01-8A17-6CB33F9D07F6}"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2490F-7AFB-433D-8B32-67784FB1D47A}" type="slidenum">
              <a:rPr lang="en-US" smtClean="0"/>
              <a:t>‹#›</a:t>
            </a:fld>
            <a:endParaRPr lang="en-US"/>
          </a:p>
        </p:txBody>
      </p:sp>
    </p:spTree>
    <p:extLst>
      <p:ext uri="{BB962C8B-B14F-4D97-AF65-F5344CB8AC3E}">
        <p14:creationId xmlns:p14="http://schemas.microsoft.com/office/powerpoint/2010/main" val="1454168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E3CAED-C95D-4F01-8A17-6CB33F9D07F6}" type="datetimeFigureOut">
              <a:rPr lang="en-US" smtClean="0"/>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2490F-7AFB-433D-8B32-67784FB1D47A}" type="slidenum">
              <a:rPr lang="en-US" smtClean="0"/>
              <a:t>‹#›</a:t>
            </a:fld>
            <a:endParaRPr lang="en-US"/>
          </a:p>
        </p:txBody>
      </p:sp>
    </p:spTree>
    <p:extLst>
      <p:ext uri="{BB962C8B-B14F-4D97-AF65-F5344CB8AC3E}">
        <p14:creationId xmlns:p14="http://schemas.microsoft.com/office/powerpoint/2010/main" val="357366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E3CAED-C95D-4F01-8A17-6CB33F9D07F6}" type="datetimeFigureOut">
              <a:rPr lang="en-US" smtClean="0"/>
              <a:t>7/21/2016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C2490F-7AFB-433D-8B32-67784FB1D47A}" type="slidenum">
              <a:rPr lang="en-US" smtClean="0"/>
              <a:t>‹#›</a:t>
            </a:fld>
            <a:endParaRPr lang="en-US"/>
          </a:p>
        </p:txBody>
      </p:sp>
    </p:spTree>
    <p:extLst>
      <p:ext uri="{BB962C8B-B14F-4D97-AF65-F5344CB8AC3E}">
        <p14:creationId xmlns:p14="http://schemas.microsoft.com/office/powerpoint/2010/main" val="119282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E3CAED-C95D-4F01-8A17-6CB33F9D07F6}" type="datetimeFigureOut">
              <a:rPr lang="en-US" smtClean="0"/>
              <a:t>7/21/2016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C2490F-7AFB-433D-8B32-67784FB1D47A}" type="slidenum">
              <a:rPr lang="en-US" smtClean="0"/>
              <a:t>‹#›</a:t>
            </a:fld>
            <a:endParaRPr lang="en-US"/>
          </a:p>
        </p:txBody>
      </p:sp>
    </p:spTree>
    <p:extLst>
      <p:ext uri="{BB962C8B-B14F-4D97-AF65-F5344CB8AC3E}">
        <p14:creationId xmlns:p14="http://schemas.microsoft.com/office/powerpoint/2010/main" val="305665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3CAED-C95D-4F01-8A17-6CB33F9D07F6}" type="datetimeFigureOut">
              <a:rPr lang="en-US" smtClean="0"/>
              <a:t>7/21/2016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C2490F-7AFB-433D-8B32-67784FB1D47A}" type="slidenum">
              <a:rPr lang="en-US" smtClean="0"/>
              <a:t>‹#›</a:t>
            </a:fld>
            <a:endParaRPr lang="en-US"/>
          </a:p>
        </p:txBody>
      </p:sp>
    </p:spTree>
    <p:extLst>
      <p:ext uri="{BB962C8B-B14F-4D97-AF65-F5344CB8AC3E}">
        <p14:creationId xmlns:p14="http://schemas.microsoft.com/office/powerpoint/2010/main" val="107081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3CAED-C95D-4F01-8A17-6CB33F9D07F6}" type="datetimeFigureOut">
              <a:rPr lang="en-US" smtClean="0"/>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2490F-7AFB-433D-8B32-67784FB1D47A}" type="slidenum">
              <a:rPr lang="en-US" smtClean="0"/>
              <a:t>‹#›</a:t>
            </a:fld>
            <a:endParaRPr lang="en-US"/>
          </a:p>
        </p:txBody>
      </p:sp>
    </p:spTree>
    <p:extLst>
      <p:ext uri="{BB962C8B-B14F-4D97-AF65-F5344CB8AC3E}">
        <p14:creationId xmlns:p14="http://schemas.microsoft.com/office/powerpoint/2010/main" val="59760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3CAED-C95D-4F01-8A17-6CB33F9D07F6}" type="datetimeFigureOut">
              <a:rPr lang="en-US" smtClean="0"/>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2490F-7AFB-433D-8B32-67784FB1D47A}" type="slidenum">
              <a:rPr lang="en-US" smtClean="0"/>
              <a:t>‹#›</a:t>
            </a:fld>
            <a:endParaRPr lang="en-US"/>
          </a:p>
        </p:txBody>
      </p:sp>
    </p:spTree>
    <p:extLst>
      <p:ext uri="{BB962C8B-B14F-4D97-AF65-F5344CB8AC3E}">
        <p14:creationId xmlns:p14="http://schemas.microsoft.com/office/powerpoint/2010/main" val="26826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3CAED-C95D-4F01-8A17-6CB33F9D07F6}" type="datetimeFigureOut">
              <a:rPr lang="en-US" smtClean="0"/>
              <a:t>7/21/2016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2490F-7AFB-433D-8B32-67784FB1D47A}" type="slidenum">
              <a:rPr lang="en-US" smtClean="0"/>
              <a:t>‹#›</a:t>
            </a:fld>
            <a:endParaRPr lang="en-US"/>
          </a:p>
        </p:txBody>
      </p:sp>
    </p:spTree>
    <p:extLst>
      <p:ext uri="{BB962C8B-B14F-4D97-AF65-F5344CB8AC3E}">
        <p14:creationId xmlns:p14="http://schemas.microsoft.com/office/powerpoint/2010/main" val="3139522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New Research Center for Rare Elements</a:t>
            </a:r>
            <a:endParaRPr lang="en-US" dirty="0"/>
          </a:p>
        </p:txBody>
      </p:sp>
      <p:sp>
        <p:nvSpPr>
          <p:cNvPr id="3" name="Subtitle 2"/>
          <p:cNvSpPr>
            <a:spLocks noGrp="1"/>
          </p:cNvSpPr>
          <p:nvPr>
            <p:ph type="subTitle" idx="1"/>
          </p:nvPr>
        </p:nvSpPr>
        <p:spPr/>
        <p:txBody>
          <a:bodyPr/>
          <a:lstStyle/>
          <a:p>
            <a:r>
              <a:rPr lang="en-US" dirty="0" smtClean="0"/>
              <a:t>20</a:t>
            </a:r>
            <a:r>
              <a:rPr lang="en-US" baseline="30000" dirty="0" smtClean="0"/>
              <a:t>th</a:t>
            </a:r>
            <a:r>
              <a:rPr lang="en-US" dirty="0" smtClean="0"/>
              <a:t> July 2016 Advance Problem</a:t>
            </a:r>
          </a:p>
          <a:p>
            <a:pPr algn="r"/>
            <a:endParaRPr lang="en-US" dirty="0"/>
          </a:p>
          <a:p>
            <a:pPr algn="r"/>
            <a:r>
              <a:rPr lang="en-US" dirty="0" err="1" smtClean="0"/>
              <a:t>Nishant</a:t>
            </a:r>
            <a:endParaRPr lang="en-US" dirty="0"/>
          </a:p>
        </p:txBody>
      </p:sp>
    </p:spTree>
    <p:extLst>
      <p:ext uri="{BB962C8B-B14F-4D97-AF65-F5344CB8AC3E}">
        <p14:creationId xmlns:p14="http://schemas.microsoft.com/office/powerpoint/2010/main" val="97833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dirty="0" smtClean="0">
                <a:effectLst/>
              </a:rPr>
              <a:t>New Research Center for Rare Elements</a:t>
            </a:r>
            <a:endParaRPr lang="en-US" dirty="0"/>
          </a:p>
        </p:txBody>
      </p:sp>
      <p:sp>
        <p:nvSpPr>
          <p:cNvPr id="5" name="Content Placeholder 2"/>
          <p:cNvSpPr>
            <a:spLocks noGrp="1"/>
          </p:cNvSpPr>
          <p:nvPr>
            <p:ph idx="1"/>
          </p:nvPr>
        </p:nvSpPr>
        <p:spPr>
          <a:xfrm>
            <a:off x="457200" y="1600200"/>
            <a:ext cx="8229600" cy="4525963"/>
          </a:xfrm>
        </p:spPr>
        <p:txBody>
          <a:bodyPr>
            <a:normAutofit fontScale="55000" lnSpcReduction="20000"/>
          </a:bodyPr>
          <a:lstStyle/>
          <a:p>
            <a:pPr algn="just"/>
            <a:r>
              <a:rPr lang="en-US" dirty="0"/>
              <a:t>Samsung wants to explore some of the rare elements for its semiconductor manufacturing. Scientists use one vehicle to explore the region in order to find the rare elements. The vehicle can move only in explored region where roads have already been constructed. The vehicle cannot move on unexplored region where roads are not there.  In the current situation, rare elements are present in explored region only. Unexplored regions do not contain any rare elements.</a:t>
            </a:r>
          </a:p>
          <a:p>
            <a:pPr marL="0" indent="0" algn="just">
              <a:buNone/>
            </a:pPr>
            <a:endParaRPr lang="en-US" dirty="0"/>
          </a:p>
          <a:p>
            <a:pPr algn="just"/>
            <a:r>
              <a:rPr lang="en-US" dirty="0"/>
              <a:t>Square region is provided for exploration. Roads are represented by 1 and where roads are not present that area is represented by 0. Rare elements will only be on the roads where regions have already been explored. Vehicle can move in four directions – up, down, left and right</a:t>
            </a:r>
            <a:r>
              <a:rPr lang="en-US" dirty="0" smtClean="0"/>
              <a:t>.</a:t>
            </a:r>
          </a:p>
          <a:p>
            <a:pPr algn="just"/>
            <a:endParaRPr lang="en-US" dirty="0" smtClean="0"/>
          </a:p>
          <a:p>
            <a:pPr algn="just"/>
            <a:r>
              <a:rPr lang="en-US" dirty="0" smtClean="0"/>
              <a:t>The </a:t>
            </a:r>
            <a:r>
              <a:rPr lang="en-US" dirty="0"/>
              <a:t>shortest path for vehicle to a rare element position is called </a:t>
            </a:r>
            <a:r>
              <a:rPr lang="en-US" b="1" dirty="0"/>
              <a:t>Moving Path.</a:t>
            </a:r>
            <a:r>
              <a:rPr lang="en-US" dirty="0"/>
              <a:t> The longest of the paths to all rare elements from a region called </a:t>
            </a:r>
            <a:r>
              <a:rPr lang="en-US" b="1" dirty="0"/>
              <a:t>Longest Distance. </a:t>
            </a:r>
            <a:endParaRPr lang="en-US" b="1" dirty="0" smtClean="0"/>
          </a:p>
          <a:p>
            <a:pPr algn="just"/>
            <a:endParaRPr lang="en-US" b="1" dirty="0" smtClean="0"/>
          </a:p>
          <a:p>
            <a:pPr algn="just"/>
            <a:r>
              <a:rPr lang="en-US" dirty="0"/>
              <a:t>Scientists need to construct one research center so that the research center will be at the position where the longest path to the rare elements will be shortest. This is called </a:t>
            </a:r>
            <a:r>
              <a:rPr lang="en-US" b="1" dirty="0"/>
              <a:t>Shortest Longest Distance</a:t>
            </a:r>
            <a:r>
              <a:rPr lang="en-US" b="1" dirty="0" smtClean="0"/>
              <a:t>.</a:t>
            </a:r>
            <a:endParaRPr lang="en-US" dirty="0"/>
          </a:p>
        </p:txBody>
      </p:sp>
    </p:spTree>
    <p:extLst>
      <p:ext uri="{BB962C8B-B14F-4D97-AF65-F5344CB8AC3E}">
        <p14:creationId xmlns:p14="http://schemas.microsoft.com/office/powerpoint/2010/main" val="296591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dirty="0" smtClean="0">
                <a:effectLst/>
              </a:rPr>
              <a:t>New Research Center for Rare Elements</a:t>
            </a:r>
            <a:endParaRPr lang="en-US" dirty="0"/>
          </a:p>
        </p:txBody>
      </p:sp>
      <p:sp>
        <p:nvSpPr>
          <p:cNvPr id="5" name="Content Placeholder 2"/>
          <p:cNvSpPr>
            <a:spLocks noGrp="1"/>
          </p:cNvSpPr>
          <p:nvPr>
            <p:ph idx="1"/>
          </p:nvPr>
        </p:nvSpPr>
        <p:spPr>
          <a:xfrm>
            <a:off x="457200" y="1600200"/>
            <a:ext cx="8229600" cy="4525963"/>
          </a:xfrm>
        </p:spPr>
        <p:txBody>
          <a:bodyPr>
            <a:normAutofit fontScale="47500" lnSpcReduction="20000"/>
          </a:bodyPr>
          <a:lstStyle/>
          <a:p>
            <a:pPr algn="just"/>
            <a:r>
              <a:rPr lang="en-US" b="1" dirty="0"/>
              <a:t>Refer the example below</a:t>
            </a:r>
            <a:r>
              <a:rPr lang="en-US" b="1" dirty="0" smtClean="0"/>
              <a:t>:</a:t>
            </a:r>
            <a:endParaRPr lang="en-US" dirty="0"/>
          </a:p>
          <a:p>
            <a:pPr algn="just"/>
            <a:r>
              <a:rPr lang="en-US" dirty="0"/>
              <a:t>Example</a:t>
            </a:r>
            <a:r>
              <a:rPr lang="en-US" dirty="0" smtClean="0"/>
              <a:t>:</a:t>
            </a:r>
          </a:p>
          <a:p>
            <a:pPr algn="just"/>
            <a:endParaRPr lang="en-US" dirty="0" smtClean="0"/>
          </a:p>
          <a:p>
            <a:pPr algn="just"/>
            <a:endParaRPr lang="en-US" dirty="0"/>
          </a:p>
          <a:p>
            <a:pPr algn="just"/>
            <a:endParaRPr lang="en-US" dirty="0" smtClean="0"/>
          </a:p>
          <a:p>
            <a:pPr algn="just"/>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a:t>	</a:t>
            </a:r>
            <a:r>
              <a:rPr lang="en-US" dirty="0" smtClean="0"/>
              <a:t>	</a:t>
            </a:r>
          </a:p>
          <a:p>
            <a:pPr marL="0" indent="0" algn="just">
              <a:buNone/>
            </a:pPr>
            <a:endParaRPr lang="en-US" dirty="0"/>
          </a:p>
          <a:p>
            <a:pPr marL="0" indent="0" algn="just">
              <a:buNone/>
            </a:pPr>
            <a:endParaRPr lang="en-US" dirty="0" smtClean="0"/>
          </a:p>
          <a:p>
            <a:pPr marL="0" indent="0" algn="just">
              <a:buNone/>
            </a:pPr>
            <a:r>
              <a:rPr lang="en-US" dirty="0"/>
              <a:t>	</a:t>
            </a:r>
            <a:r>
              <a:rPr lang="en-US" dirty="0" smtClean="0"/>
              <a:t>			          Fig</a:t>
            </a:r>
            <a:r>
              <a:rPr lang="en-US" dirty="0"/>
              <a:t>. </a:t>
            </a:r>
            <a:r>
              <a:rPr lang="en-US" dirty="0" smtClean="0"/>
              <a:t>1</a:t>
            </a:r>
          </a:p>
          <a:p>
            <a:pPr algn="just"/>
            <a:r>
              <a:rPr lang="en-US" dirty="0"/>
              <a:t>In the above picture (Fig. 1), Red, Blue and Green area represents Rare Element area. (2, 2) is represented as Red, (2, 8) is represented as Blue and (7, 8) is represented as Green. So there are three rare elements. </a:t>
            </a:r>
          </a:p>
          <a:p>
            <a:pPr marL="0" indent="0" algn="just">
              <a:buNone/>
            </a:pPr>
            <a:endParaRPr lang="en-US" dirty="0"/>
          </a:p>
          <a:p>
            <a:pPr algn="just"/>
            <a:r>
              <a:rPr lang="en-US" b="1" dirty="0"/>
              <a:t>If research center is constructed at (4, 4) then distance to Red rare element will be 4, distance to Blue rare element will be 6 and distance to Green rare element will be 7. So the Longest distance will be 7.</a:t>
            </a:r>
            <a:endParaRPr lang="en-US" dirty="0"/>
          </a:p>
          <a:p>
            <a:pPr algn="just"/>
            <a:endParaRPr lang="en-US" dirty="0"/>
          </a:p>
          <a:p>
            <a:pPr algn="just"/>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905000"/>
            <a:ext cx="3143250" cy="2457450"/>
          </a:xfrm>
          <a:prstGeom prst="rect">
            <a:avLst/>
          </a:prstGeom>
          <a:noFill/>
          <a:ln>
            <a:noFill/>
          </a:ln>
        </p:spPr>
      </p:pic>
    </p:spTree>
    <p:extLst>
      <p:ext uri="{BB962C8B-B14F-4D97-AF65-F5344CB8AC3E}">
        <p14:creationId xmlns:p14="http://schemas.microsoft.com/office/powerpoint/2010/main" val="387083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dirty="0" smtClean="0">
                <a:effectLst/>
              </a:rPr>
              <a:t>New Research Center for Rare Elements</a:t>
            </a:r>
            <a:endParaRPr lang="en-US" dirty="0"/>
          </a:p>
        </p:txBody>
      </p:sp>
      <p:sp>
        <p:nvSpPr>
          <p:cNvPr id="5" name="Content Placeholder 2"/>
          <p:cNvSpPr>
            <a:spLocks noGrp="1"/>
          </p:cNvSpPr>
          <p:nvPr>
            <p:ph idx="1"/>
          </p:nvPr>
        </p:nvSpPr>
        <p:spPr>
          <a:xfrm>
            <a:off x="457200" y="1600200"/>
            <a:ext cx="8229600" cy="4525963"/>
          </a:xfrm>
        </p:spPr>
        <p:txBody>
          <a:bodyPr>
            <a:normAutofit fontScale="40000" lnSpcReduction="20000"/>
          </a:bodyPr>
          <a:lstStyle/>
          <a:p>
            <a:pPr marL="0" indent="0" algn="just">
              <a:buNone/>
            </a:pPr>
            <a:endParaRPr lang="en-US" dirty="0" smtClean="0"/>
          </a:p>
          <a:p>
            <a:pPr algn="just"/>
            <a:endParaRPr lang="en-US" dirty="0"/>
          </a:p>
          <a:p>
            <a:pPr algn="just"/>
            <a:endParaRPr lang="en-US" dirty="0" smtClean="0"/>
          </a:p>
          <a:p>
            <a:pPr algn="just"/>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a:t>	</a:t>
            </a:r>
            <a:endParaRPr lang="en-US" dirty="0" smtClean="0"/>
          </a:p>
          <a:p>
            <a:pPr marL="0" indent="0" algn="just">
              <a:buNone/>
            </a:pPr>
            <a:endParaRPr lang="en-US" dirty="0"/>
          </a:p>
          <a:p>
            <a:pPr marL="0" indent="0" algn="just">
              <a:buNone/>
            </a:pPr>
            <a:r>
              <a:rPr lang="en-US" dirty="0" smtClean="0"/>
              <a:t>	</a:t>
            </a:r>
          </a:p>
          <a:p>
            <a:pPr marL="0" indent="0" algn="just">
              <a:buNone/>
            </a:pPr>
            <a:endParaRPr lang="en-US" dirty="0"/>
          </a:p>
          <a:p>
            <a:pPr marL="0" indent="0" algn="just">
              <a:buNone/>
            </a:pPr>
            <a:endParaRPr lang="en-US" dirty="0" smtClean="0"/>
          </a:p>
          <a:p>
            <a:pPr marL="0" indent="0" algn="just">
              <a:buNone/>
            </a:pPr>
            <a:r>
              <a:rPr lang="en-US" dirty="0"/>
              <a:t>	</a:t>
            </a:r>
            <a:r>
              <a:rPr lang="en-US" dirty="0" smtClean="0"/>
              <a:t>			          Fig</a:t>
            </a:r>
            <a:r>
              <a:rPr lang="en-US" dirty="0"/>
              <a:t>. 2</a:t>
            </a:r>
            <a:endParaRPr lang="en-US" dirty="0" smtClean="0"/>
          </a:p>
          <a:p>
            <a:pPr algn="just"/>
            <a:r>
              <a:rPr lang="en-US" dirty="0"/>
              <a:t>Now using the same region (Fig. 2), </a:t>
            </a:r>
            <a:r>
              <a:rPr lang="en-US" b="1" dirty="0"/>
              <a:t>if research center is constructed at (4, 5) then distance to Red rare element will be 5, distance to Blue rare element will be 5 and distance to Green rare element will be 6. So the Longest distance will be 6</a:t>
            </a:r>
            <a:r>
              <a:rPr lang="en-US" b="1" dirty="0" smtClean="0"/>
              <a:t>.</a:t>
            </a:r>
            <a:endParaRPr lang="en-US" dirty="0"/>
          </a:p>
          <a:p>
            <a:pPr algn="just"/>
            <a:r>
              <a:rPr lang="en-US" b="1" dirty="0"/>
              <a:t>So when research center is constructed at (4, 5) then the longest distance will be shortest. And the value of the Shortest Longest Distance will be 6. This will be the </a:t>
            </a:r>
            <a:r>
              <a:rPr lang="en-US" b="1" dirty="0" smtClean="0"/>
              <a:t>output.</a:t>
            </a:r>
          </a:p>
          <a:p>
            <a:pPr algn="just"/>
            <a:r>
              <a:rPr lang="en-US" dirty="0"/>
              <a:t>There can be multiple locations from where the shortest longest distance can be same</a:t>
            </a:r>
            <a:r>
              <a:rPr lang="en-US" b="1" dirty="0"/>
              <a:t>. For example if research center is constructed at (5, 5) then still the Shortest Longest distance will be 6</a:t>
            </a:r>
            <a:r>
              <a:rPr lang="en-US" b="1" dirty="0" smtClean="0"/>
              <a:t>.</a:t>
            </a:r>
            <a:endParaRPr lang="en-US" dirty="0"/>
          </a:p>
          <a:p>
            <a:pPr algn="just"/>
            <a:r>
              <a:rPr lang="en-US" dirty="0"/>
              <a:t>So write a program to find the </a:t>
            </a:r>
            <a:r>
              <a:rPr lang="en-US" b="1" dirty="0"/>
              <a:t>Shortest Longest Distance.</a:t>
            </a:r>
            <a:endParaRPr lang="en-US" dirty="0"/>
          </a:p>
          <a:p>
            <a:pPr algn="just"/>
            <a:endParaRPr lang="en-US" dirty="0" smtClean="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571999" y="1447800"/>
            <a:ext cx="3362325" cy="2457450"/>
          </a:xfrm>
          <a:prstGeom prst="rect">
            <a:avLst/>
          </a:prstGeom>
          <a:noFill/>
          <a:ln>
            <a:noFill/>
          </a:ln>
        </p:spPr>
      </p:pic>
    </p:spTree>
    <p:extLst>
      <p:ext uri="{BB962C8B-B14F-4D97-AF65-F5344CB8AC3E}">
        <p14:creationId xmlns:p14="http://schemas.microsoft.com/office/powerpoint/2010/main" val="286972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dirty="0" smtClean="0">
                <a:effectLst/>
              </a:rPr>
              <a:t>New Research Center for Rare Elements</a:t>
            </a:r>
            <a:endParaRPr lang="en-US" dirty="0"/>
          </a:p>
        </p:txBody>
      </p:sp>
      <p:sp>
        <p:nvSpPr>
          <p:cNvPr id="5" name="Content Placeholder 2"/>
          <p:cNvSpPr>
            <a:spLocks noGrp="1"/>
          </p:cNvSpPr>
          <p:nvPr>
            <p:ph idx="1"/>
          </p:nvPr>
        </p:nvSpPr>
        <p:spPr>
          <a:xfrm>
            <a:off x="457200" y="1600200"/>
            <a:ext cx="8229600" cy="4525963"/>
          </a:xfrm>
        </p:spPr>
        <p:txBody>
          <a:bodyPr>
            <a:normAutofit fontScale="47500" lnSpcReduction="20000"/>
          </a:bodyPr>
          <a:lstStyle/>
          <a:p>
            <a:pPr marL="0" indent="0" algn="just">
              <a:buNone/>
            </a:pPr>
            <a:r>
              <a:rPr lang="en-US" b="1" dirty="0"/>
              <a:t>Constraints:</a:t>
            </a:r>
            <a:endParaRPr lang="en-US" dirty="0"/>
          </a:p>
          <a:p>
            <a:pPr lvl="0" algn="just"/>
            <a:r>
              <a:rPr lang="en-US" dirty="0"/>
              <a:t>The region provided will be square region i.e. </a:t>
            </a:r>
            <a:r>
              <a:rPr lang="en-US" dirty="0" err="1"/>
              <a:t>NxN</a:t>
            </a:r>
            <a:r>
              <a:rPr lang="en-US" dirty="0"/>
              <a:t> (where 5 &lt;=  N &lt;= 20).</a:t>
            </a:r>
          </a:p>
          <a:p>
            <a:pPr lvl="0" algn="just"/>
            <a:r>
              <a:rPr lang="en-US" dirty="0"/>
              <a:t>There can be minimum of 2 rare elements and maximum of 4 rare elements, i.e. 2 &lt;= C &lt;= 4.</a:t>
            </a:r>
          </a:p>
          <a:p>
            <a:pPr lvl="0" algn="just"/>
            <a:r>
              <a:rPr lang="en-US" dirty="0"/>
              <a:t>Roads are represented by 1 while no road area is represented by 0.</a:t>
            </a:r>
          </a:p>
          <a:p>
            <a:pPr lvl="0" algn="just"/>
            <a:r>
              <a:rPr lang="en-US" dirty="0"/>
              <a:t>Vehicle can move only on roads in explored area.</a:t>
            </a:r>
          </a:p>
          <a:p>
            <a:pPr lvl="0" algn="just"/>
            <a:r>
              <a:rPr lang="en-US" dirty="0"/>
              <a:t>The rare elements will only be present where road are there. Rare elements will not be present where roads are not present.</a:t>
            </a:r>
          </a:p>
          <a:p>
            <a:pPr lvl="0" algn="just"/>
            <a:r>
              <a:rPr lang="en-US" dirty="0"/>
              <a:t>Vehicle can move in UP, DOWN, LEFT and RIGHT directions.</a:t>
            </a:r>
          </a:p>
          <a:p>
            <a:pPr lvl="0" algn="just"/>
            <a:r>
              <a:rPr lang="en-US" dirty="0"/>
              <a:t>The starting index for rare element is considers as 1.</a:t>
            </a:r>
          </a:p>
          <a:p>
            <a:pPr algn="just"/>
            <a:r>
              <a:rPr lang="en-US" dirty="0"/>
              <a:t> </a:t>
            </a:r>
          </a:p>
          <a:p>
            <a:pPr marL="0" indent="0" algn="just">
              <a:buNone/>
            </a:pPr>
            <a:endParaRPr lang="en-US" b="1" dirty="0" smtClean="0"/>
          </a:p>
          <a:p>
            <a:pPr marL="0" indent="0" algn="just">
              <a:buNone/>
            </a:pPr>
            <a:r>
              <a:rPr lang="en-US" b="1" dirty="0" smtClean="0"/>
              <a:t>Input</a:t>
            </a:r>
            <a:r>
              <a:rPr lang="en-US" b="1" dirty="0"/>
              <a:t>:</a:t>
            </a:r>
            <a:endParaRPr lang="en-US" dirty="0"/>
          </a:p>
          <a:p>
            <a:pPr algn="just"/>
            <a:r>
              <a:rPr lang="en-US" dirty="0"/>
              <a:t>First line will be the number of test cases. Second line will indicate region area (N) and number of rare elements (C). Next C lines will contain the position of rare elements. After that N lines will provide the region details where to tell where roads are present and where roads are not present.</a:t>
            </a:r>
          </a:p>
          <a:p>
            <a:pPr marL="0" indent="0" algn="just">
              <a:buNone/>
            </a:pPr>
            <a:r>
              <a:rPr lang="en-US" dirty="0"/>
              <a:t> </a:t>
            </a:r>
            <a:endParaRPr lang="en-US" dirty="0" smtClean="0"/>
          </a:p>
          <a:p>
            <a:pPr marL="0" indent="0" algn="just">
              <a:buNone/>
            </a:pPr>
            <a:r>
              <a:rPr lang="en-US" b="1" dirty="0" smtClean="0"/>
              <a:t>Output</a:t>
            </a:r>
            <a:r>
              <a:rPr lang="en-US" b="1" dirty="0"/>
              <a:t>:</a:t>
            </a:r>
            <a:endParaRPr lang="en-US" dirty="0"/>
          </a:p>
          <a:p>
            <a:pPr algn="just"/>
            <a:r>
              <a:rPr lang="en-US" dirty="0"/>
              <a:t>Output #</a:t>
            </a:r>
            <a:r>
              <a:rPr lang="en-US" dirty="0" err="1"/>
              <a:t>testcase</a:t>
            </a:r>
            <a:r>
              <a:rPr lang="en-US" dirty="0"/>
              <a:t> followed by space and then shortest longest distance.</a:t>
            </a:r>
          </a:p>
          <a:p>
            <a:pPr algn="just"/>
            <a:endParaRPr lang="en-US" dirty="0" smtClean="0"/>
          </a:p>
        </p:txBody>
      </p:sp>
    </p:spTree>
    <p:extLst>
      <p:ext uri="{BB962C8B-B14F-4D97-AF65-F5344CB8AC3E}">
        <p14:creationId xmlns:p14="http://schemas.microsoft.com/office/powerpoint/2010/main" val="147050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1143000"/>
          </a:xfrm>
        </p:spPr>
        <p:txBody>
          <a:bodyPr/>
          <a:lstStyle/>
          <a:p>
            <a:r>
              <a:rPr lang="en-US" dirty="0" err="1" smtClean="0"/>
              <a:t>Sotong</a:t>
            </a:r>
            <a:endParaRPr lang="en-US" dirty="0"/>
          </a:p>
        </p:txBody>
      </p:sp>
      <p:sp>
        <p:nvSpPr>
          <p:cNvPr id="9" name="Content Placeholder 2"/>
          <p:cNvSpPr>
            <a:spLocks noGrp="1"/>
          </p:cNvSpPr>
          <p:nvPr>
            <p:ph idx="1"/>
          </p:nvPr>
        </p:nvSpPr>
        <p:spPr>
          <a:xfrm>
            <a:off x="457200" y="1600200"/>
            <a:ext cx="8229600" cy="4525963"/>
          </a:xfrm>
        </p:spPr>
        <p:txBody>
          <a:bodyPr/>
          <a:lstStyle/>
          <a:p>
            <a:pPr algn="just"/>
            <a:endParaRPr lang="en-US" dirty="0"/>
          </a:p>
          <a:p>
            <a:pPr algn="just"/>
            <a:r>
              <a:rPr lang="en-US" dirty="0" smtClean="0"/>
              <a:t>Laughing Bomb</a:t>
            </a:r>
          </a:p>
          <a:p>
            <a:pPr marL="0" indent="0" algn="just">
              <a:buNone/>
            </a:pPr>
            <a:endParaRPr lang="en-US" dirty="0"/>
          </a:p>
          <a:p>
            <a:pPr marL="0" indent="0" algn="just">
              <a:buNone/>
            </a:pPr>
            <a:r>
              <a:rPr lang="en-US" dirty="0" smtClean="0"/>
              <a:t>From test server:</a:t>
            </a:r>
          </a:p>
          <a:p>
            <a:pPr algn="just"/>
            <a:r>
              <a:rPr lang="en-US" dirty="0" smtClean="0"/>
              <a:t>Human Network – In this problem also BFS can be applied on all the points and then answer can be derived. </a:t>
            </a:r>
          </a:p>
          <a:p>
            <a:pPr marL="0" indent="0" algn="just">
              <a:buNone/>
            </a:pPr>
            <a:endParaRPr lang="en-US" dirty="0"/>
          </a:p>
        </p:txBody>
      </p:sp>
    </p:spTree>
    <p:extLst>
      <p:ext uri="{BB962C8B-B14F-4D97-AF65-F5344CB8AC3E}">
        <p14:creationId xmlns:p14="http://schemas.microsoft.com/office/powerpoint/2010/main" val="3540319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r>
              <a:rPr lang="en-US" dirty="0" smtClean="0"/>
              <a:t>Approaches</a:t>
            </a:r>
            <a:endParaRPr lang="en-US" dirty="0"/>
          </a:p>
        </p:txBody>
      </p:sp>
      <p:sp>
        <p:nvSpPr>
          <p:cNvPr id="7" name="Content Placeholder 2"/>
          <p:cNvSpPr>
            <a:spLocks noGrp="1"/>
          </p:cNvSpPr>
          <p:nvPr>
            <p:ph idx="1"/>
          </p:nvPr>
        </p:nvSpPr>
        <p:spPr>
          <a:xfrm>
            <a:off x="457200" y="1600200"/>
            <a:ext cx="8229600" cy="4525963"/>
          </a:xfrm>
        </p:spPr>
        <p:txBody>
          <a:bodyPr>
            <a:normAutofit/>
          </a:bodyPr>
          <a:lstStyle/>
          <a:p>
            <a:pPr algn="just"/>
            <a:r>
              <a:rPr lang="en-US" dirty="0" smtClean="0"/>
              <a:t>Using BFS on each cell to find out the longest path among rare elements from the cell. Then find the smallest in these longest paths. That will provide the solution.</a:t>
            </a:r>
          </a:p>
          <a:p>
            <a:pPr algn="just"/>
            <a:r>
              <a:rPr lang="en-US" dirty="0" smtClean="0"/>
              <a:t>Few people solved using BFS from rare elements positions. More optimized.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5451576"/>
              </p:ext>
            </p:extLst>
          </p:nvPr>
        </p:nvGraphicFramePr>
        <p:xfrm>
          <a:off x="7391400" y="5486400"/>
          <a:ext cx="711200" cy="687387"/>
        </p:xfrm>
        <a:graphic>
          <a:graphicData uri="http://schemas.openxmlformats.org/presentationml/2006/ole">
            <mc:AlternateContent xmlns:mc="http://schemas.openxmlformats.org/markup-compatibility/2006">
              <mc:Choice xmlns:v="urn:schemas-microsoft-com:vml" Requires="v">
                <p:oleObj spid="_x0000_s1033" name="Packager Shell Object" showAsIcon="1" r:id="rId3" imgW="710640" imgH="686880" progId="Package">
                  <p:embed/>
                </p:oleObj>
              </mc:Choice>
              <mc:Fallback>
                <p:oleObj name="Packager Shell Object" showAsIcon="1" r:id="rId3" imgW="710640" imgH="686880" progId="Package">
                  <p:embed/>
                  <p:pic>
                    <p:nvPicPr>
                      <p:cNvPr id="0" name=""/>
                      <p:cNvPicPr/>
                      <p:nvPr/>
                    </p:nvPicPr>
                    <p:blipFill>
                      <a:blip r:embed="rId4"/>
                      <a:stretch>
                        <a:fillRect/>
                      </a:stretch>
                    </p:blipFill>
                    <p:spPr>
                      <a:xfrm>
                        <a:off x="7391400" y="5486400"/>
                        <a:ext cx="711200" cy="687387"/>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465176381"/>
              </p:ext>
            </p:extLst>
          </p:nvPr>
        </p:nvGraphicFramePr>
        <p:xfrm>
          <a:off x="2819400" y="5486400"/>
          <a:ext cx="3590925" cy="687387"/>
        </p:xfrm>
        <a:graphic>
          <a:graphicData uri="http://schemas.openxmlformats.org/presentationml/2006/ole">
            <mc:AlternateContent xmlns:mc="http://schemas.openxmlformats.org/markup-compatibility/2006">
              <mc:Choice xmlns:v="urn:schemas-microsoft-com:vml" Requires="v">
                <p:oleObj spid="_x0000_s1034" name="Packager Shell Object" showAsIcon="1" r:id="rId5" imgW="3591360" imgH="686880" progId="Package">
                  <p:embed/>
                </p:oleObj>
              </mc:Choice>
              <mc:Fallback>
                <p:oleObj name="Packager Shell Object" showAsIcon="1" r:id="rId5" imgW="3591360" imgH="686880" progId="Package">
                  <p:embed/>
                  <p:pic>
                    <p:nvPicPr>
                      <p:cNvPr id="0" name=""/>
                      <p:cNvPicPr/>
                      <p:nvPr/>
                    </p:nvPicPr>
                    <p:blipFill>
                      <a:blip r:embed="rId6"/>
                      <a:stretch>
                        <a:fillRect/>
                      </a:stretch>
                    </p:blipFill>
                    <p:spPr>
                      <a:xfrm>
                        <a:off x="2819400" y="5486400"/>
                        <a:ext cx="3590925" cy="687387"/>
                      </a:xfrm>
                      <a:prstGeom prst="rect">
                        <a:avLst/>
                      </a:prstGeom>
                    </p:spPr>
                  </p:pic>
                </p:oleObj>
              </mc:Fallback>
            </mc:AlternateContent>
          </a:graphicData>
        </a:graphic>
      </p:graphicFrame>
    </p:spTree>
    <p:extLst>
      <p:ext uri="{BB962C8B-B14F-4D97-AF65-F5344CB8AC3E}">
        <p14:creationId xmlns:p14="http://schemas.microsoft.com/office/powerpoint/2010/main" val="179145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1143000"/>
          </a:xfrm>
        </p:spPr>
        <p:txBody>
          <a:bodyPr/>
          <a:lstStyle/>
          <a:p>
            <a:r>
              <a:rPr lang="en-US" dirty="0" smtClean="0"/>
              <a:t>Errors/Bugs</a:t>
            </a:r>
            <a:endParaRPr lang="en-US" dirty="0"/>
          </a:p>
        </p:txBody>
      </p:sp>
      <p:sp>
        <p:nvSpPr>
          <p:cNvPr id="9" name="Content Placeholder 2"/>
          <p:cNvSpPr>
            <a:spLocks noGrp="1"/>
          </p:cNvSpPr>
          <p:nvPr>
            <p:ph idx="1"/>
          </p:nvPr>
        </p:nvSpPr>
        <p:spPr>
          <a:xfrm>
            <a:off x="457200" y="1600200"/>
            <a:ext cx="8229600" cy="4525963"/>
          </a:xfrm>
        </p:spPr>
        <p:txBody>
          <a:bodyPr>
            <a:normAutofit/>
          </a:bodyPr>
          <a:lstStyle/>
          <a:p>
            <a:r>
              <a:rPr lang="en-US" dirty="0" smtClean="0"/>
              <a:t>Boundary conditions.</a:t>
            </a:r>
          </a:p>
          <a:p>
            <a:r>
              <a:rPr lang="en-US" dirty="0" smtClean="0"/>
              <a:t>Starting index is 1 in the problem statement.</a:t>
            </a:r>
          </a:p>
          <a:p>
            <a:r>
              <a:rPr lang="en-US" dirty="0" smtClean="0"/>
              <a:t>Not able to find the longest path among rare elements.</a:t>
            </a:r>
          </a:p>
          <a:p>
            <a:r>
              <a:rPr lang="en-US" dirty="0" smtClean="0"/>
              <a:t>Improper implementation of queue.</a:t>
            </a:r>
          </a:p>
        </p:txBody>
      </p:sp>
    </p:spTree>
    <p:extLst>
      <p:ext uri="{BB962C8B-B14F-4D97-AF65-F5344CB8AC3E}">
        <p14:creationId xmlns:p14="http://schemas.microsoft.com/office/powerpoint/2010/main" val="3932175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466</Words>
  <Application>Microsoft Office PowerPoint</Application>
  <PresentationFormat>On-screen Show (4:3)</PresentationFormat>
  <Paragraphs>77</Paragraphs>
  <Slides>8</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vt:i4>
      </vt:variant>
    </vt:vector>
  </HeadingPairs>
  <TitlesOfParts>
    <vt:vector size="11" baseType="lpstr">
      <vt:lpstr>Office Theme</vt:lpstr>
      <vt:lpstr>Packager Shell Object</vt:lpstr>
      <vt:lpstr>Package</vt:lpstr>
      <vt:lpstr>New Research Center for Rare Elements</vt:lpstr>
      <vt:lpstr>New Research Center for Rare Elements</vt:lpstr>
      <vt:lpstr>New Research Center for Rare Elements</vt:lpstr>
      <vt:lpstr>New Research Center for Rare Elements</vt:lpstr>
      <vt:lpstr>New Research Center for Rare Elements</vt:lpstr>
      <vt:lpstr>Sotong</vt:lpstr>
      <vt:lpstr>Approaches</vt:lpstr>
      <vt:lpstr>Errors/Bugs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Research Center for Rare Elements</dc:title>
  <dc:creator>Nishant . (12502653)</dc:creator>
  <cp:lastModifiedBy>Nishant . (12502653)</cp:lastModifiedBy>
  <cp:revision>23</cp:revision>
  <dcterms:created xsi:type="dcterms:W3CDTF">2016-07-21T12:23:39Z</dcterms:created>
  <dcterms:modified xsi:type="dcterms:W3CDTF">2016-07-21T13:04:04Z</dcterms:modified>
</cp:coreProperties>
</file>