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69" r:id="rId5"/>
    <p:sldId id="270"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245527-0CE5-4267-BBF7-AD1E496C36BC}"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800343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245527-0CE5-4267-BBF7-AD1E496C36BC}"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267196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245527-0CE5-4267-BBF7-AD1E496C36BC}"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233911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245527-0CE5-4267-BBF7-AD1E496C36BC}"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225029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245527-0CE5-4267-BBF7-AD1E496C36BC}"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302437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245527-0CE5-4267-BBF7-AD1E496C36BC}"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915893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245527-0CE5-4267-BBF7-AD1E496C36BC}" type="datetimeFigureOut">
              <a:rPr lang="en-US" smtClean="0"/>
              <a:t>8/12/2016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195127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245527-0CE5-4267-BBF7-AD1E496C36BC}" type="datetimeFigureOut">
              <a:rPr lang="en-US" smtClean="0"/>
              <a:t>8/12/2016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413884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45527-0CE5-4267-BBF7-AD1E496C36BC}" type="datetimeFigureOut">
              <a:rPr lang="en-US" smtClean="0"/>
              <a:t>8/12/2016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130831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245527-0CE5-4267-BBF7-AD1E496C36BC}"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39183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245527-0CE5-4267-BBF7-AD1E496C36BC}"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98874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45527-0CE5-4267-BBF7-AD1E496C36BC}" type="datetimeFigureOut">
              <a:rPr lang="en-US" smtClean="0"/>
              <a:t>8/12/2016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1E13D-6B45-4963-8EF9-00CCE096077E}" type="slidenum">
              <a:rPr lang="en-US" smtClean="0"/>
              <a:t>‹#›</a:t>
            </a:fld>
            <a:endParaRPr lang="en-US"/>
          </a:p>
        </p:txBody>
      </p:sp>
    </p:spTree>
    <p:extLst>
      <p:ext uri="{BB962C8B-B14F-4D97-AF65-F5344CB8AC3E}">
        <p14:creationId xmlns:p14="http://schemas.microsoft.com/office/powerpoint/2010/main" val="840180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Fishing Problem</a:t>
            </a:r>
            <a:endParaRPr lang="en-US" dirty="0"/>
          </a:p>
        </p:txBody>
      </p:sp>
      <p:sp>
        <p:nvSpPr>
          <p:cNvPr id="3" name="Subtitle 2"/>
          <p:cNvSpPr>
            <a:spLocks noGrp="1"/>
          </p:cNvSpPr>
          <p:nvPr>
            <p:ph type="subTitle" idx="1"/>
          </p:nvPr>
        </p:nvSpPr>
        <p:spPr/>
        <p:txBody>
          <a:bodyPr/>
          <a:lstStyle/>
          <a:p>
            <a:r>
              <a:rPr lang="en-US" dirty="0" smtClean="0"/>
              <a:t>10</a:t>
            </a:r>
            <a:r>
              <a:rPr lang="en-US" baseline="30000" dirty="0" smtClean="0"/>
              <a:t>th</a:t>
            </a:r>
            <a:r>
              <a:rPr lang="en-US" dirty="0" smtClean="0"/>
              <a:t> August </a:t>
            </a:r>
            <a:r>
              <a:rPr lang="en-US" dirty="0" smtClean="0"/>
              <a:t>2016 Advance Problem</a:t>
            </a:r>
          </a:p>
          <a:p>
            <a:endParaRPr lang="en-US" dirty="0"/>
          </a:p>
          <a:p>
            <a:pPr algn="r"/>
            <a:r>
              <a:rPr lang="en-US" dirty="0" smtClean="0"/>
              <a:t>Arun Mahajan</a:t>
            </a:r>
            <a:endParaRPr lang="en-US" dirty="0"/>
          </a:p>
        </p:txBody>
      </p:sp>
    </p:spTree>
    <p:extLst>
      <p:ext uri="{BB962C8B-B14F-4D97-AF65-F5344CB8AC3E}">
        <p14:creationId xmlns:p14="http://schemas.microsoft.com/office/powerpoint/2010/main" val="71096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563562"/>
          </a:xfrm>
        </p:spPr>
        <p:txBody>
          <a:bodyPr>
            <a:normAutofit fontScale="90000"/>
          </a:bodyPr>
          <a:lstStyle/>
          <a:p>
            <a:r>
              <a:rPr lang="en-US" dirty="0" smtClean="0"/>
              <a:t>Problem description</a:t>
            </a:r>
            <a:endParaRPr lang="en-US" dirty="0"/>
          </a:p>
        </p:txBody>
      </p:sp>
      <p:sp>
        <p:nvSpPr>
          <p:cNvPr id="3" name="Content Placeholder 2"/>
          <p:cNvSpPr>
            <a:spLocks noGrp="1"/>
          </p:cNvSpPr>
          <p:nvPr>
            <p:ph idx="1"/>
          </p:nvPr>
        </p:nvSpPr>
        <p:spPr>
          <a:xfrm>
            <a:off x="457200" y="838200"/>
            <a:ext cx="8229600" cy="5791200"/>
          </a:xfrm>
        </p:spPr>
        <p:txBody>
          <a:bodyPr>
            <a:normAutofit/>
          </a:bodyPr>
          <a:lstStyle/>
          <a:p>
            <a:pPr marL="0" indent="0">
              <a:buNone/>
            </a:pPr>
            <a:r>
              <a:rPr lang="en-US" sz="1600" dirty="0"/>
              <a:t>Given:</a:t>
            </a:r>
          </a:p>
          <a:p>
            <a:pPr marL="0" indent="0">
              <a:buNone/>
            </a:pPr>
            <a:r>
              <a:rPr lang="en-US" sz="1600" dirty="0"/>
              <a:t>Fishing Spots: 1 to N</a:t>
            </a:r>
          </a:p>
          <a:p>
            <a:pPr marL="0" indent="0">
              <a:buNone/>
            </a:pPr>
            <a:r>
              <a:rPr lang="en-US" sz="1600" dirty="0"/>
              <a:t>3 Gates with gate position and number of fishermen waiting to get in</a:t>
            </a:r>
          </a:p>
          <a:p>
            <a:pPr marL="0" indent="0">
              <a:buNone/>
            </a:pPr>
            <a:r>
              <a:rPr lang="en-US" sz="1600" dirty="0"/>
              <a:t>Distance between consecutive spots = distance between gate and nearest spot = 1 m</a:t>
            </a:r>
          </a:p>
          <a:p>
            <a:pPr marL="0" indent="0">
              <a:buNone/>
            </a:pPr>
            <a:r>
              <a:rPr lang="en-US" sz="1600" dirty="0"/>
              <a:t> </a:t>
            </a:r>
          </a:p>
          <a:p>
            <a:pPr marL="0" indent="0">
              <a:buNone/>
            </a:pPr>
            <a:r>
              <a:rPr lang="en-US" sz="1600" dirty="0"/>
              <a:t>Fishermen are waiting at the gates to get in and occupy nearest fishing spot. Only 1 gate can be opened at a time and all fishermen of that gate must occupy spots before next gate is open.  </a:t>
            </a:r>
          </a:p>
          <a:p>
            <a:pPr marL="0" indent="0">
              <a:buNone/>
            </a:pPr>
            <a:r>
              <a:rPr lang="en-US" sz="1600" dirty="0"/>
              <a:t>There could be 2 spots closest to the gate. Assign only 1 spot to the last fisherman in such a way that we get minimum walking distance. For rest of the fishermen, ignore and assign any one</a:t>
            </a:r>
            <a:r>
              <a:rPr lang="en-US" sz="1600" dirty="0" smtClean="0"/>
              <a:t>.</a:t>
            </a:r>
          </a:p>
          <a:p>
            <a:pPr marL="0" indent="0">
              <a:buNone/>
            </a:pPr>
            <a:endParaRPr lang="en-US" sz="1600" dirty="0"/>
          </a:p>
          <a:p>
            <a:pPr marL="0" indent="0">
              <a:buNone/>
            </a:pPr>
            <a:r>
              <a:rPr lang="en-US" sz="1600" dirty="0"/>
              <a:t>Write a program to return sum of minimum distance need to walk for fishermen.</a:t>
            </a:r>
          </a:p>
          <a:p>
            <a:pPr marL="0" indent="0">
              <a:buNone/>
            </a:pPr>
            <a:r>
              <a:rPr lang="en-US" sz="1600" dirty="0"/>
              <a:t> </a:t>
            </a:r>
          </a:p>
          <a:p>
            <a:pPr marL="0" indent="0">
              <a:buNone/>
            </a:pPr>
            <a:r>
              <a:rPr lang="en-US" sz="1600" dirty="0"/>
              <a:t>Distance is calculated as gate to nearest spot + nearest spot to closest vacant spot.</a:t>
            </a:r>
          </a:p>
          <a:p>
            <a:pPr marL="0" indent="0">
              <a:buNone/>
            </a:pPr>
            <a:r>
              <a:rPr lang="en-US" sz="1600" dirty="0"/>
              <a:t>If the gate is at position 4, then fishermen occupying spot 4 will walk 1 m, fishermen occupying spot 3 </a:t>
            </a:r>
            <a:r>
              <a:rPr lang="en-US" sz="1600" dirty="0" smtClean="0"/>
              <a:t>or </a:t>
            </a:r>
            <a:r>
              <a:rPr lang="en-US" sz="1600" dirty="0"/>
              <a:t>5 will walk 2 m (1m for gate to spot#4 + 1M for spot #4 to spot #3 or 5</a:t>
            </a:r>
            <a:r>
              <a:rPr lang="en-US" sz="1600" dirty="0" smtClean="0"/>
              <a:t>).</a:t>
            </a:r>
          </a:p>
          <a:p>
            <a:pPr marL="0" indent="0">
              <a:buNone/>
            </a:pPr>
            <a:endParaRPr lang="en-US" sz="1600" dirty="0"/>
          </a:p>
          <a:p>
            <a:pPr marL="0" indent="0">
              <a:buNone/>
            </a:pPr>
            <a:r>
              <a:rPr lang="en-US" sz="1600" dirty="0" smtClean="0"/>
              <a:t>Ex: 3 gates at position 4,6 and 10. Total fishing spots = 10</a:t>
            </a:r>
          </a:p>
          <a:p>
            <a:pPr marL="0" indent="0">
              <a:buNone/>
            </a:pP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4114434933"/>
              </p:ext>
            </p:extLst>
          </p:nvPr>
        </p:nvGraphicFramePr>
        <p:xfrm>
          <a:off x="685798" y="5715000"/>
          <a:ext cx="7391402" cy="457200"/>
        </p:xfrm>
        <a:graphic>
          <a:graphicData uri="http://schemas.openxmlformats.org/drawingml/2006/table">
            <a:tbl>
              <a:tblPr firstRow="1" firstCol="1" bandRow="1">
                <a:tableStyleId>{5C22544A-7EE6-4342-B048-85BDC9FD1C3A}</a:tableStyleId>
              </a:tblPr>
              <a:tblGrid>
                <a:gridCol w="738677"/>
                <a:gridCol w="738677"/>
                <a:gridCol w="738677"/>
                <a:gridCol w="738677"/>
                <a:gridCol w="739449"/>
                <a:gridCol w="739449"/>
                <a:gridCol w="739449"/>
                <a:gridCol w="739449"/>
                <a:gridCol w="739449"/>
                <a:gridCol w="739449"/>
              </a:tblGrid>
              <a:tr h="457200">
                <a:tc>
                  <a:txBody>
                    <a:bodyPr/>
                    <a:lstStyle/>
                    <a:p>
                      <a:pPr marL="0" marR="0">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2</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3</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4</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5</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6</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7</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8</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9</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10</a:t>
                      </a:r>
                      <a:endParaRPr lang="en-US" sz="1100" dirty="0">
                        <a:effectLst/>
                        <a:latin typeface="Calibri"/>
                        <a:ea typeface="Calibri"/>
                        <a:cs typeface="Times New Roman"/>
                      </a:endParaRPr>
                    </a:p>
                  </a:txBody>
                  <a:tcPr marL="68580" marR="68580" marT="0" marB="0"/>
                </a:tc>
              </a:tr>
            </a:tbl>
          </a:graphicData>
        </a:graphic>
      </p:graphicFrame>
      <p:sp>
        <p:nvSpPr>
          <p:cNvPr id="7" name="TextBox 6"/>
          <p:cNvSpPr txBox="1"/>
          <p:nvPr/>
        </p:nvSpPr>
        <p:spPr>
          <a:xfrm>
            <a:off x="609600" y="5867400"/>
            <a:ext cx="7467600" cy="923330"/>
          </a:xfrm>
          <a:prstGeom prst="rect">
            <a:avLst/>
          </a:prstGeom>
          <a:noFill/>
        </p:spPr>
        <p:txBody>
          <a:bodyPr wrap="square" rtlCol="0">
            <a:spAutoFit/>
          </a:bodyPr>
          <a:lstStyle/>
          <a:p>
            <a:endParaRPr lang="en-US" dirty="0" smtClean="0"/>
          </a:p>
          <a:p>
            <a:r>
              <a:rPr lang="en-US" dirty="0"/>
              <a:t>	</a:t>
            </a:r>
            <a:r>
              <a:rPr lang="en-US" dirty="0" smtClean="0"/>
              <a:t>	            G1 	      G2			        G3</a:t>
            </a:r>
          </a:p>
          <a:p>
            <a:r>
              <a:rPr lang="en-US" dirty="0"/>
              <a:t> </a:t>
            </a:r>
            <a:r>
              <a:rPr lang="en-US" dirty="0" smtClean="0"/>
              <a:t>                                        (5 Fishermen)      (2 Fishermen)	         (2 Fishermen)</a:t>
            </a:r>
            <a:endParaRPr lang="en-US" dirty="0"/>
          </a:p>
        </p:txBody>
      </p:sp>
    </p:spTree>
    <p:extLst>
      <p:ext uri="{BB962C8B-B14F-4D97-AF65-F5344CB8AC3E}">
        <p14:creationId xmlns:p14="http://schemas.microsoft.com/office/powerpoint/2010/main" val="481377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otong.sec.samsung.net/sotong/uploadimage/2016728171424770_e1cQHaLYr6hNWM..PNG"/>
          <p:cNvSpPr>
            <a:spLocks noChangeAspect="1" noChangeArrowheads="1"/>
          </p:cNvSpPr>
          <p:nvPr/>
        </p:nvSpPr>
        <p:spPr bwMode="auto">
          <a:xfrm>
            <a:off x="-53975" y="-4572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81000" y="457200"/>
            <a:ext cx="7848600" cy="1477328"/>
          </a:xfrm>
          <a:prstGeom prst="rect">
            <a:avLst/>
          </a:prstGeom>
          <a:noFill/>
        </p:spPr>
        <p:txBody>
          <a:bodyPr wrap="square" rtlCol="0">
            <a:spAutoFit/>
          </a:bodyPr>
          <a:lstStyle/>
          <a:p>
            <a:r>
              <a:rPr lang="en-US" dirty="0"/>
              <a:t>If gates are opened in order G1-&gt;G2-&gt;</a:t>
            </a:r>
            <a:r>
              <a:rPr lang="en-US" dirty="0" smtClean="0"/>
              <a:t>G3</a:t>
            </a:r>
          </a:p>
          <a:p>
            <a:endParaRPr lang="en-US" dirty="0"/>
          </a:p>
          <a:p>
            <a:r>
              <a:rPr lang="en-US" dirty="0" smtClean="0"/>
              <a:t>After G1 gate is opened, fishermen are placed at following spots.</a:t>
            </a:r>
          </a:p>
          <a:p>
            <a:r>
              <a:rPr lang="en-US" dirty="0" smtClean="0"/>
              <a:t>Distance = 11m</a:t>
            </a:r>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60176506"/>
              </p:ext>
            </p:extLst>
          </p:nvPr>
        </p:nvGraphicFramePr>
        <p:xfrm>
          <a:off x="1066800" y="1636931"/>
          <a:ext cx="6080760" cy="420469"/>
        </p:xfrm>
        <a:graphic>
          <a:graphicData uri="http://schemas.openxmlformats.org/drawingml/2006/table">
            <a:tbl>
              <a:tblPr firstRow="1" firstCol="1" bandRow="1">
                <a:tableStyleId>{5C22544A-7EE6-4342-B048-85BDC9FD1C3A}</a:tableStyleId>
              </a:tblPr>
              <a:tblGrid>
                <a:gridCol w="607695"/>
                <a:gridCol w="607695"/>
                <a:gridCol w="607695"/>
                <a:gridCol w="607695"/>
                <a:gridCol w="608330"/>
                <a:gridCol w="608330"/>
                <a:gridCol w="608330"/>
                <a:gridCol w="608330"/>
                <a:gridCol w="608330"/>
                <a:gridCol w="608330"/>
              </a:tblGrid>
              <a:tr h="420469">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r>
            </a:tbl>
          </a:graphicData>
        </a:graphic>
      </p:graphicFrame>
      <p:sp>
        <p:nvSpPr>
          <p:cNvPr id="7" name="TextBox 6"/>
          <p:cNvSpPr txBox="1"/>
          <p:nvPr/>
        </p:nvSpPr>
        <p:spPr>
          <a:xfrm>
            <a:off x="1524000" y="1992868"/>
            <a:ext cx="5410200" cy="369332"/>
          </a:xfrm>
          <a:prstGeom prst="rect">
            <a:avLst/>
          </a:prstGeom>
          <a:noFill/>
        </p:spPr>
        <p:txBody>
          <a:bodyPr wrap="square" rtlCol="0">
            <a:spAutoFit/>
          </a:bodyPr>
          <a:lstStyle/>
          <a:p>
            <a:r>
              <a:rPr lang="en-US" dirty="0" smtClean="0"/>
              <a:t>	         G1</a:t>
            </a:r>
            <a:endParaRPr lang="en-US" dirty="0"/>
          </a:p>
        </p:txBody>
      </p:sp>
      <p:sp>
        <p:nvSpPr>
          <p:cNvPr id="8" name="TextBox 7"/>
          <p:cNvSpPr txBox="1"/>
          <p:nvPr/>
        </p:nvSpPr>
        <p:spPr>
          <a:xfrm>
            <a:off x="381000" y="2362200"/>
            <a:ext cx="6629400" cy="923330"/>
          </a:xfrm>
          <a:prstGeom prst="rect">
            <a:avLst/>
          </a:prstGeom>
          <a:noFill/>
        </p:spPr>
        <p:txBody>
          <a:bodyPr wrap="square" rtlCol="0">
            <a:spAutoFit/>
          </a:bodyPr>
          <a:lstStyle/>
          <a:p>
            <a:r>
              <a:rPr lang="en-US" dirty="0"/>
              <a:t>After </a:t>
            </a:r>
            <a:r>
              <a:rPr lang="en-US" dirty="0" smtClean="0"/>
              <a:t>G2 </a:t>
            </a:r>
            <a:r>
              <a:rPr lang="en-US" dirty="0"/>
              <a:t>gate is opened, fishermen are placed at following spots.</a:t>
            </a:r>
          </a:p>
          <a:p>
            <a:r>
              <a:rPr lang="en-US" dirty="0"/>
              <a:t>Distance = 5</a:t>
            </a:r>
            <a:r>
              <a:rPr lang="en-US" dirty="0" smtClean="0"/>
              <a:t>m</a:t>
            </a:r>
            <a:endParaRPr lang="en-US" dirty="0"/>
          </a:p>
          <a:p>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1938831253"/>
              </p:ext>
            </p:extLst>
          </p:nvPr>
        </p:nvGraphicFramePr>
        <p:xfrm>
          <a:off x="1082040" y="3048000"/>
          <a:ext cx="6080760" cy="420469"/>
        </p:xfrm>
        <a:graphic>
          <a:graphicData uri="http://schemas.openxmlformats.org/drawingml/2006/table">
            <a:tbl>
              <a:tblPr firstRow="1" firstCol="1" bandRow="1">
                <a:tableStyleId>{5C22544A-7EE6-4342-B048-85BDC9FD1C3A}</a:tableStyleId>
              </a:tblPr>
              <a:tblGrid>
                <a:gridCol w="607695"/>
                <a:gridCol w="607695"/>
                <a:gridCol w="607695"/>
                <a:gridCol w="607695"/>
                <a:gridCol w="608330"/>
                <a:gridCol w="608330"/>
                <a:gridCol w="608330"/>
                <a:gridCol w="608330"/>
                <a:gridCol w="608330"/>
                <a:gridCol w="608330"/>
              </a:tblGrid>
              <a:tr h="420469">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r>
            </a:tbl>
          </a:graphicData>
        </a:graphic>
      </p:graphicFrame>
      <p:sp>
        <p:nvSpPr>
          <p:cNvPr id="17" name="TextBox 16"/>
          <p:cNvSpPr txBox="1"/>
          <p:nvPr/>
        </p:nvSpPr>
        <p:spPr>
          <a:xfrm>
            <a:off x="1524000" y="3364468"/>
            <a:ext cx="5410200" cy="369332"/>
          </a:xfrm>
          <a:prstGeom prst="rect">
            <a:avLst/>
          </a:prstGeom>
          <a:noFill/>
        </p:spPr>
        <p:txBody>
          <a:bodyPr wrap="square" rtlCol="0">
            <a:spAutoFit/>
          </a:bodyPr>
          <a:lstStyle/>
          <a:p>
            <a:r>
              <a:rPr lang="en-US" dirty="0" smtClean="0"/>
              <a:t>	         G1                   G2</a:t>
            </a:r>
            <a:endParaRPr lang="en-US" dirty="0"/>
          </a:p>
        </p:txBody>
      </p:sp>
      <p:sp>
        <p:nvSpPr>
          <p:cNvPr id="18" name="TextBox 17"/>
          <p:cNvSpPr txBox="1"/>
          <p:nvPr/>
        </p:nvSpPr>
        <p:spPr>
          <a:xfrm>
            <a:off x="457200" y="3953470"/>
            <a:ext cx="6629400" cy="923330"/>
          </a:xfrm>
          <a:prstGeom prst="rect">
            <a:avLst/>
          </a:prstGeom>
          <a:noFill/>
        </p:spPr>
        <p:txBody>
          <a:bodyPr wrap="square" rtlCol="0">
            <a:spAutoFit/>
          </a:bodyPr>
          <a:lstStyle/>
          <a:p>
            <a:r>
              <a:rPr lang="en-US" dirty="0"/>
              <a:t>After </a:t>
            </a:r>
            <a:r>
              <a:rPr lang="en-US" dirty="0" smtClean="0"/>
              <a:t>G3 </a:t>
            </a:r>
            <a:r>
              <a:rPr lang="en-US" dirty="0"/>
              <a:t>gate is opened, fishermen are placed at following spots.</a:t>
            </a:r>
          </a:p>
          <a:p>
            <a:r>
              <a:rPr lang="en-US" dirty="0"/>
              <a:t>Distance = </a:t>
            </a:r>
            <a:r>
              <a:rPr lang="en-US" dirty="0" smtClean="0"/>
              <a:t>3m</a:t>
            </a:r>
            <a:endParaRPr lang="en-US" dirty="0"/>
          </a:p>
          <a:p>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480823476"/>
              </p:ext>
            </p:extLst>
          </p:nvPr>
        </p:nvGraphicFramePr>
        <p:xfrm>
          <a:off x="1082040" y="4684931"/>
          <a:ext cx="6080760" cy="420469"/>
        </p:xfrm>
        <a:graphic>
          <a:graphicData uri="http://schemas.openxmlformats.org/drawingml/2006/table">
            <a:tbl>
              <a:tblPr firstRow="1" firstCol="1" bandRow="1">
                <a:tableStyleId>{5C22544A-7EE6-4342-B048-85BDC9FD1C3A}</a:tableStyleId>
              </a:tblPr>
              <a:tblGrid>
                <a:gridCol w="607695"/>
                <a:gridCol w="607695"/>
                <a:gridCol w="607695"/>
                <a:gridCol w="607695"/>
                <a:gridCol w="608330"/>
                <a:gridCol w="608330"/>
                <a:gridCol w="608330"/>
                <a:gridCol w="608330"/>
                <a:gridCol w="608330"/>
                <a:gridCol w="608330"/>
              </a:tblGrid>
              <a:tr h="420469">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3</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3</a:t>
                      </a:r>
                      <a:endParaRPr lang="en-US" sz="1100" dirty="0">
                        <a:effectLst/>
                        <a:latin typeface="Calibri"/>
                        <a:ea typeface="Calibri"/>
                        <a:cs typeface="Times New Roman"/>
                      </a:endParaRPr>
                    </a:p>
                  </a:txBody>
                  <a:tcPr marL="68580" marR="68580" marT="0" marB="0"/>
                </a:tc>
              </a:tr>
            </a:tbl>
          </a:graphicData>
        </a:graphic>
      </p:graphicFrame>
      <p:sp>
        <p:nvSpPr>
          <p:cNvPr id="20" name="TextBox 19"/>
          <p:cNvSpPr txBox="1"/>
          <p:nvPr/>
        </p:nvSpPr>
        <p:spPr>
          <a:xfrm>
            <a:off x="1524000" y="5040868"/>
            <a:ext cx="5562600" cy="369332"/>
          </a:xfrm>
          <a:prstGeom prst="rect">
            <a:avLst/>
          </a:prstGeom>
          <a:noFill/>
        </p:spPr>
        <p:txBody>
          <a:bodyPr wrap="square" rtlCol="0">
            <a:spAutoFit/>
          </a:bodyPr>
          <a:lstStyle/>
          <a:p>
            <a:r>
              <a:rPr lang="en-US" dirty="0" smtClean="0"/>
              <a:t>	         G1                   G2                                          G3</a:t>
            </a:r>
            <a:endParaRPr lang="en-US" dirty="0"/>
          </a:p>
        </p:txBody>
      </p:sp>
      <p:sp>
        <p:nvSpPr>
          <p:cNvPr id="9" name="TextBox 8"/>
          <p:cNvSpPr txBox="1"/>
          <p:nvPr/>
        </p:nvSpPr>
        <p:spPr>
          <a:xfrm>
            <a:off x="1447800" y="5867400"/>
            <a:ext cx="5715000" cy="369332"/>
          </a:xfrm>
          <a:prstGeom prst="rect">
            <a:avLst/>
          </a:prstGeom>
          <a:noFill/>
        </p:spPr>
        <p:txBody>
          <a:bodyPr wrap="square" rtlCol="0">
            <a:spAutoFit/>
          </a:bodyPr>
          <a:lstStyle/>
          <a:p>
            <a:r>
              <a:rPr lang="en-US" dirty="0" smtClean="0"/>
              <a:t>Total distance in this order : 11 + 5 + 3 = 19</a:t>
            </a:r>
            <a:endParaRPr lang="en-US" dirty="0"/>
          </a:p>
        </p:txBody>
      </p:sp>
    </p:spTree>
    <p:extLst>
      <p:ext uri="{BB962C8B-B14F-4D97-AF65-F5344CB8AC3E}">
        <p14:creationId xmlns:p14="http://schemas.microsoft.com/office/powerpoint/2010/main" val="79021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otong.sec.samsung.net/sotong/uploadimage/2016728171424770_e1cQHaLYr6hNWM..PNG"/>
          <p:cNvSpPr>
            <a:spLocks noChangeAspect="1" noChangeArrowheads="1"/>
          </p:cNvSpPr>
          <p:nvPr/>
        </p:nvSpPr>
        <p:spPr bwMode="auto">
          <a:xfrm>
            <a:off x="-53975" y="-4572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81000" y="457200"/>
            <a:ext cx="7848600" cy="1477328"/>
          </a:xfrm>
          <a:prstGeom prst="rect">
            <a:avLst/>
          </a:prstGeom>
          <a:noFill/>
        </p:spPr>
        <p:txBody>
          <a:bodyPr wrap="square" rtlCol="0">
            <a:spAutoFit/>
          </a:bodyPr>
          <a:lstStyle/>
          <a:p>
            <a:r>
              <a:rPr lang="en-US" dirty="0"/>
              <a:t>If gates are opened in order </a:t>
            </a:r>
            <a:r>
              <a:rPr lang="en-US" dirty="0" smtClean="0"/>
              <a:t>G2-</a:t>
            </a:r>
            <a:r>
              <a:rPr lang="en-US" dirty="0"/>
              <a:t>&gt;</a:t>
            </a:r>
            <a:r>
              <a:rPr lang="en-US" dirty="0" smtClean="0"/>
              <a:t>G1-</a:t>
            </a:r>
            <a:r>
              <a:rPr lang="en-US" dirty="0"/>
              <a:t>&gt;</a:t>
            </a:r>
            <a:r>
              <a:rPr lang="en-US" dirty="0" smtClean="0"/>
              <a:t>G3</a:t>
            </a:r>
          </a:p>
          <a:p>
            <a:r>
              <a:rPr lang="en-US" dirty="0" smtClean="0"/>
              <a:t>Case1 –Last fisherman of gate#2 is placed at </a:t>
            </a:r>
            <a:r>
              <a:rPr lang="en-US" dirty="0" err="1" smtClean="0"/>
              <a:t>pos</a:t>
            </a:r>
            <a:r>
              <a:rPr lang="en-US" dirty="0" smtClean="0"/>
              <a:t> # 7</a:t>
            </a:r>
            <a:endParaRPr lang="en-US" dirty="0"/>
          </a:p>
          <a:p>
            <a:r>
              <a:rPr lang="en-US" dirty="0" smtClean="0"/>
              <a:t>After G2 gate is opened, fishermen are placed at following spots.</a:t>
            </a:r>
          </a:p>
          <a:p>
            <a:r>
              <a:rPr lang="en-US" dirty="0" smtClean="0"/>
              <a:t>Distance = 3m</a:t>
            </a:r>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634602881"/>
              </p:ext>
            </p:extLst>
          </p:nvPr>
        </p:nvGraphicFramePr>
        <p:xfrm>
          <a:off x="1066800" y="1636931"/>
          <a:ext cx="6080760" cy="420469"/>
        </p:xfrm>
        <a:graphic>
          <a:graphicData uri="http://schemas.openxmlformats.org/drawingml/2006/table">
            <a:tbl>
              <a:tblPr firstRow="1" firstCol="1" bandRow="1">
                <a:tableStyleId>{5C22544A-7EE6-4342-B048-85BDC9FD1C3A}</a:tableStyleId>
              </a:tblPr>
              <a:tblGrid>
                <a:gridCol w="607695"/>
                <a:gridCol w="607695"/>
                <a:gridCol w="607695"/>
                <a:gridCol w="607695"/>
                <a:gridCol w="608330"/>
                <a:gridCol w="608330"/>
                <a:gridCol w="608330"/>
                <a:gridCol w="608330"/>
                <a:gridCol w="608330"/>
                <a:gridCol w="608330"/>
              </a:tblGrid>
              <a:tr h="420469">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mn-lt"/>
                          <a:ea typeface="+mn-ea"/>
                          <a:cs typeface="+mn-cs"/>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r>
            </a:tbl>
          </a:graphicData>
        </a:graphic>
      </p:graphicFrame>
      <p:sp>
        <p:nvSpPr>
          <p:cNvPr id="7" name="TextBox 6"/>
          <p:cNvSpPr txBox="1"/>
          <p:nvPr/>
        </p:nvSpPr>
        <p:spPr>
          <a:xfrm>
            <a:off x="1524000" y="1992868"/>
            <a:ext cx="5410200" cy="369332"/>
          </a:xfrm>
          <a:prstGeom prst="rect">
            <a:avLst/>
          </a:prstGeom>
          <a:noFill/>
        </p:spPr>
        <p:txBody>
          <a:bodyPr wrap="square" rtlCol="0">
            <a:spAutoFit/>
          </a:bodyPr>
          <a:lstStyle/>
          <a:p>
            <a:r>
              <a:rPr lang="en-US" dirty="0" smtClean="0"/>
              <a:t>	                                G2</a:t>
            </a:r>
            <a:endParaRPr lang="en-US" dirty="0"/>
          </a:p>
        </p:txBody>
      </p:sp>
      <p:sp>
        <p:nvSpPr>
          <p:cNvPr id="8" name="TextBox 7"/>
          <p:cNvSpPr txBox="1"/>
          <p:nvPr/>
        </p:nvSpPr>
        <p:spPr>
          <a:xfrm>
            <a:off x="381000" y="2362200"/>
            <a:ext cx="6629400" cy="923330"/>
          </a:xfrm>
          <a:prstGeom prst="rect">
            <a:avLst/>
          </a:prstGeom>
          <a:noFill/>
        </p:spPr>
        <p:txBody>
          <a:bodyPr wrap="square" rtlCol="0">
            <a:spAutoFit/>
          </a:bodyPr>
          <a:lstStyle/>
          <a:p>
            <a:r>
              <a:rPr lang="en-US" dirty="0"/>
              <a:t>After </a:t>
            </a:r>
            <a:r>
              <a:rPr lang="en-US" dirty="0" smtClean="0"/>
              <a:t>G1 </a:t>
            </a:r>
            <a:r>
              <a:rPr lang="en-US" dirty="0"/>
              <a:t>gate is opened, fishermen are placed at following spots.</a:t>
            </a:r>
          </a:p>
          <a:p>
            <a:r>
              <a:rPr lang="en-US" dirty="0"/>
              <a:t>Distance = </a:t>
            </a:r>
            <a:r>
              <a:rPr lang="en-US" dirty="0" smtClean="0"/>
              <a:t>12m</a:t>
            </a:r>
            <a:endParaRPr lang="en-US" dirty="0"/>
          </a:p>
          <a:p>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1606513789"/>
              </p:ext>
            </p:extLst>
          </p:nvPr>
        </p:nvGraphicFramePr>
        <p:xfrm>
          <a:off x="1082040" y="3048000"/>
          <a:ext cx="6080760" cy="420469"/>
        </p:xfrm>
        <a:graphic>
          <a:graphicData uri="http://schemas.openxmlformats.org/drawingml/2006/table">
            <a:tbl>
              <a:tblPr firstRow="1" firstCol="1" bandRow="1">
                <a:tableStyleId>{5C22544A-7EE6-4342-B048-85BDC9FD1C3A}</a:tableStyleId>
              </a:tblPr>
              <a:tblGrid>
                <a:gridCol w="607695"/>
                <a:gridCol w="607695"/>
                <a:gridCol w="607695"/>
                <a:gridCol w="607695"/>
                <a:gridCol w="608330"/>
                <a:gridCol w="608330"/>
                <a:gridCol w="608330"/>
                <a:gridCol w="608330"/>
                <a:gridCol w="608330"/>
                <a:gridCol w="608330"/>
              </a:tblGrid>
              <a:tr h="420469">
                <a:tc>
                  <a:txBody>
                    <a:bodyPr/>
                    <a:lstStyle/>
                    <a:p>
                      <a:pPr marL="0" marR="0">
                        <a:lnSpc>
                          <a:spcPct val="115000"/>
                        </a:lnSpc>
                        <a:spcBef>
                          <a:spcPts val="0"/>
                        </a:spcBef>
                        <a:spcAft>
                          <a:spcPts val="0"/>
                        </a:spcAft>
                      </a:pPr>
                      <a:r>
                        <a:rPr lang="en-US" sz="1100" dirty="0" smtClean="0">
                          <a:effectLst/>
                          <a:latin typeface="Calibri"/>
                          <a:ea typeface="Calibri"/>
                          <a:cs typeface="Times New Roman"/>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mn-lt"/>
                          <a:ea typeface="+mn-ea"/>
                          <a:cs typeface="+mn-cs"/>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r>
            </a:tbl>
          </a:graphicData>
        </a:graphic>
      </p:graphicFrame>
      <p:sp>
        <p:nvSpPr>
          <p:cNvPr id="17" name="TextBox 16"/>
          <p:cNvSpPr txBox="1"/>
          <p:nvPr/>
        </p:nvSpPr>
        <p:spPr>
          <a:xfrm>
            <a:off x="1524000" y="3364468"/>
            <a:ext cx="5410200" cy="369332"/>
          </a:xfrm>
          <a:prstGeom prst="rect">
            <a:avLst/>
          </a:prstGeom>
          <a:noFill/>
        </p:spPr>
        <p:txBody>
          <a:bodyPr wrap="square" rtlCol="0">
            <a:spAutoFit/>
          </a:bodyPr>
          <a:lstStyle/>
          <a:p>
            <a:r>
              <a:rPr lang="en-US" dirty="0" smtClean="0"/>
              <a:t>	         G1                   G2</a:t>
            </a:r>
            <a:endParaRPr lang="en-US" dirty="0"/>
          </a:p>
        </p:txBody>
      </p:sp>
      <p:sp>
        <p:nvSpPr>
          <p:cNvPr id="18" name="TextBox 17"/>
          <p:cNvSpPr txBox="1"/>
          <p:nvPr/>
        </p:nvSpPr>
        <p:spPr>
          <a:xfrm>
            <a:off x="457200" y="3953470"/>
            <a:ext cx="6629400" cy="923330"/>
          </a:xfrm>
          <a:prstGeom prst="rect">
            <a:avLst/>
          </a:prstGeom>
          <a:noFill/>
        </p:spPr>
        <p:txBody>
          <a:bodyPr wrap="square" rtlCol="0">
            <a:spAutoFit/>
          </a:bodyPr>
          <a:lstStyle/>
          <a:p>
            <a:r>
              <a:rPr lang="en-US" dirty="0"/>
              <a:t>After </a:t>
            </a:r>
            <a:r>
              <a:rPr lang="en-US" dirty="0" smtClean="0"/>
              <a:t>G3 </a:t>
            </a:r>
            <a:r>
              <a:rPr lang="en-US" dirty="0"/>
              <a:t>gate is opened, fishermen are placed at following spots.</a:t>
            </a:r>
          </a:p>
          <a:p>
            <a:r>
              <a:rPr lang="en-US" dirty="0"/>
              <a:t>Distance = </a:t>
            </a:r>
            <a:r>
              <a:rPr lang="en-US" dirty="0" smtClean="0"/>
              <a:t>3m</a:t>
            </a:r>
            <a:endParaRPr lang="en-US" dirty="0"/>
          </a:p>
          <a:p>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3003609484"/>
              </p:ext>
            </p:extLst>
          </p:nvPr>
        </p:nvGraphicFramePr>
        <p:xfrm>
          <a:off x="1082040" y="4684931"/>
          <a:ext cx="6080760" cy="420469"/>
        </p:xfrm>
        <a:graphic>
          <a:graphicData uri="http://schemas.openxmlformats.org/drawingml/2006/table">
            <a:tbl>
              <a:tblPr firstRow="1" firstCol="1" bandRow="1">
                <a:tableStyleId>{5C22544A-7EE6-4342-B048-85BDC9FD1C3A}</a:tableStyleId>
              </a:tblPr>
              <a:tblGrid>
                <a:gridCol w="607695"/>
                <a:gridCol w="607695"/>
                <a:gridCol w="607695"/>
                <a:gridCol w="607695"/>
                <a:gridCol w="608330"/>
                <a:gridCol w="608330"/>
                <a:gridCol w="608330"/>
                <a:gridCol w="608330"/>
                <a:gridCol w="608330"/>
                <a:gridCol w="608330"/>
              </a:tblGrid>
              <a:tr h="420469">
                <a:tc>
                  <a:txBody>
                    <a:bodyPr/>
                    <a:lstStyle/>
                    <a:p>
                      <a:pPr marL="0" marR="0">
                        <a:lnSpc>
                          <a:spcPct val="115000"/>
                        </a:lnSpc>
                        <a:spcBef>
                          <a:spcPts val="0"/>
                        </a:spcBef>
                        <a:spcAft>
                          <a:spcPts val="0"/>
                        </a:spcAft>
                      </a:pPr>
                      <a:r>
                        <a:rPr lang="en-US" sz="1100" dirty="0" smtClean="0">
                          <a:effectLst/>
                        </a:rPr>
                        <a:t>1</a:t>
                      </a: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mn-lt"/>
                          <a:ea typeface="+mn-ea"/>
                          <a:cs typeface="+mn-cs"/>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3</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3</a:t>
                      </a:r>
                      <a:endParaRPr lang="en-US" sz="1100" dirty="0">
                        <a:effectLst/>
                        <a:latin typeface="Calibri"/>
                        <a:ea typeface="Calibri"/>
                        <a:cs typeface="Times New Roman"/>
                      </a:endParaRPr>
                    </a:p>
                  </a:txBody>
                  <a:tcPr marL="68580" marR="68580" marT="0" marB="0"/>
                </a:tc>
              </a:tr>
            </a:tbl>
          </a:graphicData>
        </a:graphic>
      </p:graphicFrame>
      <p:sp>
        <p:nvSpPr>
          <p:cNvPr id="20" name="TextBox 19"/>
          <p:cNvSpPr txBox="1"/>
          <p:nvPr/>
        </p:nvSpPr>
        <p:spPr>
          <a:xfrm>
            <a:off x="1524000" y="5040868"/>
            <a:ext cx="5562600" cy="369332"/>
          </a:xfrm>
          <a:prstGeom prst="rect">
            <a:avLst/>
          </a:prstGeom>
          <a:noFill/>
        </p:spPr>
        <p:txBody>
          <a:bodyPr wrap="square" rtlCol="0">
            <a:spAutoFit/>
          </a:bodyPr>
          <a:lstStyle/>
          <a:p>
            <a:r>
              <a:rPr lang="en-US" dirty="0" smtClean="0"/>
              <a:t>	         G1                   G2                                          G3</a:t>
            </a:r>
            <a:endParaRPr lang="en-US" dirty="0"/>
          </a:p>
        </p:txBody>
      </p:sp>
      <p:sp>
        <p:nvSpPr>
          <p:cNvPr id="9" name="TextBox 8"/>
          <p:cNvSpPr txBox="1"/>
          <p:nvPr/>
        </p:nvSpPr>
        <p:spPr>
          <a:xfrm>
            <a:off x="1447800" y="5867400"/>
            <a:ext cx="5715000" cy="369332"/>
          </a:xfrm>
          <a:prstGeom prst="rect">
            <a:avLst/>
          </a:prstGeom>
          <a:noFill/>
        </p:spPr>
        <p:txBody>
          <a:bodyPr wrap="square" rtlCol="0">
            <a:spAutoFit/>
          </a:bodyPr>
          <a:lstStyle/>
          <a:p>
            <a:r>
              <a:rPr lang="en-US" dirty="0" smtClean="0"/>
              <a:t>Total distance in this order : 3+12+3 = 18</a:t>
            </a:r>
            <a:endParaRPr lang="en-US" dirty="0"/>
          </a:p>
        </p:txBody>
      </p:sp>
    </p:spTree>
    <p:extLst>
      <p:ext uri="{BB962C8B-B14F-4D97-AF65-F5344CB8AC3E}">
        <p14:creationId xmlns:p14="http://schemas.microsoft.com/office/powerpoint/2010/main" val="52461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otong.sec.samsung.net/sotong/uploadimage/2016728171424770_e1cQHaLYr6hNWM..PNG"/>
          <p:cNvSpPr>
            <a:spLocks noChangeAspect="1" noChangeArrowheads="1"/>
          </p:cNvSpPr>
          <p:nvPr/>
        </p:nvSpPr>
        <p:spPr bwMode="auto">
          <a:xfrm>
            <a:off x="-53975" y="-4572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81000" y="457200"/>
            <a:ext cx="7848600" cy="1477328"/>
          </a:xfrm>
          <a:prstGeom prst="rect">
            <a:avLst/>
          </a:prstGeom>
          <a:noFill/>
        </p:spPr>
        <p:txBody>
          <a:bodyPr wrap="square" rtlCol="0">
            <a:spAutoFit/>
          </a:bodyPr>
          <a:lstStyle/>
          <a:p>
            <a:r>
              <a:rPr lang="en-US" dirty="0"/>
              <a:t>If gates are opened in order </a:t>
            </a:r>
            <a:r>
              <a:rPr lang="en-US" dirty="0" smtClean="0"/>
              <a:t>G2-</a:t>
            </a:r>
            <a:r>
              <a:rPr lang="en-US" dirty="0"/>
              <a:t>&gt;</a:t>
            </a:r>
            <a:r>
              <a:rPr lang="en-US" dirty="0" smtClean="0"/>
              <a:t>G1-</a:t>
            </a:r>
            <a:r>
              <a:rPr lang="en-US" dirty="0"/>
              <a:t>&gt;</a:t>
            </a:r>
            <a:r>
              <a:rPr lang="en-US" dirty="0" smtClean="0"/>
              <a:t>G3</a:t>
            </a:r>
          </a:p>
          <a:p>
            <a:r>
              <a:rPr lang="en-US" dirty="0" smtClean="0"/>
              <a:t>Case2 –Last fisherman of gate#2 is placed at </a:t>
            </a:r>
            <a:r>
              <a:rPr lang="en-US" dirty="0" err="1" smtClean="0"/>
              <a:t>pos</a:t>
            </a:r>
            <a:r>
              <a:rPr lang="en-US" dirty="0" smtClean="0"/>
              <a:t> # 5</a:t>
            </a:r>
            <a:endParaRPr lang="en-US" dirty="0"/>
          </a:p>
          <a:p>
            <a:r>
              <a:rPr lang="en-US" dirty="0" smtClean="0"/>
              <a:t>After G2 gate is opened, fishermen are placed at following spots.</a:t>
            </a:r>
          </a:p>
          <a:p>
            <a:r>
              <a:rPr lang="en-US" dirty="0" smtClean="0"/>
              <a:t>Distance = 3m</a:t>
            </a:r>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44455917"/>
              </p:ext>
            </p:extLst>
          </p:nvPr>
        </p:nvGraphicFramePr>
        <p:xfrm>
          <a:off x="1066800" y="1636931"/>
          <a:ext cx="6080760" cy="420469"/>
        </p:xfrm>
        <a:graphic>
          <a:graphicData uri="http://schemas.openxmlformats.org/drawingml/2006/table">
            <a:tbl>
              <a:tblPr firstRow="1" firstCol="1" bandRow="1">
                <a:tableStyleId>{5C22544A-7EE6-4342-B048-85BDC9FD1C3A}</a:tableStyleId>
              </a:tblPr>
              <a:tblGrid>
                <a:gridCol w="607695"/>
                <a:gridCol w="607695"/>
                <a:gridCol w="607695"/>
                <a:gridCol w="607695"/>
                <a:gridCol w="608330"/>
                <a:gridCol w="608330"/>
                <a:gridCol w="608330"/>
                <a:gridCol w="608330"/>
                <a:gridCol w="608330"/>
                <a:gridCol w="608330"/>
              </a:tblGrid>
              <a:tr h="420469">
                <a:tc>
                  <a:txBody>
                    <a:bodyPr/>
                    <a:lstStyle/>
                    <a:p>
                      <a:pPr marL="0" marR="0">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mn-lt"/>
                          <a:ea typeface="+mn-ea"/>
                          <a:cs typeface="+mn-cs"/>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r>
            </a:tbl>
          </a:graphicData>
        </a:graphic>
      </p:graphicFrame>
      <p:sp>
        <p:nvSpPr>
          <p:cNvPr id="7" name="TextBox 6"/>
          <p:cNvSpPr txBox="1"/>
          <p:nvPr/>
        </p:nvSpPr>
        <p:spPr>
          <a:xfrm>
            <a:off x="1524000" y="1992868"/>
            <a:ext cx="5410200" cy="369332"/>
          </a:xfrm>
          <a:prstGeom prst="rect">
            <a:avLst/>
          </a:prstGeom>
          <a:noFill/>
        </p:spPr>
        <p:txBody>
          <a:bodyPr wrap="square" rtlCol="0">
            <a:spAutoFit/>
          </a:bodyPr>
          <a:lstStyle/>
          <a:p>
            <a:r>
              <a:rPr lang="en-US" dirty="0" smtClean="0"/>
              <a:t>	                                G2</a:t>
            </a:r>
            <a:endParaRPr lang="en-US" dirty="0"/>
          </a:p>
        </p:txBody>
      </p:sp>
      <p:sp>
        <p:nvSpPr>
          <p:cNvPr id="8" name="TextBox 7"/>
          <p:cNvSpPr txBox="1"/>
          <p:nvPr/>
        </p:nvSpPr>
        <p:spPr>
          <a:xfrm>
            <a:off x="381000" y="2362200"/>
            <a:ext cx="6629400" cy="923330"/>
          </a:xfrm>
          <a:prstGeom prst="rect">
            <a:avLst/>
          </a:prstGeom>
          <a:noFill/>
        </p:spPr>
        <p:txBody>
          <a:bodyPr wrap="square" rtlCol="0">
            <a:spAutoFit/>
          </a:bodyPr>
          <a:lstStyle/>
          <a:p>
            <a:r>
              <a:rPr lang="en-US" dirty="0"/>
              <a:t>After </a:t>
            </a:r>
            <a:r>
              <a:rPr lang="en-US" dirty="0" smtClean="0"/>
              <a:t>G1 </a:t>
            </a:r>
            <a:r>
              <a:rPr lang="en-US" dirty="0"/>
              <a:t>gate is opened, fishermen are placed at following spots.</a:t>
            </a:r>
          </a:p>
          <a:p>
            <a:r>
              <a:rPr lang="en-US" dirty="0"/>
              <a:t>Distance = </a:t>
            </a:r>
            <a:r>
              <a:rPr lang="en-US" dirty="0" smtClean="0"/>
              <a:t>14m</a:t>
            </a:r>
            <a:endParaRPr lang="en-US" dirty="0"/>
          </a:p>
          <a:p>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2423075788"/>
              </p:ext>
            </p:extLst>
          </p:nvPr>
        </p:nvGraphicFramePr>
        <p:xfrm>
          <a:off x="1082040" y="3048000"/>
          <a:ext cx="6080760" cy="420469"/>
        </p:xfrm>
        <a:graphic>
          <a:graphicData uri="http://schemas.openxmlformats.org/drawingml/2006/table">
            <a:tbl>
              <a:tblPr firstRow="1" firstCol="1" bandRow="1">
                <a:tableStyleId>{5C22544A-7EE6-4342-B048-85BDC9FD1C3A}</a:tableStyleId>
              </a:tblPr>
              <a:tblGrid>
                <a:gridCol w="607695"/>
                <a:gridCol w="607695"/>
                <a:gridCol w="607695"/>
                <a:gridCol w="607695"/>
                <a:gridCol w="608330"/>
                <a:gridCol w="608330"/>
                <a:gridCol w="608330"/>
                <a:gridCol w="608330"/>
                <a:gridCol w="608330"/>
                <a:gridCol w="608330"/>
              </a:tblGrid>
              <a:tr h="420469">
                <a:tc>
                  <a:txBody>
                    <a:bodyPr/>
                    <a:lstStyle/>
                    <a:p>
                      <a:pPr marL="0" marR="0">
                        <a:lnSpc>
                          <a:spcPct val="115000"/>
                        </a:lnSpc>
                        <a:spcBef>
                          <a:spcPts val="0"/>
                        </a:spcBef>
                        <a:spcAft>
                          <a:spcPts val="0"/>
                        </a:spcAft>
                      </a:pPr>
                      <a:r>
                        <a:rPr lang="en-US" sz="1100" dirty="0" smtClean="0">
                          <a:effectLst/>
                          <a:latin typeface="Calibri"/>
                          <a:ea typeface="Calibri"/>
                          <a:cs typeface="Times New Roman"/>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mn-lt"/>
                          <a:ea typeface="+mn-ea"/>
                          <a:cs typeface="+mn-cs"/>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mn-lt"/>
                          <a:ea typeface="+mn-ea"/>
                          <a:cs typeface="+mn-cs"/>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r>
            </a:tbl>
          </a:graphicData>
        </a:graphic>
      </p:graphicFrame>
      <p:sp>
        <p:nvSpPr>
          <p:cNvPr id="17" name="TextBox 16"/>
          <p:cNvSpPr txBox="1"/>
          <p:nvPr/>
        </p:nvSpPr>
        <p:spPr>
          <a:xfrm>
            <a:off x="1524000" y="3364468"/>
            <a:ext cx="5410200" cy="369332"/>
          </a:xfrm>
          <a:prstGeom prst="rect">
            <a:avLst/>
          </a:prstGeom>
          <a:noFill/>
        </p:spPr>
        <p:txBody>
          <a:bodyPr wrap="square" rtlCol="0">
            <a:spAutoFit/>
          </a:bodyPr>
          <a:lstStyle/>
          <a:p>
            <a:r>
              <a:rPr lang="en-US" dirty="0" smtClean="0"/>
              <a:t>	         G1                   G2</a:t>
            </a:r>
            <a:endParaRPr lang="en-US" dirty="0"/>
          </a:p>
        </p:txBody>
      </p:sp>
      <p:sp>
        <p:nvSpPr>
          <p:cNvPr id="18" name="TextBox 17"/>
          <p:cNvSpPr txBox="1"/>
          <p:nvPr/>
        </p:nvSpPr>
        <p:spPr>
          <a:xfrm>
            <a:off x="457200" y="3953470"/>
            <a:ext cx="6629400" cy="923330"/>
          </a:xfrm>
          <a:prstGeom prst="rect">
            <a:avLst/>
          </a:prstGeom>
          <a:noFill/>
        </p:spPr>
        <p:txBody>
          <a:bodyPr wrap="square" rtlCol="0">
            <a:spAutoFit/>
          </a:bodyPr>
          <a:lstStyle/>
          <a:p>
            <a:r>
              <a:rPr lang="en-US" dirty="0"/>
              <a:t>After </a:t>
            </a:r>
            <a:r>
              <a:rPr lang="en-US" dirty="0" smtClean="0"/>
              <a:t>G3 </a:t>
            </a:r>
            <a:r>
              <a:rPr lang="en-US" dirty="0"/>
              <a:t>gate is opened, fishermen are placed at following spots.</a:t>
            </a:r>
          </a:p>
          <a:p>
            <a:r>
              <a:rPr lang="en-US" dirty="0"/>
              <a:t>Distance = </a:t>
            </a:r>
            <a:r>
              <a:rPr lang="en-US" dirty="0" smtClean="0"/>
              <a:t>3m</a:t>
            </a:r>
            <a:endParaRPr lang="en-US" dirty="0"/>
          </a:p>
          <a:p>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464630440"/>
              </p:ext>
            </p:extLst>
          </p:nvPr>
        </p:nvGraphicFramePr>
        <p:xfrm>
          <a:off x="1082040" y="4684931"/>
          <a:ext cx="6080760" cy="420469"/>
        </p:xfrm>
        <a:graphic>
          <a:graphicData uri="http://schemas.openxmlformats.org/drawingml/2006/table">
            <a:tbl>
              <a:tblPr firstRow="1" firstCol="1" bandRow="1">
                <a:tableStyleId>{5C22544A-7EE6-4342-B048-85BDC9FD1C3A}</a:tableStyleId>
              </a:tblPr>
              <a:tblGrid>
                <a:gridCol w="607695"/>
                <a:gridCol w="607695"/>
                <a:gridCol w="607695"/>
                <a:gridCol w="607695"/>
                <a:gridCol w="608330"/>
                <a:gridCol w="608330"/>
                <a:gridCol w="608330"/>
                <a:gridCol w="608330"/>
                <a:gridCol w="608330"/>
                <a:gridCol w="608330"/>
              </a:tblGrid>
              <a:tr h="420469">
                <a:tc>
                  <a:txBody>
                    <a:bodyPr/>
                    <a:lstStyle/>
                    <a:p>
                      <a:pPr marL="0" marR="0">
                        <a:lnSpc>
                          <a:spcPct val="115000"/>
                        </a:lnSpc>
                        <a:spcBef>
                          <a:spcPts val="0"/>
                        </a:spcBef>
                        <a:spcAft>
                          <a:spcPts val="0"/>
                        </a:spcAft>
                      </a:pPr>
                      <a:r>
                        <a:rPr lang="en-US" sz="1100" dirty="0" smtClean="0">
                          <a:effectLst/>
                        </a:rPr>
                        <a:t>1</a:t>
                      </a:r>
                      <a:r>
                        <a:rPr lang="en-US" sz="11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mn-lt"/>
                          <a:ea typeface="+mn-ea"/>
                          <a:cs typeface="+mn-cs"/>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mn-lt"/>
                          <a:ea typeface="+mn-ea"/>
                          <a:cs typeface="+mn-cs"/>
                        </a:rPr>
                        <a:t>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3</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effectLst/>
                          <a:latin typeface="Calibri"/>
                          <a:ea typeface="Calibri"/>
                          <a:cs typeface="Times New Roman"/>
                        </a:rPr>
                        <a:t>3</a:t>
                      </a:r>
                      <a:endParaRPr lang="en-US" sz="1100" dirty="0">
                        <a:effectLst/>
                        <a:latin typeface="Calibri"/>
                        <a:ea typeface="Calibri"/>
                        <a:cs typeface="Times New Roman"/>
                      </a:endParaRPr>
                    </a:p>
                  </a:txBody>
                  <a:tcPr marL="68580" marR="68580" marT="0" marB="0"/>
                </a:tc>
              </a:tr>
            </a:tbl>
          </a:graphicData>
        </a:graphic>
      </p:graphicFrame>
      <p:sp>
        <p:nvSpPr>
          <p:cNvPr id="20" name="TextBox 19"/>
          <p:cNvSpPr txBox="1"/>
          <p:nvPr/>
        </p:nvSpPr>
        <p:spPr>
          <a:xfrm>
            <a:off x="1524000" y="5040868"/>
            <a:ext cx="5562600" cy="369332"/>
          </a:xfrm>
          <a:prstGeom prst="rect">
            <a:avLst/>
          </a:prstGeom>
          <a:noFill/>
        </p:spPr>
        <p:txBody>
          <a:bodyPr wrap="square" rtlCol="0">
            <a:spAutoFit/>
          </a:bodyPr>
          <a:lstStyle/>
          <a:p>
            <a:r>
              <a:rPr lang="en-US" dirty="0" smtClean="0"/>
              <a:t>	         G1                   G2                                          G3</a:t>
            </a:r>
            <a:endParaRPr lang="en-US" dirty="0"/>
          </a:p>
        </p:txBody>
      </p:sp>
      <p:sp>
        <p:nvSpPr>
          <p:cNvPr id="9" name="TextBox 8"/>
          <p:cNvSpPr txBox="1"/>
          <p:nvPr/>
        </p:nvSpPr>
        <p:spPr>
          <a:xfrm>
            <a:off x="1447800" y="5867400"/>
            <a:ext cx="5715000" cy="369332"/>
          </a:xfrm>
          <a:prstGeom prst="rect">
            <a:avLst/>
          </a:prstGeom>
          <a:noFill/>
        </p:spPr>
        <p:txBody>
          <a:bodyPr wrap="square" rtlCol="0">
            <a:spAutoFit/>
          </a:bodyPr>
          <a:lstStyle/>
          <a:p>
            <a:r>
              <a:rPr lang="en-US" dirty="0" smtClean="0"/>
              <a:t>Total distance in this order : 3+14+3 = 20</a:t>
            </a:r>
            <a:endParaRPr lang="en-US" dirty="0"/>
          </a:p>
        </p:txBody>
      </p:sp>
    </p:spTree>
    <p:extLst>
      <p:ext uri="{BB962C8B-B14F-4D97-AF65-F5344CB8AC3E}">
        <p14:creationId xmlns:p14="http://schemas.microsoft.com/office/powerpoint/2010/main" val="422845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563562"/>
          </a:xfrm>
        </p:spPr>
        <p:txBody>
          <a:bodyPr>
            <a:normAutofit fontScale="90000"/>
          </a:bodyPr>
          <a:lstStyle/>
          <a:p>
            <a:r>
              <a:rPr lang="en-US" dirty="0" smtClean="0"/>
              <a:t>Solutions</a:t>
            </a:r>
            <a:endParaRPr lang="en-US" dirty="0"/>
          </a:p>
        </p:txBody>
      </p:sp>
      <p:sp>
        <p:nvSpPr>
          <p:cNvPr id="3" name="Content Placeholder 2"/>
          <p:cNvSpPr>
            <a:spLocks noGrp="1"/>
          </p:cNvSpPr>
          <p:nvPr>
            <p:ph idx="1"/>
          </p:nvPr>
        </p:nvSpPr>
        <p:spPr>
          <a:xfrm>
            <a:off x="228600" y="914401"/>
            <a:ext cx="8686800" cy="5029199"/>
          </a:xfrm>
        </p:spPr>
        <p:txBody>
          <a:bodyPr>
            <a:normAutofit lnSpcReduction="10000"/>
          </a:bodyPr>
          <a:lstStyle/>
          <a:p>
            <a:pPr lvl="1"/>
            <a:r>
              <a:rPr lang="en-US" dirty="0" smtClean="0"/>
              <a:t>Write function which takes gate # as input and assigns fishermen to nearest spots for that gate. It returns minimum distance and total number of position possible for last fishermen. If number of positions are 2, returns both positions.</a:t>
            </a:r>
            <a:endParaRPr lang="en-US" dirty="0" smtClean="0"/>
          </a:p>
          <a:p>
            <a:pPr lvl="1"/>
            <a:r>
              <a:rPr lang="en-US" dirty="0" smtClean="0"/>
              <a:t>Generate all combinations and assigns fishermen in all gate combinations to calculate minimum walking distance.</a:t>
            </a:r>
          </a:p>
          <a:p>
            <a:pPr lvl="1"/>
            <a:endParaRPr lang="en-US" dirty="0"/>
          </a:p>
          <a:p>
            <a:pPr lvl="1"/>
            <a:r>
              <a:rPr lang="en-US" dirty="0" smtClean="0"/>
              <a:t>Generating combination can be done in both recursive and iterative way.</a:t>
            </a:r>
          </a:p>
          <a:p>
            <a:pPr lvl="1"/>
            <a:endParaRPr lang="en-US"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2733634339"/>
              </p:ext>
            </p:extLst>
          </p:nvPr>
        </p:nvGraphicFramePr>
        <p:xfrm>
          <a:off x="1066800" y="5562600"/>
          <a:ext cx="1460500" cy="685800"/>
        </p:xfrm>
        <a:graphic>
          <a:graphicData uri="http://schemas.openxmlformats.org/presentationml/2006/ole">
            <mc:AlternateContent xmlns:mc="http://schemas.openxmlformats.org/markup-compatibility/2006">
              <mc:Choice xmlns:v="urn:schemas-microsoft-com:vml" Requires="v">
                <p:oleObj spid="_x0000_s5154" name="Packager Shell Object" showAsIcon="1" r:id="rId3" imgW="1460880" imgH="685800" progId="Package">
                  <p:embed/>
                </p:oleObj>
              </mc:Choice>
              <mc:Fallback>
                <p:oleObj name="Packager Shell Object" showAsIcon="1" r:id="rId3" imgW="1460880" imgH="685800" progId="Package">
                  <p:embed/>
                  <p:pic>
                    <p:nvPicPr>
                      <p:cNvPr id="0" name=""/>
                      <p:cNvPicPr/>
                      <p:nvPr/>
                    </p:nvPicPr>
                    <p:blipFill>
                      <a:blip r:embed="rId4"/>
                      <a:stretch>
                        <a:fillRect/>
                      </a:stretch>
                    </p:blipFill>
                    <p:spPr>
                      <a:xfrm>
                        <a:off x="1066800" y="5562600"/>
                        <a:ext cx="1460500" cy="6858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143967217"/>
              </p:ext>
            </p:extLst>
          </p:nvPr>
        </p:nvGraphicFramePr>
        <p:xfrm>
          <a:off x="2895600" y="5562600"/>
          <a:ext cx="1536700" cy="685800"/>
        </p:xfrm>
        <a:graphic>
          <a:graphicData uri="http://schemas.openxmlformats.org/presentationml/2006/ole">
            <mc:AlternateContent xmlns:mc="http://schemas.openxmlformats.org/markup-compatibility/2006">
              <mc:Choice xmlns:v="urn:schemas-microsoft-com:vml" Requires="v">
                <p:oleObj spid="_x0000_s5155" name="Packager Shell Object" showAsIcon="1" r:id="rId5" imgW="1537200" imgH="685800" progId="Package">
                  <p:embed/>
                </p:oleObj>
              </mc:Choice>
              <mc:Fallback>
                <p:oleObj name="Packager Shell Object" showAsIcon="1" r:id="rId5" imgW="1537200" imgH="685800" progId="Package">
                  <p:embed/>
                  <p:pic>
                    <p:nvPicPr>
                      <p:cNvPr id="0" name=""/>
                      <p:cNvPicPr/>
                      <p:nvPr/>
                    </p:nvPicPr>
                    <p:blipFill>
                      <a:blip r:embed="rId6"/>
                      <a:stretch>
                        <a:fillRect/>
                      </a:stretch>
                    </p:blipFill>
                    <p:spPr>
                      <a:xfrm>
                        <a:off x="2895600" y="5562600"/>
                        <a:ext cx="1536700" cy="6858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17541578"/>
              </p:ext>
            </p:extLst>
          </p:nvPr>
        </p:nvGraphicFramePr>
        <p:xfrm>
          <a:off x="4876800" y="5562600"/>
          <a:ext cx="711200" cy="685800"/>
        </p:xfrm>
        <a:graphic>
          <a:graphicData uri="http://schemas.openxmlformats.org/presentationml/2006/ole">
            <mc:AlternateContent xmlns:mc="http://schemas.openxmlformats.org/markup-compatibility/2006">
              <mc:Choice xmlns:v="urn:schemas-microsoft-com:vml" Requires="v">
                <p:oleObj spid="_x0000_s5156" name="Packager Shell Object" showAsIcon="1" r:id="rId7" imgW="711360" imgH="685800" progId="Package">
                  <p:embed/>
                </p:oleObj>
              </mc:Choice>
              <mc:Fallback>
                <p:oleObj name="Packager Shell Object" showAsIcon="1" r:id="rId7" imgW="711360" imgH="685800" progId="Package">
                  <p:embed/>
                  <p:pic>
                    <p:nvPicPr>
                      <p:cNvPr id="0" name=""/>
                      <p:cNvPicPr/>
                      <p:nvPr/>
                    </p:nvPicPr>
                    <p:blipFill>
                      <a:blip r:embed="rId8"/>
                      <a:stretch>
                        <a:fillRect/>
                      </a:stretch>
                    </p:blipFill>
                    <p:spPr>
                      <a:xfrm>
                        <a:off x="4876800" y="5562600"/>
                        <a:ext cx="711200" cy="6858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910017883"/>
              </p:ext>
            </p:extLst>
          </p:nvPr>
        </p:nvGraphicFramePr>
        <p:xfrm>
          <a:off x="6324600" y="5562600"/>
          <a:ext cx="838200" cy="685800"/>
        </p:xfrm>
        <a:graphic>
          <a:graphicData uri="http://schemas.openxmlformats.org/presentationml/2006/ole">
            <mc:AlternateContent xmlns:mc="http://schemas.openxmlformats.org/markup-compatibility/2006">
              <mc:Choice xmlns:v="urn:schemas-microsoft-com:vml" Requires="v">
                <p:oleObj spid="_x0000_s5157" name="Packager Shell Object" showAsIcon="1" r:id="rId9" imgW="838440" imgH="685800" progId="Package">
                  <p:embed/>
                </p:oleObj>
              </mc:Choice>
              <mc:Fallback>
                <p:oleObj name="Packager Shell Object" showAsIcon="1" r:id="rId9" imgW="838440" imgH="685800" progId="Package">
                  <p:embed/>
                  <p:pic>
                    <p:nvPicPr>
                      <p:cNvPr id="0" name=""/>
                      <p:cNvPicPr/>
                      <p:nvPr/>
                    </p:nvPicPr>
                    <p:blipFill>
                      <a:blip r:embed="rId10"/>
                      <a:stretch>
                        <a:fillRect/>
                      </a:stretch>
                    </p:blipFill>
                    <p:spPr>
                      <a:xfrm>
                        <a:off x="6324600" y="5562600"/>
                        <a:ext cx="838200" cy="685800"/>
                      </a:xfrm>
                      <a:prstGeom prst="rect">
                        <a:avLst/>
                      </a:prstGeom>
                    </p:spPr>
                  </p:pic>
                </p:oleObj>
              </mc:Fallback>
            </mc:AlternateContent>
          </a:graphicData>
        </a:graphic>
      </p:graphicFrame>
    </p:spTree>
    <p:extLst>
      <p:ext uri="{BB962C8B-B14F-4D97-AF65-F5344CB8AC3E}">
        <p14:creationId xmlns:p14="http://schemas.microsoft.com/office/powerpoint/2010/main" val="4110523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TotalTime>
  <Words>417</Words>
  <Application>Microsoft Office PowerPoint</Application>
  <PresentationFormat>On-screen Show (4:3)</PresentationFormat>
  <Paragraphs>135</Paragraphs>
  <Slides>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Office Theme</vt:lpstr>
      <vt:lpstr>Package</vt:lpstr>
      <vt:lpstr>Fishing Problem</vt:lpstr>
      <vt:lpstr>Problem description</vt:lpstr>
      <vt:lpstr>PowerPoint Presentation</vt:lpstr>
      <vt:lpstr>PowerPoint Presentation</vt:lpstr>
      <vt:lpstr>PowerPoint Presentation</vt:lpstr>
      <vt:lpstr>Solutions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Climbing</dc:title>
  <dc:creator>Nayan Ostwal (10551620)</dc:creator>
  <cp:lastModifiedBy>Arun Mahajan (09529129)</cp:lastModifiedBy>
  <cp:revision>30</cp:revision>
  <dcterms:created xsi:type="dcterms:W3CDTF">2016-06-27T06:04:25Z</dcterms:created>
  <dcterms:modified xsi:type="dcterms:W3CDTF">2016-08-12T03:41:45Z</dcterms:modified>
</cp:coreProperties>
</file>