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56" r:id="rId4"/>
    <p:sldId id="300" r:id="rId5"/>
    <p:sldId id="302" r:id="rId6"/>
    <p:sldId id="304" r:id="rId7"/>
    <p:sldId id="303" r:id="rId8"/>
    <p:sldId id="305" r:id="rId9"/>
    <p:sldId id="306" r:id="rId10"/>
    <p:sldId id="309" r:id="rId11"/>
    <p:sldId id="307" r:id="rId12"/>
    <p:sldId id="311" r:id="rId13"/>
    <p:sldId id="31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ikumar Sathasivam (02557688)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FF"/>
    <a:srgbClr val="FFFFCC"/>
    <a:srgbClr val="99FF99"/>
    <a:srgbClr val="66FFFF"/>
    <a:srgbClr val="00FFFF"/>
    <a:srgbClr val="16529A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>
      <p:cViewPr varScale="1">
        <p:scale>
          <a:sx n="75" d="100"/>
          <a:sy n="75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/>
              <a:t>3/18/2016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3/18/2016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1704643/am-i-right-about-the-differences-between-floyd-warshall-dijkstras-and-bellma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 anchor="ctr"/>
          <a:lstStyle/>
          <a:p>
            <a:r>
              <a:rPr lang="en-US" dirty="0" smtClean="0"/>
              <a:t>SE SW Competency Task Force(SSCTF)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1600200" cy="1066800"/>
          </a:xfrm>
        </p:spPr>
        <p:txBody>
          <a:bodyPr/>
          <a:lstStyle/>
          <a:p>
            <a:r>
              <a:rPr lang="en-US" b="1" dirty="0" smtClean="0"/>
              <a:t>Class -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Vertical Scroll 3"/>
          <p:cNvSpPr/>
          <p:nvPr/>
        </p:nvSpPr>
        <p:spPr>
          <a:xfrm>
            <a:off x="5109670" y="3657600"/>
            <a:ext cx="2662730" cy="2766990"/>
          </a:xfrm>
          <a:prstGeom prst="verticalScroll">
            <a:avLst>
              <a:gd name="adj" fmla="val 747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SSC Task Force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Anju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Bala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Arabinda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Verma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Chetan Sai Kumar 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Prathap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Vikas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Agrawal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Veeraj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S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Khokale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Sasikumar Sathasivam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80" y="894270"/>
            <a:ext cx="29813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" r="31902"/>
          <a:stretch/>
        </p:blipFill>
        <p:spPr bwMode="auto">
          <a:xfrm>
            <a:off x="740665" y="894270"/>
            <a:ext cx="3200400" cy="570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63840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880" y="663840"/>
            <a:ext cx="76041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fr-FR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b="1" dirty="0">
                <a:solidFill>
                  <a:prstClr val="black"/>
                </a:solidFill>
                <a:latin typeface="Consolas"/>
              </a:rPr>
              <a:t>N, cc[25], t[25], </a:t>
            </a:r>
            <a:r>
              <a:rPr lang="fr-FR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fr-FR" sz="1200" b="1" dirty="0">
                <a:solidFill>
                  <a:prstClr val="black"/>
                </a:solidFill>
                <a:latin typeface="Consolas"/>
              </a:rPr>
              <a:t> = 10000007;</a:t>
            </a:r>
          </a:p>
          <a:p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cost)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a+b+c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(cost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(p == N-1)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t[p]) cost += cc[p];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(cost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cost;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a, b, c,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cost+cc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[p]);</a:t>
            </a:r>
          </a:p>
          <a:p>
            <a:pPr lvl="1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a+t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[p], b, c, cost+2*cc[p]);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&gt;= t[p])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(t[p]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b+c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a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-t[p];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(t[p] &gt; c) b = t[p]-c&gt;=b ? 0 : b-t[p]+c;</a:t>
            </a:r>
          </a:p>
          <a:p>
            <a:pPr lvl="2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0, a, b, cost);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&gt;&gt; N;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0; i &lt; N; ++i)</a:t>
            </a: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&gt;&gt; t[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&gt;&gt; cc[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lvl="1"/>
            <a:r>
              <a:rPr lang="de-DE" sz="1200" dirty="0">
                <a:solidFill>
                  <a:prstClr val="black"/>
                </a:solidFill>
                <a:latin typeface="Consolas"/>
              </a:rPr>
              <a:t>dfs(0, 0, 0, 0, 0);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2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9725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Session  </a:t>
            </a:r>
          </a:p>
          <a:p>
            <a:pPr lvl="1"/>
            <a:r>
              <a:rPr lang="en-US" dirty="0" smtClean="0"/>
              <a:t>Shortest Path </a:t>
            </a:r>
            <a:r>
              <a:rPr lang="en-US" dirty="0" err="1" smtClean="0"/>
              <a:t>Algo</a:t>
            </a:r>
            <a:r>
              <a:rPr lang="en-US" dirty="0" smtClean="0"/>
              <a:t> – Dijkstra’s &amp; Bellman Ford  &amp; Floyds </a:t>
            </a:r>
            <a:r>
              <a:rPr lang="en-US" dirty="0" err="1" smtClean="0"/>
              <a:t>Warshall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u="sng" dirty="0" smtClean="0"/>
              <a:t>VIDEO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hortest </a:t>
            </a:r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(3 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 err="1">
                <a:solidFill>
                  <a:srgbClr val="16529A"/>
                </a:solidFill>
              </a:rPr>
              <a:t>Dijstras</a:t>
            </a:r>
            <a:r>
              <a:rPr lang="en-US" b="1" dirty="0">
                <a:solidFill>
                  <a:srgbClr val="16529A"/>
                </a:solidFill>
              </a:rPr>
              <a:t>, Bellman Ford, Floyds </a:t>
            </a:r>
            <a:r>
              <a:rPr lang="en-US" b="1" dirty="0" err="1">
                <a:solidFill>
                  <a:srgbClr val="16529A"/>
                </a:solidFill>
              </a:rPr>
              <a:t>Warshall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hlinkClick r:id="rId2"/>
              </a:rPr>
              <a:t>http://stackoverflow.com/questions/11704643/am-i-right-about-the-differences-between-floyd-warshall-dijkstras-and-bellman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1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399"/>
            <a:ext cx="7543800" cy="462992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/>
              <a:t>Toll Gate Problem</a:t>
            </a:r>
            <a:br>
              <a:rPr lang="en-US" sz="4800" b="1" dirty="0" smtClean="0"/>
            </a:br>
            <a:r>
              <a:rPr lang="en-US" sz="4000" b="1" dirty="0" smtClean="0"/>
              <a:t>- </a:t>
            </a:r>
            <a:r>
              <a:rPr lang="en-US" sz="2400" b="1" dirty="0"/>
              <a:t>(Similar to Mar’16 </a:t>
            </a:r>
            <a:r>
              <a:rPr lang="en-US" sz="2400" b="1" dirty="0" err="1"/>
              <a:t>Adv</a:t>
            </a:r>
            <a:r>
              <a:rPr lang="en-US" sz="2400" b="1" dirty="0"/>
              <a:t> Test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4000" b="1" dirty="0"/>
              <a:t>- </a:t>
            </a:r>
            <a:r>
              <a:rPr lang="en-US" sz="2400" b="1" dirty="0" smtClean="0"/>
              <a:t>Brainstorming session and approach to resolve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Class-4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90" y="6232565"/>
            <a:ext cx="6461760" cy="228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 Sasikumar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</a:t>
            </a:r>
            <a:r>
              <a:rPr lang="en-US" sz="3200" dirty="0" smtClean="0"/>
              <a:t>–</a:t>
            </a:r>
            <a:r>
              <a:rPr lang="en-US" sz="3200" dirty="0" err="1" smtClean="0"/>
              <a:t>TollGate</a:t>
            </a:r>
            <a:r>
              <a:rPr lang="en-US" sz="3200" dirty="0" smtClean="0"/>
              <a:t>–Mar’16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18348" cy="5486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600" dirty="0" smtClean="0"/>
              <a:t>Please find the </a:t>
            </a:r>
            <a:r>
              <a:rPr lang="en-US" sz="1600" b="1" dirty="0" smtClean="0"/>
              <a:t>minimum cost </a:t>
            </a:r>
            <a:r>
              <a:rPr lang="en-US" sz="1600" dirty="0" smtClean="0"/>
              <a:t>to travel from Source to Destination location with multiple toll gates across</a:t>
            </a:r>
          </a:p>
          <a:p>
            <a:pPr marL="114300" indent="0">
              <a:buNone/>
            </a:pPr>
            <a:r>
              <a:rPr lang="en-US" sz="1600" dirty="0" smtClean="0"/>
              <a:t>There are challenges at each toll gate to minimize the cost.</a:t>
            </a:r>
          </a:p>
          <a:p>
            <a:r>
              <a:rPr lang="en-US" sz="1600" dirty="0" smtClean="0"/>
              <a:t>One can either choose to </a:t>
            </a:r>
            <a:r>
              <a:rPr lang="en-US" sz="1600" b="1" u="sng" dirty="0" smtClean="0"/>
              <a:t>pay the toll  </a:t>
            </a:r>
            <a:r>
              <a:rPr lang="en-US" sz="1600" dirty="0" smtClean="0"/>
              <a:t>or </a:t>
            </a:r>
          </a:p>
          <a:p>
            <a:r>
              <a:rPr lang="en-US" sz="1600" u="sng" dirty="0"/>
              <a:t>O</a:t>
            </a:r>
            <a:r>
              <a:rPr lang="en-US" sz="1600" u="sng" dirty="0" smtClean="0"/>
              <a:t>ne can battle at the toll gate to </a:t>
            </a:r>
            <a:r>
              <a:rPr lang="en-US" sz="1600" b="1" u="sng" dirty="0" smtClean="0"/>
              <a:t>avoid paying </a:t>
            </a:r>
            <a:r>
              <a:rPr lang="en-US" sz="1600" dirty="0" smtClean="0"/>
              <a:t>by having his own set of men's they travel with them (initially zero) or </a:t>
            </a:r>
          </a:p>
          <a:p>
            <a:r>
              <a:rPr lang="en-US" sz="1600" dirty="0" smtClean="0"/>
              <a:t>One can </a:t>
            </a:r>
            <a:r>
              <a:rPr lang="en-US" sz="1600" b="1" u="sng" dirty="0" smtClean="0"/>
              <a:t>pay double the toll cost and hire all the men </a:t>
            </a:r>
            <a:r>
              <a:rPr lang="en-US" sz="1600" u="sng" dirty="0" smtClean="0"/>
              <a:t>at the each tolls for the next  toll to battle and avoid toll cost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If you choose to battle at particular toll only if you can have  </a:t>
            </a:r>
            <a:r>
              <a:rPr lang="en-US" sz="1600" dirty="0" err="1" smtClean="0"/>
              <a:t>no.of</a:t>
            </a:r>
            <a:r>
              <a:rPr lang="en-US" sz="1600" dirty="0" smtClean="0"/>
              <a:t>.. hired men is more than the count hired men at respective toll gate.    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 Each hired men can battle for 3 times only</a:t>
            </a:r>
          </a:p>
          <a:p>
            <a:r>
              <a:rPr lang="en-US" sz="1600" dirty="0" smtClean="0"/>
              <a:t>For each battle you will lose equal </a:t>
            </a:r>
            <a:r>
              <a:rPr lang="en-US" sz="1600" dirty="0" err="1" smtClean="0"/>
              <a:t>no.of.men</a:t>
            </a:r>
            <a:r>
              <a:rPr lang="en-US" sz="1600" dirty="0" smtClean="0"/>
              <a:t> with you as well as available in the toll gate .  Rest of them will lose 1 round of battle irrespective of they are alive or not.  After 3 battle they will not survive.  </a:t>
            </a:r>
            <a:r>
              <a:rPr lang="en-US" sz="1600" i="1" dirty="0" smtClean="0"/>
              <a:t>If you have 10 men with you and toll no. of. Toll men is 8, then you lose 8 men in battle and remaining 2 men lost  1 round of battle and hence they can be available for 2 more rounds only.</a:t>
            </a:r>
          </a:p>
          <a:p>
            <a:pPr marL="114300" indent="0">
              <a:buNone/>
            </a:pPr>
            <a:r>
              <a:rPr lang="en-US" sz="1600" b="1" u="sng" dirty="0" smtClean="0"/>
              <a:t>Ex</a:t>
            </a:r>
            <a:r>
              <a:rPr lang="en-US" sz="1600" b="1" u="sng" dirty="0"/>
              <a:t>: </a:t>
            </a:r>
            <a:endParaRPr lang="en-US" sz="1600" b="1" u="sng" dirty="0" smtClean="0"/>
          </a:p>
          <a:p>
            <a:pPr marL="114300" indent="0">
              <a:buNone/>
            </a:pPr>
            <a:r>
              <a:rPr lang="en-US" sz="1600" b="1" dirty="0" smtClean="0"/>
              <a:t>7             //toll </a:t>
            </a:r>
            <a:r>
              <a:rPr lang="en-US" sz="1600" b="1" dirty="0" err="1" smtClean="0"/>
              <a:t>no.of.tolls</a:t>
            </a: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10 100 </a:t>
            </a:r>
            <a:r>
              <a:rPr lang="en-US" sz="1600" b="1" dirty="0" smtClean="0"/>
              <a:t>//toll hire men and toll cost</a:t>
            </a: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70 5</a:t>
            </a:r>
          </a:p>
          <a:p>
            <a:pPr marL="114300" indent="0">
              <a:buNone/>
            </a:pPr>
            <a:r>
              <a:rPr lang="en-US" sz="1600" b="1" dirty="0"/>
              <a:t>80 15</a:t>
            </a:r>
          </a:p>
          <a:p>
            <a:pPr marL="114300" indent="0">
              <a:buNone/>
            </a:pPr>
            <a:r>
              <a:rPr lang="en-US" sz="1600" b="1" dirty="0"/>
              <a:t>20 60</a:t>
            </a:r>
          </a:p>
          <a:p>
            <a:pPr marL="114300" indent="0">
              <a:buNone/>
            </a:pPr>
            <a:r>
              <a:rPr lang="en-US" sz="1600" b="1" dirty="0"/>
              <a:t>50 90</a:t>
            </a:r>
          </a:p>
          <a:p>
            <a:pPr marL="114300" indent="0">
              <a:buNone/>
            </a:pPr>
            <a:r>
              <a:rPr lang="en-US" sz="1600" b="1" dirty="0"/>
              <a:t>30 80</a:t>
            </a:r>
          </a:p>
          <a:p>
            <a:pPr marL="114300" indent="0">
              <a:buNone/>
            </a:pPr>
            <a:r>
              <a:rPr lang="en-US" sz="1600" b="1" dirty="0"/>
              <a:t>10 10            </a:t>
            </a:r>
          </a:p>
          <a:p>
            <a:pPr marL="114300" indent="0">
              <a:buNone/>
            </a:pPr>
            <a:r>
              <a:rPr lang="en-US" sz="1600" b="1" dirty="0" smtClean="0"/>
              <a:t>Min cost: 150</a:t>
            </a:r>
          </a:p>
          <a:p>
            <a:endParaRPr lang="en-US" sz="1600" dirty="0" smtClean="0"/>
          </a:p>
        </p:txBody>
      </p:sp>
      <p:sp>
        <p:nvSpPr>
          <p:cNvPr id="12" name="Explosion 2 11"/>
          <p:cNvSpPr/>
          <p:nvPr/>
        </p:nvSpPr>
        <p:spPr>
          <a:xfrm rot="20817407">
            <a:off x="7681699" y="5783919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5674" y="5440966"/>
            <a:ext cx="5914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53220" y="5210536"/>
            <a:ext cx="384050" cy="4065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202" y="5234035"/>
            <a:ext cx="384050" cy="4065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06104" y="4947190"/>
            <a:ext cx="657552" cy="978135"/>
            <a:chOff x="2882180" y="4755165"/>
            <a:chExt cx="657552" cy="978135"/>
          </a:xfrm>
        </p:grpSpPr>
        <p:sp>
          <p:nvSpPr>
            <p:cNvPr id="15" name="Oval 14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T1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8990" y="4755165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$100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 men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17674" y="4947190"/>
            <a:ext cx="657552" cy="978135"/>
            <a:chOff x="2882180" y="4755165"/>
            <a:chExt cx="657552" cy="978135"/>
          </a:xfrm>
        </p:grpSpPr>
        <p:sp>
          <p:nvSpPr>
            <p:cNvPr id="20" name="Oval 19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T2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3026" y="475516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$5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70 men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29244" y="4947190"/>
            <a:ext cx="657552" cy="978135"/>
            <a:chOff x="2882180" y="4755165"/>
            <a:chExt cx="657552" cy="978135"/>
          </a:xfrm>
        </p:grpSpPr>
        <p:sp>
          <p:nvSpPr>
            <p:cNvPr id="24" name="Oval 23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T3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27818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$15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80 men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40814" y="4947190"/>
            <a:ext cx="657552" cy="978135"/>
            <a:chOff x="2882180" y="4755165"/>
            <a:chExt cx="657552" cy="978135"/>
          </a:xfrm>
        </p:grpSpPr>
        <p:sp>
          <p:nvSpPr>
            <p:cNvPr id="28" name="Oval 27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T4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22753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$60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20 men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52384" y="4947190"/>
            <a:ext cx="657552" cy="978135"/>
            <a:chOff x="2882180" y="4755165"/>
            <a:chExt cx="657552" cy="978135"/>
          </a:xfrm>
        </p:grpSpPr>
        <p:sp>
          <p:nvSpPr>
            <p:cNvPr id="32" name="Oval 31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T5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688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$90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50 men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63954" y="4947190"/>
            <a:ext cx="657552" cy="978135"/>
            <a:chOff x="2882180" y="4755165"/>
            <a:chExt cx="657552" cy="978135"/>
          </a:xfrm>
        </p:grpSpPr>
        <p:sp>
          <p:nvSpPr>
            <p:cNvPr id="36" name="Oval 35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T6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623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$80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 men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75522" y="4947190"/>
            <a:ext cx="657552" cy="978135"/>
            <a:chOff x="2882180" y="4755165"/>
            <a:chExt cx="657552" cy="978135"/>
          </a:xfrm>
        </p:grpSpPr>
        <p:sp>
          <p:nvSpPr>
            <p:cNvPr id="40" name="Oval 39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T7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5965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 men</a:t>
              </a:r>
              <a:endParaRPr lang="en-US" b="1" dirty="0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87" y="4744617"/>
            <a:ext cx="745423" cy="4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725934" y="1623160"/>
            <a:ext cx="415330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932268" y="1161275"/>
            <a:ext cx="16778" cy="5308600"/>
          </a:xfrm>
          <a:prstGeom prst="straightConnector1">
            <a:avLst/>
          </a:prstGeom>
          <a:ln w="38100">
            <a:solidFill>
              <a:srgbClr val="16529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– Approach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81985" y="82744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3664" y="2621687"/>
            <a:ext cx="1166106" cy="872924"/>
            <a:chOff x="3215125" y="1322920"/>
            <a:chExt cx="1532540" cy="796650"/>
          </a:xfrm>
        </p:grpSpPr>
        <p:sp>
          <p:nvSpPr>
            <p:cNvPr id="21" name="Oval 2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93910" y="1217692"/>
            <a:ext cx="3041135" cy="872859"/>
            <a:chOff x="1390250" y="1217692"/>
            <a:chExt cx="3041135" cy="872859"/>
          </a:xfrm>
        </p:grpSpPr>
        <p:sp>
          <p:nvSpPr>
            <p:cNvPr id="5" name="Oval 4"/>
            <p:cNvSpPr/>
            <p:nvPr/>
          </p:nvSpPr>
          <p:spPr>
            <a:xfrm>
              <a:off x="1390250" y="16037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974185" y="16231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94646" y="16333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0"/>
            </p:cNvCxnSpPr>
            <p:nvPr/>
          </p:nvCxnSpPr>
          <p:spPr>
            <a:xfrm flipH="1">
              <a:off x="1618850" y="1217692"/>
              <a:ext cx="1526430" cy="3860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4"/>
              <a:endCxn id="7" idx="0"/>
            </p:cNvCxnSpPr>
            <p:nvPr/>
          </p:nvCxnSpPr>
          <p:spPr>
            <a:xfrm>
              <a:off x="3306925" y="1284647"/>
              <a:ext cx="16321" cy="3487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5"/>
              <a:endCxn id="6" idx="0"/>
            </p:cNvCxnSpPr>
            <p:nvPr/>
          </p:nvCxnSpPr>
          <p:spPr>
            <a:xfrm>
              <a:off x="3468570" y="1217692"/>
              <a:ext cx="734215" cy="4054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30345" y="1890970"/>
            <a:ext cx="2751640" cy="999529"/>
            <a:chOff x="2696230" y="1322920"/>
            <a:chExt cx="2751640" cy="850007"/>
          </a:xfrm>
        </p:grpSpPr>
        <p:sp>
          <p:nvSpPr>
            <p:cNvPr id="31" name="Oval 30"/>
            <p:cNvSpPr/>
            <p:nvPr/>
          </p:nvSpPr>
          <p:spPr>
            <a:xfrm>
              <a:off x="2696230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990670" y="171572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endCxn id="31" idx="0"/>
            </p:cNvCxnSpPr>
            <p:nvPr/>
          </p:nvCxnSpPr>
          <p:spPr>
            <a:xfrm flipH="1">
              <a:off x="2924830" y="1322920"/>
              <a:ext cx="896945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0"/>
            </p:cNvCxnSpPr>
            <p:nvPr/>
          </p:nvCxnSpPr>
          <p:spPr>
            <a:xfrm>
              <a:off x="4218090" y="1376277"/>
              <a:ext cx="100118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06105" y="2706251"/>
            <a:ext cx="1249025" cy="799559"/>
            <a:chOff x="3215125" y="1322920"/>
            <a:chExt cx="1532540" cy="796650"/>
          </a:xfrm>
        </p:grpSpPr>
        <p:sp>
          <p:nvSpPr>
            <p:cNvPr id="40" name="Oval 39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2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1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225" y="2706252"/>
            <a:ext cx="1109439" cy="812796"/>
            <a:chOff x="3215125" y="1322920"/>
            <a:chExt cx="1532540" cy="796650"/>
          </a:xfrm>
        </p:grpSpPr>
        <p:sp>
          <p:nvSpPr>
            <p:cNvPr id="47" name="Oval 46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endCxn id="47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8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95485" y="3429000"/>
            <a:ext cx="1249025" cy="657147"/>
            <a:chOff x="3215125" y="1322920"/>
            <a:chExt cx="1532540" cy="796650"/>
          </a:xfrm>
        </p:grpSpPr>
        <p:sp>
          <p:nvSpPr>
            <p:cNvPr id="54" name="Oval 53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endCxn id="54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6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5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4625" y="4081885"/>
            <a:ext cx="1249025" cy="657147"/>
            <a:chOff x="3215125" y="1322920"/>
            <a:chExt cx="1532540" cy="796650"/>
          </a:xfrm>
        </p:grpSpPr>
        <p:sp>
          <p:nvSpPr>
            <p:cNvPr id="61" name="Oval 6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endCxn id="6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12170" y="4734770"/>
            <a:ext cx="1249025" cy="657147"/>
            <a:chOff x="3215125" y="1322920"/>
            <a:chExt cx="1532540" cy="796650"/>
          </a:xfrm>
        </p:grpSpPr>
        <p:sp>
          <p:nvSpPr>
            <p:cNvPr id="68" name="Oval 67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endCxn id="68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69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2732220" y="642465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35166" y="2514758"/>
            <a:ext cx="4569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FF"/>
                </a:solidFill>
              </a:rPr>
              <a:t>Time complexity for 1 test case is </a:t>
            </a:r>
            <a:r>
              <a:rPr lang="en-US" sz="1600" b="1" dirty="0" smtClean="0">
                <a:solidFill>
                  <a:srgbClr val="0000FF"/>
                </a:solidFill>
              </a:rPr>
              <a:t>3</a:t>
            </a:r>
            <a:r>
              <a:rPr lang="en-US" sz="1600" b="1" baseline="30000" dirty="0" smtClean="0">
                <a:solidFill>
                  <a:srgbClr val="0000FF"/>
                </a:solidFill>
              </a:rPr>
              <a:t>N  </a:t>
            </a:r>
            <a:r>
              <a:rPr lang="en-US" sz="1600" baseline="300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if N is 20, then time complexity is 34,867,84410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r>
              <a:rPr lang="en-US" sz="1600" b="1" u="sng" dirty="0" smtClean="0"/>
              <a:t>How to reduce the computing cycle?</a:t>
            </a:r>
            <a:endParaRPr lang="en-US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All battle will not happen as we may not have enough men with us to fight at all tolls.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Also there is no point in traversing all the path if already computed cost is minimum than newly computed cost and hence it can be abandon mid way</a:t>
            </a:r>
            <a:endParaRPr lang="en-US" sz="1600" dirty="0"/>
          </a:p>
        </p:txBody>
      </p:sp>
      <p:sp>
        <p:nvSpPr>
          <p:cNvPr id="79" name="Oval 78"/>
          <p:cNvSpPr/>
          <p:nvPr/>
        </p:nvSpPr>
        <p:spPr>
          <a:xfrm>
            <a:off x="5317633" y="5338924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0" name="Oval 79"/>
          <p:cNvSpPr/>
          <p:nvPr/>
        </p:nvSpPr>
        <p:spPr>
          <a:xfrm>
            <a:off x="5317633" y="5848515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1" name="Oval 80"/>
          <p:cNvSpPr/>
          <p:nvPr/>
        </p:nvSpPr>
        <p:spPr>
          <a:xfrm>
            <a:off x="5317633" y="6335021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30235" y="5363968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toll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852253" y="5873559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 and pay double toll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68205" y="6360066"/>
            <a:ext cx="22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, do not pay toll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-69684" y="2328111"/>
            <a:ext cx="3374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84880" y="3044145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-75840" y="3666744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T4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-75840" y="4258759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T5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-36600" y="4965200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T6</a:t>
            </a:r>
            <a:endParaRPr lang="en-US" sz="2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2235" y="5387655"/>
            <a:ext cx="1249025" cy="657147"/>
            <a:chOff x="3215125" y="1322920"/>
            <a:chExt cx="1532540" cy="796650"/>
          </a:xfrm>
        </p:grpSpPr>
        <p:sp>
          <p:nvSpPr>
            <p:cNvPr id="93" name="Oval 92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endCxn id="93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5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21431" y="5650462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T7</a:t>
            </a:r>
            <a:endParaRPr lang="en-US" sz="2400" dirty="0"/>
          </a:p>
        </p:txBody>
      </p:sp>
      <p:sp>
        <p:nvSpPr>
          <p:cNvPr id="102" name="Rectangular Callout 101"/>
          <p:cNvSpPr/>
          <p:nvPr/>
        </p:nvSpPr>
        <p:spPr>
          <a:xfrm>
            <a:off x="4994455" y="252450"/>
            <a:ext cx="3385453" cy="1900844"/>
          </a:xfrm>
          <a:prstGeom prst="wedgeRectCallout">
            <a:avLst>
              <a:gd name="adj1" fmla="val -88196"/>
              <a:gd name="adj2" fmla="val -126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 smtClean="0"/>
              <a:t>Approach</a:t>
            </a:r>
            <a:r>
              <a:rPr lang="en-US" sz="1600" dirty="0" smtClean="0"/>
              <a:t>: At each toll, we have 3 options. Hence we need to explore all 3 paths.  </a:t>
            </a:r>
            <a:r>
              <a:rPr lang="en-US" sz="1600" b="1" dirty="0" smtClean="0"/>
              <a:t>This can be done with traversal of tree in preorder or </a:t>
            </a:r>
            <a:r>
              <a:rPr lang="en-US" sz="1600" b="1" dirty="0" err="1" smtClean="0"/>
              <a:t>dfs</a:t>
            </a:r>
            <a:r>
              <a:rPr lang="en-US" sz="1600" b="1" dirty="0" smtClean="0"/>
              <a:t>.</a:t>
            </a:r>
          </a:p>
          <a:p>
            <a:r>
              <a:rPr lang="en-US" sz="1600" dirty="0" smtClean="0"/>
              <a:t>Both Pay and Hire, can move forward as we traverse, but we can proceed battle traversal only if it succeeds.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76675" y="4941513"/>
            <a:ext cx="307423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T1 -  Toll gate1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691625" y="4081885"/>
            <a:ext cx="1249025" cy="657147"/>
            <a:chOff x="3215125" y="1322920"/>
            <a:chExt cx="1532540" cy="796650"/>
          </a:xfrm>
        </p:grpSpPr>
        <p:sp>
          <p:nvSpPr>
            <p:cNvPr id="105" name="Oval 104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08" name="Straight Arrow Connector 107"/>
            <p:cNvCxnSpPr>
              <a:endCxn id="105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6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-497460" y="3544215"/>
            <a:ext cx="1249025" cy="657147"/>
            <a:chOff x="3215125" y="1322920"/>
            <a:chExt cx="1532540" cy="796650"/>
          </a:xfrm>
        </p:grpSpPr>
        <p:sp>
          <p:nvSpPr>
            <p:cNvPr id="112" name="Oval 111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endCxn id="112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4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3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93830" y="3539953"/>
            <a:ext cx="1249025" cy="657147"/>
            <a:chOff x="3215125" y="1322920"/>
            <a:chExt cx="1532540" cy="796650"/>
          </a:xfrm>
        </p:grpSpPr>
        <p:sp>
          <p:nvSpPr>
            <p:cNvPr id="119" name="Oval 118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22" name="Straight Arrow Connector 121"/>
            <p:cNvCxnSpPr>
              <a:endCxn id="119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21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892667" y="4726368"/>
            <a:ext cx="874298" cy="657147"/>
            <a:chOff x="3215125" y="1322920"/>
            <a:chExt cx="1532540" cy="796650"/>
          </a:xfrm>
        </p:grpSpPr>
        <p:sp>
          <p:nvSpPr>
            <p:cNvPr id="131" name="Oval 13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34" name="Straight Arrow Connector 133"/>
            <p:cNvCxnSpPr>
              <a:endCxn id="13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892667" y="5349250"/>
            <a:ext cx="874298" cy="657147"/>
            <a:chOff x="3215125" y="1322920"/>
            <a:chExt cx="1532540" cy="796650"/>
          </a:xfrm>
        </p:grpSpPr>
        <p:sp>
          <p:nvSpPr>
            <p:cNvPr id="138" name="Oval 137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1" name="Straight Arrow Connector 140"/>
            <p:cNvCxnSpPr>
              <a:endCxn id="138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9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-535865" y="4158695"/>
            <a:ext cx="1249025" cy="657147"/>
            <a:chOff x="3215125" y="1322920"/>
            <a:chExt cx="1532540" cy="796650"/>
          </a:xfrm>
        </p:grpSpPr>
        <p:sp>
          <p:nvSpPr>
            <p:cNvPr id="152" name="Oval 151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55" name="Straight Arrow Connector 154"/>
            <p:cNvCxnSpPr>
              <a:endCxn id="152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154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3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-515800" y="4811580"/>
            <a:ext cx="1249025" cy="657147"/>
            <a:chOff x="3215125" y="1322920"/>
            <a:chExt cx="1532540" cy="796650"/>
          </a:xfrm>
        </p:grpSpPr>
        <p:sp>
          <p:nvSpPr>
            <p:cNvPr id="159" name="Oval 158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60" name="Oval 159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62" name="Straight Arrow Connector 161"/>
            <p:cNvCxnSpPr>
              <a:endCxn id="159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161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0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ular Callout 164"/>
          <p:cNvSpPr/>
          <p:nvPr/>
        </p:nvSpPr>
        <p:spPr>
          <a:xfrm>
            <a:off x="212170" y="6215323"/>
            <a:ext cx="2434301" cy="642677"/>
          </a:xfrm>
          <a:prstGeom prst="wedgeRectCallout">
            <a:avLst>
              <a:gd name="adj1" fmla="val 11440"/>
              <a:gd name="adj2" fmla="val -1272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At each toll, we have 3 options and hence the tree will be 3^N. due to picture congested, it was not drawn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26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7449" y="3736240"/>
            <a:ext cx="8065051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450" y="740650"/>
            <a:ext cx="81034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449" y="5707595"/>
            <a:ext cx="8065051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7449" y="2929735"/>
            <a:ext cx="8065051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7449" y="1086295"/>
            <a:ext cx="8065051" cy="253915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cc)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cc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option</a:t>
            </a:r>
          </a:p>
          <a:p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  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449" y="3677617"/>
            <a:ext cx="8065051" cy="278537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bp1,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cc)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sz="13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cc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  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570530" y="1135765"/>
            <a:ext cx="2765160" cy="883314"/>
          </a:xfrm>
          <a:prstGeom prst="wedgeRectCallout">
            <a:avLst>
              <a:gd name="adj1" fmla="val -150073"/>
              <a:gd name="adj2" fmla="val -32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us assume this is code that will help to traverse </a:t>
            </a:r>
            <a:r>
              <a:rPr lang="en-US" b="1" dirty="0" smtClean="0"/>
              <a:t>toll pay </a:t>
            </a:r>
            <a:r>
              <a:rPr lang="en-US" dirty="0" smtClean="0"/>
              <a:t>option only.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807496" y="3697835"/>
            <a:ext cx="2528194" cy="1372471"/>
          </a:xfrm>
          <a:prstGeom prst="wedgeRectCallout">
            <a:avLst>
              <a:gd name="adj1" fmla="val -79244"/>
              <a:gd name="adj2" fmla="val -286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 this will be the code </a:t>
            </a:r>
            <a:r>
              <a:rPr lang="en-US" dirty="0"/>
              <a:t>that will help to traverse </a:t>
            </a:r>
            <a:r>
              <a:rPr lang="en-US" b="1" dirty="0" smtClean="0"/>
              <a:t>toll hire and double toll pay option</a:t>
            </a:r>
            <a:r>
              <a:rPr lang="en-US" dirty="0" smtClean="0"/>
              <a:t> only.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450" y="642459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045" y="1078400"/>
            <a:ext cx="5837560" cy="211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044" y="3267485"/>
            <a:ext cx="8065051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45" y="2210640"/>
            <a:ext cx="3187615" cy="211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449" y="1015350"/>
            <a:ext cx="8026646" cy="54476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nl-NL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tot_bp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 cc +=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];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	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bp2 +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bp3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}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	else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{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	   bp2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}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cc);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//note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: pool3 is zero, pool3 becomes pool2 and pool2 as pool1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128" y="642459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5685745" y="1874950"/>
            <a:ext cx="2688350" cy="883314"/>
          </a:xfrm>
          <a:prstGeom prst="wedgeRectCallout">
            <a:avLst>
              <a:gd name="adj1" fmla="val -63268"/>
              <a:gd name="adj2" fmla="val -1014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piece of code for </a:t>
            </a:r>
            <a:r>
              <a:rPr lang="en-US" b="1" dirty="0" smtClean="0"/>
              <a:t>toll battle </a:t>
            </a:r>
            <a:r>
              <a:rPr lang="en-US" dirty="0" smtClean="0"/>
              <a:t>option only.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9045" y="740650"/>
            <a:ext cx="806505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</p:spTree>
    <p:extLst>
      <p:ext uri="{BB962C8B-B14F-4D97-AF65-F5344CB8AC3E}">
        <p14:creationId xmlns:p14="http://schemas.microsoft.com/office/powerpoint/2010/main" val="14263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235" y="3100628"/>
            <a:ext cx="8180265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35" y="3343758"/>
            <a:ext cx="8180265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235" y="3638298"/>
            <a:ext cx="8180265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235" y="2178908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235" y="1026758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Problem solving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60" y="955813"/>
            <a:ext cx="79882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(cc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condition important to avoid unnecessary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cpu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cycle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 cc +=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bp3 , bp2, bp1 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bp2 + bp1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bp3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	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	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bp2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bp2,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note: pool3 is zero, pool3 becomes pool2 and pool2 as pool1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2235" y="1602833"/>
            <a:ext cx="8180265" cy="230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762554" y="1410808"/>
            <a:ext cx="2496325" cy="1344176"/>
          </a:xfrm>
          <a:prstGeom prst="wedgeRectCallout">
            <a:avLst>
              <a:gd name="adj1" fmla="val -65261"/>
              <a:gd name="adj2" fmla="val 405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</a:rPr>
              <a:t>Merge all 3 codes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Is this efficient?</a:t>
            </a:r>
          </a:p>
          <a:p>
            <a:pPr algn="ctr"/>
            <a:r>
              <a:rPr lang="en-US" b="1" dirty="0" smtClean="0"/>
              <a:t>Time complexity for N=20 is 3^N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32235" y="663840"/>
            <a:ext cx="81802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494" y="6516118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2235" y="1561336"/>
            <a:ext cx="8180265" cy="23043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235" y="3059131"/>
            <a:ext cx="8180265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35" y="3302261"/>
            <a:ext cx="8180265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235" y="3596801"/>
            <a:ext cx="8180265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235" y="2137411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235" y="985261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Problem solving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60" y="914316"/>
            <a:ext cx="79882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bp1;</a:t>
            </a:r>
          </a:p>
          <a:p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(cc &gt; 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300" b="1" dirty="0">
                <a:solidFill>
                  <a:srgbClr val="008000"/>
                </a:solidFill>
                <a:latin typeface="Consolas"/>
              </a:rPr>
              <a:t>// condition important to avoid unnecessary </a:t>
            </a:r>
            <a:r>
              <a:rPr lang="en-US" sz="1300" b="1" dirty="0" err="1">
                <a:solidFill>
                  <a:srgbClr val="008000"/>
                </a:solidFill>
                <a:latin typeface="Consolas"/>
              </a:rPr>
              <a:t>cpu</a:t>
            </a:r>
            <a:r>
              <a:rPr lang="en-US" sz="1300" b="1" dirty="0">
                <a:solidFill>
                  <a:srgbClr val="008000"/>
                </a:solidFill>
                <a:latin typeface="Consolas"/>
              </a:rPr>
              <a:t> cycle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	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 &lt;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]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cc +=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bp3 , bp2, bp1 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 bp2 + bp1 )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bp3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	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 bp1 )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	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bp2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cc);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note: pool3 is zero, pool3 becomes pool2 and pool2 as pool1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93720" y="1969610"/>
            <a:ext cx="2765160" cy="1018745"/>
          </a:xfrm>
          <a:prstGeom prst="wedgeRectCallout">
            <a:avLst>
              <a:gd name="adj1" fmla="val -34792"/>
              <a:gd name="adj2" fmla="val -6615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condition will avoid </a:t>
            </a:r>
            <a:r>
              <a:rPr lang="en-US" sz="1600" b="1" dirty="0" smtClean="0"/>
              <a:t>unnecessary traversal </a:t>
            </a:r>
            <a:r>
              <a:rPr lang="en-US" sz="1600" dirty="0" smtClean="0"/>
              <a:t>if the cost is going more than already computed min cost.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32235" y="663840"/>
            <a:ext cx="81802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879240" y="5022207"/>
            <a:ext cx="2765160" cy="595878"/>
          </a:xfrm>
          <a:prstGeom prst="wedgeRectCallout">
            <a:avLst>
              <a:gd name="adj1" fmla="val -72453"/>
              <a:gd name="adj2" fmla="val 8730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Rotating Battle pool members 3 to 2 and 2 to 1 pool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13494" y="6462995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0335" y="2968140"/>
            <a:ext cx="8180265" cy="24579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998" y="702245"/>
            <a:ext cx="776266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no.of.toll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gate(between 5 and 20, cost at toll gate, total hire available at tollgate, minimum cost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[22],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[22],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1000000;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cc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TC;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clock_t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start, end;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"No.of.TC? 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&amp;TC);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start = clock();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TC-- )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&amp;N); </a:t>
            </a:r>
          </a:p>
          <a:p>
            <a:pPr lvl="2"/>
            <a:r>
              <a:rPr lang="nn-NO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b="1" dirty="0">
                <a:solidFill>
                  <a:prstClr val="black"/>
                </a:solidFill>
                <a:latin typeface="Consolas"/>
              </a:rPr>
              <a:t> ( i = 0; i &lt; N; ++i)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], &amp;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pPr lvl="2"/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2"/>
            <a:r>
              <a:rPr lang="de-DE" sz="1200" b="1" dirty="0">
                <a:solidFill>
                  <a:prstClr val="black"/>
                </a:solidFill>
                <a:latin typeface="Consolas"/>
              </a:rPr>
              <a:t> dfs(0, 0, 0, 0, 0);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200" b="1" dirty="0" err="1">
                <a:solidFill>
                  <a:srgbClr val="A31515"/>
                </a:solidFill>
                <a:latin typeface="Consolas"/>
              </a:rPr>
              <a:t>nMinCost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= %d\n\n"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);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= 1000000;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//some large number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}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end = clock();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(end - start)) / CLOCKS_PER_SEC;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"fun() took %f seconds to execute 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494" y="6439308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10464"/>
              </p:ext>
            </p:extLst>
          </p:nvPr>
        </p:nvGraphicFramePr>
        <p:xfrm>
          <a:off x="6565900" y="2870200"/>
          <a:ext cx="1484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Packager Shell Object" showAsIcon="1" r:id="rId3" imgW="1484640" imgH="686880" progId="Package">
                  <p:embed/>
                </p:oleObj>
              </mc:Choice>
              <mc:Fallback>
                <p:oleObj name="Packager Shell Object" showAsIcon="1" r:id="rId3" imgW="14846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5900" y="2870200"/>
                        <a:ext cx="14843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94175"/>
              </p:ext>
            </p:extLst>
          </p:nvPr>
        </p:nvGraphicFramePr>
        <p:xfrm>
          <a:off x="5989607" y="2008015"/>
          <a:ext cx="2576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Packager Shell Object" showAsIcon="1" r:id="rId5" imgW="2576160" imgH="686880" progId="Package">
                  <p:embed/>
                </p:oleObj>
              </mc:Choice>
              <mc:Fallback>
                <p:oleObj name="Packager Shell Object" showAsIcon="1" r:id="rId5" imgW="25761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9607" y="2008015"/>
                        <a:ext cx="25765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17753"/>
              </p:ext>
            </p:extLst>
          </p:nvPr>
        </p:nvGraphicFramePr>
        <p:xfrm>
          <a:off x="5987082" y="3864178"/>
          <a:ext cx="2576513" cy="8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Packager Shell Object" showAsIcon="1" r:id="rId7" imgW="2576160" imgH="686880" progId="Package">
                  <p:embed/>
                </p:oleObj>
              </mc:Choice>
              <mc:Fallback>
                <p:oleObj name="Packager Shell Object" showAsIcon="1" r:id="rId7" imgW="25761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7082" y="3864178"/>
                        <a:ext cx="2576513" cy="89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24924</TotalTime>
  <Words>1481</Words>
  <Application>Microsoft Office PowerPoint</Application>
  <PresentationFormat>On-screen Show (4:3)</PresentationFormat>
  <Paragraphs>331</Paragraphs>
  <Slides>13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Adjacency</vt:lpstr>
      <vt:lpstr>1_Adjacency</vt:lpstr>
      <vt:lpstr>Package</vt:lpstr>
      <vt:lpstr>SE SW Competency Task Force(SSCTF)</vt:lpstr>
      <vt:lpstr>Toll Gate Problem - (Similar to Mar’16 Adv Test) - Brainstorming session and approach to resolve    Class-4</vt:lpstr>
      <vt:lpstr>Practice: Advance Test –TollGate–Mar’16</vt:lpstr>
      <vt:lpstr>TollGate – Approach</vt:lpstr>
      <vt:lpstr>TollGate – Problem solving approach</vt:lpstr>
      <vt:lpstr>TollGate – Problem solving approach</vt:lpstr>
      <vt:lpstr>TollGate – Problem solving approach</vt:lpstr>
      <vt:lpstr>TollGate – Problem solving approach</vt:lpstr>
      <vt:lpstr>TollGate – Main function</vt:lpstr>
      <vt:lpstr>TollGate – Output</vt:lpstr>
      <vt:lpstr>TollGate – cpp</vt:lpstr>
      <vt:lpstr>PowerPoint Presentation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Anju Bala.</dc:creator>
  <cp:lastModifiedBy>Sasikumar Sathasivam (02557688)</cp:lastModifiedBy>
  <cp:revision>149</cp:revision>
  <dcterms:created xsi:type="dcterms:W3CDTF">2016-02-25T11:20:20Z</dcterms:created>
  <dcterms:modified xsi:type="dcterms:W3CDTF">2016-03-21T13:47:35Z</dcterms:modified>
</cp:coreProperties>
</file>