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 id="264"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80034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67196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3391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245527-0CE5-4267-BBF7-AD1E496C36BC}"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22502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245527-0CE5-4267-BBF7-AD1E496C36BC}" type="datetimeFigureOut">
              <a:rPr lang="en-US" smtClean="0"/>
              <a:t>6/29/2016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02437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245527-0CE5-4267-BBF7-AD1E496C36BC}"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1589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245527-0CE5-4267-BBF7-AD1E496C36BC}" type="datetimeFigureOut">
              <a:rPr lang="en-US" smtClean="0"/>
              <a:t>6/29/2016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9512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245527-0CE5-4267-BBF7-AD1E496C36BC}" type="datetimeFigureOut">
              <a:rPr lang="en-US" smtClean="0"/>
              <a:t>6/29/2016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41388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45527-0CE5-4267-BBF7-AD1E496C36BC}" type="datetimeFigureOut">
              <a:rPr lang="en-US" smtClean="0"/>
              <a:t>6/29/2016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130831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3918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245527-0CE5-4267-BBF7-AD1E496C36BC}" type="datetimeFigureOut">
              <a:rPr lang="en-US" smtClean="0"/>
              <a:t>6/29/2016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1E13D-6B45-4963-8EF9-00CCE096077E}" type="slidenum">
              <a:rPr lang="en-US" smtClean="0"/>
              <a:t>‹#›</a:t>
            </a:fld>
            <a:endParaRPr lang="en-US"/>
          </a:p>
        </p:txBody>
      </p:sp>
    </p:spTree>
    <p:extLst>
      <p:ext uri="{BB962C8B-B14F-4D97-AF65-F5344CB8AC3E}">
        <p14:creationId xmlns:p14="http://schemas.microsoft.com/office/powerpoint/2010/main" val="98874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45527-0CE5-4267-BBF7-AD1E496C36BC}" type="datetimeFigureOut">
              <a:rPr lang="en-US" smtClean="0"/>
              <a:t>6/29/2016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1E13D-6B45-4963-8EF9-00CCE096077E}" type="slidenum">
              <a:rPr lang="en-US" smtClean="0"/>
              <a:t>‹#›</a:t>
            </a:fld>
            <a:endParaRPr lang="en-US"/>
          </a:p>
        </p:txBody>
      </p:sp>
    </p:spTree>
    <p:extLst>
      <p:ext uri="{BB962C8B-B14F-4D97-AF65-F5344CB8AC3E}">
        <p14:creationId xmlns:p14="http://schemas.microsoft.com/office/powerpoint/2010/main" val="840180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Shooting Balloon (Finding Max Score)</a:t>
            </a:r>
            <a:endParaRPr lang="en-US" dirty="0"/>
          </a:p>
        </p:txBody>
      </p:sp>
      <p:sp>
        <p:nvSpPr>
          <p:cNvPr id="3" name="Subtitle 2"/>
          <p:cNvSpPr>
            <a:spLocks noGrp="1"/>
          </p:cNvSpPr>
          <p:nvPr>
            <p:ph type="subTitle" idx="1"/>
          </p:nvPr>
        </p:nvSpPr>
        <p:spPr/>
        <p:txBody>
          <a:bodyPr/>
          <a:lstStyle/>
          <a:p>
            <a:r>
              <a:rPr lang="en-US" b="1" dirty="0" smtClean="0"/>
              <a:t>27-April-2016 </a:t>
            </a:r>
            <a:r>
              <a:rPr lang="en-US" dirty="0" smtClean="0"/>
              <a:t>Advance </a:t>
            </a:r>
            <a:r>
              <a:rPr lang="en-US" dirty="0" smtClean="0"/>
              <a:t>Problem</a:t>
            </a:r>
          </a:p>
          <a:p>
            <a:endParaRPr lang="en-US" dirty="0"/>
          </a:p>
          <a:p>
            <a:pPr algn="r"/>
            <a:r>
              <a:rPr lang="en-US" dirty="0" smtClean="0"/>
              <a:t>Sundeep/</a:t>
            </a:r>
            <a:r>
              <a:rPr lang="en-US" dirty="0" err="1" smtClean="0"/>
              <a:t>Nishank</a:t>
            </a:r>
            <a:endParaRPr lang="en-US" dirty="0"/>
          </a:p>
        </p:txBody>
      </p:sp>
    </p:spTree>
    <p:extLst>
      <p:ext uri="{BB962C8B-B14F-4D97-AF65-F5344CB8AC3E}">
        <p14:creationId xmlns:p14="http://schemas.microsoft.com/office/powerpoint/2010/main" val="71096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Errors/Bugs</a:t>
            </a:r>
            <a:endParaRPr lang="en-US" dirty="0"/>
          </a:p>
        </p:txBody>
      </p:sp>
      <p:sp>
        <p:nvSpPr>
          <p:cNvPr id="3" name="Content Placeholder 2"/>
          <p:cNvSpPr>
            <a:spLocks noGrp="1"/>
          </p:cNvSpPr>
          <p:nvPr>
            <p:ph idx="1"/>
          </p:nvPr>
        </p:nvSpPr>
        <p:spPr/>
        <p:txBody>
          <a:bodyPr>
            <a:normAutofit/>
          </a:bodyPr>
          <a:lstStyle/>
          <a:p>
            <a:r>
              <a:rPr lang="en-US" sz="2400" dirty="0" smtClean="0"/>
              <a:t>Error in algorithm to generate permutation</a:t>
            </a:r>
            <a:endParaRPr lang="en-US" sz="2400" dirty="0" smtClean="0"/>
          </a:p>
          <a:p>
            <a:r>
              <a:rPr lang="en-US" sz="2400" dirty="0" smtClean="0"/>
              <a:t>Not optimizing the Computing the score algorithm.</a:t>
            </a:r>
          </a:p>
          <a:p>
            <a:r>
              <a:rPr lang="en-US" sz="2400" dirty="0" smtClean="0"/>
              <a:t>Stop condition in recursive problem </a:t>
            </a:r>
          </a:p>
          <a:p>
            <a:r>
              <a:rPr lang="en-US" sz="2400" dirty="0" smtClean="0"/>
              <a:t>Selecting greedy methods</a:t>
            </a:r>
            <a:endParaRPr lang="en-US" sz="2400" dirty="0" smtClean="0"/>
          </a:p>
        </p:txBody>
      </p:sp>
    </p:spTree>
    <p:extLst>
      <p:ext uri="{BB962C8B-B14F-4D97-AF65-F5344CB8AC3E}">
        <p14:creationId xmlns:p14="http://schemas.microsoft.com/office/powerpoint/2010/main" val="4235579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10600" cy="762000"/>
          </a:xfrm>
        </p:spPr>
        <p:txBody>
          <a:bodyPr>
            <a:noAutofit/>
          </a:bodyPr>
          <a:lstStyle/>
          <a:p>
            <a:r>
              <a:rPr lang="en-US" sz="2400" dirty="0" smtClean="0"/>
              <a:t>Alternative optimized approach(</a:t>
            </a:r>
            <a:r>
              <a:rPr lang="en-US" sz="2400" dirty="0"/>
              <a:t>Divide and Conquer</a:t>
            </a:r>
            <a:r>
              <a:rPr lang="en-US" sz="2400" dirty="0" smtClean="0"/>
              <a:t>) and Dynamic programming</a:t>
            </a:r>
            <a:endParaRPr lang="en-US" sz="2400" dirty="0"/>
          </a:p>
        </p:txBody>
      </p:sp>
      <p:sp>
        <p:nvSpPr>
          <p:cNvPr id="3" name="Content Placeholder 2"/>
          <p:cNvSpPr>
            <a:spLocks noGrp="1"/>
          </p:cNvSpPr>
          <p:nvPr>
            <p:ph idx="1"/>
          </p:nvPr>
        </p:nvSpPr>
        <p:spPr>
          <a:xfrm>
            <a:off x="304800" y="838200"/>
            <a:ext cx="8839200" cy="5943600"/>
          </a:xfrm>
        </p:spPr>
        <p:txBody>
          <a:bodyPr>
            <a:normAutofit fontScale="55000" lnSpcReduction="20000"/>
          </a:bodyPr>
          <a:lstStyle/>
          <a:p>
            <a:pPr marL="0" indent="0">
              <a:buNone/>
            </a:pPr>
            <a:r>
              <a:rPr lang="en-US" sz="3300" dirty="0"/>
              <a:t>The problem at first doesn't seem like a divide and conquer problem.</a:t>
            </a:r>
          </a:p>
          <a:p>
            <a:r>
              <a:rPr lang="en-US" sz="3300" dirty="0"/>
              <a:t>Reason</a:t>
            </a:r>
            <a:r>
              <a:rPr lang="en-US" sz="3300" dirty="0" smtClean="0"/>
              <a:t>: If </a:t>
            </a:r>
            <a:r>
              <a:rPr lang="en-US" sz="3300" dirty="0"/>
              <a:t>we select a balloon(for bursting) then our array would be divided into two sub arrays. But these two sub arrays won't be independent sub problems</a:t>
            </a:r>
            <a:r>
              <a:rPr lang="en-US" sz="3300" dirty="0" smtClean="0"/>
              <a:t>.</a:t>
            </a:r>
          </a:p>
          <a:p>
            <a:pPr lvl="1"/>
            <a:r>
              <a:rPr lang="en-US" sz="2900" dirty="0"/>
              <a:t>Example</a:t>
            </a:r>
          </a:p>
          <a:p>
            <a:pPr lvl="2"/>
            <a:r>
              <a:rPr lang="en-US" sz="2900" dirty="0"/>
              <a:t>Consider 5 balloons B1,.., B5. Bursting B3 divides the array into two sub-array {B1, B2} and {B4, B5}. But these two sub array are not independent of each other </a:t>
            </a:r>
            <a:r>
              <a:rPr lang="en-US" sz="2900" dirty="0" err="1"/>
              <a:t>ie</a:t>
            </a:r>
            <a:r>
              <a:rPr lang="en-US" sz="2900" dirty="0"/>
              <a:t>. score for bursting B4 is dependent on bursting order of {B1, B2}. </a:t>
            </a:r>
          </a:p>
          <a:p>
            <a:endParaRPr lang="en-US" sz="2900" dirty="0" smtClean="0"/>
          </a:p>
          <a:p>
            <a:endParaRPr lang="en-US" sz="2900" dirty="0" smtClean="0"/>
          </a:p>
          <a:p>
            <a:pPr marL="0" indent="0">
              <a:buNone/>
            </a:pPr>
            <a:r>
              <a:rPr lang="en-US" sz="2900" dirty="0" smtClean="0"/>
              <a:t>Key </a:t>
            </a:r>
            <a:r>
              <a:rPr lang="en-US" sz="2900" dirty="0"/>
              <a:t>Insight</a:t>
            </a:r>
            <a:endParaRPr lang="en-US" sz="2900" dirty="0" smtClean="0"/>
          </a:p>
          <a:p>
            <a:r>
              <a:rPr lang="en-US" sz="3300" dirty="0" smtClean="0"/>
              <a:t>To </a:t>
            </a:r>
            <a:r>
              <a:rPr lang="en-US" sz="3300" dirty="0"/>
              <a:t>divide the problem into two halves we have to ensure that any action(bursting of balloon) in one half doesn't affect score of the other half.</a:t>
            </a:r>
          </a:p>
          <a:p>
            <a:r>
              <a:rPr lang="en-US" sz="3300" dirty="0"/>
              <a:t>If we fix a balloon and ensure that we won't burst it until we burst all the balloons to the left of it and all the balloon to the right of it then we can successfully divide the problem into two sub-problems.</a:t>
            </a:r>
          </a:p>
          <a:p>
            <a:r>
              <a:rPr lang="en-US" sz="3300" dirty="0" smtClean="0"/>
              <a:t>Example</a:t>
            </a:r>
            <a:endParaRPr lang="en-US" sz="3300" dirty="0"/>
          </a:p>
          <a:p>
            <a:pPr lvl="2"/>
            <a:r>
              <a:rPr lang="en-US" sz="2900" dirty="0"/>
              <a:t>Consider the previous case of five balloons. Now instead of bursting B3 we fix that we will burst B3 after all the balloons this makes {B1, B2} and {B4, B5} independent of each other </a:t>
            </a:r>
            <a:r>
              <a:rPr lang="en-US" sz="2900" dirty="0" err="1"/>
              <a:t>ie</a:t>
            </a:r>
            <a:r>
              <a:rPr lang="en-US" sz="2900" dirty="0"/>
              <a:t> score for bursting B4 is now independent of {B1, B2}.</a:t>
            </a:r>
          </a:p>
          <a:p>
            <a:endParaRPr lang="en-US" sz="2900" dirty="0"/>
          </a:p>
          <a:p>
            <a:r>
              <a:rPr lang="en-US" sz="3300" dirty="0"/>
              <a:t>Another way to visualize the divide and conquer approach is that we think of the problem in reverse. The parallel problem would be given a set of n deflated balloons each with a score, choose the order in which you will inflate the balloon. The score for inflating the balloon is equal to product of score attached to the balloons located left and right to the mentioned balloon</a:t>
            </a:r>
            <a:r>
              <a:rPr lang="en-US" sz="3300" dirty="0" smtClean="0"/>
              <a:t>.</a:t>
            </a:r>
            <a:endParaRPr lang="en-US" sz="3300" dirty="0"/>
          </a:p>
        </p:txBody>
      </p:sp>
      <p:graphicFrame>
        <p:nvGraphicFramePr>
          <p:cNvPr id="5" name="Table 4"/>
          <p:cNvGraphicFramePr>
            <a:graphicFrameLocks noGrp="1"/>
          </p:cNvGraphicFramePr>
          <p:nvPr>
            <p:extLst>
              <p:ext uri="{D42A27DB-BD31-4B8C-83A1-F6EECF244321}">
                <p14:modId xmlns:p14="http://schemas.microsoft.com/office/powerpoint/2010/main" val="4213333095"/>
              </p:ext>
            </p:extLst>
          </p:nvPr>
        </p:nvGraphicFramePr>
        <p:xfrm>
          <a:off x="2438400" y="2667000"/>
          <a:ext cx="6096000" cy="370840"/>
        </p:xfrm>
        <a:graphic>
          <a:graphicData uri="http://schemas.openxmlformats.org/drawingml/2006/table">
            <a:tbl>
              <a:tblPr firstRow="1" bandRow="1">
                <a:tableStyleId>{69CF1AB2-1976-4502-BF36-3FF5EA218861}</a:tableStyleId>
              </a:tblPr>
              <a:tblGrid>
                <a:gridCol w="1219200"/>
                <a:gridCol w="1219200"/>
                <a:gridCol w="1219200"/>
                <a:gridCol w="1219200"/>
                <a:gridCol w="1219200"/>
              </a:tblGrid>
              <a:tr h="370840">
                <a:tc>
                  <a:txBody>
                    <a:bodyPr/>
                    <a:lstStyle/>
                    <a:p>
                      <a:r>
                        <a:rPr lang="en-US" dirty="0" smtClean="0"/>
                        <a:t>B1</a:t>
                      </a:r>
                      <a:endParaRPr lang="en-US" dirty="0"/>
                    </a:p>
                  </a:txBody>
                  <a:tcPr/>
                </a:tc>
                <a:tc>
                  <a:txBody>
                    <a:bodyPr/>
                    <a:lstStyle/>
                    <a:p>
                      <a:r>
                        <a:rPr lang="en-US" dirty="0" smtClean="0"/>
                        <a:t>B2</a:t>
                      </a:r>
                      <a:endParaRPr lang="en-US" dirty="0"/>
                    </a:p>
                  </a:txBody>
                  <a:tcPr/>
                </a:tc>
                <a:tc>
                  <a:txBody>
                    <a:bodyPr/>
                    <a:lstStyle/>
                    <a:p>
                      <a:r>
                        <a:rPr lang="en-US" dirty="0" smtClean="0"/>
                        <a:t>X</a:t>
                      </a:r>
                      <a:endParaRPr lang="en-US" dirty="0"/>
                    </a:p>
                  </a:txBody>
                  <a:tcPr/>
                </a:tc>
                <a:tc>
                  <a:txBody>
                    <a:bodyPr/>
                    <a:lstStyle/>
                    <a:p>
                      <a:r>
                        <a:rPr lang="en-US" dirty="0" smtClean="0"/>
                        <a:t>B4</a:t>
                      </a:r>
                      <a:endParaRPr lang="en-US" dirty="0"/>
                    </a:p>
                  </a:txBody>
                  <a:tcPr/>
                </a:tc>
                <a:tc>
                  <a:txBody>
                    <a:bodyPr/>
                    <a:lstStyle/>
                    <a:p>
                      <a:r>
                        <a:rPr lang="en-US" dirty="0" smtClean="0"/>
                        <a:t>B5</a:t>
                      </a:r>
                      <a:endParaRPr lang="en-US" dirty="0"/>
                    </a:p>
                  </a:txBody>
                  <a:tcPr/>
                </a:tc>
              </a:tr>
            </a:tbl>
          </a:graphicData>
        </a:graphic>
      </p:graphicFrame>
    </p:spTree>
    <p:extLst>
      <p:ext uri="{BB962C8B-B14F-4D97-AF65-F5344CB8AC3E}">
        <p14:creationId xmlns:p14="http://schemas.microsoft.com/office/powerpoint/2010/main" val="152471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85800"/>
          </a:xfrm>
        </p:spPr>
        <p:txBody>
          <a:bodyPr>
            <a:normAutofit fontScale="90000"/>
          </a:bodyPr>
          <a:lstStyle/>
          <a:p>
            <a:r>
              <a:rPr lang="en-US" dirty="0"/>
              <a:t>Pseudo Code</a:t>
            </a:r>
          </a:p>
        </p:txBody>
      </p:sp>
      <p:sp>
        <p:nvSpPr>
          <p:cNvPr id="3" name="Content Placeholder 2"/>
          <p:cNvSpPr>
            <a:spLocks noGrp="1"/>
          </p:cNvSpPr>
          <p:nvPr>
            <p:ph idx="1"/>
          </p:nvPr>
        </p:nvSpPr>
        <p:spPr>
          <a:xfrm>
            <a:off x="457200" y="914400"/>
            <a:ext cx="8229600" cy="4830763"/>
          </a:xfrm>
        </p:spPr>
        <p:txBody>
          <a:bodyPr>
            <a:normAutofit fontScale="40000" lnSpcReduction="20000"/>
          </a:bodyPr>
          <a:lstStyle/>
          <a:p>
            <a:r>
              <a:rPr lang="en-US" sz="3500" dirty="0"/>
              <a:t>Note:</a:t>
            </a:r>
          </a:p>
          <a:p>
            <a:pPr lvl="1"/>
            <a:r>
              <a:rPr lang="en-US" sz="3500" dirty="0"/>
              <a:t>We store the </a:t>
            </a:r>
            <a:r>
              <a:rPr lang="en-US" sz="3500" dirty="0" err="1"/>
              <a:t>the</a:t>
            </a:r>
            <a:r>
              <a:rPr lang="en-US" sz="3500" dirty="0"/>
              <a:t> input score values in the array </a:t>
            </a:r>
            <a:r>
              <a:rPr lang="en-US" sz="3500" dirty="0" err="1"/>
              <a:t>inp_arr</a:t>
            </a:r>
            <a:r>
              <a:rPr lang="en-US" sz="3500" dirty="0"/>
              <a:t>[N+2]. </a:t>
            </a:r>
          </a:p>
          <a:p>
            <a:pPr lvl="1"/>
            <a:r>
              <a:rPr lang="en-US" sz="3500" dirty="0"/>
              <a:t>The values corresponding to the </a:t>
            </a:r>
            <a:r>
              <a:rPr lang="en-US" sz="3500" dirty="0" err="1"/>
              <a:t>ith</a:t>
            </a:r>
            <a:r>
              <a:rPr lang="en-US" sz="3500" dirty="0"/>
              <a:t> </a:t>
            </a:r>
            <a:r>
              <a:rPr lang="en-US" sz="3500" dirty="0" err="1"/>
              <a:t>baloon</a:t>
            </a:r>
            <a:r>
              <a:rPr lang="en-US" sz="3500" dirty="0"/>
              <a:t> is store at </a:t>
            </a:r>
            <a:r>
              <a:rPr lang="en-US" sz="3500" dirty="0" err="1"/>
              <a:t>inp_arr</a:t>
            </a:r>
            <a:r>
              <a:rPr lang="en-US" sz="3500" dirty="0"/>
              <a:t>[i].</a:t>
            </a:r>
          </a:p>
          <a:p>
            <a:pPr lvl="1"/>
            <a:r>
              <a:rPr lang="en-US" sz="3500" dirty="0" err="1"/>
              <a:t>inp_arr</a:t>
            </a:r>
            <a:r>
              <a:rPr lang="en-US" sz="3500" dirty="0"/>
              <a:t>[0] = </a:t>
            </a:r>
            <a:r>
              <a:rPr lang="en-US" sz="3500" dirty="0" err="1"/>
              <a:t>inp_arr</a:t>
            </a:r>
            <a:r>
              <a:rPr lang="en-US" sz="3500" dirty="0"/>
              <a:t>[N+1] = 1;</a:t>
            </a:r>
          </a:p>
          <a:p>
            <a:endParaRPr lang="en-US" dirty="0" smtClean="0"/>
          </a:p>
          <a:p>
            <a:pPr marL="0" indent="0">
              <a:buNone/>
            </a:pPr>
            <a:r>
              <a:rPr lang="en-US" dirty="0" err="1"/>
              <a:t>getMaxScore</a:t>
            </a:r>
            <a:r>
              <a:rPr lang="en-US" dirty="0"/>
              <a:t>(</a:t>
            </a:r>
            <a:r>
              <a:rPr lang="en-US" dirty="0" err="1"/>
              <a:t>inp_arr</a:t>
            </a:r>
            <a:r>
              <a:rPr lang="en-US" dirty="0"/>
              <a:t>, </a:t>
            </a:r>
            <a:r>
              <a:rPr lang="en-US" dirty="0" err="1"/>
              <a:t>left_limit</a:t>
            </a:r>
            <a:r>
              <a:rPr lang="en-US" dirty="0"/>
              <a:t>, </a:t>
            </a:r>
            <a:r>
              <a:rPr lang="en-US" dirty="0" err="1"/>
              <a:t>right_limit</a:t>
            </a:r>
            <a:r>
              <a:rPr lang="en-US" dirty="0"/>
              <a:t>, N){</a:t>
            </a:r>
          </a:p>
          <a:p>
            <a:pPr marL="0" indent="0">
              <a:buNone/>
            </a:pPr>
            <a:r>
              <a:rPr lang="en-US" dirty="0"/>
              <a:t>	initialize </a:t>
            </a:r>
            <a:r>
              <a:rPr lang="en-US" dirty="0" err="1"/>
              <a:t>max_score</a:t>
            </a:r>
            <a:r>
              <a:rPr lang="en-US" dirty="0"/>
              <a:t> = 0;   //Max Score Value to Be Returned</a:t>
            </a:r>
          </a:p>
          <a:p>
            <a:pPr marL="0" indent="0">
              <a:buNone/>
            </a:pPr>
            <a:r>
              <a:rPr lang="en-US" dirty="0"/>
              <a:t>	for(i: left+1 to right-1){</a:t>
            </a:r>
          </a:p>
          <a:p>
            <a:pPr marL="0" indent="0">
              <a:buNone/>
            </a:pPr>
            <a:r>
              <a:rPr lang="en-US" dirty="0"/>
              <a:t>		initialize </a:t>
            </a:r>
            <a:r>
              <a:rPr lang="en-US" dirty="0" err="1"/>
              <a:t>curr_score</a:t>
            </a:r>
            <a:r>
              <a:rPr lang="en-US" dirty="0"/>
              <a:t> = 0;		</a:t>
            </a:r>
          </a:p>
          <a:p>
            <a:pPr marL="0" indent="0">
              <a:buNone/>
            </a:pPr>
            <a:r>
              <a:rPr lang="en-US" dirty="0"/>
              <a:t>		</a:t>
            </a:r>
            <a:r>
              <a:rPr lang="en-US" dirty="0" err="1"/>
              <a:t>curr_score</a:t>
            </a:r>
            <a:r>
              <a:rPr lang="en-US" dirty="0"/>
              <a:t> = </a:t>
            </a:r>
            <a:r>
              <a:rPr lang="en-US" dirty="0" err="1"/>
              <a:t>getMaxScore</a:t>
            </a:r>
            <a:r>
              <a:rPr lang="en-US" dirty="0"/>
              <a:t>(</a:t>
            </a:r>
            <a:r>
              <a:rPr lang="en-US" dirty="0" err="1"/>
              <a:t>inp_arr</a:t>
            </a:r>
            <a:r>
              <a:rPr lang="en-US" dirty="0"/>
              <a:t>, left, i, N) + </a:t>
            </a:r>
            <a:r>
              <a:rPr lang="en-US" dirty="0" err="1"/>
              <a:t>getMaxScore</a:t>
            </a:r>
            <a:r>
              <a:rPr lang="en-US" dirty="0"/>
              <a:t>(</a:t>
            </a:r>
            <a:r>
              <a:rPr lang="en-US" dirty="0" err="1"/>
              <a:t>inp_arr</a:t>
            </a:r>
            <a:r>
              <a:rPr lang="en-US" dirty="0"/>
              <a:t>, i, right, 	</a:t>
            </a:r>
          </a:p>
          <a:p>
            <a:pPr marL="0" indent="0">
              <a:buNone/>
            </a:pPr>
            <a:r>
              <a:rPr lang="en-US" dirty="0"/>
              <a:t>		if(left == 0 &amp;&amp; right == N){</a:t>
            </a:r>
          </a:p>
          <a:p>
            <a:pPr marL="0" indent="0">
              <a:buNone/>
            </a:pPr>
            <a:r>
              <a:rPr lang="en-US" dirty="0"/>
              <a:t>			</a:t>
            </a:r>
            <a:r>
              <a:rPr lang="en-US" dirty="0" err="1"/>
              <a:t>curr_score</a:t>
            </a:r>
            <a:r>
              <a:rPr lang="en-US" dirty="0"/>
              <a:t> += </a:t>
            </a:r>
            <a:r>
              <a:rPr lang="en-US" dirty="0" err="1"/>
              <a:t>inp_arr</a:t>
            </a:r>
            <a:r>
              <a:rPr lang="en-US" dirty="0"/>
              <a:t>[i];</a:t>
            </a:r>
          </a:p>
          <a:p>
            <a:pPr marL="0" indent="0">
              <a:buNone/>
            </a:pPr>
            <a:r>
              <a:rPr lang="en-US" dirty="0"/>
              <a:t>		}</a:t>
            </a:r>
          </a:p>
          <a:p>
            <a:pPr marL="0" indent="0">
              <a:buNone/>
            </a:pPr>
            <a:r>
              <a:rPr lang="en-US" dirty="0"/>
              <a:t>		else{</a:t>
            </a:r>
          </a:p>
          <a:p>
            <a:pPr marL="0" indent="0">
              <a:buNone/>
            </a:pPr>
            <a:r>
              <a:rPr lang="en-US" dirty="0"/>
              <a:t>			</a:t>
            </a:r>
            <a:r>
              <a:rPr lang="en-US" dirty="0" err="1"/>
              <a:t>curr_score</a:t>
            </a:r>
            <a:r>
              <a:rPr lang="en-US" dirty="0"/>
              <a:t> += </a:t>
            </a:r>
            <a:r>
              <a:rPr lang="en-US" dirty="0" err="1"/>
              <a:t>inp_arr</a:t>
            </a:r>
            <a:r>
              <a:rPr lang="en-US" dirty="0"/>
              <a:t>[left]*</a:t>
            </a:r>
            <a:r>
              <a:rPr lang="en-US" dirty="0" err="1"/>
              <a:t>inp_arr</a:t>
            </a:r>
            <a:r>
              <a:rPr lang="en-US" dirty="0"/>
              <a:t>[right];</a:t>
            </a:r>
          </a:p>
          <a:p>
            <a:pPr marL="0" indent="0">
              <a:buNone/>
            </a:pPr>
            <a:r>
              <a:rPr lang="en-US" dirty="0"/>
              <a:t>		}</a:t>
            </a:r>
          </a:p>
          <a:p>
            <a:pPr marL="0" indent="0">
              <a:buNone/>
            </a:pPr>
            <a:r>
              <a:rPr lang="en-US" dirty="0"/>
              <a:t>		//Update </a:t>
            </a:r>
            <a:r>
              <a:rPr lang="en-US" dirty="0" err="1"/>
              <a:t>max_score</a:t>
            </a:r>
            <a:r>
              <a:rPr lang="en-US" dirty="0"/>
              <a:t> value</a:t>
            </a:r>
          </a:p>
          <a:p>
            <a:pPr marL="0" indent="0">
              <a:buNone/>
            </a:pPr>
            <a:r>
              <a:rPr lang="en-US" dirty="0"/>
              <a:t>		if(</a:t>
            </a:r>
            <a:r>
              <a:rPr lang="en-US" dirty="0" err="1"/>
              <a:t>curr_score</a:t>
            </a:r>
            <a:r>
              <a:rPr lang="en-US" dirty="0"/>
              <a:t>&gt; </a:t>
            </a:r>
            <a:r>
              <a:rPr lang="en-US" dirty="0" err="1"/>
              <a:t>max_score</a:t>
            </a:r>
            <a:r>
              <a:rPr lang="en-US" dirty="0"/>
              <a:t>){</a:t>
            </a:r>
          </a:p>
          <a:p>
            <a:pPr marL="0" indent="0">
              <a:buNone/>
            </a:pPr>
            <a:r>
              <a:rPr lang="en-US" dirty="0"/>
              <a:t>			</a:t>
            </a:r>
            <a:r>
              <a:rPr lang="en-US" dirty="0" err="1"/>
              <a:t>max_score</a:t>
            </a:r>
            <a:r>
              <a:rPr lang="en-US" dirty="0"/>
              <a:t> = </a:t>
            </a:r>
            <a:r>
              <a:rPr lang="en-US" dirty="0" err="1"/>
              <a:t>curr_score</a:t>
            </a:r>
            <a:r>
              <a:rPr lang="en-US" dirty="0"/>
              <a:t>;</a:t>
            </a:r>
          </a:p>
          <a:p>
            <a:pPr marL="0" indent="0">
              <a:buNone/>
            </a:pPr>
            <a:r>
              <a:rPr lang="en-US" dirty="0"/>
              <a:t>		}</a:t>
            </a:r>
          </a:p>
          <a:p>
            <a:pPr marL="0" indent="0">
              <a:buNone/>
            </a:pPr>
            <a:r>
              <a:rPr lang="en-US" dirty="0"/>
              <a:t>	}</a:t>
            </a:r>
          </a:p>
          <a:p>
            <a:pPr marL="0" indent="0">
              <a:buNone/>
            </a:pPr>
            <a:r>
              <a:rPr lang="en-US" dirty="0"/>
              <a:t>	return </a:t>
            </a:r>
            <a:r>
              <a:rPr lang="en-US" dirty="0" err="1"/>
              <a:t>max_score</a:t>
            </a:r>
            <a:r>
              <a:rPr lang="en-US" dirty="0"/>
              <a:t>;</a:t>
            </a:r>
          </a:p>
          <a:p>
            <a:pPr marL="0" indent="0">
              <a:buNone/>
            </a:pPr>
            <a:r>
              <a:rPr lang="en-US" dirty="0"/>
              <a:t>}</a:t>
            </a:r>
          </a:p>
          <a:p>
            <a:endParaRPr lang="en-US" dirty="0"/>
          </a:p>
        </p:txBody>
      </p:sp>
      <p:sp>
        <p:nvSpPr>
          <p:cNvPr id="4" name="Rectangle 3"/>
          <p:cNvSpPr/>
          <p:nvPr/>
        </p:nvSpPr>
        <p:spPr>
          <a:xfrm>
            <a:off x="381000" y="5867400"/>
            <a:ext cx="8153400" cy="646331"/>
          </a:xfrm>
          <a:prstGeom prst="rect">
            <a:avLst/>
          </a:prstGeom>
        </p:spPr>
        <p:txBody>
          <a:bodyPr wrap="square">
            <a:spAutoFit/>
          </a:bodyPr>
          <a:lstStyle/>
          <a:p>
            <a:r>
              <a:rPr lang="en-US" dirty="0"/>
              <a:t>The above problem can be easily optimized to include </a:t>
            </a:r>
            <a:r>
              <a:rPr lang="en-US" dirty="0" err="1"/>
              <a:t>memoization</a:t>
            </a:r>
            <a:r>
              <a:rPr lang="en-US" dirty="0"/>
              <a:t> using 2 Dimensional DP Matrix.</a:t>
            </a:r>
            <a:endParaRPr lang="en-US" dirty="0"/>
          </a:p>
        </p:txBody>
      </p:sp>
    </p:spTree>
    <p:extLst>
      <p:ext uri="{BB962C8B-B14F-4D97-AF65-F5344CB8AC3E}">
        <p14:creationId xmlns:p14="http://schemas.microsoft.com/office/powerpoint/2010/main" val="374535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time for different approach</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For input given in this document.</a:t>
            </a:r>
          </a:p>
          <a:p>
            <a:pPr marL="0" indent="0">
              <a:buNone/>
            </a:pPr>
            <a:r>
              <a:rPr lang="en-US" dirty="0" smtClean="0"/>
              <a:t>Generating sequences and computing at end by list for finding neighbor</a:t>
            </a:r>
          </a:p>
          <a:p>
            <a:pPr marL="0" indent="0">
              <a:buNone/>
            </a:pPr>
            <a:r>
              <a:rPr lang="en-US" smtClean="0"/>
              <a:t>	Execution </a:t>
            </a:r>
            <a:r>
              <a:rPr lang="en-US" dirty="0"/>
              <a:t>time: 0.934000 seconds.</a:t>
            </a:r>
            <a:endParaRPr lang="en-US" dirty="0" smtClean="0"/>
          </a:p>
          <a:p>
            <a:pPr marL="0" indent="0">
              <a:buNone/>
            </a:pPr>
            <a:r>
              <a:rPr lang="en-US" dirty="0" smtClean="0"/>
              <a:t>On the way compute</a:t>
            </a:r>
          </a:p>
          <a:p>
            <a:pPr lvl="1"/>
            <a:r>
              <a:rPr lang="en-US" dirty="0"/>
              <a:t> external call for finding neighbor : Execution time: 1.223000 seconds. </a:t>
            </a:r>
          </a:p>
          <a:p>
            <a:pPr lvl="1"/>
            <a:r>
              <a:rPr lang="en-US" dirty="0"/>
              <a:t>Inline for finding neighbor: Execution time: 0.657000 seconds.</a:t>
            </a:r>
          </a:p>
          <a:p>
            <a:pPr lvl="1"/>
            <a:r>
              <a:rPr lang="en-US" dirty="0"/>
              <a:t>List for finding neighbor: Execution time: 0.616000 seconds.</a:t>
            </a:r>
          </a:p>
          <a:p>
            <a:pPr marL="0" indent="0">
              <a:buNone/>
            </a:pPr>
            <a:endParaRPr lang="en-US" dirty="0" smtClean="0"/>
          </a:p>
          <a:p>
            <a:pPr marL="0" indent="0">
              <a:buNone/>
            </a:pPr>
            <a:r>
              <a:rPr lang="en-US" dirty="0"/>
              <a:t>Divide and conquer:</a:t>
            </a:r>
            <a:endParaRPr lang="en-US" dirty="0" smtClean="0"/>
          </a:p>
          <a:p>
            <a:pPr marL="457200" lvl="1" indent="0">
              <a:buNone/>
            </a:pPr>
            <a:r>
              <a:rPr lang="en-US" dirty="0" smtClean="0"/>
              <a:t>-  Execution time: 0.004000 seconds.</a:t>
            </a:r>
          </a:p>
          <a:p>
            <a:pPr lvl="1"/>
            <a:r>
              <a:rPr lang="en-US" dirty="0" smtClean="0"/>
              <a:t>with </a:t>
            </a:r>
            <a:r>
              <a:rPr lang="en-US" dirty="0"/>
              <a:t>DP:  Execution time: 0.001000 seconds.</a:t>
            </a:r>
          </a:p>
          <a:p>
            <a:pPr marL="457200" lvl="1" indent="0">
              <a:buNone/>
            </a:pPr>
            <a:endParaRPr lang="en-US" dirty="0"/>
          </a:p>
          <a:p>
            <a:pPr lvl="1"/>
            <a:endParaRPr lang="en-US" dirty="0"/>
          </a:p>
        </p:txBody>
      </p:sp>
    </p:spTree>
    <p:extLst>
      <p:ext uri="{BB962C8B-B14F-4D97-AF65-F5344CB8AC3E}">
        <p14:creationId xmlns:p14="http://schemas.microsoft.com/office/powerpoint/2010/main" val="243616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Shooting Balloon (Finding Max Score</a:t>
            </a:r>
            <a:r>
              <a:rPr lang="en-US" b="1" dirty="0" smtClean="0"/>
              <a:t>)</a:t>
            </a:r>
            <a:br>
              <a:rPr lang="en-US" b="1" dirty="0" smtClean="0"/>
            </a:br>
            <a:r>
              <a:rPr lang="en-US" sz="1300" b="1" dirty="0"/>
              <a:t>SWC-Advance-Test- 27-April-2016</a:t>
            </a:r>
            <a:r>
              <a:rPr lang="en-US" dirty="0"/>
              <a:t/>
            </a:r>
            <a:br>
              <a:rPr lang="en-US" dirty="0"/>
            </a:br>
            <a:endParaRPr lang="en-US" dirty="0"/>
          </a:p>
        </p:txBody>
      </p:sp>
      <p:sp>
        <p:nvSpPr>
          <p:cNvPr id="3" name="Content Placeholder 2"/>
          <p:cNvSpPr>
            <a:spLocks noGrp="1"/>
          </p:cNvSpPr>
          <p:nvPr>
            <p:ph idx="1"/>
          </p:nvPr>
        </p:nvSpPr>
        <p:spPr>
          <a:xfrm>
            <a:off x="457200" y="1600200"/>
            <a:ext cx="8610600" cy="4525963"/>
          </a:xfrm>
        </p:spPr>
        <p:txBody>
          <a:bodyPr>
            <a:normAutofit fontScale="47500" lnSpcReduction="20000"/>
          </a:bodyPr>
          <a:lstStyle/>
          <a:p>
            <a:pPr marL="0" indent="0">
              <a:buNone/>
            </a:pPr>
            <a:r>
              <a:rPr lang="en-US" dirty="0"/>
              <a:t>There will be a N Balloons marked with value Bi (where B(i…N)).</a:t>
            </a:r>
          </a:p>
          <a:p>
            <a:pPr marL="0" indent="0">
              <a:buNone/>
            </a:pPr>
            <a:r>
              <a:rPr lang="en-US" dirty="0"/>
              <a:t>User will be given Gun with N Bullets and user must shot N times.</a:t>
            </a:r>
          </a:p>
          <a:p>
            <a:pPr marL="0" indent="0">
              <a:buNone/>
            </a:pPr>
            <a:r>
              <a:rPr lang="en-US" dirty="0"/>
              <a:t>When any balloon explodes then its adjacent balloons becomes next to each other.</a:t>
            </a:r>
          </a:p>
          <a:p>
            <a:pPr marL="0" indent="0">
              <a:buNone/>
            </a:pPr>
            <a:r>
              <a:rPr lang="en-US" dirty="0"/>
              <a:t>User has to score highest points to get the prize and score starts at 0.</a:t>
            </a:r>
          </a:p>
          <a:p>
            <a:pPr marL="0" indent="0">
              <a:buNone/>
            </a:pPr>
            <a:r>
              <a:rPr lang="en-US" dirty="0"/>
              <a:t>Below is the condition to calculate the score.</a:t>
            </a:r>
          </a:p>
          <a:p>
            <a:pPr marL="514350" lvl="0" indent="-514350">
              <a:buFont typeface="+mj-lt"/>
              <a:buAutoNum type="arabicPeriod"/>
            </a:pPr>
            <a:r>
              <a:rPr lang="en-US" dirty="0"/>
              <a:t>When Balloon Bi Explodes then score will be a product of Bi-1 &amp; Bi+1 (score = Bi-I * Bi+1).</a:t>
            </a:r>
          </a:p>
          <a:p>
            <a:pPr marL="514350" lvl="0" indent="-514350">
              <a:buFont typeface="+mj-lt"/>
              <a:buAutoNum type="arabicPeriod"/>
            </a:pPr>
            <a:r>
              <a:rPr lang="en-US" dirty="0"/>
              <a:t>When Balloon Bi Explodes and there is only left Balloon present then score will be Bi-1.</a:t>
            </a:r>
          </a:p>
          <a:p>
            <a:pPr marL="514350" lvl="0" indent="-514350">
              <a:buFont typeface="+mj-lt"/>
              <a:buAutoNum type="arabicPeriod"/>
            </a:pPr>
            <a:r>
              <a:rPr lang="en-US" dirty="0"/>
              <a:t>When Balloon Bi Explodes and there is only right Balloon present then score will be Bi+1.</a:t>
            </a:r>
          </a:p>
          <a:p>
            <a:pPr marL="514350" lvl="0" indent="-514350">
              <a:buFont typeface="+mj-lt"/>
              <a:buAutoNum type="arabicPeriod"/>
            </a:pPr>
            <a:r>
              <a:rPr lang="en-US" dirty="0"/>
              <a:t>When Balloon Bi explodes and there is no left and right Balloon present then score will be Bi.</a:t>
            </a:r>
          </a:p>
          <a:p>
            <a:pPr marL="0" indent="0">
              <a:buNone/>
            </a:pPr>
            <a:r>
              <a:rPr lang="en-US" dirty="0"/>
              <a:t>Write a program to score maximum points.</a:t>
            </a:r>
          </a:p>
          <a:p>
            <a:pPr marL="0" indent="0">
              <a:buNone/>
            </a:pPr>
            <a:r>
              <a:rPr lang="en-US" dirty="0"/>
              <a:t>Conditions:</a:t>
            </a:r>
          </a:p>
          <a:p>
            <a:r>
              <a:rPr lang="en-US" dirty="0"/>
              <a:t>Execution time limits 3 seconds.</a:t>
            </a:r>
          </a:p>
          <a:p>
            <a:r>
              <a:rPr lang="en-US" dirty="0"/>
              <a:t>No of Balloons N, where 1 &lt;= N &lt;= 10</a:t>
            </a:r>
          </a:p>
          <a:p>
            <a:r>
              <a:rPr lang="en-US" dirty="0"/>
              <a:t>Bi value of the Balloon 1 &lt;= Bi &lt;= 1000.</a:t>
            </a:r>
          </a:p>
          <a:p>
            <a:r>
              <a:rPr lang="en-US" dirty="0"/>
              <a:t>No two Balloons explode at same time.</a:t>
            </a:r>
          </a:p>
          <a:p>
            <a:pPr marL="0" indent="0">
              <a:buNone/>
            </a:pP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5796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a:t>
            </a:r>
            <a:r>
              <a:rPr lang="en-US" b="1" dirty="0"/>
              <a:t> </a:t>
            </a:r>
            <a:r>
              <a:rPr lang="en-US" b="1" dirty="0" smtClean="0"/>
              <a:t>Output</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b="1" dirty="0"/>
              <a:t>Input:</a:t>
            </a:r>
            <a:endParaRPr lang="en-US" dirty="0"/>
          </a:p>
          <a:p>
            <a:pPr marL="0" indent="0">
              <a:buNone/>
            </a:pPr>
            <a:r>
              <a:rPr lang="en-US" dirty="0"/>
              <a:t>Consists of TC (1 &lt;= TC &lt;= 50).</a:t>
            </a:r>
          </a:p>
          <a:p>
            <a:pPr marL="0" indent="0">
              <a:buNone/>
            </a:pPr>
            <a:r>
              <a:rPr lang="en-US" dirty="0"/>
              <a:t>N – No of Balloons.</a:t>
            </a:r>
          </a:p>
          <a:p>
            <a:pPr marL="0" indent="0">
              <a:buNone/>
            </a:pPr>
            <a:r>
              <a:rPr lang="en-US" dirty="0"/>
              <a:t>B0…..BN  N Balloons with their values .</a:t>
            </a:r>
          </a:p>
          <a:p>
            <a:pPr marL="0" indent="0">
              <a:buNone/>
            </a:pPr>
            <a:r>
              <a:rPr lang="en-US" b="1" dirty="0"/>
              <a:t>Output: </a:t>
            </a:r>
            <a:endParaRPr lang="en-US" dirty="0"/>
          </a:p>
          <a:p>
            <a:pPr marL="0" indent="0">
              <a:buNone/>
            </a:pPr>
            <a:r>
              <a:rPr lang="en-US" dirty="0"/>
              <a:t>#TC </a:t>
            </a:r>
            <a:r>
              <a:rPr lang="en-US" dirty="0" smtClean="0"/>
              <a:t>SCORE</a:t>
            </a:r>
          </a:p>
          <a:p>
            <a:pPr marL="0" indent="0">
              <a:buNone/>
            </a:pPr>
            <a:endParaRPr lang="en-US" dirty="0" smtClean="0"/>
          </a:p>
          <a:p>
            <a:pPr marL="0" indent="0">
              <a:buNone/>
            </a:pPr>
            <a:r>
              <a:rPr lang="en-US" b="1" dirty="0" smtClean="0"/>
              <a:t>Sample </a:t>
            </a:r>
            <a:r>
              <a:rPr lang="en-US" b="1" dirty="0"/>
              <a:t>Input:</a:t>
            </a:r>
            <a:endParaRPr lang="en-US" dirty="0"/>
          </a:p>
          <a:p>
            <a:pPr marL="0" indent="0">
              <a:buNone/>
            </a:pPr>
            <a:r>
              <a:rPr lang="en-US" dirty="0" smtClean="0"/>
              <a:t>5</a:t>
            </a:r>
            <a:endParaRPr lang="en-US" dirty="0"/>
          </a:p>
          <a:p>
            <a:pPr marL="0" indent="0">
              <a:buNone/>
            </a:pPr>
            <a:r>
              <a:rPr lang="en-US" dirty="0"/>
              <a:t>4</a:t>
            </a:r>
          </a:p>
          <a:p>
            <a:pPr marL="0" indent="0">
              <a:buNone/>
            </a:pPr>
            <a:r>
              <a:rPr lang="en-US" dirty="0"/>
              <a:t>1 2 3 4</a:t>
            </a:r>
          </a:p>
          <a:p>
            <a:pPr marL="0" indent="0">
              <a:buNone/>
            </a:pPr>
            <a:r>
              <a:rPr lang="en-US" dirty="0"/>
              <a:t>5</a:t>
            </a:r>
          </a:p>
          <a:p>
            <a:pPr marL="0" indent="0">
              <a:buNone/>
            </a:pPr>
            <a:r>
              <a:rPr lang="en-US" dirty="0"/>
              <a:t>3 10 1 2 5</a:t>
            </a:r>
          </a:p>
          <a:p>
            <a:pPr marL="0" indent="0">
              <a:buNone/>
            </a:pPr>
            <a:r>
              <a:rPr lang="en-US" dirty="0"/>
              <a:t>7</a:t>
            </a:r>
          </a:p>
          <a:p>
            <a:pPr marL="0" indent="0">
              <a:buNone/>
            </a:pPr>
            <a:r>
              <a:rPr lang="en-US" dirty="0"/>
              <a:t>12 48 28 21 67 75 85</a:t>
            </a:r>
          </a:p>
          <a:p>
            <a:pPr marL="0" indent="0">
              <a:buNone/>
            </a:pPr>
            <a:r>
              <a:rPr lang="en-US" dirty="0"/>
              <a:t>8</a:t>
            </a:r>
          </a:p>
          <a:p>
            <a:pPr marL="0" indent="0">
              <a:buNone/>
            </a:pPr>
            <a:r>
              <a:rPr lang="en-US" dirty="0"/>
              <a:t>245 108 162 400 274 358 366 166</a:t>
            </a:r>
          </a:p>
          <a:p>
            <a:pPr marL="0" indent="0">
              <a:buNone/>
            </a:pPr>
            <a:r>
              <a:rPr lang="en-US" dirty="0"/>
              <a:t>10</a:t>
            </a:r>
          </a:p>
          <a:p>
            <a:pPr marL="0" indent="0">
              <a:buNone/>
            </a:pPr>
            <a:r>
              <a:rPr lang="en-US" dirty="0"/>
              <a:t>866 919 840 944 761 895 701 912 848 799</a:t>
            </a:r>
          </a:p>
          <a:p>
            <a:pPr marL="0" indent="0">
              <a:buNone/>
            </a:pPr>
            <a:r>
              <a:rPr lang="en-US" dirty="0"/>
              <a:t> </a:t>
            </a:r>
            <a:endParaRPr lang="en-US" dirty="0" smtClean="0"/>
          </a:p>
          <a:p>
            <a:pPr marL="0" indent="0">
              <a:buNone/>
            </a:pPr>
            <a:endParaRPr lang="en-US" dirty="0"/>
          </a:p>
          <a:p>
            <a:pPr marL="0" indent="0">
              <a:buNone/>
            </a:pPr>
            <a:r>
              <a:rPr lang="en-US" b="1" dirty="0"/>
              <a:t>Sample </a:t>
            </a:r>
            <a:r>
              <a:rPr lang="en-US" b="1" dirty="0" smtClean="0"/>
              <a:t>Output:</a:t>
            </a:r>
            <a:endParaRPr lang="en-US" dirty="0"/>
          </a:p>
          <a:p>
            <a:pPr marL="0" indent="0">
              <a:buNone/>
            </a:pPr>
            <a:r>
              <a:rPr lang="en-US" b="1" dirty="0"/>
              <a:t>#</a:t>
            </a:r>
            <a:r>
              <a:rPr lang="en-US" dirty="0"/>
              <a:t>1 20</a:t>
            </a:r>
          </a:p>
          <a:p>
            <a:pPr marL="0" indent="0">
              <a:buNone/>
            </a:pPr>
            <a:r>
              <a:rPr lang="en-US" b="1" dirty="0"/>
              <a:t>#</a:t>
            </a:r>
            <a:r>
              <a:rPr lang="en-US" dirty="0"/>
              <a:t>2 100</a:t>
            </a:r>
          </a:p>
          <a:p>
            <a:pPr marL="0" indent="0">
              <a:buNone/>
            </a:pPr>
            <a:r>
              <a:rPr lang="en-US" b="1" dirty="0"/>
              <a:t>#</a:t>
            </a:r>
            <a:r>
              <a:rPr lang="en-US" dirty="0"/>
              <a:t>3 16057</a:t>
            </a:r>
          </a:p>
          <a:p>
            <a:pPr marL="0" indent="0">
              <a:buNone/>
            </a:pPr>
            <a:r>
              <a:rPr lang="en-US" b="1" dirty="0"/>
              <a:t>#</a:t>
            </a:r>
            <a:r>
              <a:rPr lang="en-US" dirty="0"/>
              <a:t>4 561630</a:t>
            </a:r>
          </a:p>
          <a:p>
            <a:pPr marL="0" indent="0">
              <a:buNone/>
            </a:pPr>
            <a:r>
              <a:rPr lang="en-US" b="1" dirty="0"/>
              <a:t>#</a:t>
            </a:r>
            <a:r>
              <a:rPr lang="en-US" dirty="0"/>
              <a:t>5 6455522</a:t>
            </a:r>
          </a:p>
          <a:p>
            <a:pPr marL="0" indent="0">
              <a:buNone/>
            </a:pPr>
            <a:endParaRPr lang="en-US" dirty="0"/>
          </a:p>
        </p:txBody>
      </p:sp>
    </p:spTree>
    <p:extLst>
      <p:ext uri="{BB962C8B-B14F-4D97-AF65-F5344CB8AC3E}">
        <p14:creationId xmlns:p14="http://schemas.microsoft.com/office/powerpoint/2010/main" val="207265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1)Aim is to find max score</a:t>
            </a:r>
          </a:p>
          <a:p>
            <a:pPr marL="0" indent="0">
              <a:buNone/>
            </a:pPr>
            <a:r>
              <a:rPr lang="en-US" sz="2400" dirty="0"/>
              <a:t>2) Max score depend on </a:t>
            </a:r>
            <a:r>
              <a:rPr lang="en-US" sz="2400" dirty="0" smtClean="0"/>
              <a:t>points </a:t>
            </a:r>
            <a:r>
              <a:rPr lang="en-US" sz="2400" dirty="0"/>
              <a:t>on neighbor, however there is no easy way to find which sequence </a:t>
            </a:r>
            <a:r>
              <a:rPr lang="en-US" sz="2400" dirty="0" smtClean="0"/>
              <a:t>which gives </a:t>
            </a:r>
            <a:r>
              <a:rPr lang="en-US" sz="2400" dirty="0"/>
              <a:t>max </a:t>
            </a:r>
            <a:r>
              <a:rPr lang="en-US" sz="2400" dirty="0" smtClean="0"/>
              <a:t>score, </a:t>
            </a:r>
            <a:r>
              <a:rPr lang="en-US" sz="2400" dirty="0"/>
              <a:t>so only way is to find the all possible sequence can get max out of it.</a:t>
            </a:r>
          </a:p>
          <a:p>
            <a:pPr marL="0" indent="0">
              <a:buNone/>
            </a:pPr>
            <a:r>
              <a:rPr lang="en-US" sz="2400" dirty="0"/>
              <a:t>3) As order matters in sequence for input N we can have N! sequences, </a:t>
            </a:r>
            <a:r>
              <a:rPr lang="en-US" sz="2400" dirty="0" err="1"/>
              <a:t>ie</a:t>
            </a:r>
            <a:r>
              <a:rPr lang="en-US" sz="2400" dirty="0"/>
              <a:t>. </a:t>
            </a:r>
            <a:r>
              <a:rPr lang="en-US" sz="2400" dirty="0" err="1"/>
              <a:t>nPn</a:t>
            </a:r>
            <a:r>
              <a:rPr lang="en-US" sz="2400" dirty="0"/>
              <a:t> ways (1</a:t>
            </a:r>
            <a:r>
              <a:rPr lang="en-US" sz="2400" baseline="30000" dirty="0"/>
              <a:t>st</a:t>
            </a:r>
            <a:r>
              <a:rPr lang="en-US" sz="2400" dirty="0"/>
              <a:t> balloon N ways, 2</a:t>
            </a:r>
            <a:r>
              <a:rPr lang="en-US" sz="2400" baseline="30000" dirty="0"/>
              <a:t>nd</a:t>
            </a:r>
            <a:r>
              <a:rPr lang="en-US" sz="2400" dirty="0"/>
              <a:t> N-1 ways …last balloon 1 ways N*(N-1)(N-2)..2*1= N!</a:t>
            </a:r>
          </a:p>
        </p:txBody>
      </p:sp>
      <p:graphicFrame>
        <p:nvGraphicFramePr>
          <p:cNvPr id="4" name="Object 3"/>
          <p:cNvGraphicFramePr>
            <a:graphicFrameLocks noChangeAspect="1"/>
          </p:cNvGraphicFramePr>
          <p:nvPr>
            <p:extLst>
              <p:ext uri="{D42A27DB-BD31-4B8C-83A1-F6EECF244321}">
                <p14:modId xmlns:p14="http://schemas.microsoft.com/office/powerpoint/2010/main" val="3759926213"/>
              </p:ext>
            </p:extLst>
          </p:nvPr>
        </p:nvGraphicFramePr>
        <p:xfrm>
          <a:off x="6477000" y="5791200"/>
          <a:ext cx="1460500" cy="685800"/>
        </p:xfrm>
        <a:graphic>
          <a:graphicData uri="http://schemas.openxmlformats.org/presentationml/2006/ole">
            <mc:AlternateContent xmlns:mc="http://schemas.openxmlformats.org/markup-compatibility/2006">
              <mc:Choice xmlns:v="urn:schemas-microsoft-com:vml" Requires="v">
                <p:oleObj spid="_x0000_s1044" name="Packager Shell Object" showAsIcon="1" r:id="rId3" imgW="1460880" imgH="685800" progId="Package">
                  <p:embed/>
                </p:oleObj>
              </mc:Choice>
              <mc:Fallback>
                <p:oleObj name="Packager Shell Object" showAsIcon="1" r:id="rId3" imgW="1460880" imgH="685800" progId="Package">
                  <p:embed/>
                  <p:pic>
                    <p:nvPicPr>
                      <p:cNvPr id="0" name=""/>
                      <p:cNvPicPr/>
                      <p:nvPr/>
                    </p:nvPicPr>
                    <p:blipFill>
                      <a:blip r:embed="rId4"/>
                      <a:stretch>
                        <a:fillRect/>
                      </a:stretch>
                    </p:blipFill>
                    <p:spPr>
                      <a:xfrm>
                        <a:off x="6477000" y="5791200"/>
                        <a:ext cx="1460500" cy="685800"/>
                      </a:xfrm>
                      <a:prstGeom prst="rect">
                        <a:avLst/>
                      </a:prstGeom>
                    </p:spPr>
                  </p:pic>
                </p:oleObj>
              </mc:Fallback>
            </mc:AlternateContent>
          </a:graphicData>
        </a:graphic>
      </p:graphicFrame>
    </p:spTree>
    <p:extLst>
      <p:ext uri="{BB962C8B-B14F-4D97-AF65-F5344CB8AC3E}">
        <p14:creationId xmlns:p14="http://schemas.microsoft.com/office/powerpoint/2010/main" val="244832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a:t>
            </a:r>
            <a:br>
              <a:rPr lang="en-US" dirty="0"/>
            </a:br>
            <a:endParaRPr lang="en-US" dirty="0"/>
          </a:p>
        </p:txBody>
      </p:sp>
      <p:sp>
        <p:nvSpPr>
          <p:cNvPr id="3" name="Content Placeholder 2"/>
          <p:cNvSpPr>
            <a:spLocks noGrp="1"/>
          </p:cNvSpPr>
          <p:nvPr>
            <p:ph idx="1"/>
          </p:nvPr>
        </p:nvSpPr>
        <p:spPr/>
        <p:txBody>
          <a:bodyPr>
            <a:normAutofit/>
          </a:bodyPr>
          <a:lstStyle/>
          <a:p>
            <a:pPr lvl="0"/>
            <a:r>
              <a:rPr lang="en-US" sz="2400" dirty="0"/>
              <a:t>To generate the all sequence O(N!)</a:t>
            </a:r>
          </a:p>
          <a:p>
            <a:pPr lvl="0"/>
            <a:r>
              <a:rPr lang="en-US" sz="2400" dirty="0"/>
              <a:t>To Get the Score for 1 sequence, for each balloon in sequence we need to left and right neighbors </a:t>
            </a:r>
            <a:r>
              <a:rPr lang="en-US" sz="2400" dirty="0" smtClean="0"/>
              <a:t>worst </a:t>
            </a:r>
            <a:r>
              <a:rPr lang="en-US" sz="2400" dirty="0"/>
              <a:t>case need complete traversal in array  so complexity is O(N*N)  </a:t>
            </a:r>
          </a:p>
          <a:p>
            <a:pPr lvl="0"/>
            <a:r>
              <a:rPr lang="en-US" sz="2400" dirty="0"/>
              <a:t>Total complexity is O(N!) * O(N*N)  (</a:t>
            </a:r>
            <a:r>
              <a:rPr lang="en-US" sz="2400" dirty="0" smtClean="0"/>
              <a:t>note: </a:t>
            </a:r>
            <a:r>
              <a:rPr lang="en-US" sz="2400" dirty="0"/>
              <a:t>computation has done </a:t>
            </a:r>
            <a:r>
              <a:rPr lang="en-US" sz="2400" dirty="0" smtClean="0"/>
              <a:t>at end of each sequence</a:t>
            </a:r>
            <a:r>
              <a:rPr lang="en-US" sz="2400" dirty="0"/>
              <a:t>)</a:t>
            </a:r>
          </a:p>
          <a:p>
            <a:pPr lvl="0"/>
            <a:r>
              <a:rPr lang="en-US" sz="2400" dirty="0"/>
              <a:t>50 TC , N&lt;= 10 =&gt; 50 *  is O(N! * N*N)  =&gt; 50 * 100 * 10! =&gt; 5000 * 3628800 =&gt; 1.5 * 10^10 this cannot be executed in given 3 sec ( 10^9 instruction per second).</a:t>
            </a:r>
          </a:p>
          <a:p>
            <a:pPr lvl="0"/>
            <a:r>
              <a:rPr lang="en-US" sz="2400" dirty="0"/>
              <a:t>So need to look for optimization</a:t>
            </a:r>
          </a:p>
        </p:txBody>
      </p:sp>
    </p:spTree>
    <p:extLst>
      <p:ext uri="{BB962C8B-B14F-4D97-AF65-F5344CB8AC3E}">
        <p14:creationId xmlns:p14="http://schemas.microsoft.com/office/powerpoint/2010/main" val="913245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Pseudo </a:t>
            </a:r>
            <a:r>
              <a:rPr lang="en-US" dirty="0"/>
              <a:t>code to generate all sequences.</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INPUT[N]</a:t>
            </a:r>
          </a:p>
          <a:p>
            <a:pPr marL="0" indent="0">
              <a:buNone/>
            </a:pPr>
            <a:r>
              <a:rPr lang="en-US" dirty="0"/>
              <a:t>CHOICE[N] &lt;= -1 //initialize to -1</a:t>
            </a:r>
          </a:p>
          <a:p>
            <a:pPr marL="0" indent="0">
              <a:buNone/>
            </a:pPr>
            <a:r>
              <a:rPr lang="en-US" dirty="0"/>
              <a:t>Permute(0)</a:t>
            </a:r>
          </a:p>
          <a:p>
            <a:pPr marL="0" indent="0">
              <a:buNone/>
            </a:pPr>
            <a:r>
              <a:rPr lang="en-US" dirty="0"/>
              <a:t>Permute(Position)</a:t>
            </a:r>
          </a:p>
          <a:p>
            <a:pPr marL="0" indent="0">
              <a:buNone/>
            </a:pPr>
            <a:r>
              <a:rPr lang="en-US" dirty="0" smtClean="0"/>
              <a:t>{</a:t>
            </a:r>
          </a:p>
          <a:p>
            <a:pPr marL="0" indent="0">
              <a:buNone/>
            </a:pPr>
            <a:r>
              <a:rPr lang="en-US" dirty="0" smtClean="0"/>
              <a:t>//stop condition</a:t>
            </a:r>
          </a:p>
          <a:p>
            <a:pPr marL="0" indent="0">
              <a:buNone/>
            </a:pPr>
            <a:r>
              <a:rPr lang="en-US" dirty="0" smtClean="0"/>
              <a:t>If</a:t>
            </a:r>
            <a:r>
              <a:rPr lang="en-US" dirty="0"/>
              <a:t>( all balloon shot )</a:t>
            </a:r>
          </a:p>
          <a:p>
            <a:pPr marL="0" indent="0">
              <a:buNone/>
            </a:pPr>
            <a:r>
              <a:rPr lang="en-US" dirty="0"/>
              <a:t>{</a:t>
            </a:r>
          </a:p>
          <a:p>
            <a:pPr marL="0" indent="0">
              <a:buNone/>
            </a:pPr>
            <a:r>
              <a:rPr lang="en-US" dirty="0"/>
              <a:t>Compute the score for this sequence in CHOICE[]</a:t>
            </a:r>
          </a:p>
          <a:p>
            <a:pPr marL="0" indent="0">
              <a:buNone/>
            </a:pPr>
            <a:r>
              <a:rPr lang="en-US" dirty="0"/>
              <a:t>If score better than previous then store</a:t>
            </a:r>
          </a:p>
          <a:p>
            <a:pPr marL="0" indent="0">
              <a:buNone/>
            </a:pPr>
            <a:r>
              <a:rPr lang="en-US" dirty="0"/>
              <a:t>}</a:t>
            </a:r>
          </a:p>
          <a:p>
            <a:pPr marL="0" indent="0">
              <a:buNone/>
            </a:pPr>
            <a:r>
              <a:rPr lang="en-US" dirty="0"/>
              <a:t> </a:t>
            </a:r>
          </a:p>
          <a:p>
            <a:pPr marL="0" indent="0">
              <a:buNone/>
            </a:pPr>
            <a:r>
              <a:rPr lang="en-US" dirty="0"/>
              <a:t>For i:0~N-1</a:t>
            </a:r>
          </a:p>
          <a:p>
            <a:pPr marL="0" indent="0">
              <a:buNone/>
            </a:pPr>
            <a:r>
              <a:rPr lang="en-US" dirty="0"/>
              <a:t>{</a:t>
            </a:r>
          </a:p>
          <a:p>
            <a:pPr marL="0" indent="0">
              <a:buNone/>
            </a:pPr>
            <a:r>
              <a:rPr lang="en-US" dirty="0"/>
              <a:t>If (</a:t>
            </a:r>
            <a:r>
              <a:rPr lang="en-US" dirty="0" err="1"/>
              <a:t>ith</a:t>
            </a:r>
            <a:r>
              <a:rPr lang="en-US" dirty="0"/>
              <a:t> balloon not selected // CHOICE[i]==-1)</a:t>
            </a:r>
          </a:p>
          <a:p>
            <a:pPr marL="0" indent="0">
              <a:buNone/>
            </a:pPr>
            <a:r>
              <a:rPr lang="en-US" dirty="0"/>
              <a:t>{</a:t>
            </a:r>
          </a:p>
          <a:p>
            <a:pPr marL="0" indent="0">
              <a:buNone/>
            </a:pPr>
            <a:r>
              <a:rPr lang="en-US" dirty="0"/>
              <a:t>Select </a:t>
            </a:r>
            <a:r>
              <a:rPr lang="en-US" dirty="0" err="1"/>
              <a:t>ith</a:t>
            </a:r>
            <a:r>
              <a:rPr lang="en-US" dirty="0"/>
              <a:t> balloon  // CHOICE[Position]= i </a:t>
            </a:r>
          </a:p>
          <a:p>
            <a:pPr marL="0" indent="0">
              <a:buNone/>
            </a:pPr>
            <a:r>
              <a:rPr lang="en-US" dirty="0"/>
              <a:t>Permute (Position+1)</a:t>
            </a:r>
          </a:p>
          <a:p>
            <a:pPr marL="0" indent="0">
              <a:buNone/>
            </a:pPr>
            <a:r>
              <a:rPr lang="en-US" dirty="0"/>
              <a:t>Unselect </a:t>
            </a:r>
            <a:r>
              <a:rPr lang="en-US" dirty="0" err="1"/>
              <a:t>ith</a:t>
            </a:r>
            <a:r>
              <a:rPr lang="en-US" dirty="0"/>
              <a:t> balloon// CHOICE[Position]= -1</a:t>
            </a:r>
          </a:p>
          <a:p>
            <a:pPr marL="0" indent="0">
              <a:buNone/>
            </a:pPr>
            <a:r>
              <a:rPr lang="en-US" dirty="0"/>
              <a:t>}</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7664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We can see in above algorithm 2 major operation are carried out 1) generate all sequence O(N!) and 2) computing score for each sequence O(N*N)</a:t>
            </a:r>
          </a:p>
          <a:p>
            <a:pPr lvl="0"/>
            <a:r>
              <a:rPr lang="en-US" dirty="0"/>
              <a:t>We cannot optimize the </a:t>
            </a:r>
            <a:r>
              <a:rPr lang="en-US" dirty="0" smtClean="0"/>
              <a:t>algorithm generate all sequences however </a:t>
            </a:r>
            <a:r>
              <a:rPr lang="en-US" dirty="0"/>
              <a:t>we can reduce the computing part further.</a:t>
            </a:r>
          </a:p>
          <a:p>
            <a:pPr lvl="0"/>
            <a:r>
              <a:rPr lang="en-US" dirty="0"/>
              <a:t>Optimization computing part</a:t>
            </a:r>
          </a:p>
          <a:p>
            <a:pPr lvl="1"/>
            <a:r>
              <a:rPr lang="en-US" dirty="0"/>
              <a:t>If can optimize the </a:t>
            </a:r>
            <a:r>
              <a:rPr lang="en-US" dirty="0" smtClean="0"/>
              <a:t>finding the </a:t>
            </a:r>
            <a:r>
              <a:rPr lang="en-US" dirty="0"/>
              <a:t>neighbor to O(1) we can reduce computation part to O(N) which leads our </a:t>
            </a:r>
            <a:r>
              <a:rPr lang="en-US" dirty="0" err="1"/>
              <a:t>algo</a:t>
            </a:r>
            <a:r>
              <a:rPr lang="en-US" dirty="0"/>
              <a:t> </a:t>
            </a:r>
            <a:r>
              <a:rPr lang="en-US" dirty="0" smtClean="0"/>
              <a:t>to execute in 1.5 </a:t>
            </a:r>
            <a:r>
              <a:rPr lang="en-US" dirty="0"/>
              <a:t>* 10^9 which can be achieved in 3 sec.</a:t>
            </a:r>
          </a:p>
          <a:p>
            <a:pPr lvl="1"/>
            <a:r>
              <a:rPr lang="en-US" dirty="0"/>
              <a:t>Alternatively we can compute the score </a:t>
            </a:r>
            <a:r>
              <a:rPr lang="en-US" dirty="0" smtClean="0"/>
              <a:t>for each chosen balloon to shoot “on </a:t>
            </a:r>
            <a:r>
              <a:rPr lang="en-US" dirty="0"/>
              <a:t>the </a:t>
            </a:r>
            <a:r>
              <a:rPr lang="en-US" dirty="0" smtClean="0"/>
              <a:t>go” here finding neighbor is extra </a:t>
            </a:r>
            <a:r>
              <a:rPr lang="en-US" dirty="0"/>
              <a:t>when each time balloon is chosen </a:t>
            </a:r>
            <a:r>
              <a:rPr lang="en-US" dirty="0" smtClean="0"/>
              <a:t>which can be  </a:t>
            </a:r>
            <a:r>
              <a:rPr lang="en-US" dirty="0"/>
              <a:t>O(N) </a:t>
            </a:r>
            <a:r>
              <a:rPr lang="en-US" dirty="0" smtClean="0"/>
              <a:t>and also </a:t>
            </a:r>
            <a:r>
              <a:rPr lang="en-US" dirty="0"/>
              <a:t>reduce 1.5 * 10^9</a:t>
            </a:r>
          </a:p>
          <a:p>
            <a:r>
              <a:rPr lang="en-US" dirty="0"/>
              <a:t>If we combine 1 and 2 we can further reduce the time to 1.5 * 10^8</a:t>
            </a:r>
            <a:endParaRPr lang="en-US" dirty="0"/>
          </a:p>
        </p:txBody>
      </p:sp>
    </p:spTree>
    <p:extLst>
      <p:ext uri="{BB962C8B-B14F-4D97-AF65-F5344CB8AC3E}">
        <p14:creationId xmlns:p14="http://schemas.microsoft.com/office/powerpoint/2010/main" val="13433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43"/>
            <a:ext cx="8229600" cy="1143000"/>
          </a:xfrm>
        </p:spPr>
        <p:txBody>
          <a:bodyPr>
            <a:normAutofit/>
          </a:bodyPr>
          <a:lstStyle/>
          <a:p>
            <a:r>
              <a:rPr lang="en-US" dirty="0" smtClean="0"/>
              <a:t>Algorithm to </a:t>
            </a:r>
            <a:r>
              <a:rPr lang="en-US" dirty="0"/>
              <a:t>get </a:t>
            </a:r>
            <a:r>
              <a:rPr lang="en-US" dirty="0" smtClean="0"/>
              <a:t>neighbors</a:t>
            </a:r>
            <a:endParaRPr lang="en-US" dirty="0"/>
          </a:p>
        </p:txBody>
      </p:sp>
      <p:sp>
        <p:nvSpPr>
          <p:cNvPr id="3" name="Content Placeholder 2"/>
          <p:cNvSpPr>
            <a:spLocks noGrp="1"/>
          </p:cNvSpPr>
          <p:nvPr>
            <p:ph idx="1"/>
          </p:nvPr>
        </p:nvSpPr>
        <p:spPr>
          <a:xfrm>
            <a:off x="304800" y="1066800"/>
            <a:ext cx="8610600" cy="5638800"/>
          </a:xfrm>
        </p:spPr>
        <p:txBody>
          <a:bodyPr>
            <a:normAutofit/>
          </a:bodyPr>
          <a:lstStyle/>
          <a:p>
            <a:pPr marL="0" lvl="0" indent="0">
              <a:buNone/>
            </a:pPr>
            <a:r>
              <a:rPr lang="en-US" sz="1800" b="1" dirty="0" smtClean="0"/>
              <a:t>Naïve </a:t>
            </a:r>
            <a:r>
              <a:rPr lang="en-US" sz="1800" b="1" dirty="0"/>
              <a:t>method by O(N):</a:t>
            </a:r>
          </a:p>
          <a:p>
            <a:pPr marL="0" indent="0">
              <a:buNone/>
            </a:pPr>
            <a:r>
              <a:rPr lang="en-US" sz="1800" dirty="0" smtClean="0"/>
              <a:t>    Neighbor(chosen</a:t>
            </a:r>
            <a:r>
              <a:rPr lang="en-US" sz="1800" dirty="0"/>
              <a:t>)</a:t>
            </a:r>
          </a:p>
          <a:p>
            <a:pPr marL="0" indent="0">
              <a:buNone/>
            </a:pPr>
            <a:r>
              <a:rPr lang="en-US" sz="1800" dirty="0"/>
              <a:t>	For Left: chosen-1~0 if Left </a:t>
            </a:r>
            <a:r>
              <a:rPr lang="en-US" sz="1800" dirty="0" err="1"/>
              <a:t>th</a:t>
            </a:r>
            <a:r>
              <a:rPr lang="en-US" sz="1800" dirty="0"/>
              <a:t> balloon not chosen break;</a:t>
            </a:r>
          </a:p>
          <a:p>
            <a:pPr marL="0" indent="0">
              <a:buNone/>
            </a:pPr>
            <a:r>
              <a:rPr lang="en-US" sz="1800" dirty="0"/>
              <a:t>	For Right: chosen+1~N-1 if right </a:t>
            </a:r>
            <a:r>
              <a:rPr lang="en-US" sz="1800" dirty="0" err="1"/>
              <a:t>th</a:t>
            </a:r>
            <a:r>
              <a:rPr lang="en-US" sz="1800" dirty="0"/>
              <a:t> balloon not chosen break;</a:t>
            </a:r>
          </a:p>
          <a:p>
            <a:pPr marL="0" indent="0">
              <a:buNone/>
            </a:pPr>
            <a:r>
              <a:rPr lang="en-US" sz="1800" dirty="0"/>
              <a:t>	if(Right==N)</a:t>
            </a:r>
          </a:p>
          <a:p>
            <a:pPr marL="0" indent="0">
              <a:buNone/>
            </a:pPr>
            <a:r>
              <a:rPr lang="en-US" sz="1800" dirty="0"/>
              <a:t>		 Right=-1;</a:t>
            </a:r>
          </a:p>
          <a:p>
            <a:pPr marL="0" indent="0">
              <a:buNone/>
            </a:pPr>
            <a:r>
              <a:rPr lang="en-US" sz="1800" dirty="0"/>
              <a:t>	Return   Left and right ;</a:t>
            </a:r>
          </a:p>
          <a:p>
            <a:pPr marL="0" lvl="0" indent="0">
              <a:buNone/>
            </a:pPr>
            <a:r>
              <a:rPr lang="en-US" sz="1800" dirty="0" smtClean="0"/>
              <a:t> </a:t>
            </a:r>
            <a:r>
              <a:rPr lang="en-US" sz="1800" b="1" dirty="0" smtClean="0"/>
              <a:t>Optimized way by </a:t>
            </a:r>
            <a:r>
              <a:rPr lang="en-US" sz="1800" b="1" dirty="0"/>
              <a:t>O(1)</a:t>
            </a:r>
            <a:endParaRPr lang="en-US" sz="1800" b="1" dirty="0" smtClean="0"/>
          </a:p>
          <a:p>
            <a:pPr marL="914400" lvl="1" indent="-514350">
              <a:buFont typeface="+mj-lt"/>
              <a:buAutoNum type="arabicPeriod"/>
            </a:pPr>
            <a:r>
              <a:rPr lang="en-US" sz="1800" dirty="0" smtClean="0"/>
              <a:t>Keep </a:t>
            </a:r>
            <a:r>
              <a:rPr lang="en-US" sz="1800" dirty="0"/>
              <a:t>2 array left[] and right[] which contain neighbors of each balloon.</a:t>
            </a:r>
          </a:p>
          <a:p>
            <a:pPr marL="914400" lvl="1" indent="-514350">
              <a:buFont typeface="+mj-lt"/>
              <a:buAutoNum type="arabicPeriod"/>
            </a:pPr>
            <a:r>
              <a:rPr lang="en-US" sz="1800" dirty="0"/>
              <a:t>Initially neighbor are known, for </a:t>
            </a:r>
            <a:r>
              <a:rPr lang="en-US" sz="1800" dirty="0" err="1"/>
              <a:t>ith</a:t>
            </a:r>
            <a:r>
              <a:rPr lang="en-US" sz="1800" dirty="0"/>
              <a:t> balloon left is i-1 and right is i+1 except that 1</a:t>
            </a:r>
            <a:r>
              <a:rPr lang="en-US" sz="1800" baseline="30000" dirty="0"/>
              <a:t>st</a:t>
            </a:r>
            <a:r>
              <a:rPr lang="en-US" sz="1800" dirty="0"/>
              <a:t> balloon will have no left and last have no right</a:t>
            </a:r>
            <a:r>
              <a:rPr lang="en-US" sz="1800" dirty="0" smtClean="0"/>
              <a:t>.</a:t>
            </a:r>
          </a:p>
          <a:p>
            <a:pPr marL="914400" lvl="1" indent="-514350">
              <a:buFont typeface="+mj-lt"/>
              <a:buAutoNum type="arabicPeriod"/>
            </a:pPr>
            <a:r>
              <a:rPr lang="en-US" sz="1800" dirty="0" smtClean="0"/>
              <a:t>When balloon is chosen we can obtain its right and left by O(1)</a:t>
            </a:r>
            <a:endParaRPr lang="en-US" sz="1800" dirty="0"/>
          </a:p>
          <a:p>
            <a:pPr marL="914400" lvl="1" indent="-514350">
              <a:buFont typeface="+mj-lt"/>
              <a:buAutoNum type="arabicPeriod"/>
            </a:pPr>
            <a:r>
              <a:rPr lang="en-US" sz="1800" dirty="0"/>
              <a:t>When a balloon is shot update neighbor  left[i+1]=left[i]  right[i-1]=right[i</a:t>
            </a:r>
            <a:r>
              <a:rPr lang="en-US" sz="1800" dirty="0" smtClean="0"/>
              <a:t>]</a:t>
            </a:r>
          </a:p>
          <a:p>
            <a:pPr marL="0" indent="0">
              <a:buNone/>
            </a:pPr>
            <a:r>
              <a:rPr lang="en-US" sz="1800" dirty="0" smtClean="0"/>
              <a:t>Note</a:t>
            </a:r>
            <a:r>
              <a:rPr lang="en-US" sz="1800" dirty="0"/>
              <a:t>:</a:t>
            </a:r>
          </a:p>
          <a:p>
            <a:pPr marL="0" indent="0">
              <a:buNone/>
            </a:pPr>
            <a:r>
              <a:rPr lang="en-US" sz="1800" dirty="0"/>
              <a:t>Instead of calling the new function to get left and right calculating left and right inside the recursive faction will reduce many hidden instructions as to call  new function compiler add many instruction which can be reduced </a:t>
            </a:r>
          </a:p>
          <a:p>
            <a:pPr marL="0" lvl="0" indent="0">
              <a:buNone/>
            </a:pPr>
            <a:endParaRPr lang="en-US" sz="1800" dirty="0"/>
          </a:p>
          <a:p>
            <a:pPr lvl="0"/>
            <a:endParaRPr lang="en-US" sz="1800" dirty="0"/>
          </a:p>
        </p:txBody>
      </p:sp>
    </p:spTree>
    <p:extLst>
      <p:ext uri="{BB962C8B-B14F-4D97-AF65-F5344CB8AC3E}">
        <p14:creationId xmlns:p14="http://schemas.microsoft.com/office/powerpoint/2010/main" val="3786000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Way</a:t>
            </a:r>
            <a:endParaRPr lang="en-US" dirty="0"/>
          </a:p>
        </p:txBody>
      </p:sp>
      <p:sp>
        <p:nvSpPr>
          <p:cNvPr id="3" name="Content Placeholder 2"/>
          <p:cNvSpPr>
            <a:spLocks noGrp="1"/>
          </p:cNvSpPr>
          <p:nvPr>
            <p:ph idx="1"/>
          </p:nvPr>
        </p:nvSpPr>
        <p:spPr>
          <a:xfrm>
            <a:off x="381000" y="1219200"/>
            <a:ext cx="8458200" cy="5334000"/>
          </a:xfrm>
        </p:spPr>
        <p:txBody>
          <a:bodyPr>
            <a:normAutofit fontScale="32500" lnSpcReduction="20000"/>
          </a:bodyPr>
          <a:lstStyle/>
          <a:p>
            <a:pPr lvl="0"/>
            <a:endParaRPr lang="en-US" sz="4400" dirty="0"/>
          </a:p>
          <a:p>
            <a:pPr marL="0" indent="0">
              <a:buNone/>
            </a:pPr>
            <a:r>
              <a:rPr lang="en-US" sz="6400" dirty="0"/>
              <a:t>Way to compute the score on the go</a:t>
            </a:r>
          </a:p>
          <a:p>
            <a:r>
              <a:rPr lang="en-US" sz="6400" dirty="0"/>
              <a:t>Pass current score variable to recursive function</a:t>
            </a:r>
          </a:p>
          <a:p>
            <a:r>
              <a:rPr lang="en-US" sz="6400" dirty="0"/>
              <a:t>When a balloon is chosen to shoot get the left and right </a:t>
            </a:r>
            <a:r>
              <a:rPr lang="en-US" sz="6400" dirty="0" smtClean="0"/>
              <a:t>neighbors </a:t>
            </a:r>
            <a:endParaRPr lang="en-US" sz="6400" dirty="0"/>
          </a:p>
          <a:p>
            <a:r>
              <a:rPr lang="en-US" sz="6400" dirty="0"/>
              <a:t>Compute the score gained by </a:t>
            </a:r>
            <a:r>
              <a:rPr lang="en-US" sz="6400" dirty="0" smtClean="0"/>
              <a:t>shooting </a:t>
            </a:r>
            <a:r>
              <a:rPr lang="en-US" sz="6400" dirty="0"/>
              <a:t>chosen balloon </a:t>
            </a:r>
          </a:p>
          <a:p>
            <a:r>
              <a:rPr lang="en-US" sz="6400" dirty="0"/>
              <a:t>Add this to given score and pass to next </a:t>
            </a:r>
            <a:r>
              <a:rPr lang="en-US" sz="6400" dirty="0" smtClean="0"/>
              <a:t>level</a:t>
            </a:r>
          </a:p>
          <a:p>
            <a:pPr marL="0" indent="0">
              <a:buNone/>
            </a:pPr>
            <a:r>
              <a:rPr lang="en-US" sz="5600" dirty="0"/>
              <a:t>  </a:t>
            </a:r>
          </a:p>
          <a:p>
            <a:pPr marL="0" indent="0">
              <a:buNone/>
            </a:pPr>
            <a:r>
              <a:rPr lang="en-US" sz="3500" dirty="0"/>
              <a:t>Permute(Position, score)</a:t>
            </a:r>
          </a:p>
          <a:p>
            <a:pPr marL="0" indent="0">
              <a:buNone/>
            </a:pPr>
            <a:r>
              <a:rPr lang="en-US" sz="3500" dirty="0"/>
              <a:t>{</a:t>
            </a:r>
          </a:p>
          <a:p>
            <a:pPr marL="0" indent="0">
              <a:buNone/>
            </a:pPr>
            <a:r>
              <a:rPr lang="en-US" sz="3500" dirty="0"/>
              <a:t>//stop condition</a:t>
            </a:r>
          </a:p>
          <a:p>
            <a:pPr marL="0" indent="0">
              <a:buNone/>
            </a:pPr>
            <a:r>
              <a:rPr lang="en-US" sz="3500" dirty="0"/>
              <a:t>If( all balloon shot )</a:t>
            </a:r>
          </a:p>
          <a:p>
            <a:pPr marL="0" indent="0">
              <a:buNone/>
            </a:pPr>
            <a:r>
              <a:rPr lang="en-US" sz="3500" dirty="0"/>
              <a:t>{</a:t>
            </a:r>
          </a:p>
          <a:p>
            <a:pPr marL="0" indent="0">
              <a:buNone/>
            </a:pPr>
            <a:r>
              <a:rPr lang="en-US" sz="3500" dirty="0"/>
              <a:t>If score better than previous then store</a:t>
            </a:r>
          </a:p>
          <a:p>
            <a:pPr marL="0" indent="0">
              <a:buNone/>
            </a:pPr>
            <a:r>
              <a:rPr lang="en-US" sz="3500" dirty="0"/>
              <a:t>}</a:t>
            </a:r>
          </a:p>
          <a:p>
            <a:pPr marL="0" indent="0">
              <a:buNone/>
            </a:pPr>
            <a:r>
              <a:rPr lang="en-US" sz="3500" dirty="0"/>
              <a:t> </a:t>
            </a:r>
          </a:p>
          <a:p>
            <a:pPr marL="0" indent="0">
              <a:buNone/>
            </a:pPr>
            <a:r>
              <a:rPr lang="en-US" sz="3500" dirty="0"/>
              <a:t>For i:0~N-1</a:t>
            </a:r>
          </a:p>
          <a:p>
            <a:pPr marL="0" indent="0">
              <a:buNone/>
            </a:pPr>
            <a:r>
              <a:rPr lang="en-US" sz="3500" dirty="0"/>
              <a:t>{</a:t>
            </a:r>
          </a:p>
          <a:p>
            <a:pPr marL="0" indent="0">
              <a:buNone/>
            </a:pPr>
            <a:r>
              <a:rPr lang="en-US" sz="3500" dirty="0"/>
              <a:t>If (</a:t>
            </a:r>
            <a:r>
              <a:rPr lang="en-US" sz="3500" dirty="0" err="1"/>
              <a:t>ith</a:t>
            </a:r>
            <a:r>
              <a:rPr lang="en-US" sz="3500" dirty="0"/>
              <a:t> balloon not selected // CHOICE[i]==-1)</a:t>
            </a:r>
          </a:p>
          <a:p>
            <a:pPr marL="0" indent="0">
              <a:buNone/>
            </a:pPr>
            <a:r>
              <a:rPr lang="en-US" sz="3500" dirty="0"/>
              <a:t>{</a:t>
            </a:r>
          </a:p>
          <a:p>
            <a:pPr marL="0" indent="0">
              <a:buNone/>
            </a:pPr>
            <a:r>
              <a:rPr lang="en-US" sz="3500" dirty="0"/>
              <a:t>Select </a:t>
            </a:r>
            <a:r>
              <a:rPr lang="en-US" sz="3500" dirty="0" err="1"/>
              <a:t>ith</a:t>
            </a:r>
            <a:r>
              <a:rPr lang="en-US" sz="3500" dirty="0"/>
              <a:t> balloon  // CHOICE[Position]= i </a:t>
            </a:r>
          </a:p>
          <a:p>
            <a:pPr marL="0" indent="0">
              <a:buNone/>
            </a:pPr>
            <a:r>
              <a:rPr lang="en-US" sz="3500" dirty="0"/>
              <a:t>Gain = Compute the gain by shooting </a:t>
            </a:r>
            <a:r>
              <a:rPr lang="en-US" sz="3500" dirty="0" err="1"/>
              <a:t>ith</a:t>
            </a:r>
            <a:r>
              <a:rPr lang="en-US" sz="3500" dirty="0"/>
              <a:t> </a:t>
            </a:r>
            <a:r>
              <a:rPr lang="en-US" sz="3500" dirty="0" smtClean="0"/>
              <a:t>balloon </a:t>
            </a:r>
            <a:endParaRPr lang="en-US" sz="3500" dirty="0"/>
          </a:p>
          <a:p>
            <a:pPr marL="0" indent="0">
              <a:buNone/>
            </a:pPr>
            <a:r>
              <a:rPr lang="en-US" sz="3500" dirty="0"/>
              <a:t>Permute (Position+1, score+ Gain)</a:t>
            </a:r>
          </a:p>
          <a:p>
            <a:pPr marL="0" indent="0">
              <a:buNone/>
            </a:pPr>
            <a:r>
              <a:rPr lang="en-US" sz="3500" dirty="0"/>
              <a:t>Unselect </a:t>
            </a:r>
            <a:r>
              <a:rPr lang="en-US" sz="3500" dirty="0" err="1"/>
              <a:t>ith</a:t>
            </a:r>
            <a:r>
              <a:rPr lang="en-US" sz="3500" dirty="0"/>
              <a:t> balloon// CHOICE[Position]= -1</a:t>
            </a:r>
          </a:p>
          <a:p>
            <a:pPr marL="0" indent="0">
              <a:buNone/>
            </a:pPr>
            <a:r>
              <a:rPr lang="en-US" sz="3500" dirty="0"/>
              <a:t>}</a:t>
            </a:r>
          </a:p>
          <a:p>
            <a:pPr marL="0" indent="0">
              <a:buNone/>
            </a:pPr>
            <a:r>
              <a:rPr lang="en-US" sz="3500" dirty="0"/>
              <a:t>}</a:t>
            </a:r>
          </a:p>
          <a:p>
            <a:pPr marL="0" indent="0">
              <a:buNone/>
            </a:pPr>
            <a:r>
              <a:rPr lang="en-US" sz="3500" dirty="0"/>
              <a:t>}</a:t>
            </a:r>
          </a:p>
          <a:p>
            <a:pPr marL="0" lvl="0" indent="0">
              <a:buNone/>
            </a:pPr>
            <a:endParaRPr lang="en-US" dirty="0"/>
          </a:p>
        </p:txBody>
      </p:sp>
    </p:spTree>
    <p:extLst>
      <p:ext uri="{BB962C8B-B14F-4D97-AF65-F5344CB8AC3E}">
        <p14:creationId xmlns:p14="http://schemas.microsoft.com/office/powerpoint/2010/main" val="2664795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1161</Words>
  <Application>Microsoft Office PowerPoint</Application>
  <PresentationFormat>On-screen Show (4:3)</PresentationFormat>
  <Paragraphs>191</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Package</vt:lpstr>
      <vt:lpstr>Shooting Balloon (Finding Max Score)</vt:lpstr>
      <vt:lpstr>Shooting Balloon (Finding Max Score) SWC-Advance-Test- 27-April-2016 </vt:lpstr>
      <vt:lpstr>Input/ Output</vt:lpstr>
      <vt:lpstr>Analysis</vt:lpstr>
      <vt:lpstr>Complexity: </vt:lpstr>
      <vt:lpstr>Pseudo code to generate all sequences.</vt:lpstr>
      <vt:lpstr>Optimization</vt:lpstr>
      <vt:lpstr>Algorithm to get neighbors</vt:lpstr>
      <vt:lpstr>Alternative Way</vt:lpstr>
      <vt:lpstr>Errors/Bugs</vt:lpstr>
      <vt:lpstr>Alternative optimized approach(Divide and Conquer) and Dynamic programming</vt:lpstr>
      <vt:lpstr>Pseudo Code</vt:lpstr>
      <vt:lpstr>Execution time for different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Climbing</dc:title>
  <dc:creator>Nayan Ostwal (10551620)</dc:creator>
  <cp:lastModifiedBy>Sundeep R D Costa (09512655)</cp:lastModifiedBy>
  <cp:revision>20</cp:revision>
  <dcterms:created xsi:type="dcterms:W3CDTF">2016-06-27T06:04:25Z</dcterms:created>
  <dcterms:modified xsi:type="dcterms:W3CDTF">2016-06-29T14:37:09Z</dcterms:modified>
</cp:coreProperties>
</file>