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6" r:id="rId17"/>
    <p:sldId id="273" r:id="rId18"/>
    <p:sldId id="295" r:id="rId19"/>
    <p:sldId id="279" r:id="rId20"/>
    <p:sldId id="282" r:id="rId21"/>
    <p:sldId id="283" r:id="rId22"/>
    <p:sldId id="285" r:id="rId23"/>
    <p:sldId id="289" r:id="rId24"/>
    <p:sldId id="284" r:id="rId25"/>
    <p:sldId id="290" r:id="rId26"/>
    <p:sldId id="293" r:id="rId27"/>
    <p:sldId id="291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Polymorphism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can refer to member function of item in two ways, one by using dot operator and the object, and another by using the arrow operator and the object pointer.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16430"/>
            <a:ext cx="2836311" cy="798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58" y="3316430"/>
            <a:ext cx="3511241" cy="7779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2109"/>
            <a:ext cx="2775857" cy="5056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0" y="5791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14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objects using pointers and new operator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28032"/>
            <a:ext cx="4529654" cy="394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387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/>
              <a:t>Program : Pointers to Objects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88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4416738" cy="5791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066800"/>
            <a:ext cx="4129825" cy="56388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911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code and price for the item </a:t>
            </a:r>
            <a:r>
              <a:rPr lang="en-US" dirty="0" smtClean="0"/>
              <a:t>1: 40 500</a:t>
            </a:r>
          </a:p>
          <a:p>
            <a:r>
              <a:rPr lang="en-US" dirty="0" smtClean="0"/>
              <a:t>Input </a:t>
            </a:r>
            <a:r>
              <a:rPr lang="en-US" dirty="0"/>
              <a:t>code and price for the item </a:t>
            </a:r>
            <a:r>
              <a:rPr lang="en-US" dirty="0" smtClean="0"/>
              <a:t>2: 60 600</a:t>
            </a:r>
          </a:p>
          <a:p>
            <a:r>
              <a:rPr lang="en-US" dirty="0" smtClean="0"/>
              <a:t>Item 1</a:t>
            </a:r>
          </a:p>
          <a:p>
            <a:r>
              <a:rPr lang="en-US" dirty="0" smtClean="0"/>
              <a:t>Code:40 </a:t>
            </a:r>
          </a:p>
          <a:p>
            <a:r>
              <a:rPr lang="en-US" dirty="0" smtClean="0"/>
              <a:t>Price:500</a:t>
            </a:r>
          </a:p>
          <a:p>
            <a:r>
              <a:rPr lang="en-US" dirty="0" smtClean="0"/>
              <a:t>Item 2</a:t>
            </a:r>
          </a:p>
          <a:p>
            <a:r>
              <a:rPr lang="en-US" dirty="0" smtClean="0"/>
              <a:t>Code:60</a:t>
            </a:r>
          </a:p>
          <a:p>
            <a:r>
              <a:rPr lang="en-US" dirty="0" smtClean="0"/>
              <a:t>Price:600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5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: Array Of Pointers To Objects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00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8117"/>
            <a:ext cx="3962400" cy="5716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8117"/>
            <a:ext cx="4191000" cy="5716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20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059343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7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Pointers To Derived Classes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Pointers To Derived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400" dirty="0" smtClean="0"/>
              <a:t>We can use pointers not only to the </a:t>
            </a:r>
            <a:r>
              <a:rPr lang="en-US" sz="3400" dirty="0" smtClean="0">
                <a:solidFill>
                  <a:srgbClr val="FF0000"/>
                </a:solidFill>
              </a:rPr>
              <a:t>base objects </a:t>
            </a:r>
            <a:r>
              <a:rPr lang="en-US" sz="3400" dirty="0" smtClean="0"/>
              <a:t>but also to the </a:t>
            </a:r>
            <a:r>
              <a:rPr lang="en-US" sz="3400" dirty="0" smtClean="0">
                <a:solidFill>
                  <a:srgbClr val="FF0000"/>
                </a:solidFill>
              </a:rPr>
              <a:t>objects of derived classes. 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Pointers to objects of base class are types-compatible with pointers to objects of a derived class. 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Therefore, a single pointer variable can be made to point to objects belonging to different classes. </a:t>
            </a:r>
          </a:p>
          <a:p>
            <a:pPr>
              <a:lnSpc>
                <a:spcPct val="170000"/>
              </a:lnSpc>
            </a:pPr>
            <a:r>
              <a:rPr lang="en-US" sz="3400" dirty="0" smtClean="0"/>
              <a:t>For example, if </a:t>
            </a:r>
            <a:r>
              <a:rPr lang="en-US" sz="3400" dirty="0" smtClean="0">
                <a:solidFill>
                  <a:srgbClr val="FF0000"/>
                </a:solidFill>
              </a:rPr>
              <a:t>B is a base class </a:t>
            </a:r>
            <a:r>
              <a:rPr lang="en-US" sz="3400" dirty="0" smtClean="0"/>
              <a:t>and </a:t>
            </a:r>
            <a:r>
              <a:rPr lang="en-US" sz="3400" dirty="0" smtClean="0">
                <a:solidFill>
                  <a:srgbClr val="FF0000"/>
                </a:solidFill>
              </a:rPr>
              <a:t>D is a </a:t>
            </a:r>
            <a:r>
              <a:rPr lang="en-US" sz="3400" dirty="0" smtClean="0"/>
              <a:t>derived class from B, then a pointer declared as a pointer to B can also be pointer to 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02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One name multiple forms</a:t>
            </a:r>
          </a:p>
          <a:p>
            <a:r>
              <a:rPr lang="en-US" dirty="0" smtClean="0"/>
              <a:t>Concept of polymorphism is implemented using </a:t>
            </a:r>
            <a:r>
              <a:rPr lang="en-US" dirty="0" smtClean="0">
                <a:solidFill>
                  <a:srgbClr val="FF0000"/>
                </a:solidFill>
              </a:rPr>
              <a:t>overloaded functions and operators.</a:t>
            </a:r>
          </a:p>
          <a:p>
            <a:r>
              <a:rPr lang="en-US" dirty="0" smtClean="0"/>
              <a:t>The overloaded member functions are selected for invoking by matching the arguments, both type and number.</a:t>
            </a:r>
          </a:p>
          <a:p>
            <a:r>
              <a:rPr lang="en-US" dirty="0" smtClean="0"/>
              <a:t>This information is known to the compiler at compile time.</a:t>
            </a:r>
          </a:p>
          <a:p>
            <a:r>
              <a:rPr lang="en-US" dirty="0" smtClean="0"/>
              <a:t>Compiler is able to select the appropriate function at compile time hence called </a:t>
            </a:r>
            <a:r>
              <a:rPr lang="en-US" dirty="0" smtClean="0">
                <a:solidFill>
                  <a:srgbClr val="FF0000"/>
                </a:solidFill>
              </a:rPr>
              <a:t>early binding or </a:t>
            </a:r>
            <a:r>
              <a:rPr lang="en-US" dirty="0" smtClean="0"/>
              <a:t>static binding or </a:t>
            </a:r>
            <a:r>
              <a:rPr lang="en-US" dirty="0" smtClean="0">
                <a:solidFill>
                  <a:srgbClr val="FF0000"/>
                </a:solidFill>
              </a:rPr>
              <a:t>compile time polymorphism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 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772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641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Pointers To Derived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smtClean="0"/>
              <a:t>Valid with </a:t>
            </a:r>
            <a:r>
              <a:rPr lang="en-US" sz="2400" dirty="0" err="1" smtClean="0"/>
              <a:t>c++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because d</a:t>
            </a:r>
            <a:r>
              <a:rPr lang="en-US" sz="2400" dirty="0" smtClean="0"/>
              <a:t> is an object derived from the class B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0"/>
              </a:spcBef>
              <a:buNone/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dirty="0" smtClean="0"/>
              <a:t>in using </a:t>
            </a:r>
            <a:r>
              <a:rPr lang="en-US" sz="2400" dirty="0" err="1" smtClean="0"/>
              <a:t>cptr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FF0000"/>
                </a:solidFill>
              </a:rPr>
              <a:t>access the public members </a:t>
            </a:r>
            <a:r>
              <a:rPr lang="en-US" sz="2400" dirty="0" smtClean="0"/>
              <a:t>of the derived class D.</a:t>
            </a:r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Using </a:t>
            </a:r>
            <a:r>
              <a:rPr lang="en-US" sz="2400" dirty="0" err="1" smtClean="0"/>
              <a:t>cptr</a:t>
            </a:r>
            <a:r>
              <a:rPr lang="en-US" sz="2400" dirty="0" smtClean="0"/>
              <a:t>, we can access only those members which are inherited </a:t>
            </a:r>
            <a:r>
              <a:rPr lang="en-US" sz="2400" dirty="0" smtClean="0">
                <a:solidFill>
                  <a:srgbClr val="FF0000"/>
                </a:solidFill>
              </a:rPr>
              <a:t>from B</a:t>
            </a:r>
            <a:r>
              <a:rPr lang="en-US" sz="2400" dirty="0" smtClean="0"/>
              <a:t> and not the members that </a:t>
            </a:r>
            <a:r>
              <a:rPr lang="en-US" sz="2400" dirty="0" smtClean="0">
                <a:solidFill>
                  <a:srgbClr val="FF0000"/>
                </a:solidFill>
              </a:rPr>
              <a:t>originally belong to D. </a:t>
            </a:r>
          </a:p>
          <a:p>
            <a:pPr algn="just">
              <a:spcBef>
                <a:spcPts val="0"/>
              </a:spcBef>
            </a:pPr>
            <a:endParaRPr lang="en-US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In </a:t>
            </a:r>
            <a:r>
              <a:rPr lang="en-US" sz="2400" dirty="0" smtClean="0"/>
              <a:t>case a </a:t>
            </a:r>
            <a:r>
              <a:rPr lang="en-US" sz="2400" dirty="0" smtClean="0">
                <a:solidFill>
                  <a:srgbClr val="FF0000"/>
                </a:solidFill>
              </a:rPr>
              <a:t>member of D </a:t>
            </a:r>
            <a:r>
              <a:rPr lang="en-US" sz="2400" dirty="0" smtClean="0"/>
              <a:t>has the same name as one of the members of B, then  any references to that member by </a:t>
            </a:r>
            <a:r>
              <a:rPr lang="en-US" sz="2400" dirty="0" err="1" smtClean="0"/>
              <a:t>cptr</a:t>
            </a:r>
            <a:r>
              <a:rPr lang="en-US" sz="2400" dirty="0" smtClean="0"/>
              <a:t> will always access the base class member.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999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999"/>
            <a:ext cx="3886200" cy="5622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66" y="59771"/>
            <a:ext cx="5121234" cy="58076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657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bptr</a:t>
            </a:r>
            <a:r>
              <a:rPr lang="en-US" dirty="0"/>
              <a:t> points to base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 </a:t>
            </a:r>
            <a:r>
              <a:rPr lang="en-US" dirty="0"/>
              <a:t>b = </a:t>
            </a:r>
            <a:r>
              <a:rPr lang="en-US" dirty="0" smtClean="0"/>
              <a:t>100</a:t>
            </a:r>
          </a:p>
          <a:p>
            <a:r>
              <a:rPr lang="en-US" dirty="0" err="1" smtClean="0"/>
              <a:t>bptr</a:t>
            </a:r>
            <a:r>
              <a:rPr lang="en-US" dirty="0" smtClean="0"/>
              <a:t> </a:t>
            </a:r>
            <a:r>
              <a:rPr lang="en-US" dirty="0"/>
              <a:t>now points to derived object </a:t>
            </a:r>
            <a:endParaRPr lang="en-US" dirty="0" smtClean="0"/>
          </a:p>
          <a:p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200</a:t>
            </a:r>
          </a:p>
          <a:p>
            <a:r>
              <a:rPr lang="en-US" dirty="0" smtClean="0"/>
              <a:t>using </a:t>
            </a:r>
            <a:r>
              <a:rPr lang="en-US" dirty="0"/>
              <a:t>((DC *) </a:t>
            </a:r>
            <a:r>
              <a:rPr lang="en-US" dirty="0" err="1"/>
              <a:t>bptr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200</a:t>
            </a:r>
          </a:p>
          <a:p>
            <a:r>
              <a:rPr lang="en-US" dirty="0" smtClean="0"/>
              <a:t>d </a:t>
            </a:r>
            <a:r>
              <a:rPr lang="en-US" dirty="0"/>
              <a:t>= 400</a:t>
            </a:r>
          </a:p>
        </p:txBody>
      </p:sp>
    </p:spTree>
    <p:extLst>
      <p:ext uri="{BB962C8B-B14F-4D97-AF65-F5344CB8AC3E}">
        <p14:creationId xmlns="" xmlns:p14="http://schemas.microsoft.com/office/powerpoint/2010/main" val="10914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000" dirty="0" smtClean="0"/>
              <a:t>Polymorphism refers to the property by which objects belonging to different classes are able to respond to the same message, but in different forms. </a:t>
            </a:r>
          </a:p>
          <a:p>
            <a:pPr>
              <a:lnSpc>
                <a:spcPct val="150000"/>
              </a:lnSpc>
            </a:pPr>
            <a:r>
              <a:rPr lang="en-US" sz="3000" i="1" dirty="0" smtClean="0">
                <a:solidFill>
                  <a:srgbClr val="FF0000"/>
                </a:solidFill>
              </a:rPr>
              <a:t>Essential requirement: ability to refer to objects without any regard to their classes.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This necessitates use of single pointer variable to refer objects of different classes. 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Here, we use the pointer to base class to refer to all the derived objects.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23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Base pointer, even when it is made to contain the address of a derived class, always executes the function in the base class.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The compiler ignores the contents of the pointer and chooses the member function that matches the type of the pointer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4038600" cy="571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685800"/>
            <a:ext cx="4419600" cy="586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bptr</a:t>
            </a:r>
            <a:r>
              <a:rPr lang="en-US" dirty="0" smtClean="0"/>
              <a:t> points to Base  </a:t>
            </a:r>
          </a:p>
          <a:p>
            <a:r>
              <a:rPr lang="en-US" dirty="0" smtClean="0"/>
              <a:t>Display base </a:t>
            </a:r>
          </a:p>
          <a:p>
            <a:r>
              <a:rPr lang="en-US" dirty="0" smtClean="0"/>
              <a:t>Show base </a:t>
            </a:r>
          </a:p>
          <a:p>
            <a:r>
              <a:rPr lang="en-US" dirty="0" err="1" smtClean="0"/>
              <a:t>bptr</a:t>
            </a:r>
            <a:r>
              <a:rPr lang="en-US" dirty="0" smtClean="0"/>
              <a:t> points to Derived  </a:t>
            </a:r>
          </a:p>
          <a:p>
            <a:r>
              <a:rPr lang="en-US" dirty="0" smtClean="0"/>
              <a:t>Display base </a:t>
            </a:r>
          </a:p>
          <a:p>
            <a:r>
              <a:rPr lang="en-US" dirty="0" smtClean="0"/>
              <a:t>Show derived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8153400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Virtual Functions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411768" cy="4953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1571624"/>
            <a:ext cx="6610350" cy="46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1752600" cy="15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76600"/>
            <a:ext cx="803999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At run time, when it is known what classes objects are under consideration, the appropriate version of the function is invoked.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the function is linked with a particular class much after compilation, this is called late binding.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Also called as </a:t>
            </a:r>
            <a:r>
              <a:rPr lang="en-US" dirty="0" smtClean="0">
                <a:solidFill>
                  <a:srgbClr val="FF0000"/>
                </a:solidFill>
              </a:rPr>
              <a:t>run time polymorphism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pointer can point to an object created by a class. 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item x;</a:t>
            </a:r>
          </a:p>
          <a:p>
            <a:r>
              <a:rPr lang="en-US" dirty="0" smtClean="0"/>
              <a:t>Where item is a class and x is an object defined to be of type item.</a:t>
            </a:r>
          </a:p>
          <a:p>
            <a:r>
              <a:rPr lang="en-US" dirty="0" smtClean="0"/>
              <a:t>We can define a </a:t>
            </a:r>
            <a:r>
              <a:rPr lang="en-US" dirty="0" err="1" smtClean="0"/>
              <a:t>poiner</a:t>
            </a:r>
            <a:r>
              <a:rPr lang="en-US" dirty="0" smtClean="0"/>
              <a:t> </a:t>
            </a:r>
            <a:r>
              <a:rPr lang="en-US" dirty="0" err="1" smtClean="0"/>
              <a:t>it_ptr</a:t>
            </a:r>
            <a:r>
              <a:rPr lang="en-US" dirty="0" smtClean="0"/>
              <a:t> of type item as follows: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item *</a:t>
            </a:r>
            <a:r>
              <a:rPr lang="en-US" dirty="0" err="1" smtClean="0">
                <a:solidFill>
                  <a:srgbClr val="FF0000"/>
                </a:solidFill>
              </a:rPr>
              <a:t>it_ptr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 pointers are useful in creating objects at run time. </a:t>
            </a:r>
          </a:p>
          <a:p>
            <a:r>
              <a:rPr lang="en-US" dirty="0" smtClean="0"/>
              <a:t>We can also use an object pointer to access the public members of an object.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6248400" cy="50637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1295400"/>
          </a:xfrm>
        </p:spPr>
        <p:txBody>
          <a:bodyPr/>
          <a:lstStyle/>
          <a:p>
            <a:r>
              <a:rPr lang="en-US" dirty="0" smtClean="0"/>
              <a:t>Declare an item variable x and a pointer to x as follows: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276600"/>
            <a:ext cx="3190315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" y="52578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800600"/>
            <a:ext cx="83889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pointer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initialized with the address of 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687</Words>
  <Application>Microsoft Office PowerPoint</Application>
  <PresentationFormat>On-screen Show (4:3)</PresentationFormat>
  <Paragraphs>82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Polymorphism</vt:lpstr>
      <vt:lpstr>Polymorphism</vt:lpstr>
      <vt:lpstr>Polymorphism</vt:lpstr>
      <vt:lpstr>Example</vt:lpstr>
      <vt:lpstr>Run Time Polymorphism </vt:lpstr>
      <vt:lpstr>Pointers To Objects</vt:lpstr>
      <vt:lpstr>Object Pointers</vt:lpstr>
      <vt:lpstr>Example</vt:lpstr>
      <vt:lpstr>Object Pointers</vt:lpstr>
      <vt:lpstr>Accessing member functions</vt:lpstr>
      <vt:lpstr>Create objects using pointers and new operator</vt:lpstr>
      <vt:lpstr>Program : Pointers to Objects</vt:lpstr>
      <vt:lpstr>Slide 13</vt:lpstr>
      <vt:lpstr>Output</vt:lpstr>
      <vt:lpstr>Program : Array Of Pointers To Objects </vt:lpstr>
      <vt:lpstr>Slide 16</vt:lpstr>
      <vt:lpstr>Output</vt:lpstr>
      <vt:lpstr>Pointers To Derived Classes </vt:lpstr>
      <vt:lpstr>Pointers To Derived Classes </vt:lpstr>
      <vt:lpstr>Pointers To Derived Classes </vt:lpstr>
      <vt:lpstr>Pointers To Derived Classes </vt:lpstr>
      <vt:lpstr>Slide 22</vt:lpstr>
      <vt:lpstr>Output</vt:lpstr>
      <vt:lpstr>Virtual Function</vt:lpstr>
      <vt:lpstr>Virtual Function</vt:lpstr>
      <vt:lpstr>Slide 26</vt:lpstr>
      <vt:lpstr>Output</vt:lpstr>
      <vt:lpstr>Rules of Virtual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/>
  <cp:lastModifiedBy>neetu.sardana</cp:lastModifiedBy>
  <cp:revision>42</cp:revision>
  <dcterms:created xsi:type="dcterms:W3CDTF">2006-08-16T00:00:00Z</dcterms:created>
  <dcterms:modified xsi:type="dcterms:W3CDTF">2016-05-21T04:17:11Z</dcterms:modified>
</cp:coreProperties>
</file>