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61" r:id="rId5"/>
    <p:sldId id="262" r:id="rId6"/>
    <p:sldId id="264" r:id="rId7"/>
    <p:sldId id="263" r:id="rId8"/>
    <p:sldId id="268" r:id="rId9"/>
    <p:sldId id="269" r:id="rId10"/>
    <p:sldId id="301" r:id="rId11"/>
    <p:sldId id="270" r:id="rId12"/>
    <p:sldId id="271" r:id="rId13"/>
    <p:sldId id="275" r:id="rId14"/>
    <p:sldId id="276" r:id="rId15"/>
    <p:sldId id="277" r:id="rId16"/>
    <p:sldId id="278" r:id="rId17"/>
    <p:sldId id="279" r:id="rId18"/>
    <p:sldId id="280" r:id="rId19"/>
    <p:sldId id="281" r:id="rId20"/>
    <p:sldId id="282" r:id="rId21"/>
    <p:sldId id="294" r:id="rId22"/>
    <p:sldId id="295" r:id="rId23"/>
    <p:sldId id="288" r:id="rId24"/>
    <p:sldId id="296" r:id="rId25"/>
    <p:sldId id="297" r:id="rId26"/>
    <p:sldId id="292" r:id="rId27"/>
    <p:sldId id="349" r:id="rId28"/>
    <p:sldId id="356" r:id="rId29"/>
    <p:sldId id="355" r:id="rId30"/>
    <p:sldId id="352" r:id="rId31"/>
    <p:sldId id="353" r:id="rId32"/>
    <p:sldId id="357" r:id="rId33"/>
    <p:sldId id="354" r:id="rId34"/>
    <p:sldId id="303" r:id="rId35"/>
    <p:sldId id="304" r:id="rId36"/>
    <p:sldId id="361" r:id="rId37"/>
    <p:sldId id="305" r:id="rId38"/>
    <p:sldId id="306" r:id="rId39"/>
    <p:sldId id="308" r:id="rId40"/>
    <p:sldId id="348" r:id="rId41"/>
    <p:sldId id="319" r:id="rId42"/>
    <p:sldId id="321" r:id="rId43"/>
    <p:sldId id="322" r:id="rId44"/>
    <p:sldId id="323" r:id="rId45"/>
    <p:sldId id="324" r:id="rId46"/>
    <p:sldId id="325" r:id="rId47"/>
    <p:sldId id="326" r:id="rId48"/>
    <p:sldId id="358" r:id="rId49"/>
    <p:sldId id="327" r:id="rId50"/>
    <p:sldId id="328" r:id="rId51"/>
    <p:sldId id="329" r:id="rId52"/>
    <p:sldId id="330" r:id="rId53"/>
    <p:sldId id="331" r:id="rId54"/>
    <p:sldId id="332" r:id="rId55"/>
    <p:sldId id="333" r:id="rId56"/>
    <p:sldId id="334" r:id="rId57"/>
    <p:sldId id="336" r:id="rId58"/>
    <p:sldId id="359" r:id="rId59"/>
    <p:sldId id="337" r:id="rId60"/>
    <p:sldId id="338" r:id="rId61"/>
    <p:sldId id="339" r:id="rId62"/>
    <p:sldId id="340" r:id="rId63"/>
    <p:sldId id="341" r:id="rId64"/>
    <p:sldId id="342" r:id="rId65"/>
    <p:sldId id="362" r:id="rId66"/>
    <p:sldId id="363" r:id="rId67"/>
    <p:sldId id="364" r:id="rId68"/>
    <p:sldId id="365" r:id="rId69"/>
    <p:sldId id="366" r:id="rId70"/>
    <p:sldId id="367" r:id="rId71"/>
    <p:sldId id="368" r:id="rId72"/>
    <p:sldId id="369" r:id="rId73"/>
    <p:sldId id="370" r:id="rId74"/>
    <p:sldId id="371" r:id="rId75"/>
    <p:sldId id="372" r:id="rId76"/>
    <p:sldId id="375" r:id="rId77"/>
    <p:sldId id="399" r:id="rId78"/>
    <p:sldId id="401" r:id="rId79"/>
    <p:sldId id="402" r:id="rId80"/>
    <p:sldId id="404" r:id="rId81"/>
    <p:sldId id="405" r:id="rId82"/>
    <p:sldId id="389" r:id="rId83"/>
    <p:sldId id="406" r:id="rId84"/>
    <p:sldId id="407" r:id="rId85"/>
    <p:sldId id="390" r:id="rId86"/>
    <p:sldId id="392" r:id="rId87"/>
    <p:sldId id="393" r:id="rId88"/>
    <p:sldId id="409" r:id="rId89"/>
    <p:sldId id="396" r:id="rId90"/>
    <p:sldId id="397" r:id="rId91"/>
    <p:sldId id="398" r:id="rId92"/>
    <p:sldId id="410" r:id="rId93"/>
    <p:sldId id="411" r:id="rId94"/>
    <p:sldId id="413" r:id="rId95"/>
    <p:sldId id="414" r:id="rId96"/>
    <p:sldId id="436" r:id="rId97"/>
    <p:sldId id="437" r:id="rId98"/>
    <p:sldId id="415" r:id="rId99"/>
    <p:sldId id="416" r:id="rId100"/>
    <p:sldId id="417" r:id="rId101"/>
    <p:sldId id="418" r:id="rId102"/>
    <p:sldId id="419" r:id="rId103"/>
    <p:sldId id="420" r:id="rId104"/>
    <p:sldId id="421" r:id="rId105"/>
    <p:sldId id="422" r:id="rId106"/>
    <p:sldId id="423" r:id="rId107"/>
    <p:sldId id="424" r:id="rId108"/>
    <p:sldId id="425" r:id="rId109"/>
    <p:sldId id="426" r:id="rId110"/>
    <p:sldId id="431" r:id="rId111"/>
    <p:sldId id="432" r:id="rId112"/>
    <p:sldId id="433" r:id="rId113"/>
    <p:sldId id="434" r:id="rId114"/>
    <p:sldId id="435"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pPr lvl="0"/>
            <a:endParaRPr lang="en-IN"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AB6FEA-B23B-49EB-BD9E-DD7920C072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0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Inheritance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more members to a class by Public derivation</a:t>
            </a:r>
            <a:endParaRPr lang="en-US" dirty="0"/>
          </a:p>
        </p:txBody>
      </p:sp>
      <p:pic>
        <p:nvPicPr>
          <p:cNvPr id="28674" name="Picture 2"/>
          <p:cNvPicPr>
            <a:picLocks noChangeAspect="1" noChangeArrowheads="1"/>
          </p:cNvPicPr>
          <p:nvPr/>
        </p:nvPicPr>
        <p:blipFill>
          <a:blip r:embed="rId2"/>
          <a:srcRect/>
          <a:stretch>
            <a:fillRect/>
          </a:stretch>
        </p:blipFill>
        <p:spPr bwMode="auto">
          <a:xfrm>
            <a:off x="1600200" y="1524000"/>
            <a:ext cx="55626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2"/>
          <p:cNvPicPr>
            <a:picLocks noChangeAspect="1" noChangeArrowheads="1"/>
          </p:cNvPicPr>
          <p:nvPr/>
        </p:nvPicPr>
        <p:blipFill>
          <a:blip r:embed="rId2"/>
          <a:srcRect/>
          <a:stretch>
            <a:fillRect/>
          </a:stretch>
        </p:blipFill>
        <p:spPr bwMode="auto">
          <a:xfrm>
            <a:off x="304800" y="1295400"/>
            <a:ext cx="6248400" cy="5063720"/>
          </a:xfrm>
          <a:prstGeom prst="rect">
            <a:avLst/>
          </a:prstGeom>
          <a:noFill/>
          <a:ln w="9525">
            <a:solidFill>
              <a:schemeClr val="accent1"/>
            </a:solid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Pointers</a:t>
            </a:r>
            <a:endParaRPr lang="en-US" dirty="0"/>
          </a:p>
        </p:txBody>
      </p:sp>
      <p:sp>
        <p:nvSpPr>
          <p:cNvPr id="3" name="Content Placeholder 2"/>
          <p:cNvSpPr>
            <a:spLocks noGrp="1"/>
          </p:cNvSpPr>
          <p:nvPr>
            <p:ph idx="1"/>
          </p:nvPr>
        </p:nvSpPr>
        <p:spPr>
          <a:xfrm>
            <a:off x="457200" y="1676400"/>
            <a:ext cx="8153400" cy="1295400"/>
          </a:xfrm>
        </p:spPr>
        <p:txBody>
          <a:bodyPr/>
          <a:lstStyle/>
          <a:p>
            <a:r>
              <a:rPr lang="en-US" dirty="0" smtClean="0"/>
              <a:t>Declare an item variable x and a pointer to x as follows:</a:t>
            </a:r>
          </a:p>
        </p:txBody>
      </p:sp>
      <p:pic>
        <p:nvPicPr>
          <p:cNvPr id="6146" name="Picture 2"/>
          <p:cNvPicPr>
            <a:picLocks noChangeAspect="1" noChangeArrowheads="1"/>
          </p:cNvPicPr>
          <p:nvPr/>
        </p:nvPicPr>
        <p:blipFill>
          <a:blip r:embed="rId2"/>
          <a:srcRect/>
          <a:stretch>
            <a:fillRect/>
          </a:stretch>
        </p:blipFill>
        <p:spPr bwMode="auto">
          <a:xfrm>
            <a:off x="2971800" y="3276600"/>
            <a:ext cx="3190315" cy="990600"/>
          </a:xfrm>
          <a:prstGeom prst="rect">
            <a:avLst/>
          </a:prstGeom>
          <a:noFill/>
          <a:ln w="9525">
            <a:solidFill>
              <a:schemeClr val="accent1"/>
            </a:solidFill>
            <a:miter lim="800000"/>
            <a:headEnd/>
            <a:tailEnd/>
          </a:ln>
          <a:effectLst/>
        </p:spPr>
      </p:pic>
      <p:sp>
        <p:nvSpPr>
          <p:cNvPr id="7" name="Rectangle 6"/>
          <p:cNvSpPr/>
          <p:nvPr/>
        </p:nvSpPr>
        <p:spPr>
          <a:xfrm>
            <a:off x="533400" y="5257800"/>
            <a:ext cx="8229600" cy="584775"/>
          </a:xfrm>
          <a:prstGeom prst="rect">
            <a:avLst/>
          </a:prstGeom>
        </p:spPr>
        <p:txBody>
          <a:bodyPr wrap="square">
            <a:spAutoFit/>
          </a:bodyPr>
          <a:lstStyle/>
          <a:p>
            <a:r>
              <a:rPr lang="en-US" sz="320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p:txBody>
      </p:sp>
      <p:sp>
        <p:nvSpPr>
          <p:cNvPr id="4" name="Rectangle 3"/>
          <p:cNvSpPr/>
          <p:nvPr/>
        </p:nvSpPr>
        <p:spPr>
          <a:xfrm>
            <a:off x="381000" y="4800600"/>
            <a:ext cx="8388927" cy="1077218"/>
          </a:xfrm>
          <a:prstGeom prst="rect">
            <a:avLst/>
          </a:prstGeom>
        </p:spPr>
        <p:txBody>
          <a:bodyPr wrap="square">
            <a:spAutoFit/>
          </a:bodyPr>
          <a:lstStyle/>
          <a:p>
            <a:pPr marL="457200" indent="-457200">
              <a:buFont typeface="Arial" pitchFamily="34" charset="0"/>
              <a:buChar char="•"/>
            </a:pPr>
            <a:r>
              <a:rPr lang="en-US" sz="3200" dirty="0">
                <a:latin typeface="Times New Roman" pitchFamily="18" charset="0"/>
                <a:cs typeface="Times New Roman" pitchFamily="18" charset="0"/>
              </a:rPr>
              <a:t>The pointer </a:t>
            </a:r>
            <a:r>
              <a:rPr lang="en-US" sz="3200" dirty="0" err="1">
                <a:latin typeface="Times New Roman" pitchFamily="18" charset="0"/>
                <a:cs typeface="Times New Roman" pitchFamily="18" charset="0"/>
              </a:rPr>
              <a:t>ptr</a:t>
            </a:r>
            <a:r>
              <a:rPr lang="en-US" sz="3200" dirty="0">
                <a:latin typeface="Times New Roman" pitchFamily="18" charset="0"/>
                <a:cs typeface="Times New Roman" pitchFamily="18" charset="0"/>
              </a:rPr>
              <a:t> is initialized with the address of x</a:t>
            </a:r>
            <a:r>
              <a:rPr lang="en-US" sz="3200" dirty="0" smtClean="0">
                <a:latin typeface="Times New Roman" pitchFamily="18" charset="0"/>
                <a:cs typeface="Times New Roman" pitchFamily="18" charset="0"/>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member functions</a:t>
            </a:r>
            <a:endParaRPr lang="en-US" dirty="0"/>
          </a:p>
        </p:txBody>
      </p:sp>
      <p:sp>
        <p:nvSpPr>
          <p:cNvPr id="3" name="Content Placeholder 2"/>
          <p:cNvSpPr>
            <a:spLocks noGrp="1"/>
          </p:cNvSpPr>
          <p:nvPr>
            <p:ph idx="1"/>
          </p:nvPr>
        </p:nvSpPr>
        <p:spPr>
          <a:xfrm>
            <a:off x="457200" y="1600201"/>
            <a:ext cx="8229600" cy="1295400"/>
          </a:xfrm>
        </p:spPr>
        <p:txBody>
          <a:bodyPr>
            <a:normAutofit fontScale="85000" lnSpcReduction="10000"/>
          </a:bodyPr>
          <a:lstStyle/>
          <a:p>
            <a:r>
              <a:rPr lang="en-US" dirty="0"/>
              <a:t>We can refer to member function of item in two ways, one by using dot operator and the object, and another by using the arrow operator and the object pointer.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3316430"/>
            <a:ext cx="2836311" cy="7983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9758" y="3316430"/>
            <a:ext cx="3511241" cy="77794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971800" y="4752109"/>
            <a:ext cx="2775857" cy="50569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51170" y="5791200"/>
            <a:ext cx="7877175"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14457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objects using pointers and new operator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7400" y="2428032"/>
            <a:ext cx="4529654" cy="3948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387530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smtClean="0"/>
              <a:t>Program : Pointers to Objects</a:t>
            </a:r>
            <a:endParaRPr lang="en-US" dirty="0"/>
          </a:p>
        </p:txBody>
      </p:sp>
    </p:spTree>
    <p:extLst>
      <p:ext uri="{BB962C8B-B14F-4D97-AF65-F5344CB8AC3E}">
        <p14:creationId xmlns:p14="http://schemas.microsoft.com/office/powerpoint/2010/main" xmlns="" val="19886786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533400"/>
            <a:ext cx="4429728" cy="495992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0"/>
            <a:ext cx="4609630" cy="662939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11607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Input code and price for the item </a:t>
            </a:r>
            <a:r>
              <a:rPr lang="en-US" dirty="0" smtClean="0"/>
              <a:t>1: 40 500</a:t>
            </a:r>
          </a:p>
          <a:p>
            <a:r>
              <a:rPr lang="en-US" dirty="0" smtClean="0"/>
              <a:t>Input </a:t>
            </a:r>
            <a:r>
              <a:rPr lang="en-US" dirty="0"/>
              <a:t>code and price for the item </a:t>
            </a:r>
            <a:r>
              <a:rPr lang="en-US" dirty="0" smtClean="0"/>
              <a:t>2: 60 600</a:t>
            </a:r>
          </a:p>
          <a:p>
            <a:r>
              <a:rPr lang="en-US" dirty="0" smtClean="0"/>
              <a:t>Item 1</a:t>
            </a:r>
          </a:p>
          <a:p>
            <a:r>
              <a:rPr lang="en-US" dirty="0" smtClean="0"/>
              <a:t>Code:40 </a:t>
            </a:r>
          </a:p>
          <a:p>
            <a:r>
              <a:rPr lang="en-US" dirty="0" smtClean="0"/>
              <a:t>Price:500</a:t>
            </a:r>
          </a:p>
          <a:p>
            <a:r>
              <a:rPr lang="en-US" dirty="0" smtClean="0"/>
              <a:t>Item 2</a:t>
            </a:r>
          </a:p>
          <a:p>
            <a:r>
              <a:rPr lang="en-US" dirty="0" smtClean="0"/>
              <a:t>Code:60</a:t>
            </a:r>
          </a:p>
          <a:p>
            <a:r>
              <a:rPr lang="en-US" dirty="0" smtClean="0"/>
              <a:t>Price:600</a:t>
            </a:r>
            <a:endParaRPr lang="en-US" dirty="0"/>
          </a:p>
        </p:txBody>
      </p:sp>
    </p:spTree>
    <p:extLst>
      <p:ext uri="{BB962C8B-B14F-4D97-AF65-F5344CB8AC3E}">
        <p14:creationId xmlns:p14="http://schemas.microsoft.com/office/powerpoint/2010/main" xmlns="" val="3965182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0"/>
            <a:ext cx="8229600" cy="1143000"/>
          </a:xfrm>
        </p:spPr>
        <p:txBody>
          <a:bodyPr>
            <a:normAutofit fontScale="90000"/>
          </a:bodyPr>
          <a:lstStyle/>
          <a:p>
            <a:r>
              <a:rPr lang="en-US" dirty="0" smtClean="0"/>
              <a:t>Program : Array Of Pointers To Objects </a:t>
            </a:r>
            <a:endParaRPr lang="en-US" dirty="0"/>
          </a:p>
        </p:txBody>
      </p:sp>
    </p:spTree>
    <p:extLst>
      <p:ext uri="{BB962C8B-B14F-4D97-AF65-F5344CB8AC3E}">
        <p14:creationId xmlns:p14="http://schemas.microsoft.com/office/powerpoint/2010/main" xmlns="" val="27800635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448117"/>
            <a:ext cx="3962400" cy="57167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8200" y="448117"/>
            <a:ext cx="4191000" cy="57167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20570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1905000"/>
            <a:ext cx="4059343" cy="3276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734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81000" y="457200"/>
            <a:ext cx="2819400" cy="561791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Derived Classes </a:t>
            </a:r>
            <a:endParaRPr lang="en-US" dirty="0"/>
          </a:p>
        </p:txBody>
      </p:sp>
      <p:sp>
        <p:nvSpPr>
          <p:cNvPr id="3" name="Content Placeholder 2"/>
          <p:cNvSpPr>
            <a:spLocks noGrp="1"/>
          </p:cNvSpPr>
          <p:nvPr>
            <p:ph idx="1"/>
          </p:nvPr>
        </p:nvSpPr>
        <p:spPr>
          <a:xfrm>
            <a:off x="381000" y="1752600"/>
            <a:ext cx="8229600" cy="4495800"/>
          </a:xfrm>
        </p:spPr>
        <p:txBody>
          <a:bodyPr>
            <a:noAutofit/>
          </a:bodyPr>
          <a:lstStyle/>
          <a:p>
            <a:pPr algn="just">
              <a:lnSpc>
                <a:spcPct val="110000"/>
              </a:lnSpc>
            </a:pPr>
            <a:r>
              <a:rPr lang="en-US" sz="2800" dirty="0" smtClean="0"/>
              <a:t>We can use pointers not only to the base objects but also to the objects of derived classes. </a:t>
            </a:r>
          </a:p>
          <a:p>
            <a:pPr algn="just">
              <a:lnSpc>
                <a:spcPct val="110000"/>
              </a:lnSpc>
            </a:pPr>
            <a:r>
              <a:rPr lang="en-US" sz="2800" dirty="0" smtClean="0"/>
              <a:t>Pointers to objects of base class are type-compatible with pointers to objects of a derived class. </a:t>
            </a:r>
          </a:p>
          <a:p>
            <a:pPr algn="just">
              <a:lnSpc>
                <a:spcPct val="110000"/>
              </a:lnSpc>
            </a:pPr>
            <a:r>
              <a:rPr lang="en-US" sz="2800" dirty="0" smtClean="0"/>
              <a:t>Therefore, a single pointer variable can be made to point to objects belonging to different classes. </a:t>
            </a:r>
          </a:p>
        </p:txBody>
      </p:sp>
    </p:spTree>
    <p:extLst>
      <p:ext uri="{BB962C8B-B14F-4D97-AF65-F5344CB8AC3E}">
        <p14:creationId xmlns:p14="http://schemas.microsoft.com/office/powerpoint/2010/main" xmlns="" val="22202167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Derived Classes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09600" y="1981200"/>
            <a:ext cx="7772400" cy="2362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609600" y="4953000"/>
            <a:ext cx="7848600" cy="1290803"/>
          </a:xfrm>
          <a:prstGeom prst="rect">
            <a:avLst/>
          </a:prstGeom>
        </p:spPr>
        <p:txBody>
          <a:bodyPr wrap="square">
            <a:spAutoFit/>
          </a:bodyPr>
          <a:lstStyle/>
          <a:p>
            <a:pPr algn="just">
              <a:lnSpc>
                <a:spcPct val="110000"/>
              </a:lnSpc>
            </a:pPr>
            <a:r>
              <a:rPr lang="en-US" sz="2400" dirty="0" smtClean="0"/>
              <a:t>For example, if B is a base class and D is a derived class from B, then a pointer declared as a pointer to B can also be pointer to D. </a:t>
            </a:r>
            <a:endParaRPr lang="en-US" sz="2400" dirty="0"/>
          </a:p>
        </p:txBody>
      </p:sp>
    </p:spTree>
    <p:extLst>
      <p:ext uri="{BB962C8B-B14F-4D97-AF65-F5344CB8AC3E}">
        <p14:creationId xmlns:p14="http://schemas.microsoft.com/office/powerpoint/2010/main" xmlns="" val="19641111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Derived Classes </a:t>
            </a:r>
            <a:endParaRPr lang="en-US" dirty="0"/>
          </a:p>
        </p:txBody>
      </p:sp>
      <p:sp>
        <p:nvSpPr>
          <p:cNvPr id="3" name="Content Placeholder 2"/>
          <p:cNvSpPr>
            <a:spLocks noGrp="1"/>
          </p:cNvSpPr>
          <p:nvPr>
            <p:ph idx="1"/>
          </p:nvPr>
        </p:nvSpPr>
        <p:spPr>
          <a:xfrm>
            <a:off x="457200" y="1828800"/>
            <a:ext cx="8229600" cy="4648200"/>
          </a:xfrm>
        </p:spPr>
        <p:txBody>
          <a:bodyPr>
            <a:normAutofit fontScale="85000" lnSpcReduction="20000"/>
          </a:bodyPr>
          <a:lstStyle/>
          <a:p>
            <a:pPr algn="just">
              <a:lnSpc>
                <a:spcPct val="120000"/>
              </a:lnSpc>
            </a:pPr>
            <a:r>
              <a:rPr lang="en-US" dirty="0" smtClean="0"/>
              <a:t>This is perfectly valid with </a:t>
            </a:r>
            <a:r>
              <a:rPr lang="en-US" dirty="0" err="1" smtClean="0"/>
              <a:t>c++</a:t>
            </a:r>
            <a:r>
              <a:rPr lang="en-US" dirty="0" smtClean="0"/>
              <a:t> because d is an object derived from the class B.</a:t>
            </a:r>
          </a:p>
          <a:p>
            <a:pPr algn="just">
              <a:lnSpc>
                <a:spcPct val="120000"/>
              </a:lnSpc>
            </a:pPr>
            <a:r>
              <a:rPr lang="en-US" dirty="0" smtClean="0"/>
              <a:t>Problem: in using </a:t>
            </a:r>
            <a:r>
              <a:rPr lang="en-US" dirty="0" err="1" smtClean="0"/>
              <a:t>cptr</a:t>
            </a:r>
            <a:r>
              <a:rPr lang="en-US" dirty="0" smtClean="0"/>
              <a:t> to access the public members of the derived class D.</a:t>
            </a:r>
          </a:p>
          <a:p>
            <a:pPr algn="just">
              <a:lnSpc>
                <a:spcPct val="120000"/>
              </a:lnSpc>
            </a:pPr>
            <a:r>
              <a:rPr lang="en-US" dirty="0" smtClean="0"/>
              <a:t>Using </a:t>
            </a:r>
            <a:r>
              <a:rPr lang="en-US" dirty="0" err="1" smtClean="0"/>
              <a:t>cptr</a:t>
            </a:r>
            <a:r>
              <a:rPr lang="en-US" dirty="0" smtClean="0"/>
              <a:t>, we can access only those members which are inherited from B and not the members that originally belong to D. </a:t>
            </a:r>
          </a:p>
          <a:p>
            <a:pPr algn="just">
              <a:lnSpc>
                <a:spcPct val="120000"/>
              </a:lnSpc>
            </a:pPr>
            <a:r>
              <a:rPr lang="en-US" dirty="0" smtClean="0"/>
              <a:t>In case a member of D has the same name as one of the members of B, then  any references to that member by </a:t>
            </a:r>
            <a:r>
              <a:rPr lang="en-US" dirty="0" err="1" smtClean="0"/>
              <a:t>cptr</a:t>
            </a:r>
            <a:r>
              <a:rPr lang="en-US" dirty="0" smtClean="0"/>
              <a:t> will always access the base class member.</a:t>
            </a:r>
            <a:endParaRPr lang="en-US" dirty="0"/>
          </a:p>
        </p:txBody>
      </p:sp>
    </p:spTree>
    <p:extLst>
      <p:ext uri="{BB962C8B-B14F-4D97-AF65-F5344CB8AC3E}">
        <p14:creationId xmlns:p14="http://schemas.microsoft.com/office/powerpoint/2010/main" xmlns="" val="12999286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1000"/>
            <a:ext cx="3581400" cy="5181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91542" y="491836"/>
            <a:ext cx="4471458" cy="50707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657414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err="1"/>
              <a:t>bptr</a:t>
            </a:r>
            <a:r>
              <a:rPr lang="en-US" dirty="0"/>
              <a:t> points to base </a:t>
            </a:r>
            <a:r>
              <a:rPr lang="en-US" dirty="0" smtClean="0"/>
              <a:t>object</a:t>
            </a:r>
          </a:p>
          <a:p>
            <a:r>
              <a:rPr lang="en-US" dirty="0" smtClean="0"/>
              <a:t> </a:t>
            </a:r>
            <a:r>
              <a:rPr lang="en-US" dirty="0"/>
              <a:t>b = </a:t>
            </a:r>
            <a:r>
              <a:rPr lang="en-US" dirty="0" smtClean="0"/>
              <a:t>100</a:t>
            </a:r>
          </a:p>
          <a:p>
            <a:r>
              <a:rPr lang="en-US" dirty="0" err="1" smtClean="0"/>
              <a:t>bptr</a:t>
            </a:r>
            <a:r>
              <a:rPr lang="en-US" dirty="0" smtClean="0"/>
              <a:t> </a:t>
            </a:r>
            <a:r>
              <a:rPr lang="en-US" dirty="0"/>
              <a:t>now points to derived object </a:t>
            </a:r>
            <a:endParaRPr lang="en-US" dirty="0" smtClean="0"/>
          </a:p>
          <a:p>
            <a:r>
              <a:rPr lang="en-US" dirty="0" smtClean="0"/>
              <a:t>b </a:t>
            </a:r>
            <a:r>
              <a:rPr lang="en-US" dirty="0"/>
              <a:t>= </a:t>
            </a:r>
            <a:r>
              <a:rPr lang="en-US" dirty="0" smtClean="0"/>
              <a:t>200</a:t>
            </a:r>
          </a:p>
          <a:p>
            <a:r>
              <a:rPr lang="en-US" dirty="0" smtClean="0"/>
              <a:t>using </a:t>
            </a:r>
            <a:r>
              <a:rPr lang="en-US" dirty="0"/>
              <a:t>((DC *) </a:t>
            </a:r>
            <a:r>
              <a:rPr lang="en-US" dirty="0" err="1"/>
              <a:t>bptr</a:t>
            </a:r>
            <a:r>
              <a:rPr lang="en-US" dirty="0" smtClean="0"/>
              <a:t>)</a:t>
            </a:r>
          </a:p>
          <a:p>
            <a:r>
              <a:rPr lang="en-US" dirty="0" smtClean="0"/>
              <a:t>b </a:t>
            </a:r>
            <a:r>
              <a:rPr lang="en-US" dirty="0"/>
              <a:t>= </a:t>
            </a:r>
            <a:r>
              <a:rPr lang="en-US" dirty="0" smtClean="0"/>
              <a:t>200</a:t>
            </a:r>
          </a:p>
          <a:p>
            <a:r>
              <a:rPr lang="en-US" dirty="0" smtClean="0"/>
              <a:t>d </a:t>
            </a:r>
            <a:r>
              <a:rPr lang="en-US" dirty="0"/>
              <a:t>= 400</a:t>
            </a:r>
          </a:p>
        </p:txBody>
      </p:sp>
    </p:spTree>
    <p:extLst>
      <p:ext uri="{BB962C8B-B14F-4D97-AF65-F5344CB8AC3E}">
        <p14:creationId xmlns:p14="http://schemas.microsoft.com/office/powerpoint/2010/main" xmlns="" val="109141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a =5</a:t>
            </a:r>
          </a:p>
          <a:p>
            <a:pPr>
              <a:buNone/>
            </a:pPr>
            <a:r>
              <a:rPr lang="en-US" dirty="0" smtClean="0"/>
              <a:t> a = 5</a:t>
            </a:r>
          </a:p>
          <a:p>
            <a:pPr>
              <a:buNone/>
            </a:pPr>
            <a:r>
              <a:rPr lang="en-US" dirty="0" smtClean="0"/>
              <a:t> b = 10</a:t>
            </a:r>
          </a:p>
          <a:p>
            <a:pPr>
              <a:buNone/>
            </a:pPr>
            <a:r>
              <a:rPr lang="en-US" dirty="0" smtClean="0"/>
              <a:t> c = 50</a:t>
            </a:r>
          </a:p>
          <a:p>
            <a:pPr>
              <a:buNone/>
            </a:pPr>
            <a:r>
              <a:rPr lang="en-US" dirty="0" smtClean="0"/>
              <a:t> a = 5</a:t>
            </a:r>
          </a:p>
          <a:p>
            <a:pPr>
              <a:buNone/>
            </a:pPr>
            <a:r>
              <a:rPr lang="en-US" dirty="0" smtClean="0"/>
              <a:t> b = 20</a:t>
            </a:r>
          </a:p>
          <a:p>
            <a:pPr>
              <a:buNone/>
            </a:pPr>
            <a:r>
              <a:rPr lang="en-US" dirty="0" smtClean="0"/>
              <a:t> c = 100</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Private Declaration</a:t>
            </a:r>
            <a:endParaRPr lang="en-US" dirty="0"/>
          </a:p>
        </p:txBody>
      </p:sp>
      <p:pic>
        <p:nvPicPr>
          <p:cNvPr id="30722" name="Picture 2"/>
          <p:cNvPicPr>
            <a:picLocks noChangeAspect="1" noChangeArrowheads="1"/>
          </p:cNvPicPr>
          <p:nvPr/>
        </p:nvPicPr>
        <p:blipFill>
          <a:blip r:embed="rId2"/>
          <a:srcRect/>
          <a:stretch>
            <a:fillRect/>
          </a:stretch>
        </p:blipFill>
        <p:spPr bwMode="auto">
          <a:xfrm>
            <a:off x="914400" y="1600200"/>
            <a:ext cx="7467600" cy="46482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Declaration</a:t>
            </a:r>
            <a:endParaRPr lang="en-US" dirty="0"/>
          </a:p>
        </p:txBody>
      </p:sp>
      <p:sp>
        <p:nvSpPr>
          <p:cNvPr id="3" name="Content Placeholder 2"/>
          <p:cNvSpPr>
            <a:spLocks noGrp="1"/>
          </p:cNvSpPr>
          <p:nvPr>
            <p:ph idx="1"/>
          </p:nvPr>
        </p:nvSpPr>
        <p:spPr/>
        <p:txBody>
          <a:bodyPr/>
          <a:lstStyle/>
          <a:p>
            <a:pPr algn="just"/>
            <a:r>
              <a:rPr lang="en-US" dirty="0" smtClean="0"/>
              <a:t>The members of the derived class D is shown as follows. </a:t>
            </a:r>
          </a:p>
          <a:p>
            <a:pPr algn="just"/>
            <a:r>
              <a:rPr lang="en-US" dirty="0" smtClean="0"/>
              <a:t>In private derivation, the public members of the base class become private members of the derived class. </a:t>
            </a:r>
          </a:p>
          <a:p>
            <a:pPr algn="just"/>
            <a:r>
              <a:rPr lang="en-US" dirty="0" smtClean="0"/>
              <a:t>Therefore, the objects of D cannot have direct access to the public member functions of B. </a:t>
            </a:r>
          </a:p>
          <a:p>
            <a:pPr algn="just">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more members to the class (Private Declaration)</a:t>
            </a:r>
            <a:endParaRPr lang="en-US" dirty="0"/>
          </a:p>
        </p:txBody>
      </p:sp>
      <p:pic>
        <p:nvPicPr>
          <p:cNvPr id="31746" name="Picture 2"/>
          <p:cNvPicPr>
            <a:picLocks noChangeAspect="1" noChangeArrowheads="1"/>
          </p:cNvPicPr>
          <p:nvPr/>
        </p:nvPicPr>
        <p:blipFill>
          <a:blip r:embed="rId2"/>
          <a:srcRect/>
          <a:stretch>
            <a:fillRect/>
          </a:stretch>
        </p:blipFill>
        <p:spPr bwMode="auto">
          <a:xfrm>
            <a:off x="1905000" y="1828800"/>
            <a:ext cx="4551389"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Declaration</a:t>
            </a:r>
            <a:endParaRPr lang="en-US" dirty="0"/>
          </a:p>
        </p:txBody>
      </p:sp>
      <p:sp>
        <p:nvSpPr>
          <p:cNvPr id="3" name="Content Placeholder 2"/>
          <p:cNvSpPr>
            <a:spLocks noGrp="1"/>
          </p:cNvSpPr>
          <p:nvPr>
            <p:ph idx="1"/>
          </p:nvPr>
        </p:nvSpPr>
        <p:spPr>
          <a:xfrm>
            <a:off x="457200" y="1600201"/>
            <a:ext cx="8229600" cy="685799"/>
          </a:xfrm>
        </p:spPr>
        <p:txBody>
          <a:bodyPr/>
          <a:lstStyle/>
          <a:p>
            <a:r>
              <a:rPr lang="en-US" dirty="0" smtClean="0"/>
              <a:t>The statements will not work. </a:t>
            </a:r>
            <a:endParaRPr lang="en-US" dirty="0"/>
          </a:p>
        </p:txBody>
      </p:sp>
      <p:pic>
        <p:nvPicPr>
          <p:cNvPr id="32770" name="Picture 2"/>
          <p:cNvPicPr>
            <a:picLocks noChangeAspect="1" noChangeArrowheads="1"/>
          </p:cNvPicPr>
          <p:nvPr/>
        </p:nvPicPr>
        <p:blipFill>
          <a:blip r:embed="rId2"/>
          <a:srcRect/>
          <a:stretch>
            <a:fillRect/>
          </a:stretch>
        </p:blipFill>
        <p:spPr bwMode="auto">
          <a:xfrm>
            <a:off x="762000" y="2514600"/>
            <a:ext cx="6500813" cy="16002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Declaration</a:t>
            </a:r>
            <a:endParaRPr lang="en-US" dirty="0"/>
          </a:p>
        </p:txBody>
      </p:sp>
      <p:sp>
        <p:nvSpPr>
          <p:cNvPr id="3" name="Content Placeholder 2"/>
          <p:cNvSpPr>
            <a:spLocks noGrp="1"/>
          </p:cNvSpPr>
          <p:nvPr>
            <p:ph idx="1"/>
          </p:nvPr>
        </p:nvSpPr>
        <p:spPr>
          <a:xfrm>
            <a:off x="533400" y="1524000"/>
            <a:ext cx="8229600" cy="3078163"/>
          </a:xfrm>
        </p:spPr>
        <p:txBody>
          <a:bodyPr/>
          <a:lstStyle/>
          <a:p>
            <a:r>
              <a:rPr lang="en-US" dirty="0" smtClean="0"/>
              <a:t>However, these functions can be used inside </a:t>
            </a:r>
            <a:r>
              <a:rPr lang="en-US" dirty="0" err="1" smtClean="0"/>
              <a:t>mul</a:t>
            </a:r>
            <a:r>
              <a:rPr lang="en-US" dirty="0" smtClean="0"/>
              <a:t>() and display() like normal functions as shown below.</a:t>
            </a:r>
          </a:p>
          <a:p>
            <a:endParaRPr lang="en-US" dirty="0"/>
          </a:p>
        </p:txBody>
      </p:sp>
      <p:pic>
        <p:nvPicPr>
          <p:cNvPr id="33794" name="Picture 2"/>
          <p:cNvPicPr>
            <a:picLocks noChangeAspect="1" noChangeArrowheads="1"/>
          </p:cNvPicPr>
          <p:nvPr/>
        </p:nvPicPr>
        <p:blipFill>
          <a:blip r:embed="rId2"/>
          <a:srcRect/>
          <a:stretch>
            <a:fillRect/>
          </a:stretch>
        </p:blipFill>
        <p:spPr bwMode="auto">
          <a:xfrm>
            <a:off x="1524000" y="3055174"/>
            <a:ext cx="6815353" cy="380282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304800" y="228600"/>
            <a:ext cx="4038600" cy="6019800"/>
          </a:xfrm>
          <a:prstGeom prst="rect">
            <a:avLst/>
          </a:prstGeom>
          <a:noFill/>
          <a:ln w="9525">
            <a:solidFill>
              <a:schemeClr val="accent1"/>
            </a:solid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4572000" y="304800"/>
            <a:ext cx="4114800" cy="59436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457200" y="838200"/>
            <a:ext cx="8012546" cy="45720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Reusability is another important feature of OOP. </a:t>
            </a:r>
          </a:p>
          <a:p>
            <a:pPr algn="just"/>
            <a:r>
              <a:rPr lang="en-US" dirty="0" smtClean="0"/>
              <a:t>It is a good </a:t>
            </a:r>
            <a:r>
              <a:rPr lang="en-US" dirty="0" smtClean="0">
                <a:solidFill>
                  <a:srgbClr val="FF0000"/>
                </a:solidFill>
              </a:rPr>
              <a:t>practice to reuse something </a:t>
            </a:r>
            <a:r>
              <a:rPr lang="en-US" dirty="0" smtClean="0"/>
              <a:t>that already exists rather than trying to create the same all over again. </a:t>
            </a:r>
          </a:p>
          <a:p>
            <a:pPr algn="just"/>
            <a:r>
              <a:rPr lang="en-US" dirty="0" smtClean="0"/>
              <a:t>For instance, the reuse of a class that has already been tested, debugged and used many times can save the effort of developing and testing the same again.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lnSpcReduction="10000"/>
          </a:bodyPr>
          <a:lstStyle/>
          <a:p>
            <a:r>
              <a:rPr lang="en-US" dirty="0" smtClean="0"/>
              <a:t>Enter the values of a and b : 5 10</a:t>
            </a:r>
          </a:p>
          <a:p>
            <a:r>
              <a:rPr lang="en-US" dirty="0" smtClean="0"/>
              <a:t>A= 5</a:t>
            </a:r>
          </a:p>
          <a:p>
            <a:r>
              <a:rPr lang="en-US" dirty="0" smtClean="0"/>
              <a:t>B=10</a:t>
            </a:r>
          </a:p>
          <a:p>
            <a:r>
              <a:rPr lang="en-US" dirty="0" smtClean="0"/>
              <a:t>C= 5</a:t>
            </a:r>
          </a:p>
          <a:p>
            <a:r>
              <a:rPr lang="en-US" dirty="0" smtClean="0"/>
              <a:t>Enter the values of a and b : 12 20</a:t>
            </a:r>
          </a:p>
          <a:p>
            <a:r>
              <a:rPr lang="en-US" dirty="0" smtClean="0"/>
              <a:t>A= 12</a:t>
            </a:r>
          </a:p>
          <a:p>
            <a:r>
              <a:rPr lang="en-US" dirty="0" smtClean="0"/>
              <a:t>B=20</a:t>
            </a:r>
          </a:p>
          <a:p>
            <a:r>
              <a:rPr lang="en-US" dirty="0" smtClean="0"/>
              <a:t>C=240</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1200"/>
            <a:ext cx="8229600" cy="1143000"/>
          </a:xfrm>
        </p:spPr>
        <p:txBody>
          <a:bodyPr>
            <a:normAutofit fontScale="90000"/>
          </a:bodyPr>
          <a:lstStyle/>
          <a:p>
            <a:r>
              <a:rPr lang="en-US" dirty="0" smtClean="0"/>
              <a:t>Example1:</a:t>
            </a:r>
            <a:br>
              <a:rPr lang="en-US" dirty="0" smtClean="0"/>
            </a:br>
            <a:r>
              <a:rPr lang="en-US" dirty="0" smtClean="0"/>
              <a:t> Inheritance using Public Specifier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228600" y="533400"/>
            <a:ext cx="4114800" cy="5791200"/>
          </a:xfrm>
          <a:prstGeom prst="rect">
            <a:avLst/>
          </a:prstGeom>
          <a:noFill/>
          <a:ln w="9525">
            <a:solidFill>
              <a:schemeClr val="accent1"/>
            </a:solid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4419600" y="533400"/>
            <a:ext cx="4419600" cy="5791200"/>
          </a:xfrm>
          <a:prstGeom prst="rect">
            <a:avLst/>
          </a:prstGeom>
          <a:noFill/>
          <a:ln w="9525">
            <a:solidFill>
              <a:schemeClr val="accent1"/>
            </a:solidFill>
            <a:miter lim="800000"/>
            <a:headEnd/>
            <a:tailEnd/>
          </a:ln>
          <a:effectLst/>
        </p:spPr>
      </p:pic>
      <p:sp>
        <p:nvSpPr>
          <p:cNvPr id="4" name="Text Box 8"/>
          <p:cNvSpPr txBox="1">
            <a:spLocks noChangeArrowheads="1"/>
          </p:cNvSpPr>
          <p:nvPr/>
        </p:nvSpPr>
        <p:spPr bwMode="auto">
          <a:xfrm>
            <a:off x="6172200" y="4724400"/>
            <a:ext cx="2971800" cy="923330"/>
          </a:xfrm>
          <a:prstGeom prst="rect">
            <a:avLst/>
          </a:prstGeom>
          <a:noFill/>
          <a:ln w="9525">
            <a:noFill/>
            <a:miter lim="800000"/>
            <a:headEnd/>
            <a:tailEnd/>
          </a:ln>
        </p:spPr>
        <p:txBody>
          <a:bodyPr wrap="square">
            <a:spAutoFit/>
          </a:bodyPr>
          <a:lstStyle/>
          <a:p>
            <a:pPr>
              <a:spcBef>
                <a:spcPct val="50000"/>
              </a:spcBef>
            </a:pPr>
            <a:r>
              <a:rPr lang="en-US" b="1" i="1" dirty="0">
                <a:solidFill>
                  <a:srgbClr val="CC3300"/>
                </a:solidFill>
              </a:rPr>
              <a:t>Public members of base class are accessed</a:t>
            </a:r>
            <a:r>
              <a:rPr lang="en-US" b="1" i="1" dirty="0">
                <a:solidFill>
                  <a:schemeClr val="tx2"/>
                </a:solidFill>
              </a:rPr>
              <a:t> </a:t>
            </a:r>
            <a:r>
              <a:rPr lang="en-US" b="1" i="1" dirty="0">
                <a:solidFill>
                  <a:srgbClr val="CC3300"/>
                </a:solidFill>
              </a:rPr>
              <a:t>as public of derived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0"/>
            <a:ext cx="7772400" cy="1143000"/>
          </a:xfrm>
        </p:spPr>
        <p:txBody>
          <a:bodyPr/>
          <a:lstStyle/>
          <a:p>
            <a:pPr eaLnBrk="1" hangingPunct="1"/>
            <a:r>
              <a:rPr lang="en-US" smtClean="0"/>
              <a:t>Output</a:t>
            </a:r>
          </a:p>
        </p:txBody>
      </p:sp>
      <p:sp>
        <p:nvSpPr>
          <p:cNvPr id="10243" name="Rectangle 3"/>
          <p:cNvSpPr>
            <a:spLocks noGrp="1" noChangeArrowheads="1"/>
          </p:cNvSpPr>
          <p:nvPr>
            <p:ph type="body" idx="1"/>
          </p:nvPr>
        </p:nvSpPr>
        <p:spPr>
          <a:xfrm>
            <a:off x="685800" y="1752600"/>
            <a:ext cx="7772400" cy="4038600"/>
          </a:xfrm>
        </p:spPr>
        <p:txBody>
          <a:bodyPr/>
          <a:lstStyle/>
          <a:p>
            <a:pPr eaLnBrk="1" hangingPunct="1"/>
            <a:r>
              <a:rPr lang="en-US" dirty="0" smtClean="0"/>
              <a:t>enter roll no and name 12 ABC</a:t>
            </a:r>
          </a:p>
          <a:p>
            <a:pPr eaLnBrk="1" hangingPunct="1"/>
            <a:r>
              <a:rPr lang="en-US" dirty="0" smtClean="0"/>
              <a:t>roll no is 12</a:t>
            </a:r>
          </a:p>
          <a:p>
            <a:pPr eaLnBrk="1" hangingPunct="1"/>
            <a:r>
              <a:rPr lang="en-US" dirty="0" smtClean="0"/>
              <a:t>and name is ABC</a:t>
            </a:r>
          </a:p>
          <a:p>
            <a:pPr eaLnBrk="1" hangingPunct="1"/>
            <a:r>
              <a:rPr lang="en-US" dirty="0" smtClean="0"/>
              <a:t>and subjects are OOPS and</a:t>
            </a:r>
          </a:p>
          <a:p>
            <a:pPr eaLnBrk="1" hangingPunct="1">
              <a:buFontTx/>
              <a:buNone/>
            </a:pPr>
            <a:r>
              <a:rPr lang="en-US" dirty="0" smtClean="0"/>
              <a:t>   PROGRAMMING</a:t>
            </a:r>
          </a:p>
          <a:p>
            <a:pPr eaLnBrk="1" hangingPunct="1">
              <a:buFontTx/>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1200"/>
            <a:ext cx="8229600" cy="1143000"/>
          </a:xfrm>
        </p:spPr>
        <p:txBody>
          <a:bodyPr>
            <a:normAutofit fontScale="90000"/>
          </a:bodyPr>
          <a:lstStyle/>
          <a:p>
            <a:r>
              <a:rPr lang="en-US" dirty="0" smtClean="0"/>
              <a:t>Example2:</a:t>
            </a:r>
            <a:br>
              <a:rPr lang="en-US" dirty="0" smtClean="0"/>
            </a:br>
            <a:r>
              <a:rPr lang="en-US" dirty="0" smtClean="0"/>
              <a:t> Inheritance using Private Specifier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228600" y="533400"/>
            <a:ext cx="4191000" cy="5791200"/>
          </a:xfrm>
          <a:prstGeom prst="rect">
            <a:avLst/>
          </a:prstGeom>
          <a:noFill/>
          <a:ln w="9525">
            <a:solidFill>
              <a:schemeClr val="accent1"/>
            </a:solidFill>
            <a:miter lim="800000"/>
            <a:headEnd/>
            <a:tailEnd/>
          </a:ln>
          <a:effectLst/>
        </p:spPr>
      </p:pic>
      <p:pic>
        <p:nvPicPr>
          <p:cNvPr id="37892" name="Picture 4"/>
          <p:cNvPicPr>
            <a:picLocks noChangeAspect="1" noChangeArrowheads="1"/>
          </p:cNvPicPr>
          <p:nvPr/>
        </p:nvPicPr>
        <p:blipFill>
          <a:blip r:embed="rId3"/>
          <a:srcRect/>
          <a:stretch>
            <a:fillRect/>
          </a:stretch>
        </p:blipFill>
        <p:spPr bwMode="auto">
          <a:xfrm>
            <a:off x="4724400" y="457200"/>
            <a:ext cx="4114800" cy="57912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76200"/>
            <a:ext cx="7772400" cy="1143000"/>
          </a:xfrm>
        </p:spPr>
        <p:txBody>
          <a:bodyPr/>
          <a:lstStyle/>
          <a:p>
            <a:pPr eaLnBrk="1" hangingPunct="1"/>
            <a:r>
              <a:rPr lang="en-US" smtClean="0"/>
              <a:t>Output</a:t>
            </a:r>
          </a:p>
        </p:txBody>
      </p:sp>
      <p:sp>
        <p:nvSpPr>
          <p:cNvPr id="16387" name="Rectangle 3"/>
          <p:cNvSpPr>
            <a:spLocks noGrp="1" noChangeArrowheads="1"/>
          </p:cNvSpPr>
          <p:nvPr>
            <p:ph type="body" idx="1"/>
          </p:nvPr>
        </p:nvSpPr>
        <p:spPr/>
        <p:txBody>
          <a:bodyPr/>
          <a:lstStyle/>
          <a:p>
            <a:pPr eaLnBrk="1" hangingPunct="1"/>
            <a:r>
              <a:rPr lang="en-US" dirty="0" smtClean="0"/>
              <a:t>enter roll no and name100 ABC</a:t>
            </a:r>
          </a:p>
          <a:p>
            <a:pPr eaLnBrk="1" hangingPunct="1"/>
            <a:endParaRPr lang="en-US" dirty="0" smtClean="0"/>
          </a:p>
          <a:p>
            <a:pPr eaLnBrk="1" hangingPunct="1"/>
            <a:r>
              <a:rPr lang="en-US" dirty="0" smtClean="0"/>
              <a:t>roll no is 100 and name is ABC</a:t>
            </a:r>
          </a:p>
          <a:p>
            <a:pPr eaLnBrk="1" hangingPunct="1"/>
            <a:endParaRPr lang="en-US" dirty="0" smtClean="0"/>
          </a:p>
          <a:p>
            <a:pPr eaLnBrk="1" hangingPunct="1"/>
            <a:r>
              <a:rPr lang="en-US" dirty="0" smtClean="0"/>
              <a:t>and subjects are OOPS and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trips(downLef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strips(downLeft)">
                                      <p:cBhvr>
                                        <p:cTn id="12" dur="500"/>
                                        <p:tgtEl>
                                          <p:spTgt spid="1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animEffect transition="in" filter="strips(downLeft)">
                                      <p:cBhvr>
                                        <p:cTn id="17"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Making a Private Member Inheritable</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Access Specifier</a:t>
            </a:r>
            <a:endParaRPr lang="en-US" dirty="0"/>
          </a:p>
        </p:txBody>
      </p:sp>
      <p:pic>
        <p:nvPicPr>
          <p:cNvPr id="1026" name="Picture 2"/>
          <p:cNvPicPr>
            <a:picLocks noChangeAspect="1" noChangeArrowheads="1"/>
          </p:cNvPicPr>
          <p:nvPr/>
        </p:nvPicPr>
        <p:blipFill>
          <a:blip r:embed="rId2"/>
          <a:srcRect/>
          <a:stretch>
            <a:fillRect/>
          </a:stretch>
        </p:blipFill>
        <p:spPr bwMode="auto">
          <a:xfrm>
            <a:off x="533400" y="1828799"/>
            <a:ext cx="6400800" cy="141911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3124200"/>
            <a:ext cx="6487886"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0"/>
            <a:ext cx="8458200" cy="1143000"/>
          </a:xfrm>
        </p:spPr>
        <p:txBody>
          <a:bodyPr/>
          <a:lstStyle/>
          <a:p>
            <a:pPr algn="l" eaLnBrk="1" hangingPunct="1"/>
            <a:r>
              <a:rPr lang="en-US" b="1" dirty="0" smtClean="0">
                <a:solidFill>
                  <a:srgbClr val="FF0000"/>
                </a:solidFill>
              </a:rPr>
              <a:t>   “Protected” </a:t>
            </a:r>
            <a:r>
              <a:rPr lang="en-US" b="1" dirty="0" smtClean="0"/>
              <a:t>Access Specifier</a:t>
            </a:r>
          </a:p>
        </p:txBody>
      </p:sp>
      <p:sp>
        <p:nvSpPr>
          <p:cNvPr id="18435" name="Rectangle 3"/>
          <p:cNvSpPr>
            <a:spLocks noGrp="1" noChangeArrowheads="1"/>
          </p:cNvSpPr>
          <p:nvPr>
            <p:ph type="body" idx="1"/>
          </p:nvPr>
        </p:nvSpPr>
        <p:spPr>
          <a:xfrm>
            <a:off x="457200" y="1143000"/>
            <a:ext cx="8229600" cy="5257800"/>
          </a:xfrm>
        </p:spPr>
        <p:txBody>
          <a:bodyPr>
            <a:normAutofit/>
          </a:bodyPr>
          <a:lstStyle/>
          <a:p>
            <a:pPr eaLnBrk="1" hangingPunct="1"/>
            <a:endParaRPr lang="en-US" sz="2800" dirty="0" smtClean="0"/>
          </a:p>
          <a:p>
            <a:pPr eaLnBrk="1" hangingPunct="1"/>
            <a:r>
              <a:rPr lang="en-US" sz="2800" dirty="0" smtClean="0"/>
              <a:t>A protected member of a class behaves similar to private members.</a:t>
            </a:r>
          </a:p>
          <a:p>
            <a:pPr eaLnBrk="1" hangingPunct="1">
              <a:buNone/>
            </a:pPr>
            <a:endParaRPr lang="en-US" sz="2800" dirty="0" smtClean="0"/>
          </a:p>
          <a:p>
            <a:pPr eaLnBrk="1" hangingPunct="1"/>
            <a:r>
              <a:rPr lang="en-US" sz="2800" dirty="0" smtClean="0"/>
              <a:t>It is accessible by the member functions within its class and any class immediately derived from it.</a:t>
            </a:r>
          </a:p>
          <a:p>
            <a:pPr eaLnBrk="1" hangingPunct="1"/>
            <a:endParaRPr lang="en-US" sz="2400" dirty="0" smtClean="0"/>
          </a:p>
          <a:p>
            <a:pPr eaLnBrk="1" hangingPunct="1"/>
            <a:r>
              <a:rPr lang="en-US" sz="2800" dirty="0" smtClean="0"/>
              <a:t>Thus protected members of a class are despite being private to it can be inherited by some other class</a:t>
            </a:r>
            <a:r>
              <a:rPr lang="en-US"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 calcmode="lin" valueType="num">
                                      <p:cBhvr additive="base">
                                        <p:cTn id="13" dur="500" fill="hold"/>
                                        <p:tgtEl>
                                          <p:spTgt spid="18435">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4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 calcmode="lin" valueType="num">
                                      <p:cBhvr additive="base">
                                        <p:cTn id="19" dur="500" fill="hold"/>
                                        <p:tgtEl>
                                          <p:spTgt spid="18435">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dirty="0" smtClean="0"/>
              <a:t>The mechanism of deriving a new class from an old one is called </a:t>
            </a:r>
            <a:r>
              <a:rPr lang="en-US" dirty="0" smtClean="0">
                <a:solidFill>
                  <a:srgbClr val="FF0000"/>
                </a:solidFill>
              </a:rPr>
              <a:t>inheritance. </a:t>
            </a:r>
          </a:p>
          <a:p>
            <a:r>
              <a:rPr lang="en-US" dirty="0" smtClean="0"/>
              <a:t>The </a:t>
            </a:r>
            <a:r>
              <a:rPr lang="en-US" b="1" i="1" dirty="0" smtClean="0"/>
              <a:t>old class is referred to as the base class </a:t>
            </a:r>
            <a:r>
              <a:rPr lang="en-US" dirty="0" smtClean="0"/>
              <a:t>and the </a:t>
            </a:r>
            <a:r>
              <a:rPr lang="en-US" b="1" i="1" dirty="0" smtClean="0"/>
              <a:t>new one is called the derived class </a:t>
            </a:r>
            <a:r>
              <a:rPr lang="en-US" dirty="0" smtClean="0"/>
              <a:t>or subclass.</a:t>
            </a:r>
          </a:p>
          <a:p>
            <a:r>
              <a:rPr lang="en-US" dirty="0" smtClean="0"/>
              <a:t>The derived class inherits some or all of the traits from the base class.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Protected Member </a:t>
            </a:r>
            <a:r>
              <a:rPr lang="en-US" dirty="0" smtClean="0">
                <a:solidFill>
                  <a:srgbClr val="FF0000"/>
                </a:solidFill>
              </a:rPr>
              <a:t>inherited in Public Mode</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a:bodyPr>
          <a:lstStyle/>
          <a:p>
            <a:pPr lvl="1">
              <a:lnSpc>
                <a:spcPct val="150000"/>
              </a:lnSpc>
            </a:pPr>
            <a:r>
              <a:rPr lang="en-US" dirty="0" smtClean="0"/>
              <a:t>becomes protected in the derived class too </a:t>
            </a:r>
          </a:p>
          <a:p>
            <a:pPr lvl="1">
              <a:lnSpc>
                <a:spcPct val="150000"/>
              </a:lnSpc>
            </a:pPr>
            <a:r>
              <a:rPr lang="en-US" dirty="0" smtClean="0"/>
              <a:t>therefore is accessible by the member functions of the derived class.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Protected Member </a:t>
            </a:r>
            <a:r>
              <a:rPr lang="en-US" dirty="0" smtClean="0">
                <a:solidFill>
                  <a:srgbClr val="FF0000"/>
                </a:solidFill>
              </a:rPr>
              <a:t>inherited in Private Mode</a:t>
            </a:r>
            <a:endParaRPr lang="en-US" dirty="0">
              <a:solidFill>
                <a:srgbClr val="FF0000"/>
              </a:solidFill>
            </a:endParaRPr>
          </a:p>
        </p:txBody>
      </p:sp>
      <p:sp>
        <p:nvSpPr>
          <p:cNvPr id="3" name="Content Placeholder 2"/>
          <p:cNvSpPr>
            <a:spLocks noGrp="1"/>
          </p:cNvSpPr>
          <p:nvPr>
            <p:ph idx="1"/>
          </p:nvPr>
        </p:nvSpPr>
        <p:spPr>
          <a:xfrm>
            <a:off x="0" y="1600200"/>
            <a:ext cx="9144000" cy="4724400"/>
          </a:xfrm>
        </p:spPr>
        <p:txBody>
          <a:bodyPr>
            <a:normAutofit/>
          </a:bodyPr>
          <a:lstStyle/>
          <a:p>
            <a:pPr lvl="1">
              <a:lnSpc>
                <a:spcPct val="150000"/>
              </a:lnSpc>
            </a:pPr>
            <a:r>
              <a:rPr lang="en-US" dirty="0" smtClean="0"/>
              <a:t>It becomes private in the derived class. </a:t>
            </a:r>
          </a:p>
          <a:p>
            <a:pPr lvl="1" algn="just">
              <a:lnSpc>
                <a:spcPct val="150000"/>
              </a:lnSpc>
            </a:pPr>
            <a:r>
              <a:rPr lang="en-US" dirty="0" smtClean="0"/>
              <a:t>Although it is available to the member functions of the derived class, </a:t>
            </a:r>
            <a:r>
              <a:rPr lang="en-US" dirty="0" smtClean="0">
                <a:solidFill>
                  <a:srgbClr val="FF0000"/>
                </a:solidFill>
              </a:rPr>
              <a:t>it is not available for further inheritance (since private members cannot be inherited).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sz="4000" dirty="0" smtClean="0"/>
              <a:t>Protected Member </a:t>
            </a:r>
            <a:r>
              <a:rPr lang="en-US" sz="4000" dirty="0" smtClean="0">
                <a:solidFill>
                  <a:srgbClr val="FF0000"/>
                </a:solidFill>
              </a:rPr>
              <a:t>inheriting in “</a:t>
            </a:r>
            <a:r>
              <a:rPr lang="en-US" sz="4000" b="1" dirty="0" smtClean="0">
                <a:solidFill>
                  <a:srgbClr val="FF0000"/>
                </a:solidFill>
              </a:rPr>
              <a:t>protected mode”</a:t>
            </a:r>
          </a:p>
        </p:txBody>
      </p:sp>
      <p:sp>
        <p:nvSpPr>
          <p:cNvPr id="23555" name="Rectangle 3"/>
          <p:cNvSpPr>
            <a:spLocks noGrp="1" noChangeArrowheads="1"/>
          </p:cNvSpPr>
          <p:nvPr>
            <p:ph type="body" idx="1"/>
          </p:nvPr>
        </p:nvSpPr>
        <p:spPr>
          <a:xfrm>
            <a:off x="457200" y="1371600"/>
            <a:ext cx="8229600" cy="4754563"/>
          </a:xfrm>
        </p:spPr>
        <p:txBody>
          <a:bodyPr/>
          <a:lstStyle/>
          <a:p>
            <a:pPr eaLnBrk="1" hangingPunct="1"/>
            <a:endParaRPr lang="en-US" dirty="0" smtClean="0"/>
          </a:p>
          <a:p>
            <a:pPr eaLnBrk="1" hangingPunct="1"/>
            <a:r>
              <a:rPr lang="en-US" dirty="0" smtClean="0"/>
              <a:t>Both public and protected members of base class become protected members of derived class.</a:t>
            </a:r>
          </a:p>
          <a:p>
            <a:pPr eaLnBrk="1" hangingPunct="1"/>
            <a:endParaRPr lang="en-US" dirty="0" smtClean="0"/>
          </a:p>
          <a:p>
            <a:pPr eaLnBrk="1" hangingPunct="1"/>
            <a:r>
              <a:rPr lang="en-US" dirty="0" smtClean="0"/>
              <a:t>Private members of base class remain private to it and  hence in-accessible to derived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additive="base">
                                        <p:cTn id="7"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anim calcmode="lin" valueType="num">
                                      <p:cBhvr additive="base">
                                        <p:cTn id="13"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 of Inheritance on the Visibility of members</a:t>
            </a:r>
            <a:endParaRPr lang="en-US" dirty="0"/>
          </a:p>
        </p:txBody>
      </p:sp>
      <p:pic>
        <p:nvPicPr>
          <p:cNvPr id="2050" name="Picture 2"/>
          <p:cNvPicPr>
            <a:picLocks noChangeAspect="1" noChangeArrowheads="1"/>
          </p:cNvPicPr>
          <p:nvPr/>
        </p:nvPicPr>
        <p:blipFill>
          <a:blip r:embed="rId2"/>
          <a:srcRect/>
          <a:stretch>
            <a:fillRect/>
          </a:stretch>
        </p:blipFill>
        <p:spPr bwMode="auto">
          <a:xfrm>
            <a:off x="1066800" y="1524000"/>
            <a:ext cx="6895703" cy="486251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304800"/>
            <a:ext cx="8229600" cy="5821363"/>
          </a:xfrm>
        </p:spPr>
        <p:txBody>
          <a:bodyPr/>
          <a:lstStyle/>
          <a:p>
            <a:pPr eaLnBrk="1" hangingPunct="1">
              <a:lnSpc>
                <a:spcPct val="80000"/>
              </a:lnSpc>
              <a:buFontTx/>
              <a:buNone/>
            </a:pPr>
            <a:r>
              <a:rPr lang="en-US" sz="2400" dirty="0" smtClean="0"/>
              <a:t>#</a:t>
            </a:r>
            <a:r>
              <a:rPr lang="en-US" sz="2400" dirty="0" err="1" smtClean="0"/>
              <a:t>include"iostream.h</a:t>
            </a:r>
            <a:r>
              <a:rPr lang="en-US" sz="2400" dirty="0" smtClean="0"/>
              <a:t>"</a:t>
            </a:r>
          </a:p>
          <a:p>
            <a:pPr eaLnBrk="1" hangingPunct="1">
              <a:lnSpc>
                <a:spcPct val="80000"/>
              </a:lnSpc>
              <a:buFontTx/>
              <a:buNone/>
            </a:pPr>
            <a:r>
              <a:rPr lang="en-US" sz="2400" dirty="0" smtClean="0"/>
              <a:t>#</a:t>
            </a:r>
            <a:r>
              <a:rPr lang="en-US" sz="2400" dirty="0" err="1" smtClean="0"/>
              <a:t>include"conio.h</a:t>
            </a:r>
            <a:r>
              <a:rPr lang="en-US" sz="2400" dirty="0" smtClean="0"/>
              <a:t>"</a:t>
            </a:r>
          </a:p>
          <a:p>
            <a:pPr eaLnBrk="1" hangingPunct="1">
              <a:lnSpc>
                <a:spcPct val="80000"/>
              </a:lnSpc>
              <a:buFontTx/>
              <a:buNone/>
            </a:pPr>
            <a:r>
              <a:rPr lang="en-US" sz="2400" b="1" dirty="0" smtClean="0">
                <a:solidFill>
                  <a:srgbClr val="FF0000"/>
                </a:solidFill>
              </a:rPr>
              <a:t>class student</a:t>
            </a:r>
          </a:p>
          <a:p>
            <a:pPr eaLnBrk="1" hangingPunct="1">
              <a:lnSpc>
                <a:spcPct val="80000"/>
              </a:lnSpc>
              <a:buFontTx/>
              <a:buNone/>
            </a:pPr>
            <a:r>
              <a:rPr lang="en-US" sz="2400" dirty="0" smtClean="0"/>
              <a:t>{</a:t>
            </a:r>
          </a:p>
          <a:p>
            <a:pPr eaLnBrk="1" hangingPunct="1">
              <a:lnSpc>
                <a:spcPct val="80000"/>
              </a:lnSpc>
              <a:buFontTx/>
              <a:buNone/>
            </a:pPr>
            <a:r>
              <a:rPr lang="en-US" sz="2400" b="1" dirty="0" smtClean="0">
                <a:solidFill>
                  <a:srgbClr val="FF0000"/>
                </a:solidFill>
              </a:rPr>
              <a:t>protected:</a:t>
            </a:r>
          </a:p>
          <a:p>
            <a:pPr eaLnBrk="1" hangingPunct="1">
              <a:lnSpc>
                <a:spcPct val="80000"/>
              </a:lnSpc>
              <a:buFontTx/>
              <a:buNone/>
            </a:pPr>
            <a:r>
              <a:rPr lang="en-US" sz="2400" dirty="0" err="1" smtClean="0"/>
              <a:t>int</a:t>
            </a:r>
            <a:r>
              <a:rPr lang="en-US" sz="2400" dirty="0" smtClean="0"/>
              <a:t> </a:t>
            </a:r>
            <a:r>
              <a:rPr lang="en-US" sz="2400" dirty="0" err="1" smtClean="0"/>
              <a:t>rollno</a:t>
            </a:r>
            <a:r>
              <a:rPr lang="en-US" sz="2400" dirty="0" smtClean="0"/>
              <a:t>; char name[12];</a:t>
            </a:r>
          </a:p>
          <a:p>
            <a:pPr eaLnBrk="1" hangingPunct="1">
              <a:lnSpc>
                <a:spcPct val="80000"/>
              </a:lnSpc>
              <a:buFontTx/>
              <a:buNone/>
            </a:pPr>
            <a:r>
              <a:rPr lang="en-US" sz="2400" b="1" dirty="0" smtClean="0"/>
              <a:t>void </a:t>
            </a:r>
            <a:r>
              <a:rPr lang="en-US" sz="2400" b="1" dirty="0" err="1" smtClean="0"/>
              <a:t>get_details</a:t>
            </a:r>
            <a:r>
              <a:rPr lang="en-US" sz="2400" b="1" dirty="0" smtClean="0"/>
              <a:t>()</a:t>
            </a:r>
          </a:p>
          <a:p>
            <a:pPr eaLnBrk="1" hangingPunct="1">
              <a:lnSpc>
                <a:spcPct val="80000"/>
              </a:lnSpc>
              <a:buFontTx/>
              <a:buNone/>
            </a:pPr>
            <a:r>
              <a:rPr lang="en-US" sz="2400" dirty="0" smtClean="0"/>
              <a:t>{ </a:t>
            </a:r>
            <a:r>
              <a:rPr lang="en-US" sz="2400" dirty="0" err="1" smtClean="0"/>
              <a:t>cout</a:t>
            </a:r>
            <a:r>
              <a:rPr lang="en-US" sz="2400" dirty="0" smtClean="0"/>
              <a:t>&lt;&lt;"enter roll no and name";</a:t>
            </a:r>
          </a:p>
          <a:p>
            <a:pPr eaLnBrk="1" hangingPunct="1">
              <a:lnSpc>
                <a:spcPct val="80000"/>
              </a:lnSpc>
              <a:buFontTx/>
              <a:buNone/>
            </a:pPr>
            <a:r>
              <a:rPr lang="en-US" sz="2400" dirty="0" smtClean="0"/>
              <a:t>  </a:t>
            </a:r>
            <a:r>
              <a:rPr lang="en-US" sz="2400" dirty="0" err="1" smtClean="0"/>
              <a:t>cin</a:t>
            </a:r>
            <a:r>
              <a:rPr lang="en-US" sz="2400" dirty="0" smtClean="0"/>
              <a:t>&gt;&gt;</a:t>
            </a:r>
            <a:r>
              <a:rPr lang="en-US" sz="2400" dirty="0" err="1" smtClean="0"/>
              <a:t>rollno</a:t>
            </a:r>
            <a:r>
              <a:rPr lang="en-US" sz="2400" dirty="0" smtClean="0"/>
              <a:t>&gt;&gt;name;}</a:t>
            </a:r>
          </a:p>
          <a:p>
            <a:pPr eaLnBrk="1" hangingPunct="1">
              <a:lnSpc>
                <a:spcPct val="80000"/>
              </a:lnSpc>
              <a:buFontTx/>
              <a:buNone/>
            </a:pPr>
            <a:endParaRPr lang="en-US" sz="2400" b="1" dirty="0" smtClean="0"/>
          </a:p>
          <a:p>
            <a:pPr eaLnBrk="1" hangingPunct="1">
              <a:lnSpc>
                <a:spcPct val="80000"/>
              </a:lnSpc>
              <a:buFontTx/>
              <a:buNone/>
            </a:pPr>
            <a:r>
              <a:rPr lang="en-US" sz="2400" b="1" dirty="0" smtClean="0">
                <a:solidFill>
                  <a:srgbClr val="FF0000"/>
                </a:solidFill>
              </a:rPr>
              <a:t>public:</a:t>
            </a:r>
          </a:p>
          <a:p>
            <a:pPr eaLnBrk="1" hangingPunct="1">
              <a:lnSpc>
                <a:spcPct val="80000"/>
              </a:lnSpc>
              <a:buFontTx/>
              <a:buNone/>
            </a:pPr>
            <a:r>
              <a:rPr lang="en-US" sz="2400" b="1" dirty="0" smtClean="0"/>
              <a:t>student()</a:t>
            </a:r>
          </a:p>
          <a:p>
            <a:pPr eaLnBrk="1" hangingPunct="1">
              <a:lnSpc>
                <a:spcPct val="80000"/>
              </a:lnSpc>
              <a:buFontTx/>
              <a:buNone/>
            </a:pPr>
            <a:r>
              <a:rPr lang="en-US" sz="2400" dirty="0" smtClean="0"/>
              <a:t>{ </a:t>
            </a:r>
            <a:r>
              <a:rPr lang="en-US" sz="2400" dirty="0" err="1" smtClean="0"/>
              <a:t>get_details</a:t>
            </a:r>
            <a:r>
              <a:rPr lang="en-US" sz="2400" dirty="0" smtClean="0"/>
              <a:t>();}</a:t>
            </a:r>
          </a:p>
          <a:p>
            <a:pPr eaLnBrk="1" hangingPunct="1">
              <a:lnSpc>
                <a:spcPct val="80000"/>
              </a:lnSpc>
              <a:buFontTx/>
              <a:buNone/>
            </a:pPr>
            <a:r>
              <a:rPr lang="en-US" sz="2400" dirty="0" smtClean="0"/>
              <a:t> </a:t>
            </a:r>
            <a:r>
              <a:rPr lang="en-US" sz="2400" b="1" dirty="0" smtClean="0"/>
              <a:t>void display()</a:t>
            </a:r>
          </a:p>
          <a:p>
            <a:pPr eaLnBrk="1" hangingPunct="1">
              <a:lnSpc>
                <a:spcPct val="80000"/>
              </a:lnSpc>
              <a:buFontTx/>
              <a:buNone/>
            </a:pPr>
            <a:r>
              <a:rPr lang="en-US" sz="2400" dirty="0" smtClean="0"/>
              <a:t>{ </a:t>
            </a:r>
            <a:r>
              <a:rPr lang="en-US" sz="2400" dirty="0" err="1" smtClean="0"/>
              <a:t>cout</a:t>
            </a:r>
            <a:r>
              <a:rPr lang="en-US" sz="2400" dirty="0" smtClean="0"/>
              <a:t>&lt;&lt;</a:t>
            </a:r>
            <a:r>
              <a:rPr lang="en-US" sz="2400" dirty="0" err="1" smtClean="0"/>
              <a:t>endl</a:t>
            </a:r>
            <a:r>
              <a:rPr lang="en-US" sz="2400" dirty="0" smtClean="0"/>
              <a:t>&lt;&lt;"roll no is "&lt;&lt;</a:t>
            </a:r>
            <a:r>
              <a:rPr lang="en-US" sz="2400" dirty="0" err="1" smtClean="0"/>
              <a:t>rollno</a:t>
            </a:r>
            <a:r>
              <a:rPr lang="en-US" sz="2400" dirty="0" smtClean="0"/>
              <a:t>&lt;&lt;"and name is "&lt;&lt;name&lt;&lt;</a:t>
            </a:r>
            <a:r>
              <a:rPr lang="en-US" sz="2400" dirty="0" err="1" smtClean="0"/>
              <a:t>endl</a:t>
            </a:r>
            <a:r>
              <a:rPr lang="en-US" sz="2400" dirty="0" smtClean="0"/>
              <a:t>; }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0" y="381000"/>
            <a:ext cx="9144000" cy="6172200"/>
          </a:xfrm>
        </p:spPr>
        <p:txBody>
          <a:bodyPr/>
          <a:lstStyle/>
          <a:p>
            <a:pPr eaLnBrk="1" hangingPunct="1">
              <a:lnSpc>
                <a:spcPct val="80000"/>
              </a:lnSpc>
              <a:buFontTx/>
              <a:buNone/>
            </a:pPr>
            <a:r>
              <a:rPr lang="en-US" sz="2400" b="1" dirty="0" smtClean="0">
                <a:solidFill>
                  <a:srgbClr val="FF0000"/>
                </a:solidFill>
              </a:rPr>
              <a:t>class </a:t>
            </a:r>
            <a:r>
              <a:rPr lang="en-US" sz="2400" b="1" dirty="0" err="1" smtClean="0">
                <a:solidFill>
                  <a:srgbClr val="FF0000"/>
                </a:solidFill>
              </a:rPr>
              <a:t>cse_student</a:t>
            </a:r>
            <a:r>
              <a:rPr lang="en-US" sz="2400" b="1" dirty="0" smtClean="0">
                <a:solidFill>
                  <a:srgbClr val="FF0000"/>
                </a:solidFill>
              </a:rPr>
              <a:t> :public student</a:t>
            </a:r>
          </a:p>
          <a:p>
            <a:pPr eaLnBrk="1" hangingPunct="1">
              <a:lnSpc>
                <a:spcPct val="80000"/>
              </a:lnSpc>
              <a:buFontTx/>
              <a:buNone/>
            </a:pPr>
            <a:r>
              <a:rPr lang="en-US" sz="2400" dirty="0" smtClean="0"/>
              <a:t>{</a:t>
            </a:r>
          </a:p>
          <a:p>
            <a:pPr eaLnBrk="1" hangingPunct="1">
              <a:lnSpc>
                <a:spcPct val="80000"/>
              </a:lnSpc>
              <a:buFontTx/>
              <a:buNone/>
            </a:pPr>
            <a:r>
              <a:rPr lang="en-US" sz="2400" dirty="0" smtClean="0"/>
              <a:t>char sub1[10],sub2[10];</a:t>
            </a:r>
          </a:p>
          <a:p>
            <a:pPr eaLnBrk="1" hangingPunct="1">
              <a:lnSpc>
                <a:spcPct val="80000"/>
              </a:lnSpc>
              <a:buFontTx/>
              <a:buNone/>
            </a:pPr>
            <a:r>
              <a:rPr lang="en-US" sz="2400" b="1" dirty="0" smtClean="0"/>
              <a:t>public:</a:t>
            </a:r>
          </a:p>
          <a:p>
            <a:pPr eaLnBrk="1" hangingPunct="1">
              <a:lnSpc>
                <a:spcPct val="80000"/>
              </a:lnSpc>
              <a:buFontTx/>
              <a:buNone/>
            </a:pPr>
            <a:r>
              <a:rPr lang="en-US" sz="2400" b="1" dirty="0" err="1" smtClean="0">
                <a:solidFill>
                  <a:srgbClr val="FF0000"/>
                </a:solidFill>
              </a:rPr>
              <a:t>cse_student</a:t>
            </a:r>
            <a:r>
              <a:rPr lang="en-US" sz="2400" b="1" dirty="0" smtClean="0">
                <a:solidFill>
                  <a:srgbClr val="FF0000"/>
                </a:solidFill>
              </a:rPr>
              <a:t>()</a:t>
            </a:r>
          </a:p>
          <a:p>
            <a:pPr eaLnBrk="1" hangingPunct="1">
              <a:lnSpc>
                <a:spcPct val="80000"/>
              </a:lnSpc>
              <a:buFontTx/>
              <a:buNone/>
            </a:pPr>
            <a:r>
              <a:rPr lang="en-US" sz="2400" dirty="0" smtClean="0"/>
              <a:t>{</a:t>
            </a:r>
          </a:p>
          <a:p>
            <a:pPr eaLnBrk="1" hangingPunct="1">
              <a:lnSpc>
                <a:spcPct val="80000"/>
              </a:lnSpc>
              <a:buFontTx/>
              <a:buNone/>
            </a:pPr>
            <a:r>
              <a:rPr lang="en-US" sz="2400" dirty="0" err="1" smtClean="0"/>
              <a:t>strcpy</a:t>
            </a:r>
            <a:r>
              <a:rPr lang="en-US" sz="2400" dirty="0" smtClean="0"/>
              <a:t>(sub1,"OOPS");</a:t>
            </a:r>
          </a:p>
          <a:p>
            <a:pPr eaLnBrk="1" hangingPunct="1">
              <a:lnSpc>
                <a:spcPct val="80000"/>
              </a:lnSpc>
              <a:buFontTx/>
              <a:buNone/>
            </a:pPr>
            <a:r>
              <a:rPr lang="en-US" sz="2400" dirty="0" err="1" smtClean="0"/>
              <a:t>strcpy</a:t>
            </a:r>
            <a:r>
              <a:rPr lang="en-US" sz="2400" dirty="0" smtClean="0"/>
              <a:t>(sub2,"PROGRAMMING");</a:t>
            </a:r>
          </a:p>
          <a:p>
            <a:pPr eaLnBrk="1" hangingPunct="1">
              <a:lnSpc>
                <a:spcPct val="80000"/>
              </a:lnSpc>
              <a:buFontTx/>
              <a:buNone/>
            </a:pPr>
            <a:r>
              <a:rPr lang="en-US" sz="2400" dirty="0" err="1" smtClean="0"/>
              <a:t>get_details</a:t>
            </a:r>
            <a:r>
              <a:rPr lang="en-US" sz="2400" dirty="0" smtClean="0"/>
              <a:t>();    </a:t>
            </a:r>
            <a:r>
              <a:rPr lang="en-US" sz="2400" i="1" dirty="0" smtClean="0"/>
              <a:t>// valid as </a:t>
            </a:r>
            <a:r>
              <a:rPr lang="en-US" sz="2400" i="1" dirty="0" err="1" smtClean="0"/>
              <a:t>get_details</a:t>
            </a:r>
            <a:r>
              <a:rPr lang="en-US" sz="2400" i="1" dirty="0" smtClean="0"/>
              <a:t> is PROTECTED and not PRIVATE</a:t>
            </a:r>
          </a:p>
          <a:p>
            <a:pPr eaLnBrk="1" hangingPunct="1">
              <a:lnSpc>
                <a:spcPct val="80000"/>
              </a:lnSpc>
              <a:buFontTx/>
              <a:buNone/>
            </a:pPr>
            <a:r>
              <a:rPr lang="en-US" sz="2400" dirty="0" smtClean="0"/>
              <a:t>}</a:t>
            </a:r>
          </a:p>
          <a:p>
            <a:pPr eaLnBrk="1" hangingPunct="1">
              <a:lnSpc>
                <a:spcPct val="80000"/>
              </a:lnSpc>
              <a:buFontTx/>
              <a:buNone/>
            </a:pPr>
            <a:r>
              <a:rPr lang="en-US" sz="2400" b="1" dirty="0" smtClean="0">
                <a:solidFill>
                  <a:srgbClr val="FF0000"/>
                </a:solidFill>
              </a:rPr>
              <a:t>void display1()</a:t>
            </a:r>
          </a:p>
          <a:p>
            <a:pPr eaLnBrk="1" hangingPunct="1">
              <a:lnSpc>
                <a:spcPct val="80000"/>
              </a:lnSpc>
              <a:buFontTx/>
              <a:buNone/>
            </a:pPr>
            <a:r>
              <a:rPr lang="en-US" sz="2400" dirty="0" smtClean="0"/>
              <a:t>{</a:t>
            </a:r>
          </a:p>
          <a:p>
            <a:pPr eaLnBrk="1" hangingPunct="1">
              <a:lnSpc>
                <a:spcPct val="80000"/>
              </a:lnSpc>
              <a:buFontTx/>
              <a:buNone/>
            </a:pPr>
            <a:r>
              <a:rPr lang="en-US" sz="2400" dirty="0" err="1" smtClean="0"/>
              <a:t>cout</a:t>
            </a:r>
            <a:r>
              <a:rPr lang="en-US" sz="2400" dirty="0" smtClean="0"/>
              <a:t>&lt;&lt;"</a:t>
            </a:r>
            <a:r>
              <a:rPr lang="en-US" sz="2400" dirty="0" err="1" smtClean="0"/>
              <a:t>rollno</a:t>
            </a:r>
            <a:r>
              <a:rPr lang="en-US" sz="2400" dirty="0" smtClean="0"/>
              <a:t> and name are"&lt;&lt;</a:t>
            </a:r>
            <a:r>
              <a:rPr lang="en-US" sz="2400" dirty="0" err="1" smtClean="0"/>
              <a:t>rollno</a:t>
            </a:r>
            <a:r>
              <a:rPr lang="en-US" sz="2400" dirty="0" smtClean="0"/>
              <a:t>&lt;&lt;"\t"&lt;&lt;name;</a:t>
            </a:r>
          </a:p>
          <a:p>
            <a:pPr eaLnBrk="1" hangingPunct="1">
              <a:lnSpc>
                <a:spcPct val="80000"/>
              </a:lnSpc>
              <a:buFontTx/>
              <a:buNone/>
            </a:pPr>
            <a:r>
              <a:rPr lang="en-US" sz="2400" dirty="0" err="1" smtClean="0"/>
              <a:t>cout</a:t>
            </a:r>
            <a:r>
              <a:rPr lang="en-US" sz="2400" dirty="0" smtClean="0"/>
              <a:t>&lt;&lt;</a:t>
            </a:r>
            <a:r>
              <a:rPr lang="en-US" sz="2400" dirty="0" err="1" smtClean="0"/>
              <a:t>endl</a:t>
            </a:r>
            <a:r>
              <a:rPr lang="en-US" sz="2400" dirty="0" smtClean="0"/>
              <a:t>&lt;&lt;"and subjects are"&lt;&lt;sub1&lt;&lt;"and"&lt;&lt;sub2;</a:t>
            </a:r>
          </a:p>
          <a:p>
            <a:pPr eaLnBrk="1" hangingPunct="1">
              <a:lnSpc>
                <a:spcPct val="80000"/>
              </a:lnSpc>
              <a:buFontTx/>
              <a:buNone/>
            </a:pPr>
            <a:r>
              <a:rPr lang="en-US" sz="2400" dirty="0" smtClean="0"/>
              <a:t>}</a:t>
            </a:r>
          </a:p>
          <a:p>
            <a:pPr eaLnBrk="1" hangingPunct="1">
              <a:lnSpc>
                <a:spcPct val="80000"/>
              </a:lnSpc>
              <a:buFontTx/>
              <a:buNone/>
            </a:pPr>
            <a:r>
              <a:rPr lang="en-US" sz="240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28600" y="152400"/>
            <a:ext cx="8458200" cy="6705600"/>
          </a:xfrm>
        </p:spPr>
        <p:txBody>
          <a:bodyPr>
            <a:normAutofit/>
          </a:bodyPr>
          <a:lstStyle/>
          <a:p>
            <a:pPr eaLnBrk="1" hangingPunct="1">
              <a:lnSpc>
                <a:spcPct val="90000"/>
              </a:lnSpc>
              <a:buFontTx/>
              <a:buNone/>
            </a:pPr>
            <a:r>
              <a:rPr lang="en-US" sz="2400" dirty="0" smtClean="0"/>
              <a:t>***FIND THE PROBLEM/ERROR***</a:t>
            </a:r>
          </a:p>
          <a:p>
            <a:pPr eaLnBrk="1" hangingPunct="1">
              <a:lnSpc>
                <a:spcPct val="90000"/>
              </a:lnSpc>
              <a:buFontTx/>
              <a:buNone/>
            </a:pPr>
            <a:r>
              <a:rPr lang="en-US" sz="2400" dirty="0" smtClean="0"/>
              <a:t>***WHICH STATEMENTS ARE INVALID**</a:t>
            </a:r>
          </a:p>
          <a:p>
            <a:pPr eaLnBrk="1" hangingPunct="1">
              <a:lnSpc>
                <a:spcPct val="90000"/>
              </a:lnSpc>
              <a:buFontTx/>
              <a:buNone/>
            </a:pPr>
            <a:endParaRPr lang="en-US" sz="2400" dirty="0" smtClean="0"/>
          </a:p>
          <a:p>
            <a:pPr eaLnBrk="1" hangingPunct="1">
              <a:lnSpc>
                <a:spcPct val="90000"/>
              </a:lnSpc>
              <a:buFontTx/>
              <a:buNone/>
            </a:pPr>
            <a:r>
              <a:rPr lang="en-US" sz="2400" dirty="0" err="1" smtClean="0"/>
              <a:t>int</a:t>
            </a:r>
            <a:r>
              <a:rPr lang="en-US" sz="2400" dirty="0" smtClean="0"/>
              <a:t> main (void)</a:t>
            </a:r>
          </a:p>
          <a:p>
            <a:pPr eaLnBrk="1" hangingPunct="1">
              <a:lnSpc>
                <a:spcPct val="90000"/>
              </a:lnSpc>
              <a:buFontTx/>
              <a:buNone/>
            </a:pPr>
            <a:r>
              <a:rPr lang="en-US" sz="2400" dirty="0" smtClean="0"/>
              <a:t>{</a:t>
            </a:r>
          </a:p>
          <a:p>
            <a:pPr marL="457200" indent="-457200" eaLnBrk="1" hangingPunct="1">
              <a:lnSpc>
                <a:spcPct val="90000"/>
              </a:lnSpc>
              <a:buFont typeface="+mj-lt"/>
              <a:buAutoNum type="arabicPeriod"/>
            </a:pPr>
            <a:r>
              <a:rPr lang="en-US" sz="2400" dirty="0" smtClean="0"/>
              <a:t>student s;</a:t>
            </a:r>
          </a:p>
          <a:p>
            <a:pPr marL="457200" indent="-457200" eaLnBrk="1" hangingPunct="1">
              <a:lnSpc>
                <a:spcPct val="90000"/>
              </a:lnSpc>
              <a:buFont typeface="+mj-lt"/>
              <a:buAutoNum type="arabicPeriod"/>
            </a:pPr>
            <a:r>
              <a:rPr lang="en-US" sz="2400" dirty="0" err="1" smtClean="0"/>
              <a:t>s.get_details</a:t>
            </a:r>
            <a:r>
              <a:rPr lang="en-US" sz="2400" dirty="0" smtClean="0"/>
              <a:t>(); </a:t>
            </a:r>
          </a:p>
          <a:p>
            <a:pPr marL="457200" indent="-457200" eaLnBrk="1" hangingPunct="1">
              <a:lnSpc>
                <a:spcPct val="90000"/>
              </a:lnSpc>
              <a:buFont typeface="+mj-lt"/>
              <a:buAutoNum type="arabicPeriod"/>
            </a:pPr>
            <a:r>
              <a:rPr lang="en-US" sz="2400" dirty="0" err="1" smtClean="0"/>
              <a:t>s.display</a:t>
            </a:r>
            <a:r>
              <a:rPr lang="en-US" sz="2400" dirty="0" smtClean="0"/>
              <a:t>();       </a:t>
            </a:r>
          </a:p>
          <a:p>
            <a:pPr marL="457200" indent="-457200" eaLnBrk="1" hangingPunct="1">
              <a:lnSpc>
                <a:spcPct val="90000"/>
              </a:lnSpc>
              <a:buFont typeface="+mj-lt"/>
              <a:buAutoNum type="arabicPeriod"/>
            </a:pPr>
            <a:r>
              <a:rPr lang="en-US" sz="2400" dirty="0" err="1" smtClean="0"/>
              <a:t>cse_student</a:t>
            </a:r>
            <a:r>
              <a:rPr lang="en-US" sz="2400" dirty="0" smtClean="0"/>
              <a:t> c1;</a:t>
            </a:r>
          </a:p>
          <a:p>
            <a:pPr marL="457200" indent="-457200" eaLnBrk="1" hangingPunct="1">
              <a:lnSpc>
                <a:spcPct val="90000"/>
              </a:lnSpc>
              <a:buFont typeface="+mj-lt"/>
              <a:buAutoNum type="arabicPeriod"/>
            </a:pPr>
            <a:r>
              <a:rPr lang="en-US" sz="2400" dirty="0" smtClean="0"/>
              <a:t>c1.get_details(); </a:t>
            </a:r>
          </a:p>
          <a:p>
            <a:pPr marL="457200" indent="-457200" eaLnBrk="1" hangingPunct="1">
              <a:lnSpc>
                <a:spcPct val="90000"/>
              </a:lnSpc>
              <a:buFont typeface="+mj-lt"/>
              <a:buAutoNum type="arabicPeriod"/>
            </a:pPr>
            <a:r>
              <a:rPr lang="en-US" sz="2400" dirty="0" smtClean="0"/>
              <a:t>c1.display();       </a:t>
            </a:r>
          </a:p>
          <a:p>
            <a:pPr marL="457200" indent="-457200" eaLnBrk="1" hangingPunct="1">
              <a:lnSpc>
                <a:spcPct val="90000"/>
              </a:lnSpc>
              <a:buFont typeface="+mj-lt"/>
              <a:buAutoNum type="arabicPeriod"/>
            </a:pPr>
            <a:r>
              <a:rPr lang="en-US" sz="2400" dirty="0" smtClean="0"/>
              <a:t>c1.display1();</a:t>
            </a:r>
          </a:p>
          <a:p>
            <a:pPr marL="457200" indent="-457200" eaLnBrk="1" hangingPunct="1">
              <a:lnSpc>
                <a:spcPct val="90000"/>
              </a:lnSpc>
              <a:buFont typeface="+mj-lt"/>
              <a:buAutoNum type="arabicPeriod"/>
            </a:pPr>
            <a:r>
              <a:rPr lang="en-US" sz="2400" dirty="0" smtClean="0"/>
              <a:t>return 0;</a:t>
            </a:r>
          </a:p>
          <a:p>
            <a:pPr eaLnBrk="1" hangingPunct="1">
              <a:lnSpc>
                <a:spcPct val="90000"/>
              </a:lnSpc>
              <a:buFontTx/>
              <a:buNone/>
            </a:pPr>
            <a:r>
              <a:rPr lang="en-US" sz="2400"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57200" y="381000"/>
            <a:ext cx="8229600" cy="5745163"/>
          </a:xfrm>
        </p:spPr>
        <p:txBody>
          <a:bodyPr>
            <a:normAutofit lnSpcReduction="10000"/>
          </a:bodyPr>
          <a:lstStyle/>
          <a:p>
            <a:pPr eaLnBrk="1" hangingPunct="1">
              <a:lnSpc>
                <a:spcPct val="90000"/>
              </a:lnSpc>
              <a:buFontTx/>
              <a:buNone/>
            </a:pPr>
            <a:r>
              <a:rPr lang="en-US" sz="2400" dirty="0" smtClean="0"/>
              <a:t>**FIND OUTPUT**</a:t>
            </a:r>
          </a:p>
          <a:p>
            <a:pPr eaLnBrk="1" hangingPunct="1">
              <a:lnSpc>
                <a:spcPct val="90000"/>
              </a:lnSpc>
              <a:buFontTx/>
              <a:buNone/>
            </a:pPr>
            <a:r>
              <a:rPr lang="en-US" sz="2400" dirty="0" err="1" smtClean="0"/>
              <a:t>int</a:t>
            </a:r>
            <a:r>
              <a:rPr lang="en-US" sz="2400" dirty="0" smtClean="0"/>
              <a:t> main (void)</a:t>
            </a:r>
          </a:p>
          <a:p>
            <a:pPr eaLnBrk="1" hangingPunct="1">
              <a:lnSpc>
                <a:spcPct val="90000"/>
              </a:lnSpc>
              <a:buFontTx/>
              <a:buNone/>
            </a:pPr>
            <a:r>
              <a:rPr lang="en-US" sz="2400" dirty="0" smtClean="0"/>
              <a:t>{</a:t>
            </a:r>
          </a:p>
          <a:p>
            <a:pPr eaLnBrk="1" hangingPunct="1">
              <a:lnSpc>
                <a:spcPct val="90000"/>
              </a:lnSpc>
              <a:buFontTx/>
              <a:buNone/>
            </a:pPr>
            <a:r>
              <a:rPr lang="en-US" sz="2400" dirty="0" smtClean="0"/>
              <a:t>student s;</a:t>
            </a:r>
          </a:p>
          <a:p>
            <a:pPr eaLnBrk="1" hangingPunct="1">
              <a:lnSpc>
                <a:spcPct val="90000"/>
              </a:lnSpc>
              <a:buFontTx/>
              <a:buNone/>
            </a:pPr>
            <a:r>
              <a:rPr lang="en-US" sz="2400" dirty="0" smtClean="0">
                <a:solidFill>
                  <a:srgbClr val="FF0000"/>
                </a:solidFill>
              </a:rPr>
              <a:t>//</a:t>
            </a:r>
            <a:r>
              <a:rPr lang="en-US" sz="2400" dirty="0" err="1" smtClean="0">
                <a:solidFill>
                  <a:srgbClr val="FF0000"/>
                </a:solidFill>
              </a:rPr>
              <a:t>s.get_details</a:t>
            </a:r>
            <a:r>
              <a:rPr lang="en-US" sz="2400" dirty="0" smtClean="0">
                <a:solidFill>
                  <a:srgbClr val="FF0000"/>
                </a:solidFill>
              </a:rPr>
              <a:t>(); </a:t>
            </a:r>
            <a:r>
              <a:rPr lang="en-US" sz="2400" dirty="0" smtClean="0"/>
              <a:t>// </a:t>
            </a:r>
            <a:r>
              <a:rPr lang="en-US" sz="2400" dirty="0" err="1" smtClean="0"/>
              <a:t>get_details</a:t>
            </a:r>
            <a:r>
              <a:rPr lang="en-US" sz="2400" dirty="0" smtClean="0"/>
              <a:t> is private to student</a:t>
            </a:r>
          </a:p>
          <a:p>
            <a:pPr eaLnBrk="1" hangingPunct="1">
              <a:lnSpc>
                <a:spcPct val="90000"/>
              </a:lnSpc>
              <a:buFontTx/>
              <a:buNone/>
            </a:pPr>
            <a:endParaRPr lang="en-US" sz="2400" dirty="0" smtClean="0"/>
          </a:p>
          <a:p>
            <a:pPr eaLnBrk="1" hangingPunct="1">
              <a:lnSpc>
                <a:spcPct val="90000"/>
              </a:lnSpc>
              <a:buFontTx/>
              <a:buNone/>
            </a:pPr>
            <a:r>
              <a:rPr lang="en-US" sz="2400" dirty="0" err="1" smtClean="0"/>
              <a:t>s.display</a:t>
            </a:r>
            <a:r>
              <a:rPr lang="en-US" sz="2400" dirty="0" smtClean="0"/>
              <a:t>();        // valid being PUBLIC to student</a:t>
            </a:r>
          </a:p>
          <a:p>
            <a:pPr eaLnBrk="1" hangingPunct="1">
              <a:lnSpc>
                <a:spcPct val="90000"/>
              </a:lnSpc>
              <a:buFontTx/>
              <a:buNone/>
            </a:pPr>
            <a:r>
              <a:rPr lang="en-US" sz="2400" dirty="0" err="1" smtClean="0"/>
              <a:t>cse_student</a:t>
            </a:r>
            <a:r>
              <a:rPr lang="en-US" sz="2400" dirty="0" smtClean="0"/>
              <a:t> c1;</a:t>
            </a:r>
          </a:p>
          <a:p>
            <a:pPr eaLnBrk="1" hangingPunct="1">
              <a:lnSpc>
                <a:spcPct val="90000"/>
              </a:lnSpc>
              <a:buFontTx/>
              <a:buNone/>
            </a:pPr>
            <a:endParaRPr lang="en-US" sz="2400" dirty="0" smtClean="0"/>
          </a:p>
          <a:p>
            <a:pPr eaLnBrk="1" hangingPunct="1">
              <a:lnSpc>
                <a:spcPct val="90000"/>
              </a:lnSpc>
              <a:buFontTx/>
              <a:buNone/>
            </a:pPr>
            <a:r>
              <a:rPr lang="en-US" sz="2400" dirty="0" smtClean="0">
                <a:solidFill>
                  <a:srgbClr val="FF0000"/>
                </a:solidFill>
              </a:rPr>
              <a:t>//c1.get_details(); </a:t>
            </a:r>
            <a:r>
              <a:rPr lang="en-US" sz="2400" dirty="0" smtClean="0"/>
              <a:t>//</a:t>
            </a:r>
            <a:r>
              <a:rPr lang="en-US" sz="2400" dirty="0" err="1" smtClean="0"/>
              <a:t>get_details</a:t>
            </a:r>
            <a:r>
              <a:rPr lang="en-US" sz="2400" dirty="0" smtClean="0"/>
              <a:t> is private to </a:t>
            </a:r>
            <a:r>
              <a:rPr lang="en-US" sz="2400" dirty="0" err="1" smtClean="0"/>
              <a:t>cse_student</a:t>
            </a:r>
            <a:endParaRPr lang="en-US" sz="2400" dirty="0" smtClean="0"/>
          </a:p>
          <a:p>
            <a:pPr eaLnBrk="1" hangingPunct="1">
              <a:lnSpc>
                <a:spcPct val="90000"/>
              </a:lnSpc>
              <a:buFontTx/>
              <a:buNone/>
            </a:pPr>
            <a:r>
              <a:rPr lang="en-US" sz="2400" dirty="0" smtClean="0"/>
              <a:t>//c1.display();</a:t>
            </a:r>
            <a:r>
              <a:rPr lang="en-US" sz="2400" dirty="0" smtClean="0">
                <a:solidFill>
                  <a:srgbClr val="FF0000"/>
                </a:solidFill>
              </a:rPr>
              <a:t>       </a:t>
            </a:r>
            <a:r>
              <a:rPr lang="en-US" sz="2400" dirty="0" smtClean="0"/>
              <a:t>//valid ,display() is public to </a:t>
            </a:r>
            <a:r>
              <a:rPr lang="en-US" sz="2400" dirty="0" err="1" smtClean="0"/>
              <a:t>cse_student</a:t>
            </a:r>
            <a:endParaRPr lang="en-US" sz="2400" dirty="0" smtClean="0"/>
          </a:p>
          <a:p>
            <a:pPr eaLnBrk="1" hangingPunct="1">
              <a:lnSpc>
                <a:spcPct val="90000"/>
              </a:lnSpc>
              <a:buFontTx/>
              <a:buNone/>
            </a:pPr>
            <a:endParaRPr lang="en-US" sz="2400" dirty="0" smtClean="0"/>
          </a:p>
          <a:p>
            <a:pPr eaLnBrk="1" hangingPunct="1">
              <a:lnSpc>
                <a:spcPct val="90000"/>
              </a:lnSpc>
              <a:buFontTx/>
              <a:buNone/>
            </a:pPr>
            <a:r>
              <a:rPr lang="en-US" sz="2400" dirty="0" smtClean="0"/>
              <a:t>c1.display1();</a:t>
            </a:r>
          </a:p>
          <a:p>
            <a:pPr eaLnBrk="1" hangingPunct="1">
              <a:lnSpc>
                <a:spcPct val="90000"/>
              </a:lnSpc>
              <a:buFontTx/>
              <a:buNone/>
            </a:pPr>
            <a:r>
              <a:rPr lang="en-US" sz="2400" dirty="0" smtClean="0"/>
              <a:t>return 0;</a:t>
            </a:r>
          </a:p>
          <a:p>
            <a:pPr eaLnBrk="1" hangingPunct="1">
              <a:lnSpc>
                <a:spcPct val="90000"/>
              </a:lnSpc>
              <a:buFontTx/>
              <a:buNone/>
            </a:pPr>
            <a:r>
              <a:rPr lang="en-US" sz="24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sz="4000" smtClean="0"/>
              <a:t>Output</a:t>
            </a:r>
            <a:br>
              <a:rPr lang="en-US" sz="4000" smtClean="0"/>
            </a:br>
            <a:endParaRPr lang="en-US" sz="4000" smtClean="0"/>
          </a:p>
        </p:txBody>
      </p:sp>
      <p:sp>
        <p:nvSpPr>
          <p:cNvPr id="22531" name="Rectangle 3"/>
          <p:cNvSpPr>
            <a:spLocks noGrp="1" noChangeArrowheads="1"/>
          </p:cNvSpPr>
          <p:nvPr>
            <p:ph type="body" idx="1"/>
          </p:nvPr>
        </p:nvSpPr>
        <p:spPr/>
        <p:txBody>
          <a:bodyPr/>
          <a:lstStyle/>
          <a:p>
            <a:pPr eaLnBrk="1" hangingPunct="1"/>
            <a:r>
              <a:rPr lang="en-US" smtClean="0"/>
              <a:t>enter roll no and name123  angel</a:t>
            </a:r>
          </a:p>
          <a:p>
            <a:pPr eaLnBrk="1" hangingPunct="1"/>
            <a:r>
              <a:rPr lang="en-US" smtClean="0"/>
              <a:t>roll no is 123and name is angel</a:t>
            </a:r>
          </a:p>
          <a:p>
            <a:pPr eaLnBrk="1" hangingPunct="1"/>
            <a:r>
              <a:rPr lang="en-US" smtClean="0"/>
              <a:t>enter roll no and name45 angel2</a:t>
            </a:r>
          </a:p>
          <a:p>
            <a:pPr eaLnBrk="1" hangingPunct="1"/>
            <a:r>
              <a:rPr lang="en-US" smtClean="0"/>
              <a:t>rollno and name are45   angel2</a:t>
            </a:r>
          </a:p>
          <a:p>
            <a:pPr eaLnBrk="1" hangingPunct="1">
              <a:buFontTx/>
              <a:buNone/>
            </a:pPr>
            <a:r>
              <a:rPr lang="en-US" smtClean="0"/>
              <a:t>   and subjects are OOPS and PROGRAMMING</a:t>
            </a:r>
          </a:p>
          <a:p>
            <a:pPr eaLnBrk="1" hangingPunct="1">
              <a:buFontTx/>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ox(in)">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ox(in)">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ox(in)">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ox(in)">
                                      <p:cBhvr>
                                        <p:cTn id="27"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7"/>
          <p:cNvSpPr>
            <a:spLocks noGrp="1" noChangeArrowheads="1"/>
          </p:cNvSpPr>
          <p:nvPr>
            <p:ph type="title"/>
          </p:nvPr>
        </p:nvSpPr>
        <p:spPr/>
        <p:txBody>
          <a:bodyPr/>
          <a:lstStyle/>
          <a:p>
            <a:pPr eaLnBrk="1" hangingPunct="1"/>
            <a:r>
              <a:rPr lang="en-US" smtClean="0"/>
              <a:t>Visibility of inherited members</a:t>
            </a:r>
          </a:p>
        </p:txBody>
      </p:sp>
      <p:graphicFrame>
        <p:nvGraphicFramePr>
          <p:cNvPr id="24624" name="Group 48"/>
          <p:cNvGraphicFramePr>
            <a:graphicFrameLocks noGrp="1"/>
          </p:cNvGraphicFramePr>
          <p:nvPr>
            <p:ph idx="1"/>
          </p:nvPr>
        </p:nvGraphicFramePr>
        <p:xfrm>
          <a:off x="457200" y="1600200"/>
          <a:ext cx="8229600" cy="4604385"/>
        </p:xfrm>
        <a:graphic>
          <a:graphicData uri="http://schemas.openxmlformats.org/drawingml/2006/table">
            <a:tbl>
              <a:tblPr/>
              <a:tblGrid>
                <a:gridCol w="2057400"/>
                <a:gridCol w="2057400"/>
                <a:gridCol w="2057400"/>
                <a:gridCol w="2057400"/>
              </a:tblGrid>
              <a:tr h="904875">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Base class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visibility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Derived class visibilty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r>
              <a:tr h="904875">
                <a:tc v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Public derivation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Private derivation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Protected Derivation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Not inherited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Not Inherited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Not Inherited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Protected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Protected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Inheritance</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1447800"/>
            <a:ext cx="2424545" cy="2286000"/>
          </a:xfrm>
          <a:prstGeom prst="rect">
            <a:avLst/>
          </a:prstGeom>
          <a:noFill/>
          <a:ln w="9525">
            <a:solidFill>
              <a:schemeClr val="accent1"/>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124200" y="1524000"/>
            <a:ext cx="2708352" cy="2209800"/>
          </a:xfrm>
          <a:prstGeom prst="rect">
            <a:avLst/>
          </a:prstGeom>
          <a:noFill/>
          <a:ln w="9525">
            <a:solidFill>
              <a:schemeClr val="accent1"/>
            </a:solid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172200" y="1524000"/>
            <a:ext cx="2590800" cy="2209800"/>
          </a:xfrm>
          <a:prstGeom prst="rect">
            <a:avLst/>
          </a:prstGeom>
          <a:noFill/>
          <a:ln w="9525">
            <a:solidFill>
              <a:schemeClr val="accent1"/>
            </a:solid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04800" y="4114800"/>
            <a:ext cx="2362200" cy="2438400"/>
          </a:xfrm>
          <a:prstGeom prst="rect">
            <a:avLst/>
          </a:prstGeom>
          <a:noFill/>
          <a:ln w="9525">
            <a:solidFill>
              <a:schemeClr val="accent1"/>
            </a:solid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3124200" y="4114800"/>
            <a:ext cx="2667000" cy="24384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US" dirty="0"/>
          </a:p>
        </p:txBody>
      </p:sp>
      <p:sp>
        <p:nvSpPr>
          <p:cNvPr id="3" name="Content Placeholder 2"/>
          <p:cNvSpPr>
            <a:spLocks noGrp="1"/>
          </p:cNvSpPr>
          <p:nvPr>
            <p:ph idx="1"/>
          </p:nvPr>
        </p:nvSpPr>
        <p:spPr/>
        <p:txBody>
          <a:bodyPr>
            <a:normAutofit/>
          </a:bodyPr>
          <a:lstStyle/>
          <a:p>
            <a:r>
              <a:rPr lang="en-US" dirty="0" smtClean="0"/>
              <a:t>When a class is derived from another derived class is called multilevel inheritance.</a:t>
            </a:r>
          </a:p>
          <a:p>
            <a:r>
              <a:rPr lang="en-US" dirty="0" smtClean="0"/>
              <a:t> It is implemented by defining at least three classes.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US" dirty="0"/>
          </a:p>
        </p:txBody>
      </p:sp>
      <p:pic>
        <p:nvPicPr>
          <p:cNvPr id="6146" name="Picture 2"/>
          <p:cNvPicPr>
            <a:picLocks noChangeAspect="1" noChangeArrowheads="1"/>
          </p:cNvPicPr>
          <p:nvPr/>
        </p:nvPicPr>
        <p:blipFill>
          <a:blip r:embed="rId2"/>
          <a:srcRect/>
          <a:stretch>
            <a:fillRect/>
          </a:stretch>
        </p:blipFill>
        <p:spPr bwMode="auto">
          <a:xfrm>
            <a:off x="2362200" y="2209800"/>
            <a:ext cx="4114800" cy="4034118"/>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 Derived class with multilevel inheritance</a:t>
            </a:r>
            <a:endParaRPr lang="en-US" dirty="0"/>
          </a:p>
        </p:txBody>
      </p:sp>
      <p:pic>
        <p:nvPicPr>
          <p:cNvPr id="7170" name="Picture 2"/>
          <p:cNvPicPr>
            <a:picLocks noChangeAspect="1" noChangeArrowheads="1"/>
          </p:cNvPicPr>
          <p:nvPr/>
        </p:nvPicPr>
        <p:blipFill>
          <a:blip r:embed="rId2"/>
          <a:srcRect/>
          <a:stretch>
            <a:fillRect/>
          </a:stretch>
        </p:blipFill>
        <p:spPr bwMode="auto">
          <a:xfrm>
            <a:off x="457200" y="2286000"/>
            <a:ext cx="8267700" cy="21336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990600"/>
            <a:ext cx="8686800" cy="5562600"/>
          </a:xfrm>
        </p:spPr>
        <p:txBody>
          <a:bodyPr>
            <a:normAutofit fontScale="70000" lnSpcReduction="20000"/>
          </a:bodyPr>
          <a:lstStyle/>
          <a:p>
            <a:pPr>
              <a:lnSpc>
                <a:spcPct val="160000"/>
              </a:lnSpc>
            </a:pPr>
            <a:r>
              <a:rPr lang="en-US" dirty="0" smtClean="0"/>
              <a:t>Assume that the test results of a batch of students are stored in three different classes.</a:t>
            </a:r>
          </a:p>
          <a:p>
            <a:pPr>
              <a:lnSpc>
                <a:spcPct val="160000"/>
              </a:lnSpc>
            </a:pPr>
            <a:r>
              <a:rPr lang="en-US" i="1" dirty="0" smtClean="0">
                <a:solidFill>
                  <a:srgbClr val="FF0000"/>
                </a:solidFill>
              </a:rPr>
              <a:t>Class student </a:t>
            </a:r>
            <a:r>
              <a:rPr lang="en-US" dirty="0" smtClean="0"/>
              <a:t>stores the roll number, (Input &amp; display roll no)</a:t>
            </a:r>
          </a:p>
          <a:p>
            <a:pPr>
              <a:lnSpc>
                <a:spcPct val="160000"/>
              </a:lnSpc>
            </a:pPr>
            <a:r>
              <a:rPr lang="en-US" i="1" dirty="0" smtClean="0">
                <a:solidFill>
                  <a:srgbClr val="FF0000"/>
                </a:solidFill>
              </a:rPr>
              <a:t>Class test stores</a:t>
            </a:r>
            <a:r>
              <a:rPr lang="en-US" dirty="0" smtClean="0">
                <a:solidFill>
                  <a:srgbClr val="FF0000"/>
                </a:solidFill>
              </a:rPr>
              <a:t> </a:t>
            </a:r>
            <a:r>
              <a:rPr lang="en-US" dirty="0" smtClean="0"/>
              <a:t>the marks obtained in two subjects (Input &amp; display Marks)</a:t>
            </a:r>
          </a:p>
          <a:p>
            <a:pPr>
              <a:lnSpc>
                <a:spcPct val="160000"/>
              </a:lnSpc>
            </a:pPr>
            <a:r>
              <a:rPr lang="en-US" i="1" dirty="0" smtClean="0">
                <a:solidFill>
                  <a:srgbClr val="FF0000"/>
                </a:solidFill>
              </a:rPr>
              <a:t>Class result</a:t>
            </a:r>
            <a:r>
              <a:rPr lang="en-US" dirty="0" smtClean="0">
                <a:solidFill>
                  <a:srgbClr val="FF0000"/>
                </a:solidFill>
              </a:rPr>
              <a:t> </a:t>
            </a:r>
            <a:r>
              <a:rPr lang="en-US" dirty="0" smtClean="0"/>
              <a:t>contains the total marks obtained in the test. ( Display </a:t>
            </a:r>
            <a:r>
              <a:rPr lang="en-US" dirty="0" err="1" smtClean="0"/>
              <a:t>rollno</a:t>
            </a:r>
            <a:r>
              <a:rPr lang="en-US" dirty="0" smtClean="0"/>
              <a:t>, Marks and total Marks)</a:t>
            </a:r>
          </a:p>
          <a:p>
            <a:pPr>
              <a:lnSpc>
                <a:spcPct val="160000"/>
              </a:lnSpc>
            </a:pPr>
            <a:endParaRPr lang="en-US" dirty="0" smtClean="0"/>
          </a:p>
          <a:p>
            <a:pPr algn="just">
              <a:lnSpc>
                <a:spcPct val="160000"/>
              </a:lnSpc>
            </a:pPr>
            <a:r>
              <a:rPr lang="en-US" i="1" dirty="0" smtClean="0"/>
              <a:t>The class result can inherit the details of the marks obtained in the test and the roll-number of students through multilevel inheritance.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81000" y="609600"/>
            <a:ext cx="4038600" cy="5867400"/>
          </a:xfrm>
          <a:prstGeom prst="rect">
            <a:avLst/>
          </a:prstGeom>
          <a:noFill/>
          <a:ln w="9525">
            <a:solidFill>
              <a:schemeClr val="accent1"/>
            </a:solid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572000" y="609600"/>
            <a:ext cx="4267200" cy="58674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609599" y="609600"/>
            <a:ext cx="5473611" cy="54864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Roll number :111 </a:t>
            </a:r>
          </a:p>
          <a:p>
            <a:r>
              <a:rPr lang="en-US" dirty="0" smtClean="0"/>
              <a:t>Marks in SUB1 = 75</a:t>
            </a:r>
          </a:p>
          <a:p>
            <a:r>
              <a:rPr lang="en-US" dirty="0" smtClean="0"/>
              <a:t> Marks in SUB2 = 56 </a:t>
            </a:r>
          </a:p>
          <a:p>
            <a:r>
              <a:rPr lang="en-US" dirty="0" smtClean="0"/>
              <a:t>Total = 131</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Inheritance</a:t>
            </a:r>
            <a:endParaRPr lang="en-IN"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pPr algn="just"/>
            <a:r>
              <a:rPr lang="en-US" i="1" dirty="0" smtClean="0"/>
              <a:t>A class can inherit the attributes of two or more classes. This is  known as multiple inheritance. </a:t>
            </a:r>
          </a:p>
          <a:p>
            <a:r>
              <a:rPr lang="en-US" dirty="0" smtClean="0"/>
              <a:t>It allows us to combine the features of several existing classes as starting point for defining new classes. </a:t>
            </a:r>
          </a:p>
          <a:p>
            <a:r>
              <a:rPr lang="en-US" dirty="0" smtClean="0">
                <a:solidFill>
                  <a:srgbClr val="FF0000"/>
                </a:solidFill>
              </a:rPr>
              <a:t>It is like a child inheriting the physical features of one parent and the intelligence of another.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Derived Classes</a:t>
            </a:r>
            <a:endParaRPr lang="en-US" dirty="0"/>
          </a:p>
        </p:txBody>
      </p:sp>
      <p:sp>
        <p:nvSpPr>
          <p:cNvPr id="3" name="Content Placeholder 2"/>
          <p:cNvSpPr>
            <a:spLocks noGrp="1"/>
          </p:cNvSpPr>
          <p:nvPr>
            <p:ph idx="1"/>
          </p:nvPr>
        </p:nvSpPr>
        <p:spPr>
          <a:xfrm>
            <a:off x="457200" y="1524000"/>
            <a:ext cx="8229600" cy="3459163"/>
          </a:xfrm>
        </p:spPr>
        <p:txBody>
          <a:bodyPr/>
          <a:lstStyle/>
          <a:p>
            <a:r>
              <a:rPr lang="en-US" dirty="0" smtClean="0"/>
              <a:t>A derived class can be defined by specifying its relationship with the base class in addition to its own details. </a:t>
            </a:r>
          </a:p>
          <a:p>
            <a:r>
              <a:rPr lang="en-US" dirty="0" smtClean="0"/>
              <a:t>The general for of deriving a derived class is :</a:t>
            </a:r>
            <a:endParaRPr lang="en-US" dirty="0"/>
          </a:p>
        </p:txBody>
      </p:sp>
      <p:pic>
        <p:nvPicPr>
          <p:cNvPr id="6" name="Picture 2"/>
          <p:cNvPicPr>
            <a:picLocks noChangeAspect="1" noChangeArrowheads="1"/>
          </p:cNvPicPr>
          <p:nvPr/>
        </p:nvPicPr>
        <p:blipFill>
          <a:blip r:embed="rId2"/>
          <a:srcRect/>
          <a:stretch>
            <a:fillRect/>
          </a:stretch>
        </p:blipFill>
        <p:spPr bwMode="auto">
          <a:xfrm>
            <a:off x="304800" y="3962400"/>
            <a:ext cx="84582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pic>
        <p:nvPicPr>
          <p:cNvPr id="10242" name="Picture 2"/>
          <p:cNvPicPr>
            <a:picLocks noChangeAspect="1" noChangeArrowheads="1"/>
          </p:cNvPicPr>
          <p:nvPr/>
        </p:nvPicPr>
        <p:blipFill>
          <a:blip r:embed="rId2"/>
          <a:srcRect/>
          <a:stretch>
            <a:fillRect/>
          </a:stretch>
        </p:blipFill>
        <p:spPr bwMode="auto">
          <a:xfrm>
            <a:off x="1447799" y="2209800"/>
            <a:ext cx="6461125" cy="33528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 of Derived class with Multiple Inheritance</a:t>
            </a:r>
            <a:endParaRPr lang="en-US" dirty="0"/>
          </a:p>
        </p:txBody>
      </p:sp>
      <p:pic>
        <p:nvPicPr>
          <p:cNvPr id="11266" name="Picture 2"/>
          <p:cNvPicPr>
            <a:picLocks noChangeAspect="1" noChangeArrowheads="1"/>
          </p:cNvPicPr>
          <p:nvPr/>
        </p:nvPicPr>
        <p:blipFill>
          <a:blip r:embed="rId2"/>
          <a:srcRect/>
          <a:stretch>
            <a:fillRect/>
          </a:stretch>
        </p:blipFill>
        <p:spPr bwMode="auto">
          <a:xfrm>
            <a:off x="609600" y="1524000"/>
            <a:ext cx="7315200" cy="3048000"/>
          </a:xfrm>
          <a:prstGeom prst="rect">
            <a:avLst/>
          </a:prstGeom>
          <a:noFill/>
          <a:ln w="9525">
            <a:noFill/>
            <a:miter lim="800000"/>
            <a:headEnd/>
            <a:tailEnd/>
          </a:ln>
          <a:effectLst/>
        </p:spPr>
      </p:pic>
      <p:sp>
        <p:nvSpPr>
          <p:cNvPr id="5" name="Rectangle 4"/>
          <p:cNvSpPr/>
          <p:nvPr/>
        </p:nvSpPr>
        <p:spPr>
          <a:xfrm>
            <a:off x="685800" y="4495800"/>
            <a:ext cx="7848600" cy="1668149"/>
          </a:xfrm>
          <a:prstGeom prst="rect">
            <a:avLst/>
          </a:prstGeom>
        </p:spPr>
        <p:txBody>
          <a:bodyPr wrap="square">
            <a:spAutoFit/>
          </a:bodyPr>
          <a:lstStyle/>
          <a:p>
            <a:pPr marL="342900" lvl="0" indent="-342900">
              <a:spcBef>
                <a:spcPct val="20000"/>
              </a:spcBef>
              <a:buFont typeface="Arial" pitchFamily="34" charset="0"/>
              <a:buChar char="•"/>
            </a:pPr>
            <a:r>
              <a:rPr lang="en-US" sz="3200" dirty="0" smtClean="0">
                <a:solidFill>
                  <a:prstClr val="black"/>
                </a:solidFill>
                <a:latin typeface="Times New Roman" pitchFamily="18" charset="0"/>
                <a:cs typeface="Times New Roman" pitchFamily="18" charset="0"/>
              </a:rPr>
              <a:t>The visibility may be either public or private. </a:t>
            </a:r>
          </a:p>
          <a:p>
            <a:pPr marL="342900" lvl="0" indent="-342900">
              <a:spcBef>
                <a:spcPct val="20000"/>
              </a:spcBef>
              <a:buFont typeface="Arial" pitchFamily="34" charset="0"/>
              <a:buChar char="•"/>
            </a:pPr>
            <a:r>
              <a:rPr lang="en-US" sz="3200" dirty="0" smtClean="0">
                <a:solidFill>
                  <a:prstClr val="black"/>
                </a:solidFill>
                <a:latin typeface="Times New Roman" pitchFamily="18" charset="0"/>
                <a:cs typeface="Times New Roman" pitchFamily="18" charset="0"/>
              </a:rPr>
              <a:t>The base classes are separated by comma.</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04800" y="533400"/>
            <a:ext cx="3810000" cy="5867400"/>
          </a:xfrm>
          <a:prstGeom prst="rect">
            <a:avLst/>
          </a:prstGeom>
          <a:noFill/>
          <a:ln w="9525">
            <a:solidFill>
              <a:schemeClr val="accent1"/>
            </a:solid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4343400" y="609600"/>
            <a:ext cx="4343400" cy="57912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Ambiguity Resolution In Inheritance</a:t>
            </a:r>
            <a:endParaRPr lang="en-US" dirty="0"/>
          </a:p>
        </p:txBody>
      </p:sp>
      <p:sp>
        <p:nvSpPr>
          <p:cNvPr id="3" name="Content Placeholder 2"/>
          <p:cNvSpPr>
            <a:spLocks noGrp="1"/>
          </p:cNvSpPr>
          <p:nvPr>
            <p:ph idx="1"/>
          </p:nvPr>
        </p:nvSpPr>
        <p:spPr>
          <a:xfrm>
            <a:off x="304800" y="1600200"/>
            <a:ext cx="4191000" cy="4876800"/>
          </a:xfrm>
        </p:spPr>
        <p:txBody>
          <a:bodyPr>
            <a:normAutofit fontScale="92500" lnSpcReduction="10000"/>
          </a:bodyPr>
          <a:lstStyle/>
          <a:p>
            <a:pPr>
              <a:lnSpc>
                <a:spcPct val="150000"/>
              </a:lnSpc>
            </a:pPr>
            <a:r>
              <a:rPr lang="en-US" dirty="0" smtClean="0"/>
              <a:t>At sometimes, we may face a problem in using the multiple  inheritance , when a function with the same name appears in more then one base class. </a:t>
            </a:r>
          </a:p>
        </p:txBody>
      </p:sp>
      <p:pic>
        <p:nvPicPr>
          <p:cNvPr id="13314" name="Picture 2"/>
          <p:cNvPicPr>
            <a:picLocks noChangeAspect="1" noChangeArrowheads="1"/>
          </p:cNvPicPr>
          <p:nvPr/>
        </p:nvPicPr>
        <p:blipFill>
          <a:blip r:embed="rId2"/>
          <a:srcRect/>
          <a:stretch>
            <a:fillRect/>
          </a:stretch>
        </p:blipFill>
        <p:spPr bwMode="auto">
          <a:xfrm>
            <a:off x="4724400" y="1752600"/>
            <a:ext cx="3886200" cy="48006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Ambiguity Resolution In Inheritance</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Which display() function is used by the derived class when we inherit these two classes?</a:t>
            </a:r>
          </a:p>
          <a:p>
            <a:endParaRPr lang="en-US" dirty="0" smtClean="0"/>
          </a:p>
          <a:p>
            <a:r>
              <a:rPr lang="en-US" dirty="0" smtClean="0"/>
              <a:t>We can solve this problem by defining a </a:t>
            </a:r>
            <a:r>
              <a:rPr lang="en-US" b="1" dirty="0" smtClean="0"/>
              <a:t>named instance within the derived class</a:t>
            </a:r>
            <a:r>
              <a:rPr lang="en-US" dirty="0" smtClean="0"/>
              <a:t>, using the class resolution operator. </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Ambiguity Resolution In Inheritance</a:t>
            </a:r>
            <a:endParaRPr lang="en-US" dirty="0"/>
          </a:p>
        </p:txBody>
      </p:sp>
      <p:pic>
        <p:nvPicPr>
          <p:cNvPr id="14338" name="Picture 2"/>
          <p:cNvPicPr>
            <a:picLocks noChangeAspect="1" noChangeArrowheads="1"/>
          </p:cNvPicPr>
          <p:nvPr/>
        </p:nvPicPr>
        <p:blipFill>
          <a:blip r:embed="rId2"/>
          <a:srcRect/>
          <a:stretch>
            <a:fillRect/>
          </a:stretch>
        </p:blipFill>
        <p:spPr bwMode="auto">
          <a:xfrm>
            <a:off x="685800" y="1828800"/>
            <a:ext cx="4648201" cy="3810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609600" y="2286000"/>
            <a:ext cx="69342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in Single Inheritance</a:t>
            </a:r>
            <a:endParaRPr lang="en-US" dirty="0"/>
          </a:p>
        </p:txBody>
      </p:sp>
      <p:pic>
        <p:nvPicPr>
          <p:cNvPr id="15362" name="Picture 2"/>
          <p:cNvPicPr>
            <a:picLocks noChangeAspect="1" noChangeArrowheads="1"/>
          </p:cNvPicPr>
          <p:nvPr/>
        </p:nvPicPr>
        <p:blipFill>
          <a:blip r:embed="rId2"/>
          <a:srcRect/>
          <a:stretch>
            <a:fillRect/>
          </a:stretch>
        </p:blipFill>
        <p:spPr bwMode="auto">
          <a:xfrm>
            <a:off x="762000" y="1905000"/>
            <a:ext cx="3678602"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in Single Inheritance</a:t>
            </a:r>
            <a:endParaRPr lang="en-US" dirty="0"/>
          </a:p>
        </p:txBody>
      </p:sp>
      <p:pic>
        <p:nvPicPr>
          <p:cNvPr id="16386" name="Picture 2"/>
          <p:cNvPicPr>
            <a:picLocks noChangeAspect="1" noChangeArrowheads="1"/>
          </p:cNvPicPr>
          <p:nvPr/>
        </p:nvPicPr>
        <p:blipFill>
          <a:blip r:embed="rId2"/>
          <a:srcRect/>
          <a:stretch>
            <a:fillRect/>
          </a:stretch>
        </p:blipFill>
        <p:spPr bwMode="auto">
          <a:xfrm>
            <a:off x="685799" y="1905000"/>
            <a:ext cx="1789043" cy="7620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685800" y="2743200"/>
            <a:ext cx="6096000" cy="25146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5105399" y="5334000"/>
            <a:ext cx="3253339" cy="9906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Hierarchical Inheritance</a:t>
            </a:r>
            <a:endParaRPr lang="en-IN"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Hierarchical Inheritance</a:t>
            </a:r>
            <a:endParaRPr lang="en-US" b="1" dirty="0"/>
          </a:p>
        </p:txBody>
      </p:sp>
      <p:sp>
        <p:nvSpPr>
          <p:cNvPr id="3" name="Content Placeholder 2"/>
          <p:cNvSpPr>
            <a:spLocks noGrp="1"/>
          </p:cNvSpPr>
          <p:nvPr>
            <p:ph idx="1"/>
          </p:nvPr>
        </p:nvSpPr>
        <p:spPr/>
        <p:txBody>
          <a:bodyPr>
            <a:normAutofit/>
          </a:bodyPr>
          <a:lstStyle/>
          <a:p>
            <a:r>
              <a:rPr lang="en-US" dirty="0" smtClean="0"/>
              <a:t> When more than one classes are derived from a single base class, such inheritance is known as </a:t>
            </a:r>
            <a:r>
              <a:rPr lang="en-US" b="1" dirty="0" smtClean="0"/>
              <a:t>Hierarchical Inheritance</a:t>
            </a:r>
            <a:r>
              <a:rPr lang="en-US" dirty="0" smtClean="0"/>
              <a:t>, where features that are common in lower level are included in parent class.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Derived Classes</a:t>
            </a:r>
            <a:endParaRPr lang="en-US" dirty="0"/>
          </a:p>
        </p:txBody>
      </p:sp>
      <p:sp>
        <p:nvSpPr>
          <p:cNvPr id="3" name="Content Placeholder 2"/>
          <p:cNvSpPr>
            <a:spLocks noGrp="1"/>
          </p:cNvSpPr>
          <p:nvPr>
            <p:ph idx="1"/>
          </p:nvPr>
        </p:nvSpPr>
        <p:spPr>
          <a:xfrm>
            <a:off x="457200" y="1676400"/>
            <a:ext cx="8229600" cy="4572000"/>
          </a:xfrm>
        </p:spPr>
        <p:txBody>
          <a:bodyPr>
            <a:normAutofit/>
          </a:bodyPr>
          <a:lstStyle/>
          <a:p>
            <a:r>
              <a:rPr lang="en-US" dirty="0" smtClean="0"/>
              <a:t>The </a:t>
            </a:r>
            <a:r>
              <a:rPr lang="en-US" b="1" dirty="0" smtClean="0"/>
              <a:t>colon</a:t>
            </a:r>
            <a:r>
              <a:rPr lang="en-US" dirty="0" smtClean="0"/>
              <a:t> </a:t>
            </a:r>
            <a:r>
              <a:rPr lang="en-US" b="1" dirty="0" smtClean="0"/>
              <a:t>indicates that the derived class name is derived </a:t>
            </a:r>
            <a:r>
              <a:rPr lang="en-US" dirty="0" smtClean="0"/>
              <a:t>from the base class name. </a:t>
            </a:r>
          </a:p>
          <a:p>
            <a:r>
              <a:rPr lang="en-US" dirty="0" smtClean="0"/>
              <a:t>The </a:t>
            </a:r>
            <a:r>
              <a:rPr lang="en-US" b="1" dirty="0" smtClean="0"/>
              <a:t>visibility mode is optional</a:t>
            </a:r>
            <a:endParaRPr lang="en-US" dirty="0" smtClean="0"/>
          </a:p>
          <a:p>
            <a:r>
              <a:rPr lang="en-US" dirty="0" smtClean="0"/>
              <a:t>The </a:t>
            </a:r>
            <a:r>
              <a:rPr lang="en-US" b="1" dirty="0" smtClean="0"/>
              <a:t>default visibility mode is private</a:t>
            </a:r>
            <a:r>
              <a:rPr lang="en-US" dirty="0" smtClean="0"/>
              <a:t>. </a:t>
            </a:r>
          </a:p>
          <a:p>
            <a:r>
              <a:rPr lang="en-US" dirty="0" smtClean="0"/>
              <a:t>Visibility mode specifies whether the feature of the base class are </a:t>
            </a:r>
            <a:r>
              <a:rPr lang="en-US" b="1" i="1" dirty="0" smtClean="0">
                <a:solidFill>
                  <a:srgbClr val="FF0000"/>
                </a:solidFill>
              </a:rPr>
              <a:t>privately derived or publicly derived.</a:t>
            </a:r>
            <a:endParaRPr lang="en-US" b="1" i="1"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Hierarchical classification of Students</a:t>
            </a:r>
            <a:endParaRPr lang="en-US" dirty="0"/>
          </a:p>
        </p:txBody>
      </p:sp>
      <p:pic>
        <p:nvPicPr>
          <p:cNvPr id="17410" name="Picture 2"/>
          <p:cNvPicPr>
            <a:picLocks noChangeAspect="1" noChangeArrowheads="1"/>
          </p:cNvPicPr>
          <p:nvPr/>
        </p:nvPicPr>
        <p:blipFill>
          <a:blip r:embed="rId2"/>
          <a:srcRect/>
          <a:stretch>
            <a:fillRect/>
          </a:stretch>
        </p:blipFill>
        <p:spPr bwMode="auto">
          <a:xfrm>
            <a:off x="685800" y="1828800"/>
            <a:ext cx="7489122" cy="38100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bank accounts</a:t>
            </a:r>
            <a:endParaRPr lang="en-US" dirty="0"/>
          </a:p>
        </p:txBody>
      </p:sp>
      <p:pic>
        <p:nvPicPr>
          <p:cNvPr id="18434" name="Picture 2"/>
          <p:cNvPicPr>
            <a:picLocks noChangeAspect="1" noChangeArrowheads="1"/>
          </p:cNvPicPr>
          <p:nvPr/>
        </p:nvPicPr>
        <p:blipFill>
          <a:blip r:embed="rId2"/>
          <a:srcRect/>
          <a:stretch>
            <a:fillRect/>
          </a:stretch>
        </p:blipFill>
        <p:spPr bwMode="auto">
          <a:xfrm>
            <a:off x="1371600" y="1828800"/>
            <a:ext cx="6540049" cy="3990975"/>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533400" y="0"/>
            <a:ext cx="8229600" cy="487363"/>
          </a:xfrm>
        </p:spPr>
        <p:txBody>
          <a:bodyPr>
            <a:normAutofit fontScale="90000"/>
          </a:bodyPr>
          <a:lstStyle/>
          <a:p>
            <a:pPr eaLnBrk="1" hangingPunct="1"/>
            <a:r>
              <a:rPr lang="en-US" sz="3200" dirty="0" smtClean="0">
                <a:latin typeface="Times New Roman" pitchFamily="18" charset="0"/>
                <a:cs typeface="Times New Roman" pitchFamily="18" charset="0"/>
              </a:rPr>
              <a:t>Example</a:t>
            </a:r>
          </a:p>
        </p:txBody>
      </p:sp>
      <p:sp>
        <p:nvSpPr>
          <p:cNvPr id="43013" name="Rectangle 5"/>
          <p:cNvSpPr>
            <a:spLocks noGrp="1" noChangeArrowheads="1"/>
          </p:cNvSpPr>
          <p:nvPr>
            <p:ph type="body" sz="half" idx="1"/>
          </p:nvPr>
        </p:nvSpPr>
        <p:spPr>
          <a:xfrm>
            <a:off x="0" y="0"/>
            <a:ext cx="4724400" cy="6858000"/>
          </a:xfrm>
        </p:spPr>
        <p:txBody>
          <a:bodyPr>
            <a:normAutofit/>
          </a:bodyPr>
          <a:lstStyle/>
          <a:p>
            <a:pPr eaLnBrk="1" hangingPunct="1">
              <a:lnSpc>
                <a:spcPct val="80000"/>
              </a:lnSpc>
              <a:buFontTx/>
              <a:buNone/>
            </a:pPr>
            <a:r>
              <a:rPr lang="en-US" sz="2200" dirty="0" smtClean="0">
                <a:latin typeface="Times New Roman" pitchFamily="18" charset="0"/>
                <a:cs typeface="Times New Roman" pitchFamily="18" charset="0"/>
              </a:rPr>
              <a:t>#include&lt;</a:t>
            </a:r>
            <a:r>
              <a:rPr lang="en-US" sz="2200" dirty="0" err="1" smtClean="0">
                <a:latin typeface="Times New Roman" pitchFamily="18" charset="0"/>
                <a:cs typeface="Times New Roman" pitchFamily="18" charset="0"/>
              </a:rPr>
              <a:t>iostream.h</a:t>
            </a:r>
            <a:r>
              <a:rPr lang="en-US" sz="2200" dirty="0" smtClean="0">
                <a:latin typeface="Times New Roman" pitchFamily="18" charset="0"/>
                <a:cs typeface="Times New Roman" pitchFamily="18" charset="0"/>
              </a:rPr>
              <a:t>&gt;</a:t>
            </a:r>
          </a:p>
          <a:p>
            <a:pPr eaLnBrk="1" hangingPunct="1">
              <a:lnSpc>
                <a:spcPct val="80000"/>
              </a:lnSpc>
              <a:buFontTx/>
              <a:buNone/>
            </a:pPr>
            <a:r>
              <a:rPr lang="en-US" sz="2200" dirty="0" smtClean="0">
                <a:latin typeface="Times New Roman" pitchFamily="18" charset="0"/>
                <a:cs typeface="Times New Roman" pitchFamily="18" charset="0"/>
              </a:rPr>
              <a:t>#include&lt;</a:t>
            </a:r>
            <a:r>
              <a:rPr lang="en-US" sz="2200" dirty="0" err="1" smtClean="0">
                <a:latin typeface="Times New Roman" pitchFamily="18" charset="0"/>
                <a:cs typeface="Times New Roman" pitchFamily="18" charset="0"/>
              </a:rPr>
              <a:t>conio.h</a:t>
            </a:r>
            <a:r>
              <a:rPr lang="en-US" sz="2200" dirty="0" smtClean="0">
                <a:latin typeface="Times New Roman" pitchFamily="18" charset="0"/>
                <a:cs typeface="Times New Roman" pitchFamily="18" charset="0"/>
              </a:rPr>
              <a:t>&gt;</a:t>
            </a:r>
          </a:p>
          <a:p>
            <a:pPr eaLnBrk="1" hangingPunct="1">
              <a:lnSpc>
                <a:spcPct val="80000"/>
              </a:lnSpc>
              <a:buFontTx/>
              <a:buNone/>
            </a:pPr>
            <a:r>
              <a:rPr lang="en-US" sz="2200" dirty="0" smtClean="0">
                <a:latin typeface="Times New Roman" pitchFamily="18" charset="0"/>
                <a:cs typeface="Times New Roman" pitchFamily="18" charset="0"/>
              </a:rPr>
              <a:t>#include&lt;</a:t>
            </a:r>
            <a:r>
              <a:rPr lang="en-US" sz="2200" dirty="0" err="1" smtClean="0">
                <a:latin typeface="Times New Roman" pitchFamily="18" charset="0"/>
                <a:cs typeface="Times New Roman" pitchFamily="18" charset="0"/>
              </a:rPr>
              <a:t>string.h</a:t>
            </a:r>
            <a:r>
              <a:rPr lang="en-US" sz="2200" dirty="0" smtClean="0">
                <a:latin typeface="Times New Roman" pitchFamily="18" charset="0"/>
                <a:cs typeface="Times New Roman" pitchFamily="18" charset="0"/>
              </a:rPr>
              <a:t>&gt;</a:t>
            </a:r>
          </a:p>
          <a:p>
            <a:pPr eaLnBrk="1" hangingPunct="1">
              <a:lnSpc>
                <a:spcPct val="80000"/>
              </a:lnSpc>
              <a:buFontTx/>
              <a:buNone/>
            </a:pPr>
            <a:r>
              <a:rPr lang="en-US" sz="2200" dirty="0" smtClean="0">
                <a:solidFill>
                  <a:srgbClr val="FF0000"/>
                </a:solidFill>
                <a:latin typeface="Times New Roman" pitchFamily="18" charset="0"/>
                <a:cs typeface="Times New Roman" pitchFamily="18" charset="0"/>
              </a:rPr>
              <a:t>class college</a:t>
            </a:r>
          </a:p>
          <a:p>
            <a:pPr eaLnBrk="1" hangingPunct="1">
              <a:lnSpc>
                <a:spcPct val="80000"/>
              </a:lnSpc>
              <a:buFontTx/>
              <a:buNone/>
            </a:pPr>
            <a:r>
              <a:rPr lang="en-US" sz="2200" dirty="0" smtClean="0">
                <a:latin typeface="Times New Roman" pitchFamily="18" charset="0"/>
                <a:cs typeface="Times New Roman" pitchFamily="18" charset="0"/>
              </a:rPr>
              <a:t>{</a:t>
            </a:r>
          </a:p>
          <a:p>
            <a:pPr eaLnBrk="1" hangingPunct="1">
              <a:lnSpc>
                <a:spcPct val="80000"/>
              </a:lnSpc>
              <a:buFontTx/>
              <a:buNone/>
            </a:pPr>
            <a:r>
              <a:rPr lang="en-US" sz="2200" b="1" dirty="0" smtClean="0">
                <a:latin typeface="Times New Roman" pitchFamily="18" charset="0"/>
                <a:cs typeface="Times New Roman" pitchFamily="18" charset="0"/>
              </a:rPr>
              <a:t>protected:</a:t>
            </a:r>
          </a:p>
          <a:p>
            <a:pPr eaLnBrk="1" hangingPunct="1">
              <a:lnSpc>
                <a:spcPct val="80000"/>
              </a:lnSpc>
              <a:buFontTx/>
              <a:buNone/>
            </a:pPr>
            <a:r>
              <a:rPr lang="en-US" sz="2200" dirty="0" smtClean="0">
                <a:latin typeface="Times New Roman" pitchFamily="18" charset="0"/>
                <a:cs typeface="Times New Roman" pitchFamily="18" charset="0"/>
              </a:rPr>
              <a:t>char name[12];</a:t>
            </a:r>
          </a:p>
          <a:p>
            <a:pPr eaLnBrk="1" hangingPunct="1">
              <a:lnSpc>
                <a:spcPct val="80000"/>
              </a:lnSpc>
              <a:buFontTx/>
              <a:buNone/>
            </a:pPr>
            <a:r>
              <a:rPr lang="en-US" sz="2200" dirty="0" smtClean="0">
                <a:latin typeface="Times New Roman" pitchFamily="18" charset="0"/>
                <a:cs typeface="Times New Roman" pitchFamily="18" charset="0"/>
              </a:rPr>
              <a:t>void </a:t>
            </a:r>
            <a:r>
              <a:rPr lang="en-US" sz="2200" dirty="0" err="1" smtClean="0">
                <a:latin typeface="Times New Roman" pitchFamily="18" charset="0"/>
                <a:cs typeface="Times New Roman" pitchFamily="18" charset="0"/>
              </a:rPr>
              <a:t>disp</a:t>
            </a:r>
            <a:r>
              <a:rPr lang="en-US" sz="2200" dirty="0" smtClean="0">
                <a:latin typeface="Times New Roman" pitchFamily="18" charset="0"/>
                <a:cs typeface="Times New Roman" pitchFamily="18" charset="0"/>
              </a:rPr>
              <a:t>()</a:t>
            </a:r>
          </a:p>
          <a:p>
            <a:pPr eaLnBrk="1" hangingPunct="1">
              <a:lnSpc>
                <a:spcPct val="80000"/>
              </a:lnSpc>
              <a:buFontTx/>
              <a:buNone/>
            </a:pPr>
            <a:r>
              <a:rPr lang="en-US" sz="2200" dirty="0" smtClean="0">
                <a:latin typeface="Times New Roman" pitchFamily="18" charset="0"/>
                <a:cs typeface="Times New Roman" pitchFamily="18" charset="0"/>
              </a:rPr>
              <a:t>{</a:t>
            </a:r>
          </a:p>
          <a:p>
            <a:pPr eaLnBrk="1" hangingPunct="1">
              <a:lnSpc>
                <a:spcPct val="80000"/>
              </a:lnSpc>
              <a:buFontTx/>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&lt;&lt;"name of college is"&lt;&lt;name&lt;&lt;</a:t>
            </a:r>
            <a:r>
              <a:rPr lang="en-US" sz="2200" dirty="0" err="1" smtClean="0">
                <a:latin typeface="Times New Roman" pitchFamily="18" charset="0"/>
                <a:cs typeface="Times New Roman" pitchFamily="18" charset="0"/>
              </a:rPr>
              <a:t>endl</a:t>
            </a:r>
            <a:r>
              <a:rPr lang="en-US" sz="2200" dirty="0" smtClean="0">
                <a:latin typeface="Times New Roman" pitchFamily="18" charset="0"/>
                <a:cs typeface="Times New Roman" pitchFamily="18" charset="0"/>
              </a:rPr>
              <a:t>;}</a:t>
            </a:r>
          </a:p>
          <a:p>
            <a:pPr eaLnBrk="1" hangingPunct="1">
              <a:lnSpc>
                <a:spcPct val="80000"/>
              </a:lnSpc>
              <a:buFontTx/>
              <a:buNone/>
            </a:pPr>
            <a:endParaRPr lang="en-US" sz="2200" b="1" dirty="0" smtClean="0">
              <a:latin typeface="Times New Roman" pitchFamily="18" charset="0"/>
              <a:cs typeface="Times New Roman" pitchFamily="18" charset="0"/>
            </a:endParaRPr>
          </a:p>
          <a:p>
            <a:pPr eaLnBrk="1" hangingPunct="1">
              <a:lnSpc>
                <a:spcPct val="80000"/>
              </a:lnSpc>
              <a:buFontTx/>
              <a:buNone/>
            </a:pPr>
            <a:r>
              <a:rPr lang="en-US" sz="2200" b="1" dirty="0" smtClean="0">
                <a:latin typeface="Times New Roman" pitchFamily="18" charset="0"/>
                <a:cs typeface="Times New Roman" pitchFamily="18" charset="0"/>
              </a:rPr>
              <a:t>public:</a:t>
            </a:r>
          </a:p>
          <a:p>
            <a:pPr eaLnBrk="1" hangingPunct="1">
              <a:lnSpc>
                <a:spcPct val="80000"/>
              </a:lnSpc>
              <a:buFontTx/>
              <a:buNone/>
            </a:pPr>
            <a:r>
              <a:rPr lang="en-US" sz="2200" dirty="0" smtClean="0">
                <a:latin typeface="Times New Roman" pitchFamily="18" charset="0"/>
                <a:cs typeface="Times New Roman" pitchFamily="18" charset="0"/>
              </a:rPr>
              <a:t>college()</a:t>
            </a:r>
          </a:p>
          <a:p>
            <a:pPr eaLnBrk="1" hangingPunct="1">
              <a:lnSpc>
                <a:spcPct val="80000"/>
              </a:lnSpc>
              <a:buFontTx/>
              <a:buNone/>
            </a:pP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&lt;&lt;"constructor of college is called"&lt;&lt;</a:t>
            </a:r>
            <a:r>
              <a:rPr lang="en-US" sz="2200" dirty="0" err="1" smtClean="0">
                <a:latin typeface="Times New Roman" pitchFamily="18" charset="0"/>
                <a:cs typeface="Times New Roman" pitchFamily="18" charset="0"/>
              </a:rPr>
              <a:t>endl</a:t>
            </a:r>
            <a:r>
              <a:rPr lang="en-US" sz="2200" dirty="0" smtClean="0">
                <a:latin typeface="Times New Roman" pitchFamily="18" charset="0"/>
                <a:cs typeface="Times New Roman" pitchFamily="18" charset="0"/>
              </a:rPr>
              <a:t>;</a:t>
            </a:r>
          </a:p>
          <a:p>
            <a:pPr eaLnBrk="1" hangingPunct="1">
              <a:lnSpc>
                <a:spcPct val="80000"/>
              </a:lnSpc>
              <a:buFontTx/>
              <a:buNone/>
            </a:pPr>
            <a:r>
              <a:rPr lang="en-US" sz="2200" dirty="0" err="1" smtClean="0">
                <a:latin typeface="Times New Roman" pitchFamily="18" charset="0"/>
                <a:cs typeface="Times New Roman" pitchFamily="18" charset="0"/>
              </a:rPr>
              <a:t>strcpy</a:t>
            </a:r>
            <a:r>
              <a:rPr lang="en-US" sz="2200" dirty="0" smtClean="0">
                <a:latin typeface="Times New Roman" pitchFamily="18" charset="0"/>
                <a:cs typeface="Times New Roman" pitchFamily="18" charset="0"/>
              </a:rPr>
              <a:t> (name, "PIET");</a:t>
            </a:r>
          </a:p>
          <a:p>
            <a:pPr eaLnBrk="1" hangingPunct="1">
              <a:lnSpc>
                <a:spcPct val="80000"/>
              </a:lnSpc>
              <a:buFontTx/>
              <a:buNone/>
            </a:pPr>
            <a:r>
              <a:rPr lang="en-US" sz="2200" dirty="0" smtClean="0">
                <a:latin typeface="Times New Roman" pitchFamily="18" charset="0"/>
                <a:cs typeface="Times New Roman" pitchFamily="18" charset="0"/>
              </a:rPr>
              <a:t>}};</a:t>
            </a:r>
          </a:p>
        </p:txBody>
      </p:sp>
      <p:sp>
        <p:nvSpPr>
          <p:cNvPr id="43014" name="Rectangle 6"/>
          <p:cNvSpPr>
            <a:spLocks noGrp="1" noChangeArrowheads="1"/>
          </p:cNvSpPr>
          <p:nvPr>
            <p:ph type="body" sz="half" idx="2"/>
          </p:nvPr>
        </p:nvSpPr>
        <p:spPr>
          <a:xfrm>
            <a:off x="3886200" y="457200"/>
            <a:ext cx="5257800" cy="6400800"/>
          </a:xfrm>
        </p:spPr>
        <p:txBody>
          <a:bodyPr>
            <a:normAutofit/>
          </a:bodyPr>
          <a:lstStyle/>
          <a:p>
            <a:pPr eaLnBrk="1" hangingPunct="1">
              <a:lnSpc>
                <a:spcPct val="80000"/>
              </a:lnSpc>
              <a:buFontTx/>
              <a:buNone/>
            </a:pPr>
            <a:r>
              <a:rPr lang="en-US" sz="2200" dirty="0" smtClean="0">
                <a:solidFill>
                  <a:srgbClr val="CC3300"/>
                </a:solidFill>
                <a:latin typeface="Times New Roman" pitchFamily="18" charset="0"/>
                <a:cs typeface="Times New Roman" pitchFamily="18" charset="0"/>
              </a:rPr>
              <a:t>class </a:t>
            </a:r>
            <a:r>
              <a:rPr lang="en-US" sz="2200" dirty="0" err="1" smtClean="0">
                <a:solidFill>
                  <a:srgbClr val="CC3300"/>
                </a:solidFill>
                <a:latin typeface="Times New Roman" pitchFamily="18" charset="0"/>
                <a:cs typeface="Times New Roman" pitchFamily="18" charset="0"/>
              </a:rPr>
              <a:t>cse_dept</a:t>
            </a:r>
            <a:r>
              <a:rPr lang="en-US" sz="2200" dirty="0" smtClean="0">
                <a:solidFill>
                  <a:srgbClr val="CC3300"/>
                </a:solidFill>
                <a:latin typeface="Times New Roman" pitchFamily="18" charset="0"/>
                <a:cs typeface="Times New Roman" pitchFamily="18" charset="0"/>
              </a:rPr>
              <a:t> : public college</a:t>
            </a:r>
          </a:p>
          <a:p>
            <a:pPr eaLnBrk="1" hangingPunct="1">
              <a:lnSpc>
                <a:spcPct val="80000"/>
              </a:lnSpc>
              <a:buFontTx/>
              <a:buNone/>
            </a:pPr>
            <a:r>
              <a:rPr lang="en-US" sz="2200" dirty="0" smtClean="0">
                <a:latin typeface="Times New Roman" pitchFamily="18" charset="0"/>
                <a:cs typeface="Times New Roman" pitchFamily="18" charset="0"/>
              </a:rPr>
              <a:t>{</a:t>
            </a:r>
          </a:p>
          <a:p>
            <a:pPr eaLnBrk="1" hangingPunct="1">
              <a:lnSpc>
                <a:spcPct val="80000"/>
              </a:lnSpc>
              <a:buFontTx/>
              <a:buNone/>
            </a:pP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faculty;</a:t>
            </a:r>
          </a:p>
          <a:p>
            <a:pPr eaLnBrk="1" hangingPunct="1">
              <a:lnSpc>
                <a:spcPct val="80000"/>
              </a:lnSpc>
              <a:buFontTx/>
              <a:buNone/>
            </a:pPr>
            <a:r>
              <a:rPr lang="en-US" sz="2200" dirty="0" smtClean="0">
                <a:latin typeface="Times New Roman" pitchFamily="18" charset="0"/>
                <a:cs typeface="Times New Roman" pitchFamily="18" charset="0"/>
              </a:rPr>
              <a:t>public:</a:t>
            </a:r>
          </a:p>
          <a:p>
            <a:pPr eaLnBrk="1" hangingPunct="1">
              <a:lnSpc>
                <a:spcPct val="80000"/>
              </a:lnSpc>
              <a:buFontTx/>
              <a:buNone/>
            </a:pPr>
            <a:r>
              <a:rPr lang="en-US" sz="2200" dirty="0" smtClean="0">
                <a:latin typeface="Times New Roman" pitchFamily="18" charset="0"/>
                <a:cs typeface="Times New Roman" pitchFamily="18" charset="0"/>
              </a:rPr>
              <a:t>void </a:t>
            </a:r>
            <a:r>
              <a:rPr lang="en-US" sz="2200" dirty="0" err="1" smtClean="0">
                <a:latin typeface="Times New Roman" pitchFamily="18" charset="0"/>
                <a:cs typeface="Times New Roman" pitchFamily="18" charset="0"/>
              </a:rPr>
              <a:t>get_faculty</a:t>
            </a:r>
            <a:r>
              <a:rPr lang="en-US" sz="2200" dirty="0" smtClean="0">
                <a:latin typeface="Times New Roman" pitchFamily="18" charset="0"/>
                <a:cs typeface="Times New Roman" pitchFamily="18" charset="0"/>
              </a:rPr>
              <a:t>()</a:t>
            </a:r>
          </a:p>
          <a:p>
            <a:pPr eaLnBrk="1" hangingPunct="1">
              <a:lnSpc>
                <a:spcPct val="80000"/>
              </a:lnSpc>
              <a:buFontTx/>
              <a:buNone/>
            </a:pPr>
            <a:r>
              <a:rPr lang="en-US" sz="2200" dirty="0" smtClean="0">
                <a:latin typeface="Times New Roman" pitchFamily="18" charset="0"/>
                <a:cs typeface="Times New Roman" pitchFamily="18" charset="0"/>
              </a:rPr>
              <a:t>{</a:t>
            </a:r>
          </a:p>
          <a:p>
            <a:pPr eaLnBrk="1" hangingPunct="1">
              <a:lnSpc>
                <a:spcPct val="80000"/>
              </a:lnSpc>
              <a:buFontTx/>
              <a:buNone/>
            </a:pPr>
            <a:r>
              <a:rPr lang="en-US" sz="2200" dirty="0" err="1"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&lt;&lt;"enter no of faculty members  in CSE" &lt;&lt;</a:t>
            </a:r>
            <a:r>
              <a:rPr lang="en-US" sz="2200" dirty="0" err="1" smtClean="0">
                <a:latin typeface="Times New Roman" pitchFamily="18" charset="0"/>
                <a:cs typeface="Times New Roman" pitchFamily="18" charset="0"/>
              </a:rPr>
              <a:t>endl</a:t>
            </a:r>
            <a:r>
              <a:rPr lang="en-US" sz="2200" dirty="0" smtClean="0">
                <a:latin typeface="Times New Roman" pitchFamily="18" charset="0"/>
                <a:cs typeface="Times New Roman" pitchFamily="18" charset="0"/>
              </a:rPr>
              <a:t>;</a:t>
            </a:r>
          </a:p>
          <a:p>
            <a:pPr eaLnBrk="1" hangingPunct="1">
              <a:lnSpc>
                <a:spcPct val="80000"/>
              </a:lnSpc>
              <a:buFontTx/>
              <a:buNone/>
            </a:pPr>
            <a:r>
              <a:rPr lang="en-US" sz="2200" dirty="0" err="1" smtClean="0">
                <a:latin typeface="Times New Roman" pitchFamily="18" charset="0"/>
                <a:cs typeface="Times New Roman" pitchFamily="18" charset="0"/>
              </a:rPr>
              <a:t>cin</a:t>
            </a:r>
            <a:r>
              <a:rPr lang="en-US" sz="2200" dirty="0" smtClean="0">
                <a:latin typeface="Times New Roman" pitchFamily="18" charset="0"/>
                <a:cs typeface="Times New Roman" pitchFamily="18" charset="0"/>
              </a:rPr>
              <a:t>&gt;&gt;faculty;}</a:t>
            </a:r>
          </a:p>
          <a:p>
            <a:pPr eaLnBrk="1" hangingPunct="1">
              <a:lnSpc>
                <a:spcPct val="80000"/>
              </a:lnSpc>
              <a:buFontTx/>
              <a:buNone/>
            </a:pPr>
            <a:endParaRPr lang="en-US" sz="2200" dirty="0" smtClean="0">
              <a:latin typeface="Times New Roman" pitchFamily="18" charset="0"/>
              <a:cs typeface="Times New Roman" pitchFamily="18" charset="0"/>
            </a:endParaRPr>
          </a:p>
          <a:p>
            <a:pPr eaLnBrk="1" hangingPunct="1">
              <a:lnSpc>
                <a:spcPct val="80000"/>
              </a:lnSpc>
              <a:buFontTx/>
              <a:buNone/>
            </a:pPr>
            <a:r>
              <a:rPr lang="en-US" sz="2200" dirty="0" smtClean="0">
                <a:latin typeface="Times New Roman" pitchFamily="18" charset="0"/>
                <a:cs typeface="Times New Roman" pitchFamily="18" charset="0"/>
              </a:rPr>
              <a:t>void display()</a:t>
            </a:r>
          </a:p>
          <a:p>
            <a:pPr eaLnBrk="1" hangingPunct="1">
              <a:lnSpc>
                <a:spcPct val="80000"/>
              </a:lnSpc>
              <a:buFontTx/>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disp</a:t>
            </a:r>
            <a:r>
              <a:rPr lang="en-US" sz="2200" dirty="0" smtClean="0">
                <a:latin typeface="Times New Roman" pitchFamily="18" charset="0"/>
                <a:cs typeface="Times New Roman" pitchFamily="18" charset="0"/>
              </a:rPr>
              <a:t>();  // now a protected member of </a:t>
            </a:r>
            <a:r>
              <a:rPr lang="en-US" sz="2200" dirty="0" err="1" smtClean="0">
                <a:latin typeface="Times New Roman" pitchFamily="18" charset="0"/>
                <a:cs typeface="Times New Roman" pitchFamily="18" charset="0"/>
              </a:rPr>
              <a:t>cse_dept</a:t>
            </a:r>
            <a:endParaRPr lang="en-US" sz="2200" dirty="0" smtClean="0">
              <a:latin typeface="Times New Roman" pitchFamily="18" charset="0"/>
              <a:cs typeface="Times New Roman" pitchFamily="18" charset="0"/>
            </a:endParaRPr>
          </a:p>
          <a:p>
            <a:pPr eaLnBrk="1" hangingPunct="1">
              <a:lnSpc>
                <a:spcPct val="80000"/>
              </a:lnSpc>
              <a:buFontTx/>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&lt;&lt;"no of teachers in CSE "&lt;&lt;faculty&lt;&lt;</a:t>
            </a:r>
            <a:r>
              <a:rPr lang="en-US" sz="2200" dirty="0" err="1" smtClean="0">
                <a:latin typeface="Times New Roman" pitchFamily="18" charset="0"/>
                <a:cs typeface="Times New Roman" pitchFamily="18" charset="0"/>
              </a:rPr>
              <a:t>endl</a:t>
            </a:r>
            <a:r>
              <a:rPr lang="en-US" sz="2200" dirty="0" smtClean="0">
                <a:latin typeface="Times New Roman" pitchFamily="18" charset="0"/>
                <a:cs typeface="Times New Roman" pitchFamily="18" charset="0"/>
              </a:rPr>
              <a:t>;</a:t>
            </a:r>
          </a:p>
          <a:p>
            <a:pPr eaLnBrk="1" hangingPunct="1">
              <a:lnSpc>
                <a:spcPct val="80000"/>
              </a:lnSpc>
              <a:buFontTx/>
              <a:buNone/>
            </a:pPr>
            <a:r>
              <a:rPr lang="en-US" sz="2200" dirty="0" smtClean="0">
                <a:latin typeface="Times New Roman" pitchFamily="18" charset="0"/>
                <a:cs typeface="Times New Roman" pitchFamily="18" charset="0"/>
              </a:rPr>
              <a:t> }</a:t>
            </a:r>
          </a:p>
          <a:p>
            <a:pPr eaLnBrk="1" hangingPunct="1">
              <a:lnSpc>
                <a:spcPct val="80000"/>
              </a:lnSpc>
              <a:buFontTx/>
              <a:buNone/>
            </a:pPr>
            <a:r>
              <a:rPr lang="en-US" sz="2200" dirty="0" smtClean="0">
                <a:latin typeface="Times New Roman" pitchFamily="18" charset="0"/>
                <a:cs typeface="Times New Roman" pitchFamily="18" charset="0"/>
              </a:rPr>
              <a:t>};</a:t>
            </a:r>
          </a:p>
          <a:p>
            <a:pPr eaLnBrk="1" hangingPunct="1">
              <a:lnSpc>
                <a:spcPct val="80000"/>
              </a:lnSpc>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4">
                                            <p:txEl>
                                              <p:pRg st="0" end="0"/>
                                            </p:txEl>
                                          </p:spTgt>
                                        </p:tgtEl>
                                        <p:attrNameLst>
                                          <p:attrName>style.visibility</p:attrName>
                                        </p:attrNameLst>
                                      </p:cBhvr>
                                      <p:to>
                                        <p:strVal val="visible"/>
                                      </p:to>
                                    </p:set>
                                    <p:animEffect transition="in" filter="blinds(horizontal)">
                                      <p:cBhvr>
                                        <p:cTn id="7" dur="500"/>
                                        <p:tgtEl>
                                          <p:spTgt spid="430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014">
                                            <p:txEl>
                                              <p:pRg st="1" end="1"/>
                                            </p:txEl>
                                          </p:spTgt>
                                        </p:tgtEl>
                                        <p:attrNameLst>
                                          <p:attrName>style.visibility</p:attrName>
                                        </p:attrNameLst>
                                      </p:cBhvr>
                                      <p:to>
                                        <p:strVal val="visible"/>
                                      </p:to>
                                    </p:set>
                                    <p:animEffect transition="in" filter="blinds(horizontal)">
                                      <p:cBhvr>
                                        <p:cTn id="10" dur="500"/>
                                        <p:tgtEl>
                                          <p:spTgt spid="4301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014">
                                            <p:txEl>
                                              <p:pRg st="2" end="2"/>
                                            </p:txEl>
                                          </p:spTgt>
                                        </p:tgtEl>
                                        <p:attrNameLst>
                                          <p:attrName>style.visibility</p:attrName>
                                        </p:attrNameLst>
                                      </p:cBhvr>
                                      <p:to>
                                        <p:strVal val="visible"/>
                                      </p:to>
                                    </p:set>
                                    <p:animEffect transition="in" filter="blinds(horizontal)">
                                      <p:cBhvr>
                                        <p:cTn id="13" dur="500"/>
                                        <p:tgtEl>
                                          <p:spTgt spid="4301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3014">
                                            <p:txEl>
                                              <p:pRg st="3" end="3"/>
                                            </p:txEl>
                                          </p:spTgt>
                                        </p:tgtEl>
                                        <p:attrNameLst>
                                          <p:attrName>style.visibility</p:attrName>
                                        </p:attrNameLst>
                                      </p:cBhvr>
                                      <p:to>
                                        <p:strVal val="visible"/>
                                      </p:to>
                                    </p:set>
                                    <p:animEffect transition="in" filter="blinds(horizontal)">
                                      <p:cBhvr>
                                        <p:cTn id="16" dur="500"/>
                                        <p:tgtEl>
                                          <p:spTgt spid="4301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3014">
                                            <p:txEl>
                                              <p:pRg st="4" end="4"/>
                                            </p:txEl>
                                          </p:spTgt>
                                        </p:tgtEl>
                                        <p:attrNameLst>
                                          <p:attrName>style.visibility</p:attrName>
                                        </p:attrNameLst>
                                      </p:cBhvr>
                                      <p:to>
                                        <p:strVal val="visible"/>
                                      </p:to>
                                    </p:set>
                                    <p:animEffect transition="in" filter="blinds(horizontal)">
                                      <p:cBhvr>
                                        <p:cTn id="19" dur="500"/>
                                        <p:tgtEl>
                                          <p:spTgt spid="4301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3014">
                                            <p:txEl>
                                              <p:pRg st="5" end="5"/>
                                            </p:txEl>
                                          </p:spTgt>
                                        </p:tgtEl>
                                        <p:attrNameLst>
                                          <p:attrName>style.visibility</p:attrName>
                                        </p:attrNameLst>
                                      </p:cBhvr>
                                      <p:to>
                                        <p:strVal val="visible"/>
                                      </p:to>
                                    </p:set>
                                    <p:animEffect transition="in" filter="blinds(horizontal)">
                                      <p:cBhvr>
                                        <p:cTn id="22" dur="500"/>
                                        <p:tgtEl>
                                          <p:spTgt spid="4301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
                                            <p:txEl>
                                              <p:pRg st="6" end="6"/>
                                            </p:txEl>
                                          </p:spTgt>
                                        </p:tgtEl>
                                        <p:attrNameLst>
                                          <p:attrName>style.visibility</p:attrName>
                                        </p:attrNameLst>
                                      </p:cBhvr>
                                      <p:to>
                                        <p:strVal val="visible"/>
                                      </p:to>
                                    </p:set>
                                    <p:animEffect transition="in" filter="blinds(horizontal)">
                                      <p:cBhvr>
                                        <p:cTn id="25" dur="500"/>
                                        <p:tgtEl>
                                          <p:spTgt spid="43014">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3014">
                                            <p:txEl>
                                              <p:pRg st="7" end="7"/>
                                            </p:txEl>
                                          </p:spTgt>
                                        </p:tgtEl>
                                        <p:attrNameLst>
                                          <p:attrName>style.visibility</p:attrName>
                                        </p:attrNameLst>
                                      </p:cBhvr>
                                      <p:to>
                                        <p:strVal val="visible"/>
                                      </p:to>
                                    </p:set>
                                    <p:animEffect transition="in" filter="blinds(horizontal)">
                                      <p:cBhvr>
                                        <p:cTn id="28" dur="500"/>
                                        <p:tgtEl>
                                          <p:spTgt spid="43014">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3014">
                                            <p:txEl>
                                              <p:pRg st="9" end="9"/>
                                            </p:txEl>
                                          </p:spTgt>
                                        </p:tgtEl>
                                        <p:attrNameLst>
                                          <p:attrName>style.visibility</p:attrName>
                                        </p:attrNameLst>
                                      </p:cBhvr>
                                      <p:to>
                                        <p:strVal val="visible"/>
                                      </p:to>
                                    </p:set>
                                    <p:animEffect transition="in" filter="blinds(horizontal)">
                                      <p:cBhvr>
                                        <p:cTn id="31" dur="500"/>
                                        <p:tgtEl>
                                          <p:spTgt spid="43014">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3014">
                                            <p:txEl>
                                              <p:pRg st="10" end="10"/>
                                            </p:txEl>
                                          </p:spTgt>
                                        </p:tgtEl>
                                        <p:attrNameLst>
                                          <p:attrName>style.visibility</p:attrName>
                                        </p:attrNameLst>
                                      </p:cBhvr>
                                      <p:to>
                                        <p:strVal val="visible"/>
                                      </p:to>
                                    </p:set>
                                    <p:animEffect transition="in" filter="blinds(horizontal)">
                                      <p:cBhvr>
                                        <p:cTn id="34" dur="500"/>
                                        <p:tgtEl>
                                          <p:spTgt spid="43014">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3014">
                                            <p:txEl>
                                              <p:pRg st="11" end="11"/>
                                            </p:txEl>
                                          </p:spTgt>
                                        </p:tgtEl>
                                        <p:attrNameLst>
                                          <p:attrName>style.visibility</p:attrName>
                                        </p:attrNameLst>
                                      </p:cBhvr>
                                      <p:to>
                                        <p:strVal val="visible"/>
                                      </p:to>
                                    </p:set>
                                    <p:animEffect transition="in" filter="blinds(horizontal)">
                                      <p:cBhvr>
                                        <p:cTn id="37" dur="500"/>
                                        <p:tgtEl>
                                          <p:spTgt spid="43014">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3014">
                                            <p:txEl>
                                              <p:pRg st="12" end="12"/>
                                            </p:txEl>
                                          </p:spTgt>
                                        </p:tgtEl>
                                        <p:attrNameLst>
                                          <p:attrName>style.visibility</p:attrName>
                                        </p:attrNameLst>
                                      </p:cBhvr>
                                      <p:to>
                                        <p:strVal val="visible"/>
                                      </p:to>
                                    </p:set>
                                    <p:animEffect transition="in" filter="blinds(horizontal)">
                                      <p:cBhvr>
                                        <p:cTn id="40" dur="500"/>
                                        <p:tgtEl>
                                          <p:spTgt spid="43014">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3014">
                                            <p:txEl>
                                              <p:pRg st="13" end="13"/>
                                            </p:txEl>
                                          </p:spTgt>
                                        </p:tgtEl>
                                        <p:attrNameLst>
                                          <p:attrName>style.visibility</p:attrName>
                                        </p:attrNameLst>
                                      </p:cBhvr>
                                      <p:to>
                                        <p:strVal val="visible"/>
                                      </p:to>
                                    </p:set>
                                    <p:animEffect transition="in" filter="blinds(horizontal)">
                                      <p:cBhvr>
                                        <p:cTn id="43" dur="500"/>
                                        <p:tgtEl>
                                          <p:spTgt spid="430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type="body" sz="half" idx="1"/>
          </p:nvPr>
        </p:nvSpPr>
        <p:spPr>
          <a:xfrm>
            <a:off x="457200" y="533400"/>
            <a:ext cx="4038600" cy="5592763"/>
          </a:xfrm>
        </p:spPr>
        <p:txBody>
          <a:bodyPr/>
          <a:lstStyle/>
          <a:p>
            <a:pPr eaLnBrk="1" hangingPunct="1">
              <a:lnSpc>
                <a:spcPct val="80000"/>
              </a:lnSpc>
              <a:buFontTx/>
              <a:buNone/>
            </a:pPr>
            <a:r>
              <a:rPr lang="en-US" sz="2400" dirty="0" smtClean="0">
                <a:solidFill>
                  <a:srgbClr val="CC3300"/>
                </a:solidFill>
                <a:latin typeface="Times New Roman" pitchFamily="18" charset="0"/>
                <a:cs typeface="Times New Roman" pitchFamily="18" charset="0"/>
              </a:rPr>
              <a:t>class </a:t>
            </a:r>
            <a:r>
              <a:rPr lang="en-US" sz="2400" dirty="0" err="1" smtClean="0">
                <a:solidFill>
                  <a:srgbClr val="CC3300"/>
                </a:solidFill>
                <a:latin typeface="Times New Roman" pitchFamily="18" charset="0"/>
                <a:cs typeface="Times New Roman" pitchFamily="18" charset="0"/>
              </a:rPr>
              <a:t>ece_dept</a:t>
            </a:r>
            <a:r>
              <a:rPr lang="en-US" sz="2400" dirty="0" smtClean="0">
                <a:solidFill>
                  <a:srgbClr val="CC3300"/>
                </a:solidFill>
                <a:latin typeface="Times New Roman" pitchFamily="18" charset="0"/>
                <a:cs typeface="Times New Roman" pitchFamily="18" charset="0"/>
              </a:rPr>
              <a:t> : public college</a:t>
            </a:r>
          </a:p>
          <a:p>
            <a:pPr eaLnBrk="1" hangingPunct="1">
              <a:lnSpc>
                <a:spcPct val="80000"/>
              </a:lnSpc>
              <a:buFontTx/>
              <a:buNone/>
            </a:pPr>
            <a:r>
              <a:rPr lang="en-US" sz="2400" dirty="0" smtClean="0">
                <a:latin typeface="Times New Roman" pitchFamily="18" charset="0"/>
                <a:cs typeface="Times New Roman" pitchFamily="18" charset="0"/>
              </a:rPr>
              <a:t>{</a:t>
            </a:r>
          </a:p>
          <a:p>
            <a:pPr eaLnBrk="1" hangingPunct="1">
              <a:lnSpc>
                <a:spcPct val="80000"/>
              </a:lnSpc>
              <a:buFontTx/>
              <a:buNone/>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faculty;</a:t>
            </a:r>
          </a:p>
          <a:p>
            <a:pPr eaLnBrk="1" hangingPunct="1">
              <a:lnSpc>
                <a:spcPct val="80000"/>
              </a:lnSpc>
              <a:buFontTx/>
              <a:buNone/>
            </a:pPr>
            <a:r>
              <a:rPr lang="en-US" sz="2400" dirty="0" smtClean="0">
                <a:latin typeface="Times New Roman" pitchFamily="18" charset="0"/>
                <a:cs typeface="Times New Roman" pitchFamily="18" charset="0"/>
              </a:rPr>
              <a:t>public:</a:t>
            </a:r>
          </a:p>
          <a:p>
            <a:pPr eaLnBrk="1" hangingPunct="1">
              <a:lnSpc>
                <a:spcPct val="80000"/>
              </a:lnSpc>
              <a:buFontTx/>
              <a:buNone/>
            </a:pPr>
            <a:r>
              <a:rPr lang="en-US" sz="2400" dirty="0" smtClean="0">
                <a:latin typeface="Times New Roman" pitchFamily="18" charset="0"/>
                <a:cs typeface="Times New Roman" pitchFamily="18" charset="0"/>
              </a:rPr>
              <a:t>void </a:t>
            </a:r>
            <a:r>
              <a:rPr lang="en-US" sz="2400" dirty="0" err="1" smtClean="0">
                <a:latin typeface="Times New Roman" pitchFamily="18" charset="0"/>
                <a:cs typeface="Times New Roman" pitchFamily="18" charset="0"/>
              </a:rPr>
              <a:t>get_faculty</a:t>
            </a:r>
            <a:r>
              <a:rPr lang="en-US" sz="2400" dirty="0" smtClean="0">
                <a:latin typeface="Times New Roman" pitchFamily="18" charset="0"/>
                <a:cs typeface="Times New Roman" pitchFamily="18" charset="0"/>
              </a:rPr>
              <a:t>()</a:t>
            </a:r>
          </a:p>
          <a:p>
            <a:pPr eaLnBrk="1" hangingPunct="1">
              <a:lnSpc>
                <a:spcPct val="80000"/>
              </a:lnSpc>
              <a:buFontTx/>
              <a:buNone/>
            </a:pPr>
            <a:r>
              <a:rPr lang="en-US" sz="2400" dirty="0" smtClean="0">
                <a:latin typeface="Times New Roman" pitchFamily="18" charset="0"/>
                <a:cs typeface="Times New Roman" pitchFamily="18" charset="0"/>
              </a:rPr>
              <a:t>{</a:t>
            </a:r>
          </a:p>
          <a:p>
            <a:pPr eaLnBrk="1" hangingPunct="1">
              <a:lnSpc>
                <a:spcPct val="80000"/>
              </a:lnSpc>
              <a:buFontTx/>
              <a:buNone/>
            </a:pPr>
            <a:r>
              <a:rPr lang="en-US" sz="2400" dirty="0" err="1" smtClean="0">
                <a:latin typeface="Times New Roman" pitchFamily="18" charset="0"/>
                <a:cs typeface="Times New Roman" pitchFamily="18" charset="0"/>
              </a:rPr>
              <a:t>cout</a:t>
            </a:r>
            <a:r>
              <a:rPr lang="en-US" sz="2400" dirty="0" smtClean="0">
                <a:latin typeface="Times New Roman" pitchFamily="18" charset="0"/>
                <a:cs typeface="Times New Roman" pitchFamily="18" charset="0"/>
              </a:rPr>
              <a:t>&lt;&lt;"enter no of faculty members  in ECE"&lt;&lt;</a:t>
            </a:r>
            <a:r>
              <a:rPr lang="en-US" sz="2400" dirty="0" err="1" smtClean="0">
                <a:latin typeface="Times New Roman" pitchFamily="18" charset="0"/>
                <a:cs typeface="Times New Roman" pitchFamily="18" charset="0"/>
              </a:rPr>
              <a:t>endl;cin</a:t>
            </a:r>
            <a:r>
              <a:rPr lang="en-US" sz="2400" dirty="0" smtClean="0">
                <a:latin typeface="Times New Roman" pitchFamily="18" charset="0"/>
                <a:cs typeface="Times New Roman" pitchFamily="18" charset="0"/>
              </a:rPr>
              <a:t>&gt;&gt;faculty;}</a:t>
            </a:r>
          </a:p>
          <a:p>
            <a:pPr eaLnBrk="1" hangingPunct="1">
              <a:lnSpc>
                <a:spcPct val="80000"/>
              </a:lnSpc>
              <a:buFontTx/>
              <a:buNone/>
            </a:pPr>
            <a:r>
              <a:rPr lang="en-US" sz="2400" dirty="0" smtClean="0">
                <a:latin typeface="Times New Roman" pitchFamily="18" charset="0"/>
                <a:cs typeface="Times New Roman" pitchFamily="18" charset="0"/>
              </a:rPr>
              <a:t>void display()</a:t>
            </a:r>
          </a:p>
          <a:p>
            <a:pPr eaLnBrk="1" hangingPunct="1">
              <a:lnSpc>
                <a:spcPct val="80000"/>
              </a:lnSpc>
              <a:buFontTx/>
              <a:buNone/>
            </a:pPr>
            <a:r>
              <a:rPr lang="en-US" sz="2400" dirty="0" smtClean="0">
                <a:latin typeface="Times New Roman" pitchFamily="18" charset="0"/>
                <a:cs typeface="Times New Roman" pitchFamily="18" charset="0"/>
              </a:rPr>
              <a:t>{ </a:t>
            </a:r>
          </a:p>
          <a:p>
            <a:pPr eaLnBrk="1" hangingPunct="1">
              <a:lnSpc>
                <a:spcPct val="80000"/>
              </a:lnSpc>
              <a:buFontTx/>
              <a:buNone/>
            </a:pPr>
            <a:r>
              <a:rPr lang="en-US" sz="2400" dirty="0" err="1" smtClean="0">
                <a:latin typeface="Times New Roman" pitchFamily="18" charset="0"/>
                <a:cs typeface="Times New Roman" pitchFamily="18" charset="0"/>
              </a:rPr>
              <a:t>disp</a:t>
            </a:r>
            <a:r>
              <a:rPr lang="en-US" sz="2400" dirty="0" smtClean="0">
                <a:latin typeface="Times New Roman" pitchFamily="18" charset="0"/>
                <a:cs typeface="Times New Roman" pitchFamily="18" charset="0"/>
              </a:rPr>
              <a:t>();// now a protected member of </a:t>
            </a:r>
            <a:r>
              <a:rPr lang="en-US" sz="2400" dirty="0" err="1" smtClean="0">
                <a:latin typeface="Times New Roman" pitchFamily="18" charset="0"/>
                <a:cs typeface="Times New Roman" pitchFamily="18" charset="0"/>
              </a:rPr>
              <a:t>ece_dept</a:t>
            </a:r>
            <a:endParaRPr lang="en-US" sz="2400" dirty="0" smtClean="0">
              <a:latin typeface="Times New Roman" pitchFamily="18" charset="0"/>
              <a:cs typeface="Times New Roman" pitchFamily="18" charset="0"/>
            </a:endParaRPr>
          </a:p>
          <a:p>
            <a:pPr eaLnBrk="1" hangingPunct="1">
              <a:lnSpc>
                <a:spcPct val="80000"/>
              </a:lnSpc>
              <a:buFontTx/>
              <a:buNone/>
            </a:pPr>
            <a:r>
              <a:rPr lang="en-US" sz="2400" dirty="0" smtClean="0">
                <a:latin typeface="Times New Roman" pitchFamily="18" charset="0"/>
                <a:cs typeface="Times New Roman" pitchFamily="18" charset="0"/>
              </a:rPr>
              <a:t>  </a:t>
            </a:r>
          </a:p>
          <a:p>
            <a:pPr eaLnBrk="1" hangingPunct="1">
              <a:lnSpc>
                <a:spcPct val="80000"/>
              </a:lnSpc>
              <a:buFontTx/>
              <a:buNone/>
            </a:pPr>
            <a:r>
              <a:rPr lang="en-US" sz="2400" dirty="0" err="1" smtClean="0">
                <a:latin typeface="Times New Roman" pitchFamily="18" charset="0"/>
                <a:cs typeface="Times New Roman" pitchFamily="18" charset="0"/>
              </a:rPr>
              <a:t>cout</a:t>
            </a:r>
            <a:r>
              <a:rPr lang="en-US" sz="2400" dirty="0" smtClean="0">
                <a:latin typeface="Times New Roman" pitchFamily="18" charset="0"/>
                <a:cs typeface="Times New Roman" pitchFamily="18" charset="0"/>
              </a:rPr>
              <a:t>&lt;&lt;"no of teachers in ECE "&lt;&lt;faculty&lt;&lt;</a:t>
            </a:r>
            <a:r>
              <a:rPr lang="en-US" sz="2400" dirty="0" err="1" smtClean="0">
                <a:latin typeface="Times New Roman" pitchFamily="18" charset="0"/>
                <a:cs typeface="Times New Roman" pitchFamily="18" charset="0"/>
              </a:rPr>
              <a:t>endl</a:t>
            </a:r>
            <a:r>
              <a:rPr lang="en-US" sz="2400" dirty="0" smtClean="0">
                <a:latin typeface="Times New Roman" pitchFamily="18" charset="0"/>
                <a:cs typeface="Times New Roman" pitchFamily="18" charset="0"/>
              </a:rPr>
              <a:t>;}};</a:t>
            </a:r>
          </a:p>
        </p:txBody>
      </p:sp>
      <p:sp>
        <p:nvSpPr>
          <p:cNvPr id="45062" name="Rectangle 6"/>
          <p:cNvSpPr>
            <a:spLocks noGrp="1" noChangeArrowheads="1"/>
          </p:cNvSpPr>
          <p:nvPr>
            <p:ph type="body" sz="half" idx="2"/>
          </p:nvPr>
        </p:nvSpPr>
        <p:spPr>
          <a:xfrm>
            <a:off x="5029200" y="609600"/>
            <a:ext cx="3733800" cy="5516563"/>
          </a:xfrm>
        </p:spPr>
        <p:txBody>
          <a:bodyPr/>
          <a:lstStyle/>
          <a:p>
            <a:pPr eaLnBrk="1" hangingPunct="1">
              <a:lnSpc>
                <a:spcPct val="80000"/>
              </a:lnSpc>
              <a:buFontTx/>
              <a:buNone/>
            </a:pPr>
            <a:r>
              <a:rPr lang="en-US" sz="2400" dirty="0" smtClean="0">
                <a:latin typeface="Times New Roman" pitchFamily="18" charset="0"/>
                <a:cs typeface="Times New Roman" pitchFamily="18" charset="0"/>
              </a:rPr>
              <a:t>void main()</a:t>
            </a:r>
          </a:p>
          <a:p>
            <a:pPr eaLnBrk="1" hangingPunct="1">
              <a:lnSpc>
                <a:spcPct val="80000"/>
              </a:lnSpc>
              <a:buFontTx/>
              <a:buNone/>
            </a:pPr>
            <a:r>
              <a:rPr lang="en-US" sz="2400" dirty="0" smtClean="0">
                <a:latin typeface="Times New Roman" pitchFamily="18" charset="0"/>
                <a:cs typeface="Times New Roman" pitchFamily="18" charset="0"/>
              </a:rPr>
              <a:t>{  </a:t>
            </a:r>
          </a:p>
          <a:p>
            <a:pPr eaLnBrk="1" hangingPunct="1">
              <a:lnSpc>
                <a:spcPct val="80000"/>
              </a:lnSpc>
              <a:buFontTx/>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clrscr</a:t>
            </a:r>
            <a:r>
              <a:rPr lang="en-US" sz="2400" dirty="0" smtClean="0">
                <a:latin typeface="Times New Roman" pitchFamily="18" charset="0"/>
                <a:cs typeface="Times New Roman" pitchFamily="18" charset="0"/>
              </a:rPr>
              <a:t>();</a:t>
            </a:r>
          </a:p>
          <a:p>
            <a:pPr eaLnBrk="1" hangingPunct="1">
              <a:lnSpc>
                <a:spcPct val="80000"/>
              </a:lnSpc>
              <a:buFontTx/>
              <a:buNone/>
            </a:pPr>
            <a:r>
              <a:rPr lang="en-US" sz="2400" dirty="0" smtClean="0">
                <a:latin typeface="Times New Roman" pitchFamily="18" charset="0"/>
                <a:cs typeface="Times New Roman" pitchFamily="18" charset="0"/>
              </a:rPr>
              <a:t>   </a:t>
            </a:r>
          </a:p>
          <a:p>
            <a:pPr eaLnBrk="1" hangingPunct="1">
              <a:lnSpc>
                <a:spcPct val="80000"/>
              </a:lnSpc>
              <a:buFontTx/>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cse_dept</a:t>
            </a:r>
            <a:r>
              <a:rPr lang="en-US" sz="2400" dirty="0" smtClean="0">
                <a:latin typeface="Times New Roman" pitchFamily="18" charset="0"/>
                <a:cs typeface="Times New Roman" pitchFamily="18" charset="0"/>
              </a:rPr>
              <a:t> C;  </a:t>
            </a:r>
            <a:r>
              <a:rPr lang="en-US" sz="2400" dirty="0" err="1" smtClean="0">
                <a:latin typeface="Times New Roman" pitchFamily="18" charset="0"/>
                <a:cs typeface="Times New Roman" pitchFamily="18" charset="0"/>
              </a:rPr>
              <a:t>C.get_faculty</a:t>
            </a:r>
            <a:r>
              <a:rPr lang="en-US" sz="2400" dirty="0" smtClean="0">
                <a:latin typeface="Times New Roman" pitchFamily="18" charset="0"/>
                <a:cs typeface="Times New Roman" pitchFamily="18" charset="0"/>
              </a:rPr>
              <a:t>();</a:t>
            </a:r>
          </a:p>
          <a:p>
            <a:pPr eaLnBrk="1" hangingPunct="1">
              <a:lnSpc>
                <a:spcPct val="80000"/>
              </a:lnSpc>
              <a:buFontTx/>
              <a:buNone/>
            </a:pPr>
            <a:r>
              <a:rPr lang="en-US" sz="2400" dirty="0" smtClean="0">
                <a:latin typeface="Times New Roman" pitchFamily="18" charset="0"/>
                <a:cs typeface="Times New Roman" pitchFamily="18" charset="0"/>
              </a:rPr>
              <a:t>    </a:t>
            </a:r>
          </a:p>
          <a:p>
            <a:pPr eaLnBrk="1" hangingPunct="1">
              <a:lnSpc>
                <a:spcPct val="80000"/>
              </a:lnSpc>
              <a:buFontTx/>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ece_dept</a:t>
            </a:r>
            <a:r>
              <a:rPr lang="en-US" sz="2400" dirty="0" smtClean="0">
                <a:latin typeface="Times New Roman" pitchFamily="18" charset="0"/>
                <a:cs typeface="Times New Roman" pitchFamily="18" charset="0"/>
              </a:rPr>
              <a:t> E;</a:t>
            </a:r>
          </a:p>
          <a:p>
            <a:pPr eaLnBrk="1" hangingPunct="1">
              <a:lnSpc>
                <a:spcPct val="80000"/>
              </a:lnSpc>
              <a:buFontTx/>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E.get_faculty</a:t>
            </a:r>
            <a:r>
              <a:rPr lang="en-US" sz="2400" dirty="0" smtClean="0">
                <a:latin typeface="Times New Roman" pitchFamily="18" charset="0"/>
                <a:cs typeface="Times New Roman" pitchFamily="18" charset="0"/>
              </a:rPr>
              <a:t>();</a:t>
            </a:r>
          </a:p>
          <a:p>
            <a:pPr eaLnBrk="1" hangingPunct="1">
              <a:lnSpc>
                <a:spcPct val="80000"/>
              </a:lnSpc>
              <a:buFontTx/>
              <a:buNone/>
            </a:pPr>
            <a:r>
              <a:rPr lang="en-US" sz="2400" dirty="0" smtClean="0">
                <a:latin typeface="Times New Roman" pitchFamily="18" charset="0"/>
                <a:cs typeface="Times New Roman" pitchFamily="18" charset="0"/>
              </a:rPr>
              <a:t>    </a:t>
            </a:r>
          </a:p>
          <a:p>
            <a:pPr eaLnBrk="1" hangingPunct="1">
              <a:lnSpc>
                <a:spcPct val="80000"/>
              </a:lnSpc>
              <a:buFontTx/>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C.display</a:t>
            </a:r>
            <a:r>
              <a:rPr lang="en-US" sz="2400" dirty="0" smtClean="0">
                <a:latin typeface="Times New Roman" pitchFamily="18" charset="0"/>
                <a:cs typeface="Times New Roman" pitchFamily="18" charset="0"/>
              </a:rPr>
              <a:t>();</a:t>
            </a:r>
          </a:p>
          <a:p>
            <a:pPr eaLnBrk="1" hangingPunct="1">
              <a:lnSpc>
                <a:spcPct val="80000"/>
              </a:lnSpc>
              <a:buFontTx/>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E.display</a:t>
            </a:r>
            <a:r>
              <a:rPr lang="en-US" sz="2400" dirty="0" smtClean="0">
                <a:latin typeface="Times New Roman" pitchFamily="18" charset="0"/>
                <a:cs typeface="Times New Roman" pitchFamily="18" charset="0"/>
              </a:rPr>
              <a:t>();</a:t>
            </a:r>
          </a:p>
          <a:p>
            <a:pPr eaLnBrk="1" hangingPunct="1">
              <a:lnSpc>
                <a:spcPct val="80000"/>
              </a:lnSpc>
              <a:buFontTx/>
              <a:buNone/>
            </a:pPr>
            <a:r>
              <a:rPr lang="en-US" sz="2400" dirty="0" smtClean="0">
                <a:latin typeface="Times New Roman" pitchFamily="18" charset="0"/>
                <a:cs typeface="Times New Roman" pitchFamily="18" charset="0"/>
              </a:rPr>
              <a:t>}</a:t>
            </a:r>
          </a:p>
          <a:p>
            <a:pPr eaLnBrk="1" hangingPunct="1">
              <a:lnSpc>
                <a:spcPct val="80000"/>
              </a:lnSpc>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blinds(horizontal)">
                                      <p:cBhvr>
                                        <p:cTn id="7" dur="500"/>
                                        <p:tgtEl>
                                          <p:spTgt spid="4506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61">
                                            <p:txEl>
                                              <p:pRg st="1" end="1"/>
                                            </p:txEl>
                                          </p:spTgt>
                                        </p:tgtEl>
                                        <p:attrNameLst>
                                          <p:attrName>style.visibility</p:attrName>
                                        </p:attrNameLst>
                                      </p:cBhvr>
                                      <p:to>
                                        <p:strVal val="visible"/>
                                      </p:to>
                                    </p:set>
                                    <p:animEffect transition="in" filter="blinds(horizontal)">
                                      <p:cBhvr>
                                        <p:cTn id="10" dur="500"/>
                                        <p:tgtEl>
                                          <p:spTgt spid="4506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061">
                                            <p:txEl>
                                              <p:pRg st="2" end="2"/>
                                            </p:txEl>
                                          </p:spTgt>
                                        </p:tgtEl>
                                        <p:attrNameLst>
                                          <p:attrName>style.visibility</p:attrName>
                                        </p:attrNameLst>
                                      </p:cBhvr>
                                      <p:to>
                                        <p:strVal val="visible"/>
                                      </p:to>
                                    </p:set>
                                    <p:animEffect transition="in" filter="blinds(horizontal)">
                                      <p:cBhvr>
                                        <p:cTn id="13" dur="500"/>
                                        <p:tgtEl>
                                          <p:spTgt spid="4506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061">
                                            <p:txEl>
                                              <p:pRg st="3" end="3"/>
                                            </p:txEl>
                                          </p:spTgt>
                                        </p:tgtEl>
                                        <p:attrNameLst>
                                          <p:attrName>style.visibility</p:attrName>
                                        </p:attrNameLst>
                                      </p:cBhvr>
                                      <p:to>
                                        <p:strVal val="visible"/>
                                      </p:to>
                                    </p:set>
                                    <p:animEffect transition="in" filter="blinds(horizontal)">
                                      <p:cBhvr>
                                        <p:cTn id="16" dur="500"/>
                                        <p:tgtEl>
                                          <p:spTgt spid="4506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061">
                                            <p:txEl>
                                              <p:pRg st="4" end="4"/>
                                            </p:txEl>
                                          </p:spTgt>
                                        </p:tgtEl>
                                        <p:attrNameLst>
                                          <p:attrName>style.visibility</p:attrName>
                                        </p:attrNameLst>
                                      </p:cBhvr>
                                      <p:to>
                                        <p:strVal val="visible"/>
                                      </p:to>
                                    </p:set>
                                    <p:animEffect transition="in" filter="blinds(horizontal)">
                                      <p:cBhvr>
                                        <p:cTn id="19" dur="500"/>
                                        <p:tgtEl>
                                          <p:spTgt spid="45061">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5061">
                                            <p:txEl>
                                              <p:pRg st="5" end="5"/>
                                            </p:txEl>
                                          </p:spTgt>
                                        </p:tgtEl>
                                        <p:attrNameLst>
                                          <p:attrName>style.visibility</p:attrName>
                                        </p:attrNameLst>
                                      </p:cBhvr>
                                      <p:to>
                                        <p:strVal val="visible"/>
                                      </p:to>
                                    </p:set>
                                    <p:animEffect transition="in" filter="blinds(horizontal)">
                                      <p:cBhvr>
                                        <p:cTn id="22" dur="500"/>
                                        <p:tgtEl>
                                          <p:spTgt spid="4506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5061">
                                            <p:txEl>
                                              <p:pRg st="6" end="6"/>
                                            </p:txEl>
                                          </p:spTgt>
                                        </p:tgtEl>
                                        <p:attrNameLst>
                                          <p:attrName>style.visibility</p:attrName>
                                        </p:attrNameLst>
                                      </p:cBhvr>
                                      <p:to>
                                        <p:strVal val="visible"/>
                                      </p:to>
                                    </p:set>
                                    <p:animEffect transition="in" filter="blinds(horizontal)">
                                      <p:cBhvr>
                                        <p:cTn id="25" dur="500"/>
                                        <p:tgtEl>
                                          <p:spTgt spid="45061">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5061">
                                            <p:txEl>
                                              <p:pRg st="7" end="7"/>
                                            </p:txEl>
                                          </p:spTgt>
                                        </p:tgtEl>
                                        <p:attrNameLst>
                                          <p:attrName>style.visibility</p:attrName>
                                        </p:attrNameLst>
                                      </p:cBhvr>
                                      <p:to>
                                        <p:strVal val="visible"/>
                                      </p:to>
                                    </p:set>
                                    <p:animEffect transition="in" filter="blinds(horizontal)">
                                      <p:cBhvr>
                                        <p:cTn id="28" dur="500"/>
                                        <p:tgtEl>
                                          <p:spTgt spid="45061">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5061">
                                            <p:txEl>
                                              <p:pRg st="8" end="8"/>
                                            </p:txEl>
                                          </p:spTgt>
                                        </p:tgtEl>
                                        <p:attrNameLst>
                                          <p:attrName>style.visibility</p:attrName>
                                        </p:attrNameLst>
                                      </p:cBhvr>
                                      <p:to>
                                        <p:strVal val="visible"/>
                                      </p:to>
                                    </p:set>
                                    <p:animEffect transition="in" filter="blinds(horizontal)">
                                      <p:cBhvr>
                                        <p:cTn id="31" dur="500"/>
                                        <p:tgtEl>
                                          <p:spTgt spid="4506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5061">
                                            <p:txEl>
                                              <p:pRg st="9" end="9"/>
                                            </p:txEl>
                                          </p:spTgt>
                                        </p:tgtEl>
                                        <p:attrNameLst>
                                          <p:attrName>style.visibility</p:attrName>
                                        </p:attrNameLst>
                                      </p:cBhvr>
                                      <p:to>
                                        <p:strVal val="visible"/>
                                      </p:to>
                                    </p:set>
                                    <p:animEffect transition="in" filter="blinds(horizontal)">
                                      <p:cBhvr>
                                        <p:cTn id="34" dur="500"/>
                                        <p:tgtEl>
                                          <p:spTgt spid="45061">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5061">
                                            <p:txEl>
                                              <p:pRg st="10" end="10"/>
                                            </p:txEl>
                                          </p:spTgt>
                                        </p:tgtEl>
                                        <p:attrNameLst>
                                          <p:attrName>style.visibility</p:attrName>
                                        </p:attrNameLst>
                                      </p:cBhvr>
                                      <p:to>
                                        <p:strVal val="visible"/>
                                      </p:to>
                                    </p:set>
                                    <p:animEffect transition="in" filter="blinds(horizontal)">
                                      <p:cBhvr>
                                        <p:cTn id="37" dur="500"/>
                                        <p:tgtEl>
                                          <p:spTgt spid="45061">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5061">
                                            <p:txEl>
                                              <p:pRg st="11" end="11"/>
                                            </p:txEl>
                                          </p:spTgt>
                                        </p:tgtEl>
                                        <p:attrNameLst>
                                          <p:attrName>style.visibility</p:attrName>
                                        </p:attrNameLst>
                                      </p:cBhvr>
                                      <p:to>
                                        <p:strVal val="visible"/>
                                      </p:to>
                                    </p:set>
                                    <p:animEffect transition="in" filter="blinds(horizontal)">
                                      <p:cBhvr>
                                        <p:cTn id="40" dur="500"/>
                                        <p:tgtEl>
                                          <p:spTgt spid="45061">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5062">
                                            <p:txEl>
                                              <p:pRg st="0" end="0"/>
                                            </p:txEl>
                                          </p:spTgt>
                                        </p:tgtEl>
                                        <p:attrNameLst>
                                          <p:attrName>style.visibility</p:attrName>
                                        </p:attrNameLst>
                                      </p:cBhvr>
                                      <p:to>
                                        <p:strVal val="visible"/>
                                      </p:to>
                                    </p:set>
                                    <p:animEffect transition="in" filter="blinds(horizontal)">
                                      <p:cBhvr>
                                        <p:cTn id="45" dur="500"/>
                                        <p:tgtEl>
                                          <p:spTgt spid="45062">
                                            <p:txEl>
                                              <p:pRg st="0" end="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5062">
                                            <p:txEl>
                                              <p:pRg st="1" end="1"/>
                                            </p:txEl>
                                          </p:spTgt>
                                        </p:tgtEl>
                                        <p:attrNameLst>
                                          <p:attrName>style.visibility</p:attrName>
                                        </p:attrNameLst>
                                      </p:cBhvr>
                                      <p:to>
                                        <p:strVal val="visible"/>
                                      </p:to>
                                    </p:set>
                                    <p:animEffect transition="in" filter="blinds(horizontal)">
                                      <p:cBhvr>
                                        <p:cTn id="48" dur="500"/>
                                        <p:tgtEl>
                                          <p:spTgt spid="45062">
                                            <p:txEl>
                                              <p:pRg st="1" end="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5062">
                                            <p:txEl>
                                              <p:pRg st="2" end="2"/>
                                            </p:txEl>
                                          </p:spTgt>
                                        </p:tgtEl>
                                        <p:attrNameLst>
                                          <p:attrName>style.visibility</p:attrName>
                                        </p:attrNameLst>
                                      </p:cBhvr>
                                      <p:to>
                                        <p:strVal val="visible"/>
                                      </p:to>
                                    </p:set>
                                    <p:animEffect transition="in" filter="blinds(horizontal)">
                                      <p:cBhvr>
                                        <p:cTn id="51" dur="500"/>
                                        <p:tgtEl>
                                          <p:spTgt spid="45062">
                                            <p:txEl>
                                              <p:pRg st="2" end="2"/>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5062">
                                            <p:txEl>
                                              <p:pRg st="3" end="3"/>
                                            </p:txEl>
                                          </p:spTgt>
                                        </p:tgtEl>
                                        <p:attrNameLst>
                                          <p:attrName>style.visibility</p:attrName>
                                        </p:attrNameLst>
                                      </p:cBhvr>
                                      <p:to>
                                        <p:strVal val="visible"/>
                                      </p:to>
                                    </p:set>
                                    <p:animEffect transition="in" filter="blinds(horizontal)">
                                      <p:cBhvr>
                                        <p:cTn id="54" dur="500"/>
                                        <p:tgtEl>
                                          <p:spTgt spid="45062">
                                            <p:txEl>
                                              <p:pRg st="3" end="3"/>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5062">
                                            <p:txEl>
                                              <p:pRg st="4" end="4"/>
                                            </p:txEl>
                                          </p:spTgt>
                                        </p:tgtEl>
                                        <p:attrNameLst>
                                          <p:attrName>style.visibility</p:attrName>
                                        </p:attrNameLst>
                                      </p:cBhvr>
                                      <p:to>
                                        <p:strVal val="visible"/>
                                      </p:to>
                                    </p:set>
                                    <p:animEffect transition="in" filter="blinds(horizontal)">
                                      <p:cBhvr>
                                        <p:cTn id="57" dur="500"/>
                                        <p:tgtEl>
                                          <p:spTgt spid="45062">
                                            <p:txEl>
                                              <p:pRg st="4" end="4"/>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45062">
                                            <p:txEl>
                                              <p:pRg st="5" end="5"/>
                                            </p:txEl>
                                          </p:spTgt>
                                        </p:tgtEl>
                                        <p:attrNameLst>
                                          <p:attrName>style.visibility</p:attrName>
                                        </p:attrNameLst>
                                      </p:cBhvr>
                                      <p:to>
                                        <p:strVal val="visible"/>
                                      </p:to>
                                    </p:set>
                                    <p:animEffect transition="in" filter="blinds(horizontal)">
                                      <p:cBhvr>
                                        <p:cTn id="60" dur="500"/>
                                        <p:tgtEl>
                                          <p:spTgt spid="45062">
                                            <p:txEl>
                                              <p:pRg st="5" end="5"/>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45062">
                                            <p:txEl>
                                              <p:pRg st="6" end="6"/>
                                            </p:txEl>
                                          </p:spTgt>
                                        </p:tgtEl>
                                        <p:attrNameLst>
                                          <p:attrName>style.visibility</p:attrName>
                                        </p:attrNameLst>
                                      </p:cBhvr>
                                      <p:to>
                                        <p:strVal val="visible"/>
                                      </p:to>
                                    </p:set>
                                    <p:animEffect transition="in" filter="blinds(horizontal)">
                                      <p:cBhvr>
                                        <p:cTn id="63" dur="500"/>
                                        <p:tgtEl>
                                          <p:spTgt spid="45062">
                                            <p:txEl>
                                              <p:pRg st="6" end="6"/>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45062">
                                            <p:txEl>
                                              <p:pRg st="7" end="7"/>
                                            </p:txEl>
                                          </p:spTgt>
                                        </p:tgtEl>
                                        <p:attrNameLst>
                                          <p:attrName>style.visibility</p:attrName>
                                        </p:attrNameLst>
                                      </p:cBhvr>
                                      <p:to>
                                        <p:strVal val="visible"/>
                                      </p:to>
                                    </p:set>
                                    <p:animEffect transition="in" filter="blinds(horizontal)">
                                      <p:cBhvr>
                                        <p:cTn id="66" dur="500"/>
                                        <p:tgtEl>
                                          <p:spTgt spid="45062">
                                            <p:txEl>
                                              <p:pRg st="7" end="7"/>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45062">
                                            <p:txEl>
                                              <p:pRg st="8" end="8"/>
                                            </p:txEl>
                                          </p:spTgt>
                                        </p:tgtEl>
                                        <p:attrNameLst>
                                          <p:attrName>style.visibility</p:attrName>
                                        </p:attrNameLst>
                                      </p:cBhvr>
                                      <p:to>
                                        <p:strVal val="visible"/>
                                      </p:to>
                                    </p:set>
                                    <p:animEffect transition="in" filter="blinds(horizontal)">
                                      <p:cBhvr>
                                        <p:cTn id="69" dur="500"/>
                                        <p:tgtEl>
                                          <p:spTgt spid="45062">
                                            <p:txEl>
                                              <p:pRg st="8" end="8"/>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45062">
                                            <p:txEl>
                                              <p:pRg st="9" end="9"/>
                                            </p:txEl>
                                          </p:spTgt>
                                        </p:tgtEl>
                                        <p:attrNameLst>
                                          <p:attrName>style.visibility</p:attrName>
                                        </p:attrNameLst>
                                      </p:cBhvr>
                                      <p:to>
                                        <p:strVal val="visible"/>
                                      </p:to>
                                    </p:set>
                                    <p:animEffect transition="in" filter="blinds(horizontal)">
                                      <p:cBhvr>
                                        <p:cTn id="72" dur="500"/>
                                        <p:tgtEl>
                                          <p:spTgt spid="45062">
                                            <p:txEl>
                                              <p:pRg st="9" end="9"/>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45062">
                                            <p:txEl>
                                              <p:pRg st="10" end="10"/>
                                            </p:txEl>
                                          </p:spTgt>
                                        </p:tgtEl>
                                        <p:attrNameLst>
                                          <p:attrName>style.visibility</p:attrName>
                                        </p:attrNameLst>
                                      </p:cBhvr>
                                      <p:to>
                                        <p:strVal val="visible"/>
                                      </p:to>
                                    </p:set>
                                    <p:animEffect transition="in" filter="blinds(horizontal)">
                                      <p:cBhvr>
                                        <p:cTn id="75" dur="500"/>
                                        <p:tgtEl>
                                          <p:spTgt spid="45062">
                                            <p:txEl>
                                              <p:pRg st="10" end="10"/>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45062">
                                            <p:txEl>
                                              <p:pRg st="11" end="11"/>
                                            </p:txEl>
                                          </p:spTgt>
                                        </p:tgtEl>
                                        <p:attrNameLst>
                                          <p:attrName>style.visibility</p:attrName>
                                        </p:attrNameLst>
                                      </p:cBhvr>
                                      <p:to>
                                        <p:strVal val="visible"/>
                                      </p:to>
                                    </p:set>
                                    <p:animEffect transition="in" filter="blinds(horizontal)">
                                      <p:cBhvr>
                                        <p:cTn id="78" dur="500"/>
                                        <p:tgtEl>
                                          <p:spTgt spid="4506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944562"/>
          </a:xfrm>
        </p:spPr>
        <p:txBody>
          <a:bodyPr/>
          <a:lstStyle/>
          <a:p>
            <a:pPr eaLnBrk="1" hangingPunct="1"/>
            <a:r>
              <a:rPr lang="en-US" sz="3600" dirty="0" smtClean="0">
                <a:latin typeface="Times New Roman" pitchFamily="18" charset="0"/>
                <a:cs typeface="Times New Roman" pitchFamily="18" charset="0"/>
              </a:rPr>
              <a:t>OUTPUT</a:t>
            </a:r>
          </a:p>
        </p:txBody>
      </p:sp>
      <p:sp>
        <p:nvSpPr>
          <p:cNvPr id="47107" name="Rectangle 3"/>
          <p:cNvSpPr>
            <a:spLocks noGrp="1" noChangeArrowheads="1"/>
          </p:cNvSpPr>
          <p:nvPr>
            <p:ph type="body" idx="1"/>
          </p:nvPr>
        </p:nvSpPr>
        <p:spPr>
          <a:xfrm>
            <a:off x="457200" y="1295400"/>
            <a:ext cx="8229600" cy="4830763"/>
          </a:xfrm>
        </p:spPr>
        <p:txBody>
          <a:bodyPr/>
          <a:lstStyle/>
          <a:p>
            <a:pPr eaLnBrk="1" hangingPunct="1">
              <a:lnSpc>
                <a:spcPct val="90000"/>
              </a:lnSpc>
              <a:buFontTx/>
              <a:buNone/>
            </a:pPr>
            <a:r>
              <a:rPr lang="en-US" sz="2800" dirty="0" smtClean="0">
                <a:latin typeface="Times New Roman" pitchFamily="18" charset="0"/>
                <a:cs typeface="Times New Roman" pitchFamily="18" charset="0"/>
              </a:rPr>
              <a:t>constructor of college is called</a:t>
            </a:r>
          </a:p>
          <a:p>
            <a:pPr eaLnBrk="1" hangingPunct="1">
              <a:lnSpc>
                <a:spcPct val="90000"/>
              </a:lnSpc>
              <a:buFontTx/>
              <a:buNone/>
            </a:pPr>
            <a:r>
              <a:rPr lang="en-US" sz="2800" dirty="0" smtClean="0">
                <a:latin typeface="Times New Roman" pitchFamily="18" charset="0"/>
                <a:cs typeface="Times New Roman" pitchFamily="18" charset="0"/>
              </a:rPr>
              <a:t>constructor of college is called</a:t>
            </a:r>
          </a:p>
          <a:p>
            <a:pPr eaLnBrk="1" hangingPunct="1">
              <a:lnSpc>
                <a:spcPct val="90000"/>
              </a:lnSpc>
              <a:buFontTx/>
              <a:buNone/>
            </a:pPr>
            <a:r>
              <a:rPr lang="en-US" sz="2800" dirty="0" smtClean="0">
                <a:latin typeface="Times New Roman" pitchFamily="18" charset="0"/>
                <a:cs typeface="Times New Roman" pitchFamily="18" charset="0"/>
              </a:rPr>
              <a:t>enter no of faculty members  in CSE</a:t>
            </a:r>
          </a:p>
          <a:p>
            <a:pPr eaLnBrk="1" hangingPunct="1">
              <a:lnSpc>
                <a:spcPct val="90000"/>
              </a:lnSpc>
              <a:buFontTx/>
              <a:buNone/>
            </a:pPr>
            <a:r>
              <a:rPr lang="en-US" sz="2800" dirty="0" smtClean="0">
                <a:latin typeface="Times New Roman" pitchFamily="18" charset="0"/>
                <a:cs typeface="Times New Roman" pitchFamily="18" charset="0"/>
              </a:rPr>
              <a:t>12</a:t>
            </a:r>
          </a:p>
          <a:p>
            <a:pPr eaLnBrk="1" hangingPunct="1">
              <a:lnSpc>
                <a:spcPct val="90000"/>
              </a:lnSpc>
              <a:buFontTx/>
              <a:buNone/>
            </a:pPr>
            <a:r>
              <a:rPr lang="en-US" sz="2800" dirty="0" smtClean="0">
                <a:latin typeface="Times New Roman" pitchFamily="18" charset="0"/>
                <a:cs typeface="Times New Roman" pitchFamily="18" charset="0"/>
              </a:rPr>
              <a:t>enter no of faculty members  in ECE</a:t>
            </a:r>
          </a:p>
          <a:p>
            <a:pPr eaLnBrk="1" hangingPunct="1">
              <a:lnSpc>
                <a:spcPct val="90000"/>
              </a:lnSpc>
              <a:buFontTx/>
              <a:buNone/>
            </a:pPr>
            <a:r>
              <a:rPr lang="en-US" sz="2800" dirty="0" smtClean="0">
                <a:latin typeface="Times New Roman" pitchFamily="18" charset="0"/>
                <a:cs typeface="Times New Roman" pitchFamily="18" charset="0"/>
              </a:rPr>
              <a:t>36</a:t>
            </a:r>
          </a:p>
          <a:p>
            <a:pPr eaLnBrk="1" hangingPunct="1">
              <a:lnSpc>
                <a:spcPct val="90000"/>
              </a:lnSpc>
              <a:buFontTx/>
              <a:buNone/>
            </a:pPr>
            <a:r>
              <a:rPr lang="en-US" sz="2800" dirty="0" smtClean="0">
                <a:latin typeface="Times New Roman" pitchFamily="18" charset="0"/>
                <a:cs typeface="Times New Roman" pitchFamily="18" charset="0"/>
              </a:rPr>
              <a:t>name of college is PIET</a:t>
            </a:r>
          </a:p>
          <a:p>
            <a:pPr eaLnBrk="1" hangingPunct="1">
              <a:lnSpc>
                <a:spcPct val="90000"/>
              </a:lnSpc>
              <a:buFontTx/>
              <a:buNone/>
            </a:pPr>
            <a:r>
              <a:rPr lang="en-US" sz="2800" dirty="0" smtClean="0">
                <a:latin typeface="Times New Roman" pitchFamily="18" charset="0"/>
                <a:cs typeface="Times New Roman" pitchFamily="18" charset="0"/>
              </a:rPr>
              <a:t>no of teachers in CSE 12</a:t>
            </a:r>
          </a:p>
          <a:p>
            <a:pPr eaLnBrk="1" hangingPunct="1">
              <a:lnSpc>
                <a:spcPct val="90000"/>
              </a:lnSpc>
              <a:buFontTx/>
              <a:buNone/>
            </a:pPr>
            <a:r>
              <a:rPr lang="en-US" sz="2800" dirty="0" smtClean="0">
                <a:latin typeface="Times New Roman" pitchFamily="18" charset="0"/>
                <a:cs typeface="Times New Roman" pitchFamily="18" charset="0"/>
              </a:rPr>
              <a:t>name of college is PIET</a:t>
            </a:r>
          </a:p>
          <a:p>
            <a:pPr eaLnBrk="1" hangingPunct="1">
              <a:lnSpc>
                <a:spcPct val="90000"/>
              </a:lnSpc>
              <a:buFontTx/>
              <a:buNone/>
            </a:pPr>
            <a:r>
              <a:rPr lang="en-US" sz="2800" dirty="0" smtClean="0">
                <a:latin typeface="Times New Roman" pitchFamily="18" charset="0"/>
                <a:cs typeface="Times New Roman" pitchFamily="18" charset="0"/>
              </a:rPr>
              <a:t>no of teachers in ECE 36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ox(in)">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ox(in)">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ox(in)">
                                      <p:cBhvr>
                                        <p:cTn id="17" dur="500"/>
                                        <p:tgtEl>
                                          <p:spTgt spid="47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ox(in)">
                                      <p:cBhvr>
                                        <p:cTn id="22" dur="500"/>
                                        <p:tgtEl>
                                          <p:spTgt spid="47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ox(in)">
                                      <p:cBhvr>
                                        <p:cTn id="27" dur="500"/>
                                        <p:tgtEl>
                                          <p:spTgt spid="47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box(in)">
                                      <p:cBhvr>
                                        <p:cTn id="32" dur="500"/>
                                        <p:tgtEl>
                                          <p:spTgt spid="47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7107">
                                            <p:txEl>
                                              <p:pRg st="6" end="6"/>
                                            </p:txEl>
                                          </p:spTgt>
                                        </p:tgtEl>
                                        <p:attrNameLst>
                                          <p:attrName>style.visibility</p:attrName>
                                        </p:attrNameLst>
                                      </p:cBhvr>
                                      <p:to>
                                        <p:strVal val="visible"/>
                                      </p:to>
                                    </p:set>
                                    <p:animEffect transition="in" filter="box(in)">
                                      <p:cBhvr>
                                        <p:cTn id="37" dur="500"/>
                                        <p:tgtEl>
                                          <p:spTgt spid="471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7107">
                                            <p:txEl>
                                              <p:pRg st="7" end="7"/>
                                            </p:txEl>
                                          </p:spTgt>
                                        </p:tgtEl>
                                        <p:attrNameLst>
                                          <p:attrName>style.visibility</p:attrName>
                                        </p:attrNameLst>
                                      </p:cBhvr>
                                      <p:to>
                                        <p:strVal val="visible"/>
                                      </p:to>
                                    </p:set>
                                    <p:animEffect transition="in" filter="box(in)">
                                      <p:cBhvr>
                                        <p:cTn id="42" dur="500"/>
                                        <p:tgtEl>
                                          <p:spTgt spid="471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7107">
                                            <p:txEl>
                                              <p:pRg st="8" end="8"/>
                                            </p:txEl>
                                          </p:spTgt>
                                        </p:tgtEl>
                                        <p:attrNameLst>
                                          <p:attrName>style.visibility</p:attrName>
                                        </p:attrNameLst>
                                      </p:cBhvr>
                                      <p:to>
                                        <p:strVal val="visible"/>
                                      </p:to>
                                    </p:set>
                                    <p:animEffect transition="in" filter="box(in)">
                                      <p:cBhvr>
                                        <p:cTn id="47" dur="500"/>
                                        <p:tgtEl>
                                          <p:spTgt spid="471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7107">
                                            <p:txEl>
                                              <p:pRg st="9" end="9"/>
                                            </p:txEl>
                                          </p:spTgt>
                                        </p:tgtEl>
                                        <p:attrNameLst>
                                          <p:attrName>style.visibility</p:attrName>
                                        </p:attrNameLst>
                                      </p:cBhvr>
                                      <p:to>
                                        <p:strVal val="visible"/>
                                      </p:to>
                                    </p:set>
                                    <p:animEffect transition="in" filter="box(in)">
                                      <p:cBhvr>
                                        <p:cTn id="52" dur="500"/>
                                        <p:tgtEl>
                                          <p:spTgt spid="47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Class</a:t>
            </a:r>
            <a:endParaRPr lang="en-US" dirty="0"/>
          </a:p>
        </p:txBody>
      </p:sp>
      <p:sp>
        <p:nvSpPr>
          <p:cNvPr id="3" name="Content Placeholder 2"/>
          <p:cNvSpPr>
            <a:spLocks noGrp="1"/>
          </p:cNvSpPr>
          <p:nvPr>
            <p:ph idx="1"/>
          </p:nvPr>
        </p:nvSpPr>
        <p:spPr/>
        <p:txBody>
          <a:bodyPr>
            <a:normAutofit/>
          </a:bodyPr>
          <a:lstStyle/>
          <a:p>
            <a:pPr algn="just"/>
            <a:r>
              <a:rPr lang="en-US" dirty="0" smtClean="0"/>
              <a:t>Consider a situation where all the three kinds of inheritance, </a:t>
            </a:r>
            <a:r>
              <a:rPr lang="en-US" b="1" dirty="0" smtClean="0"/>
              <a:t>namely multilevel, multiple and hierarchical inheritance are </a:t>
            </a:r>
            <a:r>
              <a:rPr lang="en-US" dirty="0" smtClean="0"/>
              <a:t>involved. </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Multipath Inheritance</a:t>
            </a:r>
            <a:endParaRPr lang="en-US" dirty="0"/>
          </a:p>
        </p:txBody>
      </p:sp>
      <p:pic>
        <p:nvPicPr>
          <p:cNvPr id="60419" name="Picture 3"/>
          <p:cNvPicPr>
            <a:picLocks noChangeAspect="1" noChangeArrowheads="1"/>
          </p:cNvPicPr>
          <p:nvPr/>
        </p:nvPicPr>
        <p:blipFill>
          <a:blip r:embed="rId2"/>
          <a:srcRect/>
          <a:stretch>
            <a:fillRect/>
          </a:stretch>
        </p:blipFill>
        <p:spPr bwMode="auto">
          <a:xfrm>
            <a:off x="914400" y="1752600"/>
            <a:ext cx="7498862" cy="2895600"/>
          </a:xfrm>
          <a:prstGeom prst="rect">
            <a:avLst/>
          </a:prstGeom>
          <a:noFill/>
          <a:ln w="9525">
            <a:noFill/>
            <a:miter lim="800000"/>
            <a:headEnd/>
            <a:tailEnd/>
          </a:ln>
          <a:effectLst/>
        </p:spPr>
      </p:pic>
      <p:sp>
        <p:nvSpPr>
          <p:cNvPr id="6" name="Rectangle 5"/>
          <p:cNvSpPr/>
          <p:nvPr/>
        </p:nvSpPr>
        <p:spPr>
          <a:xfrm>
            <a:off x="4114800" y="1828800"/>
            <a:ext cx="990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A</a:t>
            </a:r>
            <a:endParaRPr lang="en-US" dirty="0">
              <a:solidFill>
                <a:srgbClr val="002060"/>
              </a:solidFill>
            </a:endParaRPr>
          </a:p>
        </p:txBody>
      </p:sp>
      <p:sp>
        <p:nvSpPr>
          <p:cNvPr id="7" name="Rectangle 6"/>
          <p:cNvSpPr/>
          <p:nvPr/>
        </p:nvSpPr>
        <p:spPr>
          <a:xfrm>
            <a:off x="4114800" y="3886200"/>
            <a:ext cx="990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D</a:t>
            </a:r>
            <a:endParaRPr lang="en-US" dirty="0">
              <a:solidFill>
                <a:srgbClr val="002060"/>
              </a:solidFill>
            </a:endParaRPr>
          </a:p>
        </p:txBody>
      </p:sp>
      <p:sp>
        <p:nvSpPr>
          <p:cNvPr id="8" name="Rectangle 7"/>
          <p:cNvSpPr/>
          <p:nvPr/>
        </p:nvSpPr>
        <p:spPr>
          <a:xfrm>
            <a:off x="1371600" y="2895600"/>
            <a:ext cx="990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B</a:t>
            </a:r>
            <a:endParaRPr lang="en-US" dirty="0">
              <a:solidFill>
                <a:srgbClr val="002060"/>
              </a:solidFill>
            </a:endParaRPr>
          </a:p>
        </p:txBody>
      </p:sp>
      <p:sp>
        <p:nvSpPr>
          <p:cNvPr id="9" name="Rectangle 8"/>
          <p:cNvSpPr/>
          <p:nvPr/>
        </p:nvSpPr>
        <p:spPr>
          <a:xfrm>
            <a:off x="6781800" y="2895600"/>
            <a:ext cx="990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a:t>
            </a:r>
            <a:endParaRPr lang="en-US" dirty="0">
              <a:solidFill>
                <a:srgbClr val="002060"/>
              </a:solidFill>
            </a:endParaRPr>
          </a:p>
        </p:txBody>
      </p:sp>
      <p:sp>
        <p:nvSpPr>
          <p:cNvPr id="10" name="Rectangle 9"/>
          <p:cNvSpPr/>
          <p:nvPr/>
        </p:nvSpPr>
        <p:spPr>
          <a:xfrm>
            <a:off x="1524000" y="4876800"/>
            <a:ext cx="7086600" cy="1200329"/>
          </a:xfrm>
          <a:prstGeom prst="rect">
            <a:avLst/>
          </a:prstGeom>
        </p:spPr>
        <p:txBody>
          <a:bodyPr wrap="square">
            <a:spAutoFit/>
          </a:bodyPr>
          <a:lstStyle/>
          <a:p>
            <a:pPr algn="just"/>
            <a:r>
              <a:rPr lang="en-US" dirty="0" smtClean="0"/>
              <a:t>For example the ‘D’ has two direct base classes ‘B’ and ‘C’ which themselves have a common base class ‘A’. </a:t>
            </a:r>
          </a:p>
          <a:p>
            <a:pPr algn="just"/>
            <a:r>
              <a:rPr lang="en-US" dirty="0" smtClean="0"/>
              <a:t>Class ‘D’ inherits the properties of ‘A’ is sometimes referred to as </a:t>
            </a:r>
            <a:r>
              <a:rPr lang="en-US" b="1" dirty="0" smtClean="0"/>
              <a:t>indirect base class.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r>
              <a:rPr lang="en-US" dirty="0" smtClean="0"/>
              <a:t>All the public and protected members of ‘A’ are inherited into ‘D’ twice, first via ‘B’ and again via ‘C’. </a:t>
            </a:r>
          </a:p>
          <a:p>
            <a:r>
              <a:rPr lang="en-US" dirty="0" smtClean="0"/>
              <a:t>Thus ‘D’ would have duplicate sets of the members inherited from ‘A’. </a:t>
            </a:r>
          </a:p>
          <a:p>
            <a:r>
              <a:rPr lang="en-US" dirty="0" smtClean="0"/>
              <a:t>This introduces ambiguity and should be avoided.</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The duplication is due to multiple paths.</a:t>
            </a:r>
          </a:p>
          <a:p>
            <a:r>
              <a:rPr lang="en-US" dirty="0" smtClean="0"/>
              <a:t>It can be avoided by making the common base class (ancestor class) as </a:t>
            </a:r>
            <a:r>
              <a:rPr lang="en-US" b="1" dirty="0" smtClean="0"/>
              <a:t>virtual base class </a:t>
            </a:r>
            <a:r>
              <a:rPr lang="en-US" dirty="0" smtClean="0"/>
              <a:t>while declaring the direct or intermediate base classes</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1442" name="Picture 2"/>
          <p:cNvPicPr>
            <a:picLocks noChangeAspect="1" noChangeArrowheads="1"/>
          </p:cNvPicPr>
          <p:nvPr/>
        </p:nvPicPr>
        <p:blipFill>
          <a:blip r:embed="rId2"/>
          <a:srcRect/>
          <a:stretch>
            <a:fillRect/>
          </a:stretch>
        </p:blipFill>
        <p:spPr bwMode="auto">
          <a:xfrm>
            <a:off x="1143000" y="1676400"/>
            <a:ext cx="5105400" cy="4676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2051" name="Picture 3"/>
          <p:cNvPicPr>
            <a:picLocks noChangeAspect="1" noChangeArrowheads="1"/>
          </p:cNvPicPr>
          <p:nvPr/>
        </p:nvPicPr>
        <p:blipFill>
          <a:blip r:embed="rId2"/>
          <a:srcRect/>
          <a:stretch>
            <a:fillRect/>
          </a:stretch>
        </p:blipFill>
        <p:spPr bwMode="auto">
          <a:xfrm>
            <a:off x="457199" y="1752600"/>
            <a:ext cx="8032937" cy="44958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Base class</a:t>
            </a:r>
            <a:endParaRPr lang="en-US" dirty="0"/>
          </a:p>
        </p:txBody>
      </p:sp>
      <p:sp>
        <p:nvSpPr>
          <p:cNvPr id="3" name="Content Placeholder 2"/>
          <p:cNvSpPr>
            <a:spLocks noGrp="1"/>
          </p:cNvSpPr>
          <p:nvPr>
            <p:ph idx="1"/>
          </p:nvPr>
        </p:nvSpPr>
        <p:spPr/>
        <p:txBody>
          <a:bodyPr>
            <a:normAutofit/>
          </a:bodyPr>
          <a:lstStyle/>
          <a:p>
            <a:r>
              <a:rPr lang="en-US" dirty="0" smtClean="0"/>
              <a:t>When a class is made a virtual base class, C++ takes necessary care to see that only one </a:t>
            </a:r>
            <a:r>
              <a:rPr lang="en-US" dirty="0" smtClean="0"/>
              <a:t>copy of </a:t>
            </a:r>
            <a:r>
              <a:rPr lang="en-US" dirty="0" smtClean="0"/>
              <a:t>that class is inherited, regardless of </a:t>
            </a:r>
            <a:r>
              <a:rPr lang="en-US" dirty="0" smtClean="0"/>
              <a:t>how many </a:t>
            </a:r>
            <a:r>
              <a:rPr lang="en-US" dirty="0" smtClean="0"/>
              <a:t>inheritance paths exist between the virtual base class and a derived class.</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Base class</a:t>
            </a:r>
            <a:endParaRPr lang="en-US" dirty="0"/>
          </a:p>
        </p:txBody>
      </p:sp>
      <p:pic>
        <p:nvPicPr>
          <p:cNvPr id="62466" name="Picture 2"/>
          <p:cNvPicPr>
            <a:picLocks noChangeAspect="1" noChangeArrowheads="1"/>
          </p:cNvPicPr>
          <p:nvPr/>
        </p:nvPicPr>
        <p:blipFill>
          <a:blip r:embed="rId2"/>
          <a:srcRect/>
          <a:stretch>
            <a:fillRect/>
          </a:stretch>
        </p:blipFill>
        <p:spPr bwMode="auto">
          <a:xfrm>
            <a:off x="1447800" y="1295400"/>
            <a:ext cx="6812882" cy="3429000"/>
          </a:xfrm>
          <a:prstGeom prst="rect">
            <a:avLst/>
          </a:prstGeom>
          <a:noFill/>
          <a:ln w="9525">
            <a:noFill/>
            <a:miter lim="800000"/>
            <a:headEnd/>
            <a:tailEnd/>
          </a:ln>
          <a:effectLst/>
        </p:spPr>
      </p:pic>
      <p:sp>
        <p:nvSpPr>
          <p:cNvPr id="4" name="Rectangle 3"/>
          <p:cNvSpPr/>
          <p:nvPr/>
        </p:nvSpPr>
        <p:spPr>
          <a:xfrm>
            <a:off x="762000" y="5029200"/>
            <a:ext cx="7772400" cy="369332"/>
          </a:xfrm>
          <a:prstGeom prst="rect">
            <a:avLst/>
          </a:prstGeom>
        </p:spPr>
        <p:txBody>
          <a:bodyPr wrap="square">
            <a:spAutoFit/>
          </a:bodyPr>
          <a:lstStyle/>
          <a:p>
            <a:r>
              <a:rPr lang="en-US" dirty="0" smtClean="0"/>
              <a:t>Assume that the class sports derives the </a:t>
            </a:r>
            <a:r>
              <a:rPr lang="en-US" dirty="0" err="1" smtClean="0"/>
              <a:t>roll_number</a:t>
            </a:r>
            <a:r>
              <a:rPr lang="en-US" dirty="0" smtClean="0"/>
              <a:t> from the class student.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381000" y="609600"/>
            <a:ext cx="3505200" cy="5105400"/>
          </a:xfrm>
          <a:prstGeom prst="rect">
            <a:avLst/>
          </a:prstGeom>
          <a:noFill/>
          <a:ln w="9525">
            <a:solidFill>
              <a:schemeClr val="accent1"/>
            </a:solidFill>
            <a:miter lim="800000"/>
            <a:headEnd/>
            <a:tailEnd/>
          </a:ln>
          <a:effectLst/>
        </p:spPr>
      </p:pic>
      <p:pic>
        <p:nvPicPr>
          <p:cNvPr id="63491" name="Picture 3"/>
          <p:cNvPicPr>
            <a:picLocks noChangeAspect="1" noChangeArrowheads="1"/>
          </p:cNvPicPr>
          <p:nvPr/>
        </p:nvPicPr>
        <p:blipFill>
          <a:blip r:embed="rId3"/>
          <a:srcRect/>
          <a:stretch>
            <a:fillRect/>
          </a:stretch>
        </p:blipFill>
        <p:spPr bwMode="auto">
          <a:xfrm>
            <a:off x="4267200" y="685800"/>
            <a:ext cx="4114800" cy="5105400"/>
          </a:xfrm>
          <a:prstGeom prst="rect">
            <a:avLst/>
          </a:prstGeom>
          <a:noFill/>
          <a:ln w="9525">
            <a:solidFill>
              <a:schemeClr val="accent1"/>
            </a:solid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304801" y="304800"/>
            <a:ext cx="3886199" cy="3657600"/>
          </a:xfrm>
          <a:prstGeom prst="rect">
            <a:avLst/>
          </a:prstGeom>
          <a:noFill/>
          <a:ln w="9525">
            <a:solidFill>
              <a:schemeClr val="accent1"/>
            </a:solidFill>
            <a:miter lim="800000"/>
            <a:headEnd/>
            <a:tailEnd/>
          </a:ln>
          <a:effectLst/>
        </p:spPr>
      </p:pic>
      <p:pic>
        <p:nvPicPr>
          <p:cNvPr id="64515" name="Picture 3"/>
          <p:cNvPicPr>
            <a:picLocks noChangeAspect="1" noChangeArrowheads="1"/>
          </p:cNvPicPr>
          <p:nvPr/>
        </p:nvPicPr>
        <p:blipFill>
          <a:blip r:embed="rId3"/>
          <a:srcRect/>
          <a:stretch>
            <a:fillRect/>
          </a:stretch>
        </p:blipFill>
        <p:spPr bwMode="auto">
          <a:xfrm>
            <a:off x="4572000" y="304800"/>
            <a:ext cx="4267200" cy="4876800"/>
          </a:xfrm>
          <a:prstGeom prst="rect">
            <a:avLst/>
          </a:prstGeom>
          <a:noFill/>
          <a:ln w="9525">
            <a:solidFill>
              <a:schemeClr val="accent1"/>
            </a:solid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Roll number :111 </a:t>
            </a:r>
          </a:p>
          <a:p>
            <a:r>
              <a:rPr lang="en-US" dirty="0" smtClean="0"/>
              <a:t>Marks obtained </a:t>
            </a:r>
          </a:p>
          <a:p>
            <a:r>
              <a:rPr lang="en-US" dirty="0" smtClean="0"/>
              <a:t>Marks in part1 = 75 </a:t>
            </a:r>
          </a:p>
          <a:p>
            <a:r>
              <a:rPr lang="en-US" dirty="0" smtClean="0"/>
              <a:t>Marks in part2 = 56 </a:t>
            </a:r>
          </a:p>
          <a:p>
            <a:r>
              <a:rPr lang="en-US" smtClean="0"/>
              <a:t>Sports 11 </a:t>
            </a:r>
          </a:p>
          <a:p>
            <a:r>
              <a:rPr lang="en-US" smtClean="0"/>
              <a:t>Total </a:t>
            </a:r>
            <a:r>
              <a:rPr lang="en-US" dirty="0" smtClean="0"/>
              <a:t>= 142</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 class</a:t>
            </a:r>
            <a:r>
              <a:rPr lang="en-IN" dirty="0" smtClean="0"/>
              <a:t> </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An interface describes the </a:t>
            </a:r>
            <a:r>
              <a:rPr lang="en-IN" dirty="0" err="1" smtClean="0"/>
              <a:t>behavior</a:t>
            </a:r>
            <a:r>
              <a:rPr lang="en-IN" dirty="0" smtClean="0"/>
              <a:t> or capabilities of a C++ class without committing to a particular implementation of that class.</a:t>
            </a:r>
          </a:p>
          <a:p>
            <a:pPr algn="just"/>
            <a:r>
              <a:rPr lang="en-IN" dirty="0" smtClean="0"/>
              <a:t>The C++ interfaces are implemented using </a:t>
            </a:r>
            <a:r>
              <a:rPr lang="en-IN" b="1" dirty="0" smtClean="0"/>
              <a:t>abstract classes.</a:t>
            </a:r>
          </a:p>
          <a:p>
            <a:pPr algn="just"/>
            <a:r>
              <a:rPr lang="en-IN" dirty="0" smtClean="0"/>
              <a:t>A class is made abstract by declaring at least one of its functions as </a:t>
            </a:r>
            <a:r>
              <a:rPr lang="en-IN" b="1" dirty="0" smtClean="0"/>
              <a:t>pure virtual</a:t>
            </a:r>
            <a:r>
              <a:rPr lang="en-IN" dirty="0" smtClean="0"/>
              <a:t> function. A pure virtual function is specified by placing "= 0" in its declaration</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IN" dirty="0"/>
          </a:p>
        </p:txBody>
      </p:sp>
      <p:sp>
        <p:nvSpPr>
          <p:cNvPr id="3" name="Content Placeholder 2"/>
          <p:cNvSpPr>
            <a:spLocks noGrp="1"/>
          </p:cNvSpPr>
          <p:nvPr>
            <p:ph idx="1"/>
          </p:nvPr>
        </p:nvSpPr>
        <p:spPr/>
        <p:txBody>
          <a:bodyPr/>
          <a:lstStyle/>
          <a:p>
            <a:r>
              <a:rPr lang="en-IN" dirty="0" smtClean="0"/>
              <a:t>The purpose of an </a:t>
            </a:r>
            <a:r>
              <a:rPr lang="en-IN" b="1" dirty="0" smtClean="0"/>
              <a:t>abstract class</a:t>
            </a:r>
            <a:r>
              <a:rPr lang="en-IN" dirty="0" smtClean="0"/>
              <a:t> is to provide an appropriate base class from which other classes can inherit.</a:t>
            </a:r>
          </a:p>
          <a:p>
            <a:r>
              <a:rPr lang="en-IN" dirty="0" smtClean="0"/>
              <a:t> Abstract classes cannot be used to instantiate objects and serves only as an </a:t>
            </a:r>
            <a:r>
              <a:rPr lang="en-IN" b="1" dirty="0" smtClean="0"/>
              <a:t>interface</a:t>
            </a:r>
            <a:r>
              <a:rPr lang="en-IN" dirty="0" smtClean="0"/>
              <a:t>. </a:t>
            </a:r>
          </a:p>
          <a:p>
            <a:r>
              <a:rPr lang="en-IN" dirty="0" smtClean="0"/>
              <a:t>Attempting to instantiate an object of an abstract class causes a compilation error.</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lstStyle/>
          <a:p>
            <a:r>
              <a:rPr lang="en-US" dirty="0" smtClean="0"/>
              <a:t>Abstract Classes</a:t>
            </a:r>
            <a:endParaRPr lang="en-US" dirty="0"/>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pPr>
              <a:lnSpc>
                <a:spcPct val="170000"/>
              </a:lnSpc>
            </a:pPr>
            <a:r>
              <a:rPr lang="en-US" dirty="0" smtClean="0"/>
              <a:t>Sometimes </a:t>
            </a:r>
            <a:r>
              <a:rPr lang="en-US" dirty="0" smtClean="0">
                <a:solidFill>
                  <a:srgbClr val="FF0000"/>
                </a:solidFill>
              </a:rPr>
              <a:t>implementation of all function </a:t>
            </a:r>
            <a:r>
              <a:rPr lang="en-US" dirty="0" smtClean="0"/>
              <a:t>cannot be provided in a base class because we don’t know the implementation. </a:t>
            </a:r>
          </a:p>
          <a:p>
            <a:pPr>
              <a:lnSpc>
                <a:spcPct val="170000"/>
              </a:lnSpc>
            </a:pPr>
            <a:r>
              <a:rPr lang="en-US" dirty="0" smtClean="0"/>
              <a:t>Such a class is called abstract class. </a:t>
            </a:r>
          </a:p>
          <a:p>
            <a:pPr>
              <a:lnSpc>
                <a:spcPct val="170000"/>
              </a:lnSpc>
            </a:pPr>
            <a:r>
              <a:rPr lang="en-US" dirty="0" smtClean="0"/>
              <a:t>For example:</a:t>
            </a:r>
          </a:p>
          <a:p>
            <a:pPr>
              <a:lnSpc>
                <a:spcPct val="170000"/>
              </a:lnSpc>
            </a:pPr>
            <a:r>
              <a:rPr lang="en-US" dirty="0"/>
              <a:t>L</a:t>
            </a:r>
            <a:r>
              <a:rPr lang="en-US" dirty="0" smtClean="0"/>
              <a:t>et Shape be a base class. </a:t>
            </a:r>
          </a:p>
          <a:p>
            <a:pPr>
              <a:lnSpc>
                <a:spcPct val="170000"/>
              </a:lnSpc>
            </a:pPr>
            <a:r>
              <a:rPr lang="en-US" dirty="0" smtClean="0"/>
              <a:t>We cannot </a:t>
            </a:r>
            <a:r>
              <a:rPr lang="en-US" dirty="0" smtClean="0">
                <a:solidFill>
                  <a:srgbClr val="FF0000"/>
                </a:solidFill>
              </a:rPr>
              <a:t>provide implementation </a:t>
            </a:r>
            <a:r>
              <a:rPr lang="en-US" dirty="0" smtClean="0"/>
              <a:t>of function draw() in Shape, but we know every derived class must have implementation of draw(). </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Virtual Function</a:t>
            </a:r>
            <a:endParaRPr lang="en-US" dirty="0"/>
          </a:p>
        </p:txBody>
      </p:sp>
      <p:sp>
        <p:nvSpPr>
          <p:cNvPr id="3" name="Content Placeholder 2"/>
          <p:cNvSpPr>
            <a:spLocks noGrp="1"/>
          </p:cNvSpPr>
          <p:nvPr>
            <p:ph idx="1"/>
          </p:nvPr>
        </p:nvSpPr>
        <p:spPr>
          <a:xfrm>
            <a:off x="457200" y="1600201"/>
            <a:ext cx="8229600" cy="2133600"/>
          </a:xfrm>
        </p:spPr>
        <p:txBody>
          <a:bodyPr>
            <a:normAutofit lnSpcReduction="10000"/>
          </a:bodyPr>
          <a:lstStyle/>
          <a:p>
            <a:r>
              <a:rPr lang="en-US" dirty="0" smtClean="0"/>
              <a:t>A class is made abstract by declaring at least one of its functions as </a:t>
            </a:r>
            <a:r>
              <a:rPr lang="en-US" b="1" dirty="0" smtClean="0"/>
              <a:t>pure virtual</a:t>
            </a:r>
            <a:r>
              <a:rPr lang="en-US" dirty="0" smtClean="0"/>
              <a:t> function.</a:t>
            </a:r>
          </a:p>
          <a:p>
            <a:r>
              <a:rPr lang="en-US" dirty="0" smtClean="0"/>
              <a:t> A pure virtual function is specified by placing </a:t>
            </a:r>
            <a:r>
              <a:rPr lang="en-US" dirty="0" smtClean="0">
                <a:solidFill>
                  <a:srgbClr val="FF0000"/>
                </a:solidFill>
              </a:rPr>
              <a:t>"= 0"</a:t>
            </a:r>
            <a:r>
              <a:rPr lang="en-US" dirty="0" smtClean="0"/>
              <a:t> in its declaration as follows:</a:t>
            </a:r>
            <a:endParaRPr lang="en-US" dirty="0"/>
          </a:p>
        </p:txBody>
      </p:sp>
      <p:pic>
        <p:nvPicPr>
          <p:cNvPr id="1026" name="Picture 2"/>
          <p:cNvPicPr>
            <a:picLocks noChangeAspect="1" noChangeArrowheads="1"/>
          </p:cNvPicPr>
          <p:nvPr/>
        </p:nvPicPr>
        <p:blipFill>
          <a:blip r:embed="rId2"/>
          <a:srcRect/>
          <a:stretch>
            <a:fillRect/>
          </a:stretch>
        </p:blipFill>
        <p:spPr bwMode="auto">
          <a:xfrm>
            <a:off x="2133600" y="3962400"/>
            <a:ext cx="53340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Abstract Class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lnSpc>
                <a:spcPct val="150000"/>
              </a:lnSpc>
            </a:pPr>
            <a:r>
              <a:rPr lang="en-US" dirty="0" smtClean="0"/>
              <a:t>The purpose of an </a:t>
            </a:r>
            <a:r>
              <a:rPr lang="en-US" b="1" dirty="0" smtClean="0"/>
              <a:t>abstract class</a:t>
            </a:r>
            <a:r>
              <a:rPr lang="en-US" dirty="0" smtClean="0"/>
              <a:t> (often referred to as an ABC) is to :</a:t>
            </a:r>
          </a:p>
          <a:p>
            <a:pPr lvl="1">
              <a:lnSpc>
                <a:spcPct val="150000"/>
              </a:lnSpc>
            </a:pPr>
            <a:r>
              <a:rPr lang="en-US" dirty="0" smtClean="0"/>
              <a:t>provide an appropriate base class from which other classes can inherit. </a:t>
            </a:r>
          </a:p>
          <a:p>
            <a:pPr lvl="1">
              <a:lnSpc>
                <a:spcPct val="150000"/>
              </a:lnSpc>
            </a:pPr>
            <a:r>
              <a:rPr lang="en-US" dirty="0" smtClean="0"/>
              <a:t>Abstract classes cannot be used to instantiate objects and serves only as an </a:t>
            </a:r>
            <a:r>
              <a:rPr lang="en-US" b="1" dirty="0" smtClean="0"/>
              <a:t>interface</a:t>
            </a:r>
            <a:r>
              <a:rPr lang="en-US" dirty="0" smtClean="0"/>
              <a:t>. </a:t>
            </a:r>
          </a:p>
          <a:p>
            <a:pPr lvl="1">
              <a:lnSpc>
                <a:spcPct val="150000"/>
              </a:lnSpc>
            </a:pPr>
            <a:r>
              <a:rPr lang="en-US" dirty="0" smtClean="0"/>
              <a:t>Attempting to instantiate an object of an abstract class causes a compilation error.</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lstStyle/>
          <a:p>
            <a:pPr algn="just"/>
            <a:r>
              <a:rPr lang="en-US" dirty="0" smtClean="0"/>
              <a:t>Let us consider a simple example. </a:t>
            </a:r>
          </a:p>
          <a:p>
            <a:pPr algn="just"/>
            <a:r>
              <a:rPr lang="en-US" dirty="0" smtClean="0"/>
              <a:t>In the program we have a base </a:t>
            </a:r>
            <a:r>
              <a:rPr lang="en-US" dirty="0" smtClean="0">
                <a:solidFill>
                  <a:srgbClr val="FF0000"/>
                </a:solidFill>
              </a:rPr>
              <a:t>class B</a:t>
            </a:r>
            <a:r>
              <a:rPr lang="en-US" dirty="0" smtClean="0"/>
              <a:t> and a derived </a:t>
            </a:r>
            <a:r>
              <a:rPr lang="en-US" dirty="0" smtClean="0">
                <a:solidFill>
                  <a:srgbClr val="FF0000"/>
                </a:solidFill>
              </a:rPr>
              <a:t>class D</a:t>
            </a:r>
            <a:r>
              <a:rPr lang="en-US" dirty="0" smtClean="0"/>
              <a:t>. </a:t>
            </a:r>
          </a:p>
          <a:p>
            <a:pPr algn="just"/>
            <a:r>
              <a:rPr lang="en-US" dirty="0" smtClean="0"/>
              <a:t>The class B contains one private data member, one public data member, and three public member functions. </a:t>
            </a:r>
          </a:p>
          <a:p>
            <a:pPr algn="just"/>
            <a:r>
              <a:rPr lang="en-US" dirty="0" smtClean="0"/>
              <a:t>The class D contains one private data member and two public member functions. </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6200" y="457200"/>
            <a:ext cx="4038601" cy="4495800"/>
          </a:xfrm>
          <a:prstGeom prst="rect">
            <a:avLst/>
          </a:prstGeom>
          <a:noFill/>
          <a:ln w="9525">
            <a:solidFill>
              <a:schemeClr val="accent1"/>
            </a:solid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034790" y="157397"/>
            <a:ext cx="5109210" cy="6700603"/>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Total Rectangle area: 35</a:t>
            </a:r>
          </a:p>
          <a:p>
            <a:r>
              <a:rPr lang="en-US" dirty="0" smtClean="0"/>
              <a:t> Total Triangle area: 17</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8229600" cy="1143000"/>
          </a:xfrm>
        </p:spPr>
        <p:txBody>
          <a:bodyPr/>
          <a:lstStyle/>
          <a:p>
            <a:r>
              <a:rPr lang="en-US" dirty="0"/>
              <a:t>Constructors </a:t>
            </a:r>
            <a:r>
              <a:rPr lang="en-US"/>
              <a:t>in </a:t>
            </a:r>
            <a:r>
              <a:rPr lang="en-US" smtClean="0"/>
              <a:t>Derived </a:t>
            </a:r>
            <a:r>
              <a:rPr lang="en-US" dirty="0"/>
              <a:t>Classes</a:t>
            </a:r>
          </a:p>
        </p:txBody>
      </p:sp>
    </p:spTree>
    <p:extLst>
      <p:ext uri="{BB962C8B-B14F-4D97-AF65-F5344CB8AC3E}">
        <p14:creationId xmlns:p14="http://schemas.microsoft.com/office/powerpoint/2010/main" xmlns="" val="2387007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in Derived Classes</a:t>
            </a:r>
            <a:endParaRPr lang="en-IN" dirty="0"/>
          </a:p>
        </p:txBody>
      </p:sp>
      <p:sp>
        <p:nvSpPr>
          <p:cNvPr id="3" name="Content Placeholder 2"/>
          <p:cNvSpPr>
            <a:spLocks noGrp="1"/>
          </p:cNvSpPr>
          <p:nvPr>
            <p:ph idx="1"/>
          </p:nvPr>
        </p:nvSpPr>
        <p:spPr/>
        <p:txBody>
          <a:bodyPr/>
          <a:lstStyle/>
          <a:p>
            <a:r>
              <a:rPr lang="en-IN" dirty="0" smtClean="0"/>
              <a:t>Base class constructors are always called in the derived class constructors. </a:t>
            </a:r>
          </a:p>
          <a:p>
            <a:pPr>
              <a:buNone/>
            </a:pPr>
            <a:endParaRPr lang="en-IN" dirty="0" smtClean="0"/>
          </a:p>
          <a:p>
            <a:pPr algn="just"/>
            <a:r>
              <a:rPr lang="en-IN" dirty="0" smtClean="0"/>
              <a:t>Whenever you create derived class object, first the base class default constructor is executed and then the derived class's constructor finishes execution.</a:t>
            </a: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Points to Remember</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Whether derived class's default constructor is called or parameterised is called, base class's default constructor is always called inside them.</a:t>
            </a:r>
          </a:p>
          <a:p>
            <a:pPr algn="just"/>
            <a:endParaRPr lang="en-IN" dirty="0" smtClean="0"/>
          </a:p>
          <a:p>
            <a:pPr algn="just"/>
            <a:r>
              <a:rPr lang="en-IN" dirty="0" smtClean="0"/>
              <a:t>To call base class's parameterised constructor inside derived class's parameterised constructor, we must mention it explicitly while declaring derived class's parameterized constructor.</a:t>
            </a:r>
          </a:p>
          <a:p>
            <a:pPr algn="just">
              <a:buNone/>
            </a:pPr>
            <a:r>
              <a:rPr lang="en-IN" dirty="0" smtClean="0"/>
              <a:t/>
            </a:r>
            <a:br>
              <a:rPr lang="en-IN" dirty="0" smtClean="0"/>
            </a:b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in  Derived Classes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pPr>
              <a:lnSpc>
                <a:spcPct val="120000"/>
              </a:lnSpc>
              <a:spcBef>
                <a:spcPts val="0"/>
              </a:spcBef>
            </a:pPr>
            <a:r>
              <a:rPr lang="en-US" dirty="0" smtClean="0">
                <a:solidFill>
                  <a:srgbClr val="FF0000"/>
                </a:solidFill>
              </a:rPr>
              <a:t>Key point: If no base class constructor takes any arguments, the derived class need not have a constructor function. </a:t>
            </a:r>
          </a:p>
          <a:p>
            <a:pPr>
              <a:lnSpc>
                <a:spcPct val="120000"/>
              </a:lnSpc>
              <a:spcBef>
                <a:spcPts val="0"/>
              </a:spcBef>
            </a:pPr>
            <a:r>
              <a:rPr lang="en-US" dirty="0" smtClean="0"/>
              <a:t>If any base class contains a constructor with one or more arguments, then it is mandatory for the derived class to have a constructor and pass the arguments to the base class constructors.</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in  Derived Classes</a:t>
            </a:r>
          </a:p>
        </p:txBody>
      </p:sp>
      <p:sp>
        <p:nvSpPr>
          <p:cNvPr id="3" name="Content Placeholder 2"/>
          <p:cNvSpPr>
            <a:spLocks noGrp="1"/>
          </p:cNvSpPr>
          <p:nvPr>
            <p:ph idx="1"/>
          </p:nvPr>
        </p:nvSpPr>
        <p:spPr>
          <a:xfrm>
            <a:off x="533400" y="1676400"/>
            <a:ext cx="8229600" cy="4800600"/>
          </a:xfrm>
        </p:spPr>
        <p:txBody>
          <a:bodyPr>
            <a:normAutofit/>
          </a:bodyPr>
          <a:lstStyle/>
          <a:p>
            <a:pPr algn="just">
              <a:lnSpc>
                <a:spcPct val="110000"/>
              </a:lnSpc>
              <a:spcBef>
                <a:spcPts val="0"/>
              </a:spcBef>
            </a:pPr>
            <a:r>
              <a:rPr lang="en-US" dirty="0" smtClean="0"/>
              <a:t>The constructor of the derived class receives the entire list of values as its arguments and process them on to the base constructors in the order in which they are declared in the derived class. </a:t>
            </a:r>
          </a:p>
          <a:p>
            <a:pPr algn="just">
              <a:lnSpc>
                <a:spcPct val="110000"/>
              </a:lnSpc>
              <a:spcBef>
                <a:spcPts val="0"/>
              </a:spcBef>
            </a:pPr>
            <a:r>
              <a:rPr lang="en-US" i="1" dirty="0" smtClean="0">
                <a:solidFill>
                  <a:srgbClr val="FF0000"/>
                </a:solidFill>
              </a:rPr>
              <a:t>The  base class constructors are called and executed before </a:t>
            </a:r>
            <a:r>
              <a:rPr lang="en-US" dirty="0" smtClean="0"/>
              <a:t>executing the  statements in the body of the derived constructor.</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Form of Derived Constructor</a:t>
            </a:r>
            <a:endParaRPr lang="en-US" dirty="0"/>
          </a:p>
        </p:txBody>
      </p:sp>
      <p:pic>
        <p:nvPicPr>
          <p:cNvPr id="2050" name="Picture 2"/>
          <p:cNvPicPr>
            <a:picLocks noChangeAspect="1" noChangeArrowheads="1"/>
          </p:cNvPicPr>
          <p:nvPr/>
        </p:nvPicPr>
        <p:blipFill>
          <a:blip r:embed="rId2"/>
          <a:srcRect/>
          <a:stretch>
            <a:fillRect/>
          </a:stretch>
        </p:blipFill>
        <p:spPr bwMode="auto">
          <a:xfrm>
            <a:off x="685800" y="1066800"/>
            <a:ext cx="7621571" cy="3352800"/>
          </a:xfrm>
          <a:prstGeom prst="rect">
            <a:avLst/>
          </a:prstGeom>
          <a:noFill/>
          <a:ln w="9525">
            <a:noFill/>
            <a:miter lim="800000"/>
            <a:headEnd/>
            <a:tailEnd/>
          </a:ln>
          <a:effectLst/>
        </p:spPr>
      </p:pic>
      <p:sp>
        <p:nvSpPr>
          <p:cNvPr id="4" name="Rectangle 3"/>
          <p:cNvSpPr/>
          <p:nvPr/>
        </p:nvSpPr>
        <p:spPr>
          <a:xfrm>
            <a:off x="0" y="4495800"/>
            <a:ext cx="9144000" cy="1754326"/>
          </a:xfrm>
          <a:prstGeom prst="rect">
            <a:avLst/>
          </a:prstGeom>
        </p:spPr>
        <p:txBody>
          <a:bodyPr wrap="square">
            <a:spAutoFit/>
          </a:bodyPr>
          <a:lstStyle/>
          <a:p>
            <a:pPr algn="just">
              <a:lnSpc>
                <a:spcPct val="150000"/>
              </a:lnSpc>
            </a:pPr>
            <a:r>
              <a:rPr lang="en-US" dirty="0" smtClean="0"/>
              <a:t>The header line of the derived constructor function contains two parts separated by a colon(:). </a:t>
            </a:r>
          </a:p>
          <a:p>
            <a:pPr algn="just">
              <a:lnSpc>
                <a:spcPct val="150000"/>
              </a:lnSpc>
            </a:pPr>
            <a:r>
              <a:rPr lang="en-US" dirty="0" smtClean="0">
                <a:solidFill>
                  <a:srgbClr val="FF0000"/>
                </a:solidFill>
              </a:rPr>
              <a:t>The first part </a:t>
            </a:r>
            <a:r>
              <a:rPr lang="en-US" dirty="0" smtClean="0"/>
              <a:t>provides the declaration of the arguments that are passed to the derived-constructor</a:t>
            </a:r>
          </a:p>
          <a:p>
            <a:pPr algn="just">
              <a:lnSpc>
                <a:spcPct val="150000"/>
              </a:lnSpc>
            </a:pPr>
            <a:r>
              <a:rPr lang="en-US" dirty="0" smtClean="0">
                <a:solidFill>
                  <a:srgbClr val="FF0000"/>
                </a:solidFill>
              </a:rPr>
              <a:t>The second part </a:t>
            </a:r>
            <a:r>
              <a:rPr lang="en-US" dirty="0" smtClean="0"/>
              <a:t>lists the function calls to the base constructors</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85800" y="5219"/>
            <a:ext cx="5943600" cy="6852781"/>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Form of Derived Constructor</a:t>
            </a:r>
          </a:p>
        </p:txBody>
      </p:sp>
      <p:pic>
        <p:nvPicPr>
          <p:cNvPr id="7170" name="Picture 2"/>
          <p:cNvPicPr>
            <a:picLocks noChangeAspect="1" noChangeArrowheads="1"/>
          </p:cNvPicPr>
          <p:nvPr/>
        </p:nvPicPr>
        <p:blipFill>
          <a:blip r:embed="rId2"/>
          <a:srcRect/>
          <a:stretch>
            <a:fillRect/>
          </a:stretch>
        </p:blipFill>
        <p:spPr bwMode="auto">
          <a:xfrm>
            <a:off x="762000" y="2022764"/>
            <a:ext cx="7797114" cy="3844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304800"/>
            <a:ext cx="4191000" cy="6248400"/>
          </a:xfrm>
          <a:prstGeom prst="rect">
            <a:avLst/>
          </a:prstGeom>
          <a:noFill/>
          <a:ln w="9525">
            <a:solidFill>
              <a:schemeClr val="accent1"/>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48200" y="304800"/>
            <a:ext cx="4191000" cy="626239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304800"/>
            <a:ext cx="3806237" cy="3200400"/>
          </a:xfrm>
          <a:prstGeom prst="rect">
            <a:avLst/>
          </a:prstGeom>
          <a:noFill/>
          <a:ln w="9525">
            <a:solidFill>
              <a:schemeClr val="accent1"/>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800" y="3657600"/>
            <a:ext cx="3810000" cy="2971800"/>
          </a:xfrm>
          <a:prstGeom prst="rect">
            <a:avLst/>
          </a:prstGeom>
          <a:noFill/>
          <a:ln w="9525">
            <a:solidFill>
              <a:schemeClr val="accent1"/>
            </a:solid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419600" y="381000"/>
            <a:ext cx="4343400" cy="52578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a:xfrm>
            <a:off x="457200" y="1600200"/>
            <a:ext cx="3733800" cy="4525963"/>
          </a:xfrm>
        </p:spPr>
        <p:txBody>
          <a:bodyPr/>
          <a:lstStyle/>
          <a:p>
            <a:r>
              <a:rPr lang="en-US" dirty="0" smtClean="0"/>
              <a:t>beta initialized </a:t>
            </a:r>
          </a:p>
          <a:p>
            <a:r>
              <a:rPr lang="en-US" dirty="0" smtClean="0"/>
              <a:t>alpha initialized </a:t>
            </a:r>
          </a:p>
          <a:p>
            <a:r>
              <a:rPr lang="en-US" dirty="0" smtClean="0"/>
              <a:t>gamma initialized </a:t>
            </a:r>
          </a:p>
          <a:p>
            <a:r>
              <a:rPr lang="en-US" dirty="0" smtClean="0"/>
              <a:t>x = 5</a:t>
            </a:r>
          </a:p>
          <a:p>
            <a:r>
              <a:rPr lang="en-US" dirty="0" smtClean="0"/>
              <a:t>Y = 10.75</a:t>
            </a:r>
          </a:p>
          <a:p>
            <a:r>
              <a:rPr lang="en-US" dirty="0" smtClean="0"/>
              <a:t>m =20</a:t>
            </a:r>
          </a:p>
          <a:p>
            <a:r>
              <a:rPr lang="en-US" dirty="0" smtClean="0"/>
              <a:t>n=30</a:t>
            </a:r>
            <a:endParaRPr lang="en-US" dirty="0"/>
          </a:p>
        </p:txBody>
      </p:sp>
      <p:pic>
        <p:nvPicPr>
          <p:cNvPr id="2050" name="Picture 2"/>
          <p:cNvPicPr>
            <a:picLocks noChangeAspect="1" noChangeArrowheads="1"/>
          </p:cNvPicPr>
          <p:nvPr/>
        </p:nvPicPr>
        <p:blipFill>
          <a:blip r:embed="rId2"/>
          <a:srcRect/>
          <a:stretch>
            <a:fillRect/>
          </a:stretch>
        </p:blipFill>
        <p:spPr bwMode="auto">
          <a:xfrm>
            <a:off x="533400" y="5638800"/>
            <a:ext cx="8077200" cy="855078"/>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Polymorphism</a:t>
            </a:r>
            <a:endParaRPr lang="en-US" dirty="0">
              <a:latin typeface="Times New Roman" pitchFamily="18" charset="0"/>
              <a:cs typeface="Times New Roman"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Polymorphism</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algn="just"/>
            <a:r>
              <a:rPr lang="en-US" dirty="0" smtClean="0"/>
              <a:t>One name multiple forms</a:t>
            </a:r>
          </a:p>
          <a:p>
            <a:pPr algn="just"/>
            <a:r>
              <a:rPr lang="en-US" dirty="0" smtClean="0"/>
              <a:t>Concept of polymorphism is implemented using </a:t>
            </a:r>
            <a:r>
              <a:rPr lang="en-US" dirty="0" smtClean="0">
                <a:solidFill>
                  <a:srgbClr val="FF0000"/>
                </a:solidFill>
              </a:rPr>
              <a:t>overloaded functions and operators.</a:t>
            </a:r>
          </a:p>
          <a:p>
            <a:pPr algn="just"/>
            <a:r>
              <a:rPr lang="en-US" dirty="0" smtClean="0"/>
              <a:t>The overloaded member functions are selected for invoking by matching the arguments, both type and number.</a:t>
            </a:r>
          </a:p>
          <a:p>
            <a:pPr algn="just"/>
            <a:r>
              <a:rPr lang="en-US" dirty="0" smtClean="0"/>
              <a:t>This information is known to the compiler at compile time.</a:t>
            </a:r>
          </a:p>
          <a:p>
            <a:pPr algn="just"/>
            <a:r>
              <a:rPr lang="en-US" dirty="0" smtClean="0"/>
              <a:t>Compiler is able to select the appropriate function at compile time hence called </a:t>
            </a:r>
            <a:r>
              <a:rPr lang="en-US" dirty="0" smtClean="0">
                <a:solidFill>
                  <a:srgbClr val="FF0000"/>
                </a:solidFill>
              </a:rPr>
              <a:t>early binding or static binding </a:t>
            </a:r>
            <a:r>
              <a:rPr lang="en-US" dirty="0" smtClean="0"/>
              <a:t>or </a:t>
            </a:r>
            <a:r>
              <a:rPr lang="en-US" dirty="0" smtClean="0">
                <a:solidFill>
                  <a:srgbClr val="FF0000"/>
                </a:solidFill>
              </a:rPr>
              <a:t>compile time polymorphism</a:t>
            </a:r>
            <a:r>
              <a:rPr lang="en-US" dirty="0" smtClean="0"/>
              <a:t>.</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074" name="Picture 2"/>
          <p:cNvPicPr>
            <a:picLocks noChangeAspect="1" noChangeArrowheads="1"/>
          </p:cNvPicPr>
          <p:nvPr/>
        </p:nvPicPr>
        <p:blipFill>
          <a:blip r:embed="rId2"/>
          <a:srcRect/>
          <a:stretch>
            <a:fillRect/>
          </a:stretch>
        </p:blipFill>
        <p:spPr bwMode="auto">
          <a:xfrm>
            <a:off x="914400" y="1828800"/>
            <a:ext cx="1752600" cy="1545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914400" y="3276600"/>
            <a:ext cx="8039994" cy="2590800"/>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Polymorphism </a:t>
            </a:r>
            <a:endParaRPr lang="en-US" dirty="0"/>
          </a:p>
        </p:txBody>
      </p:sp>
      <p:sp>
        <p:nvSpPr>
          <p:cNvPr id="3" name="Content Placeholder 2"/>
          <p:cNvSpPr>
            <a:spLocks noGrp="1"/>
          </p:cNvSpPr>
          <p:nvPr>
            <p:ph idx="1"/>
          </p:nvPr>
        </p:nvSpPr>
        <p:spPr>
          <a:xfrm>
            <a:off x="457200" y="1676400"/>
            <a:ext cx="8229600" cy="4449763"/>
          </a:xfrm>
        </p:spPr>
        <p:txBody>
          <a:bodyPr>
            <a:normAutofit/>
          </a:bodyPr>
          <a:lstStyle/>
          <a:p>
            <a:pPr algn="just">
              <a:lnSpc>
                <a:spcPct val="150000"/>
              </a:lnSpc>
            </a:pPr>
            <a:r>
              <a:rPr lang="en-US" dirty="0" smtClean="0"/>
              <a:t>It would be nice if the appropriate function could be selected while program is running .. this is called late binding. </a:t>
            </a:r>
          </a:p>
          <a:p>
            <a:pPr algn="just">
              <a:lnSpc>
                <a:spcPct val="150000"/>
              </a:lnSpc>
            </a:pPr>
            <a:r>
              <a:rPr lang="en-US" dirty="0" smtClean="0"/>
              <a:t>Also called as </a:t>
            </a:r>
            <a:r>
              <a:rPr lang="en-US" dirty="0" smtClean="0">
                <a:solidFill>
                  <a:srgbClr val="FF0000"/>
                </a:solidFill>
              </a:rPr>
              <a:t>run time polymorphism</a:t>
            </a:r>
            <a:r>
              <a:rPr lang="en-US" dirty="0" smtClean="0"/>
              <a:t>.</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pic>
        <p:nvPicPr>
          <p:cNvPr id="1026" name="Picture 2"/>
          <p:cNvPicPr>
            <a:picLocks noChangeAspect="1" noChangeArrowheads="1"/>
          </p:cNvPicPr>
          <p:nvPr/>
        </p:nvPicPr>
        <p:blipFill>
          <a:blip r:embed="rId2"/>
          <a:srcRect/>
          <a:stretch>
            <a:fillRect/>
          </a:stretch>
        </p:blipFill>
        <p:spPr bwMode="auto">
          <a:xfrm>
            <a:off x="1266825" y="1571624"/>
            <a:ext cx="6610350" cy="4600575"/>
          </a:xfrm>
          <a:prstGeom prst="rect">
            <a:avLst/>
          </a:prstGeom>
          <a:noFill/>
          <a:ln w="9525">
            <a:solidFill>
              <a:schemeClr val="accent1"/>
            </a:solid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and classes</a:t>
            </a: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Objects</a:t>
            </a:r>
            <a:endParaRPr lang="en-US" dirty="0"/>
          </a:p>
        </p:txBody>
      </p:sp>
      <p:sp>
        <p:nvSpPr>
          <p:cNvPr id="3" name="Content Placeholder 2"/>
          <p:cNvSpPr>
            <a:spLocks noGrp="1"/>
          </p:cNvSpPr>
          <p:nvPr>
            <p:ph idx="1"/>
          </p:nvPr>
        </p:nvSpPr>
        <p:spPr>
          <a:xfrm>
            <a:off x="381000" y="1600200"/>
            <a:ext cx="8229600" cy="4572000"/>
          </a:xfrm>
        </p:spPr>
        <p:txBody>
          <a:bodyPr>
            <a:normAutofit lnSpcReduction="10000"/>
          </a:bodyPr>
          <a:lstStyle/>
          <a:p>
            <a:r>
              <a:rPr lang="en-US" dirty="0" smtClean="0"/>
              <a:t>A pointer can point to an object created by a class. </a:t>
            </a:r>
          </a:p>
          <a:p>
            <a:r>
              <a:rPr lang="en-US" dirty="0" smtClean="0"/>
              <a:t>Example</a:t>
            </a:r>
          </a:p>
          <a:p>
            <a:pPr lvl="1"/>
            <a:r>
              <a:rPr lang="en-US" dirty="0" smtClean="0">
                <a:solidFill>
                  <a:srgbClr val="FF0000"/>
                </a:solidFill>
              </a:rPr>
              <a:t>item x;</a:t>
            </a:r>
          </a:p>
          <a:p>
            <a:r>
              <a:rPr lang="en-US" dirty="0" smtClean="0"/>
              <a:t>Where ,item is a class and x is an object defined to be of type item.</a:t>
            </a:r>
          </a:p>
          <a:p>
            <a:r>
              <a:rPr lang="en-US" dirty="0" smtClean="0"/>
              <a:t>We can define a </a:t>
            </a:r>
            <a:r>
              <a:rPr lang="en-US" dirty="0" err="1" smtClean="0"/>
              <a:t>poiner</a:t>
            </a:r>
            <a:r>
              <a:rPr lang="en-US" dirty="0" smtClean="0"/>
              <a:t> </a:t>
            </a:r>
            <a:r>
              <a:rPr lang="en-US" dirty="0" err="1" smtClean="0"/>
              <a:t>it_ptr</a:t>
            </a:r>
            <a:r>
              <a:rPr lang="en-US" dirty="0" smtClean="0"/>
              <a:t> of type item as follows:</a:t>
            </a:r>
          </a:p>
          <a:p>
            <a:pPr lvl="1"/>
            <a:r>
              <a:rPr lang="en-US" dirty="0" smtClean="0">
                <a:solidFill>
                  <a:srgbClr val="FF0000"/>
                </a:solidFill>
              </a:rPr>
              <a:t>item *</a:t>
            </a:r>
            <a:r>
              <a:rPr lang="en-US" dirty="0" err="1" smtClean="0">
                <a:solidFill>
                  <a:srgbClr val="FF0000"/>
                </a:solidFill>
              </a:rPr>
              <a:t>it_ptr</a:t>
            </a:r>
            <a:r>
              <a:rPr lang="en-US" dirty="0" smtClean="0">
                <a:solidFill>
                  <a:srgbClr val="FF0000"/>
                </a:solidFill>
              </a:rPr>
              <a:t>;</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Pointers</a:t>
            </a:r>
            <a:endParaRPr lang="en-US" dirty="0"/>
          </a:p>
        </p:txBody>
      </p:sp>
      <p:sp>
        <p:nvSpPr>
          <p:cNvPr id="3" name="Content Placeholder 2"/>
          <p:cNvSpPr>
            <a:spLocks noGrp="1"/>
          </p:cNvSpPr>
          <p:nvPr>
            <p:ph idx="1"/>
          </p:nvPr>
        </p:nvSpPr>
        <p:spPr>
          <a:xfrm>
            <a:off x="457200" y="1828800"/>
            <a:ext cx="8229600" cy="2057400"/>
          </a:xfrm>
        </p:spPr>
        <p:txBody>
          <a:bodyPr>
            <a:normAutofit lnSpcReduction="10000"/>
          </a:bodyPr>
          <a:lstStyle/>
          <a:p>
            <a:r>
              <a:rPr lang="en-US" dirty="0" smtClean="0"/>
              <a:t>Object pointers are useful in creating objects at run time. </a:t>
            </a:r>
          </a:p>
          <a:p>
            <a:r>
              <a:rPr lang="en-US" dirty="0" smtClean="0"/>
              <a:t>We can also use an object pointer to access the public members of an object.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2853</Words>
  <Application>Microsoft Office PowerPoint</Application>
  <PresentationFormat>On-screen Show (4:3)</PresentationFormat>
  <Paragraphs>425</Paragraphs>
  <Slides>114</Slides>
  <Notes>0</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Office Theme</vt:lpstr>
      <vt:lpstr>Inheritance </vt:lpstr>
      <vt:lpstr>Inheritance</vt:lpstr>
      <vt:lpstr>Inheritance</vt:lpstr>
      <vt:lpstr>Forms of Inheritance</vt:lpstr>
      <vt:lpstr>Defining Derived Classes</vt:lpstr>
      <vt:lpstr>Defining Derived Classes</vt:lpstr>
      <vt:lpstr>Examples</vt:lpstr>
      <vt:lpstr>Single Inheritance</vt:lpstr>
      <vt:lpstr>Slide 9</vt:lpstr>
      <vt:lpstr>Adding more members to a class by Public derivation</vt:lpstr>
      <vt:lpstr>Slide 11</vt:lpstr>
      <vt:lpstr>Output</vt:lpstr>
      <vt:lpstr>Case: Private Declaration</vt:lpstr>
      <vt:lpstr>Private Declaration</vt:lpstr>
      <vt:lpstr>Adding more members to the class (Private Declaration)</vt:lpstr>
      <vt:lpstr>Private Declaration</vt:lpstr>
      <vt:lpstr>Private Declaration</vt:lpstr>
      <vt:lpstr>Slide 18</vt:lpstr>
      <vt:lpstr>Slide 19</vt:lpstr>
      <vt:lpstr>Output</vt:lpstr>
      <vt:lpstr>Example1:  Inheritance using Public Specifier</vt:lpstr>
      <vt:lpstr>Slide 22</vt:lpstr>
      <vt:lpstr>Output</vt:lpstr>
      <vt:lpstr>Example2:  Inheritance using Private Specifier</vt:lpstr>
      <vt:lpstr>Slide 25</vt:lpstr>
      <vt:lpstr>Output</vt:lpstr>
      <vt:lpstr>Making a Private Member Inheritable</vt:lpstr>
      <vt:lpstr>Protected Access Specifier</vt:lpstr>
      <vt:lpstr>   “Protected” Access Specifier</vt:lpstr>
      <vt:lpstr>Protected Member inherited in Public Mode</vt:lpstr>
      <vt:lpstr>Protected Member inherited in Private Mode</vt:lpstr>
      <vt:lpstr>Protected Member inheriting in “protected mode”</vt:lpstr>
      <vt:lpstr>Effect of Inheritance on the Visibility of members</vt:lpstr>
      <vt:lpstr>Slide 34</vt:lpstr>
      <vt:lpstr>Slide 35</vt:lpstr>
      <vt:lpstr>Slide 36</vt:lpstr>
      <vt:lpstr>Slide 37</vt:lpstr>
      <vt:lpstr>Output </vt:lpstr>
      <vt:lpstr>Visibility of inherited members</vt:lpstr>
      <vt:lpstr>Multilevel Inheritance</vt:lpstr>
      <vt:lpstr>Multilevel Inheritance</vt:lpstr>
      <vt:lpstr>Multilevel Inheritance</vt:lpstr>
      <vt:lpstr>Example: A Derived class with multilevel inheritance</vt:lpstr>
      <vt:lpstr>Example: </vt:lpstr>
      <vt:lpstr>Slide 45</vt:lpstr>
      <vt:lpstr>Slide 46</vt:lpstr>
      <vt:lpstr>Output</vt:lpstr>
      <vt:lpstr>Multiple Inheritance</vt:lpstr>
      <vt:lpstr>Multiple Inheritance</vt:lpstr>
      <vt:lpstr>Multiple Inheritance</vt:lpstr>
      <vt:lpstr>Syntax of Derived class with Multiple Inheritance</vt:lpstr>
      <vt:lpstr>Slide 52</vt:lpstr>
      <vt:lpstr>Ambiguity Resolution In Inheritance</vt:lpstr>
      <vt:lpstr>Ambiguity Resolution In Inheritance</vt:lpstr>
      <vt:lpstr>Ambiguity Resolution In Inheritance</vt:lpstr>
      <vt:lpstr>Ambiguity in Single Inheritance</vt:lpstr>
      <vt:lpstr>Ambiguity in Single Inheritance</vt:lpstr>
      <vt:lpstr>Hierarchical Inheritance</vt:lpstr>
      <vt:lpstr>Hierarchical Inheritance</vt:lpstr>
      <vt:lpstr>Hierarchical classification of Students</vt:lpstr>
      <vt:lpstr>Classification of  bank accounts</vt:lpstr>
      <vt:lpstr>Example</vt:lpstr>
      <vt:lpstr>Slide 63</vt:lpstr>
      <vt:lpstr>OUTPUT</vt:lpstr>
      <vt:lpstr>Virtual Class</vt:lpstr>
      <vt:lpstr>Multipath Inheritance</vt:lpstr>
      <vt:lpstr>Problems:</vt:lpstr>
      <vt:lpstr>Solution</vt:lpstr>
      <vt:lpstr>Example</vt:lpstr>
      <vt:lpstr>Virtual Base class</vt:lpstr>
      <vt:lpstr>Virtual Base class</vt:lpstr>
      <vt:lpstr>Slide 72</vt:lpstr>
      <vt:lpstr>Slide 73</vt:lpstr>
      <vt:lpstr>Output</vt:lpstr>
      <vt:lpstr>Abstract class </vt:lpstr>
      <vt:lpstr>Abstract Class</vt:lpstr>
      <vt:lpstr>Abstract Classes</vt:lpstr>
      <vt:lpstr>Pure Virtual Function</vt:lpstr>
      <vt:lpstr>Purpose of Abstract Class</vt:lpstr>
      <vt:lpstr>Slide 80</vt:lpstr>
      <vt:lpstr>Output</vt:lpstr>
      <vt:lpstr>Constructors in Derived Classes</vt:lpstr>
      <vt:lpstr>Constructor in Derived Classes</vt:lpstr>
      <vt:lpstr>Points to Remember </vt:lpstr>
      <vt:lpstr>Constructors in  Derived Classes</vt:lpstr>
      <vt:lpstr>Constructors in  Derived Classes</vt:lpstr>
      <vt:lpstr>General Form of Derived Constructor</vt:lpstr>
      <vt:lpstr>Slide 88</vt:lpstr>
      <vt:lpstr>General Form of Derived Constructor</vt:lpstr>
      <vt:lpstr>Slide 90</vt:lpstr>
      <vt:lpstr>Output</vt:lpstr>
      <vt:lpstr>Polymorphism</vt:lpstr>
      <vt:lpstr>Polymorphism</vt:lpstr>
      <vt:lpstr>Example</vt:lpstr>
      <vt:lpstr>Run Time Polymorphism </vt:lpstr>
      <vt:lpstr>Polymorphism</vt:lpstr>
      <vt:lpstr>Pointers and classes</vt:lpstr>
      <vt:lpstr>Pointers To Objects</vt:lpstr>
      <vt:lpstr>Object Pointers</vt:lpstr>
      <vt:lpstr>Example</vt:lpstr>
      <vt:lpstr>Object Pointers</vt:lpstr>
      <vt:lpstr>Accessing member functions</vt:lpstr>
      <vt:lpstr>Create objects using pointers and new operator</vt:lpstr>
      <vt:lpstr>Program : Pointers to Objects</vt:lpstr>
      <vt:lpstr>Slide 105</vt:lpstr>
      <vt:lpstr>Slide 106</vt:lpstr>
      <vt:lpstr>Program : Array Of Pointers To Objects </vt:lpstr>
      <vt:lpstr>Slide 108</vt:lpstr>
      <vt:lpstr>Output</vt:lpstr>
      <vt:lpstr>Pointers To Derived Classes </vt:lpstr>
      <vt:lpstr>Pointers To Derived Classes </vt:lpstr>
      <vt:lpstr>Pointers To Derived Classes </vt:lpstr>
      <vt:lpstr>Slide 113</vt:lpstr>
      <vt:lpstr>Output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dc:title>
  <dc:creator/>
  <cp:lastModifiedBy>neetu.sardana</cp:lastModifiedBy>
  <cp:revision>104</cp:revision>
  <dcterms:created xsi:type="dcterms:W3CDTF">2006-08-16T00:00:00Z</dcterms:created>
  <dcterms:modified xsi:type="dcterms:W3CDTF">2016-05-20T11:18:38Z</dcterms:modified>
</cp:coreProperties>
</file>