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doc" ContentType="application/msword"/>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5" r:id="rId19"/>
    <p:sldId id="276" r:id="rId20"/>
    <p:sldId id="277" r:id="rId21"/>
    <p:sldId id="284" r:id="rId22"/>
    <p:sldId id="285" r:id="rId23"/>
    <p:sldId id="286" r:id="rId24"/>
    <p:sldId id="287" r:id="rId25"/>
    <p:sldId id="288" r:id="rId26"/>
    <p:sldId id="295" r:id="rId27"/>
    <p:sldId id="296" r:id="rId28"/>
    <p:sldId id="298" r:id="rId29"/>
    <p:sldId id="297" r:id="rId30"/>
    <p:sldId id="299" r:id="rId31"/>
    <p:sldId id="300" r:id="rId32"/>
    <p:sldId id="301" r:id="rId33"/>
    <p:sldId id="302" r:id="rId34"/>
    <p:sldId id="303" r:id="rId35"/>
    <p:sldId id="304" r:id="rId36"/>
    <p:sldId id="289" r:id="rId37"/>
    <p:sldId id="290" r:id="rId38"/>
    <p:sldId id="291" r:id="rId39"/>
    <p:sldId id="292" r:id="rId40"/>
    <p:sldId id="293" r:id="rId41"/>
    <p:sldId id="294" r:id="rId42"/>
    <p:sldId id="278" r:id="rId43"/>
    <p:sldId id="279" r:id="rId44"/>
    <p:sldId id="280" r:id="rId45"/>
    <p:sldId id="281" r:id="rId46"/>
    <p:sldId id="282" r:id="rId47"/>
    <p:sldId id="283"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82"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F1FF43-CD09-4C29-83C7-1209AFBE5E93}" type="datetimeFigureOut">
              <a:rPr lang="en-US" smtClean="0"/>
              <a:pPr/>
              <a:t>5/11/2016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477A9C-42E4-4FFE-A746-A9D2D572CA1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BA7F2F4-4DEA-43AD-88D2-62BFB70F013A}" type="slidenum">
              <a:rPr lang="en-US" smtClean="0"/>
              <a:pPr/>
              <a:t>10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711E15A-F984-4B5C-99EF-CB067603E6E2}" type="slidenum">
              <a:rPr lang="en-US" smtClean="0"/>
              <a:pPr/>
              <a:t>12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711E15A-F984-4B5C-99EF-CB067603E6E2}" type="slidenum">
              <a:rPr lang="en-US" smtClean="0"/>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Microsoft_Office_Word_97_-_2003_Document1.doc"/><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Microsoft_Office_Word_97_-_2003_Document2.doc"/></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1730375"/>
            <a:ext cx="7772400" cy="1470025"/>
          </a:xfrm>
        </p:spPr>
        <p:txBody>
          <a:bodyPr/>
          <a:lstStyle/>
          <a:p>
            <a:r>
              <a:rPr lang="en-US" sz="5400" b="1">
                <a:solidFill>
                  <a:srgbClr val="990033"/>
                </a:solidFill>
                <a:latin typeface="Book Antiqua" pitchFamily="18" charset="0"/>
              </a:rPr>
              <a:t>Operator Overloading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body" idx="1"/>
          </p:nvPr>
        </p:nvSpPr>
        <p:spPr>
          <a:xfrm>
            <a:off x="457200" y="457200"/>
            <a:ext cx="8229600" cy="5668963"/>
          </a:xfrm>
        </p:spPr>
        <p:txBody>
          <a:bodyPr/>
          <a:lstStyle/>
          <a:p>
            <a:pPr marL="609600" indent="-609600">
              <a:lnSpc>
                <a:spcPct val="90000"/>
              </a:lnSpc>
            </a:pPr>
            <a:endParaRPr lang="en-US" dirty="0"/>
          </a:p>
          <a:p>
            <a:pPr marL="609600" indent="-609600">
              <a:lnSpc>
                <a:spcPct val="90000"/>
              </a:lnSpc>
              <a:buNone/>
            </a:pPr>
            <a:r>
              <a:rPr lang="en-US" dirty="0"/>
              <a:t>The operator function can be defined either as </a:t>
            </a:r>
          </a:p>
          <a:p>
            <a:pPr marL="609600" indent="-609600">
              <a:lnSpc>
                <a:spcPct val="90000"/>
              </a:lnSpc>
            </a:pPr>
            <a:endParaRPr lang="en-US" dirty="0"/>
          </a:p>
          <a:p>
            <a:pPr marL="609600" indent="-609600">
              <a:lnSpc>
                <a:spcPct val="90000"/>
              </a:lnSpc>
              <a:buFontTx/>
              <a:buAutoNum type="arabicPeriod"/>
            </a:pPr>
            <a:r>
              <a:rPr lang="en-US" sz="3600" dirty="0"/>
              <a:t>Member function </a:t>
            </a:r>
          </a:p>
          <a:p>
            <a:pPr marL="609600" indent="-609600">
              <a:lnSpc>
                <a:spcPct val="90000"/>
              </a:lnSpc>
              <a:buFontTx/>
              <a:buNone/>
            </a:pPr>
            <a:r>
              <a:rPr lang="en-US" dirty="0"/>
              <a:t>   			OR </a:t>
            </a:r>
          </a:p>
          <a:p>
            <a:pPr marL="609600" indent="-609600">
              <a:lnSpc>
                <a:spcPct val="90000"/>
              </a:lnSpc>
              <a:buFontTx/>
              <a:buAutoNum type="arabicPeriod" startAt="2"/>
            </a:pPr>
            <a:r>
              <a:rPr lang="en-US" sz="3600" dirty="0"/>
              <a:t>Friend function</a:t>
            </a:r>
            <a:r>
              <a:rPr lang="en-US" dirty="0"/>
              <a:t> (</a:t>
            </a:r>
            <a:r>
              <a:rPr lang="en-US" dirty="0">
                <a:solidFill>
                  <a:srgbClr val="990033"/>
                </a:solidFill>
              </a:rPr>
              <a:t>non member function</a:t>
            </a:r>
            <a:r>
              <a:rPr lang="en-US" dirty="0"/>
              <a:t>)</a:t>
            </a:r>
          </a:p>
          <a:p>
            <a:pPr marL="609600" indent="-609600">
              <a:lnSpc>
                <a:spcPct val="90000"/>
              </a:lnSpc>
              <a:buFontTx/>
              <a:buNone/>
            </a:pPr>
            <a:endParaRPr lang="en-US" dirty="0"/>
          </a:p>
          <a:p>
            <a:pPr marL="609600" indent="-609600">
              <a:lnSpc>
                <a:spcPct val="90000"/>
              </a:lnSpc>
              <a:buFontTx/>
              <a:buNone/>
            </a:pPr>
            <a:r>
              <a:rPr lang="en-US" dirty="0"/>
              <a:t>Of the class which contains data members to be operated by the operator.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267">
                                            <p:txEl>
                                              <p:pRg st="1" end="1"/>
                                            </p:txEl>
                                          </p:spTgt>
                                        </p:tgtEl>
                                        <p:attrNameLst>
                                          <p:attrName>style.visibility</p:attrName>
                                        </p:attrNameLst>
                                      </p:cBhvr>
                                      <p:to>
                                        <p:strVal val="visible"/>
                                      </p:to>
                                    </p:set>
                                    <p:animEffect transition="in" filter="box(in)">
                                      <p:cBhvr>
                                        <p:cTn id="7" dur="500"/>
                                        <p:tgtEl>
                                          <p:spTgt spid="1126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267">
                                            <p:txEl>
                                              <p:pRg st="3" end="3"/>
                                            </p:txEl>
                                          </p:spTgt>
                                        </p:tgtEl>
                                        <p:attrNameLst>
                                          <p:attrName>style.visibility</p:attrName>
                                        </p:attrNameLst>
                                      </p:cBhvr>
                                      <p:to>
                                        <p:strVal val="visible"/>
                                      </p:to>
                                    </p:set>
                                    <p:animEffect transition="in" filter="box(in)">
                                      <p:cBhvr>
                                        <p:cTn id="12" dur="500"/>
                                        <p:tgtEl>
                                          <p:spTgt spid="1126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1267">
                                            <p:txEl>
                                              <p:pRg st="4" end="4"/>
                                            </p:txEl>
                                          </p:spTgt>
                                        </p:tgtEl>
                                        <p:attrNameLst>
                                          <p:attrName>style.visibility</p:attrName>
                                        </p:attrNameLst>
                                      </p:cBhvr>
                                      <p:to>
                                        <p:strVal val="visible"/>
                                      </p:to>
                                    </p:set>
                                    <p:animEffect transition="in" filter="box(in)">
                                      <p:cBhvr>
                                        <p:cTn id="17" dur="500"/>
                                        <p:tgtEl>
                                          <p:spTgt spid="1126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1267">
                                            <p:txEl>
                                              <p:pRg st="5" end="5"/>
                                            </p:txEl>
                                          </p:spTgt>
                                        </p:tgtEl>
                                        <p:attrNameLst>
                                          <p:attrName>style.visibility</p:attrName>
                                        </p:attrNameLst>
                                      </p:cBhvr>
                                      <p:to>
                                        <p:strVal val="visible"/>
                                      </p:to>
                                    </p:set>
                                    <p:animEffect transition="in" filter="box(in)">
                                      <p:cBhvr>
                                        <p:cTn id="22" dur="500"/>
                                        <p:tgtEl>
                                          <p:spTgt spid="11267">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1267">
                                            <p:txEl>
                                              <p:pRg st="7" end="7"/>
                                            </p:txEl>
                                          </p:spTgt>
                                        </p:tgtEl>
                                        <p:attrNameLst>
                                          <p:attrName>style.visibility</p:attrName>
                                        </p:attrNameLst>
                                      </p:cBhvr>
                                      <p:to>
                                        <p:strVal val="visible"/>
                                      </p:to>
                                    </p:set>
                                    <p:animEffect transition="in" filter="box(in)">
                                      <p:cBhvr>
                                        <p:cTn id="27" dur="500"/>
                                        <p:tgtEl>
                                          <p:spTgt spid="1126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304800" y="-152400"/>
            <a:ext cx="8382000" cy="914400"/>
          </a:xfrm>
        </p:spPr>
        <p:txBody>
          <a:bodyPr/>
          <a:lstStyle/>
          <a:p>
            <a:r>
              <a:rPr lang="en-US"/>
              <a:t>Defined as member function</a:t>
            </a:r>
          </a:p>
        </p:txBody>
      </p:sp>
      <p:sp>
        <p:nvSpPr>
          <p:cNvPr id="4099" name="Rectangle 3"/>
          <p:cNvSpPr>
            <a:spLocks noGrp="1" noChangeArrowheads="1"/>
          </p:cNvSpPr>
          <p:nvPr>
            <p:ph type="body" idx="1"/>
          </p:nvPr>
        </p:nvSpPr>
        <p:spPr>
          <a:xfrm>
            <a:off x="457200" y="685800"/>
            <a:ext cx="8229600" cy="6400800"/>
          </a:xfrm>
        </p:spPr>
        <p:txBody>
          <a:bodyPr/>
          <a:lstStyle/>
          <a:p>
            <a:pPr>
              <a:buFont typeface="Wingdings" pitchFamily="2" charset="2"/>
              <a:buNone/>
            </a:pPr>
            <a:r>
              <a:rPr lang="en-US" sz="2800" dirty="0"/>
              <a:t>1. Defined outside the class then </a:t>
            </a:r>
          </a:p>
          <a:p>
            <a:pPr>
              <a:buFont typeface="Wingdings" pitchFamily="2" charset="2"/>
              <a:buNone/>
            </a:pPr>
            <a:r>
              <a:rPr lang="en-US" sz="2800" dirty="0"/>
              <a:t>Return type </a:t>
            </a:r>
            <a:r>
              <a:rPr lang="en-US" dirty="0">
                <a:solidFill>
                  <a:srgbClr val="990033"/>
                </a:solidFill>
              </a:rPr>
              <a:t>operator</a:t>
            </a:r>
            <a:r>
              <a:rPr lang="en-US" sz="2800" dirty="0"/>
              <a:t> op (</a:t>
            </a:r>
            <a:r>
              <a:rPr lang="en-US" sz="2800" dirty="0" err="1"/>
              <a:t>arg_list</a:t>
            </a:r>
            <a:r>
              <a:rPr lang="en-US" sz="2800" dirty="0"/>
              <a:t>); (Declaration)</a:t>
            </a:r>
          </a:p>
          <a:p>
            <a:pPr>
              <a:buFont typeface="Wingdings" pitchFamily="2" charset="2"/>
              <a:buNone/>
            </a:pPr>
            <a:r>
              <a:rPr lang="en-US" sz="2800" dirty="0"/>
              <a:t>And </a:t>
            </a:r>
          </a:p>
          <a:p>
            <a:pPr>
              <a:buFont typeface="Wingdings" pitchFamily="2" charset="2"/>
              <a:buNone/>
            </a:pPr>
            <a:r>
              <a:rPr lang="en-US" sz="2800" dirty="0"/>
              <a:t>Return type </a:t>
            </a:r>
            <a:r>
              <a:rPr lang="en-US" sz="2800" dirty="0" err="1"/>
              <a:t>class_name</a:t>
            </a:r>
            <a:r>
              <a:rPr lang="en-US" sz="2800" dirty="0"/>
              <a:t> :: operator </a:t>
            </a:r>
            <a:r>
              <a:rPr lang="en-US" sz="2800" dirty="0">
                <a:solidFill>
                  <a:srgbClr val="990033"/>
                </a:solidFill>
              </a:rPr>
              <a:t>op </a:t>
            </a:r>
            <a:r>
              <a:rPr lang="en-US" sz="2800" dirty="0"/>
              <a:t>(</a:t>
            </a:r>
            <a:r>
              <a:rPr lang="en-US" sz="2800" dirty="0" err="1"/>
              <a:t>arg_list</a:t>
            </a:r>
            <a:r>
              <a:rPr lang="en-US" sz="2800" dirty="0"/>
              <a:t>)</a:t>
            </a:r>
          </a:p>
          <a:p>
            <a:pPr>
              <a:buFont typeface="Wingdings" pitchFamily="2" charset="2"/>
              <a:buNone/>
            </a:pPr>
            <a:r>
              <a:rPr lang="en-US" dirty="0"/>
              <a:t>{ (definition)</a:t>
            </a:r>
          </a:p>
          <a:p>
            <a:pPr>
              <a:buFont typeface="Wingdings" pitchFamily="2" charset="2"/>
              <a:buNone/>
            </a:pPr>
            <a:r>
              <a:rPr lang="en-US" dirty="0"/>
              <a:t>Function body….</a:t>
            </a:r>
          </a:p>
          <a:p>
            <a:pPr>
              <a:buFont typeface="Wingdings" pitchFamily="2" charset="2"/>
              <a:buNone/>
            </a:pPr>
            <a:r>
              <a:rPr lang="en-US" dirty="0"/>
              <a:t>}</a:t>
            </a:r>
          </a:p>
          <a:p>
            <a:pPr>
              <a:buFont typeface="Wingdings" pitchFamily="2" charset="2"/>
              <a:buNone/>
            </a:pPr>
            <a:r>
              <a:rPr lang="en-US" dirty="0"/>
              <a:t>2.Defined inside the class</a:t>
            </a:r>
          </a:p>
          <a:p>
            <a:pPr>
              <a:buFont typeface="Wingdings" pitchFamily="2" charset="2"/>
              <a:buNone/>
            </a:pPr>
            <a:r>
              <a:rPr lang="en-US" sz="2800" dirty="0" err="1"/>
              <a:t>Return_type</a:t>
            </a:r>
            <a:r>
              <a:rPr lang="en-US" sz="2800" dirty="0"/>
              <a:t> operator op (</a:t>
            </a:r>
            <a:r>
              <a:rPr lang="en-US" sz="2800" dirty="0" err="1"/>
              <a:t>arg_list</a:t>
            </a:r>
            <a:r>
              <a:rPr lang="en-US" sz="2800" dirty="0"/>
              <a:t>)</a:t>
            </a:r>
          </a:p>
          <a:p>
            <a:pPr>
              <a:buFont typeface="Wingdings" pitchFamily="2" charset="2"/>
              <a:buNone/>
            </a:pPr>
            <a:r>
              <a:rPr lang="en-US" sz="2800" dirty="0"/>
              <a:t>{…function body }</a:t>
            </a:r>
          </a:p>
          <a:p>
            <a:pPr>
              <a:buFont typeface="Wingdings" pitchFamily="2" charset="2"/>
              <a:buNone/>
            </a:pPr>
            <a:endParaRPr lang="en-US" sz="2800" dirty="0"/>
          </a:p>
          <a:p>
            <a:pPr>
              <a:buFont typeface="Wingdings" pitchFamily="2" charset="2"/>
              <a:buNone/>
            </a:pPr>
            <a:endParaRPr lang="en-US" dirty="0"/>
          </a:p>
        </p:txBody>
      </p:sp>
      <p:sp>
        <p:nvSpPr>
          <p:cNvPr id="4100" name="AutoShape 4"/>
          <p:cNvSpPr>
            <a:spLocks noChangeArrowheads="1"/>
          </p:cNvSpPr>
          <p:nvPr/>
        </p:nvSpPr>
        <p:spPr bwMode="auto">
          <a:xfrm rot="10800000">
            <a:off x="381000" y="2895600"/>
            <a:ext cx="2133600" cy="2057400"/>
          </a:xfrm>
          <a:prstGeom prst="wedgeRoundRectCallout">
            <a:avLst>
              <a:gd name="adj1" fmla="val -83333"/>
              <a:gd name="adj2" fmla="val 52931"/>
              <a:gd name="adj3" fmla="val 16667"/>
            </a:avLst>
          </a:prstGeom>
          <a:solidFill>
            <a:schemeClr val="accent1"/>
          </a:solidFill>
          <a:ln w="9525">
            <a:solidFill>
              <a:schemeClr val="tx1"/>
            </a:solidFill>
            <a:miter lim="800000"/>
            <a:headEnd/>
            <a:tailEnd/>
          </a:ln>
          <a:effectLst/>
        </p:spPr>
        <p:txBody>
          <a:bodyPr rot="10800000"/>
          <a:lstStyle/>
          <a:p>
            <a:pPr algn="ctr" eaLnBrk="1" hangingPunct="1"/>
            <a:r>
              <a:rPr lang="en-US" sz="2400" b="1" dirty="0"/>
              <a:t>Objects of this class is to be operated </a:t>
            </a:r>
          </a:p>
        </p:txBody>
      </p:sp>
      <p:sp>
        <p:nvSpPr>
          <p:cNvPr id="4101" name="AutoShape 5"/>
          <p:cNvSpPr>
            <a:spLocks noChangeArrowheads="1"/>
          </p:cNvSpPr>
          <p:nvPr/>
        </p:nvSpPr>
        <p:spPr bwMode="auto">
          <a:xfrm rot="10800000">
            <a:off x="4114800" y="2971800"/>
            <a:ext cx="1905000" cy="1371600"/>
          </a:xfrm>
          <a:prstGeom prst="wedgeRoundRectCallout">
            <a:avLst>
              <a:gd name="adj1" fmla="val -45000"/>
              <a:gd name="adj2" fmla="val 70019"/>
              <a:gd name="adj3" fmla="val 16667"/>
            </a:avLst>
          </a:prstGeom>
          <a:solidFill>
            <a:schemeClr val="accent1"/>
          </a:solidFill>
          <a:ln w="9525">
            <a:solidFill>
              <a:schemeClr val="tx1"/>
            </a:solidFill>
            <a:miter lim="800000"/>
            <a:headEnd/>
            <a:tailEnd/>
          </a:ln>
          <a:effectLst/>
        </p:spPr>
        <p:txBody>
          <a:bodyPr rot="10800000"/>
          <a:lstStyle/>
          <a:p>
            <a:pPr algn="ctr" eaLnBrk="1" hangingPunct="1"/>
            <a:r>
              <a:rPr lang="en-US" sz="2400" b="1" dirty="0"/>
              <a:t>Operator symbol</a:t>
            </a:r>
          </a:p>
          <a:p>
            <a:pPr algn="ctr" eaLnBrk="1" hangingPunct="1"/>
            <a:r>
              <a:rPr lang="en-US" sz="2400" b="1" dirty="0"/>
              <a:t>+,_,*,/, etc</a:t>
            </a:r>
          </a:p>
        </p:txBody>
      </p:sp>
      <p:sp>
        <p:nvSpPr>
          <p:cNvPr id="4102" name="AutoShape 6"/>
          <p:cNvSpPr>
            <a:spLocks noChangeArrowheads="1"/>
          </p:cNvSpPr>
          <p:nvPr/>
        </p:nvSpPr>
        <p:spPr bwMode="auto">
          <a:xfrm rot="10800000">
            <a:off x="5334000" y="2971800"/>
            <a:ext cx="2667000" cy="2286000"/>
          </a:xfrm>
          <a:prstGeom prst="wedgeRoundRectCallout">
            <a:avLst>
              <a:gd name="adj1" fmla="val -20718"/>
              <a:gd name="adj2" fmla="val 62014"/>
              <a:gd name="adj3" fmla="val 16667"/>
            </a:avLst>
          </a:prstGeom>
          <a:solidFill>
            <a:schemeClr val="accent1"/>
          </a:solidFill>
          <a:ln w="9525">
            <a:solidFill>
              <a:schemeClr val="tx1"/>
            </a:solidFill>
            <a:miter lim="800000"/>
            <a:headEnd/>
            <a:tailEnd/>
          </a:ln>
          <a:effectLst/>
        </p:spPr>
        <p:txBody>
          <a:bodyPr rot="10800000"/>
          <a:lstStyle/>
          <a:p>
            <a:pPr algn="ctr" eaLnBrk="1" hangingPunct="1"/>
            <a:r>
              <a:rPr lang="en-US" sz="2400" b="1" dirty="0"/>
              <a:t>Specify  operands other than one being used to invoke this op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blinds(horizontal)">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blinds(horizontal)">
                                      <p:cBhvr>
                                        <p:cTn id="12" dur="500"/>
                                        <p:tgtEl>
                                          <p:spTgt spid="4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blinds(horizontal)">
                                      <p:cBhvr>
                                        <p:cTn id="17" dur="500"/>
                                        <p:tgtEl>
                                          <p:spTgt spid="40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099">
                                            <p:txEl>
                                              <p:pRg st="3" end="3"/>
                                            </p:txEl>
                                          </p:spTgt>
                                        </p:tgtEl>
                                        <p:attrNameLst>
                                          <p:attrName>style.visibility</p:attrName>
                                        </p:attrNameLst>
                                      </p:cBhvr>
                                      <p:to>
                                        <p:strVal val="visible"/>
                                      </p:to>
                                    </p:set>
                                    <p:animEffect transition="in" filter="blinds(horizontal)">
                                      <p:cBhvr>
                                        <p:cTn id="22" dur="500"/>
                                        <p:tgtEl>
                                          <p:spTgt spid="409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099">
                                            <p:txEl>
                                              <p:pRg st="4" end="4"/>
                                            </p:txEl>
                                          </p:spTgt>
                                        </p:tgtEl>
                                        <p:attrNameLst>
                                          <p:attrName>style.visibility</p:attrName>
                                        </p:attrNameLst>
                                      </p:cBhvr>
                                      <p:to>
                                        <p:strVal val="visible"/>
                                      </p:to>
                                    </p:set>
                                    <p:animEffect transition="in" filter="blinds(horizontal)">
                                      <p:cBhvr>
                                        <p:cTn id="27" dur="500"/>
                                        <p:tgtEl>
                                          <p:spTgt spid="409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099">
                                            <p:txEl>
                                              <p:pRg st="5" end="5"/>
                                            </p:txEl>
                                          </p:spTgt>
                                        </p:tgtEl>
                                        <p:attrNameLst>
                                          <p:attrName>style.visibility</p:attrName>
                                        </p:attrNameLst>
                                      </p:cBhvr>
                                      <p:to>
                                        <p:strVal val="visible"/>
                                      </p:to>
                                    </p:set>
                                    <p:animEffect transition="in" filter="blinds(horizontal)">
                                      <p:cBhvr>
                                        <p:cTn id="32" dur="500"/>
                                        <p:tgtEl>
                                          <p:spTgt spid="409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099">
                                            <p:txEl>
                                              <p:pRg st="6" end="6"/>
                                            </p:txEl>
                                          </p:spTgt>
                                        </p:tgtEl>
                                        <p:attrNameLst>
                                          <p:attrName>style.visibility</p:attrName>
                                        </p:attrNameLst>
                                      </p:cBhvr>
                                      <p:to>
                                        <p:strVal val="visible"/>
                                      </p:to>
                                    </p:set>
                                    <p:animEffect transition="in" filter="blinds(horizontal)">
                                      <p:cBhvr>
                                        <p:cTn id="37" dur="500"/>
                                        <p:tgtEl>
                                          <p:spTgt spid="409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099">
                                            <p:txEl>
                                              <p:pRg st="7" end="7"/>
                                            </p:txEl>
                                          </p:spTgt>
                                        </p:tgtEl>
                                        <p:attrNameLst>
                                          <p:attrName>style.visibility</p:attrName>
                                        </p:attrNameLst>
                                      </p:cBhvr>
                                      <p:to>
                                        <p:strVal val="visible"/>
                                      </p:to>
                                    </p:set>
                                    <p:animEffect transition="in" filter="blinds(horizontal)">
                                      <p:cBhvr>
                                        <p:cTn id="42" dur="500"/>
                                        <p:tgtEl>
                                          <p:spTgt spid="409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099">
                                            <p:txEl>
                                              <p:pRg st="8" end="8"/>
                                            </p:txEl>
                                          </p:spTgt>
                                        </p:tgtEl>
                                        <p:attrNameLst>
                                          <p:attrName>style.visibility</p:attrName>
                                        </p:attrNameLst>
                                      </p:cBhvr>
                                      <p:to>
                                        <p:strVal val="visible"/>
                                      </p:to>
                                    </p:set>
                                    <p:animEffect transition="in" filter="blinds(horizontal)">
                                      <p:cBhvr>
                                        <p:cTn id="47" dur="500"/>
                                        <p:tgtEl>
                                          <p:spTgt spid="4099">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4099">
                                            <p:txEl>
                                              <p:pRg st="9" end="9"/>
                                            </p:txEl>
                                          </p:spTgt>
                                        </p:tgtEl>
                                        <p:attrNameLst>
                                          <p:attrName>style.visibility</p:attrName>
                                        </p:attrNameLst>
                                      </p:cBhvr>
                                      <p:to>
                                        <p:strVal val="visible"/>
                                      </p:to>
                                    </p:set>
                                    <p:animEffect transition="in" filter="blinds(horizontal)">
                                      <p:cBhvr>
                                        <p:cTn id="52" dur="500"/>
                                        <p:tgtEl>
                                          <p:spTgt spid="4099">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grpId="0" nodeType="clickEffect">
                                  <p:stCondLst>
                                    <p:cond delay="0"/>
                                  </p:stCondLst>
                                  <p:childTnLst>
                                    <p:set>
                                      <p:cBhvr>
                                        <p:cTn id="56" dur="1" fill="hold">
                                          <p:stCondLst>
                                            <p:cond delay="0"/>
                                          </p:stCondLst>
                                        </p:cTn>
                                        <p:tgtEl>
                                          <p:spTgt spid="4100"/>
                                        </p:tgtEl>
                                        <p:attrNameLst>
                                          <p:attrName>style.visibility</p:attrName>
                                        </p:attrNameLst>
                                      </p:cBhvr>
                                      <p:to>
                                        <p:strVal val="visible"/>
                                      </p:to>
                                    </p:set>
                                    <p:animEffect transition="in" filter="box(in)">
                                      <p:cBhvr>
                                        <p:cTn id="57" dur="500"/>
                                        <p:tgtEl>
                                          <p:spTgt spid="4100"/>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xit" presetSubtype="4" fill="hold" grpId="1" nodeType="clickEffect">
                                  <p:stCondLst>
                                    <p:cond delay="0"/>
                                  </p:stCondLst>
                                  <p:childTnLst>
                                    <p:animEffect transition="out" filter="wipe(down)">
                                      <p:cBhvr>
                                        <p:cTn id="61" dur="500"/>
                                        <p:tgtEl>
                                          <p:spTgt spid="4100"/>
                                        </p:tgtEl>
                                      </p:cBhvr>
                                    </p:animEffect>
                                    <p:set>
                                      <p:cBhvr>
                                        <p:cTn id="62" dur="1" fill="hold">
                                          <p:stCondLst>
                                            <p:cond delay="499"/>
                                          </p:stCondLst>
                                        </p:cTn>
                                        <p:tgtEl>
                                          <p:spTgt spid="4100"/>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4" presetClass="entr" presetSubtype="16" fill="hold" grpId="0" nodeType="clickEffect">
                                  <p:stCondLst>
                                    <p:cond delay="0"/>
                                  </p:stCondLst>
                                  <p:childTnLst>
                                    <p:set>
                                      <p:cBhvr>
                                        <p:cTn id="66" dur="1" fill="hold">
                                          <p:stCondLst>
                                            <p:cond delay="0"/>
                                          </p:stCondLst>
                                        </p:cTn>
                                        <p:tgtEl>
                                          <p:spTgt spid="4101"/>
                                        </p:tgtEl>
                                        <p:attrNameLst>
                                          <p:attrName>style.visibility</p:attrName>
                                        </p:attrNameLst>
                                      </p:cBhvr>
                                      <p:to>
                                        <p:strVal val="visible"/>
                                      </p:to>
                                    </p:set>
                                    <p:animEffect transition="in" filter="box(in)">
                                      <p:cBhvr>
                                        <p:cTn id="67" dur="500"/>
                                        <p:tgtEl>
                                          <p:spTgt spid="4101"/>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xit" presetSubtype="0" fill="hold" grpId="1" nodeType="clickEffect">
                                  <p:stCondLst>
                                    <p:cond delay="0"/>
                                  </p:stCondLst>
                                  <p:childTnLst>
                                    <p:set>
                                      <p:cBhvr>
                                        <p:cTn id="71" dur="1" fill="hold">
                                          <p:stCondLst>
                                            <p:cond delay="0"/>
                                          </p:stCondLst>
                                        </p:cTn>
                                        <p:tgtEl>
                                          <p:spTgt spid="4101"/>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5" presetClass="entr" presetSubtype="10" fill="hold" grpId="0" nodeType="clickEffect">
                                  <p:stCondLst>
                                    <p:cond delay="0"/>
                                  </p:stCondLst>
                                  <p:childTnLst>
                                    <p:set>
                                      <p:cBhvr>
                                        <p:cTn id="75" dur="1" fill="hold">
                                          <p:stCondLst>
                                            <p:cond delay="0"/>
                                          </p:stCondLst>
                                        </p:cTn>
                                        <p:tgtEl>
                                          <p:spTgt spid="4102"/>
                                        </p:tgtEl>
                                        <p:attrNameLst>
                                          <p:attrName>style.visibility</p:attrName>
                                        </p:attrNameLst>
                                      </p:cBhvr>
                                      <p:to>
                                        <p:strVal val="visible"/>
                                      </p:to>
                                    </p:set>
                                    <p:animEffect transition="in" filter="checkerboard(across)">
                                      <p:cBhvr>
                                        <p:cTn id="76" dur="500"/>
                                        <p:tgtEl>
                                          <p:spTgt spid="4102"/>
                                        </p:tgtEl>
                                      </p:cBhvr>
                                    </p:animEffect>
                                  </p:childTnLst>
                                </p:cTn>
                              </p:par>
                            </p:childTnLst>
                          </p:cTn>
                        </p:par>
                      </p:childTnLst>
                    </p:cTn>
                  </p:par>
                  <p:par>
                    <p:cTn id="77" fill="hold">
                      <p:stCondLst>
                        <p:cond delay="indefinite"/>
                      </p:stCondLst>
                      <p:childTnLst>
                        <p:par>
                          <p:cTn id="78" fill="hold">
                            <p:stCondLst>
                              <p:cond delay="0"/>
                            </p:stCondLst>
                            <p:childTnLst>
                              <p:par>
                                <p:cTn id="79" presetID="14" presetClass="exit" presetSubtype="10" fill="hold" grpId="1" nodeType="clickEffect">
                                  <p:stCondLst>
                                    <p:cond delay="0"/>
                                  </p:stCondLst>
                                  <p:childTnLst>
                                    <p:animEffect transition="out" filter="randombar(horizontal)">
                                      <p:cBhvr>
                                        <p:cTn id="80" dur="500"/>
                                        <p:tgtEl>
                                          <p:spTgt spid="4102"/>
                                        </p:tgtEl>
                                      </p:cBhvr>
                                    </p:animEffect>
                                    <p:set>
                                      <p:cBhvr>
                                        <p:cTn id="81" dur="1" fill="hold">
                                          <p:stCondLst>
                                            <p:cond delay="499"/>
                                          </p:stCondLst>
                                        </p:cTn>
                                        <p:tgtEl>
                                          <p:spTgt spid="410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P spid="4100" grpId="0" animBg="1"/>
      <p:bldP spid="4100" grpId="1" animBg="1"/>
      <p:bldP spid="4101" grpId="0" animBg="1"/>
      <p:bldP spid="4101" grpId="1" animBg="1"/>
      <p:bldP spid="4102" grpId="0" animBg="1"/>
      <p:bldP spid="4102"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76200"/>
            <a:ext cx="8229600" cy="1143000"/>
          </a:xfrm>
        </p:spPr>
        <p:txBody>
          <a:bodyPr/>
          <a:lstStyle/>
          <a:p>
            <a:r>
              <a:rPr lang="en-US"/>
              <a:t>Defined as friend function</a:t>
            </a:r>
          </a:p>
        </p:txBody>
      </p:sp>
      <p:sp>
        <p:nvSpPr>
          <p:cNvPr id="10243" name="Rectangle 3"/>
          <p:cNvSpPr>
            <a:spLocks noGrp="1" noChangeArrowheads="1"/>
          </p:cNvSpPr>
          <p:nvPr>
            <p:ph type="body" idx="1"/>
          </p:nvPr>
        </p:nvSpPr>
        <p:spPr>
          <a:xfrm>
            <a:off x="457200" y="1295400"/>
            <a:ext cx="8229600" cy="4830763"/>
          </a:xfrm>
        </p:spPr>
        <p:txBody>
          <a:bodyPr/>
          <a:lstStyle/>
          <a:p>
            <a:pPr>
              <a:lnSpc>
                <a:spcPct val="90000"/>
              </a:lnSpc>
            </a:pPr>
            <a:r>
              <a:rPr lang="en-US" dirty="0"/>
              <a:t>Declared and defined like any friend function.</a:t>
            </a:r>
          </a:p>
          <a:p>
            <a:pPr>
              <a:lnSpc>
                <a:spcPct val="90000"/>
              </a:lnSpc>
            </a:pPr>
            <a:r>
              <a:rPr lang="en-US" dirty="0"/>
              <a:t> Number of operands to be passed as arguments is same as number of operands required for the operator.</a:t>
            </a:r>
          </a:p>
          <a:p>
            <a:pPr>
              <a:lnSpc>
                <a:spcPct val="90000"/>
              </a:lnSpc>
              <a:buFont typeface="Wingdings" pitchFamily="2" charset="2"/>
              <a:buNone/>
            </a:pPr>
            <a:r>
              <a:rPr lang="en-US" dirty="0"/>
              <a:t>  That is for binary operation ,two arguments are required and for unary single argument is required</a:t>
            </a:r>
            <a:r>
              <a:rPr lang="en-US" sz="2800" dirty="0"/>
              <a:t>.</a:t>
            </a:r>
            <a:r>
              <a:rPr lang="en-US" sz="2800" dirty="0">
                <a:solidFill>
                  <a:srgbClr val="990033"/>
                </a:solidFill>
              </a:rPr>
              <a:t>( DIFFERENT FROM OPERATOR FUNCTION DEFINED AS </a:t>
            </a:r>
            <a:r>
              <a:rPr lang="en-US" sz="2800" dirty="0" smtClean="0">
                <a:solidFill>
                  <a:srgbClr val="990033"/>
                </a:solidFill>
              </a:rPr>
              <a:t>MEMBER </a:t>
            </a:r>
            <a:r>
              <a:rPr lang="en-US" sz="2800" dirty="0">
                <a:solidFill>
                  <a:srgbClr val="990033"/>
                </a:solidFill>
              </a:rPr>
              <a:t>FUNCTION)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slide(fromBottom)">
                                      <p:cBhvr>
                                        <p:cTn id="7" dur="500"/>
                                        <p:tgtEl>
                                          <p:spTgt spid="102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slide(fromBottom)">
                                      <p:cBhvr>
                                        <p:cTn id="12" dur="500"/>
                                        <p:tgtEl>
                                          <p:spTgt spid="102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0243">
                                            <p:txEl>
                                              <p:pRg st="2" end="2"/>
                                            </p:txEl>
                                          </p:spTgt>
                                        </p:tgtEl>
                                        <p:attrNameLst>
                                          <p:attrName>style.visibility</p:attrName>
                                        </p:attrNameLst>
                                      </p:cBhvr>
                                      <p:to>
                                        <p:strVal val="visible"/>
                                      </p:to>
                                    </p:set>
                                    <p:animEffect transition="in" filter="slide(fromBottom)">
                                      <p:cBhvr>
                                        <p:cTn id="17" dur="500"/>
                                        <p:tgtEl>
                                          <p:spTgt spid="102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OVEROADING ARITHMETIC OPERATORS</a:t>
            </a:r>
            <a:endParaRPr lang="en-US" dirty="0"/>
          </a:p>
        </p:txBody>
      </p:sp>
      <p:sp>
        <p:nvSpPr>
          <p:cNvPr id="5" name="Subtitle 4"/>
          <p:cNvSpPr>
            <a:spLocks noGrp="1"/>
          </p:cNvSpPr>
          <p:nvPr>
            <p:ph type="subTitle" idx="1"/>
          </p:nvPr>
        </p:nvSpPr>
        <p:spPr/>
        <p:txBody>
          <a:bodyPr/>
          <a:lstStyle/>
          <a:p>
            <a:pPr marL="514350" indent="-514350"/>
            <a:endParaRPr lang="en-US"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229600" cy="685800"/>
          </a:xfrm>
        </p:spPr>
        <p:txBody>
          <a:bodyPr>
            <a:normAutofit fontScale="90000"/>
          </a:bodyPr>
          <a:lstStyle/>
          <a:p>
            <a:r>
              <a:rPr lang="en-US" dirty="0" smtClean="0"/>
              <a:t>1) Overloading unary operator – (as member function)</a:t>
            </a:r>
            <a:endParaRPr lang="en-US" dirty="0"/>
          </a:p>
        </p:txBody>
      </p:sp>
      <p:sp>
        <p:nvSpPr>
          <p:cNvPr id="4" name="Content Placeholder 3"/>
          <p:cNvSpPr>
            <a:spLocks noGrp="1"/>
          </p:cNvSpPr>
          <p:nvPr>
            <p:ph sz="half" idx="1"/>
          </p:nvPr>
        </p:nvSpPr>
        <p:spPr>
          <a:xfrm>
            <a:off x="304800" y="1447800"/>
            <a:ext cx="4038600" cy="5410200"/>
          </a:xfrm>
        </p:spPr>
        <p:txBody>
          <a:bodyPr>
            <a:noAutofit/>
          </a:bodyPr>
          <a:lstStyle/>
          <a:p>
            <a:pPr>
              <a:buNone/>
            </a:pPr>
            <a:r>
              <a:rPr lang="en-US" sz="1600" dirty="0" smtClean="0">
                <a:latin typeface="Times New Roman" pitchFamily="18" charset="0"/>
                <a:cs typeface="Times New Roman" pitchFamily="18" charset="0"/>
              </a:rPr>
              <a:t>class space</a:t>
            </a:r>
          </a:p>
          <a:p>
            <a:pPr>
              <a:buNone/>
            </a:pPr>
            <a:r>
              <a:rPr lang="en-US" sz="1600" dirty="0" smtClean="0">
                <a:latin typeface="Times New Roman" pitchFamily="18" charset="0"/>
                <a:cs typeface="Times New Roman" pitchFamily="18" charset="0"/>
              </a:rPr>
              <a:t>{</a:t>
            </a:r>
          </a:p>
          <a:p>
            <a:pPr>
              <a:buNone/>
            </a:pP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int</a:t>
            </a:r>
            <a:r>
              <a:rPr lang="en-US" sz="1600" dirty="0" smtClean="0">
                <a:latin typeface="Times New Roman" pitchFamily="18" charset="0"/>
                <a:cs typeface="Times New Roman" pitchFamily="18" charset="0"/>
              </a:rPr>
              <a:t> x;</a:t>
            </a:r>
          </a:p>
          <a:p>
            <a:pPr>
              <a:buNone/>
            </a:pP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int</a:t>
            </a:r>
            <a:r>
              <a:rPr lang="en-US" sz="1600" dirty="0" smtClean="0">
                <a:latin typeface="Times New Roman" pitchFamily="18" charset="0"/>
                <a:cs typeface="Times New Roman" pitchFamily="18" charset="0"/>
              </a:rPr>
              <a:t> y;</a:t>
            </a:r>
          </a:p>
          <a:p>
            <a:pPr>
              <a:buNone/>
            </a:pP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int</a:t>
            </a:r>
            <a:r>
              <a:rPr lang="en-US" sz="1600" dirty="0" smtClean="0">
                <a:latin typeface="Times New Roman" pitchFamily="18" charset="0"/>
                <a:cs typeface="Times New Roman" pitchFamily="18" charset="0"/>
              </a:rPr>
              <a:t> z;</a:t>
            </a:r>
          </a:p>
          <a:p>
            <a:pPr>
              <a:buNone/>
            </a:pPr>
            <a:endParaRPr lang="en-US" sz="1600" dirty="0" smtClean="0">
              <a:latin typeface="Times New Roman" pitchFamily="18" charset="0"/>
              <a:cs typeface="Times New Roman" pitchFamily="18" charset="0"/>
            </a:endParaRPr>
          </a:p>
          <a:p>
            <a:pPr>
              <a:buNone/>
            </a:pPr>
            <a:r>
              <a:rPr lang="en-US" sz="1600" dirty="0" smtClean="0">
                <a:latin typeface="Times New Roman" pitchFamily="18" charset="0"/>
                <a:cs typeface="Times New Roman" pitchFamily="18" charset="0"/>
              </a:rPr>
              <a:t>   public:</a:t>
            </a:r>
          </a:p>
          <a:p>
            <a:pPr>
              <a:buNone/>
            </a:pPr>
            <a:r>
              <a:rPr lang="en-US" sz="1600" dirty="0" smtClean="0">
                <a:latin typeface="Times New Roman" pitchFamily="18" charset="0"/>
                <a:cs typeface="Times New Roman" pitchFamily="18" charset="0"/>
              </a:rPr>
              <a:t>   space()</a:t>
            </a:r>
          </a:p>
          <a:p>
            <a:pPr>
              <a:buNone/>
            </a:pPr>
            <a:r>
              <a:rPr lang="en-US" sz="1600" dirty="0" smtClean="0">
                <a:latin typeface="Times New Roman" pitchFamily="18" charset="0"/>
                <a:cs typeface="Times New Roman" pitchFamily="18" charset="0"/>
              </a:rPr>
              <a:t>   {</a:t>
            </a:r>
          </a:p>
          <a:p>
            <a:pPr>
              <a:buNone/>
            </a:pPr>
            <a:r>
              <a:rPr lang="en-US" sz="1600" dirty="0" smtClean="0">
                <a:latin typeface="Times New Roman" pitchFamily="18" charset="0"/>
                <a:cs typeface="Times New Roman" pitchFamily="18" charset="0"/>
              </a:rPr>
              <a:t>	x=y=z=0;</a:t>
            </a:r>
          </a:p>
          <a:p>
            <a:pPr>
              <a:buNone/>
            </a:pPr>
            <a:r>
              <a:rPr lang="en-US" sz="1600" dirty="0" smtClean="0">
                <a:latin typeface="Times New Roman" pitchFamily="18" charset="0"/>
                <a:cs typeface="Times New Roman" pitchFamily="18" charset="0"/>
              </a:rPr>
              <a:t>   }</a:t>
            </a:r>
          </a:p>
          <a:p>
            <a:pPr>
              <a:buNone/>
            </a:pPr>
            <a:r>
              <a:rPr lang="en-US" sz="1600" dirty="0" smtClean="0">
                <a:latin typeface="Times New Roman" pitchFamily="18" charset="0"/>
                <a:cs typeface="Times New Roman" pitchFamily="18" charset="0"/>
              </a:rPr>
              <a:t>   space(</a:t>
            </a:r>
            <a:r>
              <a:rPr lang="en-US" sz="1600" dirty="0" err="1" smtClean="0">
                <a:latin typeface="Times New Roman" pitchFamily="18" charset="0"/>
                <a:cs typeface="Times New Roman" pitchFamily="18" charset="0"/>
              </a:rPr>
              <a:t>int</a:t>
            </a:r>
            <a:r>
              <a:rPr lang="en-US" sz="1600" dirty="0" smtClean="0">
                <a:latin typeface="Times New Roman" pitchFamily="18" charset="0"/>
                <a:cs typeface="Times New Roman" pitchFamily="18" charset="0"/>
              </a:rPr>
              <a:t> x, </a:t>
            </a:r>
            <a:r>
              <a:rPr lang="en-US" sz="1600" dirty="0" err="1" smtClean="0">
                <a:latin typeface="Times New Roman" pitchFamily="18" charset="0"/>
                <a:cs typeface="Times New Roman" pitchFamily="18" charset="0"/>
              </a:rPr>
              <a:t>int</a:t>
            </a:r>
            <a:r>
              <a:rPr lang="en-US" sz="1600" dirty="0" smtClean="0">
                <a:latin typeface="Times New Roman" pitchFamily="18" charset="0"/>
                <a:cs typeface="Times New Roman" pitchFamily="18" charset="0"/>
              </a:rPr>
              <a:t> y, </a:t>
            </a:r>
            <a:r>
              <a:rPr lang="en-US" sz="1600" dirty="0" err="1" smtClean="0">
                <a:latin typeface="Times New Roman" pitchFamily="18" charset="0"/>
                <a:cs typeface="Times New Roman" pitchFamily="18" charset="0"/>
              </a:rPr>
              <a:t>int</a:t>
            </a:r>
            <a:r>
              <a:rPr lang="en-US" sz="1600" dirty="0" smtClean="0">
                <a:latin typeface="Times New Roman" pitchFamily="18" charset="0"/>
                <a:cs typeface="Times New Roman" pitchFamily="18" charset="0"/>
              </a:rPr>
              <a:t> z)</a:t>
            </a:r>
          </a:p>
          <a:p>
            <a:pPr>
              <a:buNone/>
            </a:pPr>
            <a:r>
              <a:rPr lang="en-US" sz="1600" dirty="0" smtClean="0">
                <a:latin typeface="Times New Roman" pitchFamily="18" charset="0"/>
                <a:cs typeface="Times New Roman" pitchFamily="18" charset="0"/>
              </a:rPr>
              <a:t>   {</a:t>
            </a:r>
          </a:p>
          <a:p>
            <a:pPr>
              <a:buNone/>
            </a:pPr>
            <a:r>
              <a:rPr lang="en-US" sz="1600" dirty="0" smtClean="0">
                <a:latin typeface="Times New Roman" pitchFamily="18" charset="0"/>
                <a:cs typeface="Times New Roman" pitchFamily="18" charset="0"/>
              </a:rPr>
              <a:t>	this-&gt;x=x;</a:t>
            </a:r>
          </a:p>
          <a:p>
            <a:pPr>
              <a:buNone/>
            </a:pPr>
            <a:r>
              <a:rPr lang="en-US" sz="1600" dirty="0" smtClean="0">
                <a:latin typeface="Times New Roman" pitchFamily="18" charset="0"/>
                <a:cs typeface="Times New Roman" pitchFamily="18" charset="0"/>
              </a:rPr>
              <a:t>	this-&gt;y=y;</a:t>
            </a:r>
          </a:p>
          <a:p>
            <a:pPr>
              <a:buNone/>
            </a:pPr>
            <a:r>
              <a:rPr lang="en-US" sz="1600" dirty="0" smtClean="0">
                <a:latin typeface="Times New Roman" pitchFamily="18" charset="0"/>
                <a:cs typeface="Times New Roman" pitchFamily="18" charset="0"/>
              </a:rPr>
              <a:t>	this-&gt;z=z;</a:t>
            </a:r>
          </a:p>
          <a:p>
            <a:pPr>
              <a:buNone/>
            </a:pPr>
            <a:r>
              <a:rPr lang="en-US" sz="1600" dirty="0" smtClean="0">
                <a:latin typeface="Times New Roman" pitchFamily="18" charset="0"/>
                <a:cs typeface="Times New Roman" pitchFamily="18" charset="0"/>
              </a:rPr>
              <a:t>   }</a:t>
            </a:r>
          </a:p>
          <a:p>
            <a:pPr>
              <a:buNone/>
            </a:pPr>
            <a:r>
              <a:rPr lang="en-US" sz="1600" dirty="0" smtClean="0">
                <a:latin typeface="Times New Roman" pitchFamily="18" charset="0"/>
                <a:cs typeface="Times New Roman" pitchFamily="18" charset="0"/>
              </a:rPr>
              <a:t>   </a:t>
            </a:r>
            <a:endParaRPr lang="en-US" sz="1600" dirty="0">
              <a:latin typeface="Times New Roman" pitchFamily="18" charset="0"/>
              <a:cs typeface="Times New Roman" pitchFamily="18" charset="0"/>
            </a:endParaRPr>
          </a:p>
        </p:txBody>
      </p:sp>
      <p:sp>
        <p:nvSpPr>
          <p:cNvPr id="5" name="Content Placeholder 4"/>
          <p:cNvSpPr>
            <a:spLocks noGrp="1"/>
          </p:cNvSpPr>
          <p:nvPr>
            <p:ph sz="half" idx="2"/>
          </p:nvPr>
        </p:nvSpPr>
        <p:spPr>
          <a:xfrm>
            <a:off x="3352800" y="1143000"/>
            <a:ext cx="5486400" cy="5486400"/>
          </a:xfrm>
        </p:spPr>
        <p:txBody>
          <a:bodyPr>
            <a:noAutofit/>
          </a:bodyPr>
          <a:lstStyle/>
          <a:p>
            <a:pPr>
              <a:buNone/>
            </a:pPr>
            <a:r>
              <a:rPr lang="en-US" sz="1600" dirty="0" smtClean="0">
                <a:latin typeface="Times New Roman" pitchFamily="18" charset="0"/>
                <a:cs typeface="Times New Roman" pitchFamily="18" charset="0"/>
              </a:rPr>
              <a:t>void show()</a:t>
            </a:r>
          </a:p>
          <a:p>
            <a:pPr>
              <a:buNone/>
            </a:pPr>
            <a:r>
              <a:rPr lang="en-US" sz="1600" dirty="0" smtClean="0">
                <a:latin typeface="Times New Roman" pitchFamily="18" charset="0"/>
                <a:cs typeface="Times New Roman" pitchFamily="18" charset="0"/>
              </a:rPr>
              <a:t>   {</a:t>
            </a:r>
          </a:p>
          <a:p>
            <a:pPr>
              <a:buNone/>
            </a:pP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cout</a:t>
            </a:r>
            <a:r>
              <a:rPr lang="en-US" sz="1600" dirty="0" smtClean="0">
                <a:latin typeface="Times New Roman" pitchFamily="18" charset="0"/>
                <a:cs typeface="Times New Roman" pitchFamily="18" charset="0"/>
              </a:rPr>
              <a:t>&lt;&lt;"x= "&lt;&lt;x&lt;&lt;" y= "&lt;&lt;y&lt;&lt;" z= "&lt;&lt;z;</a:t>
            </a:r>
          </a:p>
          <a:p>
            <a:pPr>
              <a:buNone/>
            </a:pPr>
            <a:r>
              <a:rPr lang="en-US" sz="1600" dirty="0" smtClean="0">
                <a:latin typeface="Times New Roman" pitchFamily="18" charset="0"/>
                <a:cs typeface="Times New Roman" pitchFamily="18" charset="0"/>
              </a:rPr>
              <a:t>   }</a:t>
            </a:r>
          </a:p>
          <a:p>
            <a:pPr>
              <a:buNone/>
            </a:pPr>
            <a:r>
              <a:rPr lang="en-US" sz="1600" dirty="0" smtClean="0">
                <a:latin typeface="Times New Roman" pitchFamily="18" charset="0"/>
                <a:cs typeface="Times New Roman" pitchFamily="18" charset="0"/>
              </a:rPr>
              <a:t>   </a:t>
            </a:r>
            <a:r>
              <a:rPr lang="en-US" sz="1600" dirty="0" smtClean="0">
                <a:solidFill>
                  <a:srgbClr val="00B050"/>
                </a:solidFill>
                <a:latin typeface="Times New Roman" pitchFamily="18" charset="0"/>
                <a:cs typeface="Times New Roman" pitchFamily="18" charset="0"/>
              </a:rPr>
              <a:t>void operator-()</a:t>
            </a:r>
          </a:p>
          <a:p>
            <a:pPr>
              <a:buNone/>
            </a:pPr>
            <a:r>
              <a:rPr lang="en-US" sz="1600" dirty="0" smtClean="0">
                <a:solidFill>
                  <a:srgbClr val="00B050"/>
                </a:solidFill>
                <a:latin typeface="Times New Roman" pitchFamily="18" charset="0"/>
                <a:cs typeface="Times New Roman" pitchFamily="18" charset="0"/>
              </a:rPr>
              <a:t>   {</a:t>
            </a:r>
          </a:p>
          <a:p>
            <a:pPr>
              <a:buNone/>
            </a:pPr>
            <a:r>
              <a:rPr lang="en-US" sz="1600" dirty="0" smtClean="0">
                <a:solidFill>
                  <a:srgbClr val="00B050"/>
                </a:solidFill>
                <a:latin typeface="Times New Roman" pitchFamily="18" charset="0"/>
                <a:cs typeface="Times New Roman" pitchFamily="18" charset="0"/>
              </a:rPr>
              <a:t>	x=-x;</a:t>
            </a:r>
          </a:p>
          <a:p>
            <a:pPr>
              <a:buNone/>
            </a:pPr>
            <a:r>
              <a:rPr lang="en-US" sz="1600" dirty="0" smtClean="0">
                <a:solidFill>
                  <a:srgbClr val="00B050"/>
                </a:solidFill>
                <a:latin typeface="Times New Roman" pitchFamily="18" charset="0"/>
                <a:cs typeface="Times New Roman" pitchFamily="18" charset="0"/>
              </a:rPr>
              <a:t>	y=-y;</a:t>
            </a:r>
          </a:p>
          <a:p>
            <a:pPr>
              <a:buNone/>
            </a:pPr>
            <a:r>
              <a:rPr lang="en-US" sz="1600" dirty="0" smtClean="0">
                <a:solidFill>
                  <a:srgbClr val="00B050"/>
                </a:solidFill>
                <a:latin typeface="Times New Roman" pitchFamily="18" charset="0"/>
                <a:cs typeface="Times New Roman" pitchFamily="18" charset="0"/>
              </a:rPr>
              <a:t>	z=-z;</a:t>
            </a:r>
          </a:p>
          <a:p>
            <a:pPr>
              <a:buNone/>
            </a:pPr>
            <a:r>
              <a:rPr lang="en-US" sz="1600" dirty="0" smtClean="0">
                <a:solidFill>
                  <a:srgbClr val="00B050"/>
                </a:solidFill>
                <a:latin typeface="Times New Roman" pitchFamily="18" charset="0"/>
                <a:cs typeface="Times New Roman" pitchFamily="18" charset="0"/>
              </a:rPr>
              <a:t>   }</a:t>
            </a:r>
          </a:p>
          <a:p>
            <a:pPr>
              <a:buNone/>
            </a:pPr>
            <a:r>
              <a:rPr lang="en-US" sz="1600" dirty="0" smtClean="0">
                <a:latin typeface="Times New Roman" pitchFamily="18" charset="0"/>
                <a:cs typeface="Times New Roman" pitchFamily="18" charset="0"/>
              </a:rPr>
              <a:t>} ;</a:t>
            </a:r>
          </a:p>
          <a:p>
            <a:pPr>
              <a:buNone/>
            </a:pPr>
            <a:r>
              <a:rPr lang="en-US" sz="1600" dirty="0" smtClean="0">
                <a:latin typeface="Times New Roman" pitchFamily="18" charset="0"/>
                <a:cs typeface="Times New Roman" pitchFamily="18" charset="0"/>
              </a:rPr>
              <a:t>void main()</a:t>
            </a:r>
          </a:p>
          <a:p>
            <a:pPr>
              <a:buNone/>
            </a:pPr>
            <a:r>
              <a:rPr lang="en-US" sz="1600" dirty="0" smtClean="0">
                <a:latin typeface="Times New Roman" pitchFamily="18" charset="0"/>
                <a:cs typeface="Times New Roman" pitchFamily="18" charset="0"/>
              </a:rPr>
              <a:t>{</a:t>
            </a:r>
          </a:p>
          <a:p>
            <a:pPr>
              <a:buNone/>
            </a:pPr>
            <a:r>
              <a:rPr lang="en-US" sz="1600" dirty="0" smtClean="0">
                <a:latin typeface="Times New Roman" pitchFamily="18" charset="0"/>
                <a:cs typeface="Times New Roman" pitchFamily="18" charset="0"/>
              </a:rPr>
              <a:t> 	space s(3,-4,5);</a:t>
            </a:r>
          </a:p>
          <a:p>
            <a:pPr>
              <a:buNone/>
            </a:pP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s.show</a:t>
            </a:r>
            <a:r>
              <a:rPr lang="en-US" sz="1600" dirty="0" smtClean="0">
                <a:latin typeface="Times New Roman" pitchFamily="18" charset="0"/>
                <a:cs typeface="Times New Roman" pitchFamily="18" charset="0"/>
              </a:rPr>
              <a:t>();</a:t>
            </a:r>
          </a:p>
          <a:p>
            <a:pPr>
              <a:buNone/>
            </a:pPr>
            <a:r>
              <a:rPr lang="en-US" sz="16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-s;                  </a:t>
            </a:r>
            <a:r>
              <a:rPr lang="en-US" sz="1600" dirty="0" smtClean="0">
                <a:latin typeface="Times New Roman" pitchFamily="18" charset="0"/>
                <a:cs typeface="Times New Roman" pitchFamily="18" charset="0"/>
              </a:rPr>
              <a:t>// equivalent to </a:t>
            </a:r>
            <a:r>
              <a:rPr lang="en-US" sz="1600" dirty="0" err="1" smtClean="0">
                <a:latin typeface="Times New Roman" pitchFamily="18" charset="0"/>
                <a:cs typeface="Times New Roman" pitchFamily="18" charset="0"/>
              </a:rPr>
              <a:t>s.operator</a:t>
            </a:r>
            <a:r>
              <a:rPr lang="en-US" sz="1600" dirty="0" smtClean="0">
                <a:latin typeface="Times New Roman" pitchFamily="18" charset="0"/>
                <a:cs typeface="Times New Roman" pitchFamily="18" charset="0"/>
              </a:rPr>
              <a:t>-();</a:t>
            </a:r>
          </a:p>
          <a:p>
            <a:pPr>
              <a:buNone/>
            </a:pPr>
            <a:r>
              <a:rPr lang="en-US" sz="1600" dirty="0" smtClean="0">
                <a:latin typeface="Times New Roman" pitchFamily="18" charset="0"/>
                <a:cs typeface="Times New Roman" pitchFamily="18" charset="0"/>
              </a:rPr>
              <a:t>		</a:t>
            </a:r>
          </a:p>
          <a:p>
            <a:pPr>
              <a:buNone/>
            </a:pP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s.show</a:t>
            </a:r>
            <a:r>
              <a:rPr lang="en-US" sz="1600" dirty="0" smtClean="0">
                <a:latin typeface="Times New Roman" pitchFamily="18" charset="0"/>
                <a:cs typeface="Times New Roman" pitchFamily="18" charset="0"/>
              </a:rPr>
              <a:t>();</a:t>
            </a:r>
          </a:p>
          <a:p>
            <a:pPr>
              <a:buNone/>
            </a:pPr>
            <a:r>
              <a:rPr lang="en-US" sz="1600" dirty="0" smtClean="0">
                <a:latin typeface="Times New Roman" pitchFamily="18" charset="0"/>
                <a:cs typeface="Times New Roman" pitchFamily="18" charset="0"/>
              </a:rPr>
              <a:t>}</a:t>
            </a:r>
          </a:p>
          <a:p>
            <a:pPr>
              <a:buNone/>
            </a:pPr>
            <a:endParaRPr lang="en-US" sz="16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839200" cy="838200"/>
          </a:xfrm>
        </p:spPr>
        <p:txBody>
          <a:bodyPr>
            <a:noAutofit/>
          </a:bodyPr>
          <a:lstStyle/>
          <a:p>
            <a:r>
              <a:rPr lang="en-US" sz="3600" dirty="0" smtClean="0"/>
              <a:t>2) Overloading unary operator – (as non-member function)</a:t>
            </a:r>
            <a:endParaRPr lang="en-US" sz="3600" dirty="0"/>
          </a:p>
        </p:txBody>
      </p:sp>
      <p:sp>
        <p:nvSpPr>
          <p:cNvPr id="4" name="Content Placeholder 3"/>
          <p:cNvSpPr>
            <a:spLocks noGrp="1"/>
          </p:cNvSpPr>
          <p:nvPr>
            <p:ph sz="half" idx="1"/>
          </p:nvPr>
        </p:nvSpPr>
        <p:spPr>
          <a:xfrm>
            <a:off x="228600" y="685800"/>
            <a:ext cx="4038600" cy="5715000"/>
          </a:xfrm>
        </p:spPr>
        <p:txBody>
          <a:bodyPr>
            <a:noAutofit/>
          </a:bodyPr>
          <a:lstStyle/>
          <a:p>
            <a:pPr>
              <a:buNone/>
            </a:pPr>
            <a:r>
              <a:rPr lang="en-US" sz="1600" dirty="0" smtClean="0">
                <a:latin typeface="Times New Roman" pitchFamily="18" charset="0"/>
                <a:cs typeface="Times New Roman" pitchFamily="18" charset="0"/>
              </a:rPr>
              <a:t>class space</a:t>
            </a:r>
          </a:p>
          <a:p>
            <a:pPr>
              <a:buNone/>
            </a:pPr>
            <a:r>
              <a:rPr lang="en-US" sz="1600" dirty="0" smtClean="0">
                <a:latin typeface="Times New Roman" pitchFamily="18" charset="0"/>
                <a:cs typeface="Times New Roman" pitchFamily="18" charset="0"/>
              </a:rPr>
              <a:t>{</a:t>
            </a:r>
          </a:p>
          <a:p>
            <a:pPr>
              <a:buNone/>
            </a:pP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int</a:t>
            </a:r>
            <a:r>
              <a:rPr lang="en-US" sz="1600" dirty="0" smtClean="0">
                <a:latin typeface="Times New Roman" pitchFamily="18" charset="0"/>
                <a:cs typeface="Times New Roman" pitchFamily="18" charset="0"/>
              </a:rPr>
              <a:t> x;</a:t>
            </a:r>
          </a:p>
          <a:p>
            <a:pPr>
              <a:buNone/>
            </a:pP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int</a:t>
            </a:r>
            <a:r>
              <a:rPr lang="en-US" sz="1600" dirty="0" smtClean="0">
                <a:latin typeface="Times New Roman" pitchFamily="18" charset="0"/>
                <a:cs typeface="Times New Roman" pitchFamily="18" charset="0"/>
              </a:rPr>
              <a:t> y;</a:t>
            </a:r>
          </a:p>
          <a:p>
            <a:pPr>
              <a:buNone/>
            </a:pP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int</a:t>
            </a:r>
            <a:r>
              <a:rPr lang="en-US" sz="1600" dirty="0" smtClean="0">
                <a:latin typeface="Times New Roman" pitchFamily="18" charset="0"/>
                <a:cs typeface="Times New Roman" pitchFamily="18" charset="0"/>
              </a:rPr>
              <a:t> z;</a:t>
            </a:r>
          </a:p>
          <a:p>
            <a:pPr>
              <a:buNone/>
            </a:pPr>
            <a:endParaRPr lang="en-US" sz="1600" dirty="0" smtClean="0">
              <a:latin typeface="Times New Roman" pitchFamily="18" charset="0"/>
              <a:cs typeface="Times New Roman" pitchFamily="18" charset="0"/>
            </a:endParaRPr>
          </a:p>
          <a:p>
            <a:pPr>
              <a:buNone/>
            </a:pPr>
            <a:r>
              <a:rPr lang="en-US" sz="1600" b="1" dirty="0" smtClean="0">
                <a:latin typeface="Times New Roman" pitchFamily="18" charset="0"/>
                <a:cs typeface="Times New Roman" pitchFamily="18" charset="0"/>
              </a:rPr>
              <a:t>   public:</a:t>
            </a:r>
          </a:p>
          <a:p>
            <a:pPr>
              <a:buNone/>
            </a:pPr>
            <a:r>
              <a:rPr lang="en-US" sz="1600" dirty="0" smtClean="0">
                <a:latin typeface="Times New Roman" pitchFamily="18" charset="0"/>
                <a:cs typeface="Times New Roman" pitchFamily="18" charset="0"/>
              </a:rPr>
              <a:t>   space()</a:t>
            </a:r>
          </a:p>
          <a:p>
            <a:pPr>
              <a:buNone/>
            </a:pPr>
            <a:r>
              <a:rPr lang="en-US" sz="1600" dirty="0" smtClean="0">
                <a:latin typeface="Times New Roman" pitchFamily="18" charset="0"/>
                <a:cs typeface="Times New Roman" pitchFamily="18" charset="0"/>
              </a:rPr>
              <a:t>   {	x=y=z=0;</a:t>
            </a:r>
          </a:p>
          <a:p>
            <a:pPr>
              <a:buNone/>
            </a:pPr>
            <a:r>
              <a:rPr lang="en-US" sz="1600" dirty="0" smtClean="0">
                <a:latin typeface="Times New Roman" pitchFamily="18" charset="0"/>
                <a:cs typeface="Times New Roman" pitchFamily="18" charset="0"/>
              </a:rPr>
              <a:t>   }</a:t>
            </a:r>
          </a:p>
          <a:p>
            <a:pPr>
              <a:buNone/>
            </a:pPr>
            <a:r>
              <a:rPr lang="en-US" sz="1600" dirty="0" smtClean="0">
                <a:latin typeface="Times New Roman" pitchFamily="18" charset="0"/>
                <a:cs typeface="Times New Roman" pitchFamily="18" charset="0"/>
              </a:rPr>
              <a:t>   space(</a:t>
            </a:r>
            <a:r>
              <a:rPr lang="en-US" sz="1600" dirty="0" err="1" smtClean="0">
                <a:latin typeface="Times New Roman" pitchFamily="18" charset="0"/>
                <a:cs typeface="Times New Roman" pitchFamily="18" charset="0"/>
              </a:rPr>
              <a:t>int</a:t>
            </a:r>
            <a:r>
              <a:rPr lang="en-US" sz="1600" dirty="0" smtClean="0">
                <a:latin typeface="Times New Roman" pitchFamily="18" charset="0"/>
                <a:cs typeface="Times New Roman" pitchFamily="18" charset="0"/>
              </a:rPr>
              <a:t> x, </a:t>
            </a:r>
            <a:r>
              <a:rPr lang="en-US" sz="1600" dirty="0" err="1" smtClean="0">
                <a:latin typeface="Times New Roman" pitchFamily="18" charset="0"/>
                <a:cs typeface="Times New Roman" pitchFamily="18" charset="0"/>
              </a:rPr>
              <a:t>int</a:t>
            </a:r>
            <a:r>
              <a:rPr lang="en-US" sz="1600" dirty="0" smtClean="0">
                <a:latin typeface="Times New Roman" pitchFamily="18" charset="0"/>
                <a:cs typeface="Times New Roman" pitchFamily="18" charset="0"/>
              </a:rPr>
              <a:t> y, </a:t>
            </a:r>
            <a:r>
              <a:rPr lang="en-US" sz="1600" dirty="0" err="1" smtClean="0">
                <a:latin typeface="Times New Roman" pitchFamily="18" charset="0"/>
                <a:cs typeface="Times New Roman" pitchFamily="18" charset="0"/>
              </a:rPr>
              <a:t>int</a:t>
            </a:r>
            <a:r>
              <a:rPr lang="en-US" sz="1600" dirty="0" smtClean="0">
                <a:latin typeface="Times New Roman" pitchFamily="18" charset="0"/>
                <a:cs typeface="Times New Roman" pitchFamily="18" charset="0"/>
              </a:rPr>
              <a:t> z)</a:t>
            </a:r>
          </a:p>
          <a:p>
            <a:pPr>
              <a:buNone/>
            </a:pPr>
            <a:r>
              <a:rPr lang="en-US" sz="1600" dirty="0" smtClean="0">
                <a:latin typeface="Times New Roman" pitchFamily="18" charset="0"/>
                <a:cs typeface="Times New Roman" pitchFamily="18" charset="0"/>
              </a:rPr>
              <a:t>   {</a:t>
            </a:r>
          </a:p>
          <a:p>
            <a:pPr>
              <a:buNone/>
            </a:pPr>
            <a:r>
              <a:rPr lang="en-US" sz="1600" dirty="0" smtClean="0">
                <a:latin typeface="Times New Roman" pitchFamily="18" charset="0"/>
                <a:cs typeface="Times New Roman" pitchFamily="18" charset="0"/>
              </a:rPr>
              <a:t>	this-&gt;x=x;</a:t>
            </a:r>
          </a:p>
          <a:p>
            <a:pPr>
              <a:buNone/>
            </a:pPr>
            <a:r>
              <a:rPr lang="en-US" sz="1600" dirty="0" smtClean="0">
                <a:latin typeface="Times New Roman" pitchFamily="18" charset="0"/>
                <a:cs typeface="Times New Roman" pitchFamily="18" charset="0"/>
              </a:rPr>
              <a:t>	this-&gt;y=y;</a:t>
            </a:r>
          </a:p>
          <a:p>
            <a:pPr>
              <a:buNone/>
            </a:pPr>
            <a:r>
              <a:rPr lang="en-US" sz="1600" dirty="0" smtClean="0">
                <a:latin typeface="Times New Roman" pitchFamily="18" charset="0"/>
                <a:cs typeface="Times New Roman" pitchFamily="18" charset="0"/>
              </a:rPr>
              <a:t>	this-&gt;z=z;</a:t>
            </a:r>
          </a:p>
          <a:p>
            <a:pPr>
              <a:buNone/>
            </a:pPr>
            <a:r>
              <a:rPr lang="en-US" sz="1600" dirty="0" smtClean="0">
                <a:latin typeface="Times New Roman" pitchFamily="18" charset="0"/>
                <a:cs typeface="Times New Roman" pitchFamily="18" charset="0"/>
              </a:rPr>
              <a:t>   }</a:t>
            </a:r>
          </a:p>
          <a:p>
            <a:pPr>
              <a:buNone/>
            </a:pPr>
            <a:r>
              <a:rPr lang="en-US" sz="1600" dirty="0" smtClean="0">
                <a:latin typeface="Times New Roman" pitchFamily="18" charset="0"/>
                <a:cs typeface="Times New Roman" pitchFamily="18" charset="0"/>
              </a:rPr>
              <a:t>void show()</a:t>
            </a:r>
          </a:p>
          <a:p>
            <a:pPr>
              <a:buNone/>
            </a:pPr>
            <a:r>
              <a:rPr lang="en-US" sz="1600" dirty="0" smtClean="0">
                <a:latin typeface="Times New Roman" pitchFamily="18" charset="0"/>
                <a:cs typeface="Times New Roman" pitchFamily="18" charset="0"/>
              </a:rPr>
              <a:t>   {	</a:t>
            </a:r>
            <a:r>
              <a:rPr lang="en-US" sz="1600" dirty="0" err="1" smtClean="0">
                <a:latin typeface="Times New Roman" pitchFamily="18" charset="0"/>
                <a:cs typeface="Times New Roman" pitchFamily="18" charset="0"/>
              </a:rPr>
              <a:t>cout</a:t>
            </a:r>
            <a:r>
              <a:rPr lang="en-US" sz="1600" dirty="0" smtClean="0">
                <a:latin typeface="Times New Roman" pitchFamily="18" charset="0"/>
                <a:cs typeface="Times New Roman" pitchFamily="18" charset="0"/>
              </a:rPr>
              <a:t>&lt;&lt;"x= "&lt;&lt;x&lt;&lt;" y= "&lt;&lt;y&lt;&lt;" z= "&lt;&lt;z;</a:t>
            </a:r>
          </a:p>
          <a:p>
            <a:pPr>
              <a:buNone/>
            </a:pPr>
            <a:r>
              <a:rPr lang="en-US" sz="1600" dirty="0" smtClean="0">
                <a:latin typeface="Times New Roman" pitchFamily="18" charset="0"/>
                <a:cs typeface="Times New Roman" pitchFamily="18" charset="0"/>
              </a:rPr>
              <a:t>   }</a:t>
            </a:r>
          </a:p>
          <a:p>
            <a:pPr>
              <a:buNone/>
            </a:pPr>
            <a:r>
              <a:rPr lang="en-US" sz="1600" dirty="0" smtClean="0">
                <a:latin typeface="Times New Roman" pitchFamily="18" charset="0"/>
                <a:cs typeface="Times New Roman" pitchFamily="18" charset="0"/>
              </a:rPr>
              <a:t>   </a:t>
            </a:r>
            <a:endParaRPr lang="en-US" sz="1600" dirty="0">
              <a:latin typeface="Times New Roman" pitchFamily="18" charset="0"/>
              <a:cs typeface="Times New Roman" pitchFamily="18" charset="0"/>
            </a:endParaRPr>
          </a:p>
        </p:txBody>
      </p:sp>
      <p:sp>
        <p:nvSpPr>
          <p:cNvPr id="5" name="Content Placeholder 4"/>
          <p:cNvSpPr>
            <a:spLocks noGrp="1"/>
          </p:cNvSpPr>
          <p:nvPr>
            <p:ph sz="half" idx="2"/>
          </p:nvPr>
        </p:nvSpPr>
        <p:spPr>
          <a:xfrm>
            <a:off x="4572000" y="1143000"/>
            <a:ext cx="5486400" cy="5486400"/>
          </a:xfrm>
        </p:spPr>
        <p:txBody>
          <a:bodyPr>
            <a:noAutofit/>
          </a:bodyPr>
          <a:lstStyle/>
          <a:p>
            <a:pPr>
              <a:buNone/>
            </a:pPr>
            <a:r>
              <a:rPr lang="en-US" sz="1600" dirty="0" smtClean="0">
                <a:solidFill>
                  <a:srgbClr val="FF0000"/>
                </a:solidFill>
                <a:latin typeface="Times New Roman" pitchFamily="18" charset="0"/>
                <a:cs typeface="Times New Roman" pitchFamily="18" charset="0"/>
              </a:rPr>
              <a:t>friend void operator-(space &amp;s);</a:t>
            </a:r>
          </a:p>
          <a:p>
            <a:pPr>
              <a:buNone/>
            </a:pPr>
            <a:r>
              <a:rPr lang="en-US" sz="1600" dirty="0" smtClean="0">
                <a:latin typeface="Times New Roman" pitchFamily="18" charset="0"/>
                <a:cs typeface="Times New Roman" pitchFamily="18" charset="0"/>
              </a:rPr>
              <a:t>} ;</a:t>
            </a:r>
          </a:p>
          <a:p>
            <a:pPr>
              <a:buNone/>
            </a:pPr>
            <a:r>
              <a:rPr lang="en-US" sz="1600" dirty="0" smtClean="0">
                <a:solidFill>
                  <a:srgbClr val="FF0000"/>
                </a:solidFill>
                <a:latin typeface="Times New Roman" pitchFamily="18" charset="0"/>
                <a:cs typeface="Times New Roman" pitchFamily="18" charset="0"/>
              </a:rPr>
              <a:t>void operator-(space &amp;s)</a:t>
            </a:r>
          </a:p>
          <a:p>
            <a:pPr>
              <a:buNone/>
            </a:pPr>
            <a:r>
              <a:rPr lang="en-US" sz="1600" dirty="0" smtClean="0">
                <a:solidFill>
                  <a:srgbClr val="FF0000"/>
                </a:solidFill>
                <a:latin typeface="Times New Roman" pitchFamily="18" charset="0"/>
                <a:cs typeface="Times New Roman" pitchFamily="18" charset="0"/>
              </a:rPr>
              <a:t>   {</a:t>
            </a:r>
          </a:p>
          <a:p>
            <a:pPr>
              <a:buNone/>
            </a:pPr>
            <a:r>
              <a:rPr lang="en-US" sz="1600" dirty="0" smtClean="0">
                <a:solidFill>
                  <a:srgbClr val="FF0000"/>
                </a:solidFill>
                <a:latin typeface="Times New Roman" pitchFamily="18" charset="0"/>
                <a:cs typeface="Times New Roman" pitchFamily="18" charset="0"/>
              </a:rPr>
              <a:t>	</a:t>
            </a:r>
            <a:r>
              <a:rPr lang="en-US" sz="1600" dirty="0" err="1" smtClean="0">
                <a:solidFill>
                  <a:srgbClr val="FF0000"/>
                </a:solidFill>
                <a:latin typeface="Times New Roman" pitchFamily="18" charset="0"/>
                <a:cs typeface="Times New Roman" pitchFamily="18" charset="0"/>
              </a:rPr>
              <a:t>s.x</a:t>
            </a:r>
            <a:r>
              <a:rPr lang="en-US" sz="1600" dirty="0" smtClean="0">
                <a:solidFill>
                  <a:srgbClr val="FF0000"/>
                </a:solidFill>
                <a:latin typeface="Times New Roman" pitchFamily="18" charset="0"/>
                <a:cs typeface="Times New Roman" pitchFamily="18" charset="0"/>
              </a:rPr>
              <a:t>=-</a:t>
            </a:r>
            <a:r>
              <a:rPr lang="en-US" sz="1600" dirty="0" err="1" smtClean="0">
                <a:solidFill>
                  <a:srgbClr val="FF0000"/>
                </a:solidFill>
                <a:latin typeface="Times New Roman" pitchFamily="18" charset="0"/>
                <a:cs typeface="Times New Roman" pitchFamily="18" charset="0"/>
              </a:rPr>
              <a:t>s.x</a:t>
            </a:r>
            <a:r>
              <a:rPr lang="en-US" sz="1600" dirty="0" smtClean="0">
                <a:solidFill>
                  <a:srgbClr val="FF0000"/>
                </a:solidFill>
                <a:latin typeface="Times New Roman" pitchFamily="18" charset="0"/>
                <a:cs typeface="Times New Roman" pitchFamily="18" charset="0"/>
              </a:rPr>
              <a:t>;</a:t>
            </a:r>
          </a:p>
          <a:p>
            <a:pPr>
              <a:buNone/>
            </a:pPr>
            <a:r>
              <a:rPr lang="en-US" sz="1600" dirty="0" smtClean="0">
                <a:solidFill>
                  <a:srgbClr val="FF0000"/>
                </a:solidFill>
                <a:latin typeface="Times New Roman" pitchFamily="18" charset="0"/>
                <a:cs typeface="Times New Roman" pitchFamily="18" charset="0"/>
              </a:rPr>
              <a:t>	</a:t>
            </a:r>
            <a:r>
              <a:rPr lang="en-US" sz="1600" dirty="0" err="1" smtClean="0">
                <a:solidFill>
                  <a:srgbClr val="FF0000"/>
                </a:solidFill>
                <a:latin typeface="Times New Roman" pitchFamily="18" charset="0"/>
                <a:cs typeface="Times New Roman" pitchFamily="18" charset="0"/>
              </a:rPr>
              <a:t>s.y</a:t>
            </a:r>
            <a:r>
              <a:rPr lang="en-US" sz="1600" dirty="0" smtClean="0">
                <a:solidFill>
                  <a:srgbClr val="FF0000"/>
                </a:solidFill>
                <a:latin typeface="Times New Roman" pitchFamily="18" charset="0"/>
                <a:cs typeface="Times New Roman" pitchFamily="18" charset="0"/>
              </a:rPr>
              <a:t>=-</a:t>
            </a:r>
            <a:r>
              <a:rPr lang="en-US" sz="1600" dirty="0" err="1" smtClean="0">
                <a:solidFill>
                  <a:srgbClr val="FF0000"/>
                </a:solidFill>
                <a:latin typeface="Times New Roman" pitchFamily="18" charset="0"/>
                <a:cs typeface="Times New Roman" pitchFamily="18" charset="0"/>
              </a:rPr>
              <a:t>s.y</a:t>
            </a:r>
            <a:r>
              <a:rPr lang="en-US" sz="1600" dirty="0" smtClean="0">
                <a:solidFill>
                  <a:srgbClr val="FF0000"/>
                </a:solidFill>
                <a:latin typeface="Times New Roman" pitchFamily="18" charset="0"/>
                <a:cs typeface="Times New Roman" pitchFamily="18" charset="0"/>
              </a:rPr>
              <a:t>;</a:t>
            </a:r>
          </a:p>
          <a:p>
            <a:pPr>
              <a:buNone/>
            </a:pPr>
            <a:r>
              <a:rPr lang="en-US" sz="1600" dirty="0" smtClean="0">
                <a:solidFill>
                  <a:srgbClr val="FF0000"/>
                </a:solidFill>
                <a:latin typeface="Times New Roman" pitchFamily="18" charset="0"/>
                <a:cs typeface="Times New Roman" pitchFamily="18" charset="0"/>
              </a:rPr>
              <a:t>	</a:t>
            </a:r>
            <a:r>
              <a:rPr lang="en-US" sz="1600" dirty="0" err="1" smtClean="0">
                <a:solidFill>
                  <a:srgbClr val="FF0000"/>
                </a:solidFill>
                <a:latin typeface="Times New Roman" pitchFamily="18" charset="0"/>
                <a:cs typeface="Times New Roman" pitchFamily="18" charset="0"/>
              </a:rPr>
              <a:t>s.z</a:t>
            </a:r>
            <a:r>
              <a:rPr lang="en-US" sz="1600" dirty="0" smtClean="0">
                <a:solidFill>
                  <a:srgbClr val="FF0000"/>
                </a:solidFill>
                <a:latin typeface="Times New Roman" pitchFamily="18" charset="0"/>
                <a:cs typeface="Times New Roman" pitchFamily="18" charset="0"/>
              </a:rPr>
              <a:t>=-</a:t>
            </a:r>
            <a:r>
              <a:rPr lang="en-US" sz="1600" dirty="0" err="1" smtClean="0">
                <a:solidFill>
                  <a:srgbClr val="FF0000"/>
                </a:solidFill>
                <a:latin typeface="Times New Roman" pitchFamily="18" charset="0"/>
                <a:cs typeface="Times New Roman" pitchFamily="18" charset="0"/>
              </a:rPr>
              <a:t>s.z</a:t>
            </a:r>
            <a:r>
              <a:rPr lang="en-US" sz="1600" dirty="0" smtClean="0">
                <a:solidFill>
                  <a:srgbClr val="FF0000"/>
                </a:solidFill>
                <a:latin typeface="Times New Roman" pitchFamily="18" charset="0"/>
                <a:cs typeface="Times New Roman" pitchFamily="18" charset="0"/>
              </a:rPr>
              <a:t>;</a:t>
            </a:r>
          </a:p>
          <a:p>
            <a:pPr>
              <a:buNone/>
            </a:pPr>
            <a:r>
              <a:rPr lang="en-US" sz="1600" dirty="0" smtClean="0">
                <a:solidFill>
                  <a:srgbClr val="FF0000"/>
                </a:solidFill>
                <a:latin typeface="Times New Roman" pitchFamily="18" charset="0"/>
                <a:cs typeface="Times New Roman" pitchFamily="18" charset="0"/>
              </a:rPr>
              <a:t>   }</a:t>
            </a:r>
          </a:p>
          <a:p>
            <a:pPr>
              <a:buNone/>
            </a:pPr>
            <a:r>
              <a:rPr lang="en-US" sz="1600" dirty="0" smtClean="0">
                <a:latin typeface="Times New Roman" pitchFamily="18" charset="0"/>
                <a:cs typeface="Times New Roman" pitchFamily="18" charset="0"/>
              </a:rPr>
              <a:t>void main()</a:t>
            </a:r>
          </a:p>
          <a:p>
            <a:pPr>
              <a:buNone/>
            </a:pPr>
            <a:r>
              <a:rPr lang="en-US" sz="1600" dirty="0" smtClean="0">
                <a:latin typeface="Times New Roman" pitchFamily="18" charset="0"/>
                <a:cs typeface="Times New Roman" pitchFamily="18" charset="0"/>
              </a:rPr>
              <a:t>{</a:t>
            </a:r>
          </a:p>
          <a:p>
            <a:pPr>
              <a:buNone/>
            </a:pPr>
            <a:r>
              <a:rPr lang="en-US" sz="1600" dirty="0" smtClean="0">
                <a:latin typeface="Times New Roman" pitchFamily="18" charset="0"/>
                <a:cs typeface="Times New Roman" pitchFamily="18" charset="0"/>
              </a:rPr>
              <a:t> 	space s(3,-4,5);</a:t>
            </a:r>
          </a:p>
          <a:p>
            <a:pPr>
              <a:buNone/>
            </a:pP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s.show</a:t>
            </a:r>
            <a:r>
              <a:rPr lang="en-US" sz="1600" dirty="0" smtClean="0">
                <a:latin typeface="Times New Roman" pitchFamily="18" charset="0"/>
                <a:cs typeface="Times New Roman" pitchFamily="18" charset="0"/>
              </a:rPr>
              <a:t>();</a:t>
            </a:r>
          </a:p>
          <a:p>
            <a:pPr>
              <a:buNone/>
            </a:pPr>
            <a:r>
              <a:rPr lang="en-US" sz="16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-s;               </a:t>
            </a:r>
            <a:r>
              <a:rPr lang="en-US" sz="1600" dirty="0" smtClean="0">
                <a:latin typeface="Times New Roman" pitchFamily="18" charset="0"/>
                <a:cs typeface="Times New Roman" pitchFamily="18" charset="0"/>
              </a:rPr>
              <a:t>// equivalent to operator-(s);</a:t>
            </a:r>
          </a:p>
          <a:p>
            <a:pPr>
              <a:buNone/>
            </a:pPr>
            <a:r>
              <a:rPr lang="en-US" sz="1600" dirty="0" smtClean="0">
                <a:latin typeface="Times New Roman" pitchFamily="18" charset="0"/>
                <a:cs typeface="Times New Roman" pitchFamily="18" charset="0"/>
              </a:rPr>
              <a:t>		</a:t>
            </a:r>
          </a:p>
          <a:p>
            <a:pPr>
              <a:buNone/>
            </a:pP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s.show</a:t>
            </a:r>
            <a:r>
              <a:rPr lang="en-US" sz="1600" dirty="0" smtClean="0">
                <a:latin typeface="Times New Roman" pitchFamily="18" charset="0"/>
                <a:cs typeface="Times New Roman" pitchFamily="18" charset="0"/>
              </a:rPr>
              <a:t>();</a:t>
            </a:r>
          </a:p>
          <a:p>
            <a:pPr>
              <a:buNone/>
            </a:pPr>
            <a:r>
              <a:rPr lang="en-US" sz="1600" dirty="0" smtClean="0">
                <a:latin typeface="Times New Roman" pitchFamily="18" charset="0"/>
                <a:cs typeface="Times New Roman" pitchFamily="18" charset="0"/>
              </a:rPr>
              <a:t>}</a:t>
            </a:r>
          </a:p>
          <a:p>
            <a:pPr>
              <a:buNone/>
            </a:pPr>
            <a:endParaRPr lang="en-US" sz="16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US" dirty="0" smtClean="0"/>
              <a:t>3) Overloading binary operator + (as member function)</a:t>
            </a:r>
            <a:endParaRPr lang="en-US" dirty="0"/>
          </a:p>
        </p:txBody>
      </p:sp>
      <p:sp>
        <p:nvSpPr>
          <p:cNvPr id="3" name="Content Placeholder 2"/>
          <p:cNvSpPr>
            <a:spLocks noGrp="1"/>
          </p:cNvSpPr>
          <p:nvPr>
            <p:ph sz="half" idx="1"/>
          </p:nvPr>
        </p:nvSpPr>
        <p:spPr>
          <a:xfrm>
            <a:off x="228600" y="1295400"/>
            <a:ext cx="3657600" cy="5257800"/>
          </a:xfrm>
        </p:spPr>
        <p:txBody>
          <a:bodyPr>
            <a:noAutofit/>
          </a:bodyPr>
          <a:lstStyle/>
          <a:p>
            <a:pPr>
              <a:buNone/>
            </a:pPr>
            <a:r>
              <a:rPr lang="en-US" sz="2000" dirty="0" smtClean="0"/>
              <a:t>class complex</a:t>
            </a:r>
          </a:p>
          <a:p>
            <a:pPr>
              <a:buNone/>
            </a:pPr>
            <a:r>
              <a:rPr lang="en-US" sz="2000" dirty="0" smtClean="0"/>
              <a:t>{</a:t>
            </a:r>
          </a:p>
          <a:p>
            <a:pPr>
              <a:buNone/>
            </a:pPr>
            <a:r>
              <a:rPr lang="en-US" sz="2000" dirty="0" smtClean="0"/>
              <a:t>	</a:t>
            </a:r>
            <a:r>
              <a:rPr lang="en-US" sz="2000" dirty="0" err="1" smtClean="0"/>
              <a:t>int</a:t>
            </a:r>
            <a:r>
              <a:rPr lang="en-US" sz="2000" dirty="0" smtClean="0"/>
              <a:t> real;</a:t>
            </a:r>
          </a:p>
          <a:p>
            <a:pPr>
              <a:buNone/>
            </a:pPr>
            <a:r>
              <a:rPr lang="en-US" sz="2000" dirty="0" smtClean="0"/>
              <a:t>	</a:t>
            </a:r>
            <a:r>
              <a:rPr lang="en-US" sz="2000" dirty="0" err="1" smtClean="0"/>
              <a:t>int</a:t>
            </a:r>
            <a:r>
              <a:rPr lang="en-US" sz="2000" dirty="0" smtClean="0"/>
              <a:t> </a:t>
            </a:r>
            <a:r>
              <a:rPr lang="en-US" sz="2000" dirty="0" err="1" smtClean="0"/>
              <a:t>imag</a:t>
            </a:r>
            <a:r>
              <a:rPr lang="en-US" sz="2000" dirty="0" smtClean="0"/>
              <a:t>;</a:t>
            </a:r>
          </a:p>
          <a:p>
            <a:pPr>
              <a:buNone/>
            </a:pPr>
            <a:r>
              <a:rPr lang="en-US" sz="2000" dirty="0" smtClean="0"/>
              <a:t>	public:</a:t>
            </a:r>
          </a:p>
          <a:p>
            <a:pPr>
              <a:buNone/>
            </a:pPr>
            <a:r>
              <a:rPr lang="en-US" sz="2000" dirty="0" smtClean="0"/>
              <a:t>	</a:t>
            </a:r>
            <a:r>
              <a:rPr lang="en-US" sz="2000" b="1" dirty="0" smtClean="0"/>
              <a:t>complex()</a:t>
            </a:r>
            <a:r>
              <a:rPr lang="en-US" sz="2000" dirty="0" smtClean="0"/>
              <a:t>	{}</a:t>
            </a:r>
          </a:p>
          <a:p>
            <a:pPr>
              <a:buNone/>
            </a:pPr>
            <a:r>
              <a:rPr lang="en-US" sz="2000" dirty="0" smtClean="0"/>
              <a:t>	</a:t>
            </a:r>
            <a:r>
              <a:rPr lang="en-US" sz="2000" b="1" dirty="0" smtClean="0"/>
              <a:t>complex(</a:t>
            </a:r>
            <a:r>
              <a:rPr lang="en-US" sz="2000" b="1" dirty="0" err="1" smtClean="0"/>
              <a:t>int</a:t>
            </a:r>
            <a:r>
              <a:rPr lang="en-US" sz="2000" b="1" dirty="0" smtClean="0"/>
              <a:t> r, </a:t>
            </a:r>
            <a:r>
              <a:rPr lang="en-US" sz="2000" b="1" dirty="0" err="1" smtClean="0"/>
              <a:t>int</a:t>
            </a:r>
            <a:r>
              <a:rPr lang="en-US" sz="2000" b="1" dirty="0" smtClean="0"/>
              <a:t> </a:t>
            </a:r>
            <a:r>
              <a:rPr lang="en-US" sz="2000" b="1" dirty="0" err="1" smtClean="0"/>
              <a:t>img</a:t>
            </a:r>
            <a:r>
              <a:rPr lang="en-US" sz="2000" b="1" dirty="0" smtClean="0"/>
              <a:t>)</a:t>
            </a:r>
          </a:p>
          <a:p>
            <a:pPr>
              <a:buNone/>
            </a:pPr>
            <a:r>
              <a:rPr lang="en-US" sz="2000" dirty="0" smtClean="0"/>
              <a:t>	{	real=r;</a:t>
            </a:r>
          </a:p>
          <a:p>
            <a:pPr>
              <a:buNone/>
            </a:pPr>
            <a:r>
              <a:rPr lang="en-US" sz="2000" dirty="0" smtClean="0"/>
              <a:t>		</a:t>
            </a:r>
            <a:r>
              <a:rPr lang="en-US" sz="2000" dirty="0" err="1" smtClean="0"/>
              <a:t>imag</a:t>
            </a:r>
            <a:r>
              <a:rPr lang="en-US" sz="2000" dirty="0" smtClean="0"/>
              <a:t>=</a:t>
            </a:r>
            <a:r>
              <a:rPr lang="en-US" sz="2000" dirty="0" err="1" smtClean="0"/>
              <a:t>img</a:t>
            </a:r>
            <a:r>
              <a:rPr lang="en-US" sz="2000" dirty="0" smtClean="0"/>
              <a:t>;</a:t>
            </a:r>
          </a:p>
          <a:p>
            <a:pPr>
              <a:buNone/>
            </a:pPr>
            <a:r>
              <a:rPr lang="en-US" sz="2000" dirty="0" smtClean="0"/>
              <a:t>	}</a:t>
            </a:r>
          </a:p>
          <a:p>
            <a:pPr>
              <a:buNone/>
            </a:pPr>
            <a:r>
              <a:rPr lang="en-US" sz="2000" dirty="0" smtClean="0"/>
              <a:t>	</a:t>
            </a:r>
            <a:r>
              <a:rPr lang="en-US" sz="2000" b="1" dirty="0" smtClean="0"/>
              <a:t>complex operator+(complex);</a:t>
            </a:r>
          </a:p>
          <a:p>
            <a:pPr>
              <a:buNone/>
            </a:pPr>
            <a:r>
              <a:rPr lang="en-US" sz="2000" dirty="0" smtClean="0"/>
              <a:t>	</a:t>
            </a:r>
            <a:r>
              <a:rPr lang="en-US" sz="2000" b="1" dirty="0" smtClean="0"/>
              <a:t>void show()</a:t>
            </a:r>
          </a:p>
          <a:p>
            <a:pPr>
              <a:buNone/>
            </a:pPr>
            <a:r>
              <a:rPr lang="en-US" sz="2000" dirty="0" smtClean="0"/>
              <a:t>	{</a:t>
            </a:r>
            <a:r>
              <a:rPr lang="en-US" sz="2000" dirty="0" err="1" smtClean="0"/>
              <a:t>cout</a:t>
            </a:r>
            <a:r>
              <a:rPr lang="en-US" sz="2000" dirty="0" smtClean="0"/>
              <a:t>&lt;&lt;</a:t>
            </a:r>
            <a:r>
              <a:rPr lang="en-US" sz="2000" dirty="0" err="1" smtClean="0"/>
              <a:t>endl</a:t>
            </a:r>
            <a:r>
              <a:rPr lang="en-US" sz="2000" dirty="0" smtClean="0"/>
              <a:t>&lt;&lt;real&lt;&lt;" +j"&lt;&lt;</a:t>
            </a:r>
            <a:r>
              <a:rPr lang="en-US" sz="2000" dirty="0" err="1" smtClean="0"/>
              <a:t>imag</a:t>
            </a:r>
            <a:r>
              <a:rPr lang="en-US" sz="2000" dirty="0" smtClean="0"/>
              <a:t>;</a:t>
            </a:r>
          </a:p>
          <a:p>
            <a:pPr>
              <a:buNone/>
            </a:pPr>
            <a:r>
              <a:rPr lang="en-US" sz="2000" dirty="0" smtClean="0"/>
              <a:t>	}};</a:t>
            </a:r>
          </a:p>
          <a:p>
            <a:pPr>
              <a:buNone/>
            </a:pPr>
            <a:endParaRPr lang="en-US" sz="1600" dirty="0"/>
          </a:p>
        </p:txBody>
      </p:sp>
      <p:sp>
        <p:nvSpPr>
          <p:cNvPr id="4" name="Content Placeholder 3"/>
          <p:cNvSpPr>
            <a:spLocks noGrp="1"/>
          </p:cNvSpPr>
          <p:nvPr>
            <p:ph sz="half" idx="2"/>
          </p:nvPr>
        </p:nvSpPr>
        <p:spPr>
          <a:xfrm>
            <a:off x="4267200" y="1295400"/>
            <a:ext cx="4876800" cy="5257800"/>
          </a:xfrm>
        </p:spPr>
        <p:txBody>
          <a:bodyPr>
            <a:noAutofit/>
          </a:bodyPr>
          <a:lstStyle/>
          <a:p>
            <a:pPr>
              <a:buNone/>
            </a:pPr>
            <a:r>
              <a:rPr lang="en-US" sz="1600" dirty="0" smtClean="0"/>
              <a:t>complex </a:t>
            </a:r>
            <a:r>
              <a:rPr lang="en-US" sz="1600" dirty="0" err="1" smtClean="0"/>
              <a:t>complex</a:t>
            </a:r>
            <a:r>
              <a:rPr lang="en-US" sz="1600" dirty="0" smtClean="0"/>
              <a:t>::operator+(complex c)</a:t>
            </a:r>
          </a:p>
          <a:p>
            <a:pPr>
              <a:buNone/>
            </a:pPr>
            <a:r>
              <a:rPr lang="en-US" sz="1600" dirty="0" smtClean="0"/>
              <a:t>{</a:t>
            </a:r>
          </a:p>
          <a:p>
            <a:pPr>
              <a:buNone/>
            </a:pPr>
            <a:r>
              <a:rPr lang="en-US" sz="1600" dirty="0" smtClean="0"/>
              <a:t>	complex temp;</a:t>
            </a:r>
          </a:p>
          <a:p>
            <a:pPr>
              <a:buNone/>
            </a:pPr>
            <a:r>
              <a:rPr lang="en-US" sz="1600" dirty="0" smtClean="0"/>
              <a:t>	</a:t>
            </a:r>
            <a:r>
              <a:rPr lang="en-US" sz="1600" dirty="0" err="1" smtClean="0"/>
              <a:t>temp.real</a:t>
            </a:r>
            <a:r>
              <a:rPr lang="en-US" sz="1600" dirty="0" smtClean="0"/>
              <a:t>=real   +  </a:t>
            </a:r>
            <a:r>
              <a:rPr lang="en-US" sz="1600" dirty="0" err="1" smtClean="0"/>
              <a:t>c.real</a:t>
            </a:r>
            <a:r>
              <a:rPr lang="en-US" sz="1600" dirty="0" smtClean="0"/>
              <a:t>;</a:t>
            </a:r>
          </a:p>
          <a:p>
            <a:pPr>
              <a:buNone/>
            </a:pPr>
            <a:r>
              <a:rPr lang="en-US" sz="1600" dirty="0" smtClean="0"/>
              <a:t>	</a:t>
            </a:r>
            <a:r>
              <a:rPr lang="en-US" sz="1600" dirty="0" err="1" smtClean="0"/>
              <a:t>temp.imag</a:t>
            </a:r>
            <a:r>
              <a:rPr lang="en-US" sz="1600" dirty="0" smtClean="0"/>
              <a:t>=</a:t>
            </a:r>
            <a:r>
              <a:rPr lang="en-US" sz="1600" dirty="0" err="1" smtClean="0"/>
              <a:t>imag</a:t>
            </a:r>
            <a:r>
              <a:rPr lang="en-US" sz="1600" dirty="0" smtClean="0"/>
              <a:t>  +  </a:t>
            </a:r>
            <a:r>
              <a:rPr lang="en-US" sz="1600" dirty="0" err="1" smtClean="0"/>
              <a:t>sc.imag</a:t>
            </a:r>
            <a:r>
              <a:rPr lang="en-US" sz="1600" dirty="0" smtClean="0"/>
              <a:t>;</a:t>
            </a:r>
          </a:p>
          <a:p>
            <a:pPr>
              <a:buNone/>
            </a:pPr>
            <a:r>
              <a:rPr lang="en-US" sz="1600" dirty="0" smtClean="0"/>
              <a:t>	return temp;</a:t>
            </a:r>
          </a:p>
          <a:p>
            <a:pPr>
              <a:buNone/>
            </a:pPr>
            <a:r>
              <a:rPr lang="en-US" sz="1600" dirty="0" smtClean="0"/>
              <a:t>}</a:t>
            </a:r>
          </a:p>
          <a:p>
            <a:pPr>
              <a:buNone/>
            </a:pPr>
            <a:endParaRPr lang="en-US" sz="1600" dirty="0" smtClean="0"/>
          </a:p>
          <a:p>
            <a:pPr>
              <a:buNone/>
            </a:pPr>
            <a:r>
              <a:rPr lang="en-US" sz="1600" dirty="0" smtClean="0"/>
              <a:t>void main()</a:t>
            </a:r>
          </a:p>
          <a:p>
            <a:pPr>
              <a:buNone/>
            </a:pPr>
            <a:r>
              <a:rPr lang="en-US" sz="1600" dirty="0" smtClean="0"/>
              <a:t>{</a:t>
            </a:r>
          </a:p>
          <a:p>
            <a:pPr>
              <a:buNone/>
            </a:pPr>
            <a:r>
              <a:rPr lang="en-US" sz="1600" dirty="0" smtClean="0"/>
              <a:t>	complex c1(3,4);</a:t>
            </a:r>
          </a:p>
          <a:p>
            <a:pPr>
              <a:buNone/>
            </a:pPr>
            <a:r>
              <a:rPr lang="en-US" sz="1600" dirty="0" smtClean="0"/>
              <a:t>	complex c2(5,6);</a:t>
            </a:r>
          </a:p>
          <a:p>
            <a:pPr>
              <a:buNone/>
            </a:pPr>
            <a:r>
              <a:rPr lang="en-US" sz="1600" dirty="0" smtClean="0"/>
              <a:t>	complex c3;</a:t>
            </a:r>
          </a:p>
          <a:p>
            <a:pPr>
              <a:buNone/>
            </a:pPr>
            <a:r>
              <a:rPr lang="en-US" sz="1600" dirty="0" smtClean="0"/>
              <a:t>	c1.show();</a:t>
            </a:r>
          </a:p>
          <a:p>
            <a:pPr>
              <a:buNone/>
            </a:pPr>
            <a:r>
              <a:rPr lang="en-US" sz="1600" dirty="0" smtClean="0"/>
              <a:t>	c2.show();</a:t>
            </a:r>
          </a:p>
          <a:p>
            <a:pPr>
              <a:buNone/>
            </a:pPr>
            <a:r>
              <a:rPr lang="en-US" sz="1600" dirty="0" smtClean="0"/>
              <a:t>	</a:t>
            </a:r>
            <a:r>
              <a:rPr lang="en-US" sz="1800" b="1" dirty="0" smtClean="0"/>
              <a:t>c3=c1+c2;     </a:t>
            </a:r>
            <a:r>
              <a:rPr lang="en-US" sz="1600" dirty="0" smtClean="0"/>
              <a:t>// equivalent to  c3=c1.operator+(c2)</a:t>
            </a:r>
          </a:p>
          <a:p>
            <a:pPr>
              <a:buNone/>
            </a:pPr>
            <a:r>
              <a:rPr lang="en-US" sz="1600" dirty="0" smtClean="0"/>
              <a:t>	c3.show();}</a:t>
            </a:r>
            <a:endParaRPr lang="en-US" sz="16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US" dirty="0" smtClean="0"/>
              <a:t>4) Overloading binary operator + (as non-member function)</a:t>
            </a:r>
            <a:endParaRPr lang="en-US" dirty="0"/>
          </a:p>
        </p:txBody>
      </p:sp>
      <p:sp>
        <p:nvSpPr>
          <p:cNvPr id="3" name="Content Placeholder 2"/>
          <p:cNvSpPr>
            <a:spLocks noGrp="1"/>
          </p:cNvSpPr>
          <p:nvPr>
            <p:ph sz="half" idx="1"/>
          </p:nvPr>
        </p:nvSpPr>
        <p:spPr>
          <a:xfrm>
            <a:off x="228600" y="1600200"/>
            <a:ext cx="3657600" cy="5257800"/>
          </a:xfrm>
        </p:spPr>
        <p:txBody>
          <a:bodyPr>
            <a:normAutofit fontScale="62500" lnSpcReduction="20000"/>
          </a:bodyPr>
          <a:lstStyle/>
          <a:p>
            <a:pPr>
              <a:buNone/>
            </a:pPr>
            <a:r>
              <a:rPr lang="en-US" dirty="0" smtClean="0"/>
              <a:t>class complex</a:t>
            </a:r>
          </a:p>
          <a:p>
            <a:pPr>
              <a:buNone/>
            </a:pPr>
            <a:r>
              <a:rPr lang="en-US" dirty="0" smtClean="0"/>
              <a:t>{</a:t>
            </a:r>
          </a:p>
          <a:p>
            <a:pPr>
              <a:buNone/>
            </a:pPr>
            <a:r>
              <a:rPr lang="en-US" dirty="0" smtClean="0"/>
              <a:t>	</a:t>
            </a:r>
            <a:r>
              <a:rPr lang="en-US" dirty="0" err="1" smtClean="0"/>
              <a:t>int</a:t>
            </a:r>
            <a:r>
              <a:rPr lang="en-US" dirty="0" smtClean="0"/>
              <a:t> real;</a:t>
            </a:r>
          </a:p>
          <a:p>
            <a:pPr>
              <a:buNone/>
            </a:pPr>
            <a:r>
              <a:rPr lang="en-US" dirty="0" smtClean="0"/>
              <a:t>	</a:t>
            </a:r>
            <a:r>
              <a:rPr lang="en-US" dirty="0" err="1" smtClean="0"/>
              <a:t>int</a:t>
            </a:r>
            <a:r>
              <a:rPr lang="en-US" dirty="0" smtClean="0"/>
              <a:t> </a:t>
            </a:r>
            <a:r>
              <a:rPr lang="en-US" dirty="0" err="1" smtClean="0"/>
              <a:t>imag</a:t>
            </a:r>
            <a:r>
              <a:rPr lang="en-US" dirty="0" smtClean="0"/>
              <a:t>;</a:t>
            </a:r>
          </a:p>
          <a:p>
            <a:pPr>
              <a:buNone/>
            </a:pPr>
            <a:r>
              <a:rPr lang="en-US" dirty="0" smtClean="0"/>
              <a:t>	public:</a:t>
            </a:r>
          </a:p>
          <a:p>
            <a:pPr>
              <a:buNone/>
            </a:pPr>
            <a:r>
              <a:rPr lang="en-US" dirty="0" smtClean="0"/>
              <a:t>	complex()</a:t>
            </a:r>
          </a:p>
          <a:p>
            <a:pPr>
              <a:buNone/>
            </a:pPr>
            <a:r>
              <a:rPr lang="en-US" dirty="0" smtClean="0"/>
              <a:t>	{}</a:t>
            </a:r>
          </a:p>
          <a:p>
            <a:pPr>
              <a:buNone/>
            </a:pPr>
            <a:r>
              <a:rPr lang="en-US" dirty="0" smtClean="0"/>
              <a:t>	complex(</a:t>
            </a:r>
            <a:r>
              <a:rPr lang="en-US" dirty="0" err="1" smtClean="0"/>
              <a:t>int</a:t>
            </a:r>
            <a:r>
              <a:rPr lang="en-US" dirty="0" smtClean="0"/>
              <a:t> r, </a:t>
            </a:r>
            <a:r>
              <a:rPr lang="en-US" dirty="0" err="1" smtClean="0"/>
              <a:t>int</a:t>
            </a:r>
            <a:r>
              <a:rPr lang="en-US" dirty="0" smtClean="0"/>
              <a:t> </a:t>
            </a:r>
            <a:r>
              <a:rPr lang="en-US" dirty="0" err="1" smtClean="0"/>
              <a:t>img</a:t>
            </a:r>
            <a:r>
              <a:rPr lang="en-US" dirty="0" smtClean="0"/>
              <a:t>)</a:t>
            </a:r>
          </a:p>
          <a:p>
            <a:pPr>
              <a:buNone/>
            </a:pPr>
            <a:r>
              <a:rPr lang="en-US" dirty="0" smtClean="0"/>
              <a:t>	{</a:t>
            </a:r>
          </a:p>
          <a:p>
            <a:pPr>
              <a:buNone/>
            </a:pPr>
            <a:r>
              <a:rPr lang="en-US" dirty="0" smtClean="0"/>
              <a:t>		real=r;</a:t>
            </a:r>
          </a:p>
          <a:p>
            <a:pPr>
              <a:buNone/>
            </a:pPr>
            <a:r>
              <a:rPr lang="en-US" dirty="0" smtClean="0"/>
              <a:t>		</a:t>
            </a:r>
            <a:r>
              <a:rPr lang="en-US" dirty="0" err="1" smtClean="0"/>
              <a:t>imag</a:t>
            </a:r>
            <a:r>
              <a:rPr lang="en-US" dirty="0" smtClean="0"/>
              <a:t>=</a:t>
            </a:r>
            <a:r>
              <a:rPr lang="en-US" dirty="0" err="1" smtClean="0"/>
              <a:t>img</a:t>
            </a:r>
            <a:r>
              <a:rPr lang="en-US" dirty="0" smtClean="0"/>
              <a:t>;</a:t>
            </a:r>
          </a:p>
          <a:p>
            <a:pPr>
              <a:buNone/>
            </a:pPr>
            <a:r>
              <a:rPr lang="en-US" dirty="0" smtClean="0"/>
              <a:t>	}</a:t>
            </a:r>
          </a:p>
          <a:p>
            <a:pPr>
              <a:buNone/>
            </a:pPr>
            <a:r>
              <a:rPr lang="en-US" dirty="0" smtClean="0"/>
              <a:t>	</a:t>
            </a:r>
            <a:r>
              <a:rPr lang="en-US" b="1" dirty="0" smtClean="0"/>
              <a:t>friend complex operator+(</a:t>
            </a:r>
            <a:r>
              <a:rPr lang="en-US" b="1" dirty="0" err="1" smtClean="0"/>
              <a:t>complex,complex</a:t>
            </a:r>
            <a:r>
              <a:rPr lang="en-US" b="1" dirty="0" smtClean="0"/>
              <a:t>);</a:t>
            </a:r>
          </a:p>
          <a:p>
            <a:pPr>
              <a:buNone/>
            </a:pPr>
            <a:r>
              <a:rPr lang="en-US" dirty="0" smtClean="0"/>
              <a:t>	void show()</a:t>
            </a:r>
          </a:p>
          <a:p>
            <a:pPr>
              <a:buNone/>
            </a:pPr>
            <a:r>
              <a:rPr lang="en-US" dirty="0" smtClean="0"/>
              <a:t>	{</a:t>
            </a:r>
          </a:p>
          <a:p>
            <a:pPr>
              <a:buNone/>
            </a:pPr>
            <a:r>
              <a:rPr lang="en-US" dirty="0" smtClean="0"/>
              <a:t>	</a:t>
            </a:r>
            <a:r>
              <a:rPr lang="en-US" dirty="0" err="1" smtClean="0"/>
              <a:t>cout</a:t>
            </a:r>
            <a:r>
              <a:rPr lang="en-US" dirty="0" smtClean="0"/>
              <a:t>&lt;&lt;</a:t>
            </a:r>
            <a:r>
              <a:rPr lang="en-US" dirty="0" err="1" smtClean="0"/>
              <a:t>endl</a:t>
            </a:r>
            <a:r>
              <a:rPr lang="en-US" dirty="0" smtClean="0"/>
              <a:t>&lt;&lt;real&lt;&lt;" +j"&lt;&lt;</a:t>
            </a:r>
            <a:r>
              <a:rPr lang="en-US" dirty="0" err="1" smtClean="0"/>
              <a:t>imag</a:t>
            </a:r>
            <a:r>
              <a:rPr lang="en-US" dirty="0" smtClean="0"/>
              <a:t>;</a:t>
            </a:r>
          </a:p>
          <a:p>
            <a:pPr>
              <a:buNone/>
            </a:pPr>
            <a:r>
              <a:rPr lang="en-US" dirty="0" smtClean="0"/>
              <a:t>	}</a:t>
            </a:r>
          </a:p>
          <a:p>
            <a:pPr>
              <a:buNone/>
            </a:pPr>
            <a:r>
              <a:rPr lang="en-US" dirty="0" smtClean="0"/>
              <a:t>};</a:t>
            </a:r>
          </a:p>
          <a:p>
            <a:pPr>
              <a:buNone/>
            </a:pPr>
            <a:endParaRPr lang="en-US" dirty="0"/>
          </a:p>
        </p:txBody>
      </p:sp>
      <p:sp>
        <p:nvSpPr>
          <p:cNvPr id="4" name="Content Placeholder 3"/>
          <p:cNvSpPr>
            <a:spLocks noGrp="1"/>
          </p:cNvSpPr>
          <p:nvPr>
            <p:ph sz="half" idx="2"/>
          </p:nvPr>
        </p:nvSpPr>
        <p:spPr>
          <a:xfrm>
            <a:off x="4267200" y="1600200"/>
            <a:ext cx="4419600" cy="5257800"/>
          </a:xfrm>
        </p:spPr>
        <p:txBody>
          <a:bodyPr>
            <a:noAutofit/>
          </a:bodyPr>
          <a:lstStyle/>
          <a:p>
            <a:pPr>
              <a:buNone/>
            </a:pPr>
            <a:r>
              <a:rPr lang="en-US" sz="1600" dirty="0" smtClean="0"/>
              <a:t>complex operator+(complex c1,complex c2)</a:t>
            </a:r>
          </a:p>
          <a:p>
            <a:pPr>
              <a:buNone/>
            </a:pPr>
            <a:r>
              <a:rPr lang="en-US" sz="1600" dirty="0" smtClean="0"/>
              <a:t>{</a:t>
            </a:r>
          </a:p>
          <a:p>
            <a:pPr>
              <a:buNone/>
            </a:pPr>
            <a:r>
              <a:rPr lang="en-US" sz="1600" dirty="0" smtClean="0"/>
              <a:t>	complex temp;</a:t>
            </a:r>
          </a:p>
          <a:p>
            <a:pPr>
              <a:buNone/>
            </a:pPr>
            <a:r>
              <a:rPr lang="en-US" sz="1600" dirty="0" smtClean="0"/>
              <a:t>	</a:t>
            </a:r>
            <a:r>
              <a:rPr lang="en-US" sz="1600" dirty="0" err="1" smtClean="0"/>
              <a:t>temp.real</a:t>
            </a:r>
            <a:r>
              <a:rPr lang="en-US" sz="1600" dirty="0" smtClean="0"/>
              <a:t>=c1.real+c2.real;</a:t>
            </a:r>
          </a:p>
          <a:p>
            <a:pPr>
              <a:buNone/>
            </a:pPr>
            <a:r>
              <a:rPr lang="en-US" sz="1600" dirty="0" smtClean="0"/>
              <a:t>	</a:t>
            </a:r>
            <a:r>
              <a:rPr lang="en-US" sz="1600" dirty="0" err="1" smtClean="0"/>
              <a:t>temp.imag</a:t>
            </a:r>
            <a:r>
              <a:rPr lang="en-US" sz="1600" dirty="0" smtClean="0"/>
              <a:t>=c2.imag+c2.imag;</a:t>
            </a:r>
          </a:p>
          <a:p>
            <a:pPr>
              <a:buNone/>
            </a:pPr>
            <a:r>
              <a:rPr lang="en-US" sz="1600" dirty="0" smtClean="0"/>
              <a:t>	return temp;</a:t>
            </a:r>
          </a:p>
          <a:p>
            <a:pPr>
              <a:buNone/>
            </a:pPr>
            <a:r>
              <a:rPr lang="en-US" sz="1600" dirty="0" smtClean="0"/>
              <a:t>}</a:t>
            </a:r>
          </a:p>
          <a:p>
            <a:pPr>
              <a:buNone/>
            </a:pPr>
            <a:endParaRPr lang="en-US" sz="1400" dirty="0" smtClean="0"/>
          </a:p>
          <a:p>
            <a:pPr>
              <a:buNone/>
            </a:pPr>
            <a:r>
              <a:rPr lang="en-US" sz="1400" dirty="0" smtClean="0"/>
              <a:t>void main()</a:t>
            </a:r>
          </a:p>
          <a:p>
            <a:pPr>
              <a:buNone/>
            </a:pPr>
            <a:r>
              <a:rPr lang="en-US" sz="1400" dirty="0" smtClean="0"/>
              <a:t>{</a:t>
            </a:r>
          </a:p>
          <a:p>
            <a:pPr>
              <a:buNone/>
            </a:pPr>
            <a:r>
              <a:rPr lang="en-US" sz="1400" dirty="0" smtClean="0"/>
              <a:t>	complex c1(3,4);</a:t>
            </a:r>
          </a:p>
          <a:p>
            <a:pPr>
              <a:buNone/>
            </a:pPr>
            <a:r>
              <a:rPr lang="en-US" sz="1400" dirty="0" smtClean="0"/>
              <a:t>	complex c2(5,6);</a:t>
            </a:r>
          </a:p>
          <a:p>
            <a:pPr>
              <a:buNone/>
            </a:pPr>
            <a:r>
              <a:rPr lang="en-US" sz="1400" dirty="0" smtClean="0"/>
              <a:t>	complex c3;</a:t>
            </a:r>
          </a:p>
          <a:p>
            <a:pPr>
              <a:buNone/>
            </a:pPr>
            <a:endParaRPr lang="en-US" sz="1400" dirty="0" smtClean="0"/>
          </a:p>
          <a:p>
            <a:pPr>
              <a:buNone/>
            </a:pPr>
            <a:r>
              <a:rPr lang="en-US" sz="1400" dirty="0" smtClean="0"/>
              <a:t>	c1.show();</a:t>
            </a:r>
          </a:p>
          <a:p>
            <a:pPr>
              <a:buNone/>
            </a:pPr>
            <a:r>
              <a:rPr lang="en-US" sz="1400" dirty="0" smtClean="0"/>
              <a:t>	c2.show();</a:t>
            </a:r>
          </a:p>
          <a:p>
            <a:pPr>
              <a:buNone/>
            </a:pPr>
            <a:r>
              <a:rPr lang="en-US" sz="1400" dirty="0" smtClean="0"/>
              <a:t>	</a:t>
            </a:r>
            <a:r>
              <a:rPr lang="en-US" sz="1400" b="1" dirty="0" smtClean="0"/>
              <a:t>c3=c1+c2;     //   equivalent to c3=operator+(c1,c2);</a:t>
            </a:r>
          </a:p>
          <a:p>
            <a:pPr>
              <a:buNone/>
            </a:pPr>
            <a:r>
              <a:rPr lang="en-US" sz="1400" dirty="0" smtClean="0"/>
              <a:t>	c3.show();</a:t>
            </a:r>
          </a:p>
          <a:p>
            <a:pPr>
              <a:buNone/>
            </a:pPr>
            <a:r>
              <a:rPr lang="en-US" sz="1400" dirty="0" smtClean="0"/>
              <a:t>}</a:t>
            </a:r>
            <a:endParaRPr lang="en-US" sz="14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Prefix increment Operator  ++ Overloading</a:t>
            </a:r>
            <a:endParaRPr lang="en-US" dirty="0"/>
          </a:p>
        </p:txBody>
      </p:sp>
      <p:sp>
        <p:nvSpPr>
          <p:cNvPr id="3" name="Content Placeholder 2"/>
          <p:cNvSpPr>
            <a:spLocks noGrp="1"/>
          </p:cNvSpPr>
          <p:nvPr>
            <p:ph sz="half" idx="1"/>
          </p:nvPr>
        </p:nvSpPr>
        <p:spPr>
          <a:xfrm>
            <a:off x="457200" y="1447800"/>
            <a:ext cx="4038600" cy="4678363"/>
          </a:xfrm>
        </p:spPr>
        <p:txBody>
          <a:bodyPr>
            <a:normAutofit fontScale="62500" lnSpcReduction="20000"/>
          </a:bodyPr>
          <a:lstStyle/>
          <a:p>
            <a:pPr>
              <a:buNone/>
            </a:pPr>
            <a:r>
              <a:rPr lang="en-US" dirty="0" smtClean="0"/>
              <a:t>class Check </a:t>
            </a:r>
          </a:p>
          <a:p>
            <a:pPr>
              <a:buNone/>
            </a:pPr>
            <a:r>
              <a:rPr lang="en-US" dirty="0" smtClean="0"/>
              <a:t>{ </a:t>
            </a:r>
          </a:p>
          <a:p>
            <a:pPr>
              <a:buNone/>
            </a:pPr>
            <a:r>
              <a:rPr lang="en-US" dirty="0" smtClean="0"/>
              <a:t>  </a:t>
            </a:r>
            <a:r>
              <a:rPr lang="en-US" dirty="0" err="1" smtClean="0"/>
              <a:t>int</a:t>
            </a:r>
            <a:r>
              <a:rPr lang="en-US" dirty="0" smtClean="0"/>
              <a:t> </a:t>
            </a:r>
            <a:r>
              <a:rPr lang="en-US" dirty="0" err="1" smtClean="0"/>
              <a:t>i</a:t>
            </a:r>
            <a:r>
              <a:rPr lang="en-US" dirty="0" smtClean="0"/>
              <a:t>; </a:t>
            </a:r>
          </a:p>
          <a:p>
            <a:pPr>
              <a:buNone/>
            </a:pPr>
            <a:r>
              <a:rPr lang="en-US" dirty="0" smtClean="0"/>
              <a:t>public: </a:t>
            </a:r>
          </a:p>
          <a:p>
            <a:pPr>
              <a:buNone/>
            </a:pPr>
            <a:r>
              <a:rPr lang="en-US" dirty="0" smtClean="0"/>
              <a:t> Check() { </a:t>
            </a:r>
            <a:r>
              <a:rPr lang="en-US" dirty="0" err="1" smtClean="0"/>
              <a:t>i</a:t>
            </a:r>
            <a:r>
              <a:rPr lang="en-US" dirty="0" smtClean="0"/>
              <a:t>=0; }</a:t>
            </a:r>
          </a:p>
          <a:p>
            <a:pPr>
              <a:buNone/>
            </a:pPr>
            <a:r>
              <a:rPr lang="en-US" dirty="0" smtClean="0"/>
              <a:t> </a:t>
            </a:r>
          </a:p>
          <a:p>
            <a:pPr>
              <a:buNone/>
            </a:pPr>
            <a:r>
              <a:rPr lang="en-US" dirty="0" smtClean="0">
                <a:solidFill>
                  <a:srgbClr val="7030A0"/>
                </a:solidFill>
              </a:rPr>
              <a:t> Check operator ++() </a:t>
            </a:r>
          </a:p>
          <a:p>
            <a:pPr>
              <a:buNone/>
            </a:pPr>
            <a:r>
              <a:rPr lang="en-US" dirty="0" smtClean="0">
                <a:solidFill>
                  <a:srgbClr val="7030A0"/>
                </a:solidFill>
              </a:rPr>
              <a:t>{</a:t>
            </a:r>
          </a:p>
          <a:p>
            <a:pPr>
              <a:buNone/>
            </a:pPr>
            <a:r>
              <a:rPr lang="en-US" dirty="0" smtClean="0">
                <a:solidFill>
                  <a:srgbClr val="7030A0"/>
                </a:solidFill>
              </a:rPr>
              <a:t> Check temp;</a:t>
            </a:r>
          </a:p>
          <a:p>
            <a:pPr>
              <a:buNone/>
            </a:pPr>
            <a:r>
              <a:rPr lang="en-US" dirty="0" smtClean="0">
                <a:solidFill>
                  <a:srgbClr val="7030A0"/>
                </a:solidFill>
              </a:rPr>
              <a:t>  ++</a:t>
            </a:r>
            <a:r>
              <a:rPr lang="en-US" dirty="0" err="1" smtClean="0">
                <a:solidFill>
                  <a:srgbClr val="7030A0"/>
                </a:solidFill>
              </a:rPr>
              <a:t>i</a:t>
            </a:r>
            <a:r>
              <a:rPr lang="en-US" dirty="0" smtClean="0">
                <a:solidFill>
                  <a:srgbClr val="7030A0"/>
                </a:solidFill>
              </a:rPr>
              <a:t>; </a:t>
            </a:r>
          </a:p>
          <a:p>
            <a:pPr>
              <a:buNone/>
            </a:pPr>
            <a:r>
              <a:rPr lang="en-US" dirty="0" smtClean="0">
                <a:solidFill>
                  <a:srgbClr val="7030A0"/>
                </a:solidFill>
              </a:rPr>
              <a:t> </a:t>
            </a:r>
            <a:r>
              <a:rPr lang="en-US" dirty="0" err="1" smtClean="0">
                <a:solidFill>
                  <a:srgbClr val="7030A0"/>
                </a:solidFill>
              </a:rPr>
              <a:t>temp.i</a:t>
            </a:r>
            <a:r>
              <a:rPr lang="en-US" dirty="0" smtClean="0">
                <a:solidFill>
                  <a:srgbClr val="7030A0"/>
                </a:solidFill>
              </a:rPr>
              <a:t>=</a:t>
            </a:r>
            <a:r>
              <a:rPr lang="en-US" dirty="0" err="1" smtClean="0">
                <a:solidFill>
                  <a:srgbClr val="7030A0"/>
                </a:solidFill>
              </a:rPr>
              <a:t>i</a:t>
            </a:r>
            <a:r>
              <a:rPr lang="en-US" dirty="0" smtClean="0">
                <a:solidFill>
                  <a:srgbClr val="7030A0"/>
                </a:solidFill>
              </a:rPr>
              <a:t>; </a:t>
            </a:r>
          </a:p>
          <a:p>
            <a:pPr>
              <a:buNone/>
            </a:pPr>
            <a:r>
              <a:rPr lang="en-US" dirty="0" smtClean="0">
                <a:solidFill>
                  <a:srgbClr val="7030A0"/>
                </a:solidFill>
              </a:rPr>
              <a:t> return temp; </a:t>
            </a:r>
          </a:p>
          <a:p>
            <a:pPr>
              <a:buNone/>
            </a:pPr>
            <a:r>
              <a:rPr lang="en-US" dirty="0" smtClean="0">
                <a:solidFill>
                  <a:srgbClr val="7030A0"/>
                </a:solidFill>
              </a:rPr>
              <a:t>} </a:t>
            </a:r>
          </a:p>
          <a:p>
            <a:pPr>
              <a:buNone/>
            </a:pPr>
            <a:r>
              <a:rPr lang="en-US" dirty="0" smtClean="0"/>
              <a:t>void Display() { </a:t>
            </a:r>
            <a:r>
              <a:rPr lang="en-US" dirty="0" err="1" smtClean="0"/>
              <a:t>cout</a:t>
            </a:r>
            <a:r>
              <a:rPr lang="en-US" dirty="0" smtClean="0"/>
              <a:t>&lt;&lt;"</a:t>
            </a:r>
            <a:r>
              <a:rPr lang="en-US" dirty="0" err="1" smtClean="0"/>
              <a:t>i</a:t>
            </a:r>
            <a:r>
              <a:rPr lang="en-US" dirty="0" smtClean="0"/>
              <a:t>="&lt;&lt;</a:t>
            </a:r>
            <a:r>
              <a:rPr lang="en-US" dirty="0" err="1" smtClean="0"/>
              <a:t>i</a:t>
            </a:r>
            <a:r>
              <a:rPr lang="en-US" dirty="0" smtClean="0"/>
              <a:t>&lt;&lt;</a:t>
            </a:r>
            <a:r>
              <a:rPr lang="en-US" dirty="0" err="1" smtClean="0"/>
              <a:t>endl</a:t>
            </a:r>
            <a:r>
              <a:rPr lang="en-US" dirty="0" smtClean="0"/>
              <a:t>; } }; </a:t>
            </a:r>
            <a:endParaRPr lang="en-US" dirty="0"/>
          </a:p>
        </p:txBody>
      </p:sp>
      <p:sp>
        <p:nvSpPr>
          <p:cNvPr id="4" name="Content Placeholder 3"/>
          <p:cNvSpPr>
            <a:spLocks noGrp="1"/>
          </p:cNvSpPr>
          <p:nvPr>
            <p:ph sz="half" idx="2"/>
          </p:nvPr>
        </p:nvSpPr>
        <p:spPr>
          <a:xfrm>
            <a:off x="4648200" y="1600200"/>
            <a:ext cx="4038600" cy="5029200"/>
          </a:xfrm>
        </p:spPr>
        <p:txBody>
          <a:bodyPr>
            <a:normAutofit fontScale="62500" lnSpcReduction="20000"/>
          </a:bodyPr>
          <a:lstStyle/>
          <a:p>
            <a:pPr>
              <a:buNone/>
            </a:pPr>
            <a:r>
              <a:rPr lang="en-US" dirty="0" err="1" smtClean="0"/>
              <a:t>int</a:t>
            </a:r>
            <a:r>
              <a:rPr lang="en-US" dirty="0" smtClean="0"/>
              <a:t> main()</a:t>
            </a:r>
          </a:p>
          <a:p>
            <a:pPr>
              <a:buNone/>
            </a:pPr>
            <a:r>
              <a:rPr lang="en-US" dirty="0" smtClean="0"/>
              <a:t> { </a:t>
            </a:r>
          </a:p>
          <a:p>
            <a:pPr>
              <a:buNone/>
            </a:pPr>
            <a:r>
              <a:rPr lang="en-US" dirty="0" smtClean="0"/>
              <a:t>Check </a:t>
            </a:r>
            <a:r>
              <a:rPr lang="en-US" dirty="0" err="1" smtClean="0"/>
              <a:t>obj</a:t>
            </a:r>
            <a:r>
              <a:rPr lang="en-US" dirty="0" smtClean="0"/>
              <a:t>, obj1; </a:t>
            </a:r>
          </a:p>
          <a:p>
            <a:pPr>
              <a:buNone/>
            </a:pPr>
            <a:r>
              <a:rPr lang="en-US" dirty="0" smtClean="0"/>
              <a:t>    </a:t>
            </a:r>
            <a:r>
              <a:rPr lang="en-US" dirty="0" err="1" smtClean="0"/>
              <a:t>obj.Display</a:t>
            </a:r>
            <a:r>
              <a:rPr lang="en-US" dirty="0" smtClean="0"/>
              <a:t>(); </a:t>
            </a:r>
          </a:p>
          <a:p>
            <a:pPr>
              <a:buNone/>
            </a:pPr>
            <a:r>
              <a:rPr lang="en-US" dirty="0" smtClean="0"/>
              <a:t>    obj1.Display(); </a:t>
            </a:r>
          </a:p>
          <a:p>
            <a:pPr>
              <a:buNone/>
            </a:pPr>
            <a:r>
              <a:rPr lang="en-US" dirty="0" smtClean="0"/>
              <a:t>   obj1=++</a:t>
            </a:r>
            <a:r>
              <a:rPr lang="en-US" dirty="0" err="1" smtClean="0"/>
              <a:t>obj</a:t>
            </a:r>
            <a:r>
              <a:rPr lang="en-US" dirty="0" smtClean="0"/>
              <a:t>; </a:t>
            </a:r>
          </a:p>
          <a:p>
            <a:pPr>
              <a:buNone/>
            </a:pPr>
            <a:r>
              <a:rPr lang="en-US" dirty="0" smtClean="0"/>
              <a:t>   </a:t>
            </a:r>
          </a:p>
          <a:p>
            <a:pPr>
              <a:buNone/>
            </a:pPr>
            <a:r>
              <a:rPr lang="en-US" dirty="0" smtClean="0"/>
              <a:t>   </a:t>
            </a:r>
            <a:r>
              <a:rPr lang="en-US" dirty="0" err="1" smtClean="0"/>
              <a:t>obj.Display</a:t>
            </a:r>
            <a:r>
              <a:rPr lang="en-US" dirty="0" smtClean="0"/>
              <a:t>(); </a:t>
            </a:r>
          </a:p>
          <a:p>
            <a:pPr>
              <a:buNone/>
            </a:pPr>
            <a:r>
              <a:rPr lang="en-US" dirty="0" smtClean="0"/>
              <a:t>   obj1.Display(); </a:t>
            </a:r>
          </a:p>
          <a:p>
            <a:pPr>
              <a:buNone/>
            </a:pPr>
            <a:r>
              <a:rPr lang="en-US" dirty="0" smtClean="0"/>
              <a:t>return 0; }</a:t>
            </a:r>
          </a:p>
          <a:p>
            <a:pPr>
              <a:buNone/>
            </a:pPr>
            <a:endParaRPr lang="en-US" dirty="0" smtClean="0"/>
          </a:p>
          <a:p>
            <a:pPr>
              <a:buNone/>
            </a:pPr>
            <a:endParaRPr lang="en-US" dirty="0" smtClean="0"/>
          </a:p>
          <a:p>
            <a:pPr>
              <a:buNone/>
            </a:pPr>
            <a:r>
              <a:rPr lang="en-US" dirty="0" smtClean="0">
                <a:solidFill>
                  <a:srgbClr val="7030A0"/>
                </a:solidFill>
              </a:rPr>
              <a:t>Output:- </a:t>
            </a:r>
          </a:p>
          <a:p>
            <a:pPr>
              <a:buNone/>
            </a:pPr>
            <a:r>
              <a:rPr lang="en-US" dirty="0" err="1" smtClean="0">
                <a:solidFill>
                  <a:srgbClr val="7030A0"/>
                </a:solidFill>
              </a:rPr>
              <a:t>i</a:t>
            </a:r>
            <a:r>
              <a:rPr lang="en-US" dirty="0" smtClean="0">
                <a:solidFill>
                  <a:srgbClr val="7030A0"/>
                </a:solidFill>
              </a:rPr>
              <a:t>=0 </a:t>
            </a:r>
          </a:p>
          <a:p>
            <a:pPr>
              <a:buNone/>
            </a:pPr>
            <a:r>
              <a:rPr lang="en-US" dirty="0" err="1" smtClean="0">
                <a:solidFill>
                  <a:srgbClr val="7030A0"/>
                </a:solidFill>
              </a:rPr>
              <a:t>i</a:t>
            </a:r>
            <a:r>
              <a:rPr lang="en-US" dirty="0" smtClean="0">
                <a:solidFill>
                  <a:srgbClr val="7030A0"/>
                </a:solidFill>
              </a:rPr>
              <a:t>=0</a:t>
            </a:r>
          </a:p>
          <a:p>
            <a:pPr>
              <a:buNone/>
            </a:pPr>
            <a:r>
              <a:rPr lang="en-US" dirty="0" smtClean="0">
                <a:solidFill>
                  <a:srgbClr val="7030A0"/>
                </a:solidFill>
              </a:rPr>
              <a:t> </a:t>
            </a:r>
            <a:r>
              <a:rPr lang="en-US" dirty="0" err="1" smtClean="0">
                <a:solidFill>
                  <a:srgbClr val="7030A0"/>
                </a:solidFill>
              </a:rPr>
              <a:t>i</a:t>
            </a:r>
            <a:r>
              <a:rPr lang="en-US" dirty="0" smtClean="0">
                <a:solidFill>
                  <a:srgbClr val="7030A0"/>
                </a:solidFill>
              </a:rPr>
              <a:t>=1</a:t>
            </a:r>
          </a:p>
          <a:p>
            <a:pPr>
              <a:buNone/>
            </a:pPr>
            <a:r>
              <a:rPr lang="en-US" dirty="0" smtClean="0">
                <a:solidFill>
                  <a:srgbClr val="7030A0"/>
                </a:solidFill>
              </a:rPr>
              <a:t> </a:t>
            </a:r>
            <a:r>
              <a:rPr lang="en-US" dirty="0" err="1" smtClean="0">
                <a:solidFill>
                  <a:srgbClr val="7030A0"/>
                </a:solidFill>
              </a:rPr>
              <a:t>i</a:t>
            </a:r>
            <a:r>
              <a:rPr lang="en-US" dirty="0" smtClean="0">
                <a:solidFill>
                  <a:srgbClr val="7030A0"/>
                </a:solidFill>
              </a:rPr>
              <a:t>=1</a:t>
            </a:r>
            <a:endParaRPr lang="en-US" dirty="0">
              <a:solidFill>
                <a:srgbClr val="7030A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2" end="12"/>
                                            </p:txEl>
                                          </p:spTgt>
                                        </p:tgtEl>
                                        <p:attrNameLst>
                                          <p:attrName>style.visibility</p:attrName>
                                        </p:attrNameLst>
                                      </p:cBhvr>
                                      <p:to>
                                        <p:strVal val="visible"/>
                                      </p:to>
                                    </p:set>
                                    <p:animEffect transition="in" filter="blinds(horizontal)">
                                      <p:cBhvr>
                                        <p:cTn id="7" dur="500"/>
                                        <p:tgtEl>
                                          <p:spTgt spid="4">
                                            <p:txEl>
                                              <p:pRg st="12" end="1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13" end="13"/>
                                            </p:txEl>
                                          </p:spTgt>
                                        </p:tgtEl>
                                        <p:attrNameLst>
                                          <p:attrName>style.visibility</p:attrName>
                                        </p:attrNameLst>
                                      </p:cBhvr>
                                      <p:to>
                                        <p:strVal val="visible"/>
                                      </p:to>
                                    </p:set>
                                    <p:animEffect transition="in" filter="blinds(horizontal)">
                                      <p:cBhvr>
                                        <p:cTn id="10" dur="500"/>
                                        <p:tgtEl>
                                          <p:spTgt spid="4">
                                            <p:txEl>
                                              <p:pRg st="13" end="1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
                                            <p:txEl>
                                              <p:pRg st="14" end="14"/>
                                            </p:txEl>
                                          </p:spTgt>
                                        </p:tgtEl>
                                        <p:attrNameLst>
                                          <p:attrName>style.visibility</p:attrName>
                                        </p:attrNameLst>
                                      </p:cBhvr>
                                      <p:to>
                                        <p:strVal val="visible"/>
                                      </p:to>
                                    </p:set>
                                    <p:animEffect transition="in" filter="blinds(horizontal)">
                                      <p:cBhvr>
                                        <p:cTn id="13" dur="500"/>
                                        <p:tgtEl>
                                          <p:spTgt spid="4">
                                            <p:txEl>
                                              <p:pRg st="14" end="1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
                                            <p:txEl>
                                              <p:pRg st="15" end="15"/>
                                            </p:txEl>
                                          </p:spTgt>
                                        </p:tgtEl>
                                        <p:attrNameLst>
                                          <p:attrName>style.visibility</p:attrName>
                                        </p:attrNameLst>
                                      </p:cBhvr>
                                      <p:to>
                                        <p:strVal val="visible"/>
                                      </p:to>
                                    </p:set>
                                    <p:animEffect transition="in" filter="blinds(horizontal)">
                                      <p:cBhvr>
                                        <p:cTn id="16" dur="500"/>
                                        <p:tgtEl>
                                          <p:spTgt spid="4">
                                            <p:txEl>
                                              <p:pRg st="15" end="1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4">
                                            <p:txEl>
                                              <p:pRg st="16" end="16"/>
                                            </p:txEl>
                                          </p:spTgt>
                                        </p:tgtEl>
                                        <p:attrNameLst>
                                          <p:attrName>style.visibility</p:attrName>
                                        </p:attrNameLst>
                                      </p:cBhvr>
                                      <p:to>
                                        <p:strVal val="visible"/>
                                      </p:to>
                                    </p:set>
                                    <p:animEffect transition="in" filter="blinds(horizontal)">
                                      <p:cBhvr>
                                        <p:cTn id="19" dur="500"/>
                                        <p:tgtEl>
                                          <p:spTgt spid="4">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Postfix increment operator overloading</a:t>
            </a:r>
            <a:endParaRPr lang="en-US" dirty="0"/>
          </a:p>
        </p:txBody>
      </p:sp>
      <p:sp>
        <p:nvSpPr>
          <p:cNvPr id="3" name="Content Placeholder 2"/>
          <p:cNvSpPr>
            <a:spLocks noGrp="1"/>
          </p:cNvSpPr>
          <p:nvPr>
            <p:ph sz="half" idx="1"/>
          </p:nvPr>
        </p:nvSpPr>
        <p:spPr/>
        <p:txBody>
          <a:bodyPr>
            <a:normAutofit fontScale="85000" lnSpcReduction="10000"/>
          </a:bodyPr>
          <a:lstStyle/>
          <a:p>
            <a:pPr>
              <a:buNone/>
            </a:pPr>
            <a:r>
              <a:rPr lang="en-US" dirty="0" smtClean="0">
                <a:solidFill>
                  <a:srgbClr val="7030A0"/>
                </a:solidFill>
              </a:rPr>
              <a:t>Check operator ++ (</a:t>
            </a:r>
            <a:r>
              <a:rPr lang="en-US" dirty="0" err="1" smtClean="0">
                <a:solidFill>
                  <a:srgbClr val="7030A0"/>
                </a:solidFill>
              </a:rPr>
              <a:t>int</a:t>
            </a:r>
            <a:r>
              <a:rPr lang="en-US" dirty="0" smtClean="0">
                <a:solidFill>
                  <a:srgbClr val="7030A0"/>
                </a:solidFill>
              </a:rPr>
              <a:t>) </a:t>
            </a:r>
          </a:p>
          <a:p>
            <a:pPr>
              <a:buNone/>
            </a:pPr>
            <a:r>
              <a:rPr lang="en-US" dirty="0" smtClean="0">
                <a:solidFill>
                  <a:srgbClr val="7030A0"/>
                </a:solidFill>
              </a:rPr>
              <a:t>{ Check temp;</a:t>
            </a:r>
          </a:p>
          <a:p>
            <a:pPr>
              <a:buNone/>
            </a:pPr>
            <a:r>
              <a:rPr lang="en-US" dirty="0" smtClean="0">
                <a:solidFill>
                  <a:srgbClr val="7030A0"/>
                </a:solidFill>
              </a:rPr>
              <a:t> </a:t>
            </a:r>
            <a:r>
              <a:rPr lang="en-US" dirty="0" err="1" smtClean="0">
                <a:solidFill>
                  <a:srgbClr val="7030A0"/>
                </a:solidFill>
              </a:rPr>
              <a:t>temp.i</a:t>
            </a:r>
            <a:r>
              <a:rPr lang="en-US" dirty="0" smtClean="0">
                <a:solidFill>
                  <a:srgbClr val="7030A0"/>
                </a:solidFill>
              </a:rPr>
              <a:t>=</a:t>
            </a:r>
            <a:r>
              <a:rPr lang="en-US" dirty="0" err="1" smtClean="0">
                <a:solidFill>
                  <a:srgbClr val="7030A0"/>
                </a:solidFill>
              </a:rPr>
              <a:t>i</a:t>
            </a:r>
            <a:r>
              <a:rPr lang="en-US" dirty="0" smtClean="0">
                <a:solidFill>
                  <a:srgbClr val="7030A0"/>
                </a:solidFill>
              </a:rPr>
              <a:t>++; </a:t>
            </a:r>
          </a:p>
          <a:p>
            <a:pPr>
              <a:buNone/>
            </a:pPr>
            <a:r>
              <a:rPr lang="en-US" dirty="0" smtClean="0">
                <a:solidFill>
                  <a:srgbClr val="7030A0"/>
                </a:solidFill>
              </a:rPr>
              <a:t>return temp; } </a:t>
            </a:r>
            <a:endParaRPr lang="en-US" dirty="0">
              <a:solidFill>
                <a:srgbClr val="7030A0"/>
              </a:solidFill>
            </a:endParaRPr>
          </a:p>
        </p:txBody>
      </p:sp>
      <p:sp>
        <p:nvSpPr>
          <p:cNvPr id="4" name="Content Placeholder 3"/>
          <p:cNvSpPr>
            <a:spLocks noGrp="1"/>
          </p:cNvSpPr>
          <p:nvPr>
            <p:ph sz="half" idx="2"/>
          </p:nvPr>
        </p:nvSpPr>
        <p:spPr/>
        <p:txBody>
          <a:bodyPr>
            <a:normAutofit fontScale="85000" lnSpcReduction="10000"/>
          </a:bodyPr>
          <a:lstStyle/>
          <a:p>
            <a:pPr>
              <a:buNone/>
            </a:pPr>
            <a:r>
              <a:rPr lang="en-US" dirty="0" err="1" smtClean="0"/>
              <a:t>int</a:t>
            </a:r>
            <a:r>
              <a:rPr lang="en-US" dirty="0" smtClean="0"/>
              <a:t> main() </a:t>
            </a:r>
          </a:p>
          <a:p>
            <a:pPr>
              <a:buNone/>
            </a:pPr>
            <a:r>
              <a:rPr lang="en-US" dirty="0" smtClean="0"/>
              <a:t>{ </a:t>
            </a:r>
          </a:p>
          <a:p>
            <a:pPr>
              <a:buNone/>
            </a:pPr>
            <a:r>
              <a:rPr lang="en-US" dirty="0" smtClean="0"/>
              <a:t>   Check </a:t>
            </a:r>
            <a:r>
              <a:rPr lang="en-US" dirty="0" err="1" smtClean="0"/>
              <a:t>obj</a:t>
            </a:r>
            <a:r>
              <a:rPr lang="en-US" dirty="0" smtClean="0"/>
              <a:t>, obj1; </a:t>
            </a:r>
            <a:r>
              <a:rPr lang="en-US" dirty="0" err="1" smtClean="0"/>
              <a:t>obj.Display</a:t>
            </a:r>
            <a:r>
              <a:rPr lang="en-US" dirty="0" smtClean="0"/>
              <a:t>(); </a:t>
            </a:r>
          </a:p>
          <a:p>
            <a:pPr>
              <a:buNone/>
            </a:pPr>
            <a:r>
              <a:rPr lang="en-US" dirty="0" smtClean="0"/>
              <a:t>    obj1.Display(); </a:t>
            </a:r>
          </a:p>
          <a:p>
            <a:pPr>
              <a:buNone/>
            </a:pPr>
            <a:r>
              <a:rPr lang="en-US" dirty="0" smtClean="0"/>
              <a:t>    obj1=++</a:t>
            </a:r>
            <a:r>
              <a:rPr lang="en-US" dirty="0" err="1" smtClean="0"/>
              <a:t>obj</a:t>
            </a:r>
            <a:r>
              <a:rPr lang="en-US" dirty="0" smtClean="0"/>
              <a:t>;</a:t>
            </a:r>
          </a:p>
          <a:p>
            <a:pPr>
              <a:buNone/>
            </a:pPr>
            <a:r>
              <a:rPr lang="en-US" dirty="0" smtClean="0"/>
              <a:t>    </a:t>
            </a:r>
            <a:r>
              <a:rPr lang="en-US" dirty="0" err="1" smtClean="0"/>
              <a:t>obj.Display</a:t>
            </a:r>
            <a:r>
              <a:rPr lang="en-US" dirty="0" smtClean="0"/>
              <a:t>(); obj1.Display(); </a:t>
            </a:r>
          </a:p>
          <a:p>
            <a:pPr>
              <a:buNone/>
            </a:pPr>
            <a:r>
              <a:rPr lang="en-US" dirty="0" smtClean="0"/>
              <a:t>   obj1=</a:t>
            </a:r>
            <a:r>
              <a:rPr lang="en-US" dirty="0" err="1" smtClean="0"/>
              <a:t>obj</a:t>
            </a:r>
            <a:r>
              <a:rPr lang="en-US" dirty="0" smtClean="0"/>
              <a:t>++; </a:t>
            </a:r>
          </a:p>
          <a:p>
            <a:pPr>
              <a:buNone/>
            </a:pPr>
            <a:r>
              <a:rPr lang="en-US" dirty="0" smtClean="0"/>
              <a:t>   </a:t>
            </a:r>
            <a:r>
              <a:rPr lang="en-US" dirty="0" err="1" smtClean="0"/>
              <a:t>obj.Display</a:t>
            </a:r>
            <a:r>
              <a:rPr lang="en-US" dirty="0" smtClean="0"/>
              <a:t>(); obj1.Display(); </a:t>
            </a:r>
          </a:p>
          <a:p>
            <a:pPr>
              <a:buNone/>
            </a:pPr>
            <a:r>
              <a:rPr lang="en-US" dirty="0" smtClean="0"/>
              <a:t>return 0; }</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algn="ctr"/>
            <a:r>
              <a:rPr lang="en-US"/>
              <a:t>What does it mean?</a:t>
            </a:r>
          </a:p>
        </p:txBody>
      </p:sp>
      <p:sp>
        <p:nvSpPr>
          <p:cNvPr id="3075" name="Rectangle 3"/>
          <p:cNvSpPr>
            <a:spLocks noGrp="1" noChangeArrowheads="1"/>
          </p:cNvSpPr>
          <p:nvPr>
            <p:ph idx="1"/>
          </p:nvPr>
        </p:nvSpPr>
        <p:spPr/>
        <p:txBody>
          <a:bodyPr>
            <a:normAutofit/>
          </a:bodyPr>
          <a:lstStyle/>
          <a:p>
            <a:pPr algn="just"/>
            <a:r>
              <a:rPr lang="en-US" sz="2400" dirty="0">
                <a:latin typeface="Times New Roman" pitchFamily="18" charset="0"/>
                <a:cs typeface="Times New Roman" pitchFamily="18" charset="0"/>
              </a:rPr>
              <a:t>Giving some </a:t>
            </a:r>
            <a:r>
              <a:rPr lang="en-US" sz="2400" dirty="0">
                <a:solidFill>
                  <a:srgbClr val="CC3300"/>
                </a:solidFill>
                <a:latin typeface="Times New Roman" pitchFamily="18" charset="0"/>
                <a:cs typeface="Times New Roman" pitchFamily="18" charset="0"/>
              </a:rPr>
              <a:t>special meaning</a:t>
            </a:r>
            <a:r>
              <a:rPr lang="en-US" sz="2400" dirty="0">
                <a:latin typeface="Times New Roman" pitchFamily="18" charset="0"/>
                <a:cs typeface="Times New Roman" pitchFamily="18" charset="0"/>
              </a:rPr>
              <a:t> to the operators to enable them to operate on </a:t>
            </a:r>
            <a:r>
              <a:rPr lang="en-US" sz="2400" dirty="0">
                <a:solidFill>
                  <a:srgbClr val="CC3300"/>
                </a:solidFill>
                <a:latin typeface="Times New Roman" pitchFamily="18" charset="0"/>
                <a:cs typeface="Times New Roman" pitchFamily="18" charset="0"/>
              </a:rPr>
              <a:t>user defined data types</a:t>
            </a:r>
            <a:r>
              <a:rPr lang="en-US" sz="2400" dirty="0">
                <a:latin typeface="Times New Roman" pitchFamily="18" charset="0"/>
                <a:cs typeface="Times New Roman" pitchFamily="18" charset="0"/>
              </a:rPr>
              <a:t>.</a:t>
            </a:r>
          </a:p>
          <a:p>
            <a:pPr algn="just">
              <a:buFont typeface="Wingdings" pitchFamily="2" charset="2"/>
              <a:buNone/>
            </a:pPr>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 Operator overloaded retains its original meaning.</a:t>
            </a:r>
          </a:p>
          <a:p>
            <a:pPr algn="just">
              <a:buFont typeface="Wingdings" pitchFamily="2" charset="2"/>
              <a:buNone/>
            </a:pPr>
            <a:r>
              <a:rPr lang="en-US" sz="2400" i="1" dirty="0">
                <a:solidFill>
                  <a:srgbClr val="990033"/>
                </a:solidFill>
                <a:latin typeface="Times New Roman" pitchFamily="18" charset="0"/>
                <a:cs typeface="Times New Roman" pitchFamily="18" charset="0"/>
              </a:rPr>
              <a:t>(say if * is overloaded to multiply two class objects and can always be used  multiply two numbers)</a:t>
            </a:r>
          </a:p>
          <a:p>
            <a:pPr algn="just">
              <a:buFont typeface="Wingdings" pitchFamily="2" charset="2"/>
              <a:buNone/>
            </a:pPr>
            <a:endParaRPr lang="en-US" sz="2400" i="1" dirty="0">
              <a:solidFill>
                <a:srgbClr val="990033"/>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animEffect transition="in" filter="box(in)">
                                      <p:cBhvr>
                                        <p:cTn id="7" dur="500"/>
                                        <p:tgtEl>
                                          <p:spTgt spid="30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075">
                                            <p:txEl>
                                              <p:pRg st="2" end="2"/>
                                            </p:txEl>
                                          </p:spTgt>
                                        </p:tgtEl>
                                        <p:attrNameLst>
                                          <p:attrName>style.visibility</p:attrName>
                                        </p:attrNameLst>
                                      </p:cBhvr>
                                      <p:to>
                                        <p:strVal val="visible"/>
                                      </p:to>
                                    </p:set>
                                    <p:animEffect transition="in" filter="box(in)">
                                      <p:cBhvr>
                                        <p:cTn id="12" dur="500"/>
                                        <p:tgtEl>
                                          <p:spTgt spid="307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075">
                                            <p:txEl>
                                              <p:pRg st="3" end="3"/>
                                            </p:txEl>
                                          </p:spTgt>
                                        </p:tgtEl>
                                        <p:attrNameLst>
                                          <p:attrName>style.visibility</p:attrName>
                                        </p:attrNameLst>
                                      </p:cBhvr>
                                      <p:to>
                                        <p:strVal val="visible"/>
                                      </p:to>
                                    </p:set>
                                    <p:animEffect transition="in" filter="box(in)">
                                      <p:cBhvr>
                                        <p:cTn id="17" dur="500"/>
                                        <p:tgtEl>
                                          <p:spTgt spid="307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r>
              <a:rPr lang="nn-NO" dirty="0" smtClean="0"/>
              <a:t>Output:- </a:t>
            </a:r>
          </a:p>
          <a:p>
            <a:endParaRPr lang="nn-NO" dirty="0" smtClean="0"/>
          </a:p>
          <a:p>
            <a:pPr>
              <a:buNone/>
            </a:pPr>
            <a:r>
              <a:rPr lang="nn-NO" dirty="0" smtClean="0"/>
              <a:t>i=0 </a:t>
            </a:r>
          </a:p>
          <a:p>
            <a:pPr>
              <a:buNone/>
            </a:pPr>
            <a:r>
              <a:rPr lang="nn-NO" dirty="0" smtClean="0"/>
              <a:t>i=0</a:t>
            </a:r>
          </a:p>
          <a:p>
            <a:pPr>
              <a:buNone/>
            </a:pPr>
            <a:r>
              <a:rPr lang="nn-NO" dirty="0" smtClean="0"/>
              <a:t> i=1 </a:t>
            </a:r>
          </a:p>
          <a:p>
            <a:pPr>
              <a:buNone/>
            </a:pPr>
            <a:r>
              <a:rPr lang="nn-NO" dirty="0" smtClean="0"/>
              <a:t>i=1 </a:t>
            </a:r>
          </a:p>
          <a:p>
            <a:pPr>
              <a:buNone/>
            </a:pPr>
            <a:r>
              <a:rPr lang="nn-NO" dirty="0" smtClean="0"/>
              <a:t>i=2</a:t>
            </a:r>
          </a:p>
          <a:p>
            <a:pPr>
              <a:buNone/>
            </a:pPr>
            <a:r>
              <a:rPr lang="nn-NO" dirty="0" smtClean="0"/>
              <a:t> i=1</a:t>
            </a:r>
            <a:endParaRPr lang="en-US" dirty="0"/>
          </a:p>
        </p:txBody>
      </p:sp>
      <p:sp>
        <p:nvSpPr>
          <p:cNvPr id="4" name="Content Placeholder 3"/>
          <p:cNvSpPr>
            <a:spLocks noGrp="1"/>
          </p:cNvSpPr>
          <p:nvPr>
            <p:ph sz="half" idx="2"/>
          </p:nvPr>
        </p:nvSpPr>
        <p:spPr/>
        <p:txBody>
          <a:bodyPr/>
          <a:lstStyle/>
          <a:p>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Operator overloading</a:t>
            </a:r>
            <a:endParaRPr lang="en-US" dirty="0"/>
          </a:p>
        </p:txBody>
      </p:sp>
      <p:sp>
        <p:nvSpPr>
          <p:cNvPr id="3" name="Content Placeholder 2"/>
          <p:cNvSpPr>
            <a:spLocks noGrp="1"/>
          </p:cNvSpPr>
          <p:nvPr>
            <p:ph sz="half" idx="1"/>
          </p:nvPr>
        </p:nvSpPr>
        <p:spPr/>
        <p:txBody>
          <a:bodyPr>
            <a:normAutofit fontScale="92500" lnSpcReduction="20000"/>
          </a:bodyPr>
          <a:lstStyle/>
          <a:p>
            <a:pPr>
              <a:buNone/>
            </a:pPr>
            <a:r>
              <a:rPr lang="en-US" dirty="0" smtClean="0"/>
              <a:t>Class sample</a:t>
            </a:r>
          </a:p>
          <a:p>
            <a:pPr>
              <a:buNone/>
            </a:pPr>
            <a:r>
              <a:rPr lang="en-US" dirty="0" smtClean="0"/>
              <a:t>{</a:t>
            </a:r>
          </a:p>
          <a:p>
            <a:pPr>
              <a:buNone/>
            </a:pPr>
            <a:r>
              <a:rPr lang="en-US" dirty="0" smtClean="0"/>
              <a:t>Private:</a:t>
            </a:r>
          </a:p>
          <a:p>
            <a:pPr>
              <a:buNone/>
            </a:pPr>
            <a:r>
              <a:rPr lang="en-US" dirty="0" err="1" smtClean="0"/>
              <a:t>Int</a:t>
            </a:r>
            <a:r>
              <a:rPr lang="en-US" dirty="0" smtClean="0"/>
              <a:t> x, y;</a:t>
            </a:r>
          </a:p>
          <a:p>
            <a:pPr>
              <a:buNone/>
            </a:pPr>
            <a:r>
              <a:rPr lang="en-US" dirty="0" smtClean="0"/>
              <a:t>Public:</a:t>
            </a:r>
          </a:p>
          <a:p>
            <a:pPr>
              <a:buNone/>
            </a:pPr>
            <a:r>
              <a:rPr lang="en-US" dirty="0" smtClean="0"/>
              <a:t>sample(</a:t>
            </a:r>
            <a:r>
              <a:rPr lang="en-US" dirty="0" err="1" smtClean="0"/>
              <a:t>int</a:t>
            </a:r>
            <a:r>
              <a:rPr lang="en-US" dirty="0" smtClean="0"/>
              <a:t> </a:t>
            </a:r>
            <a:r>
              <a:rPr lang="en-US" dirty="0" err="1" smtClean="0"/>
              <a:t>a,int</a:t>
            </a:r>
            <a:r>
              <a:rPr lang="en-US" dirty="0" smtClean="0"/>
              <a:t> b)</a:t>
            </a:r>
          </a:p>
          <a:p>
            <a:pPr>
              <a:buNone/>
            </a:pPr>
            <a:r>
              <a:rPr lang="en-US" dirty="0" smtClean="0"/>
              <a:t>{</a:t>
            </a:r>
          </a:p>
          <a:p>
            <a:pPr>
              <a:buNone/>
            </a:pPr>
            <a:r>
              <a:rPr lang="en-US" dirty="0" smtClean="0"/>
              <a:t>X=a;</a:t>
            </a:r>
          </a:p>
          <a:p>
            <a:pPr>
              <a:buNone/>
            </a:pPr>
            <a:r>
              <a:rPr lang="en-US" dirty="0" smtClean="0"/>
              <a:t>Y=b;</a:t>
            </a:r>
          </a:p>
          <a:p>
            <a:pPr>
              <a:buNone/>
            </a:pPr>
            <a:r>
              <a:rPr lang="en-US" dirty="0" smtClean="0"/>
              <a:t>}</a:t>
            </a:r>
          </a:p>
          <a:p>
            <a:endParaRPr lang="en-US" dirty="0"/>
          </a:p>
        </p:txBody>
      </p:sp>
      <p:sp>
        <p:nvSpPr>
          <p:cNvPr id="4" name="Content Placeholder 3"/>
          <p:cNvSpPr>
            <a:spLocks noGrp="1"/>
          </p:cNvSpPr>
          <p:nvPr>
            <p:ph sz="half" idx="2"/>
          </p:nvPr>
        </p:nvSpPr>
        <p:spPr/>
        <p:txBody>
          <a:bodyPr>
            <a:normAutofit fontScale="92500" lnSpcReduction="20000"/>
          </a:bodyPr>
          <a:lstStyle/>
          <a:p>
            <a:pPr>
              <a:buNone/>
            </a:pPr>
            <a:r>
              <a:rPr lang="en-US" dirty="0" smtClean="0"/>
              <a:t>Void operator = (sample </a:t>
            </a:r>
            <a:r>
              <a:rPr lang="en-US" dirty="0" err="1" smtClean="0"/>
              <a:t>obj</a:t>
            </a:r>
            <a:r>
              <a:rPr lang="en-US" dirty="0" smtClean="0"/>
              <a:t>)</a:t>
            </a:r>
          </a:p>
          <a:p>
            <a:pPr>
              <a:buNone/>
            </a:pPr>
            <a:r>
              <a:rPr lang="en-US" dirty="0" smtClean="0"/>
              <a:t>{</a:t>
            </a:r>
          </a:p>
          <a:p>
            <a:pPr>
              <a:buNone/>
            </a:pPr>
            <a:r>
              <a:rPr lang="en-US" dirty="0" smtClean="0"/>
              <a:t>X= </a:t>
            </a:r>
            <a:r>
              <a:rPr lang="en-US" dirty="0" err="1" smtClean="0"/>
              <a:t>obj.x</a:t>
            </a:r>
            <a:r>
              <a:rPr lang="en-US" dirty="0" smtClean="0"/>
              <a:t>;</a:t>
            </a:r>
          </a:p>
          <a:p>
            <a:pPr>
              <a:buNone/>
            </a:pPr>
            <a:r>
              <a:rPr lang="en-US" dirty="0" smtClean="0"/>
              <a:t>Y= </a:t>
            </a:r>
            <a:r>
              <a:rPr lang="en-US" dirty="0" err="1" smtClean="0"/>
              <a:t>obj.y</a:t>
            </a:r>
            <a:r>
              <a:rPr lang="en-US" dirty="0" smtClean="0"/>
              <a:t>;</a:t>
            </a:r>
          </a:p>
          <a:p>
            <a:pPr>
              <a:buNone/>
            </a:pPr>
            <a:r>
              <a:rPr lang="en-US" dirty="0" smtClean="0"/>
              <a:t>}</a:t>
            </a:r>
          </a:p>
          <a:p>
            <a:pPr>
              <a:buNone/>
            </a:pPr>
            <a:r>
              <a:rPr lang="en-US" dirty="0" smtClean="0"/>
              <a:t>Void display ()</a:t>
            </a:r>
          </a:p>
          <a:p>
            <a:pPr>
              <a:buNone/>
            </a:pPr>
            <a:r>
              <a:rPr lang="en-US" dirty="0" smtClean="0"/>
              <a:t>{</a:t>
            </a:r>
          </a:p>
          <a:p>
            <a:pPr>
              <a:buNone/>
            </a:pPr>
            <a:r>
              <a:rPr lang="en-US" dirty="0" err="1" smtClean="0"/>
              <a:t>Cout</a:t>
            </a:r>
            <a:r>
              <a:rPr lang="en-US" dirty="0" smtClean="0"/>
              <a:t>&lt;&lt;”\n value of x”&lt;&lt;x;</a:t>
            </a:r>
          </a:p>
          <a:p>
            <a:pPr>
              <a:buNone/>
            </a:pPr>
            <a:r>
              <a:rPr lang="en-US" dirty="0" err="1" smtClean="0"/>
              <a:t>Cout</a:t>
            </a:r>
            <a:r>
              <a:rPr lang="en-US" dirty="0" smtClean="0"/>
              <a:t>&lt;&lt;”\n value of y”&lt;&lt;y;</a:t>
            </a:r>
          </a:p>
          <a:p>
            <a:pPr>
              <a:buNone/>
            </a:pPr>
            <a:r>
              <a:rPr lang="en-US" dirty="0" smtClean="0"/>
              <a:t>}</a:t>
            </a:r>
          </a:p>
          <a:p>
            <a:pPr>
              <a:buNone/>
            </a:pPr>
            <a:r>
              <a:rPr lang="en-US" dirty="0" smtClean="0"/>
              <a:t>};</a:t>
            </a: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linds(horizontal)">
                                      <p:cBhvr>
                                        <p:cTn id="52" dur="500"/>
                                        <p:tgtEl>
                                          <p:spTgt spid="3">
                                            <p:txEl>
                                              <p:pRg st="9" end="9"/>
                                            </p:txEl>
                                          </p:spTgt>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4">
                                            <p:txEl>
                                              <p:pRg st="0" end="0"/>
                                            </p:txEl>
                                          </p:spTgt>
                                        </p:tgtEl>
                                        <p:attrNameLst>
                                          <p:attrName>style.visibility</p:attrName>
                                        </p:attrNameLst>
                                      </p:cBhvr>
                                      <p:to>
                                        <p:strVal val="visible"/>
                                      </p:to>
                                    </p:set>
                                    <p:animEffect transition="in" filter="blinds(horizontal)">
                                      <p:cBhvr>
                                        <p:cTn id="55" dur="500"/>
                                        <p:tgtEl>
                                          <p:spTgt spid="4">
                                            <p:txEl>
                                              <p:pRg st="0" end="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4">
                                            <p:txEl>
                                              <p:pRg st="1" end="1"/>
                                            </p:txEl>
                                          </p:spTgt>
                                        </p:tgtEl>
                                        <p:attrNameLst>
                                          <p:attrName>style.visibility</p:attrName>
                                        </p:attrNameLst>
                                      </p:cBhvr>
                                      <p:to>
                                        <p:strVal val="visible"/>
                                      </p:to>
                                    </p:set>
                                    <p:animEffect transition="in" filter="blinds(horizontal)">
                                      <p:cBhvr>
                                        <p:cTn id="60" dur="500"/>
                                        <p:tgtEl>
                                          <p:spTgt spid="4">
                                            <p:txEl>
                                              <p:pRg st="1" end="1"/>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4">
                                            <p:txEl>
                                              <p:pRg st="2" end="2"/>
                                            </p:txEl>
                                          </p:spTgt>
                                        </p:tgtEl>
                                        <p:attrNameLst>
                                          <p:attrName>style.visibility</p:attrName>
                                        </p:attrNameLst>
                                      </p:cBhvr>
                                      <p:to>
                                        <p:strVal val="visible"/>
                                      </p:to>
                                    </p:set>
                                    <p:animEffect transition="in" filter="blinds(horizontal)">
                                      <p:cBhvr>
                                        <p:cTn id="65" dur="500"/>
                                        <p:tgtEl>
                                          <p:spTgt spid="4">
                                            <p:txEl>
                                              <p:pRg st="2" end="2"/>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4">
                                            <p:txEl>
                                              <p:pRg st="3" end="3"/>
                                            </p:txEl>
                                          </p:spTgt>
                                        </p:tgtEl>
                                        <p:attrNameLst>
                                          <p:attrName>style.visibility</p:attrName>
                                        </p:attrNameLst>
                                      </p:cBhvr>
                                      <p:to>
                                        <p:strVal val="visible"/>
                                      </p:to>
                                    </p:set>
                                    <p:animEffect transition="in" filter="blinds(horizontal)">
                                      <p:cBhvr>
                                        <p:cTn id="70" dur="500"/>
                                        <p:tgtEl>
                                          <p:spTgt spid="4">
                                            <p:txEl>
                                              <p:pRg st="3" end="3"/>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4">
                                            <p:txEl>
                                              <p:pRg st="4" end="4"/>
                                            </p:txEl>
                                          </p:spTgt>
                                        </p:tgtEl>
                                        <p:attrNameLst>
                                          <p:attrName>style.visibility</p:attrName>
                                        </p:attrNameLst>
                                      </p:cBhvr>
                                      <p:to>
                                        <p:strVal val="visible"/>
                                      </p:to>
                                    </p:set>
                                    <p:animEffect transition="in" filter="blinds(horizontal)">
                                      <p:cBhvr>
                                        <p:cTn id="75" dur="500"/>
                                        <p:tgtEl>
                                          <p:spTgt spid="4">
                                            <p:txEl>
                                              <p:pRg st="4" end="4"/>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grpId="0" nodeType="clickEffect">
                                  <p:stCondLst>
                                    <p:cond delay="0"/>
                                  </p:stCondLst>
                                  <p:childTnLst>
                                    <p:set>
                                      <p:cBhvr>
                                        <p:cTn id="79" dur="1" fill="hold">
                                          <p:stCondLst>
                                            <p:cond delay="0"/>
                                          </p:stCondLst>
                                        </p:cTn>
                                        <p:tgtEl>
                                          <p:spTgt spid="4">
                                            <p:txEl>
                                              <p:pRg st="5" end="5"/>
                                            </p:txEl>
                                          </p:spTgt>
                                        </p:tgtEl>
                                        <p:attrNameLst>
                                          <p:attrName>style.visibility</p:attrName>
                                        </p:attrNameLst>
                                      </p:cBhvr>
                                      <p:to>
                                        <p:strVal val="visible"/>
                                      </p:to>
                                    </p:set>
                                    <p:animEffect transition="in" filter="blinds(horizontal)">
                                      <p:cBhvr>
                                        <p:cTn id="80" dur="500"/>
                                        <p:tgtEl>
                                          <p:spTgt spid="4">
                                            <p:txEl>
                                              <p:pRg st="5" end="5"/>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3" presetClass="entr" presetSubtype="10" fill="hold" grpId="0" nodeType="clickEffect">
                                  <p:stCondLst>
                                    <p:cond delay="0"/>
                                  </p:stCondLst>
                                  <p:childTnLst>
                                    <p:set>
                                      <p:cBhvr>
                                        <p:cTn id="84" dur="1" fill="hold">
                                          <p:stCondLst>
                                            <p:cond delay="0"/>
                                          </p:stCondLst>
                                        </p:cTn>
                                        <p:tgtEl>
                                          <p:spTgt spid="4">
                                            <p:txEl>
                                              <p:pRg st="6" end="6"/>
                                            </p:txEl>
                                          </p:spTgt>
                                        </p:tgtEl>
                                        <p:attrNameLst>
                                          <p:attrName>style.visibility</p:attrName>
                                        </p:attrNameLst>
                                      </p:cBhvr>
                                      <p:to>
                                        <p:strVal val="visible"/>
                                      </p:to>
                                    </p:set>
                                    <p:animEffect transition="in" filter="blinds(horizontal)">
                                      <p:cBhvr>
                                        <p:cTn id="85" dur="500"/>
                                        <p:tgtEl>
                                          <p:spTgt spid="4">
                                            <p:txEl>
                                              <p:pRg st="6" end="6"/>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3" presetClass="entr" presetSubtype="10" fill="hold" grpId="0" nodeType="clickEffect">
                                  <p:stCondLst>
                                    <p:cond delay="0"/>
                                  </p:stCondLst>
                                  <p:childTnLst>
                                    <p:set>
                                      <p:cBhvr>
                                        <p:cTn id="89" dur="1" fill="hold">
                                          <p:stCondLst>
                                            <p:cond delay="0"/>
                                          </p:stCondLst>
                                        </p:cTn>
                                        <p:tgtEl>
                                          <p:spTgt spid="4">
                                            <p:txEl>
                                              <p:pRg st="7" end="7"/>
                                            </p:txEl>
                                          </p:spTgt>
                                        </p:tgtEl>
                                        <p:attrNameLst>
                                          <p:attrName>style.visibility</p:attrName>
                                        </p:attrNameLst>
                                      </p:cBhvr>
                                      <p:to>
                                        <p:strVal val="visible"/>
                                      </p:to>
                                    </p:set>
                                    <p:animEffect transition="in" filter="blinds(horizontal)">
                                      <p:cBhvr>
                                        <p:cTn id="90" dur="500"/>
                                        <p:tgtEl>
                                          <p:spTgt spid="4">
                                            <p:txEl>
                                              <p:pRg st="7" end="7"/>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3" presetClass="entr" presetSubtype="10" fill="hold" grpId="0" nodeType="clickEffect">
                                  <p:stCondLst>
                                    <p:cond delay="0"/>
                                  </p:stCondLst>
                                  <p:childTnLst>
                                    <p:set>
                                      <p:cBhvr>
                                        <p:cTn id="94" dur="1" fill="hold">
                                          <p:stCondLst>
                                            <p:cond delay="0"/>
                                          </p:stCondLst>
                                        </p:cTn>
                                        <p:tgtEl>
                                          <p:spTgt spid="4">
                                            <p:txEl>
                                              <p:pRg st="8" end="8"/>
                                            </p:txEl>
                                          </p:spTgt>
                                        </p:tgtEl>
                                        <p:attrNameLst>
                                          <p:attrName>style.visibility</p:attrName>
                                        </p:attrNameLst>
                                      </p:cBhvr>
                                      <p:to>
                                        <p:strVal val="visible"/>
                                      </p:to>
                                    </p:set>
                                    <p:animEffect transition="in" filter="blinds(horizontal)">
                                      <p:cBhvr>
                                        <p:cTn id="95" dur="500"/>
                                        <p:tgtEl>
                                          <p:spTgt spid="4">
                                            <p:txEl>
                                              <p:pRg st="8" end="8"/>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3" presetClass="entr" presetSubtype="10" fill="hold" grpId="0" nodeType="clickEffect">
                                  <p:stCondLst>
                                    <p:cond delay="0"/>
                                  </p:stCondLst>
                                  <p:childTnLst>
                                    <p:set>
                                      <p:cBhvr>
                                        <p:cTn id="99" dur="1" fill="hold">
                                          <p:stCondLst>
                                            <p:cond delay="0"/>
                                          </p:stCondLst>
                                        </p:cTn>
                                        <p:tgtEl>
                                          <p:spTgt spid="4">
                                            <p:txEl>
                                              <p:pRg st="9" end="9"/>
                                            </p:txEl>
                                          </p:spTgt>
                                        </p:tgtEl>
                                        <p:attrNameLst>
                                          <p:attrName>style.visibility</p:attrName>
                                        </p:attrNameLst>
                                      </p:cBhvr>
                                      <p:to>
                                        <p:strVal val="visible"/>
                                      </p:to>
                                    </p:set>
                                    <p:animEffect transition="in" filter="blinds(horizontal)">
                                      <p:cBhvr>
                                        <p:cTn id="100" dur="500"/>
                                        <p:tgtEl>
                                          <p:spTgt spid="4">
                                            <p:txEl>
                                              <p:pRg st="9" end="9"/>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3" presetClass="entr" presetSubtype="10" fill="hold" grpId="0" nodeType="clickEffect">
                                  <p:stCondLst>
                                    <p:cond delay="0"/>
                                  </p:stCondLst>
                                  <p:childTnLst>
                                    <p:set>
                                      <p:cBhvr>
                                        <p:cTn id="104" dur="1" fill="hold">
                                          <p:stCondLst>
                                            <p:cond delay="0"/>
                                          </p:stCondLst>
                                        </p:cTn>
                                        <p:tgtEl>
                                          <p:spTgt spid="4">
                                            <p:txEl>
                                              <p:pRg st="10" end="10"/>
                                            </p:txEl>
                                          </p:spTgt>
                                        </p:tgtEl>
                                        <p:attrNameLst>
                                          <p:attrName>style.visibility</p:attrName>
                                        </p:attrNameLst>
                                      </p:cBhvr>
                                      <p:to>
                                        <p:strVal val="visible"/>
                                      </p:to>
                                    </p:set>
                                    <p:animEffect transition="in" filter="blinds(horizontal)">
                                      <p:cBhvr>
                                        <p:cTn id="105"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a:xfrm>
            <a:off x="228600" y="1676400"/>
            <a:ext cx="7848600" cy="4525963"/>
          </a:xfrm>
        </p:spPr>
        <p:txBody>
          <a:bodyPr/>
          <a:lstStyle/>
          <a:p>
            <a:pPr>
              <a:buNone/>
            </a:pPr>
            <a:r>
              <a:rPr lang="en-US" dirty="0" smtClean="0"/>
              <a:t>Main(){</a:t>
            </a:r>
          </a:p>
          <a:p>
            <a:pPr>
              <a:buNone/>
            </a:pPr>
            <a:r>
              <a:rPr lang="en-US" dirty="0" smtClean="0"/>
              <a:t>Sample obj1(10,20), obj2(3,4);</a:t>
            </a:r>
          </a:p>
          <a:p>
            <a:pPr>
              <a:buNone/>
            </a:pPr>
            <a:r>
              <a:rPr lang="en-US" dirty="0" smtClean="0"/>
              <a:t>Obj2=ob1;</a:t>
            </a:r>
          </a:p>
          <a:p>
            <a:pPr>
              <a:buNone/>
            </a:pPr>
            <a:r>
              <a:rPr lang="en-US" dirty="0" smtClean="0"/>
              <a:t>Obj2.display();</a:t>
            </a:r>
          </a:p>
          <a:p>
            <a:pPr>
              <a:buNone/>
            </a:pPr>
            <a:r>
              <a:rPr lang="en-US" dirty="0" smtClean="0"/>
              <a:t>}</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153400" cy="990600"/>
          </a:xfrm>
        </p:spPr>
        <p:txBody>
          <a:bodyPr>
            <a:normAutofit fontScale="90000"/>
          </a:bodyPr>
          <a:lstStyle/>
          <a:p>
            <a:r>
              <a:rPr lang="en-US" dirty="0" smtClean="0"/>
              <a:t>==operator [ As a non-member function]</a:t>
            </a:r>
            <a:endParaRPr lang="en-US" dirty="0"/>
          </a:p>
        </p:txBody>
      </p:sp>
      <p:sp>
        <p:nvSpPr>
          <p:cNvPr id="3" name="Content Placeholder 2"/>
          <p:cNvSpPr>
            <a:spLocks noGrp="1"/>
          </p:cNvSpPr>
          <p:nvPr>
            <p:ph sz="half" idx="1"/>
          </p:nvPr>
        </p:nvSpPr>
        <p:spPr>
          <a:xfrm>
            <a:off x="381000" y="1295400"/>
            <a:ext cx="7467600" cy="4830763"/>
          </a:xfrm>
        </p:spPr>
        <p:txBody>
          <a:bodyPr>
            <a:normAutofit fontScale="92500" lnSpcReduction="20000"/>
          </a:bodyPr>
          <a:lstStyle/>
          <a:p>
            <a:pPr>
              <a:buNone/>
            </a:pPr>
            <a:r>
              <a:rPr lang="en-US" dirty="0" err="1" smtClean="0"/>
              <a:t>int</a:t>
            </a:r>
            <a:r>
              <a:rPr lang="en-US" dirty="0" smtClean="0"/>
              <a:t> operator ==(sample &amp;ob1, sample &amp;ob2) { if(ob1.x == ob2.x &amp;&amp; ob1.y == ob2.y) </a:t>
            </a:r>
          </a:p>
          <a:p>
            <a:pPr>
              <a:buNone/>
            </a:pPr>
            <a:r>
              <a:rPr lang="en-US" dirty="0" smtClean="0"/>
              <a:t>		return1;</a:t>
            </a:r>
          </a:p>
          <a:p>
            <a:pPr>
              <a:buNone/>
            </a:pPr>
            <a:r>
              <a:rPr lang="en-US" dirty="0" smtClean="0"/>
              <a:t> else</a:t>
            </a:r>
          </a:p>
          <a:p>
            <a:pPr>
              <a:buNone/>
            </a:pPr>
            <a:r>
              <a:rPr lang="en-US" dirty="0" smtClean="0"/>
              <a:t>		return(0); </a:t>
            </a:r>
          </a:p>
          <a:p>
            <a:pPr>
              <a:buNone/>
            </a:pPr>
            <a:r>
              <a:rPr lang="en-US" dirty="0" smtClean="0"/>
              <a:t>}</a:t>
            </a:r>
          </a:p>
          <a:p>
            <a:pPr>
              <a:buNone/>
            </a:pPr>
            <a:r>
              <a:rPr lang="en-US" dirty="0" smtClean="0"/>
              <a:t>Example: </a:t>
            </a:r>
          </a:p>
          <a:p>
            <a:pPr>
              <a:buNone/>
            </a:pPr>
            <a:r>
              <a:rPr lang="en-US" dirty="0" smtClean="0">
                <a:solidFill>
                  <a:srgbClr val="7030A0"/>
                </a:solidFill>
              </a:rPr>
              <a:t>Sample obj1(23,24);</a:t>
            </a:r>
          </a:p>
          <a:p>
            <a:pPr>
              <a:buNone/>
            </a:pPr>
            <a:r>
              <a:rPr lang="en-US" dirty="0" smtClean="0">
                <a:solidFill>
                  <a:srgbClr val="7030A0"/>
                </a:solidFill>
              </a:rPr>
              <a:t>Sample obj2(12,34);</a:t>
            </a:r>
          </a:p>
          <a:p>
            <a:pPr>
              <a:buNone/>
            </a:pPr>
            <a:r>
              <a:rPr lang="en-US" dirty="0" smtClean="0">
                <a:solidFill>
                  <a:srgbClr val="7030A0"/>
                </a:solidFill>
              </a:rPr>
              <a:t>If (obj1==obj2) </a:t>
            </a:r>
          </a:p>
          <a:p>
            <a:pPr>
              <a:buNone/>
            </a:pPr>
            <a:r>
              <a:rPr lang="en-US" dirty="0" smtClean="0">
                <a:solidFill>
                  <a:srgbClr val="7030A0"/>
                </a:solidFill>
              </a:rPr>
              <a:t>{</a:t>
            </a:r>
            <a:r>
              <a:rPr lang="en-US" dirty="0" err="1" smtClean="0">
                <a:solidFill>
                  <a:srgbClr val="7030A0"/>
                </a:solidFill>
              </a:rPr>
              <a:t>cout</a:t>
            </a:r>
            <a:r>
              <a:rPr lang="en-US" dirty="0" smtClean="0">
                <a:solidFill>
                  <a:srgbClr val="7030A0"/>
                </a:solidFill>
              </a:rPr>
              <a:t>&lt;&lt; “Equal”;} else{</a:t>
            </a:r>
            <a:r>
              <a:rPr lang="en-US" dirty="0" err="1" smtClean="0">
                <a:solidFill>
                  <a:srgbClr val="7030A0"/>
                </a:solidFill>
              </a:rPr>
              <a:t>cout</a:t>
            </a:r>
            <a:r>
              <a:rPr lang="en-US" dirty="0" smtClean="0">
                <a:solidFill>
                  <a:srgbClr val="7030A0"/>
                </a:solidFill>
              </a:rPr>
              <a:t> &lt;&lt;“Not equal”;</a:t>
            </a:r>
          </a:p>
          <a:p>
            <a:pPr>
              <a:buNone/>
            </a:pPr>
            <a:r>
              <a:rPr lang="en-US" dirty="0" smtClean="0">
                <a:solidFill>
                  <a:srgbClr val="7030A0"/>
                </a:solidFill>
              </a:rPr>
              <a:t>}</a:t>
            </a:r>
          </a:p>
          <a:p>
            <a:pPr>
              <a:buNone/>
            </a:pP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 [As a Member function</a:t>
            </a:r>
            <a:endParaRPr lang="en-US" dirty="0"/>
          </a:p>
        </p:txBody>
      </p:sp>
      <p:sp>
        <p:nvSpPr>
          <p:cNvPr id="3" name="Content Placeholder 2"/>
          <p:cNvSpPr>
            <a:spLocks noGrp="1"/>
          </p:cNvSpPr>
          <p:nvPr>
            <p:ph sz="half" idx="1"/>
          </p:nvPr>
        </p:nvSpPr>
        <p:spPr>
          <a:xfrm>
            <a:off x="457200" y="1600200"/>
            <a:ext cx="7543800" cy="4525963"/>
          </a:xfrm>
        </p:spPr>
        <p:txBody>
          <a:bodyPr/>
          <a:lstStyle/>
          <a:p>
            <a:pPr>
              <a:buNone/>
            </a:pPr>
            <a:r>
              <a:rPr lang="en-US" dirty="0" err="1" smtClean="0"/>
              <a:t>int</a:t>
            </a:r>
            <a:r>
              <a:rPr lang="en-US" dirty="0" smtClean="0"/>
              <a:t> operator ==(sample &amp;ob2)</a:t>
            </a:r>
          </a:p>
          <a:p>
            <a:pPr>
              <a:buNone/>
            </a:pPr>
            <a:r>
              <a:rPr lang="en-US" dirty="0" smtClean="0"/>
              <a:t> { if(x == ob2.x &amp;&amp; y == ob2.y) </a:t>
            </a:r>
          </a:p>
          <a:p>
            <a:pPr>
              <a:buNone/>
            </a:pPr>
            <a:r>
              <a:rPr lang="en-US" dirty="0" smtClean="0"/>
              <a:t>		return1;</a:t>
            </a:r>
          </a:p>
          <a:p>
            <a:pPr>
              <a:buNone/>
            </a:pPr>
            <a:r>
              <a:rPr lang="en-US" dirty="0" smtClean="0"/>
              <a:t> else</a:t>
            </a:r>
          </a:p>
          <a:p>
            <a:pPr>
              <a:buNone/>
            </a:pPr>
            <a:r>
              <a:rPr lang="en-US" dirty="0" smtClean="0"/>
              <a:t>		return(0); </a:t>
            </a:r>
          </a:p>
          <a:p>
            <a:pPr>
              <a:buNone/>
            </a:pPr>
            <a:r>
              <a:rPr lang="en-US" dirty="0" smtClean="0"/>
              <a:t>}</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&lt; operator [ As a non-member function]</a:t>
            </a:r>
            <a:endParaRPr lang="en-US" dirty="0"/>
          </a:p>
        </p:txBody>
      </p:sp>
      <p:sp>
        <p:nvSpPr>
          <p:cNvPr id="3" name="Content Placeholder 2"/>
          <p:cNvSpPr>
            <a:spLocks noGrp="1"/>
          </p:cNvSpPr>
          <p:nvPr>
            <p:ph sz="half" idx="1"/>
          </p:nvPr>
        </p:nvSpPr>
        <p:spPr>
          <a:xfrm>
            <a:off x="457200" y="1600200"/>
            <a:ext cx="7848600" cy="4525963"/>
          </a:xfrm>
        </p:spPr>
        <p:txBody>
          <a:bodyPr/>
          <a:lstStyle/>
          <a:p>
            <a:pPr>
              <a:buNone/>
            </a:pPr>
            <a:r>
              <a:rPr lang="en-US" dirty="0" err="1" smtClean="0"/>
              <a:t>int</a:t>
            </a:r>
            <a:r>
              <a:rPr lang="en-US" dirty="0" smtClean="0"/>
              <a:t> operator &lt; (sample &amp;ob1, sample &amp;ob2)</a:t>
            </a:r>
          </a:p>
          <a:p>
            <a:pPr>
              <a:buNone/>
            </a:pPr>
            <a:r>
              <a:rPr lang="en-US" dirty="0" smtClean="0"/>
              <a:t> { if(ob1.x&lt; ob2.x &amp;&amp; ob1.y &lt; ob2.y) </a:t>
            </a:r>
          </a:p>
          <a:p>
            <a:pPr>
              <a:buNone/>
            </a:pPr>
            <a:r>
              <a:rPr lang="en-US" dirty="0" smtClean="0"/>
              <a:t>return(1);</a:t>
            </a:r>
          </a:p>
          <a:p>
            <a:pPr>
              <a:buNone/>
            </a:pPr>
            <a:r>
              <a:rPr lang="en-US" dirty="0" smtClean="0"/>
              <a:t> else</a:t>
            </a:r>
          </a:p>
          <a:p>
            <a:pPr>
              <a:buNone/>
            </a:pPr>
            <a:r>
              <a:rPr lang="en-US" dirty="0" smtClean="0"/>
              <a:t>return(0); }</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exercise</a:t>
            </a:r>
            <a:endParaRPr lang="en-US" dirty="0"/>
          </a:p>
        </p:txBody>
      </p:sp>
      <p:sp>
        <p:nvSpPr>
          <p:cNvPr id="3" name="Content Placeholder 2"/>
          <p:cNvSpPr>
            <a:spLocks noGrp="1"/>
          </p:cNvSpPr>
          <p:nvPr>
            <p:ph sz="half" idx="1"/>
          </p:nvPr>
        </p:nvSpPr>
        <p:spPr>
          <a:xfrm>
            <a:off x="457200" y="1066800"/>
            <a:ext cx="8001000" cy="5059363"/>
          </a:xfrm>
        </p:spPr>
        <p:txBody>
          <a:bodyPr>
            <a:normAutofit lnSpcReduction="10000"/>
          </a:bodyPr>
          <a:lstStyle/>
          <a:p>
            <a:pPr>
              <a:buNone/>
            </a:pPr>
            <a:r>
              <a:rPr lang="en-US" dirty="0" smtClean="0"/>
              <a:t>Create a class called Distance with member variables feet and inches. Give the required constructor and getter and setter functions.</a:t>
            </a:r>
          </a:p>
          <a:p>
            <a:pPr>
              <a:buNone/>
            </a:pPr>
            <a:r>
              <a:rPr lang="en-US" dirty="0" smtClean="0"/>
              <a:t>a) Overload the unary minus operator. store the result in a distance object.</a:t>
            </a:r>
          </a:p>
          <a:p>
            <a:pPr>
              <a:buNone/>
            </a:pPr>
            <a:r>
              <a:rPr lang="en-US" dirty="0" smtClean="0"/>
              <a:t>b)relational &lt; operator to check whether dist1 is less than dist2.</a:t>
            </a:r>
          </a:p>
          <a:p>
            <a:pPr>
              <a:buNone/>
            </a:pPr>
            <a:r>
              <a:rPr lang="en-US" dirty="0" smtClean="0"/>
              <a:t>c) binary + operator to add two distances</a:t>
            </a:r>
          </a:p>
          <a:p>
            <a:pPr>
              <a:buNone/>
            </a:pPr>
            <a:r>
              <a:rPr lang="en-US" dirty="0" smtClean="0"/>
              <a:t>d) overload the assignment operator </a:t>
            </a:r>
          </a:p>
          <a:p>
            <a:pPr>
              <a:buNone/>
            </a:pPr>
            <a:r>
              <a:rPr lang="en-US" dirty="0" smtClean="0"/>
              <a:t>e) overload the == operator.</a:t>
            </a:r>
          </a:p>
          <a:p>
            <a:pPr>
              <a:buNone/>
            </a:pPr>
            <a:r>
              <a:rPr lang="en-US" dirty="0" smtClean="0"/>
              <a:t>f)prefix increment and postfix increment operator.</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Stream Extraction (&lt;&lt;) and Insertion (&gt;&gt;)Operator</a:t>
            </a:r>
            <a:endParaRPr lang="en-US" dirty="0"/>
          </a:p>
        </p:txBody>
      </p:sp>
      <p:sp>
        <p:nvSpPr>
          <p:cNvPr id="3" name="Content Placeholder 2"/>
          <p:cNvSpPr>
            <a:spLocks noGrp="1"/>
          </p:cNvSpPr>
          <p:nvPr>
            <p:ph sz="half" idx="1"/>
          </p:nvPr>
        </p:nvSpPr>
        <p:spPr>
          <a:xfrm>
            <a:off x="457200" y="1600200"/>
            <a:ext cx="8458200" cy="4525963"/>
          </a:xfrm>
        </p:spPr>
        <p:txBody>
          <a:bodyPr>
            <a:normAutofit fontScale="25000" lnSpcReduction="20000"/>
          </a:bodyPr>
          <a:lstStyle/>
          <a:p>
            <a:r>
              <a:rPr lang="en-US" sz="5600" dirty="0" smtClean="0"/>
              <a:t>The standard C++ library includes the header file </a:t>
            </a:r>
            <a:r>
              <a:rPr lang="en-US" sz="5600" dirty="0" err="1" smtClean="0"/>
              <a:t>iostream</a:t>
            </a:r>
            <a:r>
              <a:rPr lang="en-US" sz="5600" dirty="0" smtClean="0"/>
              <a:t>, where the standard input and output stream objects are declared.</a:t>
            </a:r>
          </a:p>
          <a:p>
            <a:r>
              <a:rPr lang="en-US" sz="5600" dirty="0" smtClean="0"/>
              <a:t>the standard output of a program is the screen, and the C++ stream object defined to access it is </a:t>
            </a:r>
            <a:r>
              <a:rPr lang="en-US" sz="5600" dirty="0" err="1" smtClean="0"/>
              <a:t>cout</a:t>
            </a:r>
            <a:r>
              <a:rPr lang="en-US" sz="5600" dirty="0" smtClean="0"/>
              <a:t>.</a:t>
            </a:r>
            <a:br>
              <a:rPr lang="en-US" sz="5600" dirty="0" smtClean="0"/>
            </a:br>
            <a:r>
              <a:rPr lang="en-US" sz="5600" dirty="0" smtClean="0"/>
              <a:t/>
            </a:r>
            <a:br>
              <a:rPr lang="en-US" sz="5600" dirty="0" smtClean="0"/>
            </a:br>
            <a:r>
              <a:rPr lang="en-US" sz="5600" dirty="0" err="1" smtClean="0"/>
              <a:t>cout</a:t>
            </a:r>
            <a:r>
              <a:rPr lang="en-US" sz="5600" dirty="0" smtClean="0"/>
              <a:t> is used in conjunction with the </a:t>
            </a:r>
            <a:r>
              <a:rPr lang="en-US" sz="5600" i="1" dirty="0" smtClean="0"/>
              <a:t>insertion operator</a:t>
            </a:r>
            <a:r>
              <a:rPr lang="en-US" sz="5600" dirty="0" smtClean="0"/>
              <a:t>, which is written as &lt;&lt; (two "less than" signs).</a:t>
            </a:r>
            <a:br>
              <a:rPr lang="en-US" sz="5600" dirty="0" smtClean="0"/>
            </a:br>
            <a:r>
              <a:rPr lang="en-US" sz="5600" dirty="0" smtClean="0"/>
              <a:t/>
            </a:r>
            <a:br>
              <a:rPr lang="en-US" sz="5600" dirty="0" smtClean="0"/>
            </a:br>
            <a:r>
              <a:rPr lang="en-US" sz="5600" dirty="0" smtClean="0"/>
              <a:t>1 .</a:t>
            </a:r>
            <a:r>
              <a:rPr lang="en-US" sz="5600" dirty="0" err="1" smtClean="0"/>
              <a:t>cout</a:t>
            </a:r>
            <a:r>
              <a:rPr lang="en-US" sz="5600" dirty="0" smtClean="0"/>
              <a:t> &lt;&lt; "Output sentence"; </a:t>
            </a:r>
            <a:br>
              <a:rPr lang="en-US" sz="5600" dirty="0" smtClean="0"/>
            </a:br>
            <a:r>
              <a:rPr lang="en-US" sz="5600" dirty="0" smtClean="0"/>
              <a:t>2 .</a:t>
            </a:r>
            <a:r>
              <a:rPr lang="en-US" sz="5600" dirty="0" err="1" smtClean="0"/>
              <a:t>cout</a:t>
            </a:r>
            <a:r>
              <a:rPr lang="en-US" sz="5600" dirty="0" smtClean="0"/>
              <a:t> &lt;&lt; 120; </a:t>
            </a:r>
            <a:br>
              <a:rPr lang="en-US" sz="5600" dirty="0" smtClean="0"/>
            </a:br>
            <a:r>
              <a:rPr lang="en-US" sz="5600" dirty="0" smtClean="0"/>
              <a:t>3. </a:t>
            </a:r>
            <a:r>
              <a:rPr lang="en-US" sz="5600" dirty="0" err="1" smtClean="0"/>
              <a:t>cout</a:t>
            </a:r>
            <a:r>
              <a:rPr lang="en-US" sz="5600" dirty="0" smtClean="0"/>
              <a:t> &lt;&lt; x; </a:t>
            </a:r>
            <a:br>
              <a:rPr lang="en-US" sz="5600" dirty="0" smtClean="0"/>
            </a:br>
            <a:r>
              <a:rPr lang="en-US" sz="5600" dirty="0" smtClean="0"/>
              <a:t> The &lt;&lt; operator inserts the data that follows it into the stream preceding it. In the examples above it inserted the constant string Output sentence, the numerical constant 120 and variable x into the standard output stream </a:t>
            </a:r>
            <a:r>
              <a:rPr lang="en-US" sz="5600" dirty="0" err="1" smtClean="0"/>
              <a:t>cout</a:t>
            </a:r>
            <a:r>
              <a:rPr lang="en-US" sz="5600" dirty="0" smtClean="0"/>
              <a:t>. </a:t>
            </a:r>
            <a:br>
              <a:rPr lang="en-US" sz="5600" dirty="0" smtClean="0"/>
            </a:br>
            <a:r>
              <a:rPr lang="en-US" sz="5600" dirty="0" smtClean="0"/>
              <a:t/>
            </a:r>
            <a:br>
              <a:rPr lang="en-US" sz="5600" dirty="0" smtClean="0"/>
            </a:br>
            <a:r>
              <a:rPr lang="en-US" sz="5600" b="1" dirty="0" smtClean="0"/>
              <a:t> Standard Input (</a:t>
            </a:r>
            <a:r>
              <a:rPr lang="en-US" sz="5600" b="1" dirty="0" err="1" smtClean="0"/>
              <a:t>cin</a:t>
            </a:r>
            <a:r>
              <a:rPr lang="en-US" sz="5600" b="1" dirty="0" smtClean="0"/>
              <a:t>).</a:t>
            </a:r>
          </a:p>
          <a:p>
            <a:r>
              <a:rPr lang="en-US" sz="5600" dirty="0" smtClean="0"/>
              <a:t>The standard input device is usually the keyboard. Handling the standard input in C++ is done by applying the overloaded operator of extraction (&gt;&gt;) on the </a:t>
            </a:r>
            <a:r>
              <a:rPr lang="en-US" sz="5600" dirty="0" err="1" smtClean="0"/>
              <a:t>cin</a:t>
            </a:r>
            <a:r>
              <a:rPr lang="en-US" sz="5600" dirty="0" smtClean="0"/>
              <a:t> stream. The operator must be followed by the variable that will store the data that is going to be extracted from the stream. For example:</a:t>
            </a:r>
            <a:br>
              <a:rPr lang="en-US" sz="5600" dirty="0" smtClean="0"/>
            </a:br>
            <a:r>
              <a:rPr lang="en-US" sz="5600" dirty="0" smtClean="0"/>
              <a:t/>
            </a:r>
            <a:br>
              <a:rPr lang="en-US" sz="5600" dirty="0" smtClean="0"/>
            </a:br>
            <a:r>
              <a:rPr lang="en-US" sz="5600" dirty="0" smtClean="0"/>
              <a:t>1</a:t>
            </a:r>
            <a:r>
              <a:rPr lang="en-US" sz="5600" i="1" dirty="0" smtClean="0"/>
              <a:t> </a:t>
            </a:r>
            <a:r>
              <a:rPr lang="en-US" sz="5600" i="1" dirty="0" err="1" smtClean="0"/>
              <a:t>int</a:t>
            </a:r>
            <a:r>
              <a:rPr lang="en-US" sz="5600" dirty="0" smtClean="0"/>
              <a:t> age; </a:t>
            </a:r>
            <a:br>
              <a:rPr lang="en-US" sz="5600" dirty="0" smtClean="0"/>
            </a:br>
            <a:r>
              <a:rPr lang="en-US" sz="5600" dirty="0" smtClean="0"/>
              <a:t>2 </a:t>
            </a:r>
            <a:r>
              <a:rPr lang="en-US" sz="5600" dirty="0" err="1" smtClean="0"/>
              <a:t>cin</a:t>
            </a:r>
            <a:r>
              <a:rPr lang="en-US" sz="5600" dirty="0" smtClean="0"/>
              <a:t> &gt;&gt; age; </a:t>
            </a:r>
          </a:p>
          <a:p>
            <a:r>
              <a:rPr lang="en-US" sz="5600" dirty="0" smtClean="0"/>
              <a:t>The first statement declares a variable of type </a:t>
            </a:r>
            <a:r>
              <a:rPr lang="en-US" sz="5600" dirty="0" err="1" smtClean="0"/>
              <a:t>int</a:t>
            </a:r>
            <a:r>
              <a:rPr lang="en-US" sz="5600" dirty="0" smtClean="0"/>
              <a:t> called age, and the second one waits for an input from </a:t>
            </a:r>
            <a:r>
              <a:rPr lang="en-US" sz="5600" dirty="0" err="1" smtClean="0"/>
              <a:t>cin</a:t>
            </a:r>
            <a:r>
              <a:rPr lang="en-US" sz="5600" dirty="0" smtClean="0"/>
              <a:t> (the keyboard) in order to store it in this integer variable.</a:t>
            </a:r>
            <a:br>
              <a:rPr lang="en-US" sz="5600" dirty="0" smtClean="0"/>
            </a:br>
            <a:r>
              <a:rPr lang="en-US" sz="5600" dirty="0" smtClean="0"/>
              <a:t/>
            </a:r>
            <a:br>
              <a:rPr lang="en-US" sz="5600" dirty="0" smtClean="0"/>
            </a:br>
            <a:r>
              <a:rPr lang="en-US" sz="5600" dirty="0" smtClean="0"/>
              <a:t> </a:t>
            </a:r>
            <a:br>
              <a:rPr lang="en-US" sz="5600" dirty="0" smtClean="0"/>
            </a:br>
            <a:endParaRPr lang="en-US" sz="5600" dirty="0" smtClean="0"/>
          </a:p>
          <a:p>
            <a:r>
              <a:rPr lang="en-US" dirty="0" smtClean="0"/>
              <a:t/>
            </a:r>
            <a:br>
              <a:rPr lang="en-US" dirty="0" smtClean="0"/>
            </a:br>
            <a:r>
              <a:rPr lang="en-US" dirty="0" smtClean="0"/>
              <a:t/>
            </a:r>
            <a:br>
              <a:rPr lang="en-US" dirty="0" smtClean="0"/>
            </a:br>
            <a:r>
              <a:rPr lang="en-US" dirty="0" smtClean="0"/>
              <a:t> </a:t>
            </a:r>
            <a:br>
              <a:rPr lang="en-US" dirty="0" smtClean="0"/>
            </a:br>
            <a:r>
              <a:rPr lang="en-US" dirty="0" smtClean="0"/>
              <a:t/>
            </a:r>
            <a:br>
              <a:rPr lang="en-US" dirty="0" smtClean="0"/>
            </a:b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85800" y="381000"/>
            <a:ext cx="7772400" cy="1143000"/>
          </a:xfrm>
        </p:spPr>
        <p:txBody>
          <a:bodyPr>
            <a:normAutofit fontScale="90000"/>
          </a:bodyPr>
          <a:lstStyle/>
          <a:p>
            <a:r>
              <a:rPr lang="en-US" sz="3600"/>
              <a:t> Overloading Stream-Insertion and Stream-Extraction Operators </a:t>
            </a:r>
          </a:p>
        </p:txBody>
      </p:sp>
      <p:sp>
        <p:nvSpPr>
          <p:cNvPr id="10243" name="Rectangle 3"/>
          <p:cNvSpPr>
            <a:spLocks noGrp="1" noChangeArrowheads="1"/>
          </p:cNvSpPr>
          <p:nvPr>
            <p:ph type="body" idx="1"/>
          </p:nvPr>
        </p:nvSpPr>
        <p:spPr>
          <a:xfrm>
            <a:off x="304800" y="1981200"/>
            <a:ext cx="8153400" cy="4114800"/>
          </a:xfrm>
        </p:spPr>
        <p:txBody>
          <a:bodyPr/>
          <a:lstStyle/>
          <a:p>
            <a:pPr>
              <a:lnSpc>
                <a:spcPct val="90000"/>
              </a:lnSpc>
            </a:pPr>
            <a:r>
              <a:rPr lang="en-US"/>
              <a:t>Overloaded </a:t>
            </a:r>
            <a:r>
              <a:rPr lang="en-US" b="1">
                <a:latin typeface="Courier New" pitchFamily="49" charset="0"/>
              </a:rPr>
              <a:t>&lt;&lt;</a:t>
            </a:r>
            <a:r>
              <a:rPr lang="en-US"/>
              <a:t> and </a:t>
            </a:r>
            <a:r>
              <a:rPr lang="en-US" b="1">
                <a:latin typeface="Courier New" pitchFamily="49" charset="0"/>
              </a:rPr>
              <a:t>&gt;&gt;</a:t>
            </a:r>
            <a:r>
              <a:rPr lang="en-US"/>
              <a:t> operators</a:t>
            </a:r>
          </a:p>
          <a:p>
            <a:pPr lvl="1">
              <a:lnSpc>
                <a:spcPct val="90000"/>
              </a:lnSpc>
            </a:pPr>
            <a:r>
              <a:rPr lang="en-US"/>
              <a:t>Overloaded to perform input/output for user-defined types</a:t>
            </a:r>
          </a:p>
          <a:p>
            <a:pPr lvl="1">
              <a:lnSpc>
                <a:spcPct val="90000"/>
              </a:lnSpc>
            </a:pPr>
            <a:r>
              <a:rPr lang="en-US"/>
              <a:t>Left operand of types </a:t>
            </a:r>
            <a:r>
              <a:rPr lang="en-US" b="1">
                <a:latin typeface="Courier New" pitchFamily="49" charset="0"/>
              </a:rPr>
              <a:t>ostream</a:t>
            </a:r>
            <a:r>
              <a:rPr lang="en-US"/>
              <a:t> </a:t>
            </a:r>
            <a:r>
              <a:rPr lang="en-US" b="1">
                <a:latin typeface="Courier New" pitchFamily="49" charset="0"/>
              </a:rPr>
              <a:t>&amp;</a:t>
            </a:r>
            <a:r>
              <a:rPr lang="en-US"/>
              <a:t> and </a:t>
            </a:r>
            <a:r>
              <a:rPr lang="en-US" b="1">
                <a:latin typeface="Courier New" pitchFamily="49" charset="0"/>
              </a:rPr>
              <a:t>istream</a:t>
            </a:r>
            <a:r>
              <a:rPr lang="en-US"/>
              <a:t> </a:t>
            </a:r>
            <a:r>
              <a:rPr lang="en-US" b="1">
                <a:latin typeface="Courier New" pitchFamily="49" charset="0"/>
              </a:rPr>
              <a:t>&amp;</a:t>
            </a:r>
          </a:p>
          <a:p>
            <a:pPr lvl="1">
              <a:lnSpc>
                <a:spcPct val="90000"/>
              </a:lnSpc>
            </a:pPr>
            <a:r>
              <a:rPr lang="en-US"/>
              <a:t>Must be a non-member function because left operand is not an object of the class</a:t>
            </a:r>
          </a:p>
          <a:p>
            <a:pPr lvl="1">
              <a:lnSpc>
                <a:spcPct val="90000"/>
              </a:lnSpc>
            </a:pPr>
            <a:r>
              <a:rPr lang="en-US"/>
              <a:t>Must be a </a:t>
            </a:r>
            <a:r>
              <a:rPr lang="en-US" b="1">
                <a:latin typeface="Courier New" pitchFamily="49" charset="0"/>
              </a:rPr>
              <a:t>friend</a:t>
            </a:r>
            <a:r>
              <a:rPr lang="en-US"/>
              <a:t> function to access private data members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447800"/>
          </a:xfrm>
        </p:spPr>
        <p:txBody>
          <a:bodyPr>
            <a:normAutofit fontScale="90000"/>
          </a:bodyPr>
          <a:lstStyle/>
          <a:p>
            <a:r>
              <a:rPr lang="en-US" dirty="0" smtClean="0"/>
              <a:t>Overloading stream extraction( &lt;&lt; )and insertion (&gt;&gt;) operator for </a:t>
            </a:r>
            <a:r>
              <a:rPr lang="en-US" dirty="0" err="1" smtClean="0"/>
              <a:t>userdefined</a:t>
            </a:r>
            <a:r>
              <a:rPr lang="en-US" dirty="0" smtClean="0"/>
              <a:t> data type</a:t>
            </a:r>
            <a:endParaRPr lang="en-US" dirty="0"/>
          </a:p>
        </p:txBody>
      </p:sp>
      <p:sp>
        <p:nvSpPr>
          <p:cNvPr id="3" name="Content Placeholder 2"/>
          <p:cNvSpPr>
            <a:spLocks noGrp="1"/>
          </p:cNvSpPr>
          <p:nvPr>
            <p:ph sz="half" idx="1"/>
          </p:nvPr>
        </p:nvSpPr>
        <p:spPr>
          <a:xfrm>
            <a:off x="457200" y="1600200"/>
            <a:ext cx="8458200" cy="4525963"/>
          </a:xfrm>
        </p:spPr>
        <p:txBody>
          <a:bodyPr/>
          <a:lstStyle/>
          <a:p>
            <a:r>
              <a:rPr lang="en-US" dirty="0" smtClean="0"/>
              <a:t>Syntax</a:t>
            </a:r>
          </a:p>
          <a:p>
            <a:pPr>
              <a:buNone/>
            </a:pPr>
            <a:r>
              <a:rPr lang="en-US" dirty="0" smtClean="0"/>
              <a:t>// </a:t>
            </a:r>
            <a:r>
              <a:rPr lang="en-US" dirty="0" err="1" smtClean="0"/>
              <a:t>ostream's</a:t>
            </a:r>
            <a:r>
              <a:rPr lang="en-US" dirty="0" smtClean="0"/>
              <a:t> insertion operator definition </a:t>
            </a:r>
          </a:p>
          <a:p>
            <a:pPr>
              <a:buNone/>
            </a:pPr>
            <a:r>
              <a:rPr lang="en-US" dirty="0" err="1" smtClean="0">
                <a:solidFill>
                  <a:srgbClr val="7030A0"/>
                </a:solidFill>
              </a:rPr>
              <a:t>ostream</a:t>
            </a:r>
            <a:r>
              <a:rPr lang="en-US" dirty="0" smtClean="0">
                <a:solidFill>
                  <a:srgbClr val="7030A0"/>
                </a:solidFill>
              </a:rPr>
              <a:t>&amp; operator&lt;&lt; (</a:t>
            </a:r>
            <a:r>
              <a:rPr lang="en-US" dirty="0" err="1" smtClean="0">
                <a:solidFill>
                  <a:srgbClr val="7030A0"/>
                </a:solidFill>
              </a:rPr>
              <a:t>ostream</a:t>
            </a:r>
            <a:r>
              <a:rPr lang="en-US" dirty="0" smtClean="0">
                <a:solidFill>
                  <a:srgbClr val="7030A0"/>
                </a:solidFill>
              </a:rPr>
              <a:t>&amp; </a:t>
            </a:r>
            <a:r>
              <a:rPr lang="en-US" dirty="0" err="1" smtClean="0">
                <a:solidFill>
                  <a:srgbClr val="7030A0"/>
                </a:solidFill>
              </a:rPr>
              <a:t>os</a:t>
            </a:r>
            <a:r>
              <a:rPr lang="en-US" dirty="0" smtClean="0">
                <a:solidFill>
                  <a:srgbClr val="7030A0"/>
                </a:solidFill>
              </a:rPr>
              <a:t>, const Class&amp; </a:t>
            </a:r>
            <a:r>
              <a:rPr lang="en-US" dirty="0" err="1" smtClean="0">
                <a:solidFill>
                  <a:srgbClr val="7030A0"/>
                </a:solidFill>
              </a:rPr>
              <a:t>obj</a:t>
            </a:r>
            <a:r>
              <a:rPr lang="en-US" dirty="0" smtClean="0">
                <a:solidFill>
                  <a:srgbClr val="7030A0"/>
                </a:solidFill>
              </a:rPr>
              <a:t>); </a:t>
            </a:r>
          </a:p>
          <a:p>
            <a:pPr>
              <a:buNone/>
            </a:pPr>
            <a:endParaRPr lang="en-US" dirty="0" smtClean="0"/>
          </a:p>
          <a:p>
            <a:pPr>
              <a:buNone/>
            </a:pPr>
            <a:r>
              <a:rPr lang="en-US" dirty="0" smtClean="0"/>
              <a:t>// </a:t>
            </a:r>
            <a:r>
              <a:rPr lang="en-US" dirty="0" err="1" smtClean="0"/>
              <a:t>istream's</a:t>
            </a:r>
            <a:r>
              <a:rPr lang="en-US" dirty="0" smtClean="0"/>
              <a:t> extraction operator definition </a:t>
            </a:r>
          </a:p>
          <a:p>
            <a:pPr>
              <a:buNone/>
            </a:pPr>
            <a:r>
              <a:rPr lang="en-US" dirty="0" err="1" smtClean="0">
                <a:solidFill>
                  <a:srgbClr val="7030A0"/>
                </a:solidFill>
              </a:rPr>
              <a:t>istream</a:t>
            </a:r>
            <a:r>
              <a:rPr lang="en-US" dirty="0" smtClean="0">
                <a:solidFill>
                  <a:srgbClr val="7030A0"/>
                </a:solidFill>
              </a:rPr>
              <a:t>&amp; operator&gt;&gt;(</a:t>
            </a:r>
            <a:r>
              <a:rPr lang="en-US" dirty="0" err="1" smtClean="0">
                <a:solidFill>
                  <a:srgbClr val="7030A0"/>
                </a:solidFill>
              </a:rPr>
              <a:t>istream</a:t>
            </a:r>
            <a:r>
              <a:rPr lang="en-US" dirty="0" smtClean="0">
                <a:solidFill>
                  <a:srgbClr val="7030A0"/>
                </a:solidFill>
              </a:rPr>
              <a:t> &amp;is, Class &amp;</a:t>
            </a:r>
            <a:r>
              <a:rPr lang="en-US" dirty="0" err="1" smtClean="0">
                <a:solidFill>
                  <a:srgbClr val="7030A0"/>
                </a:solidFill>
              </a:rPr>
              <a:t>obj</a:t>
            </a:r>
            <a:r>
              <a:rPr lang="en-US" dirty="0" smtClean="0">
                <a:solidFill>
                  <a:srgbClr val="7030A0"/>
                </a:solidFill>
              </a:rPr>
              <a:t>);</a:t>
            </a:r>
            <a:endParaRPr lang="en-US" dirty="0">
              <a:solidFill>
                <a:srgbClr val="7030A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US" dirty="0"/>
          </a:p>
        </p:txBody>
      </p:sp>
      <p:sp>
        <p:nvSpPr>
          <p:cNvPr id="3" name="Content Placeholder 2"/>
          <p:cNvSpPr>
            <a:spLocks noGrp="1"/>
          </p:cNvSpPr>
          <p:nvPr>
            <p:ph idx="1"/>
          </p:nvPr>
        </p:nvSpPr>
        <p:spPr/>
        <p:txBody>
          <a:bodyPr>
            <a:normAutofit fontScale="92500" lnSpcReduction="20000"/>
          </a:bodyPr>
          <a:lstStyle/>
          <a:p>
            <a:pPr fontAlgn="base">
              <a:buNone/>
            </a:pPr>
            <a:r>
              <a:rPr lang="en-US" dirty="0"/>
              <a:t/>
            </a:r>
            <a:br>
              <a:rPr lang="en-US" dirty="0"/>
            </a:br>
            <a:r>
              <a:rPr lang="en-US" dirty="0" err="1" smtClean="0"/>
              <a:t>int</a:t>
            </a:r>
            <a:r>
              <a:rPr lang="en-US" dirty="0" smtClean="0"/>
              <a:t>  </a:t>
            </a:r>
            <a:r>
              <a:rPr lang="en-US" dirty="0" err="1"/>
              <a:t>nX</a:t>
            </a:r>
            <a:r>
              <a:rPr lang="en-US" dirty="0"/>
              <a:t> = </a:t>
            </a:r>
            <a:r>
              <a:rPr lang="en-US" dirty="0" smtClean="0"/>
              <a:t>2, </a:t>
            </a:r>
            <a:r>
              <a:rPr lang="en-US" dirty="0" err="1"/>
              <a:t>nY</a:t>
            </a:r>
            <a:r>
              <a:rPr lang="en-US" dirty="0"/>
              <a:t> = 3;</a:t>
            </a:r>
          </a:p>
          <a:p>
            <a:pPr fontAlgn="base">
              <a:buNone/>
            </a:pPr>
            <a:r>
              <a:rPr lang="en-US" dirty="0" smtClean="0"/>
              <a:t>	</a:t>
            </a:r>
            <a:r>
              <a:rPr lang="en-US" dirty="0" err="1" smtClean="0"/>
              <a:t>cout</a:t>
            </a:r>
            <a:r>
              <a:rPr lang="en-US" dirty="0" smtClean="0"/>
              <a:t> </a:t>
            </a:r>
            <a:r>
              <a:rPr lang="en-US" dirty="0"/>
              <a:t>&lt;&lt; </a:t>
            </a:r>
            <a:r>
              <a:rPr lang="en-US" dirty="0" err="1"/>
              <a:t>nX</a:t>
            </a:r>
            <a:r>
              <a:rPr lang="en-US" dirty="0"/>
              <a:t> + </a:t>
            </a:r>
            <a:r>
              <a:rPr lang="en-US" dirty="0" err="1"/>
              <a:t>nY</a:t>
            </a:r>
            <a:r>
              <a:rPr lang="en-US" dirty="0"/>
              <a:t> &lt;&lt; </a:t>
            </a:r>
            <a:r>
              <a:rPr lang="en-US" dirty="0" err="1"/>
              <a:t>endl</a:t>
            </a:r>
            <a:r>
              <a:rPr lang="en-US" dirty="0" smtClean="0"/>
              <a:t>;</a:t>
            </a:r>
          </a:p>
          <a:p>
            <a:pPr fontAlgn="base"/>
            <a:endParaRPr lang="en-US" dirty="0"/>
          </a:p>
          <a:p>
            <a:pPr>
              <a:buNone/>
            </a:pPr>
            <a:r>
              <a:rPr lang="en-US" dirty="0" smtClean="0"/>
              <a:t>	C</a:t>
            </a:r>
            <a:r>
              <a:rPr lang="en-US" dirty="0"/>
              <a:t>++ already knows how the plus operator (+) should be applied to integer operands — the compiler adds </a:t>
            </a:r>
            <a:r>
              <a:rPr lang="en-US" dirty="0" err="1"/>
              <a:t>nX</a:t>
            </a:r>
            <a:r>
              <a:rPr lang="en-US" dirty="0"/>
              <a:t> and </a:t>
            </a:r>
            <a:r>
              <a:rPr lang="en-US" dirty="0" err="1"/>
              <a:t>nY</a:t>
            </a:r>
            <a:r>
              <a:rPr lang="en-US" dirty="0"/>
              <a:t> together and returns the result. </a:t>
            </a:r>
          </a:p>
          <a:p>
            <a:pPr fontAlgn="base"/>
            <a:endParaRPr lang="en-US" dirty="0"/>
          </a:p>
          <a:p>
            <a:pPr fontAlgn="base">
              <a:buNone/>
            </a:pPr>
            <a:r>
              <a:rPr lang="en-US" dirty="0" smtClean="0"/>
              <a:t>	</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0" y="381000"/>
            <a:ext cx="9144000" cy="6477000"/>
          </a:xfrm>
        </p:spPr>
        <p:txBody>
          <a:bodyPr>
            <a:normAutofit/>
          </a:bodyPr>
          <a:lstStyle/>
          <a:p>
            <a:pPr>
              <a:buNone/>
            </a:pPr>
            <a:r>
              <a:rPr lang="en-US" sz="2400" dirty="0" smtClean="0"/>
              <a:t>Example:- </a:t>
            </a:r>
          </a:p>
          <a:p>
            <a:pPr>
              <a:buNone/>
            </a:pPr>
            <a:endParaRPr lang="en-US" sz="2400" dirty="0" smtClean="0"/>
          </a:p>
          <a:p>
            <a:pPr>
              <a:buNone/>
            </a:pPr>
            <a:r>
              <a:rPr lang="en-US" sz="2400" b="1" dirty="0" smtClean="0"/>
              <a:t>class </a:t>
            </a:r>
            <a:r>
              <a:rPr lang="en-US" sz="2400" b="1" dirty="0" err="1" smtClean="0"/>
              <a:t>PhoneNumber</a:t>
            </a:r>
            <a:endParaRPr lang="en-US" sz="2400" b="1" dirty="0" smtClean="0"/>
          </a:p>
          <a:p>
            <a:pPr>
              <a:buNone/>
            </a:pPr>
            <a:r>
              <a:rPr lang="en-US" sz="2400" dirty="0" smtClean="0"/>
              <a:t> {</a:t>
            </a:r>
          </a:p>
          <a:p>
            <a:pPr>
              <a:buNone/>
            </a:pPr>
            <a:r>
              <a:rPr lang="en-US" sz="2400" dirty="0" smtClean="0"/>
              <a:t>	private</a:t>
            </a:r>
            <a:r>
              <a:rPr lang="en-US" sz="2400" dirty="0" smtClean="0"/>
              <a:t>:</a:t>
            </a:r>
          </a:p>
          <a:p>
            <a:pPr>
              <a:buNone/>
            </a:pPr>
            <a:r>
              <a:rPr lang="en-US" sz="2400" dirty="0" smtClean="0"/>
              <a:t> </a:t>
            </a:r>
            <a:r>
              <a:rPr lang="en-US" sz="2400" dirty="0" smtClean="0"/>
              <a:t>		string </a:t>
            </a:r>
            <a:r>
              <a:rPr lang="en-US" sz="2400" dirty="0" err="1" smtClean="0"/>
              <a:t>areaCode</a:t>
            </a:r>
            <a:r>
              <a:rPr lang="en-US" sz="2400" dirty="0" smtClean="0"/>
              <a:t>; </a:t>
            </a:r>
            <a:r>
              <a:rPr lang="en-US" sz="2400" dirty="0" smtClean="0"/>
              <a:t>    // </a:t>
            </a:r>
            <a:r>
              <a:rPr lang="en-US" sz="2400" dirty="0" smtClean="0"/>
              <a:t>3-digit area code</a:t>
            </a:r>
          </a:p>
          <a:p>
            <a:pPr>
              <a:buNone/>
            </a:pPr>
            <a:r>
              <a:rPr lang="en-US" sz="2400" dirty="0" smtClean="0"/>
              <a:t>		string </a:t>
            </a:r>
            <a:r>
              <a:rPr lang="en-US" sz="2400" dirty="0" smtClean="0"/>
              <a:t>exchange; </a:t>
            </a:r>
            <a:r>
              <a:rPr lang="en-US" sz="2400" dirty="0" smtClean="0"/>
              <a:t>    // </a:t>
            </a:r>
            <a:r>
              <a:rPr lang="en-US" sz="2400" dirty="0" smtClean="0"/>
              <a:t>3-digit exchange</a:t>
            </a:r>
          </a:p>
          <a:p>
            <a:pPr>
              <a:buNone/>
            </a:pPr>
            <a:r>
              <a:rPr lang="en-US" sz="2400" dirty="0" smtClean="0"/>
              <a:t>		string </a:t>
            </a:r>
            <a:r>
              <a:rPr lang="en-US" sz="2400" dirty="0" smtClean="0"/>
              <a:t>line; </a:t>
            </a:r>
            <a:r>
              <a:rPr lang="en-US" sz="2400" dirty="0" smtClean="0"/>
              <a:t>             // </a:t>
            </a:r>
            <a:r>
              <a:rPr lang="en-US" sz="2400" dirty="0" smtClean="0"/>
              <a:t>4-digit line</a:t>
            </a:r>
          </a:p>
          <a:p>
            <a:pPr>
              <a:buNone/>
            </a:pPr>
            <a:r>
              <a:rPr lang="en-US" sz="2400" dirty="0" smtClean="0"/>
              <a:t>	public</a:t>
            </a:r>
            <a:r>
              <a:rPr lang="en-US" sz="2400" dirty="0" smtClean="0"/>
              <a:t>:</a:t>
            </a:r>
          </a:p>
          <a:p>
            <a:pPr>
              <a:buNone/>
            </a:pPr>
            <a:r>
              <a:rPr lang="en-US" sz="2400" dirty="0" smtClean="0"/>
              <a:t>          friend </a:t>
            </a:r>
            <a:r>
              <a:rPr lang="en-US" sz="2400" dirty="0" err="1" smtClean="0"/>
              <a:t>ostream</a:t>
            </a:r>
            <a:r>
              <a:rPr lang="en-US" sz="2400" dirty="0" smtClean="0"/>
              <a:t> </a:t>
            </a:r>
            <a:r>
              <a:rPr lang="en-US" sz="2400" dirty="0" smtClean="0"/>
              <a:t>&amp; operator</a:t>
            </a:r>
            <a:r>
              <a:rPr lang="en-US" sz="2400" dirty="0" smtClean="0"/>
              <a:t>&lt;&lt;( </a:t>
            </a:r>
            <a:r>
              <a:rPr lang="en-US" sz="2400" dirty="0" err="1" smtClean="0"/>
              <a:t>ostream</a:t>
            </a:r>
            <a:r>
              <a:rPr lang="en-US" sz="2400" dirty="0" smtClean="0"/>
              <a:t> &amp;, const </a:t>
            </a:r>
            <a:r>
              <a:rPr lang="en-US" sz="2400" dirty="0" err="1" smtClean="0"/>
              <a:t>PhoneNumber</a:t>
            </a:r>
            <a:r>
              <a:rPr lang="en-US" sz="2400" dirty="0" smtClean="0"/>
              <a:t> </a:t>
            </a:r>
            <a:r>
              <a:rPr lang="en-US" sz="2400" dirty="0" smtClean="0"/>
              <a:t>&amp; );</a:t>
            </a:r>
            <a:endParaRPr lang="en-US" sz="2400" dirty="0" smtClean="0"/>
          </a:p>
          <a:p>
            <a:pPr>
              <a:buNone/>
            </a:pPr>
            <a:r>
              <a:rPr lang="en-US" sz="2400" dirty="0" smtClean="0"/>
              <a:t>          friend </a:t>
            </a:r>
            <a:r>
              <a:rPr lang="en-US" sz="2400" dirty="0" err="1" smtClean="0"/>
              <a:t>istream</a:t>
            </a:r>
            <a:r>
              <a:rPr lang="en-US" sz="2400" dirty="0" smtClean="0"/>
              <a:t> </a:t>
            </a:r>
            <a:r>
              <a:rPr lang="en-US" sz="2400" dirty="0" smtClean="0"/>
              <a:t>&amp; operator</a:t>
            </a:r>
            <a:r>
              <a:rPr lang="en-US" sz="2400" dirty="0" smtClean="0"/>
              <a:t>&gt;&gt;( </a:t>
            </a:r>
            <a:r>
              <a:rPr lang="en-US" sz="2400" dirty="0" err="1" smtClean="0"/>
              <a:t>istream</a:t>
            </a:r>
            <a:r>
              <a:rPr lang="en-US" sz="2400" dirty="0" smtClean="0"/>
              <a:t> &amp;, </a:t>
            </a:r>
            <a:r>
              <a:rPr lang="en-US" sz="2400" dirty="0" err="1" smtClean="0"/>
              <a:t>PhoneNumber</a:t>
            </a:r>
            <a:r>
              <a:rPr lang="en-US" sz="2400" dirty="0" smtClean="0"/>
              <a:t> &amp; );</a:t>
            </a:r>
          </a:p>
          <a:p>
            <a:pPr>
              <a:buNone/>
            </a:pPr>
            <a:r>
              <a:rPr lang="en-US" sz="2400" dirty="0" smtClean="0"/>
              <a:t> }; </a:t>
            </a:r>
            <a:endParaRPr lang="en-US" sz="2400" dirty="0" smtClean="0"/>
          </a:p>
          <a:p>
            <a:pPr>
              <a:buNone/>
            </a:pPr>
            <a:r>
              <a:rPr lang="en-US" sz="2400" dirty="0" smtClean="0"/>
              <a:t>// </a:t>
            </a:r>
            <a:r>
              <a:rPr lang="en-US" sz="2400" dirty="0" smtClean="0"/>
              <a:t>end class </a:t>
            </a:r>
            <a:r>
              <a:rPr lang="en-US" sz="2400" dirty="0" err="1" smtClean="0"/>
              <a:t>PhoneNumber</a:t>
            </a:r>
            <a:endParaRPr lang="en-US" sz="2400" dirty="0" smtClean="0"/>
          </a:p>
          <a:p>
            <a:pPr>
              <a:buNone/>
            </a:pP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0" y="1600201"/>
            <a:ext cx="9144000" cy="4495800"/>
          </a:xfrm>
        </p:spPr>
        <p:txBody>
          <a:bodyPr>
            <a:normAutofit/>
          </a:bodyPr>
          <a:lstStyle/>
          <a:p>
            <a:pPr>
              <a:buNone/>
            </a:pPr>
            <a:r>
              <a:rPr lang="en-US" sz="2400" b="1" dirty="0" err="1" smtClean="0"/>
              <a:t>ostream</a:t>
            </a:r>
            <a:r>
              <a:rPr lang="en-US" sz="2400" b="1" dirty="0" smtClean="0"/>
              <a:t> &amp;operator&lt;&lt;( </a:t>
            </a:r>
            <a:r>
              <a:rPr lang="en-US" sz="2400" b="1" dirty="0" err="1" smtClean="0"/>
              <a:t>ostream</a:t>
            </a:r>
            <a:r>
              <a:rPr lang="en-US" sz="2400" b="1" dirty="0" smtClean="0"/>
              <a:t> &amp;output, const </a:t>
            </a:r>
            <a:r>
              <a:rPr lang="en-US" sz="2400" b="1" dirty="0" err="1" smtClean="0"/>
              <a:t>PhoneNumber</a:t>
            </a:r>
            <a:r>
              <a:rPr lang="en-US" sz="2400" b="1" dirty="0" smtClean="0"/>
              <a:t> &amp;number )</a:t>
            </a:r>
          </a:p>
          <a:p>
            <a:pPr>
              <a:buNone/>
            </a:pPr>
            <a:r>
              <a:rPr lang="en-US" sz="2400" dirty="0" smtClean="0"/>
              <a:t> {</a:t>
            </a:r>
          </a:p>
          <a:p>
            <a:pPr>
              <a:buNone/>
            </a:pPr>
            <a:r>
              <a:rPr lang="en-US" sz="2400" dirty="0" smtClean="0"/>
              <a:t>	output </a:t>
            </a:r>
            <a:r>
              <a:rPr lang="en-US" sz="2400" dirty="0" smtClean="0"/>
              <a:t>&lt;&lt; "(" &lt;&lt; </a:t>
            </a:r>
            <a:r>
              <a:rPr lang="en-US" sz="2400" dirty="0" err="1" smtClean="0"/>
              <a:t>number.areaCode</a:t>
            </a:r>
            <a:r>
              <a:rPr lang="en-US" sz="2400" dirty="0" smtClean="0"/>
              <a:t> &lt;&lt; ") “&lt;&lt; </a:t>
            </a:r>
            <a:r>
              <a:rPr lang="en-US" sz="2400" dirty="0" err="1" smtClean="0"/>
              <a:t>number.exchange</a:t>
            </a:r>
            <a:r>
              <a:rPr lang="en-US" sz="2400" dirty="0" smtClean="0"/>
              <a:t> &lt;&lt; "-" &lt;&lt; </a:t>
            </a:r>
            <a:r>
              <a:rPr lang="en-US" sz="2400" dirty="0" err="1" smtClean="0"/>
              <a:t>number.line</a:t>
            </a:r>
            <a:r>
              <a:rPr lang="en-US" sz="2400" dirty="0" smtClean="0"/>
              <a:t>;</a:t>
            </a:r>
          </a:p>
          <a:p>
            <a:pPr>
              <a:buNone/>
            </a:pPr>
            <a:r>
              <a:rPr lang="en-US" sz="2400" dirty="0" smtClean="0"/>
              <a:t>	return </a:t>
            </a:r>
            <a:r>
              <a:rPr lang="en-US" sz="2400" dirty="0" smtClean="0"/>
              <a:t>output; </a:t>
            </a:r>
          </a:p>
          <a:p>
            <a:pPr>
              <a:buNone/>
            </a:pPr>
            <a:r>
              <a:rPr lang="en-US" sz="2400" dirty="0" smtClean="0"/>
              <a:t>// enables </a:t>
            </a:r>
            <a:r>
              <a:rPr lang="en-US" sz="2400" dirty="0" err="1" smtClean="0"/>
              <a:t>cout</a:t>
            </a:r>
            <a:r>
              <a:rPr lang="en-US" sz="2400" dirty="0" smtClean="0"/>
              <a:t> &lt;&lt; a &lt;&lt; b &lt;&lt; c;</a:t>
            </a:r>
          </a:p>
          <a:p>
            <a:pPr>
              <a:buNone/>
            </a:pPr>
            <a:r>
              <a:rPr lang="en-US" sz="2400" dirty="0" smtClean="0"/>
              <a:t>} </a:t>
            </a:r>
          </a:p>
          <a:p>
            <a:endParaRPr lang="en-US" sz="24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0" y="1600200"/>
            <a:ext cx="9144000" cy="4724400"/>
          </a:xfrm>
        </p:spPr>
        <p:txBody>
          <a:bodyPr>
            <a:normAutofit/>
          </a:bodyPr>
          <a:lstStyle/>
          <a:p>
            <a:pPr>
              <a:buNone/>
            </a:pPr>
            <a:r>
              <a:rPr lang="en-US" b="1" dirty="0" err="1" smtClean="0"/>
              <a:t>istream</a:t>
            </a:r>
            <a:r>
              <a:rPr lang="en-US" b="1" dirty="0" smtClean="0"/>
              <a:t> &amp;operator&gt;&gt;( </a:t>
            </a:r>
            <a:r>
              <a:rPr lang="en-US" b="1" dirty="0" err="1" smtClean="0"/>
              <a:t>istream</a:t>
            </a:r>
            <a:r>
              <a:rPr lang="en-US" b="1" dirty="0" smtClean="0"/>
              <a:t> &amp;input, </a:t>
            </a:r>
            <a:r>
              <a:rPr lang="en-US" b="1" dirty="0" err="1" smtClean="0"/>
              <a:t>PhoneNumber</a:t>
            </a:r>
            <a:r>
              <a:rPr lang="en-US" b="1" dirty="0" smtClean="0"/>
              <a:t> &amp;number )</a:t>
            </a:r>
          </a:p>
          <a:p>
            <a:pPr>
              <a:buNone/>
            </a:pPr>
            <a:r>
              <a:rPr lang="en-US" dirty="0" smtClean="0"/>
              <a:t>{</a:t>
            </a:r>
          </a:p>
          <a:p>
            <a:pPr>
              <a:buNone/>
            </a:pPr>
            <a:r>
              <a:rPr lang="en-US" dirty="0" smtClean="0"/>
              <a:t>input &gt;&gt; </a:t>
            </a:r>
            <a:r>
              <a:rPr lang="en-US" dirty="0" err="1" smtClean="0"/>
              <a:t>setw</a:t>
            </a:r>
            <a:r>
              <a:rPr lang="en-US" dirty="0" smtClean="0"/>
              <a:t>( 3 ) &gt;&gt; </a:t>
            </a:r>
            <a:r>
              <a:rPr lang="en-US" dirty="0" err="1" smtClean="0"/>
              <a:t>number.areaCode</a:t>
            </a:r>
            <a:r>
              <a:rPr lang="en-US" dirty="0" smtClean="0"/>
              <a:t>; // input area code</a:t>
            </a:r>
          </a:p>
          <a:p>
            <a:pPr>
              <a:buNone/>
            </a:pPr>
            <a:r>
              <a:rPr lang="en-US" dirty="0" smtClean="0"/>
              <a:t>input &gt;&gt; </a:t>
            </a:r>
            <a:r>
              <a:rPr lang="en-US" dirty="0" err="1" smtClean="0"/>
              <a:t>setw</a:t>
            </a:r>
            <a:r>
              <a:rPr lang="en-US" dirty="0" smtClean="0"/>
              <a:t>( 3 ) &gt;&gt; </a:t>
            </a:r>
            <a:r>
              <a:rPr lang="en-US" dirty="0" err="1" smtClean="0"/>
              <a:t>number.exchange</a:t>
            </a:r>
            <a:r>
              <a:rPr lang="en-US" dirty="0" smtClean="0"/>
              <a:t>; </a:t>
            </a:r>
            <a:r>
              <a:rPr lang="en-US" dirty="0" smtClean="0"/>
              <a:t>// </a:t>
            </a:r>
            <a:r>
              <a:rPr lang="en-US" dirty="0" smtClean="0"/>
              <a:t>input exchange</a:t>
            </a:r>
          </a:p>
          <a:p>
            <a:pPr>
              <a:buNone/>
            </a:pPr>
            <a:r>
              <a:rPr lang="en-US" dirty="0" smtClean="0"/>
              <a:t>input &gt;&gt; </a:t>
            </a:r>
            <a:r>
              <a:rPr lang="en-US" dirty="0" err="1" smtClean="0"/>
              <a:t>setw</a:t>
            </a:r>
            <a:r>
              <a:rPr lang="en-US" dirty="0" smtClean="0"/>
              <a:t>( 4 ) &gt;&gt; </a:t>
            </a:r>
            <a:r>
              <a:rPr lang="en-US" dirty="0" err="1" smtClean="0"/>
              <a:t>number.line</a:t>
            </a:r>
            <a:r>
              <a:rPr lang="en-US" dirty="0" smtClean="0"/>
              <a:t>; </a:t>
            </a:r>
            <a:r>
              <a:rPr lang="en-US" dirty="0" smtClean="0"/>
              <a:t>         // </a:t>
            </a:r>
            <a:r>
              <a:rPr lang="en-US" dirty="0" smtClean="0"/>
              <a:t>input line</a:t>
            </a:r>
          </a:p>
          <a:p>
            <a:pPr>
              <a:buNone/>
            </a:pPr>
            <a:r>
              <a:rPr lang="en-US" dirty="0" smtClean="0"/>
              <a:t>return input; </a:t>
            </a:r>
          </a:p>
          <a:p>
            <a:pPr>
              <a:buNone/>
            </a:pPr>
            <a:r>
              <a:rPr lang="en-US" dirty="0" smtClean="0"/>
              <a:t>}</a:t>
            </a:r>
          </a:p>
          <a:p>
            <a:pPr>
              <a:buNone/>
            </a:pP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0" y="0"/>
            <a:ext cx="9144000" cy="6858000"/>
          </a:xfrm>
        </p:spPr>
        <p:txBody>
          <a:bodyPr>
            <a:normAutofit fontScale="70000" lnSpcReduction="20000"/>
          </a:bodyPr>
          <a:lstStyle/>
          <a:p>
            <a:pPr>
              <a:buNone/>
            </a:pPr>
            <a:r>
              <a:rPr lang="en-US" dirty="0" err="1" smtClean="0"/>
              <a:t>int</a:t>
            </a:r>
            <a:r>
              <a:rPr lang="en-US" dirty="0" smtClean="0"/>
              <a:t> main()</a:t>
            </a:r>
          </a:p>
          <a:p>
            <a:pPr>
              <a:buNone/>
            </a:pPr>
            <a:r>
              <a:rPr lang="en-US" dirty="0" smtClean="0"/>
              <a:t>{</a:t>
            </a:r>
          </a:p>
          <a:p>
            <a:pPr>
              <a:buNone/>
            </a:pPr>
            <a:r>
              <a:rPr lang="en-US" dirty="0" err="1" smtClean="0"/>
              <a:t>PhoneNumber</a:t>
            </a:r>
            <a:r>
              <a:rPr lang="en-US" dirty="0" smtClean="0"/>
              <a:t> phone; </a:t>
            </a:r>
            <a:r>
              <a:rPr lang="en-US" dirty="0" smtClean="0"/>
              <a:t>                     // </a:t>
            </a:r>
            <a:r>
              <a:rPr lang="en-US" dirty="0" smtClean="0"/>
              <a:t>create object phone</a:t>
            </a:r>
          </a:p>
          <a:p>
            <a:pPr>
              <a:buNone/>
            </a:pPr>
            <a:r>
              <a:rPr lang="en-US" dirty="0" err="1" smtClean="0"/>
              <a:t>cout</a:t>
            </a:r>
            <a:r>
              <a:rPr lang="en-US" dirty="0" smtClean="0"/>
              <a:t> &lt;&lt; "Enter phone number in the form :" &lt;&lt; </a:t>
            </a:r>
            <a:r>
              <a:rPr lang="en-US" dirty="0" err="1" smtClean="0"/>
              <a:t>endl</a:t>
            </a:r>
            <a:r>
              <a:rPr lang="en-US" dirty="0" smtClean="0"/>
              <a:t>;</a:t>
            </a:r>
          </a:p>
          <a:p>
            <a:pPr>
              <a:buNone/>
            </a:pPr>
            <a:r>
              <a:rPr lang="en-US" dirty="0" err="1" smtClean="0"/>
              <a:t>cin</a:t>
            </a:r>
            <a:r>
              <a:rPr lang="en-US" dirty="0" smtClean="0"/>
              <a:t> &gt;&gt; </a:t>
            </a:r>
            <a:r>
              <a:rPr lang="en-US" dirty="0" smtClean="0"/>
              <a:t>phone</a:t>
            </a:r>
          </a:p>
          <a:p>
            <a:pPr>
              <a:buNone/>
            </a:pPr>
            <a:r>
              <a:rPr lang="en-US" dirty="0" smtClean="0"/>
              <a:t> </a:t>
            </a:r>
            <a:r>
              <a:rPr lang="en-US" dirty="0" smtClean="0"/>
              <a:t>    </a:t>
            </a:r>
            <a:r>
              <a:rPr lang="en-US" dirty="0" smtClean="0"/>
              <a:t> </a:t>
            </a:r>
            <a:r>
              <a:rPr lang="en-US" dirty="0" smtClean="0"/>
              <a:t>//  invokes operator&gt;&gt; by implicitly issuing  the global function call operator&gt;&gt;( </a:t>
            </a:r>
            <a:r>
              <a:rPr lang="en-US" dirty="0" err="1" smtClean="0"/>
              <a:t>cin</a:t>
            </a:r>
            <a:r>
              <a:rPr lang="en-US" dirty="0" smtClean="0"/>
              <a:t>, phone )</a:t>
            </a:r>
          </a:p>
          <a:p>
            <a:pPr>
              <a:buNone/>
            </a:pPr>
            <a:r>
              <a:rPr lang="en-US" dirty="0" smtClean="0"/>
              <a:t> </a:t>
            </a:r>
            <a:r>
              <a:rPr lang="en-US" dirty="0" err="1" smtClean="0"/>
              <a:t>cin</a:t>
            </a:r>
            <a:r>
              <a:rPr lang="en-US" dirty="0" smtClean="0"/>
              <a:t> &gt;&gt; phone;</a:t>
            </a:r>
          </a:p>
          <a:p>
            <a:pPr>
              <a:buNone/>
            </a:pPr>
            <a:endParaRPr lang="en-US" dirty="0" smtClean="0"/>
          </a:p>
          <a:p>
            <a:pPr>
              <a:buNone/>
            </a:pPr>
            <a:r>
              <a:rPr lang="en-US" dirty="0" err="1" smtClean="0"/>
              <a:t>cout</a:t>
            </a:r>
            <a:r>
              <a:rPr lang="en-US" dirty="0" smtClean="0"/>
              <a:t> &lt;&lt; "The phone number entered was: “;  </a:t>
            </a:r>
            <a:endParaRPr lang="en-US" dirty="0" smtClean="0"/>
          </a:p>
          <a:p>
            <a:pPr>
              <a:buNone/>
            </a:pPr>
            <a:endParaRPr lang="en-US" dirty="0" smtClean="0"/>
          </a:p>
          <a:p>
            <a:pPr>
              <a:buNone/>
            </a:pPr>
            <a:r>
              <a:rPr lang="en-US" dirty="0" smtClean="0"/>
              <a:t>// </a:t>
            </a:r>
            <a:r>
              <a:rPr lang="en-US" dirty="0" err="1" smtClean="0"/>
              <a:t>cout</a:t>
            </a:r>
            <a:r>
              <a:rPr lang="en-US" dirty="0" smtClean="0"/>
              <a:t> &lt;&lt; phone invokes operator&lt;&lt; by implicitly issuing</a:t>
            </a:r>
          </a:p>
          <a:p>
            <a:pPr>
              <a:buNone/>
            </a:pPr>
            <a:r>
              <a:rPr lang="en-US" dirty="0" smtClean="0"/>
              <a:t>// the global function call operator&lt;&lt;( </a:t>
            </a:r>
            <a:r>
              <a:rPr lang="en-US" dirty="0" err="1" smtClean="0"/>
              <a:t>cout</a:t>
            </a:r>
            <a:r>
              <a:rPr lang="en-US" dirty="0" smtClean="0"/>
              <a:t>, phone )</a:t>
            </a:r>
          </a:p>
          <a:p>
            <a:pPr>
              <a:buNone/>
            </a:pPr>
            <a:r>
              <a:rPr lang="en-US" dirty="0" err="1" smtClean="0"/>
              <a:t>cout</a:t>
            </a:r>
            <a:r>
              <a:rPr lang="en-US" dirty="0" smtClean="0"/>
              <a:t> &lt;&lt; phone &lt;&lt; </a:t>
            </a:r>
            <a:r>
              <a:rPr lang="en-US" dirty="0" err="1" smtClean="0"/>
              <a:t>endl</a:t>
            </a:r>
            <a:r>
              <a:rPr lang="en-US" dirty="0" smtClean="0"/>
              <a:t>;</a:t>
            </a:r>
          </a:p>
          <a:p>
            <a:pPr>
              <a:buNone/>
            </a:pPr>
            <a:r>
              <a:rPr lang="en-US" dirty="0" smtClean="0"/>
              <a:t>return 0;</a:t>
            </a:r>
          </a:p>
          <a:p>
            <a:pPr>
              <a:buNone/>
            </a:pPr>
            <a:r>
              <a:rPr lang="en-US" dirty="0" smtClean="0"/>
              <a:t>}</a:t>
            </a:r>
          </a:p>
          <a:p>
            <a:pPr>
              <a:buNone/>
            </a:pPr>
            <a:endParaRPr lang="en-US" dirty="0" smtClean="0"/>
          </a:p>
          <a:p>
            <a:pPr>
              <a:buNone/>
            </a:pPr>
            <a:endParaRPr lang="en-US" dirty="0" smtClean="0"/>
          </a:p>
          <a:p>
            <a:pPr>
              <a:buNone/>
            </a:pPr>
            <a:r>
              <a:rPr lang="en-US" dirty="0" smtClean="0"/>
              <a:t>Output</a:t>
            </a:r>
          </a:p>
          <a:p>
            <a:pPr>
              <a:buNone/>
            </a:pPr>
            <a:r>
              <a:rPr lang="en-US" b="1" dirty="0" smtClean="0">
                <a:solidFill>
                  <a:srgbClr val="7030A0"/>
                </a:solidFill>
              </a:rPr>
              <a:t>Enter phone number in the form  :</a:t>
            </a:r>
          </a:p>
          <a:p>
            <a:pPr>
              <a:buNone/>
            </a:pPr>
            <a:r>
              <a:rPr lang="en-US" b="1" dirty="0" smtClean="0">
                <a:solidFill>
                  <a:srgbClr val="7030A0"/>
                </a:solidFill>
              </a:rPr>
              <a:t>800 555 1212</a:t>
            </a:r>
          </a:p>
          <a:p>
            <a:pPr>
              <a:buNone/>
            </a:pPr>
            <a:r>
              <a:rPr lang="en-US" b="1" dirty="0" smtClean="0">
                <a:solidFill>
                  <a:srgbClr val="7030A0"/>
                </a:solidFill>
              </a:rPr>
              <a:t>The phone number entered was: (800) 555-1212</a:t>
            </a:r>
          </a:p>
          <a:p>
            <a:pPr>
              <a:buNone/>
            </a:pPr>
            <a:endParaRPr lang="en-US"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Class exercise</a:t>
            </a:r>
            <a:br>
              <a:rPr lang="en-US" dirty="0" smtClean="0"/>
            </a:br>
            <a:endParaRPr lang="en-US" dirty="0"/>
          </a:p>
        </p:txBody>
      </p:sp>
      <p:sp>
        <p:nvSpPr>
          <p:cNvPr id="3" name="Content Placeholder 2"/>
          <p:cNvSpPr>
            <a:spLocks noGrp="1"/>
          </p:cNvSpPr>
          <p:nvPr>
            <p:ph sz="half" idx="1"/>
          </p:nvPr>
        </p:nvSpPr>
        <p:spPr/>
        <p:txBody>
          <a:bodyPr/>
          <a:lstStyle/>
          <a:p>
            <a:r>
              <a:rPr lang="en-US" dirty="0" smtClean="0"/>
              <a:t>Overload the Input Output operator for the Complex Class:</a:t>
            </a:r>
            <a:endParaRPr lang="en-US" dirty="0"/>
          </a:p>
        </p:txBody>
      </p:sp>
      <p:sp>
        <p:nvSpPr>
          <p:cNvPr id="4" name="Content Placeholder 3"/>
          <p:cNvSpPr>
            <a:spLocks noGrp="1"/>
          </p:cNvSpPr>
          <p:nvPr>
            <p:ph sz="half" idx="2"/>
          </p:nvPr>
        </p:nvSpPr>
        <p:spPr/>
        <p:txBody>
          <a:bodyPr/>
          <a:lstStyle/>
          <a:p>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a:xfrm>
            <a:off x="457200" y="1600200"/>
            <a:ext cx="8686800" cy="4525963"/>
          </a:xfrm>
        </p:spPr>
        <p:txBody>
          <a:bodyPr>
            <a:normAutofit/>
          </a:bodyPr>
          <a:lstStyle/>
          <a:p>
            <a:pPr>
              <a:buNone/>
            </a:pPr>
            <a:r>
              <a:rPr lang="pt-BR" sz="2400" dirty="0" smtClean="0"/>
              <a:t>ostream&amp; operator&lt;&lt;(ostream &amp;os, const complex&amp; c) </a:t>
            </a:r>
          </a:p>
          <a:p>
            <a:pPr>
              <a:buNone/>
            </a:pPr>
            <a:r>
              <a:rPr lang="pt-BR" sz="2400" dirty="0" smtClean="0"/>
              <a:t>{ os &lt;&lt; c.real &lt;&lt; '+' &lt;&lt; c.imag &lt;&lt; 'i' &lt;&lt; endl;</a:t>
            </a:r>
          </a:p>
          <a:p>
            <a:pPr>
              <a:buNone/>
            </a:pPr>
            <a:r>
              <a:rPr lang="pt-BR" sz="2400" dirty="0" smtClean="0"/>
              <a:t> return os; </a:t>
            </a:r>
          </a:p>
          <a:p>
            <a:pPr>
              <a:buNone/>
            </a:pPr>
            <a:r>
              <a:rPr lang="pt-BR" sz="2400" dirty="0" smtClean="0"/>
              <a:t>} </a:t>
            </a:r>
          </a:p>
          <a:p>
            <a:pPr>
              <a:buNone/>
            </a:pPr>
            <a:endParaRPr lang="pt-BR" sz="2400" dirty="0" smtClean="0"/>
          </a:p>
          <a:p>
            <a:pPr>
              <a:buNone/>
            </a:pPr>
            <a:r>
              <a:rPr lang="pt-BR" sz="2400" dirty="0" smtClean="0"/>
              <a:t>complex c1(3,5);</a:t>
            </a:r>
          </a:p>
          <a:p>
            <a:pPr>
              <a:buNone/>
            </a:pPr>
            <a:r>
              <a:rPr lang="pt-BR" sz="2400" dirty="0" smtClean="0"/>
              <a:t>cout&lt;&lt;c1;</a:t>
            </a:r>
          </a:p>
          <a:p>
            <a:pPr>
              <a:buNone/>
            </a:pPr>
            <a:endParaRPr lang="pt-BR" sz="2400" dirty="0" smtClean="0"/>
          </a:p>
          <a:p>
            <a:pPr>
              <a:buNone/>
            </a:pPr>
            <a:r>
              <a:rPr lang="pt-BR" sz="2400" dirty="0" smtClean="0">
                <a:solidFill>
                  <a:srgbClr val="7030A0"/>
                </a:solidFill>
              </a:rPr>
              <a:t>Output:- </a:t>
            </a:r>
          </a:p>
          <a:p>
            <a:pPr>
              <a:buNone/>
            </a:pPr>
            <a:r>
              <a:rPr lang="en-US" sz="2400" dirty="0" smtClean="0">
                <a:solidFill>
                  <a:srgbClr val="7030A0"/>
                </a:solidFill>
              </a:rPr>
              <a:t>3+5 </a:t>
            </a:r>
            <a:r>
              <a:rPr lang="en-US" sz="2400" dirty="0" err="1" smtClean="0">
                <a:solidFill>
                  <a:srgbClr val="7030A0"/>
                </a:solidFill>
              </a:rPr>
              <a:t>i</a:t>
            </a:r>
            <a:endParaRPr lang="en-US" sz="2400" dirty="0">
              <a:solidFill>
                <a:srgbClr val="7030A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Subscript operator[] overloading</a:t>
            </a:r>
            <a:endParaRPr lang="en-US" dirty="0"/>
          </a:p>
        </p:txBody>
      </p:sp>
      <p:sp>
        <p:nvSpPr>
          <p:cNvPr id="3" name="Content Placeholder 2"/>
          <p:cNvSpPr>
            <a:spLocks noGrp="1"/>
          </p:cNvSpPr>
          <p:nvPr>
            <p:ph sz="half" idx="1"/>
          </p:nvPr>
        </p:nvSpPr>
        <p:spPr>
          <a:xfrm>
            <a:off x="457200" y="1219200"/>
            <a:ext cx="4038600" cy="5257800"/>
          </a:xfrm>
        </p:spPr>
        <p:txBody>
          <a:bodyPr>
            <a:normAutofit fontScale="70000" lnSpcReduction="20000"/>
          </a:bodyPr>
          <a:lstStyle/>
          <a:p>
            <a:pPr>
              <a:buNone/>
            </a:pPr>
            <a:r>
              <a:rPr lang="en-US" dirty="0" smtClean="0"/>
              <a:t>const </a:t>
            </a:r>
            <a:r>
              <a:rPr lang="en-US" dirty="0" err="1" smtClean="0"/>
              <a:t>int</a:t>
            </a:r>
            <a:r>
              <a:rPr lang="en-US" dirty="0" smtClean="0"/>
              <a:t> SIZE = 10; </a:t>
            </a:r>
          </a:p>
          <a:p>
            <a:pPr>
              <a:buNone/>
            </a:pPr>
            <a:r>
              <a:rPr lang="en-US" dirty="0" smtClean="0"/>
              <a:t>class  </a:t>
            </a:r>
            <a:r>
              <a:rPr lang="en-US" dirty="0" err="1" smtClean="0"/>
              <a:t>ArrayList</a:t>
            </a:r>
            <a:endParaRPr lang="en-US" dirty="0" smtClean="0"/>
          </a:p>
          <a:p>
            <a:pPr>
              <a:buNone/>
            </a:pPr>
            <a:r>
              <a:rPr lang="en-US" dirty="0" smtClean="0"/>
              <a:t>{ private: </a:t>
            </a:r>
          </a:p>
          <a:p>
            <a:pPr>
              <a:buNone/>
            </a:pPr>
            <a:r>
              <a:rPr lang="en-US" dirty="0" err="1" smtClean="0"/>
              <a:t>int</a:t>
            </a:r>
            <a:r>
              <a:rPr lang="en-US" dirty="0" smtClean="0"/>
              <a:t>  </a:t>
            </a:r>
            <a:r>
              <a:rPr lang="en-US" dirty="0" err="1" smtClean="0"/>
              <a:t>arr</a:t>
            </a:r>
            <a:r>
              <a:rPr lang="en-US" dirty="0" smtClean="0"/>
              <a:t>[SIZE];</a:t>
            </a:r>
          </a:p>
          <a:p>
            <a:pPr>
              <a:buNone/>
            </a:pPr>
            <a:r>
              <a:rPr lang="en-US" dirty="0" smtClean="0"/>
              <a:t> public: </a:t>
            </a:r>
          </a:p>
          <a:p>
            <a:pPr>
              <a:buNone/>
            </a:pPr>
            <a:r>
              <a:rPr lang="en-US" dirty="0" err="1" smtClean="0"/>
              <a:t>ArrayList</a:t>
            </a:r>
            <a:r>
              <a:rPr lang="en-US" dirty="0" smtClean="0"/>
              <a:t>() ;</a:t>
            </a:r>
          </a:p>
          <a:p>
            <a:pPr>
              <a:buNone/>
            </a:pPr>
            <a:r>
              <a:rPr lang="en-US" dirty="0" err="1" smtClean="0"/>
              <a:t>int</a:t>
            </a:r>
            <a:r>
              <a:rPr lang="en-US" dirty="0" smtClean="0"/>
              <a:t> &amp;operator[](</a:t>
            </a:r>
            <a:r>
              <a:rPr lang="en-US" dirty="0" err="1" smtClean="0"/>
              <a:t>int</a:t>
            </a:r>
            <a:r>
              <a:rPr lang="en-US" dirty="0" smtClean="0"/>
              <a:t> </a:t>
            </a:r>
            <a:r>
              <a:rPr lang="en-US" dirty="0" err="1" smtClean="0"/>
              <a:t>i</a:t>
            </a:r>
            <a:r>
              <a:rPr lang="en-US" dirty="0" smtClean="0"/>
              <a:t>) </a:t>
            </a:r>
          </a:p>
          <a:p>
            <a:pPr>
              <a:buNone/>
            </a:pPr>
            <a:r>
              <a:rPr lang="en-US" dirty="0" smtClean="0"/>
              <a:t>{ if( </a:t>
            </a:r>
            <a:r>
              <a:rPr lang="en-US" dirty="0" err="1" smtClean="0"/>
              <a:t>i</a:t>
            </a:r>
            <a:r>
              <a:rPr lang="en-US" dirty="0" smtClean="0"/>
              <a:t> &gt; SIZE ) </a:t>
            </a:r>
          </a:p>
          <a:p>
            <a:pPr>
              <a:buNone/>
            </a:pPr>
            <a:r>
              <a:rPr lang="en-US" dirty="0" smtClean="0"/>
              <a:t>{ </a:t>
            </a:r>
            <a:r>
              <a:rPr lang="en-US" dirty="0" err="1" smtClean="0"/>
              <a:t>cout</a:t>
            </a:r>
            <a:r>
              <a:rPr lang="en-US" dirty="0" smtClean="0"/>
              <a:t> &lt;&lt; "Index out of bounds" &lt;&lt;</a:t>
            </a:r>
            <a:r>
              <a:rPr lang="en-US" dirty="0" err="1" smtClean="0"/>
              <a:t>endl</a:t>
            </a:r>
            <a:r>
              <a:rPr lang="en-US" dirty="0" smtClean="0"/>
              <a:t>; </a:t>
            </a:r>
          </a:p>
          <a:p>
            <a:pPr>
              <a:buNone/>
            </a:pPr>
            <a:r>
              <a:rPr lang="en-US" dirty="0" smtClean="0"/>
              <a:t>// return first element. return </a:t>
            </a:r>
            <a:r>
              <a:rPr lang="en-US" dirty="0" err="1" smtClean="0"/>
              <a:t>arr</a:t>
            </a:r>
            <a:r>
              <a:rPr lang="en-US" dirty="0" smtClean="0"/>
              <a:t>[0]; </a:t>
            </a:r>
          </a:p>
          <a:p>
            <a:pPr>
              <a:buNone/>
            </a:pPr>
            <a:r>
              <a:rPr lang="en-US" dirty="0" smtClean="0"/>
              <a:t>} </a:t>
            </a:r>
          </a:p>
          <a:p>
            <a:pPr>
              <a:buNone/>
            </a:pPr>
            <a:r>
              <a:rPr lang="en-US" dirty="0" smtClean="0"/>
              <a:t>return </a:t>
            </a:r>
            <a:r>
              <a:rPr lang="en-US" dirty="0" err="1" smtClean="0"/>
              <a:t>arr</a:t>
            </a:r>
            <a:r>
              <a:rPr lang="en-US" dirty="0" smtClean="0"/>
              <a:t>[</a:t>
            </a:r>
            <a:r>
              <a:rPr lang="en-US" dirty="0" err="1" smtClean="0"/>
              <a:t>i</a:t>
            </a:r>
            <a:r>
              <a:rPr lang="en-US" dirty="0" smtClean="0"/>
              <a:t>]; </a:t>
            </a:r>
          </a:p>
          <a:p>
            <a:pPr>
              <a:buNone/>
            </a:pPr>
            <a:r>
              <a:rPr lang="en-US" dirty="0" smtClean="0"/>
              <a:t>} </a:t>
            </a:r>
          </a:p>
          <a:p>
            <a:pPr>
              <a:buNone/>
            </a:pPr>
            <a:r>
              <a:rPr lang="en-US" dirty="0" smtClean="0"/>
              <a:t>}; </a:t>
            </a:r>
            <a:endParaRPr lang="en-US" dirty="0"/>
          </a:p>
        </p:txBody>
      </p:sp>
      <p:sp>
        <p:nvSpPr>
          <p:cNvPr id="4" name="Content Placeholder 3"/>
          <p:cNvSpPr>
            <a:spLocks noGrp="1"/>
          </p:cNvSpPr>
          <p:nvPr>
            <p:ph sz="half" idx="2"/>
          </p:nvPr>
        </p:nvSpPr>
        <p:spPr>
          <a:xfrm>
            <a:off x="4648200" y="1295400"/>
            <a:ext cx="4038600" cy="4830763"/>
          </a:xfrm>
        </p:spPr>
        <p:txBody>
          <a:bodyPr>
            <a:normAutofit fontScale="70000" lnSpcReduction="20000"/>
          </a:bodyPr>
          <a:lstStyle/>
          <a:p>
            <a:pPr>
              <a:buNone/>
            </a:pPr>
            <a:endParaRPr lang="en-US" dirty="0" smtClean="0"/>
          </a:p>
          <a:p>
            <a:pPr>
              <a:buNone/>
            </a:pPr>
            <a:r>
              <a:rPr lang="en-US" dirty="0" err="1" smtClean="0"/>
              <a:t>ArrayList</a:t>
            </a:r>
            <a:r>
              <a:rPr lang="en-US" dirty="0" smtClean="0"/>
              <a:t>::</a:t>
            </a:r>
            <a:r>
              <a:rPr lang="en-US" dirty="0" err="1" smtClean="0"/>
              <a:t>ArrayList</a:t>
            </a:r>
            <a:r>
              <a:rPr lang="en-US" dirty="0" smtClean="0"/>
              <a:t>()</a:t>
            </a:r>
          </a:p>
          <a:p>
            <a:pPr>
              <a:buNone/>
            </a:pPr>
            <a:r>
              <a:rPr lang="en-US" dirty="0" smtClean="0"/>
              <a:t>{ register </a:t>
            </a:r>
            <a:r>
              <a:rPr lang="en-US" dirty="0" err="1" smtClean="0"/>
              <a:t>int</a:t>
            </a:r>
            <a:r>
              <a:rPr lang="en-US" dirty="0" smtClean="0"/>
              <a:t> </a:t>
            </a:r>
            <a:r>
              <a:rPr lang="en-US" dirty="0" err="1" smtClean="0"/>
              <a:t>i</a:t>
            </a:r>
            <a:r>
              <a:rPr lang="en-US" dirty="0" smtClean="0"/>
              <a:t>; </a:t>
            </a:r>
          </a:p>
          <a:p>
            <a:pPr>
              <a:buNone/>
            </a:pPr>
            <a:r>
              <a:rPr lang="en-US" dirty="0" smtClean="0"/>
              <a:t>for(</a:t>
            </a:r>
            <a:r>
              <a:rPr lang="en-US" dirty="0" err="1" smtClean="0"/>
              <a:t>i</a:t>
            </a:r>
            <a:r>
              <a:rPr lang="en-US" dirty="0" smtClean="0"/>
              <a:t> = 0; </a:t>
            </a:r>
            <a:r>
              <a:rPr lang="en-US" dirty="0" err="1" smtClean="0"/>
              <a:t>i</a:t>
            </a:r>
            <a:r>
              <a:rPr lang="en-US" dirty="0" smtClean="0"/>
              <a:t> &lt; SIZE; </a:t>
            </a:r>
            <a:r>
              <a:rPr lang="en-US" dirty="0" err="1" smtClean="0"/>
              <a:t>i</a:t>
            </a:r>
            <a:r>
              <a:rPr lang="en-US" dirty="0" smtClean="0"/>
              <a:t>++) </a:t>
            </a:r>
          </a:p>
          <a:p>
            <a:pPr>
              <a:buNone/>
            </a:pPr>
            <a:r>
              <a:rPr lang="en-US" dirty="0" smtClean="0"/>
              <a:t>{ </a:t>
            </a:r>
            <a:r>
              <a:rPr lang="en-US" dirty="0" err="1" smtClean="0"/>
              <a:t>arr</a:t>
            </a:r>
            <a:r>
              <a:rPr lang="en-US" dirty="0" smtClean="0"/>
              <a:t>[</a:t>
            </a:r>
            <a:r>
              <a:rPr lang="en-US" dirty="0" err="1" smtClean="0"/>
              <a:t>i</a:t>
            </a:r>
            <a:r>
              <a:rPr lang="en-US" dirty="0" smtClean="0"/>
              <a:t>] = </a:t>
            </a:r>
            <a:r>
              <a:rPr lang="en-US" dirty="0" err="1" smtClean="0"/>
              <a:t>i</a:t>
            </a:r>
            <a:r>
              <a:rPr lang="en-US" dirty="0" smtClean="0"/>
              <a:t>; } </a:t>
            </a:r>
          </a:p>
          <a:p>
            <a:pPr>
              <a:buNone/>
            </a:pPr>
            <a:r>
              <a:rPr lang="en-US" dirty="0" smtClean="0"/>
              <a:t>}</a:t>
            </a:r>
          </a:p>
          <a:p>
            <a:endParaRPr lang="en-US" dirty="0" smtClean="0"/>
          </a:p>
          <a:p>
            <a:pPr>
              <a:buNone/>
            </a:pPr>
            <a:r>
              <a:rPr lang="en-US" dirty="0" err="1" smtClean="0"/>
              <a:t>int</a:t>
            </a:r>
            <a:r>
              <a:rPr lang="en-US" dirty="0" smtClean="0"/>
              <a:t> main()</a:t>
            </a:r>
          </a:p>
          <a:p>
            <a:pPr>
              <a:buNone/>
            </a:pPr>
            <a:r>
              <a:rPr lang="en-US" dirty="0" smtClean="0"/>
              <a:t> { </a:t>
            </a:r>
            <a:r>
              <a:rPr lang="en-US" dirty="0" err="1" smtClean="0"/>
              <a:t>ArrayList</a:t>
            </a:r>
            <a:r>
              <a:rPr lang="en-US" dirty="0" smtClean="0"/>
              <a:t> A; </a:t>
            </a:r>
          </a:p>
          <a:p>
            <a:pPr>
              <a:buNone/>
            </a:pPr>
            <a:r>
              <a:rPr lang="en-US" dirty="0" err="1" smtClean="0"/>
              <a:t>cout</a:t>
            </a:r>
            <a:r>
              <a:rPr lang="en-US" dirty="0" smtClean="0"/>
              <a:t> &lt;&lt; "Value of A[2] : " &lt;&lt; A[2] &lt;&lt;</a:t>
            </a:r>
            <a:r>
              <a:rPr lang="en-US" dirty="0" err="1" smtClean="0"/>
              <a:t>endl</a:t>
            </a:r>
            <a:r>
              <a:rPr lang="en-US" dirty="0" smtClean="0"/>
              <a:t>; </a:t>
            </a:r>
          </a:p>
          <a:p>
            <a:pPr>
              <a:buNone/>
            </a:pPr>
            <a:r>
              <a:rPr lang="en-US" dirty="0" err="1" smtClean="0"/>
              <a:t>cout</a:t>
            </a:r>
            <a:r>
              <a:rPr lang="en-US" dirty="0" smtClean="0"/>
              <a:t> &lt;&lt; "Value of A[5] : " &lt;&lt; A[5]&lt;&lt;</a:t>
            </a:r>
            <a:r>
              <a:rPr lang="en-US" dirty="0" err="1" smtClean="0"/>
              <a:t>endl</a:t>
            </a:r>
            <a:r>
              <a:rPr lang="en-US" dirty="0" smtClean="0"/>
              <a:t>; </a:t>
            </a:r>
          </a:p>
          <a:p>
            <a:pPr>
              <a:buNone/>
            </a:pPr>
            <a:r>
              <a:rPr lang="en-US" dirty="0" err="1" smtClean="0"/>
              <a:t>cout</a:t>
            </a:r>
            <a:r>
              <a:rPr lang="en-US" dirty="0" smtClean="0"/>
              <a:t> &lt;&lt; "Value of A[12] : " &lt;&lt; A[12]&lt;&lt;</a:t>
            </a:r>
            <a:r>
              <a:rPr lang="en-US" dirty="0" err="1" smtClean="0"/>
              <a:t>endl</a:t>
            </a:r>
            <a:r>
              <a:rPr lang="en-US" dirty="0" smtClean="0"/>
              <a:t>; return 0;</a:t>
            </a:r>
          </a:p>
          <a:p>
            <a:pPr>
              <a:buNone/>
            </a:pPr>
            <a:r>
              <a:rPr lang="en-US" dirty="0" smtClean="0"/>
              <a:t> }</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a:xfrm>
            <a:off x="457200" y="1600200"/>
            <a:ext cx="5715000" cy="4525963"/>
          </a:xfrm>
        </p:spPr>
        <p:txBody>
          <a:bodyPr/>
          <a:lstStyle/>
          <a:p>
            <a:r>
              <a:rPr lang="en-US" dirty="0" smtClean="0"/>
              <a:t>Output:</a:t>
            </a:r>
          </a:p>
          <a:p>
            <a:pPr>
              <a:buNone/>
            </a:pPr>
            <a:r>
              <a:rPr lang="en-US" i="1" dirty="0" smtClean="0">
                <a:solidFill>
                  <a:srgbClr val="002060"/>
                </a:solidFill>
              </a:rPr>
              <a:t>Value of A[2] : 2 </a:t>
            </a:r>
          </a:p>
          <a:p>
            <a:pPr>
              <a:buNone/>
            </a:pPr>
            <a:r>
              <a:rPr lang="en-US" i="1" dirty="0" smtClean="0">
                <a:solidFill>
                  <a:srgbClr val="002060"/>
                </a:solidFill>
              </a:rPr>
              <a:t>Value of A[5] : 5</a:t>
            </a:r>
          </a:p>
          <a:p>
            <a:pPr>
              <a:buNone/>
            </a:pPr>
            <a:r>
              <a:rPr lang="en-US" i="1" dirty="0" smtClean="0">
                <a:solidFill>
                  <a:srgbClr val="002060"/>
                </a:solidFill>
              </a:rPr>
              <a:t> Index out of bounds </a:t>
            </a:r>
          </a:p>
          <a:p>
            <a:pPr>
              <a:buNone/>
            </a:pPr>
            <a:r>
              <a:rPr lang="en-US" i="1" dirty="0" smtClean="0">
                <a:solidFill>
                  <a:srgbClr val="002060"/>
                </a:solidFill>
              </a:rPr>
              <a:t>Value of A[12] : 0</a:t>
            </a:r>
            <a:br>
              <a:rPr lang="en-US" i="1" dirty="0" smtClean="0">
                <a:solidFill>
                  <a:srgbClr val="002060"/>
                </a:solidFill>
              </a:rPr>
            </a:br>
            <a:endParaRPr lang="en-US" i="1" dirty="0">
              <a:solidFill>
                <a:srgbClr val="002060"/>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
            </a:r>
            <a:br>
              <a:rPr lang="en-US" dirty="0" smtClean="0"/>
            </a:br>
            <a:r>
              <a:rPr lang="en-US" dirty="0" smtClean="0"/>
              <a:t>function call“ () operator overloading</a:t>
            </a:r>
            <a:br>
              <a:rPr lang="en-US" dirty="0" smtClean="0"/>
            </a:br>
            <a:r>
              <a:rPr lang="en-US" dirty="0" smtClean="0"/>
              <a:t/>
            </a:r>
            <a:br>
              <a:rPr lang="en-US" dirty="0" smtClean="0"/>
            </a:br>
            <a:r>
              <a:rPr lang="en-US" dirty="0" smtClean="0"/>
              <a:t/>
            </a:r>
            <a:br>
              <a:rPr lang="en-US" dirty="0" smtClean="0"/>
            </a:br>
            <a:r>
              <a:rPr lang="en-US" dirty="0" smtClean="0"/>
              <a:t>. </a:t>
            </a:r>
            <a:endParaRPr lang="en-US" dirty="0"/>
          </a:p>
        </p:txBody>
      </p:sp>
      <p:sp>
        <p:nvSpPr>
          <p:cNvPr id="3" name="Content Placeholder 2"/>
          <p:cNvSpPr>
            <a:spLocks noGrp="1"/>
          </p:cNvSpPr>
          <p:nvPr>
            <p:ph sz="half" idx="1"/>
          </p:nvPr>
        </p:nvSpPr>
        <p:spPr>
          <a:xfrm>
            <a:off x="457200" y="1295400"/>
            <a:ext cx="4038600" cy="4830763"/>
          </a:xfrm>
        </p:spPr>
        <p:txBody>
          <a:bodyPr>
            <a:normAutofit/>
          </a:bodyPr>
          <a:lstStyle/>
          <a:p>
            <a:r>
              <a:rPr lang="en-US" dirty="0" smtClean="0"/>
              <a:t>The function call operator can take </a:t>
            </a:r>
            <a:r>
              <a:rPr lang="en-US" i="1" dirty="0" smtClean="0"/>
              <a:t>any</a:t>
            </a:r>
            <a:r>
              <a:rPr lang="en-US" dirty="0" smtClean="0"/>
              <a:t> number of arguments of </a:t>
            </a:r>
            <a:r>
              <a:rPr lang="en-US" i="1" dirty="0" smtClean="0"/>
              <a:t>any</a:t>
            </a:r>
            <a:r>
              <a:rPr lang="en-US" dirty="0" smtClean="0"/>
              <a:t> types and return anything it wishes to.</a:t>
            </a:r>
            <a:endParaRPr lang="en-US" dirty="0"/>
          </a:p>
        </p:txBody>
      </p:sp>
      <p:sp>
        <p:nvSpPr>
          <p:cNvPr id="4" name="Content Placeholder 3"/>
          <p:cNvSpPr>
            <a:spLocks noGrp="1"/>
          </p:cNvSpPr>
          <p:nvPr>
            <p:ph sz="half" idx="2"/>
          </p:nvPr>
        </p:nvSpPr>
        <p:spPr>
          <a:xfrm>
            <a:off x="4648200" y="1066800"/>
            <a:ext cx="4038600" cy="5059363"/>
          </a:xfrm>
        </p:spPr>
        <p:txBody>
          <a:bodyPr>
            <a:normAutofit/>
          </a:bodyPr>
          <a:lstStyle/>
          <a:p>
            <a:pPr>
              <a:buNone/>
            </a:pP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0" y="381000"/>
            <a:ext cx="8686800" cy="5745163"/>
          </a:xfrm>
        </p:spPr>
        <p:txBody>
          <a:bodyPr>
            <a:normAutofit/>
          </a:bodyPr>
          <a:lstStyle/>
          <a:p>
            <a:pPr>
              <a:buNone/>
            </a:pPr>
            <a:r>
              <a:rPr lang="en-US" dirty="0" smtClean="0"/>
              <a:t>class </a:t>
            </a:r>
            <a:r>
              <a:rPr lang="en-US" dirty="0" err="1" smtClean="0"/>
              <a:t>IntArray</a:t>
            </a:r>
            <a:r>
              <a:rPr lang="en-US" dirty="0" smtClean="0"/>
              <a:t> </a:t>
            </a:r>
          </a:p>
          <a:p>
            <a:pPr>
              <a:buNone/>
            </a:pPr>
            <a:r>
              <a:rPr lang="en-US" dirty="0" smtClean="0"/>
              <a:t>{ private: </a:t>
            </a:r>
          </a:p>
          <a:p>
            <a:pPr>
              <a:buNone/>
            </a:pPr>
            <a:r>
              <a:rPr lang="en-US" dirty="0" err="1" smtClean="0"/>
              <a:t>int</a:t>
            </a:r>
            <a:r>
              <a:rPr lang="en-US" dirty="0" smtClean="0"/>
              <a:t> *</a:t>
            </a:r>
            <a:r>
              <a:rPr lang="en-US" dirty="0" err="1" smtClean="0"/>
              <a:t>ptr</a:t>
            </a:r>
            <a:r>
              <a:rPr lang="en-US" dirty="0" smtClean="0"/>
              <a:t>;</a:t>
            </a:r>
          </a:p>
          <a:p>
            <a:pPr>
              <a:buNone/>
            </a:pPr>
            <a:r>
              <a:rPr lang="en-US" dirty="0" smtClean="0"/>
              <a:t> public: </a:t>
            </a:r>
          </a:p>
          <a:p>
            <a:pPr>
              <a:buNone/>
            </a:pPr>
            <a:r>
              <a:rPr lang="en-US" dirty="0" err="1" smtClean="0"/>
              <a:t>IntArray</a:t>
            </a:r>
            <a:r>
              <a:rPr lang="en-US" dirty="0" smtClean="0"/>
              <a:t>(</a:t>
            </a:r>
            <a:r>
              <a:rPr lang="en-US" dirty="0" err="1" smtClean="0"/>
              <a:t>int</a:t>
            </a:r>
            <a:r>
              <a:rPr lang="en-US" dirty="0" smtClean="0"/>
              <a:t>  size) { </a:t>
            </a:r>
            <a:r>
              <a:rPr lang="en-US" dirty="0" err="1" smtClean="0"/>
              <a:t>ptr</a:t>
            </a:r>
            <a:r>
              <a:rPr lang="en-US" dirty="0" smtClean="0"/>
              <a:t> = new </a:t>
            </a:r>
            <a:r>
              <a:rPr lang="en-US" dirty="0" err="1" smtClean="0"/>
              <a:t>int</a:t>
            </a:r>
            <a:r>
              <a:rPr lang="en-US" dirty="0" smtClean="0"/>
              <a:t>[size]; }</a:t>
            </a:r>
          </a:p>
          <a:p>
            <a:pPr>
              <a:buNone/>
            </a:pPr>
            <a:r>
              <a:rPr lang="en-US" dirty="0" smtClean="0"/>
              <a:t> ~</a:t>
            </a:r>
            <a:r>
              <a:rPr lang="en-US" dirty="0" err="1" smtClean="0"/>
              <a:t>IntArray</a:t>
            </a:r>
            <a:r>
              <a:rPr lang="en-US" dirty="0" smtClean="0"/>
              <a:t>()  { delete [] </a:t>
            </a:r>
            <a:r>
              <a:rPr lang="en-US" dirty="0" err="1" smtClean="0"/>
              <a:t>ptr</a:t>
            </a:r>
            <a:r>
              <a:rPr lang="en-US" dirty="0" smtClean="0"/>
              <a:t>; } </a:t>
            </a:r>
          </a:p>
          <a:p>
            <a:pPr>
              <a:buNone/>
            </a:pPr>
            <a:r>
              <a:rPr lang="en-US" dirty="0" err="1" smtClean="0"/>
              <a:t>int</a:t>
            </a:r>
            <a:r>
              <a:rPr lang="en-US" dirty="0" smtClean="0"/>
              <a:t>&amp; operator[](</a:t>
            </a:r>
            <a:r>
              <a:rPr lang="en-US" dirty="0" err="1" smtClean="0"/>
              <a:t>int</a:t>
            </a:r>
            <a:r>
              <a:rPr lang="en-US" dirty="0" smtClean="0"/>
              <a:t> index); </a:t>
            </a:r>
          </a:p>
          <a:p>
            <a:pPr>
              <a:buNone/>
            </a:pPr>
            <a:r>
              <a:rPr lang="en-US" b="1" dirty="0" err="1" smtClean="0"/>
              <a:t>int</a:t>
            </a:r>
            <a:r>
              <a:rPr lang="en-US" b="1" dirty="0" smtClean="0"/>
              <a:t>&amp; operator()(</a:t>
            </a:r>
            <a:r>
              <a:rPr lang="en-US" b="1" dirty="0" err="1" smtClean="0"/>
              <a:t>int</a:t>
            </a:r>
            <a:r>
              <a:rPr lang="en-US" b="1" dirty="0" smtClean="0"/>
              <a:t> index);</a:t>
            </a:r>
            <a:r>
              <a:rPr lang="en-US" dirty="0" smtClean="0"/>
              <a:t> }; </a:t>
            </a:r>
          </a:p>
          <a:p>
            <a:pPr>
              <a:buNone/>
            </a:pPr>
            <a:r>
              <a:rPr lang="en-US" dirty="0" smtClean="0"/>
              <a:t>//Function call operator</a:t>
            </a:r>
          </a:p>
          <a:p>
            <a:pPr>
              <a:buNone/>
            </a:pPr>
            <a:r>
              <a:rPr lang="en-US" dirty="0" err="1" smtClean="0"/>
              <a:t>int</a:t>
            </a:r>
            <a:r>
              <a:rPr lang="en-US" dirty="0" smtClean="0"/>
              <a:t>&amp; </a:t>
            </a:r>
            <a:r>
              <a:rPr lang="en-US" dirty="0" err="1" smtClean="0"/>
              <a:t>IntArray</a:t>
            </a:r>
            <a:r>
              <a:rPr lang="en-US" dirty="0" smtClean="0"/>
              <a:t>::operator()(</a:t>
            </a:r>
            <a:r>
              <a:rPr lang="en-US" dirty="0" err="1" smtClean="0"/>
              <a:t>int</a:t>
            </a:r>
            <a:r>
              <a:rPr lang="en-US" dirty="0" smtClean="0"/>
              <a:t> index){ return </a:t>
            </a:r>
            <a:r>
              <a:rPr lang="en-US" dirty="0" err="1" smtClean="0"/>
              <a:t>ptr</a:t>
            </a:r>
            <a:r>
              <a:rPr lang="en-US" dirty="0" smtClean="0"/>
              <a:t>[index]; } </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would happen in this case?</a:t>
            </a:r>
            <a:endParaRPr lang="en-US" dirty="0"/>
          </a:p>
        </p:txBody>
      </p:sp>
      <p:sp>
        <p:nvSpPr>
          <p:cNvPr id="3" name="Content Placeholder 2"/>
          <p:cNvSpPr>
            <a:spLocks noGrp="1"/>
          </p:cNvSpPr>
          <p:nvPr>
            <p:ph idx="1"/>
          </p:nvPr>
        </p:nvSpPr>
        <p:spPr/>
        <p:txBody>
          <a:bodyPr>
            <a:normAutofit/>
          </a:bodyPr>
          <a:lstStyle/>
          <a:p>
            <a:pPr fontAlgn="base">
              <a:buNone/>
            </a:pPr>
            <a:r>
              <a:rPr lang="en-US" dirty="0" smtClean="0"/>
              <a:t>    </a:t>
            </a:r>
          </a:p>
          <a:p>
            <a:pPr fontAlgn="base">
              <a:buNone/>
            </a:pPr>
            <a:endParaRPr lang="en-US" dirty="0"/>
          </a:p>
          <a:p>
            <a:pPr fontAlgn="base">
              <a:buNone/>
            </a:pPr>
            <a:r>
              <a:rPr lang="en-US" dirty="0" smtClean="0"/>
              <a:t>	</a:t>
            </a:r>
            <a:r>
              <a:rPr lang="en-US" dirty="0" err="1" smtClean="0"/>
              <a:t>Mystring</a:t>
            </a:r>
            <a:r>
              <a:rPr lang="en-US" dirty="0" smtClean="0"/>
              <a:t>  cString1 = "Hello, ";</a:t>
            </a:r>
          </a:p>
          <a:p>
            <a:pPr fontAlgn="base">
              <a:buNone/>
            </a:pPr>
            <a:r>
              <a:rPr lang="en-US" dirty="0" smtClean="0"/>
              <a:t>	</a:t>
            </a:r>
            <a:r>
              <a:rPr lang="en-US" dirty="0" err="1" smtClean="0"/>
              <a:t>Mystring</a:t>
            </a:r>
            <a:r>
              <a:rPr lang="en-US" dirty="0" smtClean="0"/>
              <a:t>  cString2 = "World!";</a:t>
            </a:r>
          </a:p>
          <a:p>
            <a:pPr fontAlgn="base">
              <a:buNone/>
            </a:pPr>
            <a:r>
              <a:rPr lang="en-US" dirty="0" smtClean="0"/>
              <a:t>	</a:t>
            </a:r>
            <a:r>
              <a:rPr lang="en-US" dirty="0" err="1" smtClean="0"/>
              <a:t>cout</a:t>
            </a:r>
            <a:r>
              <a:rPr lang="en-US" dirty="0" smtClean="0"/>
              <a:t> &lt;&lt; cString1 + cString2 &lt;&lt; </a:t>
            </a:r>
            <a:r>
              <a:rPr lang="en-US" dirty="0" err="1" smtClean="0"/>
              <a:t>endl</a:t>
            </a:r>
            <a:r>
              <a:rPr lang="en-US" dirty="0" smtClean="0"/>
              <a:t>;</a:t>
            </a:r>
          </a:p>
          <a:p>
            <a:pPr fontAlgn="base"/>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457200"/>
            <a:ext cx="4038600" cy="5668963"/>
          </a:xfrm>
        </p:spPr>
        <p:txBody>
          <a:bodyPr/>
          <a:lstStyle/>
          <a:p>
            <a:pPr>
              <a:buNone/>
            </a:pPr>
            <a:r>
              <a:rPr lang="en-US" dirty="0" err="1" smtClean="0"/>
              <a:t>int</a:t>
            </a:r>
            <a:r>
              <a:rPr lang="en-US" dirty="0" smtClean="0"/>
              <a:t> main(void) </a:t>
            </a:r>
          </a:p>
          <a:p>
            <a:pPr>
              <a:buNone/>
            </a:pPr>
            <a:r>
              <a:rPr lang="en-US" dirty="0" smtClean="0"/>
              <a:t>{ </a:t>
            </a:r>
            <a:r>
              <a:rPr lang="en-US" dirty="0" err="1" smtClean="0"/>
              <a:t>IntArray</a:t>
            </a:r>
            <a:r>
              <a:rPr lang="en-US" dirty="0" smtClean="0"/>
              <a:t> </a:t>
            </a:r>
            <a:r>
              <a:rPr lang="en-US" dirty="0" err="1" smtClean="0"/>
              <a:t>iArray</a:t>
            </a:r>
            <a:r>
              <a:rPr lang="en-US" dirty="0" smtClean="0"/>
              <a:t>(10); </a:t>
            </a:r>
            <a:r>
              <a:rPr lang="en-US" dirty="0" err="1" smtClean="0"/>
              <a:t>iArray</a:t>
            </a:r>
            <a:r>
              <a:rPr lang="en-US" dirty="0" smtClean="0"/>
              <a:t>(0) = 5; </a:t>
            </a:r>
          </a:p>
          <a:p>
            <a:pPr>
              <a:buNone/>
            </a:pPr>
            <a:r>
              <a:rPr lang="en-US" dirty="0" err="1" smtClean="0"/>
              <a:t>iArray</a:t>
            </a:r>
            <a:r>
              <a:rPr lang="en-US" dirty="0" smtClean="0"/>
              <a:t>(1) = 3;</a:t>
            </a:r>
          </a:p>
          <a:p>
            <a:pPr>
              <a:buNone/>
            </a:pPr>
            <a:r>
              <a:rPr lang="en-US" dirty="0" err="1" smtClean="0"/>
              <a:t>cout</a:t>
            </a:r>
            <a:r>
              <a:rPr lang="en-US" dirty="0" smtClean="0"/>
              <a:t> &lt;&lt; </a:t>
            </a:r>
            <a:r>
              <a:rPr lang="en-US" dirty="0" err="1" smtClean="0"/>
              <a:t>iArray</a:t>
            </a:r>
            <a:r>
              <a:rPr lang="en-US" dirty="0" smtClean="0"/>
              <a:t>(0) &lt;&lt; </a:t>
            </a:r>
            <a:r>
              <a:rPr lang="en-US" dirty="0" err="1" smtClean="0"/>
              <a:t>endl</a:t>
            </a:r>
            <a:r>
              <a:rPr lang="en-US" dirty="0" smtClean="0"/>
              <a:t>; </a:t>
            </a:r>
          </a:p>
          <a:p>
            <a:pPr>
              <a:buNone/>
            </a:pPr>
            <a:r>
              <a:rPr lang="en-US" dirty="0" err="1" smtClean="0"/>
              <a:t>cout</a:t>
            </a:r>
            <a:r>
              <a:rPr lang="en-US" dirty="0" smtClean="0"/>
              <a:t> &lt;&lt; </a:t>
            </a:r>
            <a:r>
              <a:rPr lang="en-US" dirty="0" err="1" smtClean="0"/>
              <a:t>iArray</a:t>
            </a:r>
            <a:r>
              <a:rPr lang="en-US" dirty="0" smtClean="0"/>
              <a:t>(1) &lt;&lt; </a:t>
            </a:r>
            <a:r>
              <a:rPr lang="en-US" dirty="0" err="1" smtClean="0"/>
              <a:t>endl</a:t>
            </a:r>
            <a:r>
              <a:rPr lang="en-US" dirty="0" smtClean="0"/>
              <a:t>; return 0; } </a:t>
            </a:r>
            <a:endParaRPr lang="en-US" dirty="0"/>
          </a:p>
        </p:txBody>
      </p:sp>
      <p:sp>
        <p:nvSpPr>
          <p:cNvPr id="4" name="Content Placeholder 3"/>
          <p:cNvSpPr>
            <a:spLocks noGrp="1"/>
          </p:cNvSpPr>
          <p:nvPr>
            <p:ph sz="half" idx="2"/>
          </p:nvPr>
        </p:nvSpPr>
        <p:spPr/>
        <p:txBody>
          <a:bodyPr/>
          <a:lstStyle/>
          <a:p>
            <a:r>
              <a:rPr lang="en-US" dirty="0" smtClean="0"/>
              <a:t>Output</a:t>
            </a:r>
          </a:p>
          <a:p>
            <a:pPr>
              <a:buNone/>
            </a:pPr>
            <a:r>
              <a:rPr lang="en-US" dirty="0" smtClean="0"/>
              <a:t>5</a:t>
            </a:r>
          </a:p>
          <a:p>
            <a:pPr>
              <a:buNone/>
            </a:pPr>
            <a:r>
              <a:rPr lang="en-US" dirty="0" smtClean="0"/>
              <a:t>3</a:t>
            </a:r>
          </a:p>
          <a:p>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New and delete </a:t>
            </a:r>
            <a:r>
              <a:rPr lang="en-US" smtClean="0"/>
              <a:t>operator overloading</a:t>
            </a:r>
            <a:endParaRPr lang="en-US"/>
          </a:p>
        </p:txBody>
      </p:sp>
      <p:sp>
        <p:nvSpPr>
          <p:cNvPr id="3" name="Content Placeholder 2"/>
          <p:cNvSpPr>
            <a:spLocks noGrp="1"/>
          </p:cNvSpPr>
          <p:nvPr>
            <p:ph sz="half" idx="1"/>
          </p:nvPr>
        </p:nvSpPr>
        <p:spPr/>
        <p:txBody>
          <a:bodyPr>
            <a:normAutofit fontScale="85000" lnSpcReduction="20000"/>
          </a:bodyPr>
          <a:lstStyle/>
          <a:p>
            <a:r>
              <a:rPr lang="en-US" b="1" dirty="0" smtClean="0"/>
              <a:t>Why overload new and delete?</a:t>
            </a:r>
            <a:endParaRPr lang="en-US" dirty="0" smtClean="0"/>
          </a:p>
          <a:p>
            <a:r>
              <a:rPr lang="en-US" dirty="0" smtClean="0"/>
              <a:t>To take charge or control over how to allocate memory</a:t>
            </a:r>
          </a:p>
          <a:p>
            <a:r>
              <a:rPr lang="en-US" dirty="0" smtClean="0"/>
              <a:t>To aid in debugging; keep track of memory allocation and </a:t>
            </a:r>
            <a:r>
              <a:rPr lang="en-US" dirty="0" err="1" smtClean="0"/>
              <a:t>deallocation</a:t>
            </a:r>
            <a:r>
              <a:rPr lang="en-US" dirty="0" smtClean="0"/>
              <a:t> in the program</a:t>
            </a:r>
          </a:p>
          <a:p>
            <a:r>
              <a:rPr lang="en-US" dirty="0" smtClean="0"/>
              <a:t>To do some other operation apart from allocating memory at the time of memory allocation/</a:t>
            </a:r>
            <a:r>
              <a:rPr lang="en-US" dirty="0" err="1" smtClean="0"/>
              <a:t>decallocation</a:t>
            </a:r>
            <a:endParaRPr lang="en-US" dirty="0" smtClean="0"/>
          </a:p>
          <a:p>
            <a:endParaRPr lang="en-US" dirty="0"/>
          </a:p>
        </p:txBody>
      </p:sp>
      <p:sp>
        <p:nvSpPr>
          <p:cNvPr id="4" name="Content Placeholder 3"/>
          <p:cNvSpPr>
            <a:spLocks noGrp="1"/>
          </p:cNvSpPr>
          <p:nvPr>
            <p:ph sz="half" idx="2"/>
          </p:nvPr>
        </p:nvSpPr>
        <p:spPr/>
        <p:txBody>
          <a:bodyPr>
            <a:normAutofit fontScale="85000" lnSpcReduction="20000"/>
          </a:bodyPr>
          <a:lstStyle/>
          <a:p>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Operator Overloading</a:t>
            </a:r>
            <a:endParaRPr lang="en-US" dirty="0"/>
          </a:p>
        </p:txBody>
      </p:sp>
      <p:sp>
        <p:nvSpPr>
          <p:cNvPr id="3" name="Content Placeholder 2"/>
          <p:cNvSpPr>
            <a:spLocks noGrp="1"/>
          </p:cNvSpPr>
          <p:nvPr>
            <p:ph sz="half" idx="1"/>
          </p:nvPr>
        </p:nvSpPr>
        <p:spPr>
          <a:xfrm>
            <a:off x="457200" y="1143000"/>
            <a:ext cx="3276600" cy="5486400"/>
          </a:xfrm>
        </p:spPr>
        <p:txBody>
          <a:bodyPr>
            <a:normAutofit fontScale="55000" lnSpcReduction="20000"/>
          </a:bodyPr>
          <a:lstStyle/>
          <a:p>
            <a:pPr>
              <a:buNone/>
            </a:pPr>
            <a:r>
              <a:rPr lang="en-US" dirty="0" smtClean="0"/>
              <a:t>class </a:t>
            </a:r>
            <a:r>
              <a:rPr lang="en-US" dirty="0" err="1" smtClean="0"/>
              <a:t>MyString</a:t>
            </a:r>
            <a:r>
              <a:rPr lang="en-US" dirty="0" smtClean="0"/>
              <a:t/>
            </a:r>
            <a:br>
              <a:rPr lang="en-US" dirty="0" smtClean="0"/>
            </a:br>
            <a:r>
              <a:rPr lang="en-US" dirty="0" smtClean="0"/>
              <a:t>{</a:t>
            </a:r>
            <a:br>
              <a:rPr lang="en-US" dirty="0" smtClean="0"/>
            </a:br>
            <a:r>
              <a:rPr lang="en-US" dirty="0" smtClean="0"/>
              <a:t>char *value;</a:t>
            </a:r>
            <a:br>
              <a:rPr lang="en-US" dirty="0" smtClean="0"/>
            </a:br>
            <a:r>
              <a:rPr lang="en-US" dirty="0" err="1" smtClean="0"/>
              <a:t>int</a:t>
            </a:r>
            <a:r>
              <a:rPr lang="en-US" dirty="0" smtClean="0"/>
              <a:t> </a:t>
            </a:r>
            <a:r>
              <a:rPr lang="en-US" dirty="0" err="1" smtClean="0"/>
              <a:t>len</a:t>
            </a:r>
            <a:r>
              <a:rPr lang="en-US" dirty="0" smtClean="0"/>
              <a:t>;</a:t>
            </a:r>
          </a:p>
          <a:p>
            <a:pPr>
              <a:buNone/>
            </a:pPr>
            <a:r>
              <a:rPr lang="en-US" dirty="0" smtClean="0"/>
              <a:t>public:</a:t>
            </a:r>
          </a:p>
          <a:p>
            <a:pPr>
              <a:buNone/>
            </a:pPr>
            <a:r>
              <a:rPr lang="en-US" dirty="0" err="1" smtClean="0"/>
              <a:t>MyString</a:t>
            </a:r>
            <a:r>
              <a:rPr lang="en-US" dirty="0" smtClean="0"/>
              <a:t>()</a:t>
            </a:r>
            <a:br>
              <a:rPr lang="en-US" dirty="0" smtClean="0"/>
            </a:br>
            <a:r>
              <a:rPr lang="en-US" dirty="0" smtClean="0"/>
              <a:t>{</a:t>
            </a:r>
            <a:br>
              <a:rPr lang="en-US" dirty="0" smtClean="0"/>
            </a:br>
            <a:r>
              <a:rPr lang="en-US" dirty="0" err="1" smtClean="0"/>
              <a:t>len</a:t>
            </a:r>
            <a:r>
              <a:rPr lang="en-US" dirty="0" smtClean="0"/>
              <a:t>=0; value=0; }</a:t>
            </a:r>
          </a:p>
          <a:p>
            <a:pPr>
              <a:buNone/>
            </a:pPr>
            <a:r>
              <a:rPr lang="en-US" dirty="0" smtClean="0"/>
              <a:t/>
            </a:r>
            <a:br>
              <a:rPr lang="en-US" dirty="0" smtClean="0"/>
            </a:br>
            <a:r>
              <a:rPr lang="en-US" dirty="0" smtClean="0"/>
              <a:t>~</a:t>
            </a:r>
            <a:r>
              <a:rPr lang="en-US" dirty="0" err="1" smtClean="0"/>
              <a:t>MyString</a:t>
            </a:r>
            <a:r>
              <a:rPr lang="en-US" dirty="0" smtClean="0"/>
              <a:t>(){ }</a:t>
            </a:r>
          </a:p>
          <a:p>
            <a:pPr>
              <a:buNone/>
            </a:pPr>
            <a:r>
              <a:rPr lang="en-US" dirty="0" smtClean="0"/>
              <a:t>//String From Array</a:t>
            </a:r>
            <a:br>
              <a:rPr lang="en-US" dirty="0" smtClean="0"/>
            </a:br>
            <a:r>
              <a:rPr lang="en-US" dirty="0" err="1" smtClean="0"/>
              <a:t>MyString</a:t>
            </a:r>
            <a:r>
              <a:rPr lang="en-US" dirty="0" smtClean="0"/>
              <a:t>(char *s)</a:t>
            </a:r>
            <a:br>
              <a:rPr lang="en-US" dirty="0" smtClean="0"/>
            </a:br>
            <a:r>
              <a:rPr lang="en-US" dirty="0" smtClean="0"/>
              <a:t>{</a:t>
            </a:r>
            <a:br>
              <a:rPr lang="en-US" dirty="0" smtClean="0"/>
            </a:br>
            <a:r>
              <a:rPr lang="en-US" dirty="0" err="1" smtClean="0"/>
              <a:t>len</a:t>
            </a:r>
            <a:r>
              <a:rPr lang="en-US" dirty="0" smtClean="0"/>
              <a:t>=</a:t>
            </a:r>
            <a:r>
              <a:rPr lang="en-US" dirty="0" err="1" smtClean="0"/>
              <a:t>strlen</a:t>
            </a:r>
            <a:r>
              <a:rPr lang="en-US" dirty="0" smtClean="0"/>
              <a:t>(s);</a:t>
            </a:r>
            <a:br>
              <a:rPr lang="en-US" dirty="0" smtClean="0"/>
            </a:br>
            <a:r>
              <a:rPr lang="en-US" dirty="0" smtClean="0"/>
              <a:t>value=new char[len+1];</a:t>
            </a:r>
            <a:br>
              <a:rPr lang="en-US" dirty="0" smtClean="0"/>
            </a:br>
            <a:r>
              <a:rPr lang="en-US" dirty="0" err="1" smtClean="0"/>
              <a:t>strcpy</a:t>
            </a:r>
            <a:r>
              <a:rPr lang="en-US" dirty="0" smtClean="0"/>
              <a:t>(</a:t>
            </a:r>
            <a:r>
              <a:rPr lang="en-US" dirty="0" err="1" smtClean="0"/>
              <a:t>value,s</a:t>
            </a:r>
            <a:r>
              <a:rPr lang="en-US" dirty="0" smtClean="0"/>
              <a:t>);</a:t>
            </a:r>
            <a:br>
              <a:rPr lang="en-US" dirty="0" smtClean="0"/>
            </a:br>
            <a:r>
              <a:rPr lang="en-US" dirty="0" smtClean="0"/>
              <a:t>}</a:t>
            </a:r>
          </a:p>
          <a:p>
            <a:pPr>
              <a:buNone/>
            </a:pPr>
            <a:r>
              <a:rPr lang="en-US" dirty="0" smtClean="0"/>
              <a:t>//String using Copy Constructor</a:t>
            </a:r>
            <a:br>
              <a:rPr lang="en-US" dirty="0" smtClean="0"/>
            </a:br>
            <a:r>
              <a:rPr lang="en-US" dirty="0" err="1" smtClean="0"/>
              <a:t>MyString</a:t>
            </a:r>
            <a:r>
              <a:rPr lang="en-US" dirty="0" smtClean="0"/>
              <a:t>(</a:t>
            </a:r>
            <a:r>
              <a:rPr lang="en-US" dirty="0" err="1" smtClean="0"/>
              <a:t>MyString</a:t>
            </a:r>
            <a:r>
              <a:rPr lang="en-US" dirty="0" smtClean="0"/>
              <a:t> &amp; s)</a:t>
            </a:r>
            <a:br>
              <a:rPr lang="en-US" dirty="0" smtClean="0"/>
            </a:br>
            <a:r>
              <a:rPr lang="en-US" dirty="0" smtClean="0"/>
              <a:t>{</a:t>
            </a:r>
            <a:br>
              <a:rPr lang="en-US" dirty="0" smtClean="0"/>
            </a:br>
            <a:r>
              <a:rPr lang="en-US" dirty="0" err="1" smtClean="0"/>
              <a:t>len</a:t>
            </a:r>
            <a:r>
              <a:rPr lang="en-US" dirty="0" smtClean="0"/>
              <a:t>=s.len;</a:t>
            </a:r>
            <a:br>
              <a:rPr lang="en-US" dirty="0" smtClean="0"/>
            </a:br>
            <a:r>
              <a:rPr lang="en-US" dirty="0" smtClean="0"/>
              <a:t>value=new char[len+1];</a:t>
            </a:r>
            <a:br>
              <a:rPr lang="en-US" dirty="0" smtClean="0"/>
            </a:br>
            <a:r>
              <a:rPr lang="en-US" dirty="0" err="1" smtClean="0"/>
              <a:t>strcpy</a:t>
            </a:r>
            <a:r>
              <a:rPr lang="en-US" dirty="0" smtClean="0"/>
              <a:t>(</a:t>
            </a:r>
            <a:r>
              <a:rPr lang="en-US" dirty="0" err="1" smtClean="0"/>
              <a:t>value,s.value</a:t>
            </a:r>
            <a:r>
              <a:rPr lang="en-US" dirty="0" smtClean="0"/>
              <a:t>);</a:t>
            </a:r>
            <a:br>
              <a:rPr lang="en-US" dirty="0" smtClean="0"/>
            </a:br>
            <a:r>
              <a:rPr lang="en-US" dirty="0" smtClean="0"/>
              <a:t>}</a:t>
            </a:r>
          </a:p>
          <a:p>
            <a:pPr>
              <a:buNone/>
            </a:pPr>
            <a:endParaRPr lang="en-US" dirty="0"/>
          </a:p>
        </p:txBody>
      </p:sp>
      <p:sp>
        <p:nvSpPr>
          <p:cNvPr id="4" name="Content Placeholder 3"/>
          <p:cNvSpPr>
            <a:spLocks noGrp="1"/>
          </p:cNvSpPr>
          <p:nvPr>
            <p:ph sz="half" idx="2"/>
          </p:nvPr>
        </p:nvSpPr>
        <p:spPr>
          <a:xfrm>
            <a:off x="3810000" y="1143000"/>
            <a:ext cx="4876800" cy="5715000"/>
          </a:xfrm>
        </p:spPr>
        <p:txBody>
          <a:bodyPr>
            <a:normAutofit fontScale="55000" lnSpcReduction="20000"/>
          </a:bodyPr>
          <a:lstStyle/>
          <a:p>
            <a:pPr>
              <a:buNone/>
            </a:pPr>
            <a:r>
              <a:rPr lang="en-US" sz="2900" dirty="0" smtClean="0"/>
              <a:t>friend </a:t>
            </a:r>
            <a:r>
              <a:rPr lang="en-US" sz="2900" dirty="0" err="1" smtClean="0"/>
              <a:t>MyString</a:t>
            </a:r>
            <a:r>
              <a:rPr lang="en-US" sz="2900" dirty="0" smtClean="0"/>
              <a:t> operator+(</a:t>
            </a:r>
            <a:r>
              <a:rPr lang="en-US" sz="2900" dirty="0" err="1" smtClean="0"/>
              <a:t>MyString</a:t>
            </a:r>
            <a:r>
              <a:rPr lang="en-US" sz="2900" dirty="0" smtClean="0"/>
              <a:t> obj1,MyString obj2);</a:t>
            </a:r>
          </a:p>
          <a:p>
            <a:pPr>
              <a:buNone/>
            </a:pPr>
            <a:r>
              <a:rPr lang="en-US" sz="2900" dirty="0" smtClean="0"/>
              <a:t>friend </a:t>
            </a:r>
            <a:r>
              <a:rPr lang="en-US" sz="2900" dirty="0" err="1" smtClean="0"/>
              <a:t>int</a:t>
            </a:r>
            <a:r>
              <a:rPr lang="en-US" sz="2900" dirty="0" smtClean="0"/>
              <a:t> operator==(</a:t>
            </a:r>
            <a:r>
              <a:rPr lang="en-US" sz="2900" dirty="0" err="1" smtClean="0"/>
              <a:t>MyString</a:t>
            </a:r>
            <a:r>
              <a:rPr lang="en-US" sz="2900" dirty="0" smtClean="0"/>
              <a:t> obj1,MyString obj2);</a:t>
            </a:r>
          </a:p>
          <a:p>
            <a:pPr>
              <a:buNone/>
            </a:pPr>
            <a:r>
              <a:rPr lang="en-US" sz="2900" dirty="0" smtClean="0"/>
              <a:t>friend </a:t>
            </a:r>
            <a:r>
              <a:rPr lang="en-US" sz="2900" dirty="0" err="1" smtClean="0"/>
              <a:t>int</a:t>
            </a:r>
            <a:r>
              <a:rPr lang="en-US" sz="2900" dirty="0" smtClean="0"/>
              <a:t> operator!=(</a:t>
            </a:r>
            <a:r>
              <a:rPr lang="en-US" sz="2900" dirty="0" err="1" smtClean="0"/>
              <a:t>MyString</a:t>
            </a:r>
            <a:r>
              <a:rPr lang="en-US" sz="2900" dirty="0" smtClean="0"/>
              <a:t> obj1,MyString obj2);</a:t>
            </a:r>
          </a:p>
          <a:p>
            <a:pPr>
              <a:buNone/>
            </a:pPr>
            <a:r>
              <a:rPr lang="en-US" sz="2900" dirty="0" smtClean="0"/>
              <a:t>friend </a:t>
            </a:r>
            <a:r>
              <a:rPr lang="en-US" sz="2900" dirty="0" err="1" smtClean="0"/>
              <a:t>int</a:t>
            </a:r>
            <a:r>
              <a:rPr lang="en-US" sz="2900" dirty="0" smtClean="0"/>
              <a:t> operator&lt;(</a:t>
            </a:r>
            <a:r>
              <a:rPr lang="en-US" sz="2900" dirty="0" err="1" smtClean="0"/>
              <a:t>MyString</a:t>
            </a:r>
            <a:r>
              <a:rPr lang="en-US" sz="2900" dirty="0" smtClean="0"/>
              <a:t> obj1,MyString obj2);</a:t>
            </a:r>
          </a:p>
          <a:p>
            <a:pPr>
              <a:buNone/>
            </a:pPr>
            <a:r>
              <a:rPr lang="en-US" sz="2900" dirty="0" smtClean="0"/>
              <a:t>friend </a:t>
            </a:r>
            <a:r>
              <a:rPr lang="en-US" sz="2900" dirty="0" err="1" smtClean="0"/>
              <a:t>int</a:t>
            </a:r>
            <a:r>
              <a:rPr lang="en-US" sz="2900" dirty="0" smtClean="0"/>
              <a:t> operator&lt;=(</a:t>
            </a:r>
            <a:r>
              <a:rPr lang="en-US" sz="2900" dirty="0" err="1" smtClean="0"/>
              <a:t>MyString</a:t>
            </a:r>
            <a:r>
              <a:rPr lang="en-US" sz="2900" dirty="0" smtClean="0"/>
              <a:t> obj1,MyString obj2);</a:t>
            </a:r>
          </a:p>
          <a:p>
            <a:pPr>
              <a:buNone/>
            </a:pPr>
            <a:r>
              <a:rPr lang="en-US" sz="2900" dirty="0" smtClean="0"/>
              <a:t>friend </a:t>
            </a:r>
            <a:r>
              <a:rPr lang="en-US" sz="2900" dirty="0" err="1" smtClean="0"/>
              <a:t>int</a:t>
            </a:r>
            <a:r>
              <a:rPr lang="en-US" sz="2900" dirty="0" smtClean="0"/>
              <a:t> operator&gt;(</a:t>
            </a:r>
            <a:r>
              <a:rPr lang="en-US" sz="2900" dirty="0" err="1" smtClean="0"/>
              <a:t>MyString</a:t>
            </a:r>
            <a:r>
              <a:rPr lang="en-US" sz="2900" dirty="0" smtClean="0"/>
              <a:t> obj1,MyString obj2)</a:t>
            </a:r>
          </a:p>
          <a:p>
            <a:pPr>
              <a:buNone/>
            </a:pPr>
            <a:r>
              <a:rPr lang="en-US" sz="2900" dirty="0" smtClean="0"/>
              <a:t>friend </a:t>
            </a:r>
            <a:r>
              <a:rPr lang="en-US" sz="2900" dirty="0" err="1" smtClean="0"/>
              <a:t>int</a:t>
            </a:r>
            <a:r>
              <a:rPr lang="en-US" sz="2900" dirty="0" smtClean="0"/>
              <a:t> operator&gt;=(</a:t>
            </a:r>
            <a:r>
              <a:rPr lang="en-US" sz="2900" dirty="0" err="1" smtClean="0"/>
              <a:t>MyString</a:t>
            </a:r>
            <a:r>
              <a:rPr lang="en-US" sz="2900" dirty="0" smtClean="0"/>
              <a:t> obj1,MyString obj2);</a:t>
            </a:r>
          </a:p>
          <a:p>
            <a:pPr>
              <a:buNone/>
            </a:pPr>
            <a:r>
              <a:rPr lang="en-US" sz="2900" dirty="0" smtClean="0"/>
              <a:t>void display()</a:t>
            </a:r>
            <a:br>
              <a:rPr lang="en-US" sz="2900" dirty="0" smtClean="0"/>
            </a:br>
            <a:r>
              <a:rPr lang="en-US" sz="2900" dirty="0" smtClean="0"/>
              <a:t>{</a:t>
            </a:r>
            <a:br>
              <a:rPr lang="en-US" sz="2900" dirty="0" smtClean="0"/>
            </a:br>
            <a:r>
              <a:rPr lang="en-US" sz="2900" dirty="0" smtClean="0"/>
              <a:t>if(</a:t>
            </a:r>
            <a:r>
              <a:rPr lang="en-US" sz="2900" dirty="0" err="1" smtClean="0"/>
              <a:t>len</a:t>
            </a:r>
            <a:r>
              <a:rPr lang="en-US" sz="2900" dirty="0" smtClean="0"/>
              <a:t>==0)</a:t>
            </a:r>
            <a:br>
              <a:rPr lang="en-US" sz="2900" dirty="0" smtClean="0"/>
            </a:br>
            <a:r>
              <a:rPr lang="en-US" sz="2900" dirty="0" smtClean="0"/>
              <a:t>{</a:t>
            </a:r>
            <a:br>
              <a:rPr lang="en-US" sz="2900" dirty="0" smtClean="0"/>
            </a:br>
            <a:r>
              <a:rPr lang="en-US" sz="2900" dirty="0" err="1" smtClean="0"/>
              <a:t>cout</a:t>
            </a:r>
            <a:r>
              <a:rPr lang="en-US" sz="2900" dirty="0" smtClean="0"/>
              <a:t>&lt;&lt;"\n String is Empty \n";</a:t>
            </a:r>
            <a:br>
              <a:rPr lang="en-US" sz="2900" dirty="0" smtClean="0"/>
            </a:br>
            <a:r>
              <a:rPr lang="en-US" sz="2900" dirty="0" smtClean="0"/>
              <a:t>}</a:t>
            </a:r>
            <a:br>
              <a:rPr lang="en-US" sz="2900" dirty="0" smtClean="0"/>
            </a:br>
            <a:r>
              <a:rPr lang="en-US" sz="2900" dirty="0" smtClean="0"/>
              <a:t>else</a:t>
            </a:r>
            <a:br>
              <a:rPr lang="en-US" sz="2900" dirty="0" smtClean="0"/>
            </a:br>
            <a:r>
              <a:rPr lang="en-US" sz="2900" dirty="0" smtClean="0"/>
              <a:t>{</a:t>
            </a:r>
            <a:br>
              <a:rPr lang="en-US" sz="2900" dirty="0" smtClean="0"/>
            </a:br>
            <a:r>
              <a:rPr lang="en-US" sz="2900" dirty="0" err="1" smtClean="0"/>
              <a:t>cout</a:t>
            </a:r>
            <a:r>
              <a:rPr lang="en-US" sz="2900" dirty="0" smtClean="0"/>
              <a:t>&lt;&lt;"\</a:t>
            </a:r>
            <a:r>
              <a:rPr lang="en-US" sz="2900" dirty="0" err="1" smtClean="0"/>
              <a:t>nThe</a:t>
            </a:r>
            <a:r>
              <a:rPr lang="en-US" sz="2900" dirty="0" smtClean="0"/>
              <a:t> result is:"&lt;&lt;value&lt;&lt;"\n";</a:t>
            </a:r>
            <a:br>
              <a:rPr lang="en-US" sz="2900" dirty="0" smtClean="0"/>
            </a:br>
            <a:r>
              <a:rPr lang="en-US" sz="2900" dirty="0" smtClean="0"/>
              <a:t>}</a:t>
            </a:r>
            <a:br>
              <a:rPr lang="en-US" sz="2900" dirty="0" smtClean="0"/>
            </a:br>
            <a:r>
              <a:rPr lang="en-US" sz="2900" dirty="0" smtClean="0"/>
              <a:t>}</a:t>
            </a:r>
            <a:br>
              <a:rPr lang="en-US" sz="2900" dirty="0" smtClean="0"/>
            </a:br>
            <a:r>
              <a:rPr lang="en-US" sz="2900" dirty="0" smtClean="0"/>
              <a:t>};</a:t>
            </a:r>
          </a:p>
          <a:p>
            <a:pPr>
              <a:buNone/>
            </a:pP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a:xfrm>
            <a:off x="533400" y="1600200"/>
            <a:ext cx="8077200" cy="4525963"/>
          </a:xfrm>
        </p:spPr>
        <p:txBody>
          <a:bodyPr>
            <a:normAutofit fontScale="62500" lnSpcReduction="20000"/>
          </a:bodyPr>
          <a:lstStyle/>
          <a:p>
            <a:pPr>
              <a:buNone/>
            </a:pPr>
            <a:r>
              <a:rPr lang="en-US" dirty="0" err="1" smtClean="0"/>
              <a:t>MyString</a:t>
            </a:r>
            <a:r>
              <a:rPr lang="en-US" dirty="0" smtClean="0"/>
              <a:t> operator+(</a:t>
            </a:r>
            <a:r>
              <a:rPr lang="en-US" dirty="0" err="1" smtClean="0"/>
              <a:t>MyString</a:t>
            </a:r>
            <a:r>
              <a:rPr lang="en-US" dirty="0" smtClean="0"/>
              <a:t> obj1,MyString obj2)</a:t>
            </a:r>
            <a:br>
              <a:rPr lang="en-US" dirty="0" smtClean="0"/>
            </a:br>
            <a:r>
              <a:rPr lang="en-US" dirty="0" smtClean="0"/>
              <a:t>{</a:t>
            </a:r>
            <a:br>
              <a:rPr lang="en-US" dirty="0" smtClean="0"/>
            </a:br>
            <a:r>
              <a:rPr lang="en-US" dirty="0" err="1" smtClean="0"/>
              <a:t>MyString</a:t>
            </a:r>
            <a:r>
              <a:rPr lang="en-US" dirty="0" smtClean="0"/>
              <a:t> obj3;</a:t>
            </a:r>
            <a:br>
              <a:rPr lang="en-US" dirty="0" smtClean="0"/>
            </a:br>
            <a:r>
              <a:rPr lang="en-US" dirty="0" smtClean="0"/>
              <a:t>obj3.len=obj1.len+obj2.len;</a:t>
            </a:r>
            <a:br>
              <a:rPr lang="en-US" dirty="0" smtClean="0"/>
            </a:br>
            <a:r>
              <a:rPr lang="en-US" dirty="0" smtClean="0"/>
              <a:t>obj3.value=new char[obj3.len+1];</a:t>
            </a:r>
          </a:p>
          <a:p>
            <a:pPr>
              <a:buNone/>
            </a:pPr>
            <a:r>
              <a:rPr lang="en-US" dirty="0" smtClean="0"/>
              <a:t>	</a:t>
            </a:r>
            <a:r>
              <a:rPr lang="en-US" dirty="0" err="1" smtClean="0"/>
              <a:t>strcpy</a:t>
            </a:r>
            <a:r>
              <a:rPr lang="en-US" dirty="0" smtClean="0"/>
              <a:t>(obj3.value,obj1.value);</a:t>
            </a:r>
            <a:br>
              <a:rPr lang="en-US" dirty="0" smtClean="0"/>
            </a:br>
            <a:r>
              <a:rPr lang="en-US" dirty="0" err="1" smtClean="0"/>
              <a:t>strcat</a:t>
            </a:r>
            <a:r>
              <a:rPr lang="en-US" dirty="0" smtClean="0"/>
              <a:t>(obj3.value,obj2.value);</a:t>
            </a:r>
          </a:p>
          <a:p>
            <a:pPr>
              <a:buNone/>
            </a:pPr>
            <a:r>
              <a:rPr lang="en-US" dirty="0" smtClean="0"/>
              <a:t>	return obj3;</a:t>
            </a:r>
            <a:br>
              <a:rPr lang="en-US" dirty="0" smtClean="0"/>
            </a:br>
            <a:r>
              <a:rPr lang="en-US" dirty="0" smtClean="0"/>
              <a:t>}</a:t>
            </a:r>
          </a:p>
          <a:p>
            <a:endParaRPr lang="en-US" dirty="0" smtClean="0"/>
          </a:p>
          <a:p>
            <a:pPr>
              <a:buNone/>
            </a:pPr>
            <a:r>
              <a:rPr lang="en-US" dirty="0" smtClean="0"/>
              <a:t>Example:</a:t>
            </a:r>
          </a:p>
          <a:p>
            <a:pPr>
              <a:buNone/>
            </a:pPr>
            <a:r>
              <a:rPr lang="en-US" dirty="0" err="1" smtClean="0"/>
              <a:t>Mystring</a:t>
            </a:r>
            <a:r>
              <a:rPr lang="en-US" dirty="0" smtClean="0"/>
              <a:t> str1(“Hello”);</a:t>
            </a:r>
          </a:p>
          <a:p>
            <a:pPr>
              <a:buNone/>
            </a:pPr>
            <a:r>
              <a:rPr lang="en-US" dirty="0" err="1" smtClean="0"/>
              <a:t>MyString</a:t>
            </a:r>
            <a:r>
              <a:rPr lang="en-US" dirty="0" smtClean="0"/>
              <a:t> str2(“World”);</a:t>
            </a:r>
          </a:p>
          <a:p>
            <a:pPr>
              <a:buNone/>
            </a:pPr>
            <a:r>
              <a:rPr lang="en-US" dirty="0" err="1" smtClean="0"/>
              <a:t>MyString</a:t>
            </a:r>
            <a:r>
              <a:rPr lang="en-US" dirty="0" smtClean="0"/>
              <a:t> str3;</a:t>
            </a:r>
          </a:p>
          <a:p>
            <a:pPr>
              <a:buNone/>
            </a:pPr>
            <a:r>
              <a:rPr lang="en-US" dirty="0" smtClean="0"/>
              <a:t>Str3=str1+str2</a:t>
            </a:r>
          </a:p>
          <a:p>
            <a:r>
              <a:rPr lang="en-US" dirty="0" smtClean="0">
                <a:solidFill>
                  <a:srgbClr val="7030A0"/>
                </a:solidFill>
              </a:rPr>
              <a:t>-</a:t>
            </a:r>
            <a:r>
              <a:rPr lang="en-US" dirty="0" smtClean="0">
                <a:solidFill>
                  <a:srgbClr val="7030A0"/>
                </a:solidFill>
                <a:sym typeface="Wingdings" pitchFamily="2" charset="2"/>
              </a:rPr>
              <a:t> </a:t>
            </a:r>
            <a:r>
              <a:rPr lang="en-US" dirty="0" err="1" smtClean="0">
                <a:solidFill>
                  <a:srgbClr val="7030A0"/>
                </a:solidFill>
                <a:sym typeface="Wingdings" pitchFamily="2" charset="2"/>
              </a:rPr>
              <a:t>HelloWorld</a:t>
            </a:r>
            <a:endParaRPr lang="en-US" dirty="0">
              <a:solidFill>
                <a:srgbClr val="7030A0"/>
              </a:solidFil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a:t>
            </a:r>
            <a:endParaRPr lang="en-US" dirty="0"/>
          </a:p>
        </p:txBody>
      </p:sp>
      <p:sp>
        <p:nvSpPr>
          <p:cNvPr id="3" name="Content Placeholder 2"/>
          <p:cNvSpPr>
            <a:spLocks noGrp="1"/>
          </p:cNvSpPr>
          <p:nvPr>
            <p:ph sz="half" idx="1"/>
          </p:nvPr>
        </p:nvSpPr>
        <p:spPr>
          <a:xfrm>
            <a:off x="457200" y="1600200"/>
            <a:ext cx="7543800" cy="4525963"/>
          </a:xfrm>
        </p:spPr>
        <p:txBody>
          <a:bodyPr/>
          <a:lstStyle/>
          <a:p>
            <a:pPr>
              <a:buNone/>
            </a:pPr>
            <a:r>
              <a:rPr lang="en-US" dirty="0" err="1" smtClean="0"/>
              <a:t>int</a:t>
            </a:r>
            <a:r>
              <a:rPr lang="en-US" dirty="0" smtClean="0"/>
              <a:t> operator==(</a:t>
            </a:r>
            <a:r>
              <a:rPr lang="en-US" dirty="0" err="1" smtClean="0"/>
              <a:t>MyString</a:t>
            </a:r>
            <a:r>
              <a:rPr lang="en-US" dirty="0" smtClean="0"/>
              <a:t> obj1,MyString obj2)</a:t>
            </a:r>
            <a:br>
              <a:rPr lang="en-US" dirty="0" smtClean="0"/>
            </a:br>
            <a:r>
              <a:rPr lang="en-US" dirty="0" smtClean="0"/>
              <a:t>{</a:t>
            </a:r>
            <a:br>
              <a:rPr lang="en-US" dirty="0" smtClean="0"/>
            </a:br>
            <a:r>
              <a:rPr lang="en-US" dirty="0" err="1" smtClean="0"/>
              <a:t>int</a:t>
            </a:r>
            <a:r>
              <a:rPr lang="en-US" dirty="0" smtClean="0"/>
              <a:t> </a:t>
            </a:r>
            <a:r>
              <a:rPr lang="en-US" dirty="0" err="1" smtClean="0"/>
              <a:t>rel</a:t>
            </a:r>
            <a:r>
              <a:rPr lang="en-US" dirty="0" smtClean="0"/>
              <a:t>=0;</a:t>
            </a:r>
          </a:p>
          <a:p>
            <a:pPr>
              <a:buNone/>
            </a:pPr>
            <a:r>
              <a:rPr lang="en-US" dirty="0" smtClean="0"/>
              <a:t>if(</a:t>
            </a:r>
            <a:r>
              <a:rPr lang="en-US" dirty="0" err="1" smtClean="0"/>
              <a:t>strcmp</a:t>
            </a:r>
            <a:r>
              <a:rPr lang="en-US" dirty="0" smtClean="0"/>
              <a:t>(obj1.value,obj2.value)==0){</a:t>
            </a:r>
            <a:br>
              <a:rPr lang="en-US" dirty="0" smtClean="0"/>
            </a:br>
            <a:r>
              <a:rPr lang="en-US" dirty="0" err="1" smtClean="0"/>
              <a:t>rel</a:t>
            </a:r>
            <a:r>
              <a:rPr lang="en-US" dirty="0" smtClean="0"/>
              <a:t>=1;</a:t>
            </a:r>
            <a:br>
              <a:rPr lang="en-US" dirty="0" smtClean="0"/>
            </a:br>
            <a:r>
              <a:rPr lang="en-US" dirty="0" smtClean="0"/>
              <a:t>}</a:t>
            </a:r>
            <a:br>
              <a:rPr lang="en-US" dirty="0" smtClean="0"/>
            </a:br>
            <a:r>
              <a:rPr lang="en-US" dirty="0" smtClean="0"/>
              <a:t>return </a:t>
            </a:r>
            <a:r>
              <a:rPr lang="en-US" dirty="0" err="1" smtClean="0"/>
              <a:t>rel</a:t>
            </a:r>
            <a:r>
              <a:rPr lang="en-US" dirty="0" smtClean="0"/>
              <a:t>;</a:t>
            </a:r>
            <a:br>
              <a:rPr lang="en-US" dirty="0" smtClean="0"/>
            </a:br>
            <a:r>
              <a:rPr lang="en-US" dirty="0" smtClean="0"/>
              <a:t>}</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a:t>
            </a:r>
            <a:endParaRPr lang="en-US" dirty="0"/>
          </a:p>
        </p:txBody>
      </p:sp>
      <p:sp>
        <p:nvSpPr>
          <p:cNvPr id="3" name="Content Placeholder 2"/>
          <p:cNvSpPr>
            <a:spLocks noGrp="1"/>
          </p:cNvSpPr>
          <p:nvPr>
            <p:ph sz="half" idx="1"/>
          </p:nvPr>
        </p:nvSpPr>
        <p:spPr>
          <a:xfrm>
            <a:off x="457200" y="1600200"/>
            <a:ext cx="7620000" cy="4525963"/>
          </a:xfrm>
        </p:spPr>
        <p:txBody>
          <a:bodyPr>
            <a:normAutofit/>
          </a:bodyPr>
          <a:lstStyle/>
          <a:p>
            <a:pPr>
              <a:buNone/>
            </a:pPr>
            <a:r>
              <a:rPr lang="en-US" dirty="0" err="1" smtClean="0"/>
              <a:t>int</a:t>
            </a:r>
            <a:r>
              <a:rPr lang="en-US" dirty="0" smtClean="0"/>
              <a:t> operator!=(</a:t>
            </a:r>
            <a:r>
              <a:rPr lang="en-US" dirty="0" err="1" smtClean="0"/>
              <a:t>MyString</a:t>
            </a:r>
            <a:r>
              <a:rPr lang="en-US" dirty="0" smtClean="0"/>
              <a:t> obj1,MyString obj2)</a:t>
            </a:r>
            <a:br>
              <a:rPr lang="en-US" dirty="0" smtClean="0"/>
            </a:br>
            <a:r>
              <a:rPr lang="en-US" dirty="0" smtClean="0"/>
              <a:t>{</a:t>
            </a:r>
            <a:br>
              <a:rPr lang="en-US" dirty="0" smtClean="0"/>
            </a:br>
            <a:r>
              <a:rPr lang="en-US" dirty="0" err="1" smtClean="0"/>
              <a:t>int</a:t>
            </a:r>
            <a:r>
              <a:rPr lang="en-US" dirty="0" smtClean="0"/>
              <a:t> </a:t>
            </a:r>
            <a:r>
              <a:rPr lang="en-US" dirty="0" err="1" smtClean="0"/>
              <a:t>rel</a:t>
            </a:r>
            <a:r>
              <a:rPr lang="en-US" dirty="0" smtClean="0"/>
              <a:t>=0;</a:t>
            </a:r>
          </a:p>
          <a:p>
            <a:pPr>
              <a:buNone/>
            </a:pPr>
            <a:r>
              <a:rPr lang="en-US" dirty="0" smtClean="0"/>
              <a:t>if(</a:t>
            </a:r>
            <a:r>
              <a:rPr lang="en-US" dirty="0" err="1" smtClean="0"/>
              <a:t>strcmp</a:t>
            </a:r>
            <a:r>
              <a:rPr lang="en-US" dirty="0" smtClean="0"/>
              <a:t>(obj1.value,obj2.value)!=0)</a:t>
            </a:r>
            <a:br>
              <a:rPr lang="en-US" dirty="0" smtClean="0"/>
            </a:br>
            <a:r>
              <a:rPr lang="en-US" dirty="0" smtClean="0"/>
              <a:t>{</a:t>
            </a:r>
            <a:br>
              <a:rPr lang="en-US" dirty="0" smtClean="0"/>
            </a:br>
            <a:r>
              <a:rPr lang="en-US" dirty="0" err="1" smtClean="0"/>
              <a:t>rel</a:t>
            </a:r>
            <a:r>
              <a:rPr lang="en-US" dirty="0" smtClean="0"/>
              <a:t>=1;</a:t>
            </a:r>
            <a:br>
              <a:rPr lang="en-US" dirty="0" smtClean="0"/>
            </a:br>
            <a:r>
              <a:rPr lang="en-US" dirty="0" smtClean="0"/>
              <a:t>}</a:t>
            </a:r>
            <a:br>
              <a:rPr lang="en-US" dirty="0" smtClean="0"/>
            </a:br>
            <a:r>
              <a:rPr lang="en-US" dirty="0" smtClean="0"/>
              <a:t>return </a:t>
            </a:r>
            <a:r>
              <a:rPr lang="en-US" dirty="0" err="1" smtClean="0"/>
              <a:t>rel</a:t>
            </a:r>
            <a:r>
              <a:rPr lang="en-US" dirty="0" smtClean="0"/>
              <a:t>;</a:t>
            </a:r>
            <a:br>
              <a:rPr lang="en-US" dirty="0" smtClean="0"/>
            </a:br>
            <a:r>
              <a:rPr lang="en-US" dirty="0" smtClean="0"/>
              <a:t>}</a:t>
            </a:r>
          </a:p>
          <a:p>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a:xfrm>
            <a:off x="457200" y="609600"/>
            <a:ext cx="7467600" cy="5516563"/>
          </a:xfrm>
        </p:spPr>
        <p:txBody>
          <a:bodyPr>
            <a:normAutofit/>
          </a:bodyPr>
          <a:lstStyle/>
          <a:p>
            <a:pPr>
              <a:buNone/>
            </a:pPr>
            <a:r>
              <a:rPr lang="en-US" dirty="0" err="1" smtClean="0"/>
              <a:t>int</a:t>
            </a:r>
            <a:r>
              <a:rPr lang="en-US" dirty="0" smtClean="0"/>
              <a:t> operator&lt;(</a:t>
            </a:r>
            <a:r>
              <a:rPr lang="en-US" dirty="0" err="1" smtClean="0"/>
              <a:t>MyString</a:t>
            </a:r>
            <a:r>
              <a:rPr lang="en-US" dirty="0" smtClean="0"/>
              <a:t> obj1,MyString obj2)</a:t>
            </a:r>
            <a:br>
              <a:rPr lang="en-US" dirty="0" smtClean="0"/>
            </a:br>
            <a:r>
              <a:rPr lang="en-US" dirty="0" smtClean="0"/>
              <a:t>{</a:t>
            </a:r>
            <a:br>
              <a:rPr lang="en-US" dirty="0" smtClean="0"/>
            </a:br>
            <a:r>
              <a:rPr lang="en-US" dirty="0" err="1" smtClean="0"/>
              <a:t>int</a:t>
            </a:r>
            <a:r>
              <a:rPr lang="en-US" dirty="0" smtClean="0"/>
              <a:t> </a:t>
            </a:r>
            <a:r>
              <a:rPr lang="en-US" dirty="0" err="1" smtClean="0"/>
              <a:t>rel</a:t>
            </a:r>
            <a:r>
              <a:rPr lang="en-US" dirty="0" smtClean="0"/>
              <a:t>=0;</a:t>
            </a:r>
            <a:br>
              <a:rPr lang="en-US" dirty="0" smtClean="0"/>
            </a:br>
            <a:r>
              <a:rPr lang="en-US" dirty="0" err="1" smtClean="0"/>
              <a:t>int</a:t>
            </a:r>
            <a:r>
              <a:rPr lang="en-US" dirty="0" smtClean="0"/>
              <a:t> result=0;</a:t>
            </a:r>
          </a:p>
          <a:p>
            <a:pPr>
              <a:buNone/>
            </a:pPr>
            <a:r>
              <a:rPr lang="en-US" dirty="0" err="1" smtClean="0"/>
              <a:t>rel</a:t>
            </a:r>
            <a:r>
              <a:rPr lang="en-US" dirty="0" smtClean="0"/>
              <a:t>=</a:t>
            </a:r>
            <a:r>
              <a:rPr lang="en-US" dirty="0" err="1" smtClean="0"/>
              <a:t>strcmp</a:t>
            </a:r>
            <a:r>
              <a:rPr lang="en-US" dirty="0" smtClean="0"/>
              <a:t>(obj1.value,obj2.value);</a:t>
            </a:r>
          </a:p>
          <a:p>
            <a:pPr>
              <a:buNone/>
            </a:pPr>
            <a:r>
              <a:rPr lang="en-US" dirty="0" smtClean="0"/>
              <a:t>if(</a:t>
            </a:r>
            <a:r>
              <a:rPr lang="en-US" dirty="0" err="1" smtClean="0"/>
              <a:t>rel</a:t>
            </a:r>
            <a:r>
              <a:rPr lang="en-US" dirty="0" smtClean="0"/>
              <a:t>&lt;0) { result=1; }</a:t>
            </a:r>
            <a:br>
              <a:rPr lang="en-US" dirty="0" smtClean="0"/>
            </a:br>
            <a:r>
              <a:rPr lang="en-US" dirty="0" smtClean="0"/>
              <a:t>return result;</a:t>
            </a:r>
            <a:br>
              <a:rPr lang="en-US" dirty="0" smtClean="0"/>
            </a:br>
            <a:r>
              <a:rPr lang="en-US" dirty="0" smtClean="0"/>
              <a:t>}</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&gt;= Operator</a:t>
            </a:r>
            <a:endParaRPr lang="en-US" dirty="0"/>
          </a:p>
        </p:txBody>
      </p:sp>
      <p:sp>
        <p:nvSpPr>
          <p:cNvPr id="3" name="Content Placeholder 2"/>
          <p:cNvSpPr>
            <a:spLocks noGrp="1"/>
          </p:cNvSpPr>
          <p:nvPr>
            <p:ph sz="half" idx="1"/>
          </p:nvPr>
        </p:nvSpPr>
        <p:spPr>
          <a:xfrm>
            <a:off x="457200" y="1600200"/>
            <a:ext cx="8915400" cy="4525963"/>
          </a:xfrm>
        </p:spPr>
        <p:txBody>
          <a:bodyPr>
            <a:normAutofit/>
          </a:bodyPr>
          <a:lstStyle/>
          <a:p>
            <a:pPr>
              <a:buNone/>
            </a:pPr>
            <a:r>
              <a:rPr lang="en-US" dirty="0" err="1" smtClean="0"/>
              <a:t>int</a:t>
            </a:r>
            <a:r>
              <a:rPr lang="en-US" dirty="0" smtClean="0"/>
              <a:t> operator&gt;=(</a:t>
            </a:r>
            <a:r>
              <a:rPr lang="en-US" dirty="0" err="1" smtClean="0"/>
              <a:t>MyString</a:t>
            </a:r>
            <a:r>
              <a:rPr lang="en-US" dirty="0" smtClean="0"/>
              <a:t> obj1,MyString obj2)</a:t>
            </a:r>
            <a:br>
              <a:rPr lang="en-US" dirty="0" smtClean="0"/>
            </a:br>
            <a:r>
              <a:rPr lang="en-US" dirty="0" smtClean="0"/>
              <a:t>{</a:t>
            </a:r>
            <a:br>
              <a:rPr lang="en-US" dirty="0" smtClean="0"/>
            </a:br>
            <a:r>
              <a:rPr lang="en-US" dirty="0" err="1" smtClean="0"/>
              <a:t>int</a:t>
            </a:r>
            <a:r>
              <a:rPr lang="en-US" dirty="0" smtClean="0"/>
              <a:t> </a:t>
            </a:r>
            <a:r>
              <a:rPr lang="en-US" dirty="0" err="1" smtClean="0"/>
              <a:t>rel</a:t>
            </a:r>
            <a:r>
              <a:rPr lang="en-US" dirty="0" smtClean="0"/>
              <a:t>=0;</a:t>
            </a:r>
            <a:br>
              <a:rPr lang="en-US" dirty="0" smtClean="0"/>
            </a:br>
            <a:r>
              <a:rPr lang="en-US" dirty="0" err="1" smtClean="0"/>
              <a:t>int</a:t>
            </a:r>
            <a:r>
              <a:rPr lang="en-US" dirty="0" smtClean="0"/>
              <a:t> result=0;</a:t>
            </a:r>
          </a:p>
          <a:p>
            <a:pPr>
              <a:buNone/>
            </a:pPr>
            <a:r>
              <a:rPr lang="en-US" dirty="0" smtClean="0"/>
              <a:t>	</a:t>
            </a:r>
            <a:r>
              <a:rPr lang="en-US" dirty="0" err="1" smtClean="0"/>
              <a:t>rel</a:t>
            </a:r>
            <a:r>
              <a:rPr lang="en-US" dirty="0" smtClean="0"/>
              <a:t>=</a:t>
            </a:r>
            <a:r>
              <a:rPr lang="en-US" dirty="0" err="1" smtClean="0"/>
              <a:t>strcmp</a:t>
            </a:r>
            <a:r>
              <a:rPr lang="en-US" dirty="0" smtClean="0"/>
              <a:t>(obj1.value,obj2.value);</a:t>
            </a:r>
          </a:p>
          <a:p>
            <a:pPr>
              <a:buNone/>
            </a:pPr>
            <a:r>
              <a:rPr lang="en-US" dirty="0" smtClean="0"/>
              <a:t>	if(</a:t>
            </a:r>
            <a:r>
              <a:rPr lang="en-US" dirty="0" err="1" smtClean="0"/>
              <a:t>rel</a:t>
            </a:r>
            <a:r>
              <a:rPr lang="en-US" dirty="0" smtClean="0"/>
              <a:t>&gt;0 || </a:t>
            </a:r>
            <a:r>
              <a:rPr lang="en-US" dirty="0" err="1" smtClean="0"/>
              <a:t>rel</a:t>
            </a:r>
            <a:r>
              <a:rPr lang="en-US" dirty="0" smtClean="0"/>
              <a:t>==0) { result=1; }</a:t>
            </a:r>
            <a:br>
              <a:rPr lang="en-US" dirty="0" smtClean="0"/>
            </a:br>
            <a:r>
              <a:rPr lang="en-US" dirty="0" smtClean="0"/>
              <a:t>return result;</a:t>
            </a:r>
            <a:br>
              <a:rPr lang="en-US" dirty="0" smtClean="0"/>
            </a:br>
            <a:r>
              <a:rPr lang="en-US" dirty="0" smtClean="0"/>
              <a:t>}</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14356"/>
            <a:ext cx="8229600" cy="5411807"/>
          </a:xfrm>
        </p:spPr>
        <p:txBody>
          <a:bodyPr>
            <a:normAutofit fontScale="85000" lnSpcReduction="10000"/>
          </a:bodyPr>
          <a:lstStyle/>
          <a:p>
            <a:r>
              <a:rPr lang="en-US" dirty="0" smtClean="0"/>
              <a:t>The intuitive expected result is that the string “Hello, World!” is printed on the screen. </a:t>
            </a:r>
          </a:p>
          <a:p>
            <a:r>
              <a:rPr lang="en-US" dirty="0" smtClean="0"/>
              <a:t>However, because </a:t>
            </a:r>
            <a:r>
              <a:rPr lang="en-US" dirty="0" err="1" smtClean="0"/>
              <a:t>Mystring</a:t>
            </a:r>
            <a:r>
              <a:rPr lang="en-US" dirty="0" smtClean="0"/>
              <a:t> is a user-defined class, C++ does not know what operator + should do. </a:t>
            </a:r>
          </a:p>
          <a:p>
            <a:r>
              <a:rPr lang="en-US" dirty="0" smtClean="0"/>
              <a:t>We need to tell it how the + operator should work with two objects of type </a:t>
            </a:r>
            <a:r>
              <a:rPr lang="en-US" dirty="0" err="1" smtClean="0"/>
              <a:t>Mystring</a:t>
            </a:r>
            <a:r>
              <a:rPr lang="en-US" dirty="0" smtClean="0"/>
              <a:t>. </a:t>
            </a:r>
          </a:p>
          <a:p>
            <a:r>
              <a:rPr lang="en-US" dirty="0" smtClean="0"/>
              <a:t>Once an operator has been overloaded, C++ will call the appropriate overloaded version of the operator based on parameter type.</a:t>
            </a:r>
          </a:p>
          <a:p>
            <a:r>
              <a:rPr lang="en-US" dirty="0" smtClean="0"/>
              <a:t>If you add two integers, the integer version of operator plus will be called. </a:t>
            </a:r>
          </a:p>
          <a:p>
            <a:r>
              <a:rPr lang="en-US" dirty="0" smtClean="0"/>
              <a:t>If you add two </a:t>
            </a:r>
            <a:r>
              <a:rPr lang="en-US" dirty="0" err="1" smtClean="0"/>
              <a:t>Mystrings</a:t>
            </a:r>
            <a:r>
              <a:rPr lang="en-US" dirty="0" smtClean="0"/>
              <a:t>, the </a:t>
            </a:r>
            <a:r>
              <a:rPr lang="en-US" dirty="0" err="1" smtClean="0"/>
              <a:t>Mystring</a:t>
            </a:r>
            <a:r>
              <a:rPr lang="en-US" dirty="0" smtClean="0"/>
              <a:t> version of operator plus will be called.</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idx="1"/>
          </p:nvPr>
        </p:nvSpPr>
        <p:spPr>
          <a:xfrm>
            <a:off x="457200" y="381000"/>
            <a:ext cx="8229600" cy="6172200"/>
          </a:xfrm>
        </p:spPr>
        <p:txBody>
          <a:bodyPr>
            <a:normAutofit/>
          </a:bodyPr>
          <a:lstStyle/>
          <a:p>
            <a:pPr marL="1295400" lvl="2" indent="-381000" algn="just">
              <a:lnSpc>
                <a:spcPct val="90000"/>
              </a:lnSpc>
              <a:buNone/>
            </a:pPr>
            <a:endParaRPr lang="en-US" dirty="0" smtClean="0">
              <a:latin typeface="Times New Roman" pitchFamily="18" charset="0"/>
              <a:cs typeface="Times New Roman" pitchFamily="18" charset="0"/>
            </a:endParaRPr>
          </a:p>
          <a:p>
            <a:pPr algn="just"/>
            <a:r>
              <a:rPr lang="en-US" sz="3600" b="1" dirty="0" smtClean="0">
                <a:latin typeface="Times New Roman" pitchFamily="18" charset="0"/>
                <a:cs typeface="Times New Roman" pitchFamily="18" charset="0"/>
              </a:rPr>
              <a:t>Overloading an operator</a:t>
            </a:r>
          </a:p>
          <a:p>
            <a:pPr lvl="1" algn="just"/>
            <a:r>
              <a:rPr lang="en-US" sz="2400" dirty="0" smtClean="0">
                <a:latin typeface="Times New Roman" pitchFamily="18" charset="0"/>
                <a:cs typeface="Times New Roman" pitchFamily="18" charset="0"/>
              </a:rPr>
              <a:t>Write function definition as normal</a:t>
            </a:r>
          </a:p>
          <a:p>
            <a:pPr lvl="1" algn="just"/>
            <a:r>
              <a:rPr lang="en-US" sz="2400" dirty="0" smtClean="0">
                <a:latin typeface="Times New Roman" pitchFamily="18" charset="0"/>
                <a:cs typeface="Times New Roman" pitchFamily="18" charset="0"/>
              </a:rPr>
              <a:t>Function name is keyword </a:t>
            </a:r>
            <a:r>
              <a:rPr lang="en-US" sz="2400" b="1" dirty="0" smtClean="0">
                <a:latin typeface="Times New Roman" pitchFamily="18" charset="0"/>
                <a:cs typeface="Times New Roman" pitchFamily="18" charset="0"/>
              </a:rPr>
              <a:t>operator</a:t>
            </a:r>
            <a:r>
              <a:rPr lang="en-US" sz="2400" dirty="0" smtClean="0">
                <a:latin typeface="Times New Roman" pitchFamily="18" charset="0"/>
                <a:cs typeface="Times New Roman" pitchFamily="18" charset="0"/>
              </a:rPr>
              <a:t> followed by the symbol for the operator being overloaded</a:t>
            </a:r>
          </a:p>
          <a:p>
            <a:pPr lvl="1" algn="just"/>
            <a:r>
              <a:rPr lang="en-US" sz="2400" b="1" dirty="0" smtClean="0">
                <a:latin typeface="Times New Roman" pitchFamily="18" charset="0"/>
                <a:cs typeface="Times New Roman" pitchFamily="18" charset="0"/>
              </a:rPr>
              <a:t>Example : operator+</a:t>
            </a:r>
            <a:r>
              <a:rPr lang="en-US" sz="2400" dirty="0" smtClean="0">
                <a:latin typeface="Times New Roman" pitchFamily="18" charset="0"/>
                <a:cs typeface="Times New Roman" pitchFamily="18" charset="0"/>
              </a:rPr>
              <a:t> used to overload the addition operator (</a:t>
            </a:r>
            <a:r>
              <a:rPr lang="en-US" sz="2400" b="1"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a:t>
            </a:r>
          </a:p>
          <a:p>
            <a:pPr algn="just"/>
            <a:endParaRPr lang="en-US" sz="2400" dirty="0" smtClean="0">
              <a:latin typeface="Times New Roman" pitchFamily="18" charset="0"/>
              <a:cs typeface="Times New Roman" pitchFamily="18" charset="0"/>
            </a:endParaRPr>
          </a:p>
          <a:p>
            <a:pPr marL="1295400" lvl="2" indent="-381000" algn="just">
              <a:lnSpc>
                <a:spcPct val="90000"/>
              </a:lnSpc>
              <a:buNone/>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5800" y="228600"/>
            <a:ext cx="7772400" cy="838200"/>
          </a:xfrm>
        </p:spPr>
        <p:txBody>
          <a:bodyPr>
            <a:normAutofit fontScale="90000"/>
          </a:bodyPr>
          <a:lstStyle/>
          <a:p>
            <a:r>
              <a:rPr lang="en-US" sz="3600" noProof="1"/>
              <a:t>Restrictions on Operator Overloading </a:t>
            </a:r>
            <a:br>
              <a:rPr lang="en-US" sz="3600" noProof="1"/>
            </a:br>
            <a:endParaRPr lang="en-US" sz="3600"/>
          </a:p>
        </p:txBody>
      </p:sp>
      <p:sp>
        <p:nvSpPr>
          <p:cNvPr id="7171" name="Rectangle 3"/>
          <p:cNvSpPr>
            <a:spLocks noGrp="1" noChangeArrowheads="1"/>
          </p:cNvSpPr>
          <p:nvPr>
            <p:ph type="body" idx="1"/>
          </p:nvPr>
        </p:nvSpPr>
        <p:spPr>
          <a:xfrm>
            <a:off x="609600" y="1066800"/>
            <a:ext cx="7772400" cy="4114800"/>
          </a:xfrm>
        </p:spPr>
        <p:txBody>
          <a:bodyPr/>
          <a:lstStyle/>
          <a:p>
            <a:r>
              <a:rPr lang="en-US" dirty="0"/>
              <a:t>C++ operators that can be </a:t>
            </a:r>
            <a:r>
              <a:rPr lang="en-US" dirty="0" smtClean="0"/>
              <a:t>overloaded</a:t>
            </a:r>
          </a:p>
          <a:p>
            <a:endParaRPr lang="en-US" dirty="0"/>
          </a:p>
          <a:p>
            <a:endParaRPr lang="en-US" dirty="0"/>
          </a:p>
          <a:p>
            <a:endParaRPr lang="en-US" dirty="0"/>
          </a:p>
          <a:p>
            <a:endParaRPr lang="en-US" dirty="0"/>
          </a:p>
          <a:p>
            <a:endParaRPr lang="en-US" dirty="0"/>
          </a:p>
          <a:p>
            <a:r>
              <a:rPr lang="en-US" dirty="0"/>
              <a:t>C++ Operators that cannot be overloaded</a:t>
            </a:r>
          </a:p>
        </p:txBody>
      </p:sp>
      <p:graphicFrame>
        <p:nvGraphicFramePr>
          <p:cNvPr id="7172" name="Object 4"/>
          <p:cNvGraphicFramePr>
            <a:graphicFrameLocks noChangeAspect="1"/>
          </p:cNvGraphicFramePr>
          <p:nvPr/>
        </p:nvGraphicFramePr>
        <p:xfrm>
          <a:off x="381000" y="5257800"/>
          <a:ext cx="7924800" cy="1253603"/>
        </p:xfrm>
        <a:graphic>
          <a:graphicData uri="http://schemas.openxmlformats.org/presentationml/2006/ole">
            <p:oleObj spid="_x0000_s2050" name="Document" r:id="rId3" imgW="5420520" imgH="671400" progId="Word.Document.8">
              <p:embed/>
            </p:oleObj>
          </a:graphicData>
        </a:graphic>
      </p:graphicFrame>
      <p:graphicFrame>
        <p:nvGraphicFramePr>
          <p:cNvPr id="7173" name="Object 5"/>
          <p:cNvGraphicFramePr>
            <a:graphicFrameLocks noChangeAspect="1"/>
          </p:cNvGraphicFramePr>
          <p:nvPr/>
        </p:nvGraphicFramePr>
        <p:xfrm>
          <a:off x="-304800" y="1752600"/>
          <a:ext cx="9677400" cy="2590800"/>
        </p:xfrm>
        <a:graphic>
          <a:graphicData uri="http://schemas.openxmlformats.org/presentationml/2006/ole">
            <p:oleObj spid="_x0000_s2051" name="Document" r:id="rId4" imgW="6662880" imgH="1653840" progId="Word.Document.8">
              <p:embed/>
            </p:oleObj>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2984"/>
            <a:ext cx="8229600" cy="5357850"/>
          </a:xfrm>
        </p:spPr>
        <p:txBody>
          <a:bodyPr>
            <a:normAutofit/>
          </a:bodyPr>
          <a:lstStyle/>
          <a:p>
            <a:pPr algn="just"/>
            <a:r>
              <a:rPr lang="en-US" sz="2600" dirty="0">
                <a:latin typeface="Times New Roman" pitchFamily="18" charset="0"/>
                <a:cs typeface="Times New Roman" pitchFamily="18" charset="0"/>
              </a:rPr>
              <a:t>First, at least one of the operands in any overloaded operator must be a user-defined type. This means you can not overload the plus operator to work with one integer and one double. However, you could overload the plus operator to work with an integer and a </a:t>
            </a:r>
            <a:r>
              <a:rPr lang="en-US" sz="2600" dirty="0" err="1">
                <a:latin typeface="Times New Roman" pitchFamily="18" charset="0"/>
                <a:cs typeface="Times New Roman" pitchFamily="18" charset="0"/>
              </a:rPr>
              <a:t>Mystring</a:t>
            </a:r>
            <a:r>
              <a:rPr lang="en-US" sz="2600" dirty="0" smtClean="0">
                <a:latin typeface="Times New Roman" pitchFamily="18" charset="0"/>
                <a:cs typeface="Times New Roman" pitchFamily="18" charset="0"/>
              </a:rPr>
              <a:t>.</a:t>
            </a:r>
          </a:p>
          <a:p>
            <a:pPr algn="just">
              <a:buNone/>
            </a:pPr>
            <a:endParaRPr lang="en-US" sz="2600" dirty="0" smtClean="0">
              <a:latin typeface="Times New Roman" pitchFamily="18" charset="0"/>
              <a:cs typeface="Times New Roman" pitchFamily="18" charset="0"/>
            </a:endParaRPr>
          </a:p>
          <a:p>
            <a:r>
              <a:rPr lang="en-US" sz="2800" dirty="0" smtClean="0"/>
              <a:t>No overloading operators for built-in types</a:t>
            </a:r>
          </a:p>
          <a:p>
            <a:pPr lvl="1"/>
            <a:r>
              <a:rPr lang="en-US" sz="2400" dirty="0" smtClean="0"/>
              <a:t>Cannot change how two integers are added</a:t>
            </a:r>
          </a:p>
          <a:p>
            <a:pPr lvl="1"/>
            <a:r>
              <a:rPr lang="en-US" sz="2400" dirty="0" smtClean="0"/>
              <a:t>Produces a syntax error</a:t>
            </a:r>
          </a:p>
          <a:p>
            <a:pPr algn="just"/>
            <a:endParaRPr lang="en-US" sz="2600" dirty="0">
              <a:latin typeface="Times New Roman" pitchFamily="18" charset="0"/>
              <a:cs typeface="Times New Roman" pitchFamily="18" charset="0"/>
            </a:endParaRPr>
          </a:p>
          <a:p>
            <a:pPr algn="just">
              <a:buNone/>
            </a:pPr>
            <a:endParaRPr lang="en-US" sz="2600" dirty="0">
              <a:latin typeface="Times New Roman" pitchFamily="18" charset="0"/>
              <a:cs typeface="Times New Roman" pitchFamily="18" charset="0"/>
            </a:endParaRPr>
          </a:p>
        </p:txBody>
      </p:sp>
      <p:sp>
        <p:nvSpPr>
          <p:cNvPr id="5" name="Rectangle 2"/>
          <p:cNvSpPr txBox="1">
            <a:spLocks noChangeArrowheads="1"/>
          </p:cNvSpPr>
          <p:nvPr/>
        </p:nvSpPr>
        <p:spPr>
          <a:xfrm>
            <a:off x="685800" y="228600"/>
            <a:ext cx="7772400" cy="9144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1" smtClean="0">
                <a:ln>
                  <a:noFill/>
                </a:ln>
                <a:solidFill>
                  <a:schemeClr val="tx1"/>
                </a:solidFill>
                <a:effectLst/>
                <a:uLnTx/>
                <a:uFillTx/>
                <a:latin typeface="+mj-lt"/>
                <a:ea typeface="+mj-ea"/>
                <a:cs typeface="+mj-cs"/>
              </a:rPr>
              <a:t>Restrictions on Operator Overloadin</a:t>
            </a:r>
            <a:r>
              <a:rPr kumimoji="0" lang="en-US" sz="3600" b="0" i="0" u="none" strike="noStrike" kern="1200" cap="none" spc="0" normalizeH="0" baseline="0" noProof="0" smtClean="0">
                <a:ln>
                  <a:noFill/>
                </a:ln>
                <a:solidFill>
                  <a:schemeClr val="tx1"/>
                </a:solidFill>
                <a:effectLst/>
                <a:uLnTx/>
                <a:uFillTx/>
                <a:latin typeface="+mj-lt"/>
                <a:ea typeface="+mj-ea"/>
                <a:cs typeface="+mj-cs"/>
              </a:rPr>
              <a:t>g</a:t>
            </a: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85800" y="228600"/>
            <a:ext cx="7772400" cy="914400"/>
          </a:xfrm>
        </p:spPr>
        <p:txBody>
          <a:bodyPr/>
          <a:lstStyle/>
          <a:p>
            <a:r>
              <a:rPr lang="en-US" sz="3600" noProof="1"/>
              <a:t>Restrictions on Operator Overloadin</a:t>
            </a:r>
            <a:r>
              <a:rPr lang="en-US" sz="3600" dirty="0"/>
              <a:t>g</a:t>
            </a:r>
          </a:p>
        </p:txBody>
      </p:sp>
      <p:sp>
        <p:nvSpPr>
          <p:cNvPr id="8195" name="Rectangle 3"/>
          <p:cNvSpPr>
            <a:spLocks noGrp="1" noChangeArrowheads="1"/>
          </p:cNvSpPr>
          <p:nvPr>
            <p:ph type="body" idx="1"/>
          </p:nvPr>
        </p:nvSpPr>
        <p:spPr>
          <a:xfrm>
            <a:off x="609600" y="1066800"/>
            <a:ext cx="8077200" cy="5791200"/>
          </a:xfrm>
        </p:spPr>
        <p:txBody>
          <a:bodyPr>
            <a:normAutofit/>
          </a:bodyPr>
          <a:lstStyle/>
          <a:p>
            <a:r>
              <a:rPr lang="en-US" sz="2800" dirty="0"/>
              <a:t>Overloading restrictions</a:t>
            </a:r>
          </a:p>
          <a:p>
            <a:pPr lvl="1"/>
            <a:r>
              <a:rPr lang="en-US" sz="2400" dirty="0"/>
              <a:t>Precedence of an operator cannot be changed</a:t>
            </a:r>
          </a:p>
          <a:p>
            <a:pPr lvl="1"/>
            <a:r>
              <a:rPr lang="en-US" sz="2400" dirty="0" err="1"/>
              <a:t>Associativity</a:t>
            </a:r>
            <a:r>
              <a:rPr lang="en-US" sz="2400" dirty="0"/>
              <a:t> of an operator cannot be changed</a:t>
            </a:r>
          </a:p>
          <a:p>
            <a:pPr lvl="1"/>
            <a:r>
              <a:rPr lang="en-US" sz="2400" dirty="0" smtClean="0"/>
              <a:t>number </a:t>
            </a:r>
            <a:r>
              <a:rPr lang="en-US" sz="2400" dirty="0"/>
              <a:t>of </a:t>
            </a:r>
            <a:r>
              <a:rPr lang="en-US" sz="2400" dirty="0" smtClean="0"/>
              <a:t>operands </a:t>
            </a:r>
            <a:r>
              <a:rPr lang="en-US" sz="2400" dirty="0"/>
              <a:t>cannot be changed</a:t>
            </a:r>
          </a:p>
          <a:p>
            <a:pPr lvl="2"/>
            <a:r>
              <a:rPr lang="en-US" sz="2000" dirty="0"/>
              <a:t>Unary operators remain unary, and binary operators remain binary</a:t>
            </a:r>
          </a:p>
          <a:p>
            <a:pPr lvl="2"/>
            <a:r>
              <a:rPr lang="en-US" sz="2000" dirty="0"/>
              <a:t>Operators </a:t>
            </a:r>
            <a:r>
              <a:rPr lang="en-US" sz="2000" b="1" dirty="0">
                <a:latin typeface="Courier New" pitchFamily="49" charset="0"/>
              </a:rPr>
              <a:t>&amp;</a:t>
            </a:r>
            <a:r>
              <a:rPr lang="en-US" sz="2000" dirty="0"/>
              <a:t>, </a:t>
            </a:r>
            <a:r>
              <a:rPr lang="en-US" sz="2000" b="1" dirty="0">
                <a:latin typeface="Courier New" pitchFamily="49" charset="0"/>
              </a:rPr>
              <a:t>*</a:t>
            </a:r>
            <a:r>
              <a:rPr lang="en-US" sz="2000" dirty="0"/>
              <a:t>, </a:t>
            </a:r>
            <a:r>
              <a:rPr lang="en-US" sz="2000" b="1" dirty="0">
                <a:latin typeface="Courier New" pitchFamily="49" charset="0"/>
              </a:rPr>
              <a:t>+</a:t>
            </a:r>
            <a:r>
              <a:rPr lang="en-US" sz="2000" dirty="0"/>
              <a:t> and </a:t>
            </a:r>
            <a:r>
              <a:rPr lang="en-US" sz="2000" b="1" dirty="0">
                <a:latin typeface="Courier New" pitchFamily="49" charset="0"/>
              </a:rPr>
              <a:t>-</a:t>
            </a:r>
            <a:r>
              <a:rPr lang="en-US" sz="2000" dirty="0"/>
              <a:t> each have unary and binary versions</a:t>
            </a:r>
          </a:p>
          <a:p>
            <a:pPr lvl="2"/>
            <a:r>
              <a:rPr lang="en-US" sz="2000" dirty="0"/>
              <a:t>Unary and binary versions can be overloaded separately</a:t>
            </a:r>
          </a:p>
          <a:p>
            <a:r>
              <a:rPr lang="en-US" sz="2800" dirty="0"/>
              <a:t>No new operators can be created</a:t>
            </a:r>
          </a:p>
          <a:p>
            <a:pPr lvl="1"/>
            <a:r>
              <a:rPr lang="en-US" sz="2400" dirty="0"/>
              <a:t>Use only existing </a:t>
            </a:r>
            <a:r>
              <a:rPr lang="en-US" sz="2400" dirty="0" smtClean="0"/>
              <a:t>operators</a:t>
            </a:r>
          </a:p>
          <a:p>
            <a:pPr lvl="1"/>
            <a:r>
              <a:rPr lang="en-US" sz="2400" dirty="0" smtClean="0"/>
              <a:t>For example, you could not create an operator ** to do exponents.</a:t>
            </a:r>
            <a:endParaRPr lang="en-US" sz="2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424</TotalTime>
  <Words>1929</Words>
  <Application>Microsoft Office PowerPoint</Application>
  <PresentationFormat>On-screen Show (4:3)</PresentationFormat>
  <Paragraphs>520</Paragraphs>
  <Slides>47</Slides>
  <Notes>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47</vt:i4>
      </vt:variant>
    </vt:vector>
  </HeadingPairs>
  <TitlesOfParts>
    <vt:vector size="49" baseType="lpstr">
      <vt:lpstr>Office Theme</vt:lpstr>
      <vt:lpstr>Document</vt:lpstr>
      <vt:lpstr>Operator Overloading</vt:lpstr>
      <vt:lpstr>What does it mean?</vt:lpstr>
      <vt:lpstr>Example</vt:lpstr>
      <vt:lpstr>What would happen in this case?</vt:lpstr>
      <vt:lpstr>Slide 5</vt:lpstr>
      <vt:lpstr>Slide 6</vt:lpstr>
      <vt:lpstr>Restrictions on Operator Overloading  </vt:lpstr>
      <vt:lpstr>Slide 8</vt:lpstr>
      <vt:lpstr>Restrictions on Operator Overloading</vt:lpstr>
      <vt:lpstr>Slide 10</vt:lpstr>
      <vt:lpstr>Defined as member function</vt:lpstr>
      <vt:lpstr>Defined as friend function</vt:lpstr>
      <vt:lpstr>OVEROADING ARITHMETIC OPERATORS</vt:lpstr>
      <vt:lpstr>1) Overloading unary operator – (as member function)</vt:lpstr>
      <vt:lpstr>2) Overloading unary operator – (as non-member function)</vt:lpstr>
      <vt:lpstr>3) Overloading binary operator + (as member function)</vt:lpstr>
      <vt:lpstr>4) Overloading binary operator + (as non-member function)</vt:lpstr>
      <vt:lpstr>Prefix increment Operator  ++ Overloading</vt:lpstr>
      <vt:lpstr>Postfix increment operator overloading</vt:lpstr>
      <vt:lpstr>Slide 20</vt:lpstr>
      <vt:lpstr>Assignment Operator overloading</vt:lpstr>
      <vt:lpstr>Slide 22</vt:lpstr>
      <vt:lpstr>==operator [ As a non-member function]</vt:lpstr>
      <vt:lpstr>==operator [As a Member function</vt:lpstr>
      <vt:lpstr>&lt; operator [ As a non-member function]</vt:lpstr>
      <vt:lpstr>Class exercise</vt:lpstr>
      <vt:lpstr>Stream Extraction (&lt;&lt;) and Insertion (&gt;&gt;)Operator</vt:lpstr>
      <vt:lpstr> Overloading Stream-Insertion and Stream-Extraction Operators </vt:lpstr>
      <vt:lpstr>Overloading stream extraction( &lt;&lt; )and insertion (&gt;&gt;) operator for userdefined data type</vt:lpstr>
      <vt:lpstr>Slide 30</vt:lpstr>
      <vt:lpstr>Slide 31</vt:lpstr>
      <vt:lpstr>Slide 32</vt:lpstr>
      <vt:lpstr>Slide 33</vt:lpstr>
      <vt:lpstr>Class exercise </vt:lpstr>
      <vt:lpstr>Slide 35</vt:lpstr>
      <vt:lpstr>Subscript operator[] overloading</vt:lpstr>
      <vt:lpstr>Slide 37</vt:lpstr>
      <vt:lpstr>  function call“ () operator overloading   . </vt:lpstr>
      <vt:lpstr>Slide 39</vt:lpstr>
      <vt:lpstr>Slide 40</vt:lpstr>
      <vt:lpstr>New and delete operator overloading</vt:lpstr>
      <vt:lpstr>String Operator Overloading</vt:lpstr>
      <vt:lpstr>Slide 43</vt:lpstr>
      <vt:lpstr>==Operator</vt:lpstr>
      <vt:lpstr>!=Operator</vt:lpstr>
      <vt:lpstr>Slide 46</vt:lpstr>
      <vt:lpstr>&gt;= Operator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Operator Overloading</dc:title>
  <dc:creator>neetu sardana</dc:creator>
  <cp:lastModifiedBy>neetu.sardana</cp:lastModifiedBy>
  <cp:revision>63</cp:revision>
  <dcterms:created xsi:type="dcterms:W3CDTF">2006-08-16T00:00:00Z</dcterms:created>
  <dcterms:modified xsi:type="dcterms:W3CDTF">2016-05-11T04:55:38Z</dcterms:modified>
</cp:coreProperties>
</file>