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45B3-6E74-41F0-8664-3ECD5B120771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F0A8-3481-4D30-9900-9C394B15D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Interpolation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Interpolation</a:t>
            </a:r>
            <a:r>
              <a:rPr lang="en-US" sz="2400" dirty="0"/>
              <a:t> is an estimation of a value within two known values in a sequence of values. </a:t>
            </a:r>
            <a:endParaRPr lang="en-US" sz="2400" dirty="0" smtClean="0"/>
          </a:p>
          <a:p>
            <a:pPr lvl="1" algn="just"/>
            <a:r>
              <a:rPr lang="en-US" sz="2000" b="1" u="sng" dirty="0" smtClean="0"/>
              <a:t>Example:</a:t>
            </a:r>
            <a:r>
              <a:rPr lang="en-US" sz="2000" dirty="0" smtClean="0"/>
              <a:t> Polynomial</a:t>
            </a:r>
            <a:r>
              <a:rPr lang="en-US" sz="2000" dirty="0"/>
              <a:t> </a:t>
            </a:r>
            <a:r>
              <a:rPr lang="en-US" sz="2000" b="1" dirty="0"/>
              <a:t>interpolation</a:t>
            </a:r>
            <a:r>
              <a:rPr lang="en-US" sz="2000" dirty="0"/>
              <a:t> is a method of estimating values between known data </a:t>
            </a:r>
            <a:r>
              <a:rPr lang="en-US" sz="2000" dirty="0" smtClean="0"/>
              <a:t>points.</a:t>
            </a:r>
          </a:p>
          <a:p>
            <a:pPr algn="just"/>
            <a:r>
              <a:rPr lang="en-US" sz="2400" dirty="0" smtClean="0"/>
              <a:t>Interpolation search sometimes referred to as extrapolation search.</a:t>
            </a:r>
          </a:p>
          <a:p>
            <a:pPr algn="just"/>
            <a:r>
              <a:rPr lang="en-US" sz="2400" dirty="0" smtClean="0"/>
              <a:t>It is an algorithm for searching for a given key value in an indexed array that has been ordered by the values of the key.</a:t>
            </a:r>
          </a:p>
          <a:p>
            <a:pPr algn="just"/>
            <a:r>
              <a:rPr lang="en-US" sz="2400" dirty="0" smtClean="0"/>
              <a:t>On average the interpolation search makes about log(log(n)) comparisons.</a:t>
            </a:r>
          </a:p>
          <a:p>
            <a:pPr algn="just"/>
            <a:r>
              <a:rPr lang="en-US" sz="2400" dirty="0" smtClean="0"/>
              <a:t>In the worst case it can make up to O(n) comparisons.</a:t>
            </a:r>
          </a:p>
          <a:p>
            <a:pPr algn="just"/>
            <a:r>
              <a:rPr lang="en-US" sz="2400" dirty="0" smtClean="0"/>
              <a:t>Precondition of Binary Search has to be followed in the Interpolation search </a:t>
            </a:r>
            <a:r>
              <a:rPr lang="en-US" sz="2400" dirty="0" smtClean="0"/>
              <a:t>also (i.e., the list must be </a:t>
            </a:r>
            <a:r>
              <a:rPr lang="en-US" sz="2400" smtClean="0"/>
              <a:t>sorted order).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Start searching data from middle of the list.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it is a match, return the index of the item, and exit.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it is not a match, probe position.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Divide the list using probing formula and find the new  middle. </a:t>
            </a:r>
          </a:p>
          <a:p>
            <a:pPr marL="914400" lvl="1" indent="-51435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mid = Lo + ((Hi - Lo) / (A[Hi] - A[Lo])) * (X - A[Lo])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marL="914400" lvl="1" indent="-514350">
              <a:buNone/>
            </a:pPr>
            <a:r>
              <a:rPr lang="en-US" sz="2000" i="1" dirty="0"/>
              <a:t> </a:t>
            </a:r>
            <a:r>
              <a:rPr lang="en-US" sz="2000" i="1" dirty="0" smtClean="0"/>
              <a:t>   where −</a:t>
            </a:r>
            <a:r>
              <a:rPr lang="en-US" sz="2000" dirty="0" smtClean="0"/>
              <a:t> A = Array</a:t>
            </a:r>
          </a:p>
          <a:p>
            <a:pPr marL="914400" lvl="1" indent="-51435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Lo = Lowest index of the list </a:t>
            </a:r>
          </a:p>
          <a:p>
            <a:pPr marL="914400" lvl="1" indent="-51435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Hi = Highest index of the list </a:t>
            </a:r>
          </a:p>
          <a:p>
            <a:pPr marL="914400" lvl="1" indent="-51435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A[n] = Value stored at index n in the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data is greater than middle, search in higher sub-list.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data is smaller than middle, search in lower sub-list.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Repeat until match.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53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interpolation_search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arr</a:t>
            </a:r>
            <a:r>
              <a:rPr lang="en-US" b="1" dirty="0" smtClean="0"/>
              <a:t>[], </a:t>
            </a:r>
            <a:r>
              <a:rPr lang="en-US" b="1" dirty="0" err="1" smtClean="0"/>
              <a:t>int</a:t>
            </a:r>
            <a:r>
              <a:rPr lang="en-US" b="1" dirty="0" smtClean="0"/>
              <a:t> size, </a:t>
            </a:r>
            <a:r>
              <a:rPr lang="en-US" b="1" dirty="0" err="1" smtClean="0"/>
              <a:t>int</a:t>
            </a:r>
            <a:r>
              <a:rPr lang="en-US" b="1" dirty="0" smtClean="0"/>
              <a:t> key)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low = 0;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high = size - 1;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mid;</a:t>
            </a:r>
          </a:p>
          <a:p>
            <a:endParaRPr lang="en-US" b="1" dirty="0" smtClean="0"/>
          </a:p>
          <a:p>
            <a:r>
              <a:rPr lang="en-US" b="1" dirty="0" smtClean="0"/>
              <a:t>    while (</a:t>
            </a:r>
            <a:r>
              <a:rPr lang="en-US" b="1" dirty="0" err="1" smtClean="0"/>
              <a:t>arr</a:t>
            </a:r>
            <a:r>
              <a:rPr lang="en-US" b="1" dirty="0" smtClean="0"/>
              <a:t>[high] != </a:t>
            </a:r>
            <a:r>
              <a:rPr lang="en-US" b="1" dirty="0" err="1" smtClean="0"/>
              <a:t>arr</a:t>
            </a:r>
            <a:r>
              <a:rPr lang="en-US" b="1" dirty="0" smtClean="0"/>
              <a:t>[low] &amp;&amp; key &gt;= </a:t>
            </a:r>
            <a:r>
              <a:rPr lang="en-US" b="1" dirty="0" err="1" smtClean="0"/>
              <a:t>arr</a:t>
            </a:r>
            <a:r>
              <a:rPr lang="en-US" b="1" dirty="0" smtClean="0"/>
              <a:t>[low] &amp;&amp; key &lt;= </a:t>
            </a:r>
            <a:r>
              <a:rPr lang="en-US" b="1" dirty="0" err="1" smtClean="0"/>
              <a:t>arr</a:t>
            </a:r>
            <a:r>
              <a:rPr lang="en-US" b="1" dirty="0" smtClean="0"/>
              <a:t>[high]) {</a:t>
            </a:r>
          </a:p>
          <a:p>
            <a:r>
              <a:rPr lang="en-US" b="1" dirty="0" smtClean="0"/>
              <a:t>        mid = low + ((key - </a:t>
            </a:r>
            <a:r>
              <a:rPr lang="en-US" b="1" dirty="0" err="1" smtClean="0"/>
              <a:t>arr</a:t>
            </a:r>
            <a:r>
              <a:rPr lang="en-US" b="1" dirty="0" smtClean="0"/>
              <a:t>[low]) * (high - low) / (</a:t>
            </a:r>
            <a:r>
              <a:rPr lang="en-US" b="1" dirty="0" err="1" smtClean="0"/>
              <a:t>arr</a:t>
            </a:r>
            <a:r>
              <a:rPr lang="en-US" b="1" dirty="0" smtClean="0"/>
              <a:t>[high] - </a:t>
            </a:r>
            <a:r>
              <a:rPr lang="en-US" b="1" dirty="0" err="1" smtClean="0"/>
              <a:t>arr</a:t>
            </a:r>
            <a:r>
              <a:rPr lang="en-US" b="1" dirty="0" smtClean="0"/>
              <a:t>[low]));</a:t>
            </a:r>
          </a:p>
          <a:p>
            <a:endParaRPr lang="en-US" b="1" dirty="0" smtClean="0"/>
          </a:p>
          <a:p>
            <a:r>
              <a:rPr lang="en-US" b="1" dirty="0" smtClean="0"/>
              <a:t>        if (</a:t>
            </a:r>
            <a:r>
              <a:rPr lang="en-US" b="1" dirty="0" err="1" smtClean="0"/>
              <a:t>arr</a:t>
            </a:r>
            <a:r>
              <a:rPr lang="en-US" b="1" dirty="0" smtClean="0"/>
              <a:t>[mid] &lt; key)</a:t>
            </a:r>
          </a:p>
          <a:p>
            <a:r>
              <a:rPr lang="en-US" b="1" dirty="0" smtClean="0"/>
              <a:t>            low = mid + 1;</a:t>
            </a:r>
          </a:p>
          <a:p>
            <a:r>
              <a:rPr lang="en-US" b="1" dirty="0" smtClean="0"/>
              <a:t>        else if (key &lt; </a:t>
            </a:r>
            <a:r>
              <a:rPr lang="en-US" b="1" dirty="0" err="1" smtClean="0"/>
              <a:t>arr</a:t>
            </a:r>
            <a:r>
              <a:rPr lang="en-US" b="1" dirty="0" smtClean="0"/>
              <a:t>[mid])</a:t>
            </a:r>
          </a:p>
          <a:p>
            <a:r>
              <a:rPr lang="en-US" b="1" dirty="0" smtClean="0"/>
              <a:t>            high = mid - 1;</a:t>
            </a:r>
          </a:p>
          <a:p>
            <a:r>
              <a:rPr lang="en-US" b="1" dirty="0" smtClean="0"/>
              <a:t>        else</a:t>
            </a:r>
          </a:p>
          <a:p>
            <a:r>
              <a:rPr lang="en-US" b="1" dirty="0" smtClean="0"/>
              <a:t>            return mid;</a:t>
            </a:r>
          </a:p>
          <a:p>
            <a:r>
              <a:rPr lang="en-US" b="1" dirty="0" smtClean="0"/>
              <a:t>    }</a:t>
            </a:r>
          </a:p>
          <a:p>
            <a:endParaRPr lang="en-US" b="1" dirty="0" smtClean="0"/>
          </a:p>
          <a:p>
            <a:r>
              <a:rPr lang="en-US" b="1" dirty="0" smtClean="0"/>
              <a:t>    if (key == </a:t>
            </a:r>
            <a:r>
              <a:rPr lang="en-US" b="1" dirty="0" err="1" smtClean="0"/>
              <a:t>arr</a:t>
            </a:r>
            <a:r>
              <a:rPr lang="en-US" b="1" dirty="0" smtClean="0"/>
              <a:t>[low])</a:t>
            </a:r>
          </a:p>
          <a:p>
            <a:r>
              <a:rPr lang="en-US" b="1" dirty="0" smtClean="0"/>
              <a:t>        return low ;</a:t>
            </a:r>
          </a:p>
          <a:p>
            <a:r>
              <a:rPr lang="en-US" b="1" dirty="0" smtClean="0"/>
              <a:t>    else</a:t>
            </a:r>
          </a:p>
          <a:p>
            <a:r>
              <a:rPr lang="en-US" b="1" dirty="0" smtClean="0"/>
              <a:t>        return -1;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It is also said to be median of median algorithm. </a:t>
            </a:r>
          </a:p>
          <a:p>
            <a:pPr algn="just"/>
            <a:r>
              <a:rPr lang="en-US" sz="2400" dirty="0" smtClean="0"/>
              <a:t>It is a selection algorithm based on the </a:t>
            </a:r>
            <a:r>
              <a:rPr lang="en-US" sz="2400" dirty="0" err="1" smtClean="0"/>
              <a:t>quickselect</a:t>
            </a:r>
            <a:r>
              <a:rPr lang="en-US" sz="2400" dirty="0" smtClean="0"/>
              <a:t> algorithm.</a:t>
            </a:r>
          </a:p>
          <a:p>
            <a:pPr algn="just"/>
            <a:r>
              <a:rPr lang="en-US" sz="2400" dirty="0" smtClean="0"/>
              <a:t>Functioning of </a:t>
            </a:r>
            <a:r>
              <a:rPr lang="en-US" sz="2400" dirty="0" err="1" smtClean="0"/>
              <a:t>Quickselect</a:t>
            </a:r>
            <a:r>
              <a:rPr lang="en-US" sz="2400" dirty="0" smtClean="0"/>
              <a:t> algorithm is similar to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 algorithm. However, the difference is choosing pivot element. </a:t>
            </a:r>
          </a:p>
          <a:p>
            <a:pPr algn="just"/>
            <a:r>
              <a:rPr lang="en-US" sz="2400" dirty="0" err="1" smtClean="0"/>
              <a:t>Quickselect</a:t>
            </a:r>
            <a:r>
              <a:rPr lang="en-US" sz="2400" dirty="0" smtClean="0"/>
              <a:t> having </a:t>
            </a:r>
            <a:r>
              <a:rPr lang="en-US" sz="2400" dirty="0"/>
              <a:t>worst-case linear time complexity for selecting the </a:t>
            </a:r>
            <a:r>
              <a:rPr lang="en-US" sz="2400" i="1" dirty="0" err="1"/>
              <a:t>k</a:t>
            </a:r>
            <a:r>
              <a:rPr lang="en-US" sz="2400" dirty="0" err="1"/>
              <a:t>th</a:t>
            </a:r>
            <a:r>
              <a:rPr lang="en-US" sz="2400" dirty="0"/>
              <a:t> largest </a:t>
            </a:r>
            <a:r>
              <a:rPr lang="en-US" sz="2400" dirty="0" smtClean="0"/>
              <a:t>element.</a:t>
            </a:r>
          </a:p>
          <a:p>
            <a:pPr algn="just"/>
            <a:r>
              <a:rPr lang="en-US" sz="2400" dirty="0" smtClean="0"/>
              <a:t>One can find </a:t>
            </a:r>
            <a:r>
              <a:rPr lang="en-US" sz="2400" i="1" dirty="0" err="1" smtClean="0"/>
              <a:t>k</a:t>
            </a:r>
            <a:r>
              <a:rPr lang="en-US" sz="2400" dirty="0" err="1" smtClean="0"/>
              <a:t>th</a:t>
            </a:r>
            <a:r>
              <a:rPr lang="en-US" sz="2400" dirty="0" smtClean="0"/>
              <a:t> largest element in an unsorted list. </a:t>
            </a:r>
          </a:p>
          <a:p>
            <a:pPr lvl="1" algn="just"/>
            <a:r>
              <a:rPr lang="en-US" sz="2000" dirty="0" smtClean="0"/>
              <a:t>Worst case performance O(n^2)</a:t>
            </a:r>
          </a:p>
          <a:p>
            <a:pPr lvl="1" algn="just"/>
            <a:r>
              <a:rPr lang="en-US" sz="2000" dirty="0" smtClean="0"/>
              <a:t>Average case performance O(n)</a:t>
            </a:r>
          </a:p>
          <a:p>
            <a:pPr lvl="1" algn="just"/>
            <a:r>
              <a:rPr lang="en-US" sz="2000" dirty="0" smtClean="0"/>
              <a:t>Best case performance O(n)</a:t>
            </a:r>
          </a:p>
          <a:p>
            <a:pPr lvl="1" algn="just"/>
            <a:r>
              <a:rPr lang="en-US" sz="2000" dirty="0" smtClean="0"/>
              <a:t>Worst case Space complexity O(log n)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 smtClean="0"/>
              <a:t>Like Quick sort, the main part of </a:t>
            </a:r>
            <a:r>
              <a:rPr lang="en-US" sz="9600" dirty="0" err="1" smtClean="0"/>
              <a:t>Quickselect</a:t>
            </a:r>
            <a:r>
              <a:rPr lang="en-US" sz="9600" dirty="0" smtClean="0"/>
              <a:t> is partitioning the list.</a:t>
            </a:r>
          </a:p>
          <a:p>
            <a:pPr algn="just"/>
            <a:r>
              <a:rPr lang="en-US" sz="9600" dirty="0" smtClean="0"/>
              <a:t>Partition in quick select picks a pivot (either randomly or first/last element).</a:t>
            </a:r>
          </a:p>
          <a:p>
            <a:pPr algn="just"/>
            <a:r>
              <a:rPr lang="en-US" sz="9600" dirty="0" smtClean="0"/>
              <a:t>Then it rearranges the list in a way that all elements less than pivot are on left side of pivot and others on right. It then returns index of the pivot element.</a:t>
            </a:r>
          </a:p>
          <a:p>
            <a:r>
              <a:rPr lang="en-US" sz="9600" dirty="0"/>
              <a:t>Now here we are finding </a:t>
            </a:r>
            <a:r>
              <a:rPr lang="en-US" sz="9600" dirty="0" err="1"/>
              <a:t>kth</a:t>
            </a:r>
            <a:r>
              <a:rPr lang="en-US" sz="9600" dirty="0"/>
              <a:t> smallest element. After partition cases are:</a:t>
            </a:r>
          </a:p>
          <a:p>
            <a:pPr lvl="1"/>
            <a:r>
              <a:rPr lang="en-US" sz="9600" dirty="0" smtClean="0">
                <a:solidFill>
                  <a:srgbClr val="FF0000"/>
                </a:solidFill>
              </a:rPr>
              <a:t>k == pivot</a:t>
            </a:r>
            <a:r>
              <a:rPr lang="en-US" sz="9600" dirty="0" smtClean="0"/>
              <a:t>. </a:t>
            </a:r>
            <a:r>
              <a:rPr lang="en-US" sz="9600" dirty="0"/>
              <a:t>Then you have already found </a:t>
            </a:r>
            <a:r>
              <a:rPr lang="en-US" sz="9600" dirty="0" err="1"/>
              <a:t>kth</a:t>
            </a:r>
            <a:r>
              <a:rPr lang="en-US" sz="9600" dirty="0"/>
              <a:t> smallest. This is because the way partition is working. There are exactly k - 1 elements that are smaller than the </a:t>
            </a:r>
            <a:r>
              <a:rPr lang="en-US" sz="9600" dirty="0" err="1"/>
              <a:t>kth</a:t>
            </a:r>
            <a:r>
              <a:rPr lang="en-US" sz="9600" dirty="0"/>
              <a:t> element.</a:t>
            </a:r>
          </a:p>
          <a:p>
            <a:pPr lvl="1"/>
            <a:r>
              <a:rPr lang="en-US" sz="9600" dirty="0">
                <a:solidFill>
                  <a:srgbClr val="FF0000"/>
                </a:solidFill>
              </a:rPr>
              <a:t>k &lt; pivot</a:t>
            </a:r>
            <a:r>
              <a:rPr lang="en-US" sz="9600" dirty="0"/>
              <a:t>. Then </a:t>
            </a:r>
            <a:r>
              <a:rPr lang="en-US" sz="9600" dirty="0" err="1"/>
              <a:t>kth</a:t>
            </a:r>
            <a:r>
              <a:rPr lang="en-US" sz="9600" dirty="0"/>
              <a:t> smallest is on the left side of pivot.</a:t>
            </a:r>
          </a:p>
          <a:p>
            <a:pPr lvl="1"/>
            <a:r>
              <a:rPr lang="en-US" sz="9600" dirty="0">
                <a:solidFill>
                  <a:srgbClr val="FF0000"/>
                </a:solidFill>
              </a:rPr>
              <a:t>k &gt; pivot</a:t>
            </a:r>
            <a:r>
              <a:rPr lang="en-US" sz="9600" dirty="0"/>
              <a:t>. Then </a:t>
            </a:r>
            <a:r>
              <a:rPr lang="en-US" sz="9600" dirty="0" err="1"/>
              <a:t>kth</a:t>
            </a:r>
            <a:r>
              <a:rPr lang="en-US" sz="9600" dirty="0"/>
              <a:t> smallest is on the right side of pivot. And to find it you actually have to find k-pivot smallest number on right.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228600"/>
            <a:ext cx="838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// Picks a random pivot element between l and r and partitions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// </a:t>
            </a:r>
            <a:r>
              <a:rPr lang="en-US" sz="2400" dirty="0" err="1" smtClean="0">
                <a:solidFill>
                  <a:srgbClr val="FF0000"/>
                </a:solidFill>
              </a:rPr>
              <a:t>arr</a:t>
            </a:r>
            <a:r>
              <a:rPr lang="en-US" sz="2400" dirty="0" smtClean="0">
                <a:solidFill>
                  <a:srgbClr val="FF0000"/>
                </a:solidFill>
              </a:rPr>
              <a:t>[l..r] </a:t>
            </a:r>
            <a:r>
              <a:rPr lang="en-US" sz="2400" dirty="0" err="1" smtClean="0">
                <a:solidFill>
                  <a:srgbClr val="FF0000"/>
                </a:solidFill>
              </a:rPr>
              <a:t>arount</a:t>
            </a:r>
            <a:r>
              <a:rPr lang="en-US" sz="2400" dirty="0" smtClean="0">
                <a:solidFill>
                  <a:srgbClr val="FF0000"/>
                </a:solidFill>
              </a:rPr>
              <a:t> the randomly picked element using partition()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randomPartition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[],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l,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r)</a:t>
            </a:r>
          </a:p>
          <a:p>
            <a:r>
              <a:rPr lang="en-US" sz="2400" b="1" dirty="0" smtClean="0"/>
              <a:t>{</a:t>
            </a:r>
          </a:p>
          <a:p>
            <a:r>
              <a:rPr lang="en-US" sz="2400" b="1" dirty="0" smtClean="0"/>
              <a:t>    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n = r-l+1;</a:t>
            </a:r>
          </a:p>
          <a:p>
            <a:r>
              <a:rPr lang="en-US" sz="2400" b="1" dirty="0" smtClean="0"/>
              <a:t>    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pivot = rand() % n;</a:t>
            </a:r>
          </a:p>
          <a:p>
            <a:r>
              <a:rPr lang="en-US" sz="2400" b="1" dirty="0" smtClean="0"/>
              <a:t>    swap(&amp;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[l + pivot], &amp;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[r]);</a:t>
            </a:r>
          </a:p>
          <a:p>
            <a:r>
              <a:rPr lang="en-US" sz="2400" b="1" dirty="0" smtClean="0"/>
              <a:t>    return partition(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, l, r);</a:t>
            </a:r>
          </a:p>
          <a:p>
            <a:r>
              <a:rPr lang="en-US" sz="2400" b="1" dirty="0" smtClean="0"/>
              <a:t>}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8610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// Standard partition process of </a:t>
            </a:r>
            <a:r>
              <a:rPr lang="en-US" sz="2000" dirty="0" err="1" smtClean="0">
                <a:solidFill>
                  <a:srgbClr val="FF0000"/>
                </a:solidFill>
              </a:rPr>
              <a:t>QuickSort</a:t>
            </a:r>
            <a:r>
              <a:rPr lang="en-US" sz="2000" dirty="0" smtClean="0">
                <a:solidFill>
                  <a:srgbClr val="FF0000"/>
                </a:solidFill>
              </a:rPr>
              <a:t>().  It considers the last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// element as pivot and moves all smaller element to left of it and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// greater elements to right. This function is used by </a:t>
            </a:r>
            <a:r>
              <a:rPr lang="en-US" sz="2000" dirty="0" err="1" smtClean="0">
                <a:solidFill>
                  <a:srgbClr val="FF0000"/>
                </a:solidFill>
              </a:rPr>
              <a:t>randomPartition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partition(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[],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l,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r)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 smtClean="0"/>
              <a:t>    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 =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[r],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l;</a:t>
            </a:r>
          </a:p>
          <a:p>
            <a:r>
              <a:rPr lang="en-US" sz="2000" b="1" dirty="0" smtClean="0"/>
              <a:t>    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j = l; j &lt;= r - 1; j++)</a:t>
            </a:r>
          </a:p>
          <a:p>
            <a:r>
              <a:rPr lang="en-US" sz="2000" b="1" dirty="0" smtClean="0"/>
              <a:t>    {</a:t>
            </a:r>
          </a:p>
          <a:p>
            <a:r>
              <a:rPr lang="en-US" sz="2000" b="1" dirty="0" smtClean="0"/>
              <a:t>        if (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[j] &lt;= x)</a:t>
            </a:r>
          </a:p>
          <a:p>
            <a:r>
              <a:rPr lang="en-US" sz="2000" b="1" dirty="0" smtClean="0"/>
              <a:t>        {</a:t>
            </a:r>
          </a:p>
          <a:p>
            <a:r>
              <a:rPr lang="en-US" sz="2000" b="1" dirty="0" smtClean="0"/>
              <a:t>            swap(&amp;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], &amp;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[j]);</a:t>
            </a:r>
          </a:p>
          <a:p>
            <a:r>
              <a:rPr lang="en-US" sz="2000" b="1" dirty="0" smtClean="0"/>
              <a:t>            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++;</a:t>
            </a:r>
          </a:p>
          <a:p>
            <a:r>
              <a:rPr lang="en-US" sz="2000" b="1" dirty="0" smtClean="0"/>
              <a:t>        }</a:t>
            </a:r>
          </a:p>
          <a:p>
            <a:r>
              <a:rPr lang="en-US" sz="2000" b="1" dirty="0" smtClean="0"/>
              <a:t>    }</a:t>
            </a:r>
          </a:p>
          <a:p>
            <a:r>
              <a:rPr lang="en-US" sz="2000" b="1" dirty="0" smtClean="0"/>
              <a:t>    swap(&amp;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], &amp;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[r]);</a:t>
            </a:r>
          </a:p>
          <a:p>
            <a:r>
              <a:rPr lang="en-US" sz="2000" b="1" dirty="0" smtClean="0"/>
              <a:t>    return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61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This function returns </a:t>
            </a:r>
            <a:r>
              <a:rPr lang="en-US" dirty="0" err="1" smtClean="0">
                <a:solidFill>
                  <a:srgbClr val="FF0000"/>
                </a:solidFill>
              </a:rPr>
              <a:t>k'th</a:t>
            </a:r>
            <a:r>
              <a:rPr lang="en-US" dirty="0" smtClean="0">
                <a:solidFill>
                  <a:srgbClr val="FF0000"/>
                </a:solidFill>
              </a:rPr>
              <a:t> smallest element in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[l..r] using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 err="1" smtClean="0">
                <a:solidFill>
                  <a:srgbClr val="FF0000"/>
                </a:solidFill>
              </a:rPr>
              <a:t>QuickSort</a:t>
            </a:r>
            <a:r>
              <a:rPr lang="en-US" dirty="0" smtClean="0">
                <a:solidFill>
                  <a:srgbClr val="FF0000"/>
                </a:solidFill>
              </a:rPr>
              <a:t> based method. ASSUMPTION: ELEMENTS IN ARR[] ARE DISTINCT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kthSmallest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arr</a:t>
            </a:r>
            <a:r>
              <a:rPr lang="en-US" b="1" dirty="0" smtClean="0"/>
              <a:t>[], </a:t>
            </a:r>
            <a:r>
              <a:rPr lang="en-US" b="1" dirty="0" err="1" smtClean="0"/>
              <a:t>int</a:t>
            </a:r>
            <a:r>
              <a:rPr lang="en-US" b="1" dirty="0" smtClean="0"/>
              <a:t> l, </a:t>
            </a:r>
            <a:r>
              <a:rPr lang="en-US" b="1" dirty="0" err="1" smtClean="0"/>
              <a:t>int</a:t>
            </a:r>
            <a:r>
              <a:rPr lang="en-US" b="1" dirty="0" smtClean="0"/>
              <a:t> r, </a:t>
            </a:r>
            <a:r>
              <a:rPr lang="en-US" b="1" dirty="0" err="1" smtClean="0"/>
              <a:t>int</a:t>
            </a:r>
            <a:r>
              <a:rPr lang="en-US" b="1" dirty="0" smtClean="0"/>
              <a:t> k)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  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 // If k is smaller than number of elements in array</a:t>
            </a:r>
          </a:p>
          <a:p>
            <a:r>
              <a:rPr lang="en-US" b="1" dirty="0" smtClean="0"/>
              <a:t>    if (k &gt; 0 &amp;&amp; k &lt;= r - l + 1)</a:t>
            </a:r>
          </a:p>
          <a:p>
            <a:r>
              <a:rPr lang="en-US" b="1" dirty="0" smtClean="0"/>
              <a:t>    {</a:t>
            </a:r>
          </a:p>
          <a:p>
            <a:r>
              <a:rPr lang="en-US" b="1" dirty="0" smtClean="0"/>
              <a:t>        </a:t>
            </a:r>
            <a:r>
              <a:rPr lang="en-US" dirty="0" smtClean="0">
                <a:solidFill>
                  <a:srgbClr val="FF0000"/>
                </a:solidFill>
              </a:rPr>
              <a:t>// Partition the array around a random element 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        // get position of pivot element in sorted array</a:t>
            </a:r>
          </a:p>
          <a:p>
            <a:r>
              <a:rPr lang="en-US" b="1" dirty="0" smtClean="0"/>
              <a:t>        </a:t>
            </a:r>
            <a:r>
              <a:rPr lang="en-US" b="1" dirty="0" err="1" smtClean="0"/>
              <a:t>int</a:t>
            </a:r>
            <a:r>
              <a:rPr lang="en-US" b="1" dirty="0" smtClean="0"/>
              <a:t> pos = </a:t>
            </a:r>
            <a:r>
              <a:rPr lang="en-US" b="1" dirty="0" err="1" smtClean="0"/>
              <a:t>randomPartition</a:t>
            </a:r>
            <a:r>
              <a:rPr lang="en-US" b="1" dirty="0" smtClean="0"/>
              <a:t>(</a:t>
            </a:r>
            <a:r>
              <a:rPr lang="en-US" b="1" dirty="0" err="1" smtClean="0"/>
              <a:t>arr</a:t>
            </a:r>
            <a:r>
              <a:rPr lang="en-US" b="1" dirty="0" smtClean="0"/>
              <a:t>, l, r);</a:t>
            </a:r>
          </a:p>
          <a:p>
            <a:r>
              <a:rPr lang="en-US" b="1" dirty="0" smtClean="0"/>
              <a:t> </a:t>
            </a:r>
          </a:p>
          <a:p>
            <a:r>
              <a:rPr lang="en-US" b="1" dirty="0" smtClean="0"/>
              <a:t>      </a:t>
            </a:r>
            <a:r>
              <a:rPr lang="en-US" dirty="0" smtClean="0"/>
              <a:t>  // If position is same as k</a:t>
            </a:r>
          </a:p>
          <a:p>
            <a:r>
              <a:rPr lang="en-US" b="1" dirty="0" smtClean="0"/>
              <a:t>        if (pos-l == k-1)</a:t>
            </a:r>
          </a:p>
          <a:p>
            <a:r>
              <a:rPr lang="en-US" b="1" dirty="0" smtClean="0"/>
              <a:t>            return </a:t>
            </a:r>
            <a:r>
              <a:rPr lang="en-US" b="1" dirty="0" err="1" smtClean="0"/>
              <a:t>arr</a:t>
            </a:r>
            <a:r>
              <a:rPr lang="en-US" b="1" dirty="0" smtClean="0"/>
              <a:t>[pos];</a:t>
            </a:r>
          </a:p>
          <a:p>
            <a:r>
              <a:rPr lang="en-US" b="1" dirty="0" smtClean="0"/>
              <a:t>        if (pos-l &gt; k-1)  // If position is more, recur for left </a:t>
            </a:r>
            <a:r>
              <a:rPr lang="en-US" b="1" dirty="0" err="1" smtClean="0"/>
              <a:t>subarray</a:t>
            </a:r>
            <a:endParaRPr lang="en-US" b="1" dirty="0" smtClean="0"/>
          </a:p>
          <a:p>
            <a:r>
              <a:rPr lang="en-US" b="1" dirty="0" smtClean="0"/>
              <a:t>            return </a:t>
            </a:r>
            <a:r>
              <a:rPr lang="en-US" b="1" dirty="0" err="1" smtClean="0"/>
              <a:t>kthSmallest</a:t>
            </a:r>
            <a:r>
              <a:rPr lang="en-US" b="1" dirty="0" smtClean="0"/>
              <a:t>(</a:t>
            </a:r>
            <a:r>
              <a:rPr lang="en-US" b="1" dirty="0" err="1" smtClean="0"/>
              <a:t>arr</a:t>
            </a:r>
            <a:r>
              <a:rPr lang="en-US" b="1" dirty="0" smtClean="0"/>
              <a:t>, l, pos-1, k);</a:t>
            </a:r>
          </a:p>
          <a:p>
            <a:r>
              <a:rPr lang="en-US" b="1" dirty="0" smtClean="0"/>
              <a:t> </a:t>
            </a:r>
          </a:p>
          <a:p>
            <a:r>
              <a:rPr lang="en-US" dirty="0" smtClean="0"/>
              <a:t>        </a:t>
            </a:r>
            <a:r>
              <a:rPr lang="en-US" dirty="0" smtClean="0">
                <a:solidFill>
                  <a:srgbClr val="FF0000"/>
                </a:solidFill>
              </a:rPr>
              <a:t>// Else recur for right </a:t>
            </a:r>
            <a:r>
              <a:rPr lang="en-US" dirty="0" err="1" smtClean="0">
                <a:solidFill>
                  <a:srgbClr val="FF0000"/>
                </a:solidFill>
              </a:rPr>
              <a:t>subarray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        return </a:t>
            </a:r>
            <a:r>
              <a:rPr lang="en-US" b="1" dirty="0" err="1" smtClean="0"/>
              <a:t>kthSmallest</a:t>
            </a:r>
            <a:r>
              <a:rPr lang="en-US" b="1" dirty="0" smtClean="0"/>
              <a:t>(</a:t>
            </a:r>
            <a:r>
              <a:rPr lang="en-US" b="1" dirty="0" err="1" smtClean="0"/>
              <a:t>arr</a:t>
            </a:r>
            <a:r>
              <a:rPr lang="en-US" b="1" dirty="0" smtClean="0"/>
              <a:t>, pos+1, r, k-pos+l-1);</a:t>
            </a:r>
          </a:p>
          <a:p>
            <a:r>
              <a:rPr lang="en-US" b="1" dirty="0" smtClean="0"/>
              <a:t>    }</a:t>
            </a:r>
          </a:p>
          <a:p>
            <a:r>
              <a:rPr lang="en-US" dirty="0" smtClean="0"/>
              <a:t>     </a:t>
            </a:r>
            <a:r>
              <a:rPr lang="en-US" dirty="0" smtClean="0">
                <a:solidFill>
                  <a:srgbClr val="FF0000"/>
                </a:solidFill>
              </a:rPr>
              <a:t>// If k is more than number of elements in array</a:t>
            </a:r>
          </a:p>
          <a:p>
            <a:r>
              <a:rPr lang="en-US" b="1" dirty="0" smtClean="0"/>
              <a:t>    return INT_MAX;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507</Words>
  <Application>Microsoft Office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Interpolation search</vt:lpstr>
      <vt:lpstr>How it works ?</vt:lpstr>
      <vt:lpstr>Slide 3</vt:lpstr>
      <vt:lpstr>Median Search Algorithm</vt:lpstr>
      <vt:lpstr>How it works ?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 search</dc:title>
  <dc:creator>Raghu Vamsi</dc:creator>
  <cp:lastModifiedBy> </cp:lastModifiedBy>
  <cp:revision>37</cp:revision>
  <dcterms:created xsi:type="dcterms:W3CDTF">2016-09-01T18:04:31Z</dcterms:created>
  <dcterms:modified xsi:type="dcterms:W3CDTF">2016-09-02T08:53:32Z</dcterms:modified>
</cp:coreProperties>
</file>