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257" r:id="rId3"/>
    <p:sldId id="263" r:id="rId4"/>
    <p:sldId id="259" r:id="rId5"/>
    <p:sldId id="358" r:id="rId6"/>
    <p:sldId id="264" r:id="rId7"/>
    <p:sldId id="265" r:id="rId8"/>
    <p:sldId id="266" r:id="rId9"/>
    <p:sldId id="267" r:id="rId10"/>
    <p:sldId id="268" r:id="rId11"/>
    <p:sldId id="269" r:id="rId12"/>
    <p:sldId id="270" r:id="rId13"/>
    <p:sldId id="273" r:id="rId14"/>
    <p:sldId id="274" r:id="rId15"/>
    <p:sldId id="394" r:id="rId16"/>
    <p:sldId id="395" r:id="rId17"/>
    <p:sldId id="361" r:id="rId18"/>
    <p:sldId id="362" r:id="rId19"/>
    <p:sldId id="364" r:id="rId20"/>
    <p:sldId id="365" r:id="rId21"/>
    <p:sldId id="366" r:id="rId22"/>
    <p:sldId id="367" r:id="rId23"/>
    <p:sldId id="368" r:id="rId24"/>
    <p:sldId id="369" r:id="rId25"/>
    <p:sldId id="396" r:id="rId26"/>
    <p:sldId id="397" r:id="rId27"/>
    <p:sldId id="398" r:id="rId28"/>
    <p:sldId id="399" r:id="rId29"/>
    <p:sldId id="370" r:id="rId30"/>
    <p:sldId id="371" r:id="rId31"/>
    <p:sldId id="372" r:id="rId32"/>
    <p:sldId id="373" r:id="rId33"/>
    <p:sldId id="374" r:id="rId34"/>
    <p:sldId id="376" r:id="rId35"/>
    <p:sldId id="377" r:id="rId36"/>
    <p:sldId id="382" r:id="rId37"/>
    <p:sldId id="383" r:id="rId38"/>
    <p:sldId id="385" r:id="rId39"/>
    <p:sldId id="387" r:id="rId40"/>
    <p:sldId id="389" r:id="rId41"/>
    <p:sldId id="391" r:id="rId42"/>
    <p:sldId id="392" r:id="rId43"/>
    <p:sldId id="393" r:id="rId44"/>
    <p:sldId id="378" r:id="rId45"/>
    <p:sldId id="380" r:id="rId46"/>
    <p:sldId id="375" r:id="rId47"/>
    <p:sldId id="381"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D29FD3-DA2C-4581-8B4D-9E1F17C81715}" type="datetimeFigureOut">
              <a:rPr lang="en-US" smtClean="0"/>
              <a:pPr/>
              <a:t>1/23/2016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0161A1-A57A-43B1-8543-D2D4302FBF8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FEB31D-61F1-498E-A5AE-9AB8A67D0853}" type="slidenum">
              <a:rPr lang="en-US"/>
              <a:pPr/>
              <a:t>30</a:t>
            </a:fld>
            <a:endParaRPr lang="en-US"/>
          </a:p>
        </p:txBody>
      </p:sp>
      <p:sp>
        <p:nvSpPr>
          <p:cNvPr id="287746" name="Rectangle 2"/>
          <p:cNvSpPr>
            <a:spLocks noGrp="1" noRot="1" noChangeAspect="1" noChangeArrowheads="1" noTextEdit="1"/>
          </p:cNvSpPr>
          <p:nvPr>
            <p:ph type="sldImg"/>
          </p:nvPr>
        </p:nvSpPr>
        <p:spPr>
          <a:ln/>
        </p:spPr>
      </p:sp>
      <p:sp>
        <p:nvSpPr>
          <p:cNvPr id="2877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6F2753-0548-47A4-BEEE-94F5485720C4}" type="slidenum">
              <a:rPr lang="en-US"/>
              <a:pPr/>
              <a:t>31</a:t>
            </a:fld>
            <a:endParaRPr lang="en-US"/>
          </a:p>
        </p:txBody>
      </p:sp>
      <p:sp>
        <p:nvSpPr>
          <p:cNvPr id="311298" name="Rectangle 2"/>
          <p:cNvSpPr>
            <a:spLocks noGrp="1" noRot="1" noChangeAspect="1" noChangeArrowheads="1" noTextEdit="1"/>
          </p:cNvSpPr>
          <p:nvPr>
            <p:ph type="sldImg"/>
          </p:nvPr>
        </p:nvSpPr>
        <p:spPr>
          <a:xfrm>
            <a:off x="1152525" y="692150"/>
            <a:ext cx="4554538" cy="3416300"/>
          </a:xfrm>
          <a:ln/>
        </p:spPr>
      </p:sp>
      <p:sp>
        <p:nvSpPr>
          <p:cNvPr id="311299" name="Rectangle 3"/>
          <p:cNvSpPr>
            <a:spLocks noGrp="1" noChangeArrowheads="1"/>
          </p:cNvSpPr>
          <p:nvPr>
            <p:ph type="body" idx="1"/>
          </p:nvPr>
        </p:nvSpPr>
        <p:spPr>
          <a:xfrm>
            <a:off x="914815" y="4343713"/>
            <a:ext cx="5028370" cy="4113862"/>
          </a:xfrm>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AD8085-3ABB-40A0-9A21-E64B196E86DA}" type="slidenum">
              <a:rPr lang="en-US"/>
              <a:pPr/>
              <a:t>32</a:t>
            </a:fld>
            <a:endParaRPr lang="en-US"/>
          </a:p>
        </p:txBody>
      </p:sp>
      <p:sp>
        <p:nvSpPr>
          <p:cNvPr id="313346" name="Rectangle 2"/>
          <p:cNvSpPr>
            <a:spLocks noGrp="1" noRot="1" noChangeAspect="1" noChangeArrowheads="1" noTextEdit="1"/>
          </p:cNvSpPr>
          <p:nvPr>
            <p:ph type="sldImg"/>
          </p:nvPr>
        </p:nvSpPr>
        <p:spPr>
          <a:xfrm>
            <a:off x="1152525" y="692150"/>
            <a:ext cx="4554538" cy="3416300"/>
          </a:xfrm>
          <a:ln/>
        </p:spPr>
      </p:sp>
      <p:sp>
        <p:nvSpPr>
          <p:cNvPr id="313347" name="Rectangle 3"/>
          <p:cNvSpPr>
            <a:spLocks noGrp="1" noChangeArrowheads="1"/>
          </p:cNvSpPr>
          <p:nvPr>
            <p:ph type="body" idx="1"/>
          </p:nvPr>
        </p:nvSpPr>
        <p:spPr>
          <a:xfrm>
            <a:off x="914815" y="4343713"/>
            <a:ext cx="5028370" cy="4113862"/>
          </a:xfrm>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7D1D75-1A0F-4942-986C-F957E319604D}" type="slidenum">
              <a:rPr lang="en-US"/>
              <a:pPr/>
              <a:t>33</a:t>
            </a:fld>
            <a:endParaRPr lang="en-US"/>
          </a:p>
        </p:txBody>
      </p:sp>
      <p:sp>
        <p:nvSpPr>
          <p:cNvPr id="315394" name="Rectangle 2"/>
          <p:cNvSpPr>
            <a:spLocks noGrp="1" noRot="1" noChangeAspect="1" noChangeArrowheads="1" noTextEdit="1"/>
          </p:cNvSpPr>
          <p:nvPr>
            <p:ph type="sldImg"/>
          </p:nvPr>
        </p:nvSpPr>
        <p:spPr>
          <a:xfrm>
            <a:off x="1152525" y="692150"/>
            <a:ext cx="4554538" cy="3416300"/>
          </a:xfrm>
          <a:ln/>
        </p:spPr>
      </p:sp>
      <p:sp>
        <p:nvSpPr>
          <p:cNvPr id="315395" name="Rectangle 3"/>
          <p:cNvSpPr>
            <a:spLocks noGrp="1" noChangeArrowheads="1"/>
          </p:cNvSpPr>
          <p:nvPr>
            <p:ph type="body" idx="1"/>
          </p:nvPr>
        </p:nvSpPr>
        <p:spPr>
          <a:xfrm>
            <a:off x="914815" y="4343713"/>
            <a:ext cx="5028370" cy="4113862"/>
          </a:xfrm>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92F4D9A0-DFDA-4DEA-A48E-802D4F9E7B1E}" type="slidenum">
              <a:rPr lang="en-US" smtClean="0"/>
              <a:pPr/>
              <a:t>34</a:t>
            </a:fld>
            <a:endParaRPr lang="en-US"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5F3BF7E9-B17D-4F2A-9F65-4DCD77C06E1E}" type="slidenum">
              <a:rPr lang="en-US" smtClean="0"/>
              <a:pPr/>
              <a:t>35</a:t>
            </a:fld>
            <a:endParaRPr lang="en-US"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DBCD18B2-23F4-4B6D-8DFF-51D94239CF5D}" type="slidenum">
              <a:rPr lang="en-US" smtClean="0"/>
              <a:pPr/>
              <a:t>44</a:t>
            </a:fld>
            <a:endParaRPr lang="en-US" smtClean="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itchFamily="18" charset="0"/>
                <a:cs typeface="Times New Roman" pitchFamily="18"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Times New Roman" pitchFamily="18" charset="0"/>
                <a:cs typeface="Times New Roman" pitchFamily="18" charset="0"/>
              </a:defRPr>
            </a:lvl1pPr>
            <a:lvl2pPr>
              <a:defRPr>
                <a:latin typeface="Times New Roman" pitchFamily="18" charset="0"/>
                <a:cs typeface="Times New Roman" pitchFamily="18" charset="0"/>
              </a:defRPr>
            </a:lvl2pPr>
            <a:lvl3pPr>
              <a:defRPr>
                <a:latin typeface="Times New Roman" pitchFamily="18" charset="0"/>
                <a:cs typeface="Times New Roman" pitchFamily="18" charset="0"/>
              </a:defRPr>
            </a:lvl3pPr>
            <a:lvl4pPr>
              <a:defRPr>
                <a:latin typeface="Times New Roman" pitchFamily="18" charset="0"/>
                <a:cs typeface="Times New Roman" pitchFamily="18" charset="0"/>
              </a:defRPr>
            </a:lvl4pPr>
            <a:lvl5pPr>
              <a:defRPr>
                <a:latin typeface="Times New Roman" pitchFamily="18" charset="0"/>
                <a:cs typeface="Times New Roman"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1/23/2016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imes New Roman" pitchFamily="18" charset="0"/>
                <a:cs typeface="Times New Roman" pitchFamily="18" charset="0"/>
              </a:rPr>
              <a:t>Sorting Techniques : Bubble, Insertion  &amp; Selection</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1026"/>
          <p:cNvSpPr>
            <a:spLocks noGrp="1" noChangeArrowheads="1"/>
          </p:cNvSpPr>
          <p:nvPr>
            <p:ph type="title"/>
          </p:nvPr>
        </p:nvSpPr>
        <p:spPr/>
        <p:txBody>
          <a:bodyPr/>
          <a:lstStyle/>
          <a:p>
            <a:r>
              <a:rPr lang="en-US"/>
              <a:t>"Bubbling Up" the Largest Element</a:t>
            </a:r>
          </a:p>
        </p:txBody>
      </p:sp>
      <p:sp>
        <p:nvSpPr>
          <p:cNvPr id="215043" name="Rectangle 1027"/>
          <p:cNvSpPr>
            <a:spLocks noGrp="1" noChangeArrowheads="1"/>
          </p:cNvSpPr>
          <p:nvPr>
            <p:ph type="body" idx="1"/>
          </p:nvPr>
        </p:nvSpPr>
        <p:spPr/>
        <p:txBody>
          <a:bodyPr/>
          <a:lstStyle/>
          <a:p>
            <a:r>
              <a:rPr lang="en-US" b="1"/>
              <a:t>Traverse a collection of elements</a:t>
            </a:r>
          </a:p>
          <a:p>
            <a:pPr lvl="1"/>
            <a:r>
              <a:rPr lang="en-US" b="1"/>
              <a:t>Move from the front to the end</a:t>
            </a:r>
          </a:p>
          <a:p>
            <a:pPr lvl="1"/>
            <a:r>
              <a:rPr lang="en-US" b="1"/>
              <a:t>“Bubble” the largest value to the end using pair-wise comparisons and swapping</a:t>
            </a:r>
          </a:p>
        </p:txBody>
      </p:sp>
      <p:sp>
        <p:nvSpPr>
          <p:cNvPr id="215044" name="Rectangle 1028"/>
          <p:cNvSpPr>
            <a:spLocks noChangeArrowheads="1"/>
          </p:cNvSpPr>
          <p:nvPr/>
        </p:nvSpPr>
        <p:spPr bwMode="auto">
          <a:xfrm>
            <a:off x="1211263" y="4592638"/>
            <a:ext cx="6518275" cy="715962"/>
          </a:xfrm>
          <a:prstGeom prst="rect">
            <a:avLst/>
          </a:prstGeom>
          <a:noFill/>
          <a:ln w="38100">
            <a:solidFill>
              <a:schemeClr val="tx1"/>
            </a:solidFill>
            <a:miter lim="800000"/>
            <a:headEnd/>
            <a:tailEnd/>
          </a:ln>
          <a:effectLst/>
        </p:spPr>
        <p:txBody>
          <a:bodyPr wrap="none" anchor="ctr"/>
          <a:lstStyle/>
          <a:p>
            <a:endParaRPr lang="en-US"/>
          </a:p>
        </p:txBody>
      </p:sp>
      <p:sp>
        <p:nvSpPr>
          <p:cNvPr id="215045" name="Line 1029"/>
          <p:cNvSpPr>
            <a:spLocks noChangeShapeType="1"/>
          </p:cNvSpPr>
          <p:nvPr/>
        </p:nvSpPr>
        <p:spPr bwMode="auto">
          <a:xfrm>
            <a:off x="2220913" y="4587875"/>
            <a:ext cx="0" cy="712788"/>
          </a:xfrm>
          <a:prstGeom prst="line">
            <a:avLst/>
          </a:prstGeom>
          <a:noFill/>
          <a:ln w="38100">
            <a:solidFill>
              <a:schemeClr val="tx1"/>
            </a:solidFill>
            <a:round/>
            <a:headEnd type="none" w="sm" len="sm"/>
            <a:tailEnd type="none" w="sm" len="sm"/>
          </a:ln>
          <a:effectLst/>
        </p:spPr>
        <p:txBody>
          <a:bodyPr wrap="none" anchor="ctr"/>
          <a:lstStyle/>
          <a:p>
            <a:endParaRPr lang="en-US"/>
          </a:p>
        </p:txBody>
      </p:sp>
      <p:sp>
        <p:nvSpPr>
          <p:cNvPr id="215046" name="Line 1030"/>
          <p:cNvSpPr>
            <a:spLocks noChangeShapeType="1"/>
          </p:cNvSpPr>
          <p:nvPr/>
        </p:nvSpPr>
        <p:spPr bwMode="auto">
          <a:xfrm>
            <a:off x="3238500" y="4587875"/>
            <a:ext cx="0" cy="725488"/>
          </a:xfrm>
          <a:prstGeom prst="line">
            <a:avLst/>
          </a:prstGeom>
          <a:noFill/>
          <a:ln w="38100">
            <a:solidFill>
              <a:schemeClr val="tx1"/>
            </a:solidFill>
            <a:round/>
            <a:headEnd type="none" w="sm" len="sm"/>
            <a:tailEnd type="none" w="sm" len="sm"/>
          </a:ln>
          <a:effectLst/>
        </p:spPr>
        <p:txBody>
          <a:bodyPr wrap="none" anchor="ctr"/>
          <a:lstStyle/>
          <a:p>
            <a:endParaRPr lang="en-US"/>
          </a:p>
        </p:txBody>
      </p:sp>
      <p:sp>
        <p:nvSpPr>
          <p:cNvPr id="215047" name="Line 1031"/>
          <p:cNvSpPr>
            <a:spLocks noChangeShapeType="1"/>
          </p:cNvSpPr>
          <p:nvPr/>
        </p:nvSpPr>
        <p:spPr bwMode="auto">
          <a:xfrm>
            <a:off x="4276725" y="4587875"/>
            <a:ext cx="0" cy="725488"/>
          </a:xfrm>
          <a:prstGeom prst="line">
            <a:avLst/>
          </a:prstGeom>
          <a:noFill/>
          <a:ln w="38100">
            <a:solidFill>
              <a:schemeClr val="tx1"/>
            </a:solidFill>
            <a:round/>
            <a:headEnd type="none" w="sm" len="sm"/>
            <a:tailEnd type="none" w="sm" len="sm"/>
          </a:ln>
          <a:effectLst/>
        </p:spPr>
        <p:txBody>
          <a:bodyPr wrap="none" anchor="ctr"/>
          <a:lstStyle/>
          <a:p>
            <a:endParaRPr lang="en-US"/>
          </a:p>
        </p:txBody>
      </p:sp>
      <p:sp>
        <p:nvSpPr>
          <p:cNvPr id="215048" name="Line 1032"/>
          <p:cNvSpPr>
            <a:spLocks noChangeShapeType="1"/>
          </p:cNvSpPr>
          <p:nvPr/>
        </p:nvSpPr>
        <p:spPr bwMode="auto">
          <a:xfrm>
            <a:off x="5386388" y="4587875"/>
            <a:ext cx="0" cy="725488"/>
          </a:xfrm>
          <a:prstGeom prst="line">
            <a:avLst/>
          </a:prstGeom>
          <a:noFill/>
          <a:ln w="38100">
            <a:solidFill>
              <a:schemeClr val="tx1"/>
            </a:solidFill>
            <a:round/>
            <a:headEnd type="none" w="sm" len="sm"/>
            <a:tailEnd type="none" w="sm" len="sm"/>
          </a:ln>
          <a:effectLst/>
        </p:spPr>
        <p:txBody>
          <a:bodyPr wrap="none" anchor="ctr"/>
          <a:lstStyle/>
          <a:p>
            <a:endParaRPr lang="en-US"/>
          </a:p>
        </p:txBody>
      </p:sp>
      <p:sp>
        <p:nvSpPr>
          <p:cNvPr id="215049" name="Line 1033"/>
          <p:cNvSpPr>
            <a:spLocks noChangeShapeType="1"/>
          </p:cNvSpPr>
          <p:nvPr/>
        </p:nvSpPr>
        <p:spPr bwMode="auto">
          <a:xfrm>
            <a:off x="6540500" y="4600575"/>
            <a:ext cx="0" cy="700088"/>
          </a:xfrm>
          <a:prstGeom prst="line">
            <a:avLst/>
          </a:prstGeom>
          <a:noFill/>
          <a:ln w="38100">
            <a:solidFill>
              <a:schemeClr val="tx1"/>
            </a:solidFill>
            <a:round/>
            <a:headEnd type="none" w="sm" len="sm"/>
            <a:tailEnd type="none" w="sm" len="sm"/>
          </a:ln>
          <a:effectLst/>
        </p:spPr>
        <p:txBody>
          <a:bodyPr wrap="none" anchor="ctr"/>
          <a:lstStyle/>
          <a:p>
            <a:endParaRPr lang="en-US"/>
          </a:p>
        </p:txBody>
      </p:sp>
      <p:sp>
        <p:nvSpPr>
          <p:cNvPr id="215050" name="Rectangle 1034"/>
          <p:cNvSpPr>
            <a:spLocks noChangeArrowheads="1"/>
          </p:cNvSpPr>
          <p:nvPr/>
        </p:nvSpPr>
        <p:spPr bwMode="auto">
          <a:xfrm>
            <a:off x="6958013" y="4767263"/>
            <a:ext cx="354012" cy="457200"/>
          </a:xfrm>
          <a:prstGeom prst="rect">
            <a:avLst/>
          </a:prstGeom>
          <a:noFill/>
          <a:ln w="9525">
            <a:noFill/>
            <a:miter lim="800000"/>
            <a:headEnd/>
            <a:tailEnd/>
          </a:ln>
          <a:effectLst/>
        </p:spPr>
        <p:txBody>
          <a:bodyPr wrap="none" lIns="92075" tIns="46038" rIns="92075" bIns="46038">
            <a:spAutoFit/>
          </a:bodyPr>
          <a:lstStyle/>
          <a:p>
            <a:r>
              <a:rPr lang="en-US"/>
              <a:t>5</a:t>
            </a:r>
          </a:p>
        </p:txBody>
      </p:sp>
      <p:sp>
        <p:nvSpPr>
          <p:cNvPr id="215051" name="Rectangle 1035"/>
          <p:cNvSpPr>
            <a:spLocks noChangeArrowheads="1"/>
          </p:cNvSpPr>
          <p:nvPr/>
        </p:nvSpPr>
        <p:spPr bwMode="auto">
          <a:xfrm>
            <a:off x="4516438" y="4754563"/>
            <a:ext cx="523875" cy="457200"/>
          </a:xfrm>
          <a:prstGeom prst="rect">
            <a:avLst/>
          </a:prstGeom>
          <a:noFill/>
          <a:ln w="9525">
            <a:noFill/>
            <a:miter lim="800000"/>
            <a:headEnd/>
            <a:tailEnd/>
          </a:ln>
          <a:effectLst/>
        </p:spPr>
        <p:txBody>
          <a:bodyPr wrap="none" lIns="92075" tIns="46038" rIns="92075" bIns="46038">
            <a:spAutoFit/>
          </a:bodyPr>
          <a:lstStyle/>
          <a:p>
            <a:r>
              <a:rPr lang="en-US">
                <a:solidFill>
                  <a:srgbClr val="FF0033"/>
                </a:solidFill>
              </a:rPr>
              <a:t>77</a:t>
            </a:r>
            <a:endParaRPr lang="en-US" b="0">
              <a:solidFill>
                <a:srgbClr val="FF0033"/>
              </a:solidFill>
            </a:endParaRPr>
          </a:p>
        </p:txBody>
      </p:sp>
      <p:sp>
        <p:nvSpPr>
          <p:cNvPr id="215052" name="Rectangle 1036"/>
          <p:cNvSpPr>
            <a:spLocks noChangeArrowheads="1"/>
          </p:cNvSpPr>
          <p:nvPr/>
        </p:nvSpPr>
        <p:spPr bwMode="auto">
          <a:xfrm>
            <a:off x="3430588" y="4767263"/>
            <a:ext cx="523875" cy="457200"/>
          </a:xfrm>
          <a:prstGeom prst="rect">
            <a:avLst/>
          </a:prstGeom>
          <a:noFill/>
          <a:ln w="9525">
            <a:noFill/>
            <a:miter lim="800000"/>
            <a:headEnd/>
            <a:tailEnd/>
          </a:ln>
          <a:effectLst/>
        </p:spPr>
        <p:txBody>
          <a:bodyPr wrap="none" lIns="92075" tIns="46038" rIns="92075" bIns="46038">
            <a:spAutoFit/>
          </a:bodyPr>
          <a:lstStyle/>
          <a:p>
            <a:r>
              <a:rPr lang="en-US"/>
              <a:t>12</a:t>
            </a:r>
            <a:endParaRPr lang="en-US" b="0"/>
          </a:p>
        </p:txBody>
      </p:sp>
      <p:sp>
        <p:nvSpPr>
          <p:cNvPr id="215053" name="Rectangle 1037"/>
          <p:cNvSpPr>
            <a:spLocks noChangeArrowheads="1"/>
          </p:cNvSpPr>
          <p:nvPr/>
        </p:nvSpPr>
        <p:spPr bwMode="auto">
          <a:xfrm>
            <a:off x="2344738" y="4767263"/>
            <a:ext cx="523875" cy="457200"/>
          </a:xfrm>
          <a:prstGeom prst="rect">
            <a:avLst/>
          </a:prstGeom>
          <a:noFill/>
          <a:ln w="9525">
            <a:noFill/>
            <a:miter lim="800000"/>
            <a:headEnd/>
            <a:tailEnd/>
          </a:ln>
          <a:effectLst/>
        </p:spPr>
        <p:txBody>
          <a:bodyPr wrap="none" lIns="92075" tIns="46038" rIns="92075" bIns="46038">
            <a:spAutoFit/>
          </a:bodyPr>
          <a:lstStyle/>
          <a:p>
            <a:r>
              <a:rPr lang="en-US"/>
              <a:t>35</a:t>
            </a:r>
            <a:endParaRPr lang="en-US" b="0"/>
          </a:p>
        </p:txBody>
      </p:sp>
      <p:sp>
        <p:nvSpPr>
          <p:cNvPr id="215054" name="Rectangle 1038"/>
          <p:cNvSpPr>
            <a:spLocks noChangeArrowheads="1"/>
          </p:cNvSpPr>
          <p:nvPr/>
        </p:nvSpPr>
        <p:spPr bwMode="auto">
          <a:xfrm>
            <a:off x="1376363" y="4781550"/>
            <a:ext cx="523875" cy="457200"/>
          </a:xfrm>
          <a:prstGeom prst="rect">
            <a:avLst/>
          </a:prstGeom>
          <a:noFill/>
          <a:ln w="9525">
            <a:noFill/>
            <a:miter lim="800000"/>
            <a:headEnd/>
            <a:tailEnd/>
          </a:ln>
          <a:effectLst/>
        </p:spPr>
        <p:txBody>
          <a:bodyPr wrap="none" lIns="92075" tIns="46038" rIns="92075" bIns="46038">
            <a:spAutoFit/>
          </a:bodyPr>
          <a:lstStyle/>
          <a:p>
            <a:r>
              <a:rPr lang="en-US"/>
              <a:t>42</a:t>
            </a:r>
            <a:endParaRPr lang="en-US" b="0"/>
          </a:p>
        </p:txBody>
      </p:sp>
      <p:sp>
        <p:nvSpPr>
          <p:cNvPr id="215055" name="Rectangle 1039"/>
          <p:cNvSpPr>
            <a:spLocks noChangeArrowheads="1"/>
          </p:cNvSpPr>
          <p:nvPr/>
        </p:nvSpPr>
        <p:spPr bwMode="auto">
          <a:xfrm>
            <a:off x="5559425" y="4752975"/>
            <a:ext cx="693738" cy="457200"/>
          </a:xfrm>
          <a:prstGeom prst="rect">
            <a:avLst/>
          </a:prstGeom>
          <a:noFill/>
          <a:ln w="9525">
            <a:noFill/>
            <a:miter lim="800000"/>
            <a:headEnd/>
            <a:tailEnd/>
          </a:ln>
          <a:effectLst/>
        </p:spPr>
        <p:txBody>
          <a:bodyPr wrap="none" lIns="92075" tIns="46038" rIns="92075" bIns="46038">
            <a:spAutoFit/>
          </a:bodyPr>
          <a:lstStyle/>
          <a:p>
            <a:r>
              <a:rPr lang="en-US">
                <a:solidFill>
                  <a:srgbClr val="FF0033"/>
                </a:solidFill>
              </a:rPr>
              <a:t>101</a:t>
            </a:r>
          </a:p>
        </p:txBody>
      </p:sp>
      <p:sp>
        <p:nvSpPr>
          <p:cNvPr id="215056" name="Rectangle 1040"/>
          <p:cNvSpPr>
            <a:spLocks noChangeArrowheads="1"/>
          </p:cNvSpPr>
          <p:nvPr/>
        </p:nvSpPr>
        <p:spPr bwMode="auto">
          <a:xfrm>
            <a:off x="1524000" y="4132263"/>
            <a:ext cx="5746750" cy="457200"/>
          </a:xfrm>
          <a:prstGeom prst="rect">
            <a:avLst/>
          </a:prstGeom>
          <a:noFill/>
          <a:ln w="9525">
            <a:noFill/>
            <a:miter lim="800000"/>
            <a:headEnd/>
            <a:tailEnd/>
          </a:ln>
          <a:effectLst/>
        </p:spPr>
        <p:txBody>
          <a:bodyPr wrap="none" lIns="92075" tIns="46038" rIns="92075" bIns="46038">
            <a:spAutoFit/>
          </a:bodyPr>
          <a:lstStyle/>
          <a:p>
            <a:r>
              <a:rPr lang="en-US"/>
              <a:t>1          2          3          4            5            6</a:t>
            </a:r>
            <a:endParaRPr lang="en-US" b="0"/>
          </a:p>
        </p:txBody>
      </p:sp>
      <p:sp>
        <p:nvSpPr>
          <p:cNvPr id="215057" name="Rectangle 1041"/>
          <p:cNvSpPr>
            <a:spLocks noChangeArrowheads="1"/>
          </p:cNvSpPr>
          <p:nvPr/>
        </p:nvSpPr>
        <p:spPr bwMode="auto">
          <a:xfrm>
            <a:off x="4291013" y="4587875"/>
            <a:ext cx="1081087" cy="708025"/>
          </a:xfrm>
          <a:prstGeom prst="rect">
            <a:avLst/>
          </a:prstGeom>
          <a:noFill/>
          <a:ln w="76200">
            <a:solidFill>
              <a:srgbClr val="FF0033"/>
            </a:solidFill>
            <a:miter lim="800000"/>
            <a:headEnd type="none" w="sm" len="sm"/>
            <a:tailEnd type="none" w="sm" len="sm"/>
          </a:ln>
          <a:effectLst/>
        </p:spPr>
        <p:txBody>
          <a:bodyPr wrap="none" anchor="ctr"/>
          <a:lstStyle/>
          <a:p>
            <a:endParaRPr lang="en-US"/>
          </a:p>
        </p:txBody>
      </p:sp>
      <p:sp>
        <p:nvSpPr>
          <p:cNvPr id="215058" name="Rectangle 1042"/>
          <p:cNvSpPr>
            <a:spLocks noChangeArrowheads="1"/>
          </p:cNvSpPr>
          <p:nvPr/>
        </p:nvSpPr>
        <p:spPr bwMode="auto">
          <a:xfrm>
            <a:off x="5386388" y="4587875"/>
            <a:ext cx="1152525" cy="708025"/>
          </a:xfrm>
          <a:prstGeom prst="rect">
            <a:avLst/>
          </a:prstGeom>
          <a:noFill/>
          <a:ln w="76200">
            <a:solidFill>
              <a:srgbClr val="FF0033"/>
            </a:solidFill>
            <a:miter lim="800000"/>
            <a:headEnd type="none" w="sm" len="sm"/>
            <a:tailEnd type="none" w="sm" len="sm"/>
          </a:ln>
          <a:effectLst/>
        </p:spPr>
        <p:txBody>
          <a:bodyPr wrap="none" anchor="ctr"/>
          <a:lstStyle/>
          <a:p>
            <a:endParaRPr lang="en-US"/>
          </a:p>
        </p:txBody>
      </p:sp>
      <p:sp>
        <p:nvSpPr>
          <p:cNvPr id="215063" name="Text Box 1047"/>
          <p:cNvSpPr txBox="1">
            <a:spLocks noChangeArrowheads="1"/>
          </p:cNvSpPr>
          <p:nvPr/>
        </p:nvSpPr>
        <p:spPr bwMode="auto">
          <a:xfrm>
            <a:off x="4157663" y="5454650"/>
            <a:ext cx="2603500" cy="457200"/>
          </a:xfrm>
          <a:prstGeom prst="rect">
            <a:avLst/>
          </a:prstGeom>
          <a:noFill/>
          <a:ln w="12700">
            <a:noFill/>
            <a:miter lim="800000"/>
            <a:headEnd type="none" w="sm" len="sm"/>
            <a:tailEnd type="none" w="sm" len="sm"/>
          </a:ln>
          <a:effectLst/>
        </p:spPr>
        <p:txBody>
          <a:bodyPr wrap="none">
            <a:spAutoFit/>
          </a:bodyPr>
          <a:lstStyle/>
          <a:p>
            <a:r>
              <a:rPr lang="en-US">
                <a:solidFill>
                  <a:srgbClr val="3333FF"/>
                </a:solidFill>
              </a:rPr>
              <a:t>No need to swap</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r>
              <a:rPr lang="en-US"/>
              <a:t>"Bubbling Up" the Largest Element</a:t>
            </a:r>
          </a:p>
        </p:txBody>
      </p:sp>
      <p:sp>
        <p:nvSpPr>
          <p:cNvPr id="216067" name="Rectangle 3"/>
          <p:cNvSpPr>
            <a:spLocks noGrp="1" noChangeArrowheads="1"/>
          </p:cNvSpPr>
          <p:nvPr>
            <p:ph type="body" idx="1"/>
          </p:nvPr>
        </p:nvSpPr>
        <p:spPr/>
        <p:txBody>
          <a:bodyPr/>
          <a:lstStyle/>
          <a:p>
            <a:r>
              <a:rPr lang="en-US" b="1"/>
              <a:t>Traverse a collection of elements</a:t>
            </a:r>
          </a:p>
          <a:p>
            <a:pPr lvl="1"/>
            <a:r>
              <a:rPr lang="en-US" b="1"/>
              <a:t>Move from the front to the end</a:t>
            </a:r>
          </a:p>
          <a:p>
            <a:pPr lvl="1"/>
            <a:r>
              <a:rPr lang="en-US" b="1"/>
              <a:t>“Bubble” the largest value to the end using pair-wise comparisons and swapping</a:t>
            </a:r>
          </a:p>
        </p:txBody>
      </p:sp>
      <p:sp>
        <p:nvSpPr>
          <p:cNvPr id="216068" name="Rectangle 4"/>
          <p:cNvSpPr>
            <a:spLocks noChangeArrowheads="1"/>
          </p:cNvSpPr>
          <p:nvPr/>
        </p:nvSpPr>
        <p:spPr bwMode="auto">
          <a:xfrm>
            <a:off x="1211263" y="4592638"/>
            <a:ext cx="6518275" cy="715962"/>
          </a:xfrm>
          <a:prstGeom prst="rect">
            <a:avLst/>
          </a:prstGeom>
          <a:noFill/>
          <a:ln w="38100">
            <a:solidFill>
              <a:schemeClr val="tx1"/>
            </a:solidFill>
            <a:miter lim="800000"/>
            <a:headEnd/>
            <a:tailEnd/>
          </a:ln>
          <a:effectLst/>
        </p:spPr>
        <p:txBody>
          <a:bodyPr wrap="none" anchor="ctr"/>
          <a:lstStyle/>
          <a:p>
            <a:endParaRPr lang="en-US"/>
          </a:p>
        </p:txBody>
      </p:sp>
      <p:sp>
        <p:nvSpPr>
          <p:cNvPr id="216069" name="Line 5"/>
          <p:cNvSpPr>
            <a:spLocks noChangeShapeType="1"/>
          </p:cNvSpPr>
          <p:nvPr/>
        </p:nvSpPr>
        <p:spPr bwMode="auto">
          <a:xfrm>
            <a:off x="2220913" y="4587875"/>
            <a:ext cx="0" cy="712788"/>
          </a:xfrm>
          <a:prstGeom prst="line">
            <a:avLst/>
          </a:prstGeom>
          <a:noFill/>
          <a:ln w="38100">
            <a:solidFill>
              <a:schemeClr val="tx1"/>
            </a:solidFill>
            <a:round/>
            <a:headEnd type="none" w="sm" len="sm"/>
            <a:tailEnd type="none" w="sm" len="sm"/>
          </a:ln>
          <a:effectLst/>
        </p:spPr>
        <p:txBody>
          <a:bodyPr wrap="none" anchor="ctr"/>
          <a:lstStyle/>
          <a:p>
            <a:endParaRPr lang="en-US"/>
          </a:p>
        </p:txBody>
      </p:sp>
      <p:sp>
        <p:nvSpPr>
          <p:cNvPr id="216070" name="Line 6"/>
          <p:cNvSpPr>
            <a:spLocks noChangeShapeType="1"/>
          </p:cNvSpPr>
          <p:nvPr/>
        </p:nvSpPr>
        <p:spPr bwMode="auto">
          <a:xfrm>
            <a:off x="3238500" y="4587875"/>
            <a:ext cx="0" cy="725488"/>
          </a:xfrm>
          <a:prstGeom prst="line">
            <a:avLst/>
          </a:prstGeom>
          <a:noFill/>
          <a:ln w="38100">
            <a:solidFill>
              <a:schemeClr val="tx1"/>
            </a:solidFill>
            <a:round/>
            <a:headEnd type="none" w="sm" len="sm"/>
            <a:tailEnd type="none" w="sm" len="sm"/>
          </a:ln>
          <a:effectLst/>
        </p:spPr>
        <p:txBody>
          <a:bodyPr wrap="none" anchor="ctr"/>
          <a:lstStyle/>
          <a:p>
            <a:endParaRPr lang="en-US"/>
          </a:p>
        </p:txBody>
      </p:sp>
      <p:sp>
        <p:nvSpPr>
          <p:cNvPr id="216071" name="Line 7"/>
          <p:cNvSpPr>
            <a:spLocks noChangeShapeType="1"/>
          </p:cNvSpPr>
          <p:nvPr/>
        </p:nvSpPr>
        <p:spPr bwMode="auto">
          <a:xfrm>
            <a:off x="4276725" y="4587875"/>
            <a:ext cx="0" cy="725488"/>
          </a:xfrm>
          <a:prstGeom prst="line">
            <a:avLst/>
          </a:prstGeom>
          <a:noFill/>
          <a:ln w="38100">
            <a:solidFill>
              <a:schemeClr val="tx1"/>
            </a:solidFill>
            <a:round/>
            <a:headEnd type="none" w="sm" len="sm"/>
            <a:tailEnd type="none" w="sm" len="sm"/>
          </a:ln>
          <a:effectLst/>
        </p:spPr>
        <p:txBody>
          <a:bodyPr wrap="none" anchor="ctr"/>
          <a:lstStyle/>
          <a:p>
            <a:endParaRPr lang="en-US"/>
          </a:p>
        </p:txBody>
      </p:sp>
      <p:sp>
        <p:nvSpPr>
          <p:cNvPr id="216072" name="Line 8"/>
          <p:cNvSpPr>
            <a:spLocks noChangeShapeType="1"/>
          </p:cNvSpPr>
          <p:nvPr/>
        </p:nvSpPr>
        <p:spPr bwMode="auto">
          <a:xfrm>
            <a:off x="5386388" y="4587875"/>
            <a:ext cx="0" cy="725488"/>
          </a:xfrm>
          <a:prstGeom prst="line">
            <a:avLst/>
          </a:prstGeom>
          <a:noFill/>
          <a:ln w="38100">
            <a:solidFill>
              <a:schemeClr val="tx1"/>
            </a:solidFill>
            <a:round/>
            <a:headEnd type="none" w="sm" len="sm"/>
            <a:tailEnd type="none" w="sm" len="sm"/>
          </a:ln>
          <a:effectLst/>
        </p:spPr>
        <p:txBody>
          <a:bodyPr wrap="none" anchor="ctr"/>
          <a:lstStyle/>
          <a:p>
            <a:endParaRPr lang="en-US"/>
          </a:p>
        </p:txBody>
      </p:sp>
      <p:sp>
        <p:nvSpPr>
          <p:cNvPr id="216073" name="Line 9"/>
          <p:cNvSpPr>
            <a:spLocks noChangeShapeType="1"/>
          </p:cNvSpPr>
          <p:nvPr/>
        </p:nvSpPr>
        <p:spPr bwMode="auto">
          <a:xfrm>
            <a:off x="6540500" y="4600575"/>
            <a:ext cx="0" cy="700088"/>
          </a:xfrm>
          <a:prstGeom prst="line">
            <a:avLst/>
          </a:prstGeom>
          <a:noFill/>
          <a:ln w="38100">
            <a:solidFill>
              <a:schemeClr val="tx1"/>
            </a:solidFill>
            <a:round/>
            <a:headEnd type="none" w="sm" len="sm"/>
            <a:tailEnd type="none" w="sm" len="sm"/>
          </a:ln>
          <a:effectLst/>
        </p:spPr>
        <p:txBody>
          <a:bodyPr wrap="none" anchor="ctr"/>
          <a:lstStyle/>
          <a:p>
            <a:endParaRPr lang="en-US"/>
          </a:p>
        </p:txBody>
      </p:sp>
      <p:sp>
        <p:nvSpPr>
          <p:cNvPr id="216074" name="Rectangle 10"/>
          <p:cNvSpPr>
            <a:spLocks noChangeArrowheads="1"/>
          </p:cNvSpPr>
          <p:nvPr/>
        </p:nvSpPr>
        <p:spPr bwMode="auto">
          <a:xfrm>
            <a:off x="6958013" y="4767263"/>
            <a:ext cx="354012" cy="457200"/>
          </a:xfrm>
          <a:prstGeom prst="rect">
            <a:avLst/>
          </a:prstGeom>
          <a:noFill/>
          <a:ln w="9525">
            <a:noFill/>
            <a:miter lim="800000"/>
            <a:headEnd/>
            <a:tailEnd/>
          </a:ln>
          <a:effectLst/>
        </p:spPr>
        <p:txBody>
          <a:bodyPr wrap="none" lIns="92075" tIns="46038" rIns="92075" bIns="46038">
            <a:spAutoFit/>
          </a:bodyPr>
          <a:lstStyle/>
          <a:p>
            <a:r>
              <a:rPr lang="en-US">
                <a:solidFill>
                  <a:srgbClr val="FF0033"/>
                </a:solidFill>
              </a:rPr>
              <a:t>5</a:t>
            </a:r>
          </a:p>
        </p:txBody>
      </p:sp>
      <p:sp>
        <p:nvSpPr>
          <p:cNvPr id="216075" name="Rectangle 11"/>
          <p:cNvSpPr>
            <a:spLocks noChangeArrowheads="1"/>
          </p:cNvSpPr>
          <p:nvPr/>
        </p:nvSpPr>
        <p:spPr bwMode="auto">
          <a:xfrm>
            <a:off x="4516438" y="4754563"/>
            <a:ext cx="523875" cy="457200"/>
          </a:xfrm>
          <a:prstGeom prst="rect">
            <a:avLst/>
          </a:prstGeom>
          <a:noFill/>
          <a:ln w="9525">
            <a:noFill/>
            <a:miter lim="800000"/>
            <a:headEnd/>
            <a:tailEnd/>
          </a:ln>
          <a:effectLst/>
        </p:spPr>
        <p:txBody>
          <a:bodyPr wrap="none" lIns="92075" tIns="46038" rIns="92075" bIns="46038">
            <a:spAutoFit/>
          </a:bodyPr>
          <a:lstStyle/>
          <a:p>
            <a:r>
              <a:rPr lang="en-US"/>
              <a:t>77</a:t>
            </a:r>
            <a:endParaRPr lang="en-US" b="0"/>
          </a:p>
        </p:txBody>
      </p:sp>
      <p:sp>
        <p:nvSpPr>
          <p:cNvPr id="216076" name="Rectangle 12"/>
          <p:cNvSpPr>
            <a:spLocks noChangeArrowheads="1"/>
          </p:cNvSpPr>
          <p:nvPr/>
        </p:nvSpPr>
        <p:spPr bwMode="auto">
          <a:xfrm>
            <a:off x="3430588" y="4767263"/>
            <a:ext cx="523875" cy="457200"/>
          </a:xfrm>
          <a:prstGeom prst="rect">
            <a:avLst/>
          </a:prstGeom>
          <a:noFill/>
          <a:ln w="9525">
            <a:noFill/>
            <a:miter lim="800000"/>
            <a:headEnd/>
            <a:tailEnd/>
          </a:ln>
          <a:effectLst/>
        </p:spPr>
        <p:txBody>
          <a:bodyPr wrap="none" lIns="92075" tIns="46038" rIns="92075" bIns="46038">
            <a:spAutoFit/>
          </a:bodyPr>
          <a:lstStyle/>
          <a:p>
            <a:r>
              <a:rPr lang="en-US"/>
              <a:t>12</a:t>
            </a:r>
            <a:endParaRPr lang="en-US" b="0"/>
          </a:p>
        </p:txBody>
      </p:sp>
      <p:sp>
        <p:nvSpPr>
          <p:cNvPr id="216077" name="Rectangle 13"/>
          <p:cNvSpPr>
            <a:spLocks noChangeArrowheads="1"/>
          </p:cNvSpPr>
          <p:nvPr/>
        </p:nvSpPr>
        <p:spPr bwMode="auto">
          <a:xfrm>
            <a:off x="2344738" y="4767263"/>
            <a:ext cx="523875" cy="457200"/>
          </a:xfrm>
          <a:prstGeom prst="rect">
            <a:avLst/>
          </a:prstGeom>
          <a:noFill/>
          <a:ln w="9525">
            <a:noFill/>
            <a:miter lim="800000"/>
            <a:headEnd/>
            <a:tailEnd/>
          </a:ln>
          <a:effectLst/>
        </p:spPr>
        <p:txBody>
          <a:bodyPr wrap="none" lIns="92075" tIns="46038" rIns="92075" bIns="46038">
            <a:spAutoFit/>
          </a:bodyPr>
          <a:lstStyle/>
          <a:p>
            <a:r>
              <a:rPr lang="en-US"/>
              <a:t>35</a:t>
            </a:r>
            <a:endParaRPr lang="en-US" b="0"/>
          </a:p>
        </p:txBody>
      </p:sp>
      <p:sp>
        <p:nvSpPr>
          <p:cNvPr id="216078" name="Rectangle 14"/>
          <p:cNvSpPr>
            <a:spLocks noChangeArrowheads="1"/>
          </p:cNvSpPr>
          <p:nvPr/>
        </p:nvSpPr>
        <p:spPr bwMode="auto">
          <a:xfrm>
            <a:off x="1376363" y="4781550"/>
            <a:ext cx="523875" cy="457200"/>
          </a:xfrm>
          <a:prstGeom prst="rect">
            <a:avLst/>
          </a:prstGeom>
          <a:noFill/>
          <a:ln w="9525">
            <a:noFill/>
            <a:miter lim="800000"/>
            <a:headEnd/>
            <a:tailEnd/>
          </a:ln>
          <a:effectLst/>
        </p:spPr>
        <p:txBody>
          <a:bodyPr wrap="none" lIns="92075" tIns="46038" rIns="92075" bIns="46038">
            <a:spAutoFit/>
          </a:bodyPr>
          <a:lstStyle/>
          <a:p>
            <a:r>
              <a:rPr lang="en-US"/>
              <a:t>42</a:t>
            </a:r>
            <a:endParaRPr lang="en-US" b="0"/>
          </a:p>
        </p:txBody>
      </p:sp>
      <p:sp>
        <p:nvSpPr>
          <p:cNvPr id="216079" name="Rectangle 15"/>
          <p:cNvSpPr>
            <a:spLocks noChangeArrowheads="1"/>
          </p:cNvSpPr>
          <p:nvPr/>
        </p:nvSpPr>
        <p:spPr bwMode="auto">
          <a:xfrm>
            <a:off x="5559425" y="4752975"/>
            <a:ext cx="693738" cy="457200"/>
          </a:xfrm>
          <a:prstGeom prst="rect">
            <a:avLst/>
          </a:prstGeom>
          <a:noFill/>
          <a:ln w="9525">
            <a:noFill/>
            <a:miter lim="800000"/>
            <a:headEnd/>
            <a:tailEnd/>
          </a:ln>
          <a:effectLst/>
        </p:spPr>
        <p:txBody>
          <a:bodyPr wrap="none" lIns="92075" tIns="46038" rIns="92075" bIns="46038">
            <a:spAutoFit/>
          </a:bodyPr>
          <a:lstStyle/>
          <a:p>
            <a:r>
              <a:rPr lang="en-US">
                <a:solidFill>
                  <a:srgbClr val="FF0033"/>
                </a:solidFill>
              </a:rPr>
              <a:t>101</a:t>
            </a:r>
          </a:p>
        </p:txBody>
      </p:sp>
      <p:sp>
        <p:nvSpPr>
          <p:cNvPr id="216080" name="Rectangle 16"/>
          <p:cNvSpPr>
            <a:spLocks noChangeArrowheads="1"/>
          </p:cNvSpPr>
          <p:nvPr/>
        </p:nvSpPr>
        <p:spPr bwMode="auto">
          <a:xfrm>
            <a:off x="1524000" y="4132263"/>
            <a:ext cx="5746750" cy="457200"/>
          </a:xfrm>
          <a:prstGeom prst="rect">
            <a:avLst/>
          </a:prstGeom>
          <a:noFill/>
          <a:ln w="9525">
            <a:noFill/>
            <a:miter lim="800000"/>
            <a:headEnd/>
            <a:tailEnd/>
          </a:ln>
          <a:effectLst/>
        </p:spPr>
        <p:txBody>
          <a:bodyPr wrap="none" lIns="92075" tIns="46038" rIns="92075" bIns="46038">
            <a:spAutoFit/>
          </a:bodyPr>
          <a:lstStyle/>
          <a:p>
            <a:r>
              <a:rPr lang="en-US"/>
              <a:t>1          2          3          4            5            6</a:t>
            </a:r>
            <a:endParaRPr lang="en-US" b="0"/>
          </a:p>
        </p:txBody>
      </p:sp>
      <p:sp>
        <p:nvSpPr>
          <p:cNvPr id="216081" name="Rectangle 17"/>
          <p:cNvSpPr>
            <a:spLocks noChangeArrowheads="1"/>
          </p:cNvSpPr>
          <p:nvPr/>
        </p:nvSpPr>
        <p:spPr bwMode="auto">
          <a:xfrm>
            <a:off x="5400675" y="4584700"/>
            <a:ext cx="1139825" cy="708025"/>
          </a:xfrm>
          <a:prstGeom prst="rect">
            <a:avLst/>
          </a:prstGeom>
          <a:noFill/>
          <a:ln w="76200">
            <a:solidFill>
              <a:srgbClr val="FF0033"/>
            </a:solidFill>
            <a:miter lim="800000"/>
            <a:headEnd type="none" w="sm" len="sm"/>
            <a:tailEnd type="none" w="sm" len="sm"/>
          </a:ln>
          <a:effectLst/>
        </p:spPr>
        <p:txBody>
          <a:bodyPr wrap="none" anchor="ctr"/>
          <a:lstStyle/>
          <a:p>
            <a:endParaRPr lang="en-US"/>
          </a:p>
        </p:txBody>
      </p:sp>
      <p:sp>
        <p:nvSpPr>
          <p:cNvPr id="216082" name="Rectangle 18"/>
          <p:cNvSpPr>
            <a:spLocks noChangeArrowheads="1"/>
          </p:cNvSpPr>
          <p:nvPr/>
        </p:nvSpPr>
        <p:spPr bwMode="auto">
          <a:xfrm>
            <a:off x="6553200" y="4584700"/>
            <a:ext cx="1152525" cy="708025"/>
          </a:xfrm>
          <a:prstGeom prst="rect">
            <a:avLst/>
          </a:prstGeom>
          <a:noFill/>
          <a:ln w="76200">
            <a:solidFill>
              <a:srgbClr val="FF0033"/>
            </a:solidFill>
            <a:miter lim="800000"/>
            <a:headEnd type="none" w="sm" len="sm"/>
            <a:tailEnd type="none" w="sm" len="sm"/>
          </a:ln>
          <a:effectLst/>
        </p:spPr>
        <p:txBody>
          <a:bodyPr wrap="none" anchor="ctr"/>
          <a:lstStyle/>
          <a:p>
            <a:endParaRPr lang="en-US"/>
          </a:p>
        </p:txBody>
      </p:sp>
      <p:sp>
        <p:nvSpPr>
          <p:cNvPr id="216083" name="AutoShape 19"/>
          <p:cNvSpPr>
            <a:spLocks noChangeArrowheads="1"/>
          </p:cNvSpPr>
          <p:nvPr/>
        </p:nvSpPr>
        <p:spPr bwMode="auto">
          <a:xfrm>
            <a:off x="5289550" y="4156075"/>
            <a:ext cx="2501900" cy="1536700"/>
          </a:xfrm>
          <a:prstGeom prst="irregularSeal1">
            <a:avLst/>
          </a:prstGeom>
          <a:solidFill>
            <a:srgbClr val="FFCC00"/>
          </a:solidFill>
          <a:ln w="38100">
            <a:solidFill>
              <a:schemeClr val="tx1"/>
            </a:solidFill>
            <a:miter lim="800000"/>
            <a:headEnd type="none" w="sm" len="sm"/>
            <a:tailEnd type="none" w="sm" len="sm"/>
          </a:ln>
          <a:effectLst/>
        </p:spPr>
        <p:txBody>
          <a:bodyPr wrap="none" anchor="ctr"/>
          <a:lstStyle/>
          <a:p>
            <a:pPr algn="ctr"/>
            <a:r>
              <a:rPr lang="en-US"/>
              <a:t>Swap</a:t>
            </a:r>
          </a:p>
        </p:txBody>
      </p:sp>
      <p:grpSp>
        <p:nvGrpSpPr>
          <p:cNvPr id="2" name="Group 20"/>
          <p:cNvGrpSpPr>
            <a:grpSpLocks/>
          </p:cNvGrpSpPr>
          <p:nvPr/>
        </p:nvGrpSpPr>
        <p:grpSpPr bwMode="auto">
          <a:xfrm>
            <a:off x="5400675" y="4591050"/>
            <a:ext cx="2328863" cy="708025"/>
            <a:chOff x="760" y="2895"/>
            <a:chExt cx="1272" cy="446"/>
          </a:xfrm>
        </p:grpSpPr>
        <p:sp>
          <p:nvSpPr>
            <p:cNvPr id="216085" name="Rectangle 21"/>
            <p:cNvSpPr>
              <a:spLocks noChangeArrowheads="1"/>
            </p:cNvSpPr>
            <p:nvPr/>
          </p:nvSpPr>
          <p:spPr bwMode="auto">
            <a:xfrm>
              <a:off x="760" y="2895"/>
              <a:ext cx="636" cy="446"/>
            </a:xfrm>
            <a:prstGeom prst="rect">
              <a:avLst/>
            </a:prstGeom>
            <a:solidFill>
              <a:schemeClr val="bg1"/>
            </a:solidFill>
            <a:ln w="76200">
              <a:solidFill>
                <a:srgbClr val="FF0033"/>
              </a:solidFill>
              <a:miter lim="800000"/>
              <a:headEnd type="none" w="sm" len="sm"/>
              <a:tailEnd type="none" w="sm" len="sm"/>
            </a:ln>
            <a:effectLst/>
          </p:spPr>
          <p:txBody>
            <a:bodyPr wrap="none" anchor="ctr"/>
            <a:lstStyle/>
            <a:p>
              <a:pPr algn="ctr"/>
              <a:r>
                <a:rPr lang="en-US"/>
                <a:t>5</a:t>
              </a:r>
            </a:p>
          </p:txBody>
        </p:sp>
        <p:sp>
          <p:nvSpPr>
            <p:cNvPr id="216086" name="Rectangle 22"/>
            <p:cNvSpPr>
              <a:spLocks noChangeArrowheads="1"/>
            </p:cNvSpPr>
            <p:nvPr/>
          </p:nvSpPr>
          <p:spPr bwMode="auto">
            <a:xfrm>
              <a:off x="1396" y="2895"/>
              <a:ext cx="636" cy="446"/>
            </a:xfrm>
            <a:prstGeom prst="rect">
              <a:avLst/>
            </a:prstGeom>
            <a:solidFill>
              <a:schemeClr val="bg1"/>
            </a:solidFill>
            <a:ln w="76200">
              <a:solidFill>
                <a:srgbClr val="FF0033"/>
              </a:solidFill>
              <a:miter lim="800000"/>
              <a:headEnd type="none" w="sm" len="sm"/>
              <a:tailEnd type="none" w="sm" len="sm"/>
            </a:ln>
            <a:effectLst/>
          </p:spPr>
          <p:txBody>
            <a:bodyPr wrap="none" anchor="ctr"/>
            <a:lstStyle/>
            <a:p>
              <a:pPr algn="ctr"/>
              <a:r>
                <a:rPr lang="en-US"/>
                <a:t>101</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16083"/>
                                        </p:tgtEl>
                                        <p:attrNameLst>
                                          <p:attrName>style.visibility</p:attrName>
                                        </p:attrNameLst>
                                      </p:cBhvr>
                                      <p:to>
                                        <p:strVal val="visible"/>
                                      </p:to>
                                    </p:set>
                                    <p:anim calcmode="lin" valueType="num">
                                      <p:cBhvr>
                                        <p:cTn id="7" dur="500" fill="hold"/>
                                        <p:tgtEl>
                                          <p:spTgt spid="216083"/>
                                        </p:tgtEl>
                                        <p:attrNameLst>
                                          <p:attrName>ppt_w</p:attrName>
                                        </p:attrNameLst>
                                      </p:cBhvr>
                                      <p:tavLst>
                                        <p:tav tm="0">
                                          <p:val>
                                            <p:fltVal val="0"/>
                                          </p:val>
                                        </p:tav>
                                        <p:tav tm="100000">
                                          <p:val>
                                            <p:strVal val="#ppt_w"/>
                                          </p:val>
                                        </p:tav>
                                      </p:tavLst>
                                    </p:anim>
                                    <p:anim calcmode="lin" valueType="num">
                                      <p:cBhvr>
                                        <p:cTn id="8" dur="500" fill="hold"/>
                                        <p:tgtEl>
                                          <p:spTgt spid="216083"/>
                                        </p:tgtEl>
                                        <p:attrNameLst>
                                          <p:attrName>ppt_h</p:attrName>
                                        </p:attrNameLst>
                                      </p:cBhvr>
                                      <p:tavLst>
                                        <p:tav tm="0">
                                          <p:val>
                                            <p:fltVal val="0"/>
                                          </p:val>
                                        </p:tav>
                                        <p:tav tm="100000">
                                          <p:val>
                                            <p:strVal val="#ppt_h"/>
                                          </p:val>
                                        </p:tav>
                                      </p:tavLst>
                                    </p:anim>
                                  </p:childTnLst>
                                  <p:subTnLst>
                                    <p:set>
                                      <p:cBhvr override="childStyle">
                                        <p:cTn dur="1" fill="hold" display="0" masterRel="sameClick" afterEffect="1">
                                          <p:stCondLst>
                                            <p:cond evt="end" delay="0">
                                              <p:tn val="5"/>
                                            </p:cond>
                                          </p:stCondLst>
                                        </p:cTn>
                                        <p:tgtEl>
                                          <p:spTgt spid="216083"/>
                                        </p:tgtEl>
                                        <p:attrNameLst>
                                          <p:attrName>style.visibility</p:attrName>
                                        </p:attrNameLst>
                                      </p:cBhvr>
                                      <p:to>
                                        <p:strVal val="hidden"/>
                                      </p:to>
                                    </p:set>
                                  </p:subTnLst>
                                </p:cTn>
                              </p:par>
                            </p:childTnLst>
                          </p:cTn>
                        </p:par>
                        <p:par>
                          <p:cTn id="9" fill="hold">
                            <p:stCondLst>
                              <p:cond delay="500"/>
                            </p:stCondLst>
                            <p:childTnLst>
                              <p:par>
                                <p:cTn id="10" presetID="1" presetClass="entr" presetSubtype="0" fill="hold" nodeType="afterEffect">
                                  <p:stCondLst>
                                    <p:cond delay="0"/>
                                  </p:stCondLst>
                                  <p:childTnLst>
                                    <p:set>
                                      <p:cBhvr>
                                        <p:cTn id="11"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83"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lstStyle/>
          <a:p>
            <a:r>
              <a:rPr lang="en-US"/>
              <a:t>"Bubbling Up" the Largest Element</a:t>
            </a:r>
          </a:p>
        </p:txBody>
      </p:sp>
      <p:sp>
        <p:nvSpPr>
          <p:cNvPr id="217091" name="Rectangle 3"/>
          <p:cNvSpPr>
            <a:spLocks noGrp="1" noChangeArrowheads="1"/>
          </p:cNvSpPr>
          <p:nvPr>
            <p:ph type="body" idx="1"/>
          </p:nvPr>
        </p:nvSpPr>
        <p:spPr/>
        <p:txBody>
          <a:bodyPr/>
          <a:lstStyle/>
          <a:p>
            <a:r>
              <a:rPr lang="en-US" b="1"/>
              <a:t>Traverse a collection of elements</a:t>
            </a:r>
          </a:p>
          <a:p>
            <a:pPr lvl="1"/>
            <a:r>
              <a:rPr lang="en-US" b="1"/>
              <a:t>Move from the front to the end</a:t>
            </a:r>
          </a:p>
          <a:p>
            <a:pPr lvl="1"/>
            <a:r>
              <a:rPr lang="en-US" b="1"/>
              <a:t>“Bubble” the largest value to the end using pair-wise comparisons and swapping</a:t>
            </a:r>
          </a:p>
        </p:txBody>
      </p:sp>
      <p:sp>
        <p:nvSpPr>
          <p:cNvPr id="217092" name="Rectangle 4"/>
          <p:cNvSpPr>
            <a:spLocks noChangeArrowheads="1"/>
          </p:cNvSpPr>
          <p:nvPr/>
        </p:nvSpPr>
        <p:spPr bwMode="auto">
          <a:xfrm>
            <a:off x="1211263" y="4592638"/>
            <a:ext cx="6518275" cy="715962"/>
          </a:xfrm>
          <a:prstGeom prst="rect">
            <a:avLst/>
          </a:prstGeom>
          <a:noFill/>
          <a:ln w="38100">
            <a:solidFill>
              <a:schemeClr val="tx1"/>
            </a:solidFill>
            <a:miter lim="800000"/>
            <a:headEnd/>
            <a:tailEnd/>
          </a:ln>
          <a:effectLst/>
        </p:spPr>
        <p:txBody>
          <a:bodyPr wrap="none" anchor="ctr"/>
          <a:lstStyle/>
          <a:p>
            <a:endParaRPr lang="en-US"/>
          </a:p>
        </p:txBody>
      </p:sp>
      <p:sp>
        <p:nvSpPr>
          <p:cNvPr id="217093" name="Line 5"/>
          <p:cNvSpPr>
            <a:spLocks noChangeShapeType="1"/>
          </p:cNvSpPr>
          <p:nvPr/>
        </p:nvSpPr>
        <p:spPr bwMode="auto">
          <a:xfrm>
            <a:off x="2220913" y="4587875"/>
            <a:ext cx="0" cy="712788"/>
          </a:xfrm>
          <a:prstGeom prst="line">
            <a:avLst/>
          </a:prstGeom>
          <a:noFill/>
          <a:ln w="38100">
            <a:solidFill>
              <a:schemeClr val="tx1"/>
            </a:solidFill>
            <a:round/>
            <a:headEnd type="none" w="sm" len="sm"/>
            <a:tailEnd type="none" w="sm" len="sm"/>
          </a:ln>
          <a:effectLst/>
        </p:spPr>
        <p:txBody>
          <a:bodyPr wrap="none" anchor="ctr"/>
          <a:lstStyle/>
          <a:p>
            <a:endParaRPr lang="en-US"/>
          </a:p>
        </p:txBody>
      </p:sp>
      <p:sp>
        <p:nvSpPr>
          <p:cNvPr id="217094" name="Line 6"/>
          <p:cNvSpPr>
            <a:spLocks noChangeShapeType="1"/>
          </p:cNvSpPr>
          <p:nvPr/>
        </p:nvSpPr>
        <p:spPr bwMode="auto">
          <a:xfrm>
            <a:off x="3238500" y="4587875"/>
            <a:ext cx="0" cy="725488"/>
          </a:xfrm>
          <a:prstGeom prst="line">
            <a:avLst/>
          </a:prstGeom>
          <a:noFill/>
          <a:ln w="38100">
            <a:solidFill>
              <a:schemeClr val="tx1"/>
            </a:solidFill>
            <a:round/>
            <a:headEnd type="none" w="sm" len="sm"/>
            <a:tailEnd type="none" w="sm" len="sm"/>
          </a:ln>
          <a:effectLst/>
        </p:spPr>
        <p:txBody>
          <a:bodyPr wrap="none" anchor="ctr"/>
          <a:lstStyle/>
          <a:p>
            <a:endParaRPr lang="en-US"/>
          </a:p>
        </p:txBody>
      </p:sp>
      <p:sp>
        <p:nvSpPr>
          <p:cNvPr id="217095" name="Line 7"/>
          <p:cNvSpPr>
            <a:spLocks noChangeShapeType="1"/>
          </p:cNvSpPr>
          <p:nvPr/>
        </p:nvSpPr>
        <p:spPr bwMode="auto">
          <a:xfrm>
            <a:off x="4276725" y="4587875"/>
            <a:ext cx="0" cy="725488"/>
          </a:xfrm>
          <a:prstGeom prst="line">
            <a:avLst/>
          </a:prstGeom>
          <a:noFill/>
          <a:ln w="38100">
            <a:solidFill>
              <a:schemeClr val="tx1"/>
            </a:solidFill>
            <a:round/>
            <a:headEnd type="none" w="sm" len="sm"/>
            <a:tailEnd type="none" w="sm" len="sm"/>
          </a:ln>
          <a:effectLst/>
        </p:spPr>
        <p:txBody>
          <a:bodyPr wrap="none" anchor="ctr"/>
          <a:lstStyle/>
          <a:p>
            <a:endParaRPr lang="en-US"/>
          </a:p>
        </p:txBody>
      </p:sp>
      <p:sp>
        <p:nvSpPr>
          <p:cNvPr id="217096" name="Line 8"/>
          <p:cNvSpPr>
            <a:spLocks noChangeShapeType="1"/>
          </p:cNvSpPr>
          <p:nvPr/>
        </p:nvSpPr>
        <p:spPr bwMode="auto">
          <a:xfrm>
            <a:off x="5386388" y="4587875"/>
            <a:ext cx="0" cy="725488"/>
          </a:xfrm>
          <a:prstGeom prst="line">
            <a:avLst/>
          </a:prstGeom>
          <a:noFill/>
          <a:ln w="38100">
            <a:solidFill>
              <a:schemeClr val="tx1"/>
            </a:solidFill>
            <a:round/>
            <a:headEnd type="none" w="sm" len="sm"/>
            <a:tailEnd type="none" w="sm" len="sm"/>
          </a:ln>
          <a:effectLst/>
        </p:spPr>
        <p:txBody>
          <a:bodyPr wrap="none" anchor="ctr"/>
          <a:lstStyle/>
          <a:p>
            <a:endParaRPr lang="en-US"/>
          </a:p>
        </p:txBody>
      </p:sp>
      <p:sp>
        <p:nvSpPr>
          <p:cNvPr id="217097" name="Line 9"/>
          <p:cNvSpPr>
            <a:spLocks noChangeShapeType="1"/>
          </p:cNvSpPr>
          <p:nvPr/>
        </p:nvSpPr>
        <p:spPr bwMode="auto">
          <a:xfrm>
            <a:off x="6540500" y="4600575"/>
            <a:ext cx="0" cy="700088"/>
          </a:xfrm>
          <a:prstGeom prst="line">
            <a:avLst/>
          </a:prstGeom>
          <a:noFill/>
          <a:ln w="38100">
            <a:solidFill>
              <a:schemeClr val="tx1"/>
            </a:solidFill>
            <a:round/>
            <a:headEnd type="none" w="sm" len="sm"/>
            <a:tailEnd type="none" w="sm" len="sm"/>
          </a:ln>
          <a:effectLst/>
        </p:spPr>
        <p:txBody>
          <a:bodyPr wrap="none" anchor="ctr"/>
          <a:lstStyle/>
          <a:p>
            <a:endParaRPr lang="en-US"/>
          </a:p>
        </p:txBody>
      </p:sp>
      <p:sp>
        <p:nvSpPr>
          <p:cNvPr id="217099" name="Rectangle 11"/>
          <p:cNvSpPr>
            <a:spLocks noChangeArrowheads="1"/>
          </p:cNvSpPr>
          <p:nvPr/>
        </p:nvSpPr>
        <p:spPr bwMode="auto">
          <a:xfrm>
            <a:off x="4516438" y="4754563"/>
            <a:ext cx="523875" cy="457200"/>
          </a:xfrm>
          <a:prstGeom prst="rect">
            <a:avLst/>
          </a:prstGeom>
          <a:noFill/>
          <a:ln w="9525">
            <a:noFill/>
            <a:miter lim="800000"/>
            <a:headEnd/>
            <a:tailEnd/>
          </a:ln>
          <a:effectLst/>
        </p:spPr>
        <p:txBody>
          <a:bodyPr wrap="none" lIns="92075" tIns="46038" rIns="92075" bIns="46038">
            <a:spAutoFit/>
          </a:bodyPr>
          <a:lstStyle/>
          <a:p>
            <a:r>
              <a:rPr lang="en-US"/>
              <a:t>77</a:t>
            </a:r>
            <a:endParaRPr lang="en-US" b="0"/>
          </a:p>
        </p:txBody>
      </p:sp>
      <p:sp>
        <p:nvSpPr>
          <p:cNvPr id="217100" name="Rectangle 12"/>
          <p:cNvSpPr>
            <a:spLocks noChangeArrowheads="1"/>
          </p:cNvSpPr>
          <p:nvPr/>
        </p:nvSpPr>
        <p:spPr bwMode="auto">
          <a:xfrm>
            <a:off x="3430588" y="4767263"/>
            <a:ext cx="523875" cy="457200"/>
          </a:xfrm>
          <a:prstGeom prst="rect">
            <a:avLst/>
          </a:prstGeom>
          <a:noFill/>
          <a:ln w="9525">
            <a:noFill/>
            <a:miter lim="800000"/>
            <a:headEnd/>
            <a:tailEnd/>
          </a:ln>
          <a:effectLst/>
        </p:spPr>
        <p:txBody>
          <a:bodyPr wrap="none" lIns="92075" tIns="46038" rIns="92075" bIns="46038">
            <a:spAutoFit/>
          </a:bodyPr>
          <a:lstStyle/>
          <a:p>
            <a:r>
              <a:rPr lang="en-US"/>
              <a:t>12</a:t>
            </a:r>
            <a:endParaRPr lang="en-US" b="0"/>
          </a:p>
        </p:txBody>
      </p:sp>
      <p:sp>
        <p:nvSpPr>
          <p:cNvPr id="217101" name="Rectangle 13"/>
          <p:cNvSpPr>
            <a:spLocks noChangeArrowheads="1"/>
          </p:cNvSpPr>
          <p:nvPr/>
        </p:nvSpPr>
        <p:spPr bwMode="auto">
          <a:xfrm>
            <a:off x="2344738" y="4767263"/>
            <a:ext cx="523875" cy="457200"/>
          </a:xfrm>
          <a:prstGeom prst="rect">
            <a:avLst/>
          </a:prstGeom>
          <a:noFill/>
          <a:ln w="9525">
            <a:noFill/>
            <a:miter lim="800000"/>
            <a:headEnd/>
            <a:tailEnd/>
          </a:ln>
          <a:effectLst/>
        </p:spPr>
        <p:txBody>
          <a:bodyPr wrap="none" lIns="92075" tIns="46038" rIns="92075" bIns="46038">
            <a:spAutoFit/>
          </a:bodyPr>
          <a:lstStyle/>
          <a:p>
            <a:r>
              <a:rPr lang="en-US"/>
              <a:t>35</a:t>
            </a:r>
            <a:endParaRPr lang="en-US" b="0"/>
          </a:p>
        </p:txBody>
      </p:sp>
      <p:sp>
        <p:nvSpPr>
          <p:cNvPr id="217102" name="Rectangle 14"/>
          <p:cNvSpPr>
            <a:spLocks noChangeArrowheads="1"/>
          </p:cNvSpPr>
          <p:nvPr/>
        </p:nvSpPr>
        <p:spPr bwMode="auto">
          <a:xfrm>
            <a:off x="1376363" y="4781550"/>
            <a:ext cx="523875" cy="457200"/>
          </a:xfrm>
          <a:prstGeom prst="rect">
            <a:avLst/>
          </a:prstGeom>
          <a:noFill/>
          <a:ln w="9525">
            <a:noFill/>
            <a:miter lim="800000"/>
            <a:headEnd/>
            <a:tailEnd/>
          </a:ln>
          <a:effectLst/>
        </p:spPr>
        <p:txBody>
          <a:bodyPr wrap="none" lIns="92075" tIns="46038" rIns="92075" bIns="46038">
            <a:spAutoFit/>
          </a:bodyPr>
          <a:lstStyle/>
          <a:p>
            <a:r>
              <a:rPr lang="en-US"/>
              <a:t>42</a:t>
            </a:r>
            <a:endParaRPr lang="en-US" b="0"/>
          </a:p>
        </p:txBody>
      </p:sp>
      <p:sp>
        <p:nvSpPr>
          <p:cNvPr id="217103" name="Rectangle 15"/>
          <p:cNvSpPr>
            <a:spLocks noChangeArrowheads="1"/>
          </p:cNvSpPr>
          <p:nvPr/>
        </p:nvSpPr>
        <p:spPr bwMode="auto">
          <a:xfrm>
            <a:off x="5559425" y="4752975"/>
            <a:ext cx="522288" cy="457200"/>
          </a:xfrm>
          <a:prstGeom prst="rect">
            <a:avLst/>
          </a:prstGeom>
          <a:noFill/>
          <a:ln w="9525">
            <a:noFill/>
            <a:miter lim="800000"/>
            <a:headEnd/>
            <a:tailEnd/>
          </a:ln>
          <a:effectLst/>
        </p:spPr>
        <p:txBody>
          <a:bodyPr wrap="none" lIns="92075" tIns="46038" rIns="92075" bIns="46038">
            <a:spAutoFit/>
          </a:bodyPr>
          <a:lstStyle/>
          <a:p>
            <a:r>
              <a:rPr lang="en-US"/>
              <a:t>  5</a:t>
            </a:r>
          </a:p>
        </p:txBody>
      </p:sp>
      <p:sp>
        <p:nvSpPr>
          <p:cNvPr id="217104" name="Rectangle 16"/>
          <p:cNvSpPr>
            <a:spLocks noChangeArrowheads="1"/>
          </p:cNvSpPr>
          <p:nvPr/>
        </p:nvSpPr>
        <p:spPr bwMode="auto">
          <a:xfrm>
            <a:off x="1524000" y="4132263"/>
            <a:ext cx="5746750" cy="457200"/>
          </a:xfrm>
          <a:prstGeom prst="rect">
            <a:avLst/>
          </a:prstGeom>
          <a:noFill/>
          <a:ln w="9525">
            <a:noFill/>
            <a:miter lim="800000"/>
            <a:headEnd/>
            <a:tailEnd/>
          </a:ln>
          <a:effectLst/>
        </p:spPr>
        <p:txBody>
          <a:bodyPr wrap="none" lIns="92075" tIns="46038" rIns="92075" bIns="46038">
            <a:spAutoFit/>
          </a:bodyPr>
          <a:lstStyle/>
          <a:p>
            <a:r>
              <a:rPr lang="en-US"/>
              <a:t>1          2          3          4            5            6</a:t>
            </a:r>
            <a:endParaRPr lang="en-US" b="0"/>
          </a:p>
        </p:txBody>
      </p:sp>
      <p:sp>
        <p:nvSpPr>
          <p:cNvPr id="217106" name="Rectangle 18"/>
          <p:cNvSpPr>
            <a:spLocks noChangeArrowheads="1"/>
          </p:cNvSpPr>
          <p:nvPr/>
        </p:nvSpPr>
        <p:spPr bwMode="auto">
          <a:xfrm>
            <a:off x="6553200" y="4584700"/>
            <a:ext cx="1152525" cy="708025"/>
          </a:xfrm>
          <a:prstGeom prst="rect">
            <a:avLst/>
          </a:prstGeom>
          <a:noFill/>
          <a:ln w="76200">
            <a:solidFill>
              <a:srgbClr val="3333FF"/>
            </a:solidFill>
            <a:miter lim="800000"/>
            <a:headEnd type="none" w="sm" len="sm"/>
            <a:tailEnd type="none" w="sm" len="sm"/>
          </a:ln>
          <a:effectLst/>
        </p:spPr>
        <p:txBody>
          <a:bodyPr wrap="none" anchor="ctr"/>
          <a:lstStyle/>
          <a:p>
            <a:pPr algn="ctr"/>
            <a:r>
              <a:rPr lang="en-US">
                <a:solidFill>
                  <a:srgbClr val="3333FF"/>
                </a:solidFill>
              </a:rPr>
              <a:t>101</a:t>
            </a:r>
          </a:p>
        </p:txBody>
      </p:sp>
      <p:sp>
        <p:nvSpPr>
          <p:cNvPr id="217111" name="Text Box 23"/>
          <p:cNvSpPr txBox="1">
            <a:spLocks noChangeArrowheads="1"/>
          </p:cNvSpPr>
          <p:nvPr/>
        </p:nvSpPr>
        <p:spPr bwMode="auto">
          <a:xfrm>
            <a:off x="1990725" y="5524500"/>
            <a:ext cx="4572000" cy="457200"/>
          </a:xfrm>
          <a:prstGeom prst="rect">
            <a:avLst/>
          </a:prstGeom>
          <a:noFill/>
          <a:ln w="12700">
            <a:noFill/>
            <a:miter lim="800000"/>
            <a:headEnd type="none" w="sm" len="sm"/>
            <a:tailEnd type="none" w="sm" len="sm"/>
          </a:ln>
          <a:effectLst/>
        </p:spPr>
        <p:txBody>
          <a:bodyPr wrap="none">
            <a:spAutoFit/>
          </a:bodyPr>
          <a:lstStyle/>
          <a:p>
            <a:r>
              <a:rPr lang="en-US">
                <a:solidFill>
                  <a:srgbClr val="3333FF"/>
                </a:solidFill>
              </a:rPr>
              <a:t>Largest value correctly placed</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p:txBody>
          <a:bodyPr/>
          <a:lstStyle/>
          <a:p>
            <a:r>
              <a:rPr lang="en-US"/>
              <a:t>Items of Interest</a:t>
            </a:r>
          </a:p>
        </p:txBody>
      </p:sp>
      <p:sp>
        <p:nvSpPr>
          <p:cNvPr id="218115" name="Rectangle 3"/>
          <p:cNvSpPr>
            <a:spLocks noGrp="1" noChangeArrowheads="1"/>
          </p:cNvSpPr>
          <p:nvPr>
            <p:ph type="body" idx="1"/>
          </p:nvPr>
        </p:nvSpPr>
        <p:spPr>
          <a:xfrm>
            <a:off x="685800" y="1752600"/>
            <a:ext cx="7772400" cy="4343400"/>
          </a:xfrm>
        </p:spPr>
        <p:txBody>
          <a:bodyPr/>
          <a:lstStyle/>
          <a:p>
            <a:r>
              <a:rPr lang="en-US" sz="2800" b="1"/>
              <a:t>Notice that only the largest value is correctly placed</a:t>
            </a:r>
          </a:p>
          <a:p>
            <a:r>
              <a:rPr lang="en-US" sz="2800" b="1">
                <a:solidFill>
                  <a:srgbClr val="3333FF"/>
                </a:solidFill>
              </a:rPr>
              <a:t>All other values are still out of order</a:t>
            </a:r>
          </a:p>
          <a:p>
            <a:r>
              <a:rPr lang="en-US" sz="2800" b="1"/>
              <a:t>So we need to </a:t>
            </a:r>
            <a:r>
              <a:rPr lang="en-US" sz="2800" b="1">
                <a:solidFill>
                  <a:srgbClr val="FF0033"/>
                </a:solidFill>
              </a:rPr>
              <a:t>repeat this process</a:t>
            </a:r>
          </a:p>
        </p:txBody>
      </p:sp>
      <p:sp>
        <p:nvSpPr>
          <p:cNvPr id="218116" name="Rectangle 4"/>
          <p:cNvSpPr>
            <a:spLocks noChangeArrowheads="1"/>
          </p:cNvSpPr>
          <p:nvPr/>
        </p:nvSpPr>
        <p:spPr bwMode="auto">
          <a:xfrm>
            <a:off x="1211263" y="4592638"/>
            <a:ext cx="6518275" cy="715962"/>
          </a:xfrm>
          <a:prstGeom prst="rect">
            <a:avLst/>
          </a:prstGeom>
          <a:noFill/>
          <a:ln w="38100">
            <a:solidFill>
              <a:schemeClr val="tx1"/>
            </a:solidFill>
            <a:miter lim="800000"/>
            <a:headEnd/>
            <a:tailEnd/>
          </a:ln>
          <a:effectLst/>
        </p:spPr>
        <p:txBody>
          <a:bodyPr wrap="none" anchor="ctr"/>
          <a:lstStyle/>
          <a:p>
            <a:endParaRPr lang="en-US"/>
          </a:p>
        </p:txBody>
      </p:sp>
      <p:sp>
        <p:nvSpPr>
          <p:cNvPr id="218117" name="Line 5"/>
          <p:cNvSpPr>
            <a:spLocks noChangeShapeType="1"/>
          </p:cNvSpPr>
          <p:nvPr/>
        </p:nvSpPr>
        <p:spPr bwMode="auto">
          <a:xfrm>
            <a:off x="2220913" y="4587875"/>
            <a:ext cx="0" cy="712788"/>
          </a:xfrm>
          <a:prstGeom prst="line">
            <a:avLst/>
          </a:prstGeom>
          <a:noFill/>
          <a:ln w="38100">
            <a:solidFill>
              <a:schemeClr val="tx1"/>
            </a:solidFill>
            <a:round/>
            <a:headEnd type="none" w="sm" len="sm"/>
            <a:tailEnd type="none" w="sm" len="sm"/>
          </a:ln>
          <a:effectLst/>
        </p:spPr>
        <p:txBody>
          <a:bodyPr wrap="none" anchor="ctr"/>
          <a:lstStyle/>
          <a:p>
            <a:endParaRPr lang="en-US"/>
          </a:p>
        </p:txBody>
      </p:sp>
      <p:sp>
        <p:nvSpPr>
          <p:cNvPr id="218118" name="Line 6"/>
          <p:cNvSpPr>
            <a:spLocks noChangeShapeType="1"/>
          </p:cNvSpPr>
          <p:nvPr/>
        </p:nvSpPr>
        <p:spPr bwMode="auto">
          <a:xfrm>
            <a:off x="3238500" y="4587875"/>
            <a:ext cx="0" cy="725488"/>
          </a:xfrm>
          <a:prstGeom prst="line">
            <a:avLst/>
          </a:prstGeom>
          <a:noFill/>
          <a:ln w="38100">
            <a:solidFill>
              <a:schemeClr val="tx1"/>
            </a:solidFill>
            <a:round/>
            <a:headEnd type="none" w="sm" len="sm"/>
            <a:tailEnd type="none" w="sm" len="sm"/>
          </a:ln>
          <a:effectLst/>
        </p:spPr>
        <p:txBody>
          <a:bodyPr wrap="none" anchor="ctr"/>
          <a:lstStyle/>
          <a:p>
            <a:endParaRPr lang="en-US"/>
          </a:p>
        </p:txBody>
      </p:sp>
      <p:sp>
        <p:nvSpPr>
          <p:cNvPr id="218119" name="Line 7"/>
          <p:cNvSpPr>
            <a:spLocks noChangeShapeType="1"/>
          </p:cNvSpPr>
          <p:nvPr/>
        </p:nvSpPr>
        <p:spPr bwMode="auto">
          <a:xfrm>
            <a:off x="4276725" y="4587875"/>
            <a:ext cx="0" cy="725488"/>
          </a:xfrm>
          <a:prstGeom prst="line">
            <a:avLst/>
          </a:prstGeom>
          <a:noFill/>
          <a:ln w="38100">
            <a:solidFill>
              <a:schemeClr val="tx1"/>
            </a:solidFill>
            <a:round/>
            <a:headEnd type="none" w="sm" len="sm"/>
            <a:tailEnd type="none" w="sm" len="sm"/>
          </a:ln>
          <a:effectLst/>
        </p:spPr>
        <p:txBody>
          <a:bodyPr wrap="none" anchor="ctr"/>
          <a:lstStyle/>
          <a:p>
            <a:endParaRPr lang="en-US"/>
          </a:p>
        </p:txBody>
      </p:sp>
      <p:sp>
        <p:nvSpPr>
          <p:cNvPr id="218120" name="Line 8"/>
          <p:cNvSpPr>
            <a:spLocks noChangeShapeType="1"/>
          </p:cNvSpPr>
          <p:nvPr/>
        </p:nvSpPr>
        <p:spPr bwMode="auto">
          <a:xfrm>
            <a:off x="5386388" y="4587875"/>
            <a:ext cx="0" cy="725488"/>
          </a:xfrm>
          <a:prstGeom prst="line">
            <a:avLst/>
          </a:prstGeom>
          <a:noFill/>
          <a:ln w="38100">
            <a:solidFill>
              <a:schemeClr val="tx1"/>
            </a:solidFill>
            <a:round/>
            <a:headEnd type="none" w="sm" len="sm"/>
            <a:tailEnd type="none" w="sm" len="sm"/>
          </a:ln>
          <a:effectLst/>
        </p:spPr>
        <p:txBody>
          <a:bodyPr wrap="none" anchor="ctr"/>
          <a:lstStyle/>
          <a:p>
            <a:endParaRPr lang="en-US"/>
          </a:p>
        </p:txBody>
      </p:sp>
      <p:sp>
        <p:nvSpPr>
          <p:cNvPr id="218121" name="Line 9"/>
          <p:cNvSpPr>
            <a:spLocks noChangeShapeType="1"/>
          </p:cNvSpPr>
          <p:nvPr/>
        </p:nvSpPr>
        <p:spPr bwMode="auto">
          <a:xfrm>
            <a:off x="6540500" y="4600575"/>
            <a:ext cx="0" cy="700088"/>
          </a:xfrm>
          <a:prstGeom prst="line">
            <a:avLst/>
          </a:prstGeom>
          <a:noFill/>
          <a:ln w="38100">
            <a:solidFill>
              <a:schemeClr val="tx1"/>
            </a:solidFill>
            <a:round/>
            <a:headEnd type="none" w="sm" len="sm"/>
            <a:tailEnd type="none" w="sm" len="sm"/>
          </a:ln>
          <a:effectLst/>
        </p:spPr>
        <p:txBody>
          <a:bodyPr wrap="none" anchor="ctr"/>
          <a:lstStyle/>
          <a:p>
            <a:endParaRPr lang="en-US"/>
          </a:p>
        </p:txBody>
      </p:sp>
      <p:sp>
        <p:nvSpPr>
          <p:cNvPr id="218122" name="Rectangle 10"/>
          <p:cNvSpPr>
            <a:spLocks noChangeArrowheads="1"/>
          </p:cNvSpPr>
          <p:nvPr/>
        </p:nvSpPr>
        <p:spPr bwMode="auto">
          <a:xfrm>
            <a:off x="4516438" y="4754563"/>
            <a:ext cx="523875" cy="457200"/>
          </a:xfrm>
          <a:prstGeom prst="rect">
            <a:avLst/>
          </a:prstGeom>
          <a:noFill/>
          <a:ln w="9525">
            <a:noFill/>
            <a:miter lim="800000"/>
            <a:headEnd/>
            <a:tailEnd/>
          </a:ln>
          <a:effectLst/>
        </p:spPr>
        <p:txBody>
          <a:bodyPr wrap="none" lIns="92075" tIns="46038" rIns="92075" bIns="46038">
            <a:spAutoFit/>
          </a:bodyPr>
          <a:lstStyle/>
          <a:p>
            <a:r>
              <a:rPr lang="en-US"/>
              <a:t>77</a:t>
            </a:r>
            <a:endParaRPr lang="en-US" b="0"/>
          </a:p>
        </p:txBody>
      </p:sp>
      <p:sp>
        <p:nvSpPr>
          <p:cNvPr id="218123" name="Rectangle 11"/>
          <p:cNvSpPr>
            <a:spLocks noChangeArrowheads="1"/>
          </p:cNvSpPr>
          <p:nvPr/>
        </p:nvSpPr>
        <p:spPr bwMode="auto">
          <a:xfrm>
            <a:off x="3430588" y="4767263"/>
            <a:ext cx="523875" cy="457200"/>
          </a:xfrm>
          <a:prstGeom prst="rect">
            <a:avLst/>
          </a:prstGeom>
          <a:noFill/>
          <a:ln w="9525">
            <a:noFill/>
            <a:miter lim="800000"/>
            <a:headEnd/>
            <a:tailEnd/>
          </a:ln>
          <a:effectLst/>
        </p:spPr>
        <p:txBody>
          <a:bodyPr wrap="none" lIns="92075" tIns="46038" rIns="92075" bIns="46038">
            <a:spAutoFit/>
          </a:bodyPr>
          <a:lstStyle/>
          <a:p>
            <a:r>
              <a:rPr lang="en-US"/>
              <a:t>12</a:t>
            </a:r>
            <a:endParaRPr lang="en-US" b="0"/>
          </a:p>
        </p:txBody>
      </p:sp>
      <p:sp>
        <p:nvSpPr>
          <p:cNvPr id="218124" name="Rectangle 12"/>
          <p:cNvSpPr>
            <a:spLocks noChangeArrowheads="1"/>
          </p:cNvSpPr>
          <p:nvPr/>
        </p:nvSpPr>
        <p:spPr bwMode="auto">
          <a:xfrm>
            <a:off x="2344738" y="4767263"/>
            <a:ext cx="523875" cy="457200"/>
          </a:xfrm>
          <a:prstGeom prst="rect">
            <a:avLst/>
          </a:prstGeom>
          <a:noFill/>
          <a:ln w="9525">
            <a:noFill/>
            <a:miter lim="800000"/>
            <a:headEnd/>
            <a:tailEnd/>
          </a:ln>
          <a:effectLst/>
        </p:spPr>
        <p:txBody>
          <a:bodyPr wrap="none" lIns="92075" tIns="46038" rIns="92075" bIns="46038">
            <a:spAutoFit/>
          </a:bodyPr>
          <a:lstStyle/>
          <a:p>
            <a:r>
              <a:rPr lang="en-US"/>
              <a:t>35</a:t>
            </a:r>
            <a:endParaRPr lang="en-US" b="0"/>
          </a:p>
        </p:txBody>
      </p:sp>
      <p:sp>
        <p:nvSpPr>
          <p:cNvPr id="218125" name="Rectangle 13"/>
          <p:cNvSpPr>
            <a:spLocks noChangeArrowheads="1"/>
          </p:cNvSpPr>
          <p:nvPr/>
        </p:nvSpPr>
        <p:spPr bwMode="auto">
          <a:xfrm>
            <a:off x="1376363" y="4781550"/>
            <a:ext cx="523875" cy="457200"/>
          </a:xfrm>
          <a:prstGeom prst="rect">
            <a:avLst/>
          </a:prstGeom>
          <a:noFill/>
          <a:ln w="9525">
            <a:noFill/>
            <a:miter lim="800000"/>
            <a:headEnd/>
            <a:tailEnd/>
          </a:ln>
          <a:effectLst/>
        </p:spPr>
        <p:txBody>
          <a:bodyPr wrap="none" lIns="92075" tIns="46038" rIns="92075" bIns="46038">
            <a:spAutoFit/>
          </a:bodyPr>
          <a:lstStyle/>
          <a:p>
            <a:r>
              <a:rPr lang="en-US"/>
              <a:t>42</a:t>
            </a:r>
            <a:endParaRPr lang="en-US" b="0"/>
          </a:p>
        </p:txBody>
      </p:sp>
      <p:sp>
        <p:nvSpPr>
          <p:cNvPr id="218126" name="Rectangle 14"/>
          <p:cNvSpPr>
            <a:spLocks noChangeArrowheads="1"/>
          </p:cNvSpPr>
          <p:nvPr/>
        </p:nvSpPr>
        <p:spPr bwMode="auto">
          <a:xfrm>
            <a:off x="5559425" y="4752975"/>
            <a:ext cx="522288" cy="457200"/>
          </a:xfrm>
          <a:prstGeom prst="rect">
            <a:avLst/>
          </a:prstGeom>
          <a:noFill/>
          <a:ln w="9525">
            <a:noFill/>
            <a:miter lim="800000"/>
            <a:headEnd/>
            <a:tailEnd/>
          </a:ln>
          <a:effectLst/>
        </p:spPr>
        <p:txBody>
          <a:bodyPr wrap="none" lIns="92075" tIns="46038" rIns="92075" bIns="46038">
            <a:spAutoFit/>
          </a:bodyPr>
          <a:lstStyle/>
          <a:p>
            <a:r>
              <a:rPr lang="en-US"/>
              <a:t>  5</a:t>
            </a:r>
          </a:p>
        </p:txBody>
      </p:sp>
      <p:sp>
        <p:nvSpPr>
          <p:cNvPr id="218127" name="Rectangle 15"/>
          <p:cNvSpPr>
            <a:spLocks noChangeArrowheads="1"/>
          </p:cNvSpPr>
          <p:nvPr/>
        </p:nvSpPr>
        <p:spPr bwMode="auto">
          <a:xfrm>
            <a:off x="1524000" y="4132263"/>
            <a:ext cx="5746750" cy="457200"/>
          </a:xfrm>
          <a:prstGeom prst="rect">
            <a:avLst/>
          </a:prstGeom>
          <a:noFill/>
          <a:ln w="9525">
            <a:noFill/>
            <a:miter lim="800000"/>
            <a:headEnd/>
            <a:tailEnd/>
          </a:ln>
          <a:effectLst/>
        </p:spPr>
        <p:txBody>
          <a:bodyPr wrap="none" lIns="92075" tIns="46038" rIns="92075" bIns="46038">
            <a:spAutoFit/>
          </a:bodyPr>
          <a:lstStyle/>
          <a:p>
            <a:r>
              <a:rPr lang="en-US"/>
              <a:t>1          2          3          4            5            6</a:t>
            </a:r>
            <a:endParaRPr lang="en-US" b="0"/>
          </a:p>
        </p:txBody>
      </p:sp>
      <p:sp>
        <p:nvSpPr>
          <p:cNvPr id="218128" name="Rectangle 16"/>
          <p:cNvSpPr>
            <a:spLocks noChangeArrowheads="1"/>
          </p:cNvSpPr>
          <p:nvPr/>
        </p:nvSpPr>
        <p:spPr bwMode="auto">
          <a:xfrm>
            <a:off x="6553200" y="4584700"/>
            <a:ext cx="1152525" cy="708025"/>
          </a:xfrm>
          <a:prstGeom prst="rect">
            <a:avLst/>
          </a:prstGeom>
          <a:noFill/>
          <a:ln w="76200">
            <a:solidFill>
              <a:srgbClr val="3333FF"/>
            </a:solidFill>
            <a:miter lim="800000"/>
            <a:headEnd type="none" w="sm" len="sm"/>
            <a:tailEnd type="none" w="sm" len="sm"/>
          </a:ln>
          <a:effectLst/>
        </p:spPr>
        <p:txBody>
          <a:bodyPr wrap="none" anchor="ctr"/>
          <a:lstStyle/>
          <a:p>
            <a:pPr algn="ctr"/>
            <a:r>
              <a:rPr lang="en-US">
                <a:solidFill>
                  <a:srgbClr val="3333FF"/>
                </a:solidFill>
              </a:rPr>
              <a:t>101</a:t>
            </a:r>
          </a:p>
        </p:txBody>
      </p:sp>
      <p:sp>
        <p:nvSpPr>
          <p:cNvPr id="218129" name="Text Box 17"/>
          <p:cNvSpPr txBox="1">
            <a:spLocks noChangeArrowheads="1"/>
          </p:cNvSpPr>
          <p:nvPr/>
        </p:nvSpPr>
        <p:spPr bwMode="auto">
          <a:xfrm>
            <a:off x="1990725" y="5524500"/>
            <a:ext cx="4572000" cy="457200"/>
          </a:xfrm>
          <a:prstGeom prst="rect">
            <a:avLst/>
          </a:prstGeom>
          <a:noFill/>
          <a:ln w="12700">
            <a:noFill/>
            <a:miter lim="800000"/>
            <a:headEnd type="none" w="sm" len="sm"/>
            <a:tailEnd type="none" w="sm" len="sm"/>
          </a:ln>
          <a:effectLst/>
        </p:spPr>
        <p:txBody>
          <a:bodyPr wrap="none">
            <a:spAutoFit/>
          </a:bodyPr>
          <a:lstStyle/>
          <a:p>
            <a:r>
              <a:rPr lang="en-US">
                <a:solidFill>
                  <a:srgbClr val="3333FF"/>
                </a:solidFill>
              </a:rPr>
              <a:t>Largest value correctly placed</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a:xfrm>
            <a:off x="685800" y="609600"/>
            <a:ext cx="7772400" cy="684213"/>
          </a:xfrm>
        </p:spPr>
        <p:txBody>
          <a:bodyPr>
            <a:normAutofit fontScale="90000"/>
          </a:bodyPr>
          <a:lstStyle/>
          <a:p>
            <a:r>
              <a:rPr lang="en-US"/>
              <a:t>Repeat “Bubble Up” How Many Times?</a:t>
            </a:r>
          </a:p>
        </p:txBody>
      </p:sp>
      <p:sp>
        <p:nvSpPr>
          <p:cNvPr id="219139" name="Rectangle 3"/>
          <p:cNvSpPr>
            <a:spLocks noGrp="1" noChangeArrowheads="1"/>
          </p:cNvSpPr>
          <p:nvPr>
            <p:ph type="body" idx="1"/>
          </p:nvPr>
        </p:nvSpPr>
        <p:spPr>
          <a:xfrm>
            <a:off x="685800" y="1504950"/>
            <a:ext cx="7248525" cy="4591050"/>
          </a:xfrm>
        </p:spPr>
        <p:txBody>
          <a:bodyPr/>
          <a:lstStyle/>
          <a:p>
            <a:pPr>
              <a:lnSpc>
                <a:spcPct val="90000"/>
              </a:lnSpc>
            </a:pPr>
            <a:r>
              <a:rPr lang="en-US" sz="2800" b="1"/>
              <a:t>If we have N elements…</a:t>
            </a:r>
          </a:p>
          <a:p>
            <a:pPr>
              <a:lnSpc>
                <a:spcPct val="90000"/>
              </a:lnSpc>
            </a:pPr>
            <a:endParaRPr lang="en-US" sz="2800" b="1"/>
          </a:p>
          <a:p>
            <a:pPr>
              <a:lnSpc>
                <a:spcPct val="90000"/>
              </a:lnSpc>
            </a:pPr>
            <a:r>
              <a:rPr lang="en-US" sz="2800" b="1"/>
              <a:t>And if each time we bubble an element, we place it in its correct location…</a:t>
            </a:r>
          </a:p>
          <a:p>
            <a:pPr>
              <a:lnSpc>
                <a:spcPct val="90000"/>
              </a:lnSpc>
            </a:pPr>
            <a:endParaRPr lang="en-US" sz="2800" b="1"/>
          </a:p>
          <a:p>
            <a:pPr>
              <a:lnSpc>
                <a:spcPct val="90000"/>
              </a:lnSpc>
            </a:pPr>
            <a:r>
              <a:rPr lang="en-US" sz="2800" b="1"/>
              <a:t>Then we </a:t>
            </a:r>
            <a:r>
              <a:rPr lang="en-US" sz="2800" b="1">
                <a:solidFill>
                  <a:srgbClr val="3333FF"/>
                </a:solidFill>
              </a:rPr>
              <a:t>repeat the “bubble up” process N – 1 times.</a:t>
            </a:r>
          </a:p>
          <a:p>
            <a:pPr>
              <a:lnSpc>
                <a:spcPct val="90000"/>
              </a:lnSpc>
            </a:pPr>
            <a:endParaRPr lang="en-US" sz="2800" b="1">
              <a:solidFill>
                <a:srgbClr val="3333FF"/>
              </a:solidFill>
            </a:endParaRPr>
          </a:p>
          <a:p>
            <a:pPr>
              <a:lnSpc>
                <a:spcPct val="90000"/>
              </a:lnSpc>
            </a:pPr>
            <a:r>
              <a:rPr lang="en-US" sz="2800" b="1"/>
              <a:t>This </a:t>
            </a:r>
            <a:r>
              <a:rPr lang="en-US" sz="2800" b="1">
                <a:solidFill>
                  <a:srgbClr val="3333FF"/>
                </a:solidFill>
              </a:rPr>
              <a:t>guarantees we’ll correctly </a:t>
            </a:r>
            <a:br>
              <a:rPr lang="en-US" sz="2800" b="1">
                <a:solidFill>
                  <a:srgbClr val="3333FF"/>
                </a:solidFill>
              </a:rPr>
            </a:br>
            <a:r>
              <a:rPr lang="en-US" sz="2800" b="1">
                <a:solidFill>
                  <a:srgbClr val="3333FF"/>
                </a:solidFill>
              </a:rPr>
              <a:t>place all N elements.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Example of bubble sort</a:t>
            </a:r>
          </a:p>
        </p:txBody>
      </p:sp>
      <p:sp>
        <p:nvSpPr>
          <p:cNvPr id="124" name="Slide Number Placeholder 4"/>
          <p:cNvSpPr>
            <a:spLocks noGrp="1"/>
          </p:cNvSpPr>
          <p:nvPr>
            <p:ph type="sldNum" sz="quarter" idx="12"/>
          </p:nvPr>
        </p:nvSpPr>
        <p:spPr/>
        <p:txBody>
          <a:bodyPr/>
          <a:lstStyle/>
          <a:p>
            <a:pPr>
              <a:defRPr/>
            </a:pPr>
            <a:fld id="{B4042321-39E1-49B5-BEE3-5F03BAFD08B3}" type="slidenum">
              <a:rPr lang="en-US"/>
              <a:pPr>
                <a:defRPr/>
              </a:pPr>
              <a:t>15</a:t>
            </a:fld>
            <a:endParaRPr lang="en-US"/>
          </a:p>
        </p:txBody>
      </p:sp>
      <p:grpSp>
        <p:nvGrpSpPr>
          <p:cNvPr id="2" name="Group 9"/>
          <p:cNvGrpSpPr>
            <a:grpSpLocks/>
          </p:cNvGrpSpPr>
          <p:nvPr/>
        </p:nvGrpSpPr>
        <p:grpSpPr bwMode="auto">
          <a:xfrm>
            <a:off x="912813" y="1371600"/>
            <a:ext cx="1525587" cy="306388"/>
            <a:chOff x="575" y="1197"/>
            <a:chExt cx="961" cy="193"/>
          </a:xfrm>
        </p:grpSpPr>
        <p:sp>
          <p:nvSpPr>
            <p:cNvPr id="9337" name="AutoShape 4"/>
            <p:cNvSpPr>
              <a:spLocks noChangeArrowheads="1"/>
            </p:cNvSpPr>
            <p:nvPr/>
          </p:nvSpPr>
          <p:spPr bwMode="auto">
            <a:xfrm>
              <a:off x="575" y="1197"/>
              <a:ext cx="193" cy="190"/>
            </a:xfrm>
            <a:prstGeom prst="flowChartProcess">
              <a:avLst/>
            </a:prstGeom>
            <a:noFill/>
            <a:ln w="19050">
              <a:solidFill>
                <a:schemeClr val="tx1"/>
              </a:solidFill>
              <a:miter lim="800000"/>
              <a:headEnd/>
              <a:tailEnd/>
            </a:ln>
          </p:spPr>
          <p:txBody>
            <a:bodyPr wrap="none" anchor="ctr"/>
            <a:lstStyle/>
            <a:p>
              <a:pPr algn="ctr"/>
              <a:r>
                <a:rPr lang="en-US">
                  <a:solidFill>
                    <a:srgbClr val="00BFFF"/>
                  </a:solidFill>
                  <a:latin typeface="Trebuchet MS" pitchFamily="34" charset="0"/>
                </a:rPr>
                <a:t>7</a:t>
              </a:r>
              <a:endParaRPr lang="en-US"/>
            </a:p>
          </p:txBody>
        </p:sp>
        <p:sp>
          <p:nvSpPr>
            <p:cNvPr id="9338" name="AutoShape 5"/>
            <p:cNvSpPr>
              <a:spLocks noChangeArrowheads="1"/>
            </p:cNvSpPr>
            <p:nvPr/>
          </p:nvSpPr>
          <p:spPr bwMode="auto">
            <a:xfrm>
              <a:off x="767" y="1200"/>
              <a:ext cx="193" cy="190"/>
            </a:xfrm>
            <a:prstGeom prst="flowChartProcess">
              <a:avLst/>
            </a:prstGeom>
            <a:noFill/>
            <a:ln w="19050">
              <a:solidFill>
                <a:schemeClr val="tx1"/>
              </a:solidFill>
              <a:miter lim="800000"/>
              <a:headEnd/>
              <a:tailEnd/>
            </a:ln>
          </p:spPr>
          <p:txBody>
            <a:bodyPr wrap="none" anchor="ctr"/>
            <a:lstStyle/>
            <a:p>
              <a:pPr algn="ctr"/>
              <a:r>
                <a:rPr lang="en-US">
                  <a:solidFill>
                    <a:srgbClr val="FF7FFF"/>
                  </a:solidFill>
                  <a:latin typeface="Trebuchet MS" pitchFamily="34" charset="0"/>
                </a:rPr>
                <a:t>2</a:t>
              </a:r>
              <a:endParaRPr lang="en-US"/>
            </a:p>
          </p:txBody>
        </p:sp>
        <p:sp>
          <p:nvSpPr>
            <p:cNvPr id="9339" name="AutoShape 6"/>
            <p:cNvSpPr>
              <a:spLocks noChangeArrowheads="1"/>
            </p:cNvSpPr>
            <p:nvPr/>
          </p:nvSpPr>
          <p:spPr bwMode="auto">
            <a:xfrm>
              <a:off x="959" y="1200"/>
              <a:ext cx="193" cy="190"/>
            </a:xfrm>
            <a:prstGeom prst="flowChartProcess">
              <a:avLst/>
            </a:prstGeom>
            <a:noFill/>
            <a:ln w="19050">
              <a:solidFill>
                <a:schemeClr val="tx1"/>
              </a:solidFill>
              <a:miter lim="800000"/>
              <a:headEnd/>
              <a:tailEnd/>
            </a:ln>
          </p:spPr>
          <p:txBody>
            <a:bodyPr wrap="none" anchor="ctr"/>
            <a:lstStyle/>
            <a:p>
              <a:pPr algn="ctr"/>
              <a:r>
                <a:rPr lang="en-US">
                  <a:latin typeface="Trebuchet MS" pitchFamily="34" charset="0"/>
                </a:rPr>
                <a:t>8</a:t>
              </a:r>
              <a:endParaRPr lang="en-US"/>
            </a:p>
          </p:txBody>
        </p:sp>
        <p:sp>
          <p:nvSpPr>
            <p:cNvPr id="9340" name="AutoShape 7"/>
            <p:cNvSpPr>
              <a:spLocks noChangeArrowheads="1"/>
            </p:cNvSpPr>
            <p:nvPr/>
          </p:nvSpPr>
          <p:spPr bwMode="auto">
            <a:xfrm>
              <a:off x="1151" y="1200"/>
              <a:ext cx="193" cy="190"/>
            </a:xfrm>
            <a:prstGeom prst="flowChartProcess">
              <a:avLst/>
            </a:prstGeom>
            <a:noFill/>
            <a:ln w="19050">
              <a:solidFill>
                <a:schemeClr val="tx1"/>
              </a:solidFill>
              <a:miter lim="800000"/>
              <a:headEnd/>
              <a:tailEnd/>
            </a:ln>
          </p:spPr>
          <p:txBody>
            <a:bodyPr wrap="none" anchor="ctr"/>
            <a:lstStyle/>
            <a:p>
              <a:pPr algn="ctr"/>
              <a:r>
                <a:rPr lang="en-US">
                  <a:latin typeface="Trebuchet MS" pitchFamily="34" charset="0"/>
                </a:rPr>
                <a:t>5</a:t>
              </a:r>
              <a:endParaRPr lang="en-US"/>
            </a:p>
          </p:txBody>
        </p:sp>
        <p:sp>
          <p:nvSpPr>
            <p:cNvPr id="9341" name="AutoShape 8"/>
            <p:cNvSpPr>
              <a:spLocks noChangeArrowheads="1"/>
            </p:cNvSpPr>
            <p:nvPr/>
          </p:nvSpPr>
          <p:spPr bwMode="auto">
            <a:xfrm>
              <a:off x="1343" y="1200"/>
              <a:ext cx="193" cy="190"/>
            </a:xfrm>
            <a:prstGeom prst="flowChartProcess">
              <a:avLst/>
            </a:prstGeom>
            <a:noFill/>
            <a:ln w="19050">
              <a:solidFill>
                <a:schemeClr val="tx1"/>
              </a:solidFill>
              <a:miter lim="800000"/>
              <a:headEnd/>
              <a:tailEnd/>
            </a:ln>
          </p:spPr>
          <p:txBody>
            <a:bodyPr wrap="none" anchor="ctr"/>
            <a:lstStyle/>
            <a:p>
              <a:pPr algn="ctr"/>
              <a:r>
                <a:rPr lang="en-US">
                  <a:latin typeface="Trebuchet MS" pitchFamily="34" charset="0"/>
                </a:rPr>
                <a:t>4</a:t>
              </a:r>
              <a:endParaRPr lang="en-US"/>
            </a:p>
          </p:txBody>
        </p:sp>
      </p:grpSp>
      <p:grpSp>
        <p:nvGrpSpPr>
          <p:cNvPr id="3" name="Group 71"/>
          <p:cNvGrpSpPr>
            <a:grpSpLocks/>
          </p:cNvGrpSpPr>
          <p:nvPr/>
        </p:nvGrpSpPr>
        <p:grpSpPr bwMode="auto">
          <a:xfrm>
            <a:off x="914400" y="1681163"/>
            <a:ext cx="1525588" cy="609600"/>
            <a:chOff x="576" y="1392"/>
            <a:chExt cx="961" cy="384"/>
          </a:xfrm>
        </p:grpSpPr>
        <p:grpSp>
          <p:nvGrpSpPr>
            <p:cNvPr id="4" name="Group 16"/>
            <p:cNvGrpSpPr>
              <a:grpSpLocks/>
            </p:cNvGrpSpPr>
            <p:nvPr/>
          </p:nvGrpSpPr>
          <p:grpSpPr bwMode="auto">
            <a:xfrm>
              <a:off x="576" y="1583"/>
              <a:ext cx="961" cy="193"/>
              <a:chOff x="575" y="1197"/>
              <a:chExt cx="961" cy="193"/>
            </a:xfrm>
          </p:grpSpPr>
          <p:sp>
            <p:nvSpPr>
              <p:cNvPr id="9332" name="AutoShape 17"/>
              <p:cNvSpPr>
                <a:spLocks noChangeArrowheads="1"/>
              </p:cNvSpPr>
              <p:nvPr/>
            </p:nvSpPr>
            <p:spPr bwMode="auto">
              <a:xfrm>
                <a:off x="575" y="1197"/>
                <a:ext cx="193" cy="190"/>
              </a:xfrm>
              <a:prstGeom prst="flowChartProcess">
                <a:avLst/>
              </a:prstGeom>
              <a:noFill/>
              <a:ln w="19050">
                <a:solidFill>
                  <a:schemeClr val="tx1"/>
                </a:solidFill>
                <a:miter lim="800000"/>
                <a:headEnd/>
                <a:tailEnd/>
              </a:ln>
            </p:spPr>
            <p:txBody>
              <a:bodyPr wrap="none" anchor="ctr"/>
              <a:lstStyle/>
              <a:p>
                <a:pPr algn="ctr"/>
                <a:r>
                  <a:rPr lang="en-US">
                    <a:latin typeface="Trebuchet MS" pitchFamily="34" charset="0"/>
                  </a:rPr>
                  <a:t>2</a:t>
                </a:r>
                <a:endParaRPr lang="en-US"/>
              </a:p>
            </p:txBody>
          </p:sp>
          <p:sp>
            <p:nvSpPr>
              <p:cNvPr id="9333" name="AutoShape 18"/>
              <p:cNvSpPr>
                <a:spLocks noChangeArrowheads="1"/>
              </p:cNvSpPr>
              <p:nvPr/>
            </p:nvSpPr>
            <p:spPr bwMode="auto">
              <a:xfrm>
                <a:off x="767" y="1200"/>
                <a:ext cx="193" cy="190"/>
              </a:xfrm>
              <a:prstGeom prst="flowChartProcess">
                <a:avLst/>
              </a:prstGeom>
              <a:noFill/>
              <a:ln w="19050">
                <a:solidFill>
                  <a:schemeClr val="tx1"/>
                </a:solidFill>
                <a:miter lim="800000"/>
                <a:headEnd/>
                <a:tailEnd/>
              </a:ln>
            </p:spPr>
            <p:txBody>
              <a:bodyPr wrap="none" anchor="ctr"/>
              <a:lstStyle/>
              <a:p>
                <a:pPr algn="ctr"/>
                <a:r>
                  <a:rPr lang="en-US">
                    <a:solidFill>
                      <a:srgbClr val="00BFFF"/>
                    </a:solidFill>
                    <a:latin typeface="Trebuchet MS" pitchFamily="34" charset="0"/>
                  </a:rPr>
                  <a:t>7</a:t>
                </a:r>
              </a:p>
            </p:txBody>
          </p:sp>
          <p:sp>
            <p:nvSpPr>
              <p:cNvPr id="9334" name="AutoShape 19"/>
              <p:cNvSpPr>
                <a:spLocks noChangeArrowheads="1"/>
              </p:cNvSpPr>
              <p:nvPr/>
            </p:nvSpPr>
            <p:spPr bwMode="auto">
              <a:xfrm>
                <a:off x="959" y="1200"/>
                <a:ext cx="193" cy="190"/>
              </a:xfrm>
              <a:prstGeom prst="flowChartProcess">
                <a:avLst/>
              </a:prstGeom>
              <a:noFill/>
              <a:ln w="19050">
                <a:solidFill>
                  <a:schemeClr val="tx1"/>
                </a:solidFill>
                <a:miter lim="800000"/>
                <a:headEnd/>
                <a:tailEnd/>
              </a:ln>
            </p:spPr>
            <p:txBody>
              <a:bodyPr wrap="none" anchor="ctr"/>
              <a:lstStyle/>
              <a:p>
                <a:pPr algn="ctr"/>
                <a:r>
                  <a:rPr lang="en-US">
                    <a:solidFill>
                      <a:srgbClr val="FF7FFF"/>
                    </a:solidFill>
                    <a:latin typeface="Trebuchet MS" pitchFamily="34" charset="0"/>
                  </a:rPr>
                  <a:t>8</a:t>
                </a:r>
                <a:endParaRPr lang="en-US"/>
              </a:p>
            </p:txBody>
          </p:sp>
          <p:sp>
            <p:nvSpPr>
              <p:cNvPr id="9335" name="AutoShape 20"/>
              <p:cNvSpPr>
                <a:spLocks noChangeArrowheads="1"/>
              </p:cNvSpPr>
              <p:nvPr/>
            </p:nvSpPr>
            <p:spPr bwMode="auto">
              <a:xfrm>
                <a:off x="1151" y="1200"/>
                <a:ext cx="193" cy="190"/>
              </a:xfrm>
              <a:prstGeom prst="flowChartProcess">
                <a:avLst/>
              </a:prstGeom>
              <a:noFill/>
              <a:ln w="19050">
                <a:solidFill>
                  <a:schemeClr val="tx1"/>
                </a:solidFill>
                <a:miter lim="800000"/>
                <a:headEnd/>
                <a:tailEnd/>
              </a:ln>
            </p:spPr>
            <p:txBody>
              <a:bodyPr wrap="none" anchor="ctr"/>
              <a:lstStyle/>
              <a:p>
                <a:pPr algn="ctr"/>
                <a:r>
                  <a:rPr lang="en-US">
                    <a:latin typeface="Trebuchet MS" pitchFamily="34" charset="0"/>
                  </a:rPr>
                  <a:t>5</a:t>
                </a:r>
                <a:endParaRPr lang="en-US"/>
              </a:p>
            </p:txBody>
          </p:sp>
          <p:sp>
            <p:nvSpPr>
              <p:cNvPr id="9336" name="AutoShape 21"/>
              <p:cNvSpPr>
                <a:spLocks noChangeArrowheads="1"/>
              </p:cNvSpPr>
              <p:nvPr/>
            </p:nvSpPr>
            <p:spPr bwMode="auto">
              <a:xfrm>
                <a:off x="1343" y="1200"/>
                <a:ext cx="193" cy="190"/>
              </a:xfrm>
              <a:prstGeom prst="flowChartProcess">
                <a:avLst/>
              </a:prstGeom>
              <a:noFill/>
              <a:ln w="19050">
                <a:solidFill>
                  <a:schemeClr val="tx1"/>
                </a:solidFill>
                <a:miter lim="800000"/>
                <a:headEnd/>
                <a:tailEnd/>
              </a:ln>
            </p:spPr>
            <p:txBody>
              <a:bodyPr wrap="none" anchor="ctr"/>
              <a:lstStyle/>
              <a:p>
                <a:pPr algn="ctr"/>
                <a:r>
                  <a:rPr lang="en-US">
                    <a:latin typeface="Trebuchet MS" pitchFamily="34" charset="0"/>
                  </a:rPr>
                  <a:t>4</a:t>
                </a:r>
                <a:endParaRPr lang="en-US"/>
              </a:p>
            </p:txBody>
          </p:sp>
        </p:grpSp>
        <p:grpSp>
          <p:nvGrpSpPr>
            <p:cNvPr id="5" name="Group 63"/>
            <p:cNvGrpSpPr>
              <a:grpSpLocks/>
            </p:cNvGrpSpPr>
            <p:nvPr/>
          </p:nvGrpSpPr>
          <p:grpSpPr bwMode="auto">
            <a:xfrm>
              <a:off x="624" y="1392"/>
              <a:ext cx="240" cy="192"/>
              <a:chOff x="624" y="1392"/>
              <a:chExt cx="240" cy="192"/>
            </a:xfrm>
          </p:grpSpPr>
          <p:sp>
            <p:nvSpPr>
              <p:cNvPr id="9330" name="Line 52"/>
              <p:cNvSpPr>
                <a:spLocks noChangeShapeType="1"/>
              </p:cNvSpPr>
              <p:nvPr/>
            </p:nvSpPr>
            <p:spPr bwMode="auto">
              <a:xfrm>
                <a:off x="672" y="1392"/>
                <a:ext cx="192" cy="192"/>
              </a:xfrm>
              <a:prstGeom prst="line">
                <a:avLst/>
              </a:prstGeom>
              <a:noFill/>
              <a:ln w="19050">
                <a:solidFill>
                  <a:schemeClr val="tx1"/>
                </a:solidFill>
                <a:round/>
                <a:headEnd/>
                <a:tailEnd type="stealth" w="med" len="lg"/>
              </a:ln>
            </p:spPr>
            <p:txBody>
              <a:bodyPr wrap="none" anchor="ctr"/>
              <a:lstStyle/>
              <a:p>
                <a:endParaRPr lang="en-IN"/>
              </a:p>
            </p:txBody>
          </p:sp>
          <p:sp>
            <p:nvSpPr>
              <p:cNvPr id="9331" name="Line 53"/>
              <p:cNvSpPr>
                <a:spLocks noChangeShapeType="1"/>
              </p:cNvSpPr>
              <p:nvPr/>
            </p:nvSpPr>
            <p:spPr bwMode="auto">
              <a:xfrm flipH="1">
                <a:off x="624" y="1393"/>
                <a:ext cx="240" cy="191"/>
              </a:xfrm>
              <a:prstGeom prst="line">
                <a:avLst/>
              </a:prstGeom>
              <a:noFill/>
              <a:ln w="15875">
                <a:solidFill>
                  <a:schemeClr val="tx1"/>
                </a:solidFill>
                <a:round/>
                <a:headEnd/>
                <a:tailEnd type="stealth" w="med" len="lg"/>
              </a:ln>
            </p:spPr>
            <p:txBody>
              <a:bodyPr wrap="none" anchor="ctr"/>
              <a:lstStyle/>
              <a:p>
                <a:endParaRPr lang="en-IN"/>
              </a:p>
            </p:txBody>
          </p:sp>
        </p:grpSp>
      </p:grpSp>
      <p:grpSp>
        <p:nvGrpSpPr>
          <p:cNvPr id="6" name="Group 72"/>
          <p:cNvGrpSpPr>
            <a:grpSpLocks/>
          </p:cNvGrpSpPr>
          <p:nvPr/>
        </p:nvGrpSpPr>
        <p:grpSpPr bwMode="auto">
          <a:xfrm>
            <a:off x="914400" y="2290763"/>
            <a:ext cx="1525588" cy="609600"/>
            <a:chOff x="576" y="1776"/>
            <a:chExt cx="961" cy="384"/>
          </a:xfrm>
        </p:grpSpPr>
        <p:grpSp>
          <p:nvGrpSpPr>
            <p:cNvPr id="7" name="Group 28"/>
            <p:cNvGrpSpPr>
              <a:grpSpLocks/>
            </p:cNvGrpSpPr>
            <p:nvPr/>
          </p:nvGrpSpPr>
          <p:grpSpPr bwMode="auto">
            <a:xfrm>
              <a:off x="576" y="1967"/>
              <a:ext cx="961" cy="193"/>
              <a:chOff x="575" y="1197"/>
              <a:chExt cx="961" cy="193"/>
            </a:xfrm>
          </p:grpSpPr>
          <p:sp>
            <p:nvSpPr>
              <p:cNvPr id="9323" name="AutoShape 29"/>
              <p:cNvSpPr>
                <a:spLocks noChangeArrowheads="1"/>
              </p:cNvSpPr>
              <p:nvPr/>
            </p:nvSpPr>
            <p:spPr bwMode="auto">
              <a:xfrm>
                <a:off x="575" y="1197"/>
                <a:ext cx="193" cy="190"/>
              </a:xfrm>
              <a:prstGeom prst="flowChartProcess">
                <a:avLst/>
              </a:prstGeom>
              <a:noFill/>
              <a:ln w="19050">
                <a:solidFill>
                  <a:schemeClr val="tx1"/>
                </a:solidFill>
                <a:miter lim="800000"/>
                <a:headEnd/>
                <a:tailEnd/>
              </a:ln>
            </p:spPr>
            <p:txBody>
              <a:bodyPr wrap="none" anchor="ctr"/>
              <a:lstStyle/>
              <a:p>
                <a:pPr algn="ctr"/>
                <a:r>
                  <a:rPr lang="en-US">
                    <a:latin typeface="Trebuchet MS" pitchFamily="34" charset="0"/>
                  </a:rPr>
                  <a:t>2</a:t>
                </a:r>
                <a:endParaRPr lang="en-US"/>
              </a:p>
            </p:txBody>
          </p:sp>
          <p:sp>
            <p:nvSpPr>
              <p:cNvPr id="9324" name="AutoShape 30"/>
              <p:cNvSpPr>
                <a:spLocks noChangeArrowheads="1"/>
              </p:cNvSpPr>
              <p:nvPr/>
            </p:nvSpPr>
            <p:spPr bwMode="auto">
              <a:xfrm>
                <a:off x="767" y="1200"/>
                <a:ext cx="193" cy="190"/>
              </a:xfrm>
              <a:prstGeom prst="flowChartProcess">
                <a:avLst/>
              </a:prstGeom>
              <a:noFill/>
              <a:ln w="19050">
                <a:solidFill>
                  <a:schemeClr val="tx1"/>
                </a:solidFill>
                <a:miter lim="800000"/>
                <a:headEnd/>
                <a:tailEnd/>
              </a:ln>
            </p:spPr>
            <p:txBody>
              <a:bodyPr wrap="none" anchor="ctr"/>
              <a:lstStyle/>
              <a:p>
                <a:pPr algn="ctr"/>
                <a:r>
                  <a:rPr lang="en-US">
                    <a:latin typeface="Trebuchet MS" pitchFamily="34" charset="0"/>
                  </a:rPr>
                  <a:t>7</a:t>
                </a:r>
              </a:p>
            </p:txBody>
          </p:sp>
          <p:sp>
            <p:nvSpPr>
              <p:cNvPr id="9325" name="AutoShape 31"/>
              <p:cNvSpPr>
                <a:spLocks noChangeArrowheads="1"/>
              </p:cNvSpPr>
              <p:nvPr/>
            </p:nvSpPr>
            <p:spPr bwMode="auto">
              <a:xfrm>
                <a:off x="959" y="1200"/>
                <a:ext cx="193" cy="190"/>
              </a:xfrm>
              <a:prstGeom prst="flowChartProcess">
                <a:avLst/>
              </a:prstGeom>
              <a:noFill/>
              <a:ln w="19050">
                <a:solidFill>
                  <a:schemeClr val="tx1"/>
                </a:solidFill>
                <a:miter lim="800000"/>
                <a:headEnd/>
                <a:tailEnd/>
              </a:ln>
            </p:spPr>
            <p:txBody>
              <a:bodyPr wrap="none" anchor="ctr"/>
              <a:lstStyle/>
              <a:p>
                <a:pPr algn="ctr"/>
                <a:r>
                  <a:rPr lang="en-US">
                    <a:solidFill>
                      <a:srgbClr val="00BFFF"/>
                    </a:solidFill>
                    <a:latin typeface="Trebuchet MS" pitchFamily="34" charset="0"/>
                  </a:rPr>
                  <a:t>8</a:t>
                </a:r>
                <a:endParaRPr lang="en-US"/>
              </a:p>
            </p:txBody>
          </p:sp>
          <p:sp>
            <p:nvSpPr>
              <p:cNvPr id="9326" name="AutoShape 32"/>
              <p:cNvSpPr>
                <a:spLocks noChangeArrowheads="1"/>
              </p:cNvSpPr>
              <p:nvPr/>
            </p:nvSpPr>
            <p:spPr bwMode="auto">
              <a:xfrm>
                <a:off x="1151" y="1200"/>
                <a:ext cx="193" cy="190"/>
              </a:xfrm>
              <a:prstGeom prst="flowChartProcess">
                <a:avLst/>
              </a:prstGeom>
              <a:noFill/>
              <a:ln w="19050">
                <a:solidFill>
                  <a:schemeClr val="tx1"/>
                </a:solidFill>
                <a:miter lim="800000"/>
                <a:headEnd/>
                <a:tailEnd/>
              </a:ln>
            </p:spPr>
            <p:txBody>
              <a:bodyPr wrap="none" anchor="ctr"/>
              <a:lstStyle/>
              <a:p>
                <a:pPr algn="ctr"/>
                <a:r>
                  <a:rPr lang="en-US">
                    <a:solidFill>
                      <a:srgbClr val="FF7FFF"/>
                    </a:solidFill>
                    <a:latin typeface="Trebuchet MS" pitchFamily="34" charset="0"/>
                  </a:rPr>
                  <a:t>5</a:t>
                </a:r>
                <a:endParaRPr lang="en-US"/>
              </a:p>
            </p:txBody>
          </p:sp>
          <p:sp>
            <p:nvSpPr>
              <p:cNvPr id="9327" name="AutoShape 33"/>
              <p:cNvSpPr>
                <a:spLocks noChangeArrowheads="1"/>
              </p:cNvSpPr>
              <p:nvPr/>
            </p:nvSpPr>
            <p:spPr bwMode="auto">
              <a:xfrm>
                <a:off x="1343" y="1200"/>
                <a:ext cx="193" cy="190"/>
              </a:xfrm>
              <a:prstGeom prst="flowChartProcess">
                <a:avLst/>
              </a:prstGeom>
              <a:noFill/>
              <a:ln w="19050">
                <a:solidFill>
                  <a:schemeClr val="tx1"/>
                </a:solidFill>
                <a:miter lim="800000"/>
                <a:headEnd/>
                <a:tailEnd/>
              </a:ln>
            </p:spPr>
            <p:txBody>
              <a:bodyPr wrap="none" anchor="ctr"/>
              <a:lstStyle/>
              <a:p>
                <a:pPr algn="ctr"/>
                <a:r>
                  <a:rPr lang="en-US">
                    <a:latin typeface="Trebuchet MS" pitchFamily="34" charset="0"/>
                  </a:rPr>
                  <a:t>4</a:t>
                </a:r>
                <a:endParaRPr lang="en-US"/>
              </a:p>
            </p:txBody>
          </p:sp>
        </p:grpSp>
        <p:grpSp>
          <p:nvGrpSpPr>
            <p:cNvPr id="8" name="Group 64"/>
            <p:cNvGrpSpPr>
              <a:grpSpLocks/>
            </p:cNvGrpSpPr>
            <p:nvPr/>
          </p:nvGrpSpPr>
          <p:grpSpPr bwMode="auto">
            <a:xfrm>
              <a:off x="864" y="1776"/>
              <a:ext cx="192" cy="192"/>
              <a:chOff x="864" y="1776"/>
              <a:chExt cx="192" cy="192"/>
            </a:xfrm>
          </p:grpSpPr>
          <p:sp>
            <p:nvSpPr>
              <p:cNvPr id="9321" name="Line 61"/>
              <p:cNvSpPr>
                <a:spLocks noChangeShapeType="1"/>
              </p:cNvSpPr>
              <p:nvPr/>
            </p:nvSpPr>
            <p:spPr bwMode="auto">
              <a:xfrm>
                <a:off x="864" y="1776"/>
                <a:ext cx="0" cy="192"/>
              </a:xfrm>
              <a:prstGeom prst="line">
                <a:avLst/>
              </a:prstGeom>
              <a:noFill/>
              <a:ln w="15875">
                <a:solidFill>
                  <a:schemeClr val="tx1"/>
                </a:solidFill>
                <a:round/>
                <a:headEnd/>
                <a:tailEnd type="stealth" w="med" len="lg"/>
              </a:ln>
            </p:spPr>
            <p:txBody>
              <a:bodyPr wrap="none" anchor="ctr"/>
              <a:lstStyle/>
              <a:p>
                <a:endParaRPr lang="en-IN"/>
              </a:p>
            </p:txBody>
          </p:sp>
          <p:sp>
            <p:nvSpPr>
              <p:cNvPr id="9322" name="Line 62"/>
              <p:cNvSpPr>
                <a:spLocks noChangeShapeType="1"/>
              </p:cNvSpPr>
              <p:nvPr/>
            </p:nvSpPr>
            <p:spPr bwMode="auto">
              <a:xfrm>
                <a:off x="1056" y="1776"/>
                <a:ext cx="0" cy="192"/>
              </a:xfrm>
              <a:prstGeom prst="line">
                <a:avLst/>
              </a:prstGeom>
              <a:noFill/>
              <a:ln w="15875">
                <a:solidFill>
                  <a:schemeClr val="tx1"/>
                </a:solidFill>
                <a:round/>
                <a:headEnd/>
                <a:tailEnd type="stealth" w="med" len="lg"/>
              </a:ln>
            </p:spPr>
            <p:txBody>
              <a:bodyPr wrap="none" anchor="ctr"/>
              <a:lstStyle/>
              <a:p>
                <a:endParaRPr lang="en-IN"/>
              </a:p>
            </p:txBody>
          </p:sp>
        </p:grpSp>
      </p:grpSp>
      <p:grpSp>
        <p:nvGrpSpPr>
          <p:cNvPr id="9" name="Group 73"/>
          <p:cNvGrpSpPr>
            <a:grpSpLocks/>
          </p:cNvGrpSpPr>
          <p:nvPr/>
        </p:nvGrpSpPr>
        <p:grpSpPr bwMode="auto">
          <a:xfrm>
            <a:off x="914400" y="2900363"/>
            <a:ext cx="1525588" cy="609600"/>
            <a:chOff x="576" y="2160"/>
            <a:chExt cx="961" cy="384"/>
          </a:xfrm>
        </p:grpSpPr>
        <p:grpSp>
          <p:nvGrpSpPr>
            <p:cNvPr id="10" name="Group 34"/>
            <p:cNvGrpSpPr>
              <a:grpSpLocks/>
            </p:cNvGrpSpPr>
            <p:nvPr/>
          </p:nvGrpSpPr>
          <p:grpSpPr bwMode="auto">
            <a:xfrm>
              <a:off x="576" y="2351"/>
              <a:ext cx="961" cy="193"/>
              <a:chOff x="575" y="1197"/>
              <a:chExt cx="961" cy="193"/>
            </a:xfrm>
          </p:grpSpPr>
          <p:sp>
            <p:nvSpPr>
              <p:cNvPr id="9314" name="AutoShape 35"/>
              <p:cNvSpPr>
                <a:spLocks noChangeArrowheads="1"/>
              </p:cNvSpPr>
              <p:nvPr/>
            </p:nvSpPr>
            <p:spPr bwMode="auto">
              <a:xfrm>
                <a:off x="575" y="1197"/>
                <a:ext cx="193" cy="190"/>
              </a:xfrm>
              <a:prstGeom prst="flowChartProcess">
                <a:avLst/>
              </a:prstGeom>
              <a:noFill/>
              <a:ln w="19050">
                <a:solidFill>
                  <a:schemeClr val="tx1"/>
                </a:solidFill>
                <a:miter lim="800000"/>
                <a:headEnd/>
                <a:tailEnd/>
              </a:ln>
            </p:spPr>
            <p:txBody>
              <a:bodyPr wrap="none" anchor="ctr"/>
              <a:lstStyle/>
              <a:p>
                <a:pPr algn="ctr"/>
                <a:r>
                  <a:rPr lang="en-US">
                    <a:latin typeface="Trebuchet MS" pitchFamily="34" charset="0"/>
                  </a:rPr>
                  <a:t>2</a:t>
                </a:r>
                <a:endParaRPr lang="en-US"/>
              </a:p>
            </p:txBody>
          </p:sp>
          <p:sp>
            <p:nvSpPr>
              <p:cNvPr id="9315" name="AutoShape 36"/>
              <p:cNvSpPr>
                <a:spLocks noChangeArrowheads="1"/>
              </p:cNvSpPr>
              <p:nvPr/>
            </p:nvSpPr>
            <p:spPr bwMode="auto">
              <a:xfrm>
                <a:off x="767" y="1200"/>
                <a:ext cx="193" cy="190"/>
              </a:xfrm>
              <a:prstGeom prst="flowChartProcess">
                <a:avLst/>
              </a:prstGeom>
              <a:noFill/>
              <a:ln w="19050">
                <a:solidFill>
                  <a:schemeClr val="tx1"/>
                </a:solidFill>
                <a:miter lim="800000"/>
                <a:headEnd/>
                <a:tailEnd/>
              </a:ln>
            </p:spPr>
            <p:txBody>
              <a:bodyPr wrap="none" anchor="ctr"/>
              <a:lstStyle/>
              <a:p>
                <a:pPr algn="ctr"/>
                <a:r>
                  <a:rPr lang="en-US">
                    <a:latin typeface="Trebuchet MS" pitchFamily="34" charset="0"/>
                  </a:rPr>
                  <a:t>7</a:t>
                </a:r>
                <a:endParaRPr lang="en-US">
                  <a:solidFill>
                    <a:srgbClr val="00BFFF"/>
                  </a:solidFill>
                  <a:latin typeface="Trebuchet MS" pitchFamily="34" charset="0"/>
                </a:endParaRPr>
              </a:p>
            </p:txBody>
          </p:sp>
          <p:sp>
            <p:nvSpPr>
              <p:cNvPr id="9316" name="AutoShape 37"/>
              <p:cNvSpPr>
                <a:spLocks noChangeArrowheads="1"/>
              </p:cNvSpPr>
              <p:nvPr/>
            </p:nvSpPr>
            <p:spPr bwMode="auto">
              <a:xfrm>
                <a:off x="959" y="1200"/>
                <a:ext cx="193" cy="190"/>
              </a:xfrm>
              <a:prstGeom prst="flowChartProcess">
                <a:avLst/>
              </a:prstGeom>
              <a:noFill/>
              <a:ln w="19050">
                <a:solidFill>
                  <a:schemeClr val="tx1"/>
                </a:solidFill>
                <a:miter lim="800000"/>
                <a:headEnd/>
                <a:tailEnd/>
              </a:ln>
            </p:spPr>
            <p:txBody>
              <a:bodyPr wrap="none" anchor="ctr"/>
              <a:lstStyle/>
              <a:p>
                <a:pPr algn="ctr"/>
                <a:r>
                  <a:rPr lang="en-US">
                    <a:latin typeface="Trebuchet MS" pitchFamily="34" charset="0"/>
                  </a:rPr>
                  <a:t>5</a:t>
                </a:r>
                <a:endParaRPr lang="en-US"/>
              </a:p>
            </p:txBody>
          </p:sp>
          <p:sp>
            <p:nvSpPr>
              <p:cNvPr id="9317" name="AutoShape 38"/>
              <p:cNvSpPr>
                <a:spLocks noChangeArrowheads="1"/>
              </p:cNvSpPr>
              <p:nvPr/>
            </p:nvSpPr>
            <p:spPr bwMode="auto">
              <a:xfrm>
                <a:off x="1151" y="1200"/>
                <a:ext cx="193" cy="190"/>
              </a:xfrm>
              <a:prstGeom prst="flowChartProcess">
                <a:avLst/>
              </a:prstGeom>
              <a:noFill/>
              <a:ln w="19050">
                <a:solidFill>
                  <a:schemeClr val="tx1"/>
                </a:solidFill>
                <a:miter lim="800000"/>
                <a:headEnd/>
                <a:tailEnd/>
              </a:ln>
            </p:spPr>
            <p:txBody>
              <a:bodyPr wrap="none" anchor="ctr"/>
              <a:lstStyle/>
              <a:p>
                <a:pPr algn="ctr"/>
                <a:r>
                  <a:rPr lang="en-US">
                    <a:solidFill>
                      <a:srgbClr val="00BFFF"/>
                    </a:solidFill>
                    <a:latin typeface="Trebuchet MS" pitchFamily="34" charset="0"/>
                  </a:rPr>
                  <a:t>8</a:t>
                </a:r>
              </a:p>
            </p:txBody>
          </p:sp>
          <p:sp>
            <p:nvSpPr>
              <p:cNvPr id="9318" name="AutoShape 39"/>
              <p:cNvSpPr>
                <a:spLocks noChangeArrowheads="1"/>
              </p:cNvSpPr>
              <p:nvPr/>
            </p:nvSpPr>
            <p:spPr bwMode="auto">
              <a:xfrm>
                <a:off x="1343" y="1200"/>
                <a:ext cx="193" cy="190"/>
              </a:xfrm>
              <a:prstGeom prst="flowChartProcess">
                <a:avLst/>
              </a:prstGeom>
              <a:noFill/>
              <a:ln w="19050">
                <a:solidFill>
                  <a:schemeClr val="tx1"/>
                </a:solidFill>
                <a:miter lim="800000"/>
                <a:headEnd/>
                <a:tailEnd/>
              </a:ln>
            </p:spPr>
            <p:txBody>
              <a:bodyPr wrap="none" anchor="ctr"/>
              <a:lstStyle/>
              <a:p>
                <a:pPr algn="ctr"/>
                <a:r>
                  <a:rPr lang="en-US">
                    <a:solidFill>
                      <a:srgbClr val="FF7FFF"/>
                    </a:solidFill>
                    <a:latin typeface="Trebuchet MS" pitchFamily="34" charset="0"/>
                  </a:rPr>
                  <a:t>4</a:t>
                </a:r>
                <a:endParaRPr lang="en-US"/>
              </a:p>
            </p:txBody>
          </p:sp>
        </p:grpSp>
        <p:grpSp>
          <p:nvGrpSpPr>
            <p:cNvPr id="11" name="Group 65"/>
            <p:cNvGrpSpPr>
              <a:grpSpLocks/>
            </p:cNvGrpSpPr>
            <p:nvPr/>
          </p:nvGrpSpPr>
          <p:grpSpPr bwMode="auto">
            <a:xfrm>
              <a:off x="1008" y="2160"/>
              <a:ext cx="240" cy="192"/>
              <a:chOff x="624" y="1392"/>
              <a:chExt cx="240" cy="192"/>
            </a:xfrm>
          </p:grpSpPr>
          <p:sp>
            <p:nvSpPr>
              <p:cNvPr id="9312" name="Line 66"/>
              <p:cNvSpPr>
                <a:spLocks noChangeShapeType="1"/>
              </p:cNvSpPr>
              <p:nvPr/>
            </p:nvSpPr>
            <p:spPr bwMode="auto">
              <a:xfrm>
                <a:off x="672" y="1392"/>
                <a:ext cx="192" cy="192"/>
              </a:xfrm>
              <a:prstGeom prst="line">
                <a:avLst/>
              </a:prstGeom>
              <a:noFill/>
              <a:ln w="19050">
                <a:solidFill>
                  <a:schemeClr val="tx1"/>
                </a:solidFill>
                <a:round/>
                <a:headEnd/>
                <a:tailEnd type="stealth" w="med" len="lg"/>
              </a:ln>
            </p:spPr>
            <p:txBody>
              <a:bodyPr wrap="none" anchor="ctr"/>
              <a:lstStyle/>
              <a:p>
                <a:endParaRPr lang="en-IN"/>
              </a:p>
            </p:txBody>
          </p:sp>
          <p:sp>
            <p:nvSpPr>
              <p:cNvPr id="9313" name="Line 67"/>
              <p:cNvSpPr>
                <a:spLocks noChangeShapeType="1"/>
              </p:cNvSpPr>
              <p:nvPr/>
            </p:nvSpPr>
            <p:spPr bwMode="auto">
              <a:xfrm flipH="1">
                <a:off x="624" y="1393"/>
                <a:ext cx="240" cy="191"/>
              </a:xfrm>
              <a:prstGeom prst="line">
                <a:avLst/>
              </a:prstGeom>
              <a:noFill/>
              <a:ln w="15875">
                <a:solidFill>
                  <a:schemeClr val="tx1"/>
                </a:solidFill>
                <a:round/>
                <a:headEnd/>
                <a:tailEnd type="stealth" w="med" len="lg"/>
              </a:ln>
            </p:spPr>
            <p:txBody>
              <a:bodyPr wrap="none" anchor="ctr"/>
              <a:lstStyle/>
              <a:p>
                <a:endParaRPr lang="en-IN"/>
              </a:p>
            </p:txBody>
          </p:sp>
        </p:grpSp>
      </p:grpSp>
      <p:grpSp>
        <p:nvGrpSpPr>
          <p:cNvPr id="12" name="Group 74"/>
          <p:cNvGrpSpPr>
            <a:grpSpLocks/>
          </p:cNvGrpSpPr>
          <p:nvPr/>
        </p:nvGrpSpPr>
        <p:grpSpPr bwMode="auto">
          <a:xfrm>
            <a:off x="914400" y="3509963"/>
            <a:ext cx="1525588" cy="609600"/>
            <a:chOff x="576" y="2544"/>
            <a:chExt cx="961" cy="384"/>
          </a:xfrm>
        </p:grpSpPr>
        <p:grpSp>
          <p:nvGrpSpPr>
            <p:cNvPr id="13" name="Group 40"/>
            <p:cNvGrpSpPr>
              <a:grpSpLocks/>
            </p:cNvGrpSpPr>
            <p:nvPr/>
          </p:nvGrpSpPr>
          <p:grpSpPr bwMode="auto">
            <a:xfrm>
              <a:off x="576" y="2735"/>
              <a:ext cx="961" cy="193"/>
              <a:chOff x="575" y="1197"/>
              <a:chExt cx="961" cy="193"/>
            </a:xfrm>
          </p:grpSpPr>
          <p:sp>
            <p:nvSpPr>
              <p:cNvPr id="9305" name="AutoShape 41"/>
              <p:cNvSpPr>
                <a:spLocks noChangeArrowheads="1"/>
              </p:cNvSpPr>
              <p:nvPr/>
            </p:nvSpPr>
            <p:spPr bwMode="auto">
              <a:xfrm>
                <a:off x="575" y="1197"/>
                <a:ext cx="193" cy="190"/>
              </a:xfrm>
              <a:prstGeom prst="flowChartProcess">
                <a:avLst/>
              </a:prstGeom>
              <a:noFill/>
              <a:ln w="19050">
                <a:solidFill>
                  <a:schemeClr val="tx1"/>
                </a:solidFill>
                <a:miter lim="800000"/>
                <a:headEnd/>
                <a:tailEnd/>
              </a:ln>
            </p:spPr>
            <p:txBody>
              <a:bodyPr wrap="none" anchor="ctr"/>
              <a:lstStyle/>
              <a:p>
                <a:pPr algn="ctr"/>
                <a:r>
                  <a:rPr lang="en-US">
                    <a:latin typeface="Trebuchet MS" pitchFamily="34" charset="0"/>
                  </a:rPr>
                  <a:t>2</a:t>
                </a:r>
                <a:endParaRPr lang="en-US"/>
              </a:p>
            </p:txBody>
          </p:sp>
          <p:sp>
            <p:nvSpPr>
              <p:cNvPr id="9306" name="AutoShape 42"/>
              <p:cNvSpPr>
                <a:spLocks noChangeArrowheads="1"/>
              </p:cNvSpPr>
              <p:nvPr/>
            </p:nvSpPr>
            <p:spPr bwMode="auto">
              <a:xfrm>
                <a:off x="767" y="1200"/>
                <a:ext cx="193" cy="190"/>
              </a:xfrm>
              <a:prstGeom prst="flowChartProcess">
                <a:avLst/>
              </a:prstGeom>
              <a:noFill/>
              <a:ln w="19050">
                <a:solidFill>
                  <a:schemeClr val="tx1"/>
                </a:solidFill>
                <a:miter lim="800000"/>
                <a:headEnd/>
                <a:tailEnd/>
              </a:ln>
            </p:spPr>
            <p:txBody>
              <a:bodyPr wrap="none" anchor="ctr"/>
              <a:lstStyle/>
              <a:p>
                <a:pPr algn="ctr"/>
                <a:r>
                  <a:rPr lang="en-US">
                    <a:latin typeface="Trebuchet MS" pitchFamily="34" charset="0"/>
                  </a:rPr>
                  <a:t>7</a:t>
                </a:r>
                <a:endParaRPr lang="en-US">
                  <a:solidFill>
                    <a:srgbClr val="00BFFF"/>
                  </a:solidFill>
                  <a:latin typeface="Trebuchet MS" pitchFamily="34" charset="0"/>
                </a:endParaRPr>
              </a:p>
            </p:txBody>
          </p:sp>
          <p:sp>
            <p:nvSpPr>
              <p:cNvPr id="9307" name="AutoShape 43"/>
              <p:cNvSpPr>
                <a:spLocks noChangeArrowheads="1"/>
              </p:cNvSpPr>
              <p:nvPr/>
            </p:nvSpPr>
            <p:spPr bwMode="auto">
              <a:xfrm>
                <a:off x="959" y="1200"/>
                <a:ext cx="193" cy="190"/>
              </a:xfrm>
              <a:prstGeom prst="flowChartProcess">
                <a:avLst/>
              </a:prstGeom>
              <a:noFill/>
              <a:ln w="19050">
                <a:solidFill>
                  <a:schemeClr val="tx1"/>
                </a:solidFill>
                <a:miter lim="800000"/>
                <a:headEnd/>
                <a:tailEnd/>
              </a:ln>
            </p:spPr>
            <p:txBody>
              <a:bodyPr wrap="none" anchor="ctr"/>
              <a:lstStyle/>
              <a:p>
                <a:pPr algn="ctr"/>
                <a:r>
                  <a:rPr lang="en-US">
                    <a:latin typeface="Trebuchet MS" pitchFamily="34" charset="0"/>
                  </a:rPr>
                  <a:t>5</a:t>
                </a:r>
                <a:endParaRPr lang="en-US"/>
              </a:p>
            </p:txBody>
          </p:sp>
          <p:sp>
            <p:nvSpPr>
              <p:cNvPr id="9308" name="AutoShape 44"/>
              <p:cNvSpPr>
                <a:spLocks noChangeArrowheads="1"/>
              </p:cNvSpPr>
              <p:nvPr/>
            </p:nvSpPr>
            <p:spPr bwMode="auto">
              <a:xfrm>
                <a:off x="1151" y="1200"/>
                <a:ext cx="193" cy="190"/>
              </a:xfrm>
              <a:prstGeom prst="flowChartProcess">
                <a:avLst/>
              </a:prstGeom>
              <a:noFill/>
              <a:ln w="19050">
                <a:solidFill>
                  <a:schemeClr val="tx1"/>
                </a:solidFill>
                <a:miter lim="800000"/>
                <a:headEnd/>
                <a:tailEnd/>
              </a:ln>
            </p:spPr>
            <p:txBody>
              <a:bodyPr wrap="none" anchor="ctr"/>
              <a:lstStyle/>
              <a:p>
                <a:pPr algn="ctr"/>
                <a:r>
                  <a:rPr lang="en-US">
                    <a:latin typeface="Trebuchet MS" pitchFamily="34" charset="0"/>
                  </a:rPr>
                  <a:t>4</a:t>
                </a:r>
              </a:p>
            </p:txBody>
          </p:sp>
          <p:sp>
            <p:nvSpPr>
              <p:cNvPr id="9309" name="AutoShape 45"/>
              <p:cNvSpPr>
                <a:spLocks noChangeArrowheads="1"/>
              </p:cNvSpPr>
              <p:nvPr/>
            </p:nvSpPr>
            <p:spPr bwMode="auto">
              <a:xfrm>
                <a:off x="1343" y="1200"/>
                <a:ext cx="193" cy="190"/>
              </a:xfrm>
              <a:prstGeom prst="flowChartProcess">
                <a:avLst/>
              </a:prstGeom>
              <a:noFill/>
              <a:ln w="19050">
                <a:solidFill>
                  <a:schemeClr val="tx1"/>
                </a:solidFill>
                <a:miter lim="800000"/>
                <a:headEnd/>
                <a:tailEnd/>
              </a:ln>
            </p:spPr>
            <p:txBody>
              <a:bodyPr wrap="none" anchor="ctr"/>
              <a:lstStyle/>
              <a:p>
                <a:pPr algn="ctr"/>
                <a:r>
                  <a:rPr lang="en-US">
                    <a:solidFill>
                      <a:srgbClr val="00FD00"/>
                    </a:solidFill>
                    <a:latin typeface="Trebuchet MS" pitchFamily="34" charset="0"/>
                  </a:rPr>
                  <a:t>8</a:t>
                </a:r>
                <a:endParaRPr lang="en-US">
                  <a:solidFill>
                    <a:srgbClr val="00BFFF"/>
                  </a:solidFill>
                  <a:latin typeface="Trebuchet MS" pitchFamily="34" charset="0"/>
                </a:endParaRPr>
              </a:p>
            </p:txBody>
          </p:sp>
        </p:grpSp>
        <p:grpSp>
          <p:nvGrpSpPr>
            <p:cNvPr id="14" name="Group 68"/>
            <p:cNvGrpSpPr>
              <a:grpSpLocks/>
            </p:cNvGrpSpPr>
            <p:nvPr/>
          </p:nvGrpSpPr>
          <p:grpSpPr bwMode="auto">
            <a:xfrm>
              <a:off x="1200" y="2544"/>
              <a:ext cx="240" cy="192"/>
              <a:chOff x="624" y="1392"/>
              <a:chExt cx="240" cy="192"/>
            </a:xfrm>
          </p:grpSpPr>
          <p:sp>
            <p:nvSpPr>
              <p:cNvPr id="9303" name="Line 69"/>
              <p:cNvSpPr>
                <a:spLocks noChangeShapeType="1"/>
              </p:cNvSpPr>
              <p:nvPr/>
            </p:nvSpPr>
            <p:spPr bwMode="auto">
              <a:xfrm>
                <a:off x="672" y="1392"/>
                <a:ext cx="192" cy="192"/>
              </a:xfrm>
              <a:prstGeom prst="line">
                <a:avLst/>
              </a:prstGeom>
              <a:noFill/>
              <a:ln w="19050">
                <a:solidFill>
                  <a:schemeClr val="tx1"/>
                </a:solidFill>
                <a:round/>
                <a:headEnd/>
                <a:tailEnd type="stealth" w="med" len="lg"/>
              </a:ln>
            </p:spPr>
            <p:txBody>
              <a:bodyPr wrap="none" anchor="ctr"/>
              <a:lstStyle/>
              <a:p>
                <a:endParaRPr lang="en-IN"/>
              </a:p>
            </p:txBody>
          </p:sp>
          <p:sp>
            <p:nvSpPr>
              <p:cNvPr id="9304" name="Line 70"/>
              <p:cNvSpPr>
                <a:spLocks noChangeShapeType="1"/>
              </p:cNvSpPr>
              <p:nvPr/>
            </p:nvSpPr>
            <p:spPr bwMode="auto">
              <a:xfrm flipH="1">
                <a:off x="624" y="1393"/>
                <a:ext cx="240" cy="191"/>
              </a:xfrm>
              <a:prstGeom prst="line">
                <a:avLst/>
              </a:prstGeom>
              <a:noFill/>
              <a:ln w="15875">
                <a:solidFill>
                  <a:schemeClr val="tx1"/>
                </a:solidFill>
                <a:round/>
                <a:headEnd/>
                <a:tailEnd type="stealth" w="med" len="lg"/>
              </a:ln>
            </p:spPr>
            <p:txBody>
              <a:bodyPr wrap="none" anchor="ctr"/>
              <a:lstStyle/>
              <a:p>
                <a:endParaRPr lang="en-IN"/>
              </a:p>
            </p:txBody>
          </p:sp>
        </p:grpSp>
      </p:grpSp>
      <p:grpSp>
        <p:nvGrpSpPr>
          <p:cNvPr id="15" name="Group 122"/>
          <p:cNvGrpSpPr>
            <a:grpSpLocks/>
          </p:cNvGrpSpPr>
          <p:nvPr/>
        </p:nvGrpSpPr>
        <p:grpSpPr bwMode="auto">
          <a:xfrm>
            <a:off x="2894013" y="1374775"/>
            <a:ext cx="1525587" cy="306388"/>
            <a:chOff x="575" y="1197"/>
            <a:chExt cx="961" cy="193"/>
          </a:xfrm>
        </p:grpSpPr>
        <p:sp>
          <p:nvSpPr>
            <p:cNvPr id="9296" name="AutoShape 123"/>
            <p:cNvSpPr>
              <a:spLocks noChangeArrowheads="1"/>
            </p:cNvSpPr>
            <p:nvPr/>
          </p:nvSpPr>
          <p:spPr bwMode="auto">
            <a:xfrm>
              <a:off x="575" y="1197"/>
              <a:ext cx="193" cy="190"/>
            </a:xfrm>
            <a:prstGeom prst="flowChartProcess">
              <a:avLst/>
            </a:prstGeom>
            <a:noFill/>
            <a:ln w="19050">
              <a:solidFill>
                <a:schemeClr val="tx1"/>
              </a:solidFill>
              <a:miter lim="800000"/>
              <a:headEnd/>
              <a:tailEnd/>
            </a:ln>
          </p:spPr>
          <p:txBody>
            <a:bodyPr wrap="none" anchor="ctr"/>
            <a:lstStyle/>
            <a:p>
              <a:pPr algn="ctr"/>
              <a:r>
                <a:rPr lang="en-US">
                  <a:solidFill>
                    <a:srgbClr val="00BFFF"/>
                  </a:solidFill>
                  <a:latin typeface="Trebuchet MS" pitchFamily="34" charset="0"/>
                </a:rPr>
                <a:t>2</a:t>
              </a:r>
              <a:endParaRPr lang="en-US"/>
            </a:p>
          </p:txBody>
        </p:sp>
        <p:sp>
          <p:nvSpPr>
            <p:cNvPr id="9297" name="AutoShape 124"/>
            <p:cNvSpPr>
              <a:spLocks noChangeArrowheads="1"/>
            </p:cNvSpPr>
            <p:nvPr/>
          </p:nvSpPr>
          <p:spPr bwMode="auto">
            <a:xfrm>
              <a:off x="767" y="1200"/>
              <a:ext cx="193" cy="190"/>
            </a:xfrm>
            <a:prstGeom prst="flowChartProcess">
              <a:avLst/>
            </a:prstGeom>
            <a:noFill/>
            <a:ln w="19050">
              <a:solidFill>
                <a:schemeClr val="tx1"/>
              </a:solidFill>
              <a:miter lim="800000"/>
              <a:headEnd/>
              <a:tailEnd/>
            </a:ln>
          </p:spPr>
          <p:txBody>
            <a:bodyPr wrap="none" anchor="ctr"/>
            <a:lstStyle/>
            <a:p>
              <a:pPr algn="ctr"/>
              <a:r>
                <a:rPr lang="en-US">
                  <a:solidFill>
                    <a:srgbClr val="FF7FFF"/>
                  </a:solidFill>
                  <a:latin typeface="Trebuchet MS" pitchFamily="34" charset="0"/>
                </a:rPr>
                <a:t>7</a:t>
              </a:r>
              <a:endParaRPr lang="en-US">
                <a:solidFill>
                  <a:srgbClr val="00BFFF"/>
                </a:solidFill>
                <a:latin typeface="Trebuchet MS" pitchFamily="34" charset="0"/>
              </a:endParaRPr>
            </a:p>
          </p:txBody>
        </p:sp>
        <p:sp>
          <p:nvSpPr>
            <p:cNvPr id="9298" name="AutoShape 125"/>
            <p:cNvSpPr>
              <a:spLocks noChangeArrowheads="1"/>
            </p:cNvSpPr>
            <p:nvPr/>
          </p:nvSpPr>
          <p:spPr bwMode="auto">
            <a:xfrm>
              <a:off x="959" y="1200"/>
              <a:ext cx="193" cy="190"/>
            </a:xfrm>
            <a:prstGeom prst="flowChartProcess">
              <a:avLst/>
            </a:prstGeom>
            <a:noFill/>
            <a:ln w="19050">
              <a:solidFill>
                <a:schemeClr val="tx1"/>
              </a:solidFill>
              <a:miter lim="800000"/>
              <a:headEnd/>
              <a:tailEnd/>
            </a:ln>
          </p:spPr>
          <p:txBody>
            <a:bodyPr wrap="none" anchor="ctr"/>
            <a:lstStyle/>
            <a:p>
              <a:pPr algn="ctr"/>
              <a:r>
                <a:rPr lang="en-US">
                  <a:latin typeface="Trebuchet MS" pitchFamily="34" charset="0"/>
                </a:rPr>
                <a:t>5</a:t>
              </a:r>
              <a:endParaRPr lang="en-US"/>
            </a:p>
          </p:txBody>
        </p:sp>
        <p:sp>
          <p:nvSpPr>
            <p:cNvPr id="9299" name="AutoShape 126"/>
            <p:cNvSpPr>
              <a:spLocks noChangeArrowheads="1"/>
            </p:cNvSpPr>
            <p:nvPr/>
          </p:nvSpPr>
          <p:spPr bwMode="auto">
            <a:xfrm>
              <a:off x="1151" y="1200"/>
              <a:ext cx="193" cy="190"/>
            </a:xfrm>
            <a:prstGeom prst="flowChartProcess">
              <a:avLst/>
            </a:prstGeom>
            <a:noFill/>
            <a:ln w="19050">
              <a:solidFill>
                <a:schemeClr val="tx1"/>
              </a:solidFill>
              <a:miter lim="800000"/>
              <a:headEnd/>
              <a:tailEnd/>
            </a:ln>
          </p:spPr>
          <p:txBody>
            <a:bodyPr wrap="none" anchor="ctr"/>
            <a:lstStyle/>
            <a:p>
              <a:pPr algn="ctr"/>
              <a:r>
                <a:rPr lang="en-US">
                  <a:latin typeface="Trebuchet MS" pitchFamily="34" charset="0"/>
                </a:rPr>
                <a:t>4</a:t>
              </a:r>
            </a:p>
          </p:txBody>
        </p:sp>
        <p:sp>
          <p:nvSpPr>
            <p:cNvPr id="9300" name="AutoShape 127"/>
            <p:cNvSpPr>
              <a:spLocks noChangeArrowheads="1"/>
            </p:cNvSpPr>
            <p:nvPr/>
          </p:nvSpPr>
          <p:spPr bwMode="auto">
            <a:xfrm>
              <a:off x="1343" y="1200"/>
              <a:ext cx="193" cy="190"/>
            </a:xfrm>
            <a:prstGeom prst="flowChartProcess">
              <a:avLst/>
            </a:prstGeom>
            <a:noFill/>
            <a:ln w="19050">
              <a:solidFill>
                <a:schemeClr val="tx1"/>
              </a:solidFill>
              <a:miter lim="800000"/>
              <a:headEnd/>
              <a:tailEnd/>
            </a:ln>
          </p:spPr>
          <p:txBody>
            <a:bodyPr wrap="none" anchor="ctr"/>
            <a:lstStyle/>
            <a:p>
              <a:pPr algn="ctr"/>
              <a:r>
                <a:rPr lang="en-US">
                  <a:solidFill>
                    <a:srgbClr val="00FD00"/>
                  </a:solidFill>
                  <a:latin typeface="Trebuchet MS" pitchFamily="34" charset="0"/>
                </a:rPr>
                <a:t>8</a:t>
              </a:r>
              <a:endParaRPr lang="en-US">
                <a:solidFill>
                  <a:srgbClr val="00BFFF"/>
                </a:solidFill>
                <a:latin typeface="Trebuchet MS" pitchFamily="34" charset="0"/>
              </a:endParaRPr>
            </a:p>
          </p:txBody>
        </p:sp>
      </p:grpSp>
      <p:grpSp>
        <p:nvGrpSpPr>
          <p:cNvPr id="16" name="Group 194"/>
          <p:cNvGrpSpPr>
            <a:grpSpLocks/>
          </p:cNvGrpSpPr>
          <p:nvPr/>
        </p:nvGrpSpPr>
        <p:grpSpPr bwMode="auto">
          <a:xfrm>
            <a:off x="2895600" y="2290763"/>
            <a:ext cx="1525588" cy="609600"/>
            <a:chOff x="1824" y="1776"/>
            <a:chExt cx="961" cy="384"/>
          </a:xfrm>
        </p:grpSpPr>
        <p:grpSp>
          <p:nvGrpSpPr>
            <p:cNvPr id="17" name="Group 137"/>
            <p:cNvGrpSpPr>
              <a:grpSpLocks/>
            </p:cNvGrpSpPr>
            <p:nvPr/>
          </p:nvGrpSpPr>
          <p:grpSpPr bwMode="auto">
            <a:xfrm>
              <a:off x="1824" y="1967"/>
              <a:ext cx="961" cy="193"/>
              <a:chOff x="575" y="1197"/>
              <a:chExt cx="961" cy="193"/>
            </a:xfrm>
          </p:grpSpPr>
          <p:sp>
            <p:nvSpPr>
              <p:cNvPr id="9291" name="AutoShape 138"/>
              <p:cNvSpPr>
                <a:spLocks noChangeArrowheads="1"/>
              </p:cNvSpPr>
              <p:nvPr/>
            </p:nvSpPr>
            <p:spPr bwMode="auto">
              <a:xfrm>
                <a:off x="575" y="1197"/>
                <a:ext cx="193" cy="190"/>
              </a:xfrm>
              <a:prstGeom prst="flowChartProcess">
                <a:avLst/>
              </a:prstGeom>
              <a:noFill/>
              <a:ln w="19050">
                <a:solidFill>
                  <a:schemeClr val="tx1"/>
                </a:solidFill>
                <a:miter lim="800000"/>
                <a:headEnd/>
                <a:tailEnd/>
              </a:ln>
            </p:spPr>
            <p:txBody>
              <a:bodyPr wrap="none" anchor="ctr"/>
              <a:lstStyle/>
              <a:p>
                <a:pPr algn="ctr"/>
                <a:r>
                  <a:rPr lang="en-US">
                    <a:latin typeface="Trebuchet MS" pitchFamily="34" charset="0"/>
                  </a:rPr>
                  <a:t>2</a:t>
                </a:r>
                <a:endParaRPr lang="en-US"/>
              </a:p>
            </p:txBody>
          </p:sp>
          <p:sp>
            <p:nvSpPr>
              <p:cNvPr id="9292" name="AutoShape 139"/>
              <p:cNvSpPr>
                <a:spLocks noChangeArrowheads="1"/>
              </p:cNvSpPr>
              <p:nvPr/>
            </p:nvSpPr>
            <p:spPr bwMode="auto">
              <a:xfrm>
                <a:off x="767" y="1200"/>
                <a:ext cx="193" cy="190"/>
              </a:xfrm>
              <a:prstGeom prst="flowChartProcess">
                <a:avLst/>
              </a:prstGeom>
              <a:noFill/>
              <a:ln w="19050">
                <a:solidFill>
                  <a:schemeClr val="tx1"/>
                </a:solidFill>
                <a:miter lim="800000"/>
                <a:headEnd/>
                <a:tailEnd/>
              </a:ln>
            </p:spPr>
            <p:txBody>
              <a:bodyPr wrap="none" anchor="ctr"/>
              <a:lstStyle/>
              <a:p>
                <a:pPr algn="ctr"/>
                <a:r>
                  <a:rPr lang="en-US">
                    <a:latin typeface="Trebuchet MS" pitchFamily="34" charset="0"/>
                  </a:rPr>
                  <a:t>5</a:t>
                </a:r>
                <a:endParaRPr lang="en-US">
                  <a:solidFill>
                    <a:srgbClr val="00BFFF"/>
                  </a:solidFill>
                  <a:latin typeface="Trebuchet MS" pitchFamily="34" charset="0"/>
                </a:endParaRPr>
              </a:p>
            </p:txBody>
          </p:sp>
          <p:sp>
            <p:nvSpPr>
              <p:cNvPr id="9293" name="AutoShape 140"/>
              <p:cNvSpPr>
                <a:spLocks noChangeArrowheads="1"/>
              </p:cNvSpPr>
              <p:nvPr/>
            </p:nvSpPr>
            <p:spPr bwMode="auto">
              <a:xfrm>
                <a:off x="959" y="1200"/>
                <a:ext cx="193" cy="190"/>
              </a:xfrm>
              <a:prstGeom prst="flowChartProcess">
                <a:avLst/>
              </a:prstGeom>
              <a:noFill/>
              <a:ln w="19050">
                <a:solidFill>
                  <a:schemeClr val="tx1"/>
                </a:solidFill>
                <a:miter lim="800000"/>
                <a:headEnd/>
                <a:tailEnd/>
              </a:ln>
            </p:spPr>
            <p:txBody>
              <a:bodyPr wrap="none" anchor="ctr"/>
              <a:lstStyle/>
              <a:p>
                <a:pPr algn="ctr"/>
                <a:r>
                  <a:rPr lang="en-US">
                    <a:solidFill>
                      <a:srgbClr val="00BFFF"/>
                    </a:solidFill>
                    <a:latin typeface="Trebuchet MS" pitchFamily="34" charset="0"/>
                  </a:rPr>
                  <a:t>7</a:t>
                </a:r>
                <a:endParaRPr lang="en-US"/>
              </a:p>
            </p:txBody>
          </p:sp>
          <p:sp>
            <p:nvSpPr>
              <p:cNvPr id="9294" name="AutoShape 141"/>
              <p:cNvSpPr>
                <a:spLocks noChangeArrowheads="1"/>
              </p:cNvSpPr>
              <p:nvPr/>
            </p:nvSpPr>
            <p:spPr bwMode="auto">
              <a:xfrm>
                <a:off x="1151" y="1200"/>
                <a:ext cx="193" cy="190"/>
              </a:xfrm>
              <a:prstGeom prst="flowChartProcess">
                <a:avLst/>
              </a:prstGeom>
              <a:noFill/>
              <a:ln w="19050">
                <a:solidFill>
                  <a:schemeClr val="tx1"/>
                </a:solidFill>
                <a:miter lim="800000"/>
                <a:headEnd/>
                <a:tailEnd/>
              </a:ln>
            </p:spPr>
            <p:txBody>
              <a:bodyPr wrap="none" anchor="ctr"/>
              <a:lstStyle/>
              <a:p>
                <a:pPr algn="ctr"/>
                <a:r>
                  <a:rPr lang="en-US">
                    <a:solidFill>
                      <a:srgbClr val="FF7FFF"/>
                    </a:solidFill>
                    <a:latin typeface="Trebuchet MS" pitchFamily="34" charset="0"/>
                  </a:rPr>
                  <a:t>4</a:t>
                </a:r>
                <a:endParaRPr lang="en-US">
                  <a:latin typeface="Trebuchet MS" pitchFamily="34" charset="0"/>
                </a:endParaRPr>
              </a:p>
            </p:txBody>
          </p:sp>
          <p:sp>
            <p:nvSpPr>
              <p:cNvPr id="9295" name="AutoShape 142"/>
              <p:cNvSpPr>
                <a:spLocks noChangeArrowheads="1"/>
              </p:cNvSpPr>
              <p:nvPr/>
            </p:nvSpPr>
            <p:spPr bwMode="auto">
              <a:xfrm>
                <a:off x="1343" y="1200"/>
                <a:ext cx="193" cy="190"/>
              </a:xfrm>
              <a:prstGeom prst="flowChartProcess">
                <a:avLst/>
              </a:prstGeom>
              <a:noFill/>
              <a:ln w="19050">
                <a:solidFill>
                  <a:schemeClr val="tx1"/>
                </a:solidFill>
                <a:miter lim="800000"/>
                <a:headEnd/>
                <a:tailEnd/>
              </a:ln>
            </p:spPr>
            <p:txBody>
              <a:bodyPr wrap="none" anchor="ctr"/>
              <a:lstStyle/>
              <a:p>
                <a:pPr algn="ctr"/>
                <a:r>
                  <a:rPr lang="en-US">
                    <a:solidFill>
                      <a:srgbClr val="00FD00"/>
                    </a:solidFill>
                    <a:latin typeface="Trebuchet MS" pitchFamily="34" charset="0"/>
                  </a:rPr>
                  <a:t>8</a:t>
                </a:r>
                <a:endParaRPr lang="en-US">
                  <a:solidFill>
                    <a:srgbClr val="00BFFF"/>
                  </a:solidFill>
                  <a:latin typeface="Trebuchet MS" pitchFamily="34" charset="0"/>
                </a:endParaRPr>
              </a:p>
            </p:txBody>
          </p:sp>
        </p:grpSp>
        <p:sp>
          <p:nvSpPr>
            <p:cNvPr id="9289" name="Line 153"/>
            <p:cNvSpPr>
              <a:spLocks noChangeShapeType="1"/>
            </p:cNvSpPr>
            <p:nvPr/>
          </p:nvSpPr>
          <p:spPr bwMode="auto">
            <a:xfrm>
              <a:off x="2109" y="1777"/>
              <a:ext cx="190" cy="190"/>
            </a:xfrm>
            <a:prstGeom prst="line">
              <a:avLst/>
            </a:prstGeom>
            <a:noFill/>
            <a:ln w="15875">
              <a:solidFill>
                <a:schemeClr val="tx1"/>
              </a:solidFill>
              <a:round/>
              <a:headEnd/>
              <a:tailEnd type="stealth" w="med" len="lg"/>
            </a:ln>
          </p:spPr>
          <p:txBody>
            <a:bodyPr wrap="none" anchor="ctr"/>
            <a:lstStyle/>
            <a:p>
              <a:endParaRPr lang="en-IN"/>
            </a:p>
          </p:txBody>
        </p:sp>
        <p:sp>
          <p:nvSpPr>
            <p:cNvPr id="9290" name="Line 154"/>
            <p:cNvSpPr>
              <a:spLocks noChangeShapeType="1"/>
            </p:cNvSpPr>
            <p:nvPr/>
          </p:nvSpPr>
          <p:spPr bwMode="auto">
            <a:xfrm flipH="1">
              <a:off x="2064" y="1776"/>
              <a:ext cx="240" cy="192"/>
            </a:xfrm>
            <a:prstGeom prst="line">
              <a:avLst/>
            </a:prstGeom>
            <a:noFill/>
            <a:ln w="15875">
              <a:solidFill>
                <a:schemeClr val="tx1"/>
              </a:solidFill>
              <a:round/>
              <a:headEnd/>
              <a:tailEnd type="stealth" w="med" len="lg"/>
            </a:ln>
          </p:spPr>
          <p:txBody>
            <a:bodyPr wrap="none" anchor="ctr"/>
            <a:lstStyle/>
            <a:p>
              <a:endParaRPr lang="en-IN"/>
            </a:p>
          </p:txBody>
        </p:sp>
      </p:grpSp>
      <p:grpSp>
        <p:nvGrpSpPr>
          <p:cNvPr id="18" name="Group 195"/>
          <p:cNvGrpSpPr>
            <a:grpSpLocks/>
          </p:cNvGrpSpPr>
          <p:nvPr/>
        </p:nvGrpSpPr>
        <p:grpSpPr bwMode="auto">
          <a:xfrm>
            <a:off x="2895600" y="2900363"/>
            <a:ext cx="1525588" cy="609600"/>
            <a:chOff x="1824" y="2160"/>
            <a:chExt cx="961" cy="384"/>
          </a:xfrm>
        </p:grpSpPr>
        <p:grpSp>
          <p:nvGrpSpPr>
            <p:cNvPr id="19" name="Group 143"/>
            <p:cNvGrpSpPr>
              <a:grpSpLocks/>
            </p:cNvGrpSpPr>
            <p:nvPr/>
          </p:nvGrpSpPr>
          <p:grpSpPr bwMode="auto">
            <a:xfrm>
              <a:off x="1824" y="2351"/>
              <a:ext cx="961" cy="193"/>
              <a:chOff x="575" y="1197"/>
              <a:chExt cx="961" cy="193"/>
            </a:xfrm>
          </p:grpSpPr>
          <p:sp>
            <p:nvSpPr>
              <p:cNvPr id="9283" name="AutoShape 144"/>
              <p:cNvSpPr>
                <a:spLocks noChangeArrowheads="1"/>
              </p:cNvSpPr>
              <p:nvPr/>
            </p:nvSpPr>
            <p:spPr bwMode="auto">
              <a:xfrm>
                <a:off x="575" y="1197"/>
                <a:ext cx="193" cy="190"/>
              </a:xfrm>
              <a:prstGeom prst="flowChartProcess">
                <a:avLst/>
              </a:prstGeom>
              <a:noFill/>
              <a:ln w="19050">
                <a:solidFill>
                  <a:schemeClr val="tx1"/>
                </a:solidFill>
                <a:miter lim="800000"/>
                <a:headEnd/>
                <a:tailEnd/>
              </a:ln>
            </p:spPr>
            <p:txBody>
              <a:bodyPr wrap="none" anchor="ctr"/>
              <a:lstStyle/>
              <a:p>
                <a:pPr algn="ctr"/>
                <a:r>
                  <a:rPr lang="en-US">
                    <a:latin typeface="Trebuchet MS" pitchFamily="34" charset="0"/>
                  </a:rPr>
                  <a:t>2</a:t>
                </a:r>
                <a:endParaRPr lang="en-US"/>
              </a:p>
            </p:txBody>
          </p:sp>
          <p:sp>
            <p:nvSpPr>
              <p:cNvPr id="9284" name="AutoShape 145"/>
              <p:cNvSpPr>
                <a:spLocks noChangeArrowheads="1"/>
              </p:cNvSpPr>
              <p:nvPr/>
            </p:nvSpPr>
            <p:spPr bwMode="auto">
              <a:xfrm>
                <a:off x="767" y="1200"/>
                <a:ext cx="193" cy="190"/>
              </a:xfrm>
              <a:prstGeom prst="flowChartProcess">
                <a:avLst/>
              </a:prstGeom>
              <a:noFill/>
              <a:ln w="19050">
                <a:solidFill>
                  <a:schemeClr val="tx1"/>
                </a:solidFill>
                <a:miter lim="800000"/>
                <a:headEnd/>
                <a:tailEnd/>
              </a:ln>
            </p:spPr>
            <p:txBody>
              <a:bodyPr wrap="none" anchor="ctr"/>
              <a:lstStyle/>
              <a:p>
                <a:pPr algn="ctr"/>
                <a:r>
                  <a:rPr lang="en-US">
                    <a:latin typeface="Trebuchet MS" pitchFamily="34" charset="0"/>
                  </a:rPr>
                  <a:t>5</a:t>
                </a:r>
                <a:endParaRPr lang="en-US">
                  <a:solidFill>
                    <a:srgbClr val="00BFFF"/>
                  </a:solidFill>
                  <a:latin typeface="Trebuchet MS" pitchFamily="34" charset="0"/>
                </a:endParaRPr>
              </a:p>
            </p:txBody>
          </p:sp>
          <p:sp>
            <p:nvSpPr>
              <p:cNvPr id="9285" name="AutoShape 146"/>
              <p:cNvSpPr>
                <a:spLocks noChangeArrowheads="1"/>
              </p:cNvSpPr>
              <p:nvPr/>
            </p:nvSpPr>
            <p:spPr bwMode="auto">
              <a:xfrm>
                <a:off x="959" y="1200"/>
                <a:ext cx="193" cy="190"/>
              </a:xfrm>
              <a:prstGeom prst="flowChartProcess">
                <a:avLst/>
              </a:prstGeom>
              <a:noFill/>
              <a:ln w="19050">
                <a:solidFill>
                  <a:schemeClr val="tx1"/>
                </a:solidFill>
                <a:miter lim="800000"/>
                <a:headEnd/>
                <a:tailEnd/>
              </a:ln>
            </p:spPr>
            <p:txBody>
              <a:bodyPr wrap="none" anchor="ctr"/>
              <a:lstStyle/>
              <a:p>
                <a:pPr algn="ctr"/>
                <a:r>
                  <a:rPr lang="en-US">
                    <a:latin typeface="Trebuchet MS" pitchFamily="34" charset="0"/>
                  </a:rPr>
                  <a:t>4</a:t>
                </a:r>
                <a:endParaRPr lang="en-US"/>
              </a:p>
            </p:txBody>
          </p:sp>
          <p:sp>
            <p:nvSpPr>
              <p:cNvPr id="9286" name="AutoShape 147"/>
              <p:cNvSpPr>
                <a:spLocks noChangeArrowheads="1"/>
              </p:cNvSpPr>
              <p:nvPr/>
            </p:nvSpPr>
            <p:spPr bwMode="auto">
              <a:xfrm>
                <a:off x="1151" y="1200"/>
                <a:ext cx="193" cy="190"/>
              </a:xfrm>
              <a:prstGeom prst="flowChartProcess">
                <a:avLst/>
              </a:prstGeom>
              <a:noFill/>
              <a:ln w="19050">
                <a:solidFill>
                  <a:schemeClr val="tx1"/>
                </a:solidFill>
                <a:miter lim="800000"/>
                <a:headEnd/>
                <a:tailEnd/>
              </a:ln>
            </p:spPr>
            <p:txBody>
              <a:bodyPr wrap="none" anchor="ctr"/>
              <a:lstStyle/>
              <a:p>
                <a:pPr algn="ctr"/>
                <a:r>
                  <a:rPr lang="en-US">
                    <a:solidFill>
                      <a:srgbClr val="00FD00"/>
                    </a:solidFill>
                    <a:latin typeface="Trebuchet MS" pitchFamily="34" charset="0"/>
                  </a:rPr>
                  <a:t>7</a:t>
                </a:r>
                <a:endParaRPr lang="en-US">
                  <a:latin typeface="Trebuchet MS" pitchFamily="34" charset="0"/>
                </a:endParaRPr>
              </a:p>
            </p:txBody>
          </p:sp>
          <p:sp>
            <p:nvSpPr>
              <p:cNvPr id="9287" name="AutoShape 148"/>
              <p:cNvSpPr>
                <a:spLocks noChangeArrowheads="1"/>
              </p:cNvSpPr>
              <p:nvPr/>
            </p:nvSpPr>
            <p:spPr bwMode="auto">
              <a:xfrm>
                <a:off x="1343" y="1200"/>
                <a:ext cx="193" cy="190"/>
              </a:xfrm>
              <a:prstGeom prst="flowChartProcess">
                <a:avLst/>
              </a:prstGeom>
              <a:noFill/>
              <a:ln w="19050">
                <a:solidFill>
                  <a:schemeClr val="tx1"/>
                </a:solidFill>
                <a:miter lim="800000"/>
                <a:headEnd/>
                <a:tailEnd/>
              </a:ln>
            </p:spPr>
            <p:txBody>
              <a:bodyPr wrap="none" anchor="ctr"/>
              <a:lstStyle/>
              <a:p>
                <a:pPr algn="ctr"/>
                <a:r>
                  <a:rPr lang="en-US">
                    <a:solidFill>
                      <a:srgbClr val="00FD00"/>
                    </a:solidFill>
                    <a:latin typeface="Trebuchet MS" pitchFamily="34" charset="0"/>
                  </a:rPr>
                  <a:t>8</a:t>
                </a:r>
                <a:endParaRPr lang="en-US">
                  <a:solidFill>
                    <a:srgbClr val="00BFFF"/>
                  </a:solidFill>
                  <a:latin typeface="Trebuchet MS" pitchFamily="34" charset="0"/>
                </a:endParaRPr>
              </a:p>
            </p:txBody>
          </p:sp>
        </p:grpSp>
        <p:sp>
          <p:nvSpPr>
            <p:cNvPr id="9281" name="Line 155"/>
            <p:cNvSpPr>
              <a:spLocks noChangeShapeType="1"/>
            </p:cNvSpPr>
            <p:nvPr/>
          </p:nvSpPr>
          <p:spPr bwMode="auto">
            <a:xfrm>
              <a:off x="2301" y="2161"/>
              <a:ext cx="190" cy="190"/>
            </a:xfrm>
            <a:prstGeom prst="line">
              <a:avLst/>
            </a:prstGeom>
            <a:noFill/>
            <a:ln w="15875">
              <a:solidFill>
                <a:schemeClr val="tx1"/>
              </a:solidFill>
              <a:round/>
              <a:headEnd/>
              <a:tailEnd type="stealth" w="med" len="lg"/>
            </a:ln>
          </p:spPr>
          <p:txBody>
            <a:bodyPr wrap="none" anchor="ctr"/>
            <a:lstStyle/>
            <a:p>
              <a:endParaRPr lang="en-IN"/>
            </a:p>
          </p:txBody>
        </p:sp>
        <p:sp>
          <p:nvSpPr>
            <p:cNvPr id="9282" name="Line 156"/>
            <p:cNvSpPr>
              <a:spLocks noChangeShapeType="1"/>
            </p:cNvSpPr>
            <p:nvPr/>
          </p:nvSpPr>
          <p:spPr bwMode="auto">
            <a:xfrm flipH="1">
              <a:off x="2256" y="2160"/>
              <a:ext cx="240" cy="192"/>
            </a:xfrm>
            <a:prstGeom prst="line">
              <a:avLst/>
            </a:prstGeom>
            <a:noFill/>
            <a:ln w="15875">
              <a:solidFill>
                <a:schemeClr val="tx1"/>
              </a:solidFill>
              <a:round/>
              <a:headEnd/>
              <a:tailEnd type="stealth" w="med" len="lg"/>
            </a:ln>
          </p:spPr>
          <p:txBody>
            <a:bodyPr wrap="none" anchor="ctr"/>
            <a:lstStyle/>
            <a:p>
              <a:endParaRPr lang="en-IN"/>
            </a:p>
          </p:txBody>
        </p:sp>
      </p:grpSp>
      <p:grpSp>
        <p:nvGrpSpPr>
          <p:cNvPr id="20" name="Group 193"/>
          <p:cNvGrpSpPr>
            <a:grpSpLocks/>
          </p:cNvGrpSpPr>
          <p:nvPr/>
        </p:nvGrpSpPr>
        <p:grpSpPr bwMode="auto">
          <a:xfrm>
            <a:off x="2895600" y="1681163"/>
            <a:ext cx="1525588" cy="609600"/>
            <a:chOff x="1824" y="1392"/>
            <a:chExt cx="961" cy="384"/>
          </a:xfrm>
        </p:grpSpPr>
        <p:grpSp>
          <p:nvGrpSpPr>
            <p:cNvPr id="21" name="Group 131"/>
            <p:cNvGrpSpPr>
              <a:grpSpLocks/>
            </p:cNvGrpSpPr>
            <p:nvPr/>
          </p:nvGrpSpPr>
          <p:grpSpPr bwMode="auto">
            <a:xfrm>
              <a:off x="1824" y="1583"/>
              <a:ext cx="961" cy="193"/>
              <a:chOff x="575" y="1197"/>
              <a:chExt cx="961" cy="193"/>
            </a:xfrm>
          </p:grpSpPr>
          <p:sp>
            <p:nvSpPr>
              <p:cNvPr id="9275" name="AutoShape 132"/>
              <p:cNvSpPr>
                <a:spLocks noChangeArrowheads="1"/>
              </p:cNvSpPr>
              <p:nvPr/>
            </p:nvSpPr>
            <p:spPr bwMode="auto">
              <a:xfrm>
                <a:off x="575" y="1197"/>
                <a:ext cx="193" cy="190"/>
              </a:xfrm>
              <a:prstGeom prst="flowChartProcess">
                <a:avLst/>
              </a:prstGeom>
              <a:noFill/>
              <a:ln w="19050">
                <a:solidFill>
                  <a:schemeClr val="tx1"/>
                </a:solidFill>
                <a:miter lim="800000"/>
                <a:headEnd/>
                <a:tailEnd/>
              </a:ln>
            </p:spPr>
            <p:txBody>
              <a:bodyPr wrap="none" anchor="ctr"/>
              <a:lstStyle/>
              <a:p>
                <a:pPr algn="ctr"/>
                <a:r>
                  <a:rPr lang="en-US">
                    <a:latin typeface="Trebuchet MS" pitchFamily="34" charset="0"/>
                  </a:rPr>
                  <a:t>2</a:t>
                </a:r>
                <a:endParaRPr lang="en-US"/>
              </a:p>
            </p:txBody>
          </p:sp>
          <p:sp>
            <p:nvSpPr>
              <p:cNvPr id="9276" name="AutoShape 133"/>
              <p:cNvSpPr>
                <a:spLocks noChangeArrowheads="1"/>
              </p:cNvSpPr>
              <p:nvPr/>
            </p:nvSpPr>
            <p:spPr bwMode="auto">
              <a:xfrm>
                <a:off x="767" y="1200"/>
                <a:ext cx="193" cy="190"/>
              </a:xfrm>
              <a:prstGeom prst="flowChartProcess">
                <a:avLst/>
              </a:prstGeom>
              <a:noFill/>
              <a:ln w="19050">
                <a:solidFill>
                  <a:schemeClr val="tx1"/>
                </a:solidFill>
                <a:miter lim="800000"/>
                <a:headEnd/>
                <a:tailEnd/>
              </a:ln>
            </p:spPr>
            <p:txBody>
              <a:bodyPr wrap="none" anchor="ctr"/>
              <a:lstStyle/>
              <a:p>
                <a:pPr algn="ctr"/>
                <a:r>
                  <a:rPr lang="en-US">
                    <a:solidFill>
                      <a:srgbClr val="00BFFF"/>
                    </a:solidFill>
                    <a:latin typeface="Trebuchet MS" pitchFamily="34" charset="0"/>
                  </a:rPr>
                  <a:t>7</a:t>
                </a:r>
              </a:p>
            </p:txBody>
          </p:sp>
          <p:sp>
            <p:nvSpPr>
              <p:cNvPr id="9277" name="AutoShape 134"/>
              <p:cNvSpPr>
                <a:spLocks noChangeArrowheads="1"/>
              </p:cNvSpPr>
              <p:nvPr/>
            </p:nvSpPr>
            <p:spPr bwMode="auto">
              <a:xfrm>
                <a:off x="959" y="1200"/>
                <a:ext cx="193" cy="190"/>
              </a:xfrm>
              <a:prstGeom prst="flowChartProcess">
                <a:avLst/>
              </a:prstGeom>
              <a:noFill/>
              <a:ln w="19050">
                <a:solidFill>
                  <a:schemeClr val="tx1"/>
                </a:solidFill>
                <a:miter lim="800000"/>
                <a:headEnd/>
                <a:tailEnd/>
              </a:ln>
            </p:spPr>
            <p:txBody>
              <a:bodyPr wrap="none" anchor="ctr"/>
              <a:lstStyle/>
              <a:p>
                <a:pPr algn="ctr"/>
                <a:r>
                  <a:rPr lang="en-US">
                    <a:solidFill>
                      <a:srgbClr val="FF7FFF"/>
                    </a:solidFill>
                    <a:latin typeface="Trebuchet MS" pitchFamily="34" charset="0"/>
                  </a:rPr>
                  <a:t>5</a:t>
                </a:r>
                <a:endParaRPr lang="en-US"/>
              </a:p>
            </p:txBody>
          </p:sp>
          <p:sp>
            <p:nvSpPr>
              <p:cNvPr id="9278" name="AutoShape 135"/>
              <p:cNvSpPr>
                <a:spLocks noChangeArrowheads="1"/>
              </p:cNvSpPr>
              <p:nvPr/>
            </p:nvSpPr>
            <p:spPr bwMode="auto">
              <a:xfrm>
                <a:off x="1151" y="1200"/>
                <a:ext cx="193" cy="190"/>
              </a:xfrm>
              <a:prstGeom prst="flowChartProcess">
                <a:avLst/>
              </a:prstGeom>
              <a:noFill/>
              <a:ln w="19050">
                <a:solidFill>
                  <a:schemeClr val="tx1"/>
                </a:solidFill>
                <a:miter lim="800000"/>
                <a:headEnd/>
                <a:tailEnd/>
              </a:ln>
            </p:spPr>
            <p:txBody>
              <a:bodyPr wrap="none" anchor="ctr"/>
              <a:lstStyle/>
              <a:p>
                <a:pPr algn="ctr"/>
                <a:r>
                  <a:rPr lang="en-US">
                    <a:latin typeface="Trebuchet MS" pitchFamily="34" charset="0"/>
                  </a:rPr>
                  <a:t>4</a:t>
                </a:r>
              </a:p>
            </p:txBody>
          </p:sp>
          <p:sp>
            <p:nvSpPr>
              <p:cNvPr id="9279" name="AutoShape 136"/>
              <p:cNvSpPr>
                <a:spLocks noChangeArrowheads="1"/>
              </p:cNvSpPr>
              <p:nvPr/>
            </p:nvSpPr>
            <p:spPr bwMode="auto">
              <a:xfrm>
                <a:off x="1343" y="1200"/>
                <a:ext cx="193" cy="190"/>
              </a:xfrm>
              <a:prstGeom prst="flowChartProcess">
                <a:avLst/>
              </a:prstGeom>
              <a:noFill/>
              <a:ln w="19050">
                <a:solidFill>
                  <a:schemeClr val="tx1"/>
                </a:solidFill>
                <a:miter lim="800000"/>
                <a:headEnd/>
                <a:tailEnd/>
              </a:ln>
            </p:spPr>
            <p:txBody>
              <a:bodyPr wrap="none" anchor="ctr"/>
              <a:lstStyle/>
              <a:p>
                <a:pPr algn="ctr"/>
                <a:r>
                  <a:rPr lang="en-US">
                    <a:solidFill>
                      <a:srgbClr val="00FD00"/>
                    </a:solidFill>
                    <a:latin typeface="Trebuchet MS" pitchFamily="34" charset="0"/>
                  </a:rPr>
                  <a:t>8</a:t>
                </a:r>
                <a:endParaRPr lang="en-US">
                  <a:solidFill>
                    <a:srgbClr val="00BFFF"/>
                  </a:solidFill>
                  <a:latin typeface="Trebuchet MS" pitchFamily="34" charset="0"/>
                </a:endParaRPr>
              </a:p>
            </p:txBody>
          </p:sp>
        </p:grpSp>
        <p:sp>
          <p:nvSpPr>
            <p:cNvPr id="9273" name="Line 157"/>
            <p:cNvSpPr>
              <a:spLocks noChangeShapeType="1"/>
            </p:cNvSpPr>
            <p:nvPr/>
          </p:nvSpPr>
          <p:spPr bwMode="auto">
            <a:xfrm>
              <a:off x="1920" y="1392"/>
              <a:ext cx="0" cy="192"/>
            </a:xfrm>
            <a:prstGeom prst="line">
              <a:avLst/>
            </a:prstGeom>
            <a:noFill/>
            <a:ln w="15875">
              <a:solidFill>
                <a:schemeClr val="tx1"/>
              </a:solidFill>
              <a:round/>
              <a:headEnd/>
              <a:tailEnd type="stealth" w="med" len="lg"/>
            </a:ln>
          </p:spPr>
          <p:txBody>
            <a:bodyPr wrap="none" anchor="ctr"/>
            <a:lstStyle/>
            <a:p>
              <a:endParaRPr lang="en-IN"/>
            </a:p>
          </p:txBody>
        </p:sp>
        <p:sp>
          <p:nvSpPr>
            <p:cNvPr id="9274" name="Line 158"/>
            <p:cNvSpPr>
              <a:spLocks noChangeShapeType="1"/>
            </p:cNvSpPr>
            <p:nvPr/>
          </p:nvSpPr>
          <p:spPr bwMode="auto">
            <a:xfrm>
              <a:off x="2112" y="1392"/>
              <a:ext cx="0" cy="192"/>
            </a:xfrm>
            <a:prstGeom prst="line">
              <a:avLst/>
            </a:prstGeom>
            <a:noFill/>
            <a:ln w="15875">
              <a:solidFill>
                <a:schemeClr val="tx1"/>
              </a:solidFill>
              <a:round/>
              <a:headEnd/>
              <a:tailEnd type="stealth" w="med" len="lg"/>
            </a:ln>
          </p:spPr>
          <p:txBody>
            <a:bodyPr wrap="none" anchor="ctr"/>
            <a:lstStyle/>
            <a:p>
              <a:endParaRPr lang="en-IN"/>
            </a:p>
          </p:txBody>
        </p:sp>
      </p:grpSp>
      <p:grpSp>
        <p:nvGrpSpPr>
          <p:cNvPr id="22" name="Group 196"/>
          <p:cNvGrpSpPr>
            <a:grpSpLocks/>
          </p:cNvGrpSpPr>
          <p:nvPr/>
        </p:nvGrpSpPr>
        <p:grpSpPr bwMode="auto">
          <a:xfrm>
            <a:off x="4951413" y="1376363"/>
            <a:ext cx="1525587" cy="306387"/>
            <a:chOff x="3119" y="1200"/>
            <a:chExt cx="961" cy="193"/>
          </a:xfrm>
        </p:grpSpPr>
        <p:sp>
          <p:nvSpPr>
            <p:cNvPr id="9267" name="AutoShape 160"/>
            <p:cNvSpPr>
              <a:spLocks noChangeArrowheads="1"/>
            </p:cNvSpPr>
            <p:nvPr/>
          </p:nvSpPr>
          <p:spPr bwMode="auto">
            <a:xfrm>
              <a:off x="3119" y="1200"/>
              <a:ext cx="193" cy="190"/>
            </a:xfrm>
            <a:prstGeom prst="flowChartProcess">
              <a:avLst/>
            </a:prstGeom>
            <a:noFill/>
            <a:ln w="19050">
              <a:solidFill>
                <a:schemeClr val="tx1"/>
              </a:solidFill>
              <a:miter lim="800000"/>
              <a:headEnd/>
              <a:tailEnd/>
            </a:ln>
          </p:spPr>
          <p:txBody>
            <a:bodyPr wrap="none" anchor="ctr"/>
            <a:lstStyle/>
            <a:p>
              <a:pPr algn="ctr"/>
              <a:r>
                <a:rPr lang="en-US">
                  <a:solidFill>
                    <a:srgbClr val="00BFFF"/>
                  </a:solidFill>
                  <a:latin typeface="Trebuchet MS" pitchFamily="34" charset="0"/>
                </a:rPr>
                <a:t>2</a:t>
              </a:r>
              <a:endParaRPr lang="en-US"/>
            </a:p>
          </p:txBody>
        </p:sp>
        <p:sp>
          <p:nvSpPr>
            <p:cNvPr id="9268" name="AutoShape 161"/>
            <p:cNvSpPr>
              <a:spLocks noChangeArrowheads="1"/>
            </p:cNvSpPr>
            <p:nvPr/>
          </p:nvSpPr>
          <p:spPr bwMode="auto">
            <a:xfrm>
              <a:off x="3311" y="1203"/>
              <a:ext cx="193" cy="190"/>
            </a:xfrm>
            <a:prstGeom prst="flowChartProcess">
              <a:avLst/>
            </a:prstGeom>
            <a:noFill/>
            <a:ln w="19050">
              <a:solidFill>
                <a:schemeClr val="tx1"/>
              </a:solidFill>
              <a:miter lim="800000"/>
              <a:headEnd/>
              <a:tailEnd/>
            </a:ln>
          </p:spPr>
          <p:txBody>
            <a:bodyPr wrap="none" anchor="ctr"/>
            <a:lstStyle/>
            <a:p>
              <a:pPr algn="ctr"/>
              <a:r>
                <a:rPr lang="en-US">
                  <a:solidFill>
                    <a:srgbClr val="FF7FFF"/>
                  </a:solidFill>
                  <a:latin typeface="Trebuchet MS" pitchFamily="34" charset="0"/>
                </a:rPr>
                <a:t>5</a:t>
              </a:r>
              <a:endParaRPr lang="en-US">
                <a:solidFill>
                  <a:srgbClr val="00BFFF"/>
                </a:solidFill>
                <a:latin typeface="Trebuchet MS" pitchFamily="34" charset="0"/>
              </a:endParaRPr>
            </a:p>
          </p:txBody>
        </p:sp>
        <p:sp>
          <p:nvSpPr>
            <p:cNvPr id="9269" name="AutoShape 162"/>
            <p:cNvSpPr>
              <a:spLocks noChangeArrowheads="1"/>
            </p:cNvSpPr>
            <p:nvPr/>
          </p:nvSpPr>
          <p:spPr bwMode="auto">
            <a:xfrm>
              <a:off x="3503" y="1203"/>
              <a:ext cx="193" cy="190"/>
            </a:xfrm>
            <a:prstGeom prst="flowChartProcess">
              <a:avLst/>
            </a:prstGeom>
            <a:noFill/>
            <a:ln w="19050">
              <a:solidFill>
                <a:schemeClr val="tx1"/>
              </a:solidFill>
              <a:miter lim="800000"/>
              <a:headEnd/>
              <a:tailEnd/>
            </a:ln>
          </p:spPr>
          <p:txBody>
            <a:bodyPr wrap="none" anchor="ctr"/>
            <a:lstStyle/>
            <a:p>
              <a:pPr algn="ctr"/>
              <a:r>
                <a:rPr lang="en-US">
                  <a:latin typeface="Trebuchet MS" pitchFamily="34" charset="0"/>
                </a:rPr>
                <a:t>4</a:t>
              </a:r>
              <a:endParaRPr lang="en-US"/>
            </a:p>
          </p:txBody>
        </p:sp>
        <p:sp>
          <p:nvSpPr>
            <p:cNvPr id="9270" name="AutoShape 163"/>
            <p:cNvSpPr>
              <a:spLocks noChangeArrowheads="1"/>
            </p:cNvSpPr>
            <p:nvPr/>
          </p:nvSpPr>
          <p:spPr bwMode="auto">
            <a:xfrm>
              <a:off x="3695" y="1203"/>
              <a:ext cx="193" cy="190"/>
            </a:xfrm>
            <a:prstGeom prst="flowChartProcess">
              <a:avLst/>
            </a:prstGeom>
            <a:noFill/>
            <a:ln w="19050">
              <a:solidFill>
                <a:schemeClr val="tx1"/>
              </a:solidFill>
              <a:miter lim="800000"/>
              <a:headEnd/>
              <a:tailEnd/>
            </a:ln>
          </p:spPr>
          <p:txBody>
            <a:bodyPr wrap="none" anchor="ctr"/>
            <a:lstStyle/>
            <a:p>
              <a:pPr algn="ctr"/>
              <a:r>
                <a:rPr lang="en-US">
                  <a:solidFill>
                    <a:srgbClr val="00FD00"/>
                  </a:solidFill>
                  <a:latin typeface="Trebuchet MS" pitchFamily="34" charset="0"/>
                </a:rPr>
                <a:t>7</a:t>
              </a:r>
              <a:endParaRPr lang="en-US">
                <a:latin typeface="Trebuchet MS" pitchFamily="34" charset="0"/>
              </a:endParaRPr>
            </a:p>
          </p:txBody>
        </p:sp>
        <p:sp>
          <p:nvSpPr>
            <p:cNvPr id="9271" name="AutoShape 164"/>
            <p:cNvSpPr>
              <a:spLocks noChangeArrowheads="1"/>
            </p:cNvSpPr>
            <p:nvPr/>
          </p:nvSpPr>
          <p:spPr bwMode="auto">
            <a:xfrm>
              <a:off x="3887" y="1203"/>
              <a:ext cx="193" cy="190"/>
            </a:xfrm>
            <a:prstGeom prst="flowChartProcess">
              <a:avLst/>
            </a:prstGeom>
            <a:noFill/>
            <a:ln w="19050">
              <a:solidFill>
                <a:schemeClr val="tx1"/>
              </a:solidFill>
              <a:miter lim="800000"/>
              <a:headEnd/>
              <a:tailEnd/>
            </a:ln>
          </p:spPr>
          <p:txBody>
            <a:bodyPr wrap="none" anchor="ctr"/>
            <a:lstStyle/>
            <a:p>
              <a:pPr algn="ctr"/>
              <a:r>
                <a:rPr lang="en-US">
                  <a:solidFill>
                    <a:srgbClr val="00FD00"/>
                  </a:solidFill>
                  <a:latin typeface="Trebuchet MS" pitchFamily="34" charset="0"/>
                </a:rPr>
                <a:t>8</a:t>
              </a:r>
              <a:endParaRPr lang="en-US">
                <a:solidFill>
                  <a:srgbClr val="00BFFF"/>
                </a:solidFill>
                <a:latin typeface="Trebuchet MS" pitchFamily="34" charset="0"/>
              </a:endParaRPr>
            </a:p>
          </p:txBody>
        </p:sp>
      </p:grpSp>
      <p:grpSp>
        <p:nvGrpSpPr>
          <p:cNvPr id="23" name="Group 198"/>
          <p:cNvGrpSpPr>
            <a:grpSpLocks/>
          </p:cNvGrpSpPr>
          <p:nvPr/>
        </p:nvGrpSpPr>
        <p:grpSpPr bwMode="auto">
          <a:xfrm>
            <a:off x="4953000" y="2289175"/>
            <a:ext cx="1525588" cy="611188"/>
            <a:chOff x="3120" y="1775"/>
            <a:chExt cx="961" cy="385"/>
          </a:xfrm>
        </p:grpSpPr>
        <p:sp>
          <p:nvSpPr>
            <p:cNvPr id="9259" name="Line 151"/>
            <p:cNvSpPr>
              <a:spLocks noChangeShapeType="1"/>
            </p:cNvSpPr>
            <p:nvPr/>
          </p:nvSpPr>
          <p:spPr bwMode="auto">
            <a:xfrm>
              <a:off x="3408" y="1776"/>
              <a:ext cx="190" cy="190"/>
            </a:xfrm>
            <a:prstGeom prst="line">
              <a:avLst/>
            </a:prstGeom>
            <a:noFill/>
            <a:ln w="15875">
              <a:solidFill>
                <a:schemeClr val="tx1"/>
              </a:solidFill>
              <a:round/>
              <a:headEnd/>
              <a:tailEnd type="stealth" w="med" len="lg"/>
            </a:ln>
          </p:spPr>
          <p:txBody>
            <a:bodyPr wrap="none" anchor="ctr"/>
            <a:lstStyle/>
            <a:p>
              <a:endParaRPr lang="en-IN"/>
            </a:p>
          </p:txBody>
        </p:sp>
        <p:sp>
          <p:nvSpPr>
            <p:cNvPr id="9260" name="Line 152"/>
            <p:cNvSpPr>
              <a:spLocks noChangeShapeType="1"/>
            </p:cNvSpPr>
            <p:nvPr/>
          </p:nvSpPr>
          <p:spPr bwMode="auto">
            <a:xfrm flipH="1">
              <a:off x="3363" y="1775"/>
              <a:ext cx="240" cy="192"/>
            </a:xfrm>
            <a:prstGeom prst="line">
              <a:avLst/>
            </a:prstGeom>
            <a:noFill/>
            <a:ln w="15875">
              <a:solidFill>
                <a:schemeClr val="tx1"/>
              </a:solidFill>
              <a:round/>
              <a:headEnd/>
              <a:tailEnd type="stealth" w="med" len="lg"/>
            </a:ln>
          </p:spPr>
          <p:txBody>
            <a:bodyPr wrap="none" anchor="ctr"/>
            <a:lstStyle/>
            <a:p>
              <a:endParaRPr lang="en-IN"/>
            </a:p>
          </p:txBody>
        </p:sp>
        <p:grpSp>
          <p:nvGrpSpPr>
            <p:cNvPr id="24" name="Group 171"/>
            <p:cNvGrpSpPr>
              <a:grpSpLocks/>
            </p:cNvGrpSpPr>
            <p:nvPr/>
          </p:nvGrpSpPr>
          <p:grpSpPr bwMode="auto">
            <a:xfrm>
              <a:off x="3120" y="1967"/>
              <a:ext cx="961" cy="193"/>
              <a:chOff x="575" y="1197"/>
              <a:chExt cx="961" cy="193"/>
            </a:xfrm>
          </p:grpSpPr>
          <p:sp>
            <p:nvSpPr>
              <p:cNvPr id="9262" name="AutoShape 172"/>
              <p:cNvSpPr>
                <a:spLocks noChangeArrowheads="1"/>
              </p:cNvSpPr>
              <p:nvPr/>
            </p:nvSpPr>
            <p:spPr bwMode="auto">
              <a:xfrm>
                <a:off x="575" y="1197"/>
                <a:ext cx="193" cy="190"/>
              </a:xfrm>
              <a:prstGeom prst="flowChartProcess">
                <a:avLst/>
              </a:prstGeom>
              <a:noFill/>
              <a:ln w="19050">
                <a:solidFill>
                  <a:schemeClr val="tx1"/>
                </a:solidFill>
                <a:miter lim="800000"/>
                <a:headEnd/>
                <a:tailEnd/>
              </a:ln>
            </p:spPr>
            <p:txBody>
              <a:bodyPr wrap="none" anchor="ctr"/>
              <a:lstStyle/>
              <a:p>
                <a:pPr algn="ctr"/>
                <a:r>
                  <a:rPr lang="en-US">
                    <a:latin typeface="Trebuchet MS" pitchFamily="34" charset="0"/>
                  </a:rPr>
                  <a:t>2</a:t>
                </a:r>
                <a:endParaRPr lang="en-US"/>
              </a:p>
            </p:txBody>
          </p:sp>
          <p:sp>
            <p:nvSpPr>
              <p:cNvPr id="9263" name="AutoShape 173"/>
              <p:cNvSpPr>
                <a:spLocks noChangeArrowheads="1"/>
              </p:cNvSpPr>
              <p:nvPr/>
            </p:nvSpPr>
            <p:spPr bwMode="auto">
              <a:xfrm>
                <a:off x="767" y="1200"/>
                <a:ext cx="193" cy="190"/>
              </a:xfrm>
              <a:prstGeom prst="flowChartProcess">
                <a:avLst/>
              </a:prstGeom>
              <a:noFill/>
              <a:ln w="19050">
                <a:solidFill>
                  <a:schemeClr val="tx1"/>
                </a:solidFill>
                <a:miter lim="800000"/>
                <a:headEnd/>
                <a:tailEnd/>
              </a:ln>
            </p:spPr>
            <p:txBody>
              <a:bodyPr wrap="none" anchor="ctr"/>
              <a:lstStyle/>
              <a:p>
                <a:pPr algn="ctr"/>
                <a:r>
                  <a:rPr lang="en-US">
                    <a:latin typeface="Trebuchet MS" pitchFamily="34" charset="0"/>
                  </a:rPr>
                  <a:t>4</a:t>
                </a:r>
              </a:p>
            </p:txBody>
          </p:sp>
          <p:sp>
            <p:nvSpPr>
              <p:cNvPr id="9264" name="AutoShape 174"/>
              <p:cNvSpPr>
                <a:spLocks noChangeArrowheads="1"/>
              </p:cNvSpPr>
              <p:nvPr/>
            </p:nvSpPr>
            <p:spPr bwMode="auto">
              <a:xfrm>
                <a:off x="959" y="1200"/>
                <a:ext cx="193" cy="190"/>
              </a:xfrm>
              <a:prstGeom prst="flowChartProcess">
                <a:avLst/>
              </a:prstGeom>
              <a:noFill/>
              <a:ln w="19050">
                <a:solidFill>
                  <a:schemeClr val="tx1"/>
                </a:solidFill>
                <a:miter lim="800000"/>
                <a:headEnd/>
                <a:tailEnd/>
              </a:ln>
            </p:spPr>
            <p:txBody>
              <a:bodyPr wrap="none" anchor="ctr"/>
              <a:lstStyle/>
              <a:p>
                <a:pPr algn="ctr"/>
                <a:r>
                  <a:rPr lang="en-US">
                    <a:solidFill>
                      <a:srgbClr val="00FD00"/>
                    </a:solidFill>
                    <a:latin typeface="Trebuchet MS" pitchFamily="34" charset="0"/>
                  </a:rPr>
                  <a:t>5</a:t>
                </a:r>
                <a:endParaRPr lang="en-US">
                  <a:solidFill>
                    <a:srgbClr val="00BFFF"/>
                  </a:solidFill>
                  <a:latin typeface="Trebuchet MS" pitchFamily="34" charset="0"/>
                </a:endParaRPr>
              </a:p>
            </p:txBody>
          </p:sp>
          <p:sp>
            <p:nvSpPr>
              <p:cNvPr id="9265" name="AutoShape 175"/>
              <p:cNvSpPr>
                <a:spLocks noChangeArrowheads="1"/>
              </p:cNvSpPr>
              <p:nvPr/>
            </p:nvSpPr>
            <p:spPr bwMode="auto">
              <a:xfrm>
                <a:off x="1151" y="1200"/>
                <a:ext cx="193" cy="190"/>
              </a:xfrm>
              <a:prstGeom prst="flowChartProcess">
                <a:avLst/>
              </a:prstGeom>
              <a:noFill/>
              <a:ln w="19050">
                <a:solidFill>
                  <a:schemeClr val="tx1"/>
                </a:solidFill>
                <a:miter lim="800000"/>
                <a:headEnd/>
                <a:tailEnd/>
              </a:ln>
            </p:spPr>
            <p:txBody>
              <a:bodyPr wrap="none" anchor="ctr"/>
              <a:lstStyle/>
              <a:p>
                <a:pPr algn="ctr"/>
                <a:r>
                  <a:rPr lang="en-US">
                    <a:solidFill>
                      <a:srgbClr val="00FD00"/>
                    </a:solidFill>
                    <a:latin typeface="Trebuchet MS" pitchFamily="34" charset="0"/>
                  </a:rPr>
                  <a:t>7</a:t>
                </a:r>
                <a:endParaRPr lang="en-US">
                  <a:latin typeface="Trebuchet MS" pitchFamily="34" charset="0"/>
                </a:endParaRPr>
              </a:p>
            </p:txBody>
          </p:sp>
          <p:sp>
            <p:nvSpPr>
              <p:cNvPr id="9266" name="AutoShape 176"/>
              <p:cNvSpPr>
                <a:spLocks noChangeArrowheads="1"/>
              </p:cNvSpPr>
              <p:nvPr/>
            </p:nvSpPr>
            <p:spPr bwMode="auto">
              <a:xfrm>
                <a:off x="1343" y="1200"/>
                <a:ext cx="193" cy="190"/>
              </a:xfrm>
              <a:prstGeom prst="flowChartProcess">
                <a:avLst/>
              </a:prstGeom>
              <a:noFill/>
              <a:ln w="19050">
                <a:solidFill>
                  <a:schemeClr val="tx1"/>
                </a:solidFill>
                <a:miter lim="800000"/>
                <a:headEnd/>
                <a:tailEnd/>
              </a:ln>
            </p:spPr>
            <p:txBody>
              <a:bodyPr wrap="none" anchor="ctr"/>
              <a:lstStyle/>
              <a:p>
                <a:pPr algn="ctr"/>
                <a:r>
                  <a:rPr lang="en-US">
                    <a:solidFill>
                      <a:srgbClr val="00FD00"/>
                    </a:solidFill>
                    <a:latin typeface="Trebuchet MS" pitchFamily="34" charset="0"/>
                  </a:rPr>
                  <a:t>8</a:t>
                </a:r>
                <a:endParaRPr lang="en-US">
                  <a:solidFill>
                    <a:srgbClr val="00BFFF"/>
                  </a:solidFill>
                  <a:latin typeface="Trebuchet MS" pitchFamily="34" charset="0"/>
                </a:endParaRPr>
              </a:p>
            </p:txBody>
          </p:sp>
        </p:grpSp>
      </p:grpSp>
      <p:grpSp>
        <p:nvGrpSpPr>
          <p:cNvPr id="25" name="Group 197"/>
          <p:cNvGrpSpPr>
            <a:grpSpLocks/>
          </p:cNvGrpSpPr>
          <p:nvPr/>
        </p:nvGrpSpPr>
        <p:grpSpPr bwMode="auto">
          <a:xfrm>
            <a:off x="4953000" y="1681163"/>
            <a:ext cx="1525588" cy="609600"/>
            <a:chOff x="3120" y="1392"/>
            <a:chExt cx="961" cy="384"/>
          </a:xfrm>
        </p:grpSpPr>
        <p:grpSp>
          <p:nvGrpSpPr>
            <p:cNvPr id="26" name="Group 165"/>
            <p:cNvGrpSpPr>
              <a:grpSpLocks/>
            </p:cNvGrpSpPr>
            <p:nvPr/>
          </p:nvGrpSpPr>
          <p:grpSpPr bwMode="auto">
            <a:xfrm>
              <a:off x="3120" y="1583"/>
              <a:ext cx="961" cy="193"/>
              <a:chOff x="575" y="1197"/>
              <a:chExt cx="961" cy="193"/>
            </a:xfrm>
          </p:grpSpPr>
          <p:sp>
            <p:nvSpPr>
              <p:cNvPr id="9254" name="AutoShape 166"/>
              <p:cNvSpPr>
                <a:spLocks noChangeArrowheads="1"/>
              </p:cNvSpPr>
              <p:nvPr/>
            </p:nvSpPr>
            <p:spPr bwMode="auto">
              <a:xfrm>
                <a:off x="575" y="1197"/>
                <a:ext cx="193" cy="190"/>
              </a:xfrm>
              <a:prstGeom prst="flowChartProcess">
                <a:avLst/>
              </a:prstGeom>
              <a:noFill/>
              <a:ln w="19050">
                <a:solidFill>
                  <a:schemeClr val="tx1"/>
                </a:solidFill>
                <a:miter lim="800000"/>
                <a:headEnd/>
                <a:tailEnd/>
              </a:ln>
            </p:spPr>
            <p:txBody>
              <a:bodyPr wrap="none" anchor="ctr"/>
              <a:lstStyle/>
              <a:p>
                <a:pPr algn="ctr"/>
                <a:r>
                  <a:rPr lang="en-US">
                    <a:latin typeface="Trebuchet MS" pitchFamily="34" charset="0"/>
                  </a:rPr>
                  <a:t>2</a:t>
                </a:r>
                <a:endParaRPr lang="en-US"/>
              </a:p>
            </p:txBody>
          </p:sp>
          <p:sp>
            <p:nvSpPr>
              <p:cNvPr id="9255" name="AutoShape 167"/>
              <p:cNvSpPr>
                <a:spLocks noChangeArrowheads="1"/>
              </p:cNvSpPr>
              <p:nvPr/>
            </p:nvSpPr>
            <p:spPr bwMode="auto">
              <a:xfrm>
                <a:off x="767" y="1200"/>
                <a:ext cx="193" cy="190"/>
              </a:xfrm>
              <a:prstGeom prst="flowChartProcess">
                <a:avLst/>
              </a:prstGeom>
              <a:noFill/>
              <a:ln w="19050">
                <a:solidFill>
                  <a:schemeClr val="tx1"/>
                </a:solidFill>
                <a:miter lim="800000"/>
                <a:headEnd/>
                <a:tailEnd/>
              </a:ln>
            </p:spPr>
            <p:txBody>
              <a:bodyPr wrap="none" anchor="ctr"/>
              <a:lstStyle/>
              <a:p>
                <a:pPr algn="ctr"/>
                <a:r>
                  <a:rPr lang="en-US">
                    <a:solidFill>
                      <a:srgbClr val="00BFFF"/>
                    </a:solidFill>
                    <a:latin typeface="Trebuchet MS" pitchFamily="34" charset="0"/>
                  </a:rPr>
                  <a:t>5</a:t>
                </a:r>
              </a:p>
            </p:txBody>
          </p:sp>
          <p:sp>
            <p:nvSpPr>
              <p:cNvPr id="9256" name="AutoShape 168"/>
              <p:cNvSpPr>
                <a:spLocks noChangeArrowheads="1"/>
              </p:cNvSpPr>
              <p:nvPr/>
            </p:nvSpPr>
            <p:spPr bwMode="auto">
              <a:xfrm>
                <a:off x="959" y="1200"/>
                <a:ext cx="193" cy="190"/>
              </a:xfrm>
              <a:prstGeom prst="flowChartProcess">
                <a:avLst/>
              </a:prstGeom>
              <a:noFill/>
              <a:ln w="19050">
                <a:solidFill>
                  <a:schemeClr val="tx1"/>
                </a:solidFill>
                <a:miter lim="800000"/>
                <a:headEnd/>
                <a:tailEnd/>
              </a:ln>
            </p:spPr>
            <p:txBody>
              <a:bodyPr wrap="none" anchor="ctr"/>
              <a:lstStyle/>
              <a:p>
                <a:pPr algn="ctr"/>
                <a:r>
                  <a:rPr lang="en-US">
                    <a:solidFill>
                      <a:srgbClr val="FF7FFF"/>
                    </a:solidFill>
                    <a:latin typeface="Trebuchet MS" pitchFamily="34" charset="0"/>
                  </a:rPr>
                  <a:t>4</a:t>
                </a:r>
                <a:endParaRPr lang="en-US"/>
              </a:p>
            </p:txBody>
          </p:sp>
          <p:sp>
            <p:nvSpPr>
              <p:cNvPr id="9257" name="AutoShape 169"/>
              <p:cNvSpPr>
                <a:spLocks noChangeArrowheads="1"/>
              </p:cNvSpPr>
              <p:nvPr/>
            </p:nvSpPr>
            <p:spPr bwMode="auto">
              <a:xfrm>
                <a:off x="1151" y="1200"/>
                <a:ext cx="193" cy="190"/>
              </a:xfrm>
              <a:prstGeom prst="flowChartProcess">
                <a:avLst/>
              </a:prstGeom>
              <a:noFill/>
              <a:ln w="19050">
                <a:solidFill>
                  <a:schemeClr val="tx1"/>
                </a:solidFill>
                <a:miter lim="800000"/>
                <a:headEnd/>
                <a:tailEnd/>
              </a:ln>
            </p:spPr>
            <p:txBody>
              <a:bodyPr wrap="none" anchor="ctr"/>
              <a:lstStyle/>
              <a:p>
                <a:pPr algn="ctr"/>
                <a:r>
                  <a:rPr lang="en-US">
                    <a:solidFill>
                      <a:srgbClr val="00FD00"/>
                    </a:solidFill>
                    <a:latin typeface="Trebuchet MS" pitchFamily="34" charset="0"/>
                  </a:rPr>
                  <a:t>7</a:t>
                </a:r>
                <a:endParaRPr lang="en-US">
                  <a:latin typeface="Trebuchet MS" pitchFamily="34" charset="0"/>
                </a:endParaRPr>
              </a:p>
            </p:txBody>
          </p:sp>
          <p:sp>
            <p:nvSpPr>
              <p:cNvPr id="9258" name="AutoShape 170"/>
              <p:cNvSpPr>
                <a:spLocks noChangeArrowheads="1"/>
              </p:cNvSpPr>
              <p:nvPr/>
            </p:nvSpPr>
            <p:spPr bwMode="auto">
              <a:xfrm>
                <a:off x="1343" y="1200"/>
                <a:ext cx="193" cy="190"/>
              </a:xfrm>
              <a:prstGeom prst="flowChartProcess">
                <a:avLst/>
              </a:prstGeom>
              <a:noFill/>
              <a:ln w="19050">
                <a:solidFill>
                  <a:schemeClr val="tx1"/>
                </a:solidFill>
                <a:miter lim="800000"/>
                <a:headEnd/>
                <a:tailEnd/>
              </a:ln>
            </p:spPr>
            <p:txBody>
              <a:bodyPr wrap="none" anchor="ctr"/>
              <a:lstStyle/>
              <a:p>
                <a:pPr algn="ctr"/>
                <a:r>
                  <a:rPr lang="en-US">
                    <a:solidFill>
                      <a:srgbClr val="00FD00"/>
                    </a:solidFill>
                    <a:latin typeface="Trebuchet MS" pitchFamily="34" charset="0"/>
                  </a:rPr>
                  <a:t>8</a:t>
                </a:r>
                <a:endParaRPr lang="en-US">
                  <a:solidFill>
                    <a:srgbClr val="00BFFF"/>
                  </a:solidFill>
                  <a:latin typeface="Trebuchet MS" pitchFamily="34" charset="0"/>
                </a:endParaRPr>
              </a:p>
            </p:txBody>
          </p:sp>
        </p:grpSp>
        <p:sp>
          <p:nvSpPr>
            <p:cNvPr id="9252" name="Line 177"/>
            <p:cNvSpPr>
              <a:spLocks noChangeShapeType="1"/>
            </p:cNvSpPr>
            <p:nvPr/>
          </p:nvSpPr>
          <p:spPr bwMode="auto">
            <a:xfrm>
              <a:off x="3216" y="1392"/>
              <a:ext cx="0" cy="192"/>
            </a:xfrm>
            <a:prstGeom prst="line">
              <a:avLst/>
            </a:prstGeom>
            <a:noFill/>
            <a:ln w="15875">
              <a:solidFill>
                <a:schemeClr val="tx1"/>
              </a:solidFill>
              <a:round/>
              <a:headEnd/>
              <a:tailEnd type="stealth" w="med" len="lg"/>
            </a:ln>
          </p:spPr>
          <p:txBody>
            <a:bodyPr wrap="none" anchor="ctr"/>
            <a:lstStyle/>
            <a:p>
              <a:endParaRPr lang="en-IN"/>
            </a:p>
          </p:txBody>
        </p:sp>
        <p:sp>
          <p:nvSpPr>
            <p:cNvPr id="9253" name="Line 178"/>
            <p:cNvSpPr>
              <a:spLocks noChangeShapeType="1"/>
            </p:cNvSpPr>
            <p:nvPr/>
          </p:nvSpPr>
          <p:spPr bwMode="auto">
            <a:xfrm>
              <a:off x="3408" y="1392"/>
              <a:ext cx="0" cy="192"/>
            </a:xfrm>
            <a:prstGeom prst="line">
              <a:avLst/>
            </a:prstGeom>
            <a:noFill/>
            <a:ln w="15875">
              <a:solidFill>
                <a:schemeClr val="tx1"/>
              </a:solidFill>
              <a:round/>
              <a:headEnd/>
              <a:tailEnd type="stealth" w="med" len="lg"/>
            </a:ln>
          </p:spPr>
          <p:txBody>
            <a:bodyPr wrap="none" anchor="ctr"/>
            <a:lstStyle/>
            <a:p>
              <a:endParaRPr lang="en-IN"/>
            </a:p>
          </p:txBody>
        </p:sp>
      </p:grpSp>
      <p:grpSp>
        <p:nvGrpSpPr>
          <p:cNvPr id="27" name="Group 179"/>
          <p:cNvGrpSpPr>
            <a:grpSpLocks/>
          </p:cNvGrpSpPr>
          <p:nvPr/>
        </p:nvGrpSpPr>
        <p:grpSpPr bwMode="auto">
          <a:xfrm>
            <a:off x="6932613" y="1376363"/>
            <a:ext cx="1525587" cy="306387"/>
            <a:chOff x="575" y="1197"/>
            <a:chExt cx="961" cy="193"/>
          </a:xfrm>
        </p:grpSpPr>
        <p:sp>
          <p:nvSpPr>
            <p:cNvPr id="9246" name="AutoShape 180"/>
            <p:cNvSpPr>
              <a:spLocks noChangeArrowheads="1"/>
            </p:cNvSpPr>
            <p:nvPr/>
          </p:nvSpPr>
          <p:spPr bwMode="auto">
            <a:xfrm>
              <a:off x="575" y="1197"/>
              <a:ext cx="193" cy="190"/>
            </a:xfrm>
            <a:prstGeom prst="flowChartProcess">
              <a:avLst/>
            </a:prstGeom>
            <a:noFill/>
            <a:ln w="19050">
              <a:solidFill>
                <a:schemeClr val="tx1"/>
              </a:solidFill>
              <a:miter lim="800000"/>
              <a:headEnd/>
              <a:tailEnd/>
            </a:ln>
          </p:spPr>
          <p:txBody>
            <a:bodyPr wrap="none" anchor="ctr"/>
            <a:lstStyle/>
            <a:p>
              <a:pPr algn="ctr"/>
              <a:r>
                <a:rPr lang="en-US">
                  <a:solidFill>
                    <a:srgbClr val="00BFFF"/>
                  </a:solidFill>
                  <a:latin typeface="Trebuchet MS" pitchFamily="34" charset="0"/>
                </a:rPr>
                <a:t>2</a:t>
              </a:r>
              <a:endParaRPr lang="en-US"/>
            </a:p>
          </p:txBody>
        </p:sp>
        <p:sp>
          <p:nvSpPr>
            <p:cNvPr id="9247" name="AutoShape 181"/>
            <p:cNvSpPr>
              <a:spLocks noChangeArrowheads="1"/>
            </p:cNvSpPr>
            <p:nvPr/>
          </p:nvSpPr>
          <p:spPr bwMode="auto">
            <a:xfrm>
              <a:off x="767" y="1200"/>
              <a:ext cx="193" cy="190"/>
            </a:xfrm>
            <a:prstGeom prst="flowChartProcess">
              <a:avLst/>
            </a:prstGeom>
            <a:noFill/>
            <a:ln w="19050">
              <a:solidFill>
                <a:schemeClr val="tx1"/>
              </a:solidFill>
              <a:miter lim="800000"/>
              <a:headEnd/>
              <a:tailEnd/>
            </a:ln>
          </p:spPr>
          <p:txBody>
            <a:bodyPr wrap="none" anchor="ctr"/>
            <a:lstStyle/>
            <a:p>
              <a:pPr algn="ctr"/>
              <a:r>
                <a:rPr lang="en-US">
                  <a:solidFill>
                    <a:srgbClr val="FF7FFF"/>
                  </a:solidFill>
                  <a:latin typeface="Trebuchet MS" pitchFamily="34" charset="0"/>
                </a:rPr>
                <a:t>4</a:t>
              </a:r>
              <a:endParaRPr lang="en-US">
                <a:latin typeface="Trebuchet MS" pitchFamily="34" charset="0"/>
              </a:endParaRPr>
            </a:p>
          </p:txBody>
        </p:sp>
        <p:sp>
          <p:nvSpPr>
            <p:cNvPr id="9248" name="AutoShape 182"/>
            <p:cNvSpPr>
              <a:spLocks noChangeArrowheads="1"/>
            </p:cNvSpPr>
            <p:nvPr/>
          </p:nvSpPr>
          <p:spPr bwMode="auto">
            <a:xfrm>
              <a:off x="959" y="1200"/>
              <a:ext cx="193" cy="190"/>
            </a:xfrm>
            <a:prstGeom prst="flowChartProcess">
              <a:avLst/>
            </a:prstGeom>
            <a:noFill/>
            <a:ln w="19050">
              <a:solidFill>
                <a:schemeClr val="tx1"/>
              </a:solidFill>
              <a:miter lim="800000"/>
              <a:headEnd/>
              <a:tailEnd/>
            </a:ln>
          </p:spPr>
          <p:txBody>
            <a:bodyPr wrap="none" anchor="ctr"/>
            <a:lstStyle/>
            <a:p>
              <a:pPr algn="ctr"/>
              <a:r>
                <a:rPr lang="en-US">
                  <a:solidFill>
                    <a:srgbClr val="00FD00"/>
                  </a:solidFill>
                  <a:latin typeface="Trebuchet MS" pitchFamily="34" charset="0"/>
                </a:rPr>
                <a:t>5</a:t>
              </a:r>
              <a:endParaRPr lang="en-US">
                <a:solidFill>
                  <a:srgbClr val="00BFFF"/>
                </a:solidFill>
                <a:latin typeface="Trebuchet MS" pitchFamily="34" charset="0"/>
              </a:endParaRPr>
            </a:p>
          </p:txBody>
        </p:sp>
        <p:sp>
          <p:nvSpPr>
            <p:cNvPr id="9249" name="AutoShape 183"/>
            <p:cNvSpPr>
              <a:spLocks noChangeArrowheads="1"/>
            </p:cNvSpPr>
            <p:nvPr/>
          </p:nvSpPr>
          <p:spPr bwMode="auto">
            <a:xfrm>
              <a:off x="1151" y="1200"/>
              <a:ext cx="193" cy="190"/>
            </a:xfrm>
            <a:prstGeom prst="flowChartProcess">
              <a:avLst/>
            </a:prstGeom>
            <a:noFill/>
            <a:ln w="19050">
              <a:solidFill>
                <a:schemeClr val="tx1"/>
              </a:solidFill>
              <a:miter lim="800000"/>
              <a:headEnd/>
              <a:tailEnd/>
            </a:ln>
          </p:spPr>
          <p:txBody>
            <a:bodyPr wrap="none" anchor="ctr"/>
            <a:lstStyle/>
            <a:p>
              <a:pPr algn="ctr"/>
              <a:r>
                <a:rPr lang="en-US">
                  <a:solidFill>
                    <a:srgbClr val="00FD00"/>
                  </a:solidFill>
                  <a:latin typeface="Trebuchet MS" pitchFamily="34" charset="0"/>
                </a:rPr>
                <a:t>7</a:t>
              </a:r>
              <a:endParaRPr lang="en-US">
                <a:latin typeface="Trebuchet MS" pitchFamily="34" charset="0"/>
              </a:endParaRPr>
            </a:p>
          </p:txBody>
        </p:sp>
        <p:sp>
          <p:nvSpPr>
            <p:cNvPr id="9250" name="AutoShape 184"/>
            <p:cNvSpPr>
              <a:spLocks noChangeArrowheads="1"/>
            </p:cNvSpPr>
            <p:nvPr/>
          </p:nvSpPr>
          <p:spPr bwMode="auto">
            <a:xfrm>
              <a:off x="1343" y="1200"/>
              <a:ext cx="193" cy="190"/>
            </a:xfrm>
            <a:prstGeom prst="flowChartProcess">
              <a:avLst/>
            </a:prstGeom>
            <a:noFill/>
            <a:ln w="19050">
              <a:solidFill>
                <a:schemeClr val="tx1"/>
              </a:solidFill>
              <a:miter lim="800000"/>
              <a:headEnd/>
              <a:tailEnd/>
            </a:ln>
          </p:spPr>
          <p:txBody>
            <a:bodyPr wrap="none" anchor="ctr"/>
            <a:lstStyle/>
            <a:p>
              <a:pPr algn="ctr"/>
              <a:r>
                <a:rPr lang="en-US">
                  <a:solidFill>
                    <a:srgbClr val="00FD00"/>
                  </a:solidFill>
                  <a:latin typeface="Trebuchet MS" pitchFamily="34" charset="0"/>
                </a:rPr>
                <a:t>8</a:t>
              </a:r>
              <a:endParaRPr lang="en-US">
                <a:solidFill>
                  <a:srgbClr val="00BFFF"/>
                </a:solidFill>
                <a:latin typeface="Trebuchet MS" pitchFamily="34" charset="0"/>
              </a:endParaRPr>
            </a:p>
          </p:txBody>
        </p:sp>
      </p:grpSp>
      <p:grpSp>
        <p:nvGrpSpPr>
          <p:cNvPr id="28" name="Group 199"/>
          <p:cNvGrpSpPr>
            <a:grpSpLocks/>
          </p:cNvGrpSpPr>
          <p:nvPr/>
        </p:nvGrpSpPr>
        <p:grpSpPr bwMode="auto">
          <a:xfrm>
            <a:off x="6934200" y="1681163"/>
            <a:ext cx="1525588" cy="609600"/>
            <a:chOff x="4368" y="1392"/>
            <a:chExt cx="961" cy="384"/>
          </a:xfrm>
        </p:grpSpPr>
        <p:grpSp>
          <p:nvGrpSpPr>
            <p:cNvPr id="29" name="Group 185"/>
            <p:cNvGrpSpPr>
              <a:grpSpLocks/>
            </p:cNvGrpSpPr>
            <p:nvPr/>
          </p:nvGrpSpPr>
          <p:grpSpPr bwMode="auto">
            <a:xfrm>
              <a:off x="4368" y="1583"/>
              <a:ext cx="961" cy="193"/>
              <a:chOff x="575" y="1197"/>
              <a:chExt cx="961" cy="193"/>
            </a:xfrm>
          </p:grpSpPr>
          <p:sp>
            <p:nvSpPr>
              <p:cNvPr id="9241" name="AutoShape 186"/>
              <p:cNvSpPr>
                <a:spLocks noChangeArrowheads="1"/>
              </p:cNvSpPr>
              <p:nvPr/>
            </p:nvSpPr>
            <p:spPr bwMode="auto">
              <a:xfrm>
                <a:off x="575" y="1197"/>
                <a:ext cx="193" cy="190"/>
              </a:xfrm>
              <a:prstGeom prst="flowChartProcess">
                <a:avLst/>
              </a:prstGeom>
              <a:noFill/>
              <a:ln w="19050">
                <a:solidFill>
                  <a:schemeClr val="tx1"/>
                </a:solidFill>
                <a:miter lim="800000"/>
                <a:headEnd/>
                <a:tailEnd/>
              </a:ln>
            </p:spPr>
            <p:txBody>
              <a:bodyPr wrap="none" anchor="ctr"/>
              <a:lstStyle/>
              <a:p>
                <a:pPr algn="ctr"/>
                <a:r>
                  <a:rPr lang="en-US">
                    <a:latin typeface="Trebuchet MS" pitchFamily="34" charset="0"/>
                  </a:rPr>
                  <a:t>2</a:t>
                </a:r>
                <a:endParaRPr lang="en-US"/>
              </a:p>
            </p:txBody>
          </p:sp>
          <p:sp>
            <p:nvSpPr>
              <p:cNvPr id="9242" name="AutoShape 187"/>
              <p:cNvSpPr>
                <a:spLocks noChangeArrowheads="1"/>
              </p:cNvSpPr>
              <p:nvPr/>
            </p:nvSpPr>
            <p:spPr bwMode="auto">
              <a:xfrm>
                <a:off x="767" y="1200"/>
                <a:ext cx="193" cy="190"/>
              </a:xfrm>
              <a:prstGeom prst="flowChartProcess">
                <a:avLst/>
              </a:prstGeom>
              <a:noFill/>
              <a:ln w="19050">
                <a:solidFill>
                  <a:schemeClr val="tx1"/>
                </a:solidFill>
                <a:miter lim="800000"/>
                <a:headEnd/>
                <a:tailEnd/>
              </a:ln>
            </p:spPr>
            <p:txBody>
              <a:bodyPr wrap="none" anchor="ctr"/>
              <a:lstStyle/>
              <a:p>
                <a:pPr algn="ctr"/>
                <a:r>
                  <a:rPr lang="en-US">
                    <a:solidFill>
                      <a:srgbClr val="00FD00"/>
                    </a:solidFill>
                    <a:latin typeface="Trebuchet MS" pitchFamily="34" charset="0"/>
                  </a:rPr>
                  <a:t>4</a:t>
                </a:r>
                <a:endParaRPr lang="en-US">
                  <a:latin typeface="Trebuchet MS" pitchFamily="34" charset="0"/>
                </a:endParaRPr>
              </a:p>
            </p:txBody>
          </p:sp>
          <p:sp>
            <p:nvSpPr>
              <p:cNvPr id="9243" name="AutoShape 188"/>
              <p:cNvSpPr>
                <a:spLocks noChangeArrowheads="1"/>
              </p:cNvSpPr>
              <p:nvPr/>
            </p:nvSpPr>
            <p:spPr bwMode="auto">
              <a:xfrm>
                <a:off x="959" y="1200"/>
                <a:ext cx="193" cy="190"/>
              </a:xfrm>
              <a:prstGeom prst="flowChartProcess">
                <a:avLst/>
              </a:prstGeom>
              <a:noFill/>
              <a:ln w="19050">
                <a:solidFill>
                  <a:schemeClr val="tx1"/>
                </a:solidFill>
                <a:miter lim="800000"/>
                <a:headEnd/>
                <a:tailEnd/>
              </a:ln>
            </p:spPr>
            <p:txBody>
              <a:bodyPr wrap="none" anchor="ctr"/>
              <a:lstStyle/>
              <a:p>
                <a:pPr algn="ctr"/>
                <a:r>
                  <a:rPr lang="en-US">
                    <a:solidFill>
                      <a:srgbClr val="00FD00"/>
                    </a:solidFill>
                    <a:latin typeface="Trebuchet MS" pitchFamily="34" charset="0"/>
                  </a:rPr>
                  <a:t>5</a:t>
                </a:r>
                <a:endParaRPr lang="en-US">
                  <a:solidFill>
                    <a:srgbClr val="00BFFF"/>
                  </a:solidFill>
                  <a:latin typeface="Trebuchet MS" pitchFamily="34" charset="0"/>
                </a:endParaRPr>
              </a:p>
            </p:txBody>
          </p:sp>
          <p:sp>
            <p:nvSpPr>
              <p:cNvPr id="9244" name="AutoShape 189"/>
              <p:cNvSpPr>
                <a:spLocks noChangeArrowheads="1"/>
              </p:cNvSpPr>
              <p:nvPr/>
            </p:nvSpPr>
            <p:spPr bwMode="auto">
              <a:xfrm>
                <a:off x="1151" y="1200"/>
                <a:ext cx="193" cy="190"/>
              </a:xfrm>
              <a:prstGeom prst="flowChartProcess">
                <a:avLst/>
              </a:prstGeom>
              <a:noFill/>
              <a:ln w="19050">
                <a:solidFill>
                  <a:schemeClr val="tx1"/>
                </a:solidFill>
                <a:miter lim="800000"/>
                <a:headEnd/>
                <a:tailEnd/>
              </a:ln>
            </p:spPr>
            <p:txBody>
              <a:bodyPr wrap="none" anchor="ctr"/>
              <a:lstStyle/>
              <a:p>
                <a:pPr algn="ctr"/>
                <a:r>
                  <a:rPr lang="en-US">
                    <a:solidFill>
                      <a:srgbClr val="00FD00"/>
                    </a:solidFill>
                    <a:latin typeface="Trebuchet MS" pitchFamily="34" charset="0"/>
                  </a:rPr>
                  <a:t>7</a:t>
                </a:r>
                <a:endParaRPr lang="en-US">
                  <a:latin typeface="Trebuchet MS" pitchFamily="34" charset="0"/>
                </a:endParaRPr>
              </a:p>
            </p:txBody>
          </p:sp>
          <p:sp>
            <p:nvSpPr>
              <p:cNvPr id="9245" name="AutoShape 190"/>
              <p:cNvSpPr>
                <a:spLocks noChangeArrowheads="1"/>
              </p:cNvSpPr>
              <p:nvPr/>
            </p:nvSpPr>
            <p:spPr bwMode="auto">
              <a:xfrm>
                <a:off x="1343" y="1200"/>
                <a:ext cx="193" cy="190"/>
              </a:xfrm>
              <a:prstGeom prst="flowChartProcess">
                <a:avLst/>
              </a:prstGeom>
              <a:noFill/>
              <a:ln w="19050">
                <a:solidFill>
                  <a:schemeClr val="tx1"/>
                </a:solidFill>
                <a:miter lim="800000"/>
                <a:headEnd/>
                <a:tailEnd/>
              </a:ln>
            </p:spPr>
            <p:txBody>
              <a:bodyPr wrap="none" anchor="ctr"/>
              <a:lstStyle/>
              <a:p>
                <a:pPr algn="ctr"/>
                <a:r>
                  <a:rPr lang="en-US">
                    <a:solidFill>
                      <a:srgbClr val="00FD00"/>
                    </a:solidFill>
                    <a:latin typeface="Trebuchet MS" pitchFamily="34" charset="0"/>
                  </a:rPr>
                  <a:t>8</a:t>
                </a:r>
                <a:endParaRPr lang="en-US">
                  <a:solidFill>
                    <a:srgbClr val="00BFFF"/>
                  </a:solidFill>
                  <a:latin typeface="Trebuchet MS" pitchFamily="34" charset="0"/>
                </a:endParaRPr>
              </a:p>
            </p:txBody>
          </p:sp>
        </p:grpSp>
        <p:sp>
          <p:nvSpPr>
            <p:cNvPr id="9239" name="Line 191"/>
            <p:cNvSpPr>
              <a:spLocks noChangeShapeType="1"/>
            </p:cNvSpPr>
            <p:nvPr/>
          </p:nvSpPr>
          <p:spPr bwMode="auto">
            <a:xfrm>
              <a:off x="4464" y="1392"/>
              <a:ext cx="0" cy="192"/>
            </a:xfrm>
            <a:prstGeom prst="line">
              <a:avLst/>
            </a:prstGeom>
            <a:noFill/>
            <a:ln w="15875">
              <a:solidFill>
                <a:schemeClr val="tx1"/>
              </a:solidFill>
              <a:round/>
              <a:headEnd/>
              <a:tailEnd type="stealth" w="med" len="lg"/>
            </a:ln>
          </p:spPr>
          <p:txBody>
            <a:bodyPr wrap="none" anchor="ctr"/>
            <a:lstStyle/>
            <a:p>
              <a:endParaRPr lang="en-IN"/>
            </a:p>
          </p:txBody>
        </p:sp>
        <p:sp>
          <p:nvSpPr>
            <p:cNvPr id="9240" name="Line 192"/>
            <p:cNvSpPr>
              <a:spLocks noChangeShapeType="1"/>
            </p:cNvSpPr>
            <p:nvPr/>
          </p:nvSpPr>
          <p:spPr bwMode="auto">
            <a:xfrm>
              <a:off x="4656" y="1392"/>
              <a:ext cx="0" cy="192"/>
            </a:xfrm>
            <a:prstGeom prst="line">
              <a:avLst/>
            </a:prstGeom>
            <a:noFill/>
            <a:ln w="15875">
              <a:solidFill>
                <a:schemeClr val="tx1"/>
              </a:solidFill>
              <a:round/>
              <a:headEnd/>
              <a:tailEnd type="stealth" w="med" len="lg"/>
            </a:ln>
          </p:spPr>
          <p:txBody>
            <a:bodyPr wrap="none" anchor="ctr"/>
            <a:lstStyle/>
            <a:p>
              <a:endParaRPr lang="en-IN"/>
            </a:p>
          </p:txBody>
        </p:sp>
      </p:grpSp>
      <p:sp>
        <p:nvSpPr>
          <p:cNvPr id="5320" name="Text Box 200"/>
          <p:cNvSpPr txBox="1">
            <a:spLocks noChangeArrowheads="1"/>
          </p:cNvSpPr>
          <p:nvPr/>
        </p:nvSpPr>
        <p:spPr bwMode="auto">
          <a:xfrm>
            <a:off x="7315200" y="2519363"/>
            <a:ext cx="1066800" cy="457200"/>
          </a:xfrm>
          <a:prstGeom prst="rect">
            <a:avLst/>
          </a:prstGeom>
          <a:noFill/>
          <a:ln w="15875">
            <a:noFill/>
            <a:miter lim="800000"/>
            <a:headEnd/>
            <a:tailEnd type="none" w="med" len="lg"/>
          </a:ln>
        </p:spPr>
        <p:txBody>
          <a:bodyPr>
            <a:spAutoFit/>
          </a:bodyPr>
          <a:lstStyle/>
          <a:p>
            <a:pPr>
              <a:spcBef>
                <a:spcPct val="50000"/>
              </a:spcBef>
            </a:pPr>
            <a:r>
              <a:rPr lang="en-US"/>
              <a:t>(done)</a:t>
            </a:r>
          </a:p>
        </p:txBody>
      </p:sp>
      <p:sp>
        <p:nvSpPr>
          <p:cNvPr id="9235" name="TextBox 124"/>
          <p:cNvSpPr txBox="1">
            <a:spLocks noChangeArrowheads="1"/>
          </p:cNvSpPr>
          <p:nvPr/>
        </p:nvSpPr>
        <p:spPr bwMode="auto">
          <a:xfrm>
            <a:off x="381000" y="4151313"/>
            <a:ext cx="2514600" cy="2554287"/>
          </a:xfrm>
          <a:prstGeom prst="rect">
            <a:avLst/>
          </a:prstGeom>
          <a:noFill/>
          <a:ln w="9525">
            <a:solidFill>
              <a:schemeClr val="accent1"/>
            </a:solidFill>
            <a:miter lim="800000"/>
            <a:headEnd/>
            <a:tailEnd/>
          </a:ln>
        </p:spPr>
        <p:txBody>
          <a:bodyPr>
            <a:spAutoFit/>
          </a:bodyPr>
          <a:lstStyle/>
          <a:p>
            <a:r>
              <a:rPr lang="en-US" sz="1600" b="1">
                <a:solidFill>
                  <a:schemeClr val="accent2"/>
                </a:solidFill>
              </a:rPr>
              <a:t>Pass 1</a:t>
            </a:r>
            <a:r>
              <a:rPr lang="en-US" sz="1600"/>
              <a:t>.</a:t>
            </a:r>
          </a:p>
          <a:p>
            <a:pPr algn="just"/>
            <a:r>
              <a:rPr lang="en-US" sz="1600" b="1"/>
              <a:t>Step1</a:t>
            </a:r>
            <a:r>
              <a:rPr lang="en-US" sz="1600"/>
              <a:t>. If a[0]&gt;a[1] then swap a[0] and a[1]</a:t>
            </a:r>
          </a:p>
          <a:p>
            <a:pPr algn="just"/>
            <a:r>
              <a:rPr lang="en-US" sz="1600" b="1"/>
              <a:t>Step2.</a:t>
            </a:r>
            <a:r>
              <a:rPr lang="en-US" sz="1600"/>
              <a:t> If a[1]&gt;a[2] then swap a[1] and a[2]</a:t>
            </a:r>
          </a:p>
          <a:p>
            <a:pPr algn="just"/>
            <a:endParaRPr lang="en-US" sz="1600"/>
          </a:p>
          <a:p>
            <a:pPr algn="just"/>
            <a:r>
              <a:rPr lang="en-US" sz="1600" b="1"/>
              <a:t>Stepn-1</a:t>
            </a:r>
            <a:r>
              <a:rPr lang="en-US" sz="1600"/>
              <a:t>. </a:t>
            </a:r>
            <a:r>
              <a:rPr lang="en-US" sz="1600" b="1"/>
              <a:t>If a[n-2]&gt;a[n-1] </a:t>
            </a:r>
            <a:r>
              <a:rPr lang="en-US" sz="1600"/>
              <a:t>then swap a[n-2] and a[n-1]</a:t>
            </a:r>
          </a:p>
          <a:p>
            <a:r>
              <a:rPr lang="en-US" sz="1600"/>
              <a:t> </a:t>
            </a:r>
            <a:endParaRPr lang="en-IN" sz="1600"/>
          </a:p>
        </p:txBody>
      </p:sp>
      <p:sp>
        <p:nvSpPr>
          <p:cNvPr id="9236" name="TextBox 125"/>
          <p:cNvSpPr txBox="1">
            <a:spLocks noChangeArrowheads="1"/>
          </p:cNvSpPr>
          <p:nvPr/>
        </p:nvSpPr>
        <p:spPr bwMode="auto">
          <a:xfrm>
            <a:off x="3124200" y="4114800"/>
            <a:ext cx="2514600" cy="2554288"/>
          </a:xfrm>
          <a:prstGeom prst="rect">
            <a:avLst/>
          </a:prstGeom>
          <a:noFill/>
          <a:ln w="9525">
            <a:solidFill>
              <a:schemeClr val="accent1"/>
            </a:solidFill>
            <a:miter lim="800000"/>
            <a:headEnd/>
            <a:tailEnd/>
          </a:ln>
        </p:spPr>
        <p:txBody>
          <a:bodyPr>
            <a:spAutoFit/>
          </a:bodyPr>
          <a:lstStyle/>
          <a:p>
            <a:r>
              <a:rPr lang="en-US" sz="1600" b="1">
                <a:solidFill>
                  <a:schemeClr val="accent2"/>
                </a:solidFill>
              </a:rPr>
              <a:t>Pass 2</a:t>
            </a:r>
            <a:r>
              <a:rPr lang="en-US" sz="1600"/>
              <a:t>.</a:t>
            </a:r>
          </a:p>
          <a:p>
            <a:pPr algn="just"/>
            <a:r>
              <a:rPr lang="en-US" sz="1600" b="1"/>
              <a:t>Step1</a:t>
            </a:r>
            <a:r>
              <a:rPr lang="en-US" sz="1600"/>
              <a:t>. If a[0]&gt;a[1] then swap a[0] and a[1]</a:t>
            </a:r>
          </a:p>
          <a:p>
            <a:pPr algn="just"/>
            <a:r>
              <a:rPr lang="en-US" sz="1600" b="1"/>
              <a:t>Step2.</a:t>
            </a:r>
            <a:r>
              <a:rPr lang="en-US" sz="1600"/>
              <a:t> If a[1]&gt;a[2] then swap a[1] and a[2]</a:t>
            </a:r>
          </a:p>
          <a:p>
            <a:pPr algn="just"/>
            <a:endParaRPr lang="en-US" sz="1600"/>
          </a:p>
          <a:p>
            <a:pPr algn="just"/>
            <a:r>
              <a:rPr lang="en-US" sz="1600" b="1"/>
              <a:t>Stepn-2</a:t>
            </a:r>
            <a:r>
              <a:rPr lang="en-US" sz="1600"/>
              <a:t>. </a:t>
            </a:r>
            <a:r>
              <a:rPr lang="en-US" sz="1600" b="1"/>
              <a:t>If a[n-3]&gt;a[n-2] </a:t>
            </a:r>
            <a:r>
              <a:rPr lang="en-US" sz="1600"/>
              <a:t>then swap a[n-3] and a[n-2]</a:t>
            </a:r>
          </a:p>
          <a:p>
            <a:r>
              <a:rPr lang="en-US" sz="1600"/>
              <a:t> </a:t>
            </a:r>
            <a:endParaRPr lang="en-IN" sz="1600"/>
          </a:p>
        </p:txBody>
      </p:sp>
      <p:sp>
        <p:nvSpPr>
          <p:cNvPr id="9237" name="TextBox 126"/>
          <p:cNvSpPr txBox="1">
            <a:spLocks noChangeArrowheads="1"/>
          </p:cNvSpPr>
          <p:nvPr/>
        </p:nvSpPr>
        <p:spPr bwMode="auto">
          <a:xfrm>
            <a:off x="6019800" y="4114800"/>
            <a:ext cx="2971800" cy="2308225"/>
          </a:xfrm>
          <a:prstGeom prst="rect">
            <a:avLst/>
          </a:prstGeom>
          <a:noFill/>
          <a:ln w="9525">
            <a:solidFill>
              <a:schemeClr val="accent1"/>
            </a:solidFill>
            <a:miter lim="800000"/>
            <a:headEnd/>
            <a:tailEnd/>
          </a:ln>
        </p:spPr>
        <p:txBody>
          <a:bodyPr>
            <a:spAutoFit/>
          </a:bodyPr>
          <a:lstStyle/>
          <a:p>
            <a:r>
              <a:rPr lang="en-US" sz="1600" b="1">
                <a:solidFill>
                  <a:schemeClr val="accent2"/>
                </a:solidFill>
              </a:rPr>
              <a:t>Pass k</a:t>
            </a:r>
            <a:r>
              <a:rPr lang="en-US" sz="1600"/>
              <a:t>.</a:t>
            </a:r>
          </a:p>
          <a:p>
            <a:pPr algn="just"/>
            <a:r>
              <a:rPr lang="en-US" sz="1600" b="1"/>
              <a:t>Step1</a:t>
            </a:r>
            <a:r>
              <a:rPr lang="en-US" sz="1600"/>
              <a:t>. If a[0]&gt;a[1] then swap a[0] and a[1]</a:t>
            </a:r>
          </a:p>
          <a:p>
            <a:pPr algn="just"/>
            <a:r>
              <a:rPr lang="en-US" sz="1600" b="1"/>
              <a:t>Step2.</a:t>
            </a:r>
            <a:r>
              <a:rPr lang="en-US" sz="1600"/>
              <a:t> If a[1]&gt;a[2] then swap a[1] and a[2]</a:t>
            </a:r>
          </a:p>
          <a:p>
            <a:pPr algn="just"/>
            <a:endParaRPr lang="en-US" sz="1600"/>
          </a:p>
          <a:p>
            <a:pPr algn="just"/>
            <a:r>
              <a:rPr lang="en-US" sz="1600" b="1"/>
              <a:t>Step(n-k)</a:t>
            </a:r>
            <a:r>
              <a:rPr lang="en-US" sz="1600"/>
              <a:t>. </a:t>
            </a:r>
            <a:r>
              <a:rPr lang="en-US" sz="1600" b="1"/>
              <a:t>If a[n-k+1]&gt;a[n-k] </a:t>
            </a:r>
            <a:r>
              <a:rPr lang="en-US" sz="1600"/>
              <a:t>then swap a[n-k+1] and a[n-k]</a:t>
            </a:r>
          </a:p>
          <a:p>
            <a:r>
              <a:rPr lang="en-US" sz="1600"/>
              <a:t> </a:t>
            </a:r>
            <a:endParaRPr lang="en-IN" sz="1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up)">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up)">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up)">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up)">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wipe(up)">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wipe(up)">
                                      <p:cBhvr>
                                        <p:cTn id="47" dur="500"/>
                                        <p:tgtEl>
                                          <p:spTgt spid="1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wipe(up)">
                                      <p:cBhvr>
                                        <p:cTn id="52" dur="500"/>
                                        <p:tgtEl>
                                          <p:spTgt spid="2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wipe(up)">
                                      <p:cBhvr>
                                        <p:cTn id="57" dur="500"/>
                                        <p:tgtEl>
                                          <p:spTgt spid="25"/>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wipe(up)">
                                      <p:cBhvr>
                                        <p:cTn id="62" dur="500"/>
                                        <p:tgtEl>
                                          <p:spTgt spid="23"/>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wipe(up)">
                                      <p:cBhvr>
                                        <p:cTn id="67" dur="500"/>
                                        <p:tgtEl>
                                          <p:spTgt spid="27"/>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nodeType="clickEffect">
                                  <p:stCondLst>
                                    <p:cond delay="0"/>
                                  </p:stCondLst>
                                  <p:childTnLst>
                                    <p:set>
                                      <p:cBhvr>
                                        <p:cTn id="71" dur="1" fill="hold">
                                          <p:stCondLst>
                                            <p:cond delay="0"/>
                                          </p:stCondLst>
                                        </p:cTn>
                                        <p:tgtEl>
                                          <p:spTgt spid="28"/>
                                        </p:tgtEl>
                                        <p:attrNameLst>
                                          <p:attrName>style.visibility</p:attrName>
                                        </p:attrNameLst>
                                      </p:cBhvr>
                                      <p:to>
                                        <p:strVal val="visible"/>
                                      </p:to>
                                    </p:set>
                                    <p:animEffect transition="in" filter="wipe(up)">
                                      <p:cBhvr>
                                        <p:cTn id="72" dur="500"/>
                                        <p:tgtEl>
                                          <p:spTgt spid="28"/>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5320"/>
                                        </p:tgtEl>
                                        <p:attrNameLst>
                                          <p:attrName>style.visibility</p:attrName>
                                        </p:attrNameLst>
                                      </p:cBhvr>
                                      <p:to>
                                        <p:strVal val="visible"/>
                                      </p:to>
                                    </p:set>
                                    <p:animEffect transition="in" filter="wipe(up)">
                                      <p:cBhvr>
                                        <p:cTn id="77" dur="500"/>
                                        <p:tgtEl>
                                          <p:spTgt spid="53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0"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57200" y="0"/>
            <a:ext cx="8229600" cy="838200"/>
          </a:xfrm>
        </p:spPr>
        <p:txBody>
          <a:bodyPr/>
          <a:lstStyle/>
          <a:p>
            <a:pPr eaLnBrk="1" hangingPunct="1"/>
            <a:r>
              <a:rPr lang="en-US" dirty="0" smtClean="0"/>
              <a:t>Algorithm analysis ( Bubble Sort)</a:t>
            </a:r>
            <a:endParaRPr lang="en-IN" dirty="0" smtClean="0"/>
          </a:p>
        </p:txBody>
      </p:sp>
      <p:sp>
        <p:nvSpPr>
          <p:cNvPr id="10244" name="Content Placeholder 3"/>
          <p:cNvSpPr>
            <a:spLocks noGrp="1"/>
          </p:cNvSpPr>
          <p:nvPr>
            <p:ph sz="quarter" idx="1"/>
          </p:nvPr>
        </p:nvSpPr>
        <p:spPr>
          <a:xfrm>
            <a:off x="457200" y="1447800"/>
            <a:ext cx="8229600" cy="4525963"/>
          </a:xfrm>
        </p:spPr>
        <p:txBody>
          <a:bodyPr>
            <a:normAutofit/>
          </a:bodyPr>
          <a:lstStyle/>
          <a:p>
            <a:pPr eaLnBrk="1" hangingPunct="1"/>
            <a:r>
              <a:rPr lang="en-US" dirty="0" smtClean="0"/>
              <a:t>After (n-1) passes the array will be sorted in ascending order.</a:t>
            </a:r>
          </a:p>
          <a:p>
            <a:pPr algn="just" eaLnBrk="1" hangingPunct="1"/>
            <a:r>
              <a:rPr lang="en-US" dirty="0" smtClean="0"/>
              <a:t>As we have seen first pass requires (n-1) comparisons,</a:t>
            </a:r>
          </a:p>
          <a:p>
            <a:pPr algn="just" eaLnBrk="1" hangingPunct="1"/>
            <a:r>
              <a:rPr lang="en-US" dirty="0" smtClean="0"/>
              <a:t>Second requires (n-2) passes and </a:t>
            </a:r>
          </a:p>
          <a:p>
            <a:pPr algn="just" eaLnBrk="1" hangingPunct="1"/>
            <a:r>
              <a:rPr lang="en-US" dirty="0" err="1" smtClean="0"/>
              <a:t>kth</a:t>
            </a:r>
            <a:r>
              <a:rPr lang="en-US" dirty="0" smtClean="0"/>
              <a:t> requires (n-k) and </a:t>
            </a:r>
          </a:p>
          <a:p>
            <a:pPr algn="just" eaLnBrk="1" hangingPunct="1"/>
            <a:r>
              <a:rPr lang="en-US" dirty="0" smtClean="0"/>
              <a:t>last requires only one comparisons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Code for bubble sort</a:t>
            </a:r>
          </a:p>
        </p:txBody>
      </p:sp>
      <p:sp>
        <p:nvSpPr>
          <p:cNvPr id="12292" name="Rectangle 3"/>
          <p:cNvSpPr>
            <a:spLocks noGrp="1" noChangeArrowheads="1"/>
          </p:cNvSpPr>
          <p:nvPr>
            <p:ph sz="quarter" idx="1"/>
          </p:nvPr>
        </p:nvSpPr>
        <p:spPr>
          <a:xfrm>
            <a:off x="685800" y="1524000"/>
            <a:ext cx="8077200" cy="4953000"/>
          </a:xfrm>
        </p:spPr>
        <p:txBody>
          <a:bodyPr>
            <a:normAutofit lnSpcReduction="10000"/>
          </a:bodyPr>
          <a:lstStyle/>
          <a:p>
            <a:pPr eaLnBrk="1" hangingPunct="1">
              <a:buFont typeface="Wingdings 2" pitchFamily="18" charset="2"/>
              <a:buNone/>
            </a:pPr>
            <a:r>
              <a:rPr lang="en-US" sz="2400" dirty="0" smtClean="0"/>
              <a:t>void </a:t>
            </a:r>
            <a:r>
              <a:rPr lang="en-US" sz="2400" dirty="0" err="1" smtClean="0"/>
              <a:t>bubbleSort</a:t>
            </a:r>
            <a:r>
              <a:rPr lang="en-US" sz="2400" dirty="0" smtClean="0"/>
              <a:t>(</a:t>
            </a:r>
            <a:r>
              <a:rPr lang="en-US" sz="2400" dirty="0" err="1" smtClean="0"/>
              <a:t>int</a:t>
            </a:r>
            <a:r>
              <a:rPr lang="en-US" sz="2400" dirty="0" smtClean="0"/>
              <a:t> a[] , </a:t>
            </a:r>
            <a:r>
              <a:rPr lang="en-US" sz="2400" dirty="0" err="1" smtClean="0"/>
              <a:t>int</a:t>
            </a:r>
            <a:r>
              <a:rPr lang="en-US" sz="2400" dirty="0" smtClean="0"/>
              <a:t> n) </a:t>
            </a:r>
          </a:p>
          <a:p>
            <a:pPr eaLnBrk="1" hangingPunct="1">
              <a:buFont typeface="Wingdings 2" pitchFamily="18" charset="2"/>
              <a:buNone/>
            </a:pPr>
            <a:r>
              <a:rPr lang="en-US" sz="2400" dirty="0" smtClean="0"/>
              <a:t>{</a:t>
            </a:r>
            <a:br>
              <a:rPr lang="en-US" sz="2400" dirty="0" smtClean="0"/>
            </a:br>
            <a:r>
              <a:rPr lang="en-US" sz="2400" dirty="0" smtClean="0"/>
              <a:t>   </a:t>
            </a:r>
            <a:r>
              <a:rPr lang="en-US" sz="2400" dirty="0" err="1" smtClean="0"/>
              <a:t>int</a:t>
            </a:r>
            <a:r>
              <a:rPr lang="en-US" sz="2400" dirty="0" smtClean="0"/>
              <a:t> k, </a:t>
            </a:r>
            <a:r>
              <a:rPr lang="en-US" sz="2400" dirty="0" err="1" smtClean="0"/>
              <a:t>inner,j</a:t>
            </a:r>
            <a:r>
              <a:rPr lang="en-US" sz="2400" dirty="0" smtClean="0"/>
              <a:t>;</a:t>
            </a:r>
            <a:br>
              <a:rPr lang="en-US" sz="2400" dirty="0" smtClean="0"/>
            </a:br>
            <a:r>
              <a:rPr lang="en-US" sz="2400" dirty="0" smtClean="0"/>
              <a:t>   </a:t>
            </a:r>
          </a:p>
          <a:p>
            <a:pPr eaLnBrk="1" hangingPunct="1">
              <a:buFont typeface="Wingdings 2" pitchFamily="18" charset="2"/>
              <a:buNone/>
            </a:pPr>
            <a:r>
              <a:rPr lang="en-US" sz="2400" dirty="0" smtClean="0"/>
              <a:t>for (k = 0; k &lt; n-1; k++) </a:t>
            </a:r>
          </a:p>
          <a:p>
            <a:pPr eaLnBrk="1" hangingPunct="1">
              <a:buFont typeface="Wingdings 2" pitchFamily="18" charset="2"/>
              <a:buNone/>
            </a:pPr>
            <a:r>
              <a:rPr lang="en-US" sz="2400" dirty="0" smtClean="0"/>
              <a:t>    { </a:t>
            </a:r>
            <a:r>
              <a:rPr lang="en-US" sz="2400" dirty="0" smtClean="0">
                <a:solidFill>
                  <a:srgbClr val="C00000"/>
                </a:solidFill>
              </a:rPr>
              <a:t>for ( j = 0; j &lt; n-k ; j++) </a:t>
            </a:r>
          </a:p>
          <a:p>
            <a:pPr eaLnBrk="1" hangingPunct="1">
              <a:buFont typeface="Wingdings 2" pitchFamily="18" charset="2"/>
              <a:buNone/>
            </a:pPr>
            <a:r>
              <a:rPr lang="en-US" sz="2400" dirty="0" smtClean="0">
                <a:solidFill>
                  <a:srgbClr val="C00000"/>
                </a:solidFill>
              </a:rPr>
              <a:t>       {    if (a[j] &gt; a[j + 1]) </a:t>
            </a:r>
          </a:p>
          <a:p>
            <a:pPr eaLnBrk="1" hangingPunct="1">
              <a:buFont typeface="Wingdings 2" pitchFamily="18" charset="2"/>
              <a:buNone/>
            </a:pPr>
            <a:r>
              <a:rPr lang="en-US" sz="2400" dirty="0" smtClean="0">
                <a:solidFill>
                  <a:srgbClr val="C00000"/>
                </a:solidFill>
              </a:rPr>
              <a:t>            {   temp = a[j]; </a:t>
            </a:r>
          </a:p>
          <a:p>
            <a:pPr eaLnBrk="1" hangingPunct="1">
              <a:buFont typeface="Wingdings 2" pitchFamily="18" charset="2"/>
              <a:buNone/>
            </a:pPr>
            <a:r>
              <a:rPr lang="en-US" sz="2400" dirty="0" smtClean="0">
                <a:solidFill>
                  <a:srgbClr val="C00000"/>
                </a:solidFill>
              </a:rPr>
              <a:t>		      a[j] = a[j + 1];</a:t>
            </a:r>
            <a:br>
              <a:rPr lang="en-US" sz="2400" dirty="0" smtClean="0">
                <a:solidFill>
                  <a:srgbClr val="C00000"/>
                </a:solidFill>
              </a:rPr>
            </a:br>
            <a:r>
              <a:rPr lang="en-US" sz="2400" dirty="0" smtClean="0">
                <a:solidFill>
                  <a:srgbClr val="C00000"/>
                </a:solidFill>
              </a:rPr>
              <a:t>              a[j + 1] = temp;</a:t>
            </a:r>
            <a:br>
              <a:rPr lang="en-US" sz="2400" dirty="0" smtClean="0">
                <a:solidFill>
                  <a:srgbClr val="C00000"/>
                </a:solidFill>
              </a:rPr>
            </a:br>
            <a:r>
              <a:rPr lang="en-US" sz="2400" dirty="0" smtClean="0">
                <a:solidFill>
                  <a:srgbClr val="C00000"/>
                </a:solidFill>
              </a:rPr>
              <a:t>          }</a:t>
            </a:r>
            <a:br>
              <a:rPr lang="en-US" sz="2400" dirty="0" smtClean="0">
                <a:solidFill>
                  <a:srgbClr val="C00000"/>
                </a:solidFill>
              </a:rPr>
            </a:br>
            <a:r>
              <a:rPr lang="en-US" sz="2400" dirty="0" smtClean="0">
                <a:solidFill>
                  <a:srgbClr val="C00000"/>
                </a:solidFill>
              </a:rPr>
              <a:t>       }</a:t>
            </a:r>
            <a:r>
              <a:rPr lang="en-US" sz="2400" dirty="0" smtClean="0"/>
              <a:t/>
            </a:r>
            <a:br>
              <a:rPr lang="en-US" sz="2400" dirty="0" smtClean="0"/>
            </a:br>
            <a:r>
              <a:rPr lang="en-US" sz="2400" dirty="0" smtClean="0"/>
              <a:t>   }}</a:t>
            </a:r>
            <a:endParaRPr lang="en-US" sz="28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dirty="0" smtClean="0"/>
              <a:t>Loop invariants</a:t>
            </a:r>
          </a:p>
        </p:txBody>
      </p:sp>
      <p:sp>
        <p:nvSpPr>
          <p:cNvPr id="11268" name="Rectangle 3"/>
          <p:cNvSpPr>
            <a:spLocks noGrp="1" noChangeArrowheads="1"/>
          </p:cNvSpPr>
          <p:nvPr>
            <p:ph sz="quarter" idx="1"/>
          </p:nvPr>
        </p:nvSpPr>
        <p:spPr/>
        <p:txBody>
          <a:bodyPr>
            <a:normAutofit fontScale="92500" lnSpcReduction="10000"/>
          </a:bodyPr>
          <a:lstStyle/>
          <a:p>
            <a:pPr algn="just" eaLnBrk="1" hangingPunct="1">
              <a:lnSpc>
                <a:spcPct val="90000"/>
              </a:lnSpc>
            </a:pPr>
            <a:r>
              <a:rPr lang="en-US" dirty="0" smtClean="0"/>
              <a:t>In this algorithm, the outer loop is for the total number passes which is n-1.</a:t>
            </a:r>
          </a:p>
          <a:p>
            <a:pPr algn="just" eaLnBrk="1" hangingPunct="1">
              <a:lnSpc>
                <a:spcPct val="90000"/>
              </a:lnSpc>
              <a:buFont typeface="Wingdings 2" pitchFamily="18" charset="2"/>
              <a:buNone/>
            </a:pPr>
            <a:endParaRPr lang="en-US" dirty="0" smtClean="0"/>
          </a:p>
          <a:p>
            <a:pPr algn="just" eaLnBrk="1" hangingPunct="1">
              <a:lnSpc>
                <a:spcPct val="90000"/>
              </a:lnSpc>
            </a:pPr>
            <a:r>
              <a:rPr lang="en-US" dirty="0" smtClean="0"/>
              <a:t>The inner loop will be executed for every pass. The frequency of inner loop will decrease with every pass because after every pass, one element will be in its correct position.</a:t>
            </a:r>
          </a:p>
          <a:p>
            <a:pPr algn="just" eaLnBrk="1" hangingPunct="1">
              <a:lnSpc>
                <a:spcPct val="90000"/>
              </a:lnSpc>
            </a:pPr>
            <a:endParaRPr lang="en-US" dirty="0" smtClean="0"/>
          </a:p>
          <a:p>
            <a:pPr algn="just" eaLnBrk="1" hangingPunct="1">
              <a:lnSpc>
                <a:spcPct val="90000"/>
              </a:lnSpc>
            </a:pPr>
            <a:r>
              <a:rPr lang="en-US" dirty="0" smtClean="0"/>
              <a:t> Therefore for every pass the inner loop will be executed    (n-k) times, where n is the number of elements in the array and k is count of the pass.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lstStyle/>
          <a:p>
            <a:r>
              <a:rPr lang="en-US" dirty="0" smtClean="0"/>
              <a:t>Program: Bubble Sort</a:t>
            </a:r>
            <a:endParaRPr lang="en-US" dirty="0"/>
          </a:p>
        </p:txBody>
      </p:sp>
      <p:pic>
        <p:nvPicPr>
          <p:cNvPr id="4098" name="Picture 2"/>
          <p:cNvPicPr>
            <a:picLocks noChangeAspect="1" noChangeArrowheads="1"/>
          </p:cNvPicPr>
          <p:nvPr/>
        </p:nvPicPr>
        <p:blipFill>
          <a:blip r:embed="rId2"/>
          <a:srcRect/>
          <a:stretch>
            <a:fillRect/>
          </a:stretch>
        </p:blipFill>
        <p:spPr bwMode="auto">
          <a:xfrm>
            <a:off x="304800" y="1066800"/>
            <a:ext cx="8001000" cy="5410200"/>
          </a:xfrm>
          <a:prstGeom prst="rect">
            <a:avLst/>
          </a:prstGeom>
          <a:noFill/>
          <a:ln w="9525">
            <a:solidFill>
              <a:schemeClr val="tx1"/>
            </a:solid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  </a:t>
            </a:r>
            <a:endParaRPr lang="en-US" dirty="0"/>
          </a:p>
        </p:txBody>
      </p:sp>
      <p:sp>
        <p:nvSpPr>
          <p:cNvPr id="3" name="Content Placeholder 2"/>
          <p:cNvSpPr>
            <a:spLocks noGrp="1"/>
          </p:cNvSpPr>
          <p:nvPr>
            <p:ph idx="1"/>
          </p:nvPr>
        </p:nvSpPr>
        <p:spPr/>
        <p:txBody>
          <a:bodyPr>
            <a:normAutofit lnSpcReduction="10000"/>
          </a:bodyPr>
          <a:lstStyle/>
          <a:p>
            <a:pPr>
              <a:lnSpc>
                <a:spcPct val="150000"/>
              </a:lnSpc>
            </a:pPr>
            <a:r>
              <a:rPr lang="en-US" dirty="0" smtClean="0"/>
              <a:t>Sorting is a technique to rearrange the elements of a list in </a:t>
            </a:r>
            <a:r>
              <a:rPr lang="en-US" dirty="0" smtClean="0">
                <a:solidFill>
                  <a:srgbClr val="FF0000"/>
                </a:solidFill>
              </a:rPr>
              <a:t>ascending or descending </a:t>
            </a:r>
            <a:r>
              <a:rPr lang="en-US" dirty="0" smtClean="0"/>
              <a:t>order, which can be numerical, or any user-defined order. </a:t>
            </a:r>
          </a:p>
          <a:p>
            <a:pPr>
              <a:lnSpc>
                <a:spcPct val="150000"/>
              </a:lnSpc>
            </a:pPr>
            <a:r>
              <a:rPr lang="en-US" dirty="0" smtClean="0"/>
              <a:t>Sorting is a process through which the data is arranged in ascending or descending order.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a:t>
            </a:r>
            <a:endParaRPr lang="en-US" dirty="0"/>
          </a:p>
        </p:txBody>
      </p:sp>
      <p:pic>
        <p:nvPicPr>
          <p:cNvPr id="5122" name="Picture 2" descr="Bubble sort c program"/>
          <p:cNvPicPr>
            <a:picLocks noChangeAspect="1" noChangeArrowheads="1"/>
          </p:cNvPicPr>
          <p:nvPr/>
        </p:nvPicPr>
        <p:blipFill>
          <a:blip r:embed="rId2"/>
          <a:srcRect/>
          <a:stretch>
            <a:fillRect/>
          </a:stretch>
        </p:blipFill>
        <p:spPr bwMode="auto">
          <a:xfrm>
            <a:off x="457200" y="1676400"/>
            <a:ext cx="6477000" cy="4495800"/>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US" dirty="0"/>
          </a:p>
        </p:txBody>
      </p:sp>
      <p:sp>
        <p:nvSpPr>
          <p:cNvPr id="3" name="Content Placeholder 2"/>
          <p:cNvSpPr>
            <a:spLocks noGrp="1"/>
          </p:cNvSpPr>
          <p:nvPr>
            <p:ph idx="1"/>
          </p:nvPr>
        </p:nvSpPr>
        <p:spPr/>
        <p:txBody>
          <a:bodyPr/>
          <a:lstStyle/>
          <a:p>
            <a:r>
              <a:rPr lang="en-US" dirty="0" smtClean="0"/>
              <a:t>WAP  for Bubble Sort using Functions</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Bubble Sort Using Functions</a:t>
            </a:r>
            <a:endParaRPr lang="en-US" dirty="0"/>
          </a:p>
        </p:txBody>
      </p:sp>
      <p:pic>
        <p:nvPicPr>
          <p:cNvPr id="39938" name="Picture 2"/>
          <p:cNvPicPr>
            <a:picLocks noChangeAspect="1" noChangeArrowheads="1"/>
          </p:cNvPicPr>
          <p:nvPr/>
        </p:nvPicPr>
        <p:blipFill>
          <a:blip r:embed="rId2"/>
          <a:srcRect/>
          <a:stretch>
            <a:fillRect/>
          </a:stretch>
        </p:blipFill>
        <p:spPr bwMode="auto">
          <a:xfrm>
            <a:off x="381000" y="1219200"/>
            <a:ext cx="6324600" cy="533400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Example</a:t>
            </a:r>
            <a:endParaRPr lang="en-US" dirty="0"/>
          </a:p>
        </p:txBody>
      </p:sp>
      <p:sp>
        <p:nvSpPr>
          <p:cNvPr id="3" name="Content Placeholder 2"/>
          <p:cNvSpPr>
            <a:spLocks noGrp="1"/>
          </p:cNvSpPr>
          <p:nvPr>
            <p:ph idx="1"/>
          </p:nvPr>
        </p:nvSpPr>
        <p:spPr/>
        <p:txBody>
          <a:bodyPr/>
          <a:lstStyle/>
          <a:p>
            <a:r>
              <a:rPr lang="en-US" dirty="0" smtClean="0"/>
              <a:t>Show the bubble sort results for each pass for the following initial array of elements. </a:t>
            </a:r>
          </a:p>
          <a:p>
            <a:r>
              <a:rPr lang="en-US" dirty="0" smtClean="0"/>
              <a:t>35 18 7 12 5 23 16 3 1 </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pic>
        <p:nvPicPr>
          <p:cNvPr id="40962" name="Picture 2"/>
          <p:cNvPicPr>
            <a:picLocks noChangeAspect="1" noChangeArrowheads="1"/>
          </p:cNvPicPr>
          <p:nvPr/>
        </p:nvPicPr>
        <p:blipFill>
          <a:blip r:embed="rId2"/>
          <a:srcRect/>
          <a:stretch>
            <a:fillRect/>
          </a:stretch>
        </p:blipFill>
        <p:spPr bwMode="auto">
          <a:xfrm>
            <a:off x="381000" y="1676400"/>
            <a:ext cx="8229600" cy="4876800"/>
          </a:xfrm>
          <a:prstGeom prst="rect">
            <a:avLst/>
          </a:prstGeom>
          <a:noFill/>
          <a:ln w="9525">
            <a:solidFill>
              <a:schemeClr val="tx1"/>
            </a:solid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ubtitle 5"/>
          <p:cNvSpPr>
            <a:spLocks noGrp="1"/>
          </p:cNvSpPr>
          <p:nvPr>
            <p:ph type="subTitle" idx="1"/>
          </p:nvPr>
        </p:nvSpPr>
        <p:spPr/>
        <p:txBody>
          <a:bodyPr>
            <a:normAutofit fontScale="85000" lnSpcReduction="10000"/>
          </a:bodyPr>
          <a:lstStyle/>
          <a:p>
            <a:pPr eaLnBrk="1" hangingPunct="1"/>
            <a:r>
              <a:rPr lang="en-US" sz="9600" dirty="0" smtClean="0">
                <a:solidFill>
                  <a:schemeClr val="tx1"/>
                </a:solidFill>
              </a:rPr>
              <a:t>Selection Sort</a:t>
            </a:r>
            <a:endParaRPr lang="en-IN" sz="9600" dirty="0" smtClean="0"/>
          </a:p>
        </p:txBody>
      </p:sp>
      <p:sp>
        <p:nvSpPr>
          <p:cNvPr id="3" name="Slide Number Placeholder 2"/>
          <p:cNvSpPr>
            <a:spLocks noGrp="1"/>
          </p:cNvSpPr>
          <p:nvPr>
            <p:ph type="sldNum" sz="quarter" idx="12"/>
          </p:nvPr>
        </p:nvSpPr>
        <p:spPr/>
        <p:txBody>
          <a:bodyPr/>
          <a:lstStyle/>
          <a:p>
            <a:pPr>
              <a:defRPr/>
            </a:pPr>
            <a:fld id="{581531C3-7C35-4FB6-95CC-055BDD9A6189}" type="slidenum">
              <a:rPr lang="en-US"/>
              <a:pPr>
                <a:defRPr/>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solidFill>
                  <a:schemeClr val="tx1"/>
                </a:solidFill>
              </a:rPr>
              <a:t>Selection sort</a:t>
            </a:r>
          </a:p>
        </p:txBody>
      </p:sp>
      <p:sp>
        <p:nvSpPr>
          <p:cNvPr id="6" name="Slide Number Placeholder 5"/>
          <p:cNvSpPr>
            <a:spLocks noGrp="1"/>
          </p:cNvSpPr>
          <p:nvPr>
            <p:ph type="sldNum" sz="quarter" idx="12"/>
          </p:nvPr>
        </p:nvSpPr>
        <p:spPr/>
        <p:txBody>
          <a:bodyPr/>
          <a:lstStyle/>
          <a:p>
            <a:pPr>
              <a:defRPr/>
            </a:pPr>
            <a:fld id="{41C82F36-81CE-47C4-AB8B-2D0C65F63DAD}" type="slidenum">
              <a:rPr lang="en-US"/>
              <a:pPr>
                <a:defRPr/>
              </a:pPr>
              <a:t>26</a:t>
            </a:fld>
            <a:endParaRPr lang="en-US"/>
          </a:p>
        </p:txBody>
      </p:sp>
      <p:sp>
        <p:nvSpPr>
          <p:cNvPr id="13316" name="Rectangle 3"/>
          <p:cNvSpPr>
            <a:spLocks noGrp="1" noChangeArrowheads="1"/>
          </p:cNvSpPr>
          <p:nvPr>
            <p:ph sz="quarter" idx="1"/>
          </p:nvPr>
        </p:nvSpPr>
        <p:spPr/>
        <p:txBody>
          <a:bodyPr>
            <a:normAutofit fontScale="92500" lnSpcReduction="10000"/>
          </a:bodyPr>
          <a:lstStyle/>
          <a:p>
            <a:pPr eaLnBrk="1" hangingPunct="1"/>
            <a:r>
              <a:rPr lang="en-US" smtClean="0"/>
              <a:t>Given an array of length </a:t>
            </a:r>
            <a:r>
              <a:rPr lang="en-US" smtClean="0">
                <a:latin typeface="Trebuchet MS" pitchFamily="34" charset="0"/>
              </a:rPr>
              <a:t>n</a:t>
            </a:r>
            <a:r>
              <a:rPr lang="en-US" smtClean="0"/>
              <a:t>,</a:t>
            </a:r>
          </a:p>
          <a:p>
            <a:pPr lvl="1" eaLnBrk="1" hangingPunct="1"/>
            <a:r>
              <a:rPr lang="en-US" smtClean="0"/>
              <a:t>Search elements </a:t>
            </a:r>
            <a:r>
              <a:rPr lang="en-US" smtClean="0">
                <a:latin typeface="Trebuchet MS" pitchFamily="34" charset="0"/>
              </a:rPr>
              <a:t>0</a:t>
            </a:r>
            <a:r>
              <a:rPr lang="en-US" smtClean="0"/>
              <a:t> through </a:t>
            </a:r>
            <a:r>
              <a:rPr lang="en-US" smtClean="0">
                <a:latin typeface="Trebuchet MS" pitchFamily="34" charset="0"/>
              </a:rPr>
              <a:t>n-1</a:t>
            </a:r>
            <a:r>
              <a:rPr lang="en-US" smtClean="0"/>
              <a:t> and select the smallest</a:t>
            </a:r>
          </a:p>
          <a:p>
            <a:pPr lvl="2" eaLnBrk="1" hangingPunct="1"/>
            <a:r>
              <a:rPr lang="en-US" smtClean="0"/>
              <a:t>Swap it with the element in location </a:t>
            </a:r>
            <a:r>
              <a:rPr lang="en-US" smtClean="0">
                <a:latin typeface="Trebuchet MS" pitchFamily="34" charset="0"/>
              </a:rPr>
              <a:t>0</a:t>
            </a:r>
            <a:endParaRPr lang="en-US" smtClean="0"/>
          </a:p>
          <a:p>
            <a:pPr lvl="1" eaLnBrk="1" hangingPunct="1"/>
            <a:r>
              <a:rPr lang="en-US" smtClean="0"/>
              <a:t>Search elements </a:t>
            </a:r>
            <a:r>
              <a:rPr lang="en-US" smtClean="0">
                <a:latin typeface="Trebuchet MS" pitchFamily="34" charset="0"/>
              </a:rPr>
              <a:t>1</a:t>
            </a:r>
            <a:r>
              <a:rPr lang="en-US" smtClean="0"/>
              <a:t> through </a:t>
            </a:r>
            <a:r>
              <a:rPr lang="en-US" smtClean="0">
                <a:latin typeface="Trebuchet MS" pitchFamily="34" charset="0"/>
              </a:rPr>
              <a:t>n-1</a:t>
            </a:r>
            <a:r>
              <a:rPr lang="en-US" smtClean="0"/>
              <a:t> and select the smallest</a:t>
            </a:r>
          </a:p>
          <a:p>
            <a:pPr lvl="2" eaLnBrk="1" hangingPunct="1"/>
            <a:r>
              <a:rPr lang="en-US" smtClean="0"/>
              <a:t>Swap it with the element in location </a:t>
            </a:r>
            <a:r>
              <a:rPr lang="en-US" smtClean="0">
                <a:latin typeface="Trebuchet MS" pitchFamily="34" charset="0"/>
              </a:rPr>
              <a:t>1</a:t>
            </a:r>
          </a:p>
          <a:p>
            <a:pPr lvl="1" eaLnBrk="1" hangingPunct="1"/>
            <a:r>
              <a:rPr lang="en-US" smtClean="0"/>
              <a:t>Search elements </a:t>
            </a:r>
            <a:r>
              <a:rPr lang="en-US" smtClean="0">
                <a:latin typeface="Trebuchet MS" pitchFamily="34" charset="0"/>
              </a:rPr>
              <a:t>2</a:t>
            </a:r>
            <a:r>
              <a:rPr lang="en-US" smtClean="0"/>
              <a:t> through </a:t>
            </a:r>
            <a:r>
              <a:rPr lang="en-US" smtClean="0">
                <a:latin typeface="Trebuchet MS" pitchFamily="34" charset="0"/>
              </a:rPr>
              <a:t>n-1</a:t>
            </a:r>
            <a:r>
              <a:rPr lang="en-US" smtClean="0"/>
              <a:t> and select the smallest</a:t>
            </a:r>
          </a:p>
          <a:p>
            <a:pPr lvl="2" eaLnBrk="1" hangingPunct="1"/>
            <a:r>
              <a:rPr lang="en-US" smtClean="0"/>
              <a:t>Swap it with the element in location </a:t>
            </a:r>
            <a:r>
              <a:rPr lang="en-US" smtClean="0">
                <a:latin typeface="Trebuchet MS" pitchFamily="34" charset="0"/>
              </a:rPr>
              <a:t>2</a:t>
            </a:r>
          </a:p>
          <a:p>
            <a:pPr lvl="1" eaLnBrk="1" hangingPunct="1"/>
            <a:r>
              <a:rPr lang="en-US" smtClean="0"/>
              <a:t>Search elements </a:t>
            </a:r>
            <a:r>
              <a:rPr lang="en-US" smtClean="0">
                <a:latin typeface="Trebuchet MS" pitchFamily="34" charset="0"/>
              </a:rPr>
              <a:t>3</a:t>
            </a:r>
            <a:r>
              <a:rPr lang="en-US" smtClean="0"/>
              <a:t> through </a:t>
            </a:r>
            <a:r>
              <a:rPr lang="en-US" smtClean="0">
                <a:latin typeface="Trebuchet MS" pitchFamily="34" charset="0"/>
              </a:rPr>
              <a:t>n-1</a:t>
            </a:r>
            <a:r>
              <a:rPr lang="en-US" smtClean="0"/>
              <a:t> and select the smallest</a:t>
            </a:r>
          </a:p>
          <a:p>
            <a:pPr lvl="2" eaLnBrk="1" hangingPunct="1"/>
            <a:r>
              <a:rPr lang="en-US" smtClean="0"/>
              <a:t>Swap it with the element in location </a:t>
            </a:r>
            <a:r>
              <a:rPr lang="en-US" smtClean="0">
                <a:latin typeface="Trebuchet MS" pitchFamily="34" charset="0"/>
              </a:rPr>
              <a:t>3</a:t>
            </a:r>
          </a:p>
          <a:p>
            <a:pPr lvl="1" eaLnBrk="1" hangingPunct="1"/>
            <a:r>
              <a:rPr lang="en-US" smtClean="0"/>
              <a:t>Continue in this fashion until there’s nothing left to search</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fontScale="90000"/>
          </a:bodyPr>
          <a:lstStyle/>
          <a:p>
            <a:pPr eaLnBrk="1" fontAlgn="auto" hangingPunct="1">
              <a:spcAft>
                <a:spcPts val="0"/>
              </a:spcAft>
              <a:defRPr/>
            </a:pPr>
            <a:r>
              <a:rPr lang="en-US" dirty="0">
                <a:solidFill>
                  <a:schemeClr val="tx1"/>
                </a:solidFill>
              </a:rPr>
              <a:t>Example and analysis of selection sort</a:t>
            </a:r>
          </a:p>
        </p:txBody>
      </p:sp>
      <p:sp>
        <p:nvSpPr>
          <p:cNvPr id="62" name="Slide Number Placeholder 5"/>
          <p:cNvSpPr>
            <a:spLocks noGrp="1"/>
          </p:cNvSpPr>
          <p:nvPr>
            <p:ph type="sldNum" sz="quarter" idx="12"/>
          </p:nvPr>
        </p:nvSpPr>
        <p:spPr/>
        <p:txBody>
          <a:bodyPr/>
          <a:lstStyle/>
          <a:p>
            <a:pPr>
              <a:defRPr/>
            </a:pPr>
            <a:fld id="{961305A2-653F-48F2-BB75-1C23BD165319}" type="slidenum">
              <a:rPr lang="en-US"/>
              <a:pPr>
                <a:defRPr/>
              </a:pPr>
              <a:t>27</a:t>
            </a:fld>
            <a:endParaRPr lang="en-US"/>
          </a:p>
        </p:txBody>
      </p:sp>
      <p:sp>
        <p:nvSpPr>
          <p:cNvPr id="11267" name="Rectangle 3"/>
          <p:cNvSpPr>
            <a:spLocks noGrp="1" noChangeArrowheads="1"/>
          </p:cNvSpPr>
          <p:nvPr>
            <p:ph sz="quarter" idx="1"/>
          </p:nvPr>
        </p:nvSpPr>
        <p:spPr>
          <a:xfrm>
            <a:off x="2895600" y="1600200"/>
            <a:ext cx="5867400" cy="4876800"/>
          </a:xfrm>
        </p:spPr>
        <p:txBody>
          <a:bodyPr>
            <a:normAutofit fontScale="85000" lnSpcReduction="20000"/>
          </a:bodyPr>
          <a:lstStyle/>
          <a:p>
            <a:pPr marL="274320" indent="-274320" eaLnBrk="1" fontAlgn="auto" hangingPunct="1">
              <a:spcBef>
                <a:spcPts val="580"/>
              </a:spcBef>
              <a:spcAft>
                <a:spcPts val="0"/>
              </a:spcAft>
              <a:buFont typeface="Wingdings 2"/>
              <a:buChar char=""/>
              <a:defRPr/>
            </a:pPr>
            <a:r>
              <a:rPr lang="en-US" dirty="0"/>
              <a:t>The selection sort might swap an array element with itself--this is harmless, and not worth checking for</a:t>
            </a:r>
          </a:p>
          <a:p>
            <a:pPr marL="274320" indent="-274320" eaLnBrk="1" fontAlgn="auto" hangingPunct="1">
              <a:spcBef>
                <a:spcPts val="580"/>
              </a:spcBef>
              <a:spcAft>
                <a:spcPts val="0"/>
              </a:spcAft>
              <a:buFont typeface="Wingdings 2"/>
              <a:buChar char=""/>
              <a:defRPr/>
            </a:pPr>
            <a:r>
              <a:rPr lang="en-US" b="1" dirty="0"/>
              <a:t>Analysis:</a:t>
            </a:r>
          </a:p>
          <a:p>
            <a:pPr marL="548640" lvl="1" eaLnBrk="1" fontAlgn="auto" hangingPunct="1">
              <a:spcBef>
                <a:spcPts val="370"/>
              </a:spcBef>
              <a:spcAft>
                <a:spcPts val="0"/>
              </a:spcAft>
              <a:buFont typeface="Wingdings 2"/>
              <a:buChar char=""/>
              <a:defRPr/>
            </a:pPr>
            <a:r>
              <a:rPr lang="en-US" dirty="0"/>
              <a:t>The </a:t>
            </a:r>
            <a:r>
              <a:rPr lang="en-US" dirty="0" smtClean="0"/>
              <a:t>first pass requires </a:t>
            </a:r>
            <a:r>
              <a:rPr lang="en-US" dirty="0">
                <a:latin typeface="Trebuchet MS" pitchFamily="34" charset="0"/>
              </a:rPr>
              <a:t>n-1</a:t>
            </a:r>
            <a:r>
              <a:rPr lang="en-US" dirty="0"/>
              <a:t> </a:t>
            </a:r>
            <a:r>
              <a:rPr lang="en-US" dirty="0" smtClean="0"/>
              <a:t>comparisons to find the location </a:t>
            </a:r>
            <a:r>
              <a:rPr lang="en-US" i="1" dirty="0" smtClean="0"/>
              <a:t>loc </a:t>
            </a:r>
            <a:r>
              <a:rPr lang="en-US" dirty="0" smtClean="0"/>
              <a:t>of smallest element, </a:t>
            </a:r>
          </a:p>
          <a:p>
            <a:pPr marL="548640" lvl="1" eaLnBrk="1" fontAlgn="auto" hangingPunct="1">
              <a:spcBef>
                <a:spcPts val="370"/>
              </a:spcBef>
              <a:spcAft>
                <a:spcPts val="0"/>
              </a:spcAft>
              <a:buFont typeface="Wingdings 2"/>
              <a:buChar char=""/>
              <a:defRPr/>
            </a:pPr>
            <a:r>
              <a:rPr lang="en-US" dirty="0" smtClean="0"/>
              <a:t>Second pass requires (n-2)…..and </a:t>
            </a:r>
            <a:r>
              <a:rPr lang="en-US" dirty="0" err="1" smtClean="0"/>
              <a:t>kth</a:t>
            </a:r>
            <a:r>
              <a:rPr lang="en-US" dirty="0" smtClean="0"/>
              <a:t> pass requires (n-k) and the last pass requires only one comparison</a:t>
            </a:r>
            <a:endParaRPr lang="en-US" dirty="0"/>
          </a:p>
          <a:p>
            <a:pPr marL="548640" lvl="1" eaLnBrk="1" fontAlgn="auto" hangingPunct="1">
              <a:spcBef>
                <a:spcPts val="370"/>
              </a:spcBef>
              <a:spcAft>
                <a:spcPts val="0"/>
              </a:spcAft>
              <a:buFont typeface="Wingdings 2"/>
              <a:buChar char=""/>
              <a:defRPr/>
            </a:pPr>
            <a:r>
              <a:rPr lang="en-US" dirty="0" smtClean="0"/>
              <a:t>Work </a:t>
            </a:r>
            <a:r>
              <a:rPr lang="en-US" dirty="0"/>
              <a:t>done in the inner loop is constant (swap two array </a:t>
            </a:r>
            <a:r>
              <a:rPr lang="en-US" dirty="0" smtClean="0"/>
              <a:t>elements)</a:t>
            </a:r>
          </a:p>
          <a:p>
            <a:pPr marL="548640" lvl="1" eaLnBrk="1" fontAlgn="auto" hangingPunct="1">
              <a:spcBef>
                <a:spcPts val="370"/>
              </a:spcBef>
              <a:spcAft>
                <a:spcPts val="0"/>
              </a:spcAft>
              <a:buFont typeface="Wingdings 2"/>
              <a:buChar char=""/>
              <a:defRPr/>
            </a:pPr>
            <a:r>
              <a:rPr lang="en-US" dirty="0" smtClean="0">
                <a:latin typeface="Trebuchet MS" pitchFamily="34" charset="0"/>
              </a:rPr>
              <a:t>Total comparison=f(n)=n(n-1)/2</a:t>
            </a:r>
          </a:p>
          <a:p>
            <a:pPr marL="548640" lvl="1" eaLnBrk="1" fontAlgn="auto" hangingPunct="1">
              <a:spcBef>
                <a:spcPts val="370"/>
              </a:spcBef>
              <a:spcAft>
                <a:spcPts val="0"/>
              </a:spcAft>
              <a:buFont typeface="Wingdings 2"/>
              <a:buChar char=""/>
              <a:defRPr/>
            </a:pPr>
            <a:r>
              <a:rPr lang="en-US" dirty="0" smtClean="0">
                <a:latin typeface="Trebuchet MS" pitchFamily="34" charset="0"/>
              </a:rPr>
              <a:t>F(n)=O(n</a:t>
            </a:r>
            <a:r>
              <a:rPr lang="en-US" baseline="30000" dirty="0" smtClean="0">
                <a:latin typeface="Trebuchet MS" pitchFamily="34" charset="0"/>
              </a:rPr>
              <a:t>2</a:t>
            </a:r>
            <a:r>
              <a:rPr lang="en-US" dirty="0">
                <a:latin typeface="Trebuchet MS" pitchFamily="34" charset="0"/>
              </a:rPr>
              <a:t>)</a:t>
            </a:r>
          </a:p>
        </p:txBody>
      </p:sp>
      <p:grpSp>
        <p:nvGrpSpPr>
          <p:cNvPr id="2" name="Group 4"/>
          <p:cNvGrpSpPr>
            <a:grpSpLocks/>
          </p:cNvGrpSpPr>
          <p:nvPr/>
        </p:nvGrpSpPr>
        <p:grpSpPr bwMode="auto">
          <a:xfrm>
            <a:off x="912813" y="1900238"/>
            <a:ext cx="1525587" cy="306387"/>
            <a:chOff x="575" y="1197"/>
            <a:chExt cx="961" cy="193"/>
          </a:xfrm>
        </p:grpSpPr>
        <p:sp>
          <p:nvSpPr>
            <p:cNvPr id="14392" name="AutoShape 5"/>
            <p:cNvSpPr>
              <a:spLocks noChangeArrowheads="1"/>
            </p:cNvSpPr>
            <p:nvPr/>
          </p:nvSpPr>
          <p:spPr bwMode="auto">
            <a:xfrm>
              <a:off x="575" y="1197"/>
              <a:ext cx="193" cy="190"/>
            </a:xfrm>
            <a:prstGeom prst="flowChartProcess">
              <a:avLst/>
            </a:prstGeom>
            <a:noFill/>
            <a:ln w="19050">
              <a:solidFill>
                <a:schemeClr val="tx1"/>
              </a:solidFill>
              <a:miter lim="800000"/>
              <a:headEnd/>
              <a:tailEnd/>
            </a:ln>
          </p:spPr>
          <p:txBody>
            <a:bodyPr wrap="none" anchor="ctr"/>
            <a:lstStyle/>
            <a:p>
              <a:pPr algn="ctr"/>
              <a:r>
                <a:rPr lang="en-US">
                  <a:solidFill>
                    <a:srgbClr val="FF7FFF"/>
                  </a:solidFill>
                  <a:latin typeface="Trebuchet MS" pitchFamily="34" charset="0"/>
                </a:rPr>
                <a:t>7</a:t>
              </a:r>
              <a:endParaRPr lang="en-US"/>
            </a:p>
          </p:txBody>
        </p:sp>
        <p:sp>
          <p:nvSpPr>
            <p:cNvPr id="14393" name="AutoShape 6"/>
            <p:cNvSpPr>
              <a:spLocks noChangeArrowheads="1"/>
            </p:cNvSpPr>
            <p:nvPr/>
          </p:nvSpPr>
          <p:spPr bwMode="auto">
            <a:xfrm>
              <a:off x="767" y="1200"/>
              <a:ext cx="193" cy="190"/>
            </a:xfrm>
            <a:prstGeom prst="flowChartProcess">
              <a:avLst/>
            </a:prstGeom>
            <a:noFill/>
            <a:ln w="19050">
              <a:solidFill>
                <a:schemeClr val="tx1"/>
              </a:solidFill>
              <a:miter lim="800000"/>
              <a:headEnd/>
              <a:tailEnd/>
            </a:ln>
          </p:spPr>
          <p:txBody>
            <a:bodyPr wrap="none" anchor="ctr"/>
            <a:lstStyle/>
            <a:p>
              <a:pPr algn="ctr"/>
              <a:r>
                <a:rPr lang="en-US">
                  <a:latin typeface="Trebuchet MS" pitchFamily="34" charset="0"/>
                </a:rPr>
                <a:t>2</a:t>
              </a:r>
              <a:endParaRPr lang="en-US"/>
            </a:p>
          </p:txBody>
        </p:sp>
        <p:sp>
          <p:nvSpPr>
            <p:cNvPr id="14394" name="AutoShape 7"/>
            <p:cNvSpPr>
              <a:spLocks noChangeArrowheads="1"/>
            </p:cNvSpPr>
            <p:nvPr/>
          </p:nvSpPr>
          <p:spPr bwMode="auto">
            <a:xfrm>
              <a:off x="959" y="1200"/>
              <a:ext cx="193" cy="190"/>
            </a:xfrm>
            <a:prstGeom prst="flowChartProcess">
              <a:avLst/>
            </a:prstGeom>
            <a:noFill/>
            <a:ln w="19050">
              <a:solidFill>
                <a:schemeClr val="tx1"/>
              </a:solidFill>
              <a:miter lim="800000"/>
              <a:headEnd/>
              <a:tailEnd/>
            </a:ln>
          </p:spPr>
          <p:txBody>
            <a:bodyPr wrap="none" anchor="ctr"/>
            <a:lstStyle/>
            <a:p>
              <a:pPr algn="ctr"/>
              <a:r>
                <a:rPr lang="en-US">
                  <a:latin typeface="Trebuchet MS" pitchFamily="34" charset="0"/>
                </a:rPr>
                <a:t>8</a:t>
              </a:r>
              <a:endParaRPr lang="en-US"/>
            </a:p>
          </p:txBody>
        </p:sp>
        <p:sp>
          <p:nvSpPr>
            <p:cNvPr id="14395" name="AutoShape 8"/>
            <p:cNvSpPr>
              <a:spLocks noChangeArrowheads="1"/>
            </p:cNvSpPr>
            <p:nvPr/>
          </p:nvSpPr>
          <p:spPr bwMode="auto">
            <a:xfrm>
              <a:off x="1151" y="1200"/>
              <a:ext cx="193" cy="190"/>
            </a:xfrm>
            <a:prstGeom prst="flowChartProcess">
              <a:avLst/>
            </a:prstGeom>
            <a:noFill/>
            <a:ln w="19050">
              <a:solidFill>
                <a:schemeClr val="tx1"/>
              </a:solidFill>
              <a:miter lim="800000"/>
              <a:headEnd/>
              <a:tailEnd/>
            </a:ln>
          </p:spPr>
          <p:txBody>
            <a:bodyPr wrap="none" anchor="ctr"/>
            <a:lstStyle/>
            <a:p>
              <a:pPr algn="ctr"/>
              <a:r>
                <a:rPr lang="en-US">
                  <a:latin typeface="Trebuchet MS" pitchFamily="34" charset="0"/>
                </a:rPr>
                <a:t>5</a:t>
              </a:r>
              <a:endParaRPr lang="en-US"/>
            </a:p>
          </p:txBody>
        </p:sp>
        <p:sp>
          <p:nvSpPr>
            <p:cNvPr id="14396" name="AutoShape 9"/>
            <p:cNvSpPr>
              <a:spLocks noChangeArrowheads="1"/>
            </p:cNvSpPr>
            <p:nvPr/>
          </p:nvSpPr>
          <p:spPr bwMode="auto">
            <a:xfrm>
              <a:off x="1343" y="1200"/>
              <a:ext cx="193" cy="190"/>
            </a:xfrm>
            <a:prstGeom prst="flowChartProcess">
              <a:avLst/>
            </a:prstGeom>
            <a:noFill/>
            <a:ln w="19050">
              <a:solidFill>
                <a:schemeClr val="tx1"/>
              </a:solidFill>
              <a:miter lim="800000"/>
              <a:headEnd/>
              <a:tailEnd/>
            </a:ln>
          </p:spPr>
          <p:txBody>
            <a:bodyPr wrap="none" anchor="ctr"/>
            <a:lstStyle/>
            <a:p>
              <a:pPr algn="ctr"/>
              <a:r>
                <a:rPr lang="en-US">
                  <a:latin typeface="Trebuchet MS" pitchFamily="34" charset="0"/>
                </a:rPr>
                <a:t>4</a:t>
              </a:r>
              <a:endParaRPr lang="en-US"/>
            </a:p>
          </p:txBody>
        </p:sp>
      </p:grpSp>
      <p:sp>
        <p:nvSpPr>
          <p:cNvPr id="11274" name="Line 10"/>
          <p:cNvSpPr>
            <a:spLocks noChangeShapeType="1"/>
          </p:cNvSpPr>
          <p:nvPr/>
        </p:nvSpPr>
        <p:spPr bwMode="auto">
          <a:xfrm flipH="1" flipV="1">
            <a:off x="1066800" y="2209800"/>
            <a:ext cx="0" cy="304800"/>
          </a:xfrm>
          <a:prstGeom prst="line">
            <a:avLst/>
          </a:prstGeom>
          <a:noFill/>
          <a:ln w="15875">
            <a:solidFill>
              <a:srgbClr val="00BFFF"/>
            </a:solidFill>
            <a:round/>
            <a:headEnd/>
            <a:tailEnd type="stealth" w="med" len="lg"/>
          </a:ln>
        </p:spPr>
        <p:txBody>
          <a:bodyPr wrap="none" anchor="ctr"/>
          <a:lstStyle/>
          <a:p>
            <a:endParaRPr lang="en-IN"/>
          </a:p>
        </p:txBody>
      </p:sp>
      <p:sp>
        <p:nvSpPr>
          <p:cNvPr id="11275" name="Line 11"/>
          <p:cNvSpPr>
            <a:spLocks noChangeShapeType="1"/>
          </p:cNvSpPr>
          <p:nvPr/>
        </p:nvSpPr>
        <p:spPr bwMode="auto">
          <a:xfrm flipH="1" flipV="1">
            <a:off x="1371600" y="2209800"/>
            <a:ext cx="0" cy="304800"/>
          </a:xfrm>
          <a:prstGeom prst="line">
            <a:avLst/>
          </a:prstGeom>
          <a:noFill/>
          <a:ln w="15875">
            <a:solidFill>
              <a:srgbClr val="00BFFF"/>
            </a:solidFill>
            <a:round/>
            <a:headEnd/>
            <a:tailEnd type="stealth" w="med" len="lg"/>
          </a:ln>
        </p:spPr>
        <p:txBody>
          <a:bodyPr wrap="none" anchor="ctr"/>
          <a:lstStyle/>
          <a:p>
            <a:endParaRPr lang="en-IN"/>
          </a:p>
        </p:txBody>
      </p:sp>
      <p:sp>
        <p:nvSpPr>
          <p:cNvPr id="11276" name="Line 12"/>
          <p:cNvSpPr>
            <a:spLocks noChangeShapeType="1"/>
          </p:cNvSpPr>
          <p:nvPr/>
        </p:nvSpPr>
        <p:spPr bwMode="auto">
          <a:xfrm flipH="1" flipV="1">
            <a:off x="1676400" y="2209800"/>
            <a:ext cx="0" cy="304800"/>
          </a:xfrm>
          <a:prstGeom prst="line">
            <a:avLst/>
          </a:prstGeom>
          <a:noFill/>
          <a:ln w="15875">
            <a:solidFill>
              <a:srgbClr val="00BFFF"/>
            </a:solidFill>
            <a:round/>
            <a:headEnd/>
            <a:tailEnd type="stealth" w="med" len="lg"/>
          </a:ln>
        </p:spPr>
        <p:txBody>
          <a:bodyPr wrap="none" anchor="ctr"/>
          <a:lstStyle/>
          <a:p>
            <a:endParaRPr lang="en-IN"/>
          </a:p>
        </p:txBody>
      </p:sp>
      <p:sp>
        <p:nvSpPr>
          <p:cNvPr id="11277" name="Line 13"/>
          <p:cNvSpPr>
            <a:spLocks noChangeShapeType="1"/>
          </p:cNvSpPr>
          <p:nvPr/>
        </p:nvSpPr>
        <p:spPr bwMode="auto">
          <a:xfrm flipH="1" flipV="1">
            <a:off x="1981200" y="2209800"/>
            <a:ext cx="0" cy="304800"/>
          </a:xfrm>
          <a:prstGeom prst="line">
            <a:avLst/>
          </a:prstGeom>
          <a:noFill/>
          <a:ln w="15875">
            <a:solidFill>
              <a:srgbClr val="00BFFF"/>
            </a:solidFill>
            <a:round/>
            <a:headEnd/>
            <a:tailEnd type="stealth" w="med" len="lg"/>
          </a:ln>
        </p:spPr>
        <p:txBody>
          <a:bodyPr wrap="none" anchor="ctr"/>
          <a:lstStyle/>
          <a:p>
            <a:endParaRPr lang="en-IN"/>
          </a:p>
        </p:txBody>
      </p:sp>
      <p:sp>
        <p:nvSpPr>
          <p:cNvPr id="11278" name="Line 14"/>
          <p:cNvSpPr>
            <a:spLocks noChangeShapeType="1"/>
          </p:cNvSpPr>
          <p:nvPr/>
        </p:nvSpPr>
        <p:spPr bwMode="auto">
          <a:xfrm flipH="1" flipV="1">
            <a:off x="2286000" y="2209800"/>
            <a:ext cx="0" cy="304800"/>
          </a:xfrm>
          <a:prstGeom prst="line">
            <a:avLst/>
          </a:prstGeom>
          <a:noFill/>
          <a:ln w="15875">
            <a:solidFill>
              <a:srgbClr val="00BFFF"/>
            </a:solidFill>
            <a:round/>
            <a:headEnd/>
            <a:tailEnd type="stealth" w="med" len="lg"/>
          </a:ln>
        </p:spPr>
        <p:txBody>
          <a:bodyPr wrap="none" anchor="ctr"/>
          <a:lstStyle/>
          <a:p>
            <a:endParaRPr lang="en-IN"/>
          </a:p>
        </p:txBody>
      </p:sp>
      <p:grpSp>
        <p:nvGrpSpPr>
          <p:cNvPr id="3" name="Group 25"/>
          <p:cNvGrpSpPr>
            <a:grpSpLocks/>
          </p:cNvGrpSpPr>
          <p:nvPr/>
        </p:nvGrpSpPr>
        <p:grpSpPr bwMode="auto">
          <a:xfrm>
            <a:off x="914400" y="2209800"/>
            <a:ext cx="1525588" cy="838200"/>
            <a:chOff x="576" y="1392"/>
            <a:chExt cx="961" cy="528"/>
          </a:xfrm>
        </p:grpSpPr>
        <p:grpSp>
          <p:nvGrpSpPr>
            <p:cNvPr id="4" name="Group 15"/>
            <p:cNvGrpSpPr>
              <a:grpSpLocks/>
            </p:cNvGrpSpPr>
            <p:nvPr/>
          </p:nvGrpSpPr>
          <p:grpSpPr bwMode="auto">
            <a:xfrm>
              <a:off x="576" y="1727"/>
              <a:ext cx="961" cy="193"/>
              <a:chOff x="575" y="1197"/>
              <a:chExt cx="961" cy="193"/>
            </a:xfrm>
          </p:grpSpPr>
          <p:sp>
            <p:nvSpPr>
              <p:cNvPr id="14387" name="AutoShape 16"/>
              <p:cNvSpPr>
                <a:spLocks noChangeArrowheads="1"/>
              </p:cNvSpPr>
              <p:nvPr/>
            </p:nvSpPr>
            <p:spPr bwMode="auto">
              <a:xfrm>
                <a:off x="575" y="1197"/>
                <a:ext cx="193" cy="190"/>
              </a:xfrm>
              <a:prstGeom prst="flowChartProcess">
                <a:avLst/>
              </a:prstGeom>
              <a:noFill/>
              <a:ln w="19050">
                <a:solidFill>
                  <a:schemeClr val="tx1"/>
                </a:solidFill>
                <a:miter lim="800000"/>
                <a:headEnd/>
                <a:tailEnd/>
              </a:ln>
            </p:spPr>
            <p:txBody>
              <a:bodyPr wrap="none" anchor="ctr"/>
              <a:lstStyle/>
              <a:p>
                <a:pPr algn="ctr"/>
                <a:r>
                  <a:rPr lang="en-US">
                    <a:solidFill>
                      <a:srgbClr val="00FD00"/>
                    </a:solidFill>
                    <a:latin typeface="Trebuchet MS" pitchFamily="34" charset="0"/>
                  </a:rPr>
                  <a:t>2</a:t>
                </a:r>
                <a:endParaRPr lang="en-US"/>
              </a:p>
            </p:txBody>
          </p:sp>
          <p:sp>
            <p:nvSpPr>
              <p:cNvPr id="14388" name="AutoShape 17"/>
              <p:cNvSpPr>
                <a:spLocks noChangeArrowheads="1"/>
              </p:cNvSpPr>
              <p:nvPr/>
            </p:nvSpPr>
            <p:spPr bwMode="auto">
              <a:xfrm>
                <a:off x="767" y="1200"/>
                <a:ext cx="193" cy="190"/>
              </a:xfrm>
              <a:prstGeom prst="flowChartProcess">
                <a:avLst/>
              </a:prstGeom>
              <a:noFill/>
              <a:ln w="19050">
                <a:solidFill>
                  <a:schemeClr val="tx1"/>
                </a:solidFill>
                <a:miter lim="800000"/>
                <a:headEnd/>
                <a:tailEnd/>
              </a:ln>
            </p:spPr>
            <p:txBody>
              <a:bodyPr wrap="none" anchor="ctr"/>
              <a:lstStyle/>
              <a:p>
                <a:pPr algn="ctr"/>
                <a:r>
                  <a:rPr lang="en-US">
                    <a:solidFill>
                      <a:srgbClr val="FF7FFF"/>
                    </a:solidFill>
                    <a:latin typeface="Trebuchet MS" pitchFamily="34" charset="0"/>
                  </a:rPr>
                  <a:t>7</a:t>
                </a:r>
                <a:endParaRPr lang="en-US"/>
              </a:p>
            </p:txBody>
          </p:sp>
          <p:sp>
            <p:nvSpPr>
              <p:cNvPr id="14389" name="AutoShape 18"/>
              <p:cNvSpPr>
                <a:spLocks noChangeArrowheads="1"/>
              </p:cNvSpPr>
              <p:nvPr/>
            </p:nvSpPr>
            <p:spPr bwMode="auto">
              <a:xfrm>
                <a:off x="959" y="1200"/>
                <a:ext cx="193" cy="190"/>
              </a:xfrm>
              <a:prstGeom prst="flowChartProcess">
                <a:avLst/>
              </a:prstGeom>
              <a:noFill/>
              <a:ln w="19050">
                <a:solidFill>
                  <a:schemeClr val="tx1"/>
                </a:solidFill>
                <a:miter lim="800000"/>
                <a:headEnd/>
                <a:tailEnd/>
              </a:ln>
            </p:spPr>
            <p:txBody>
              <a:bodyPr wrap="none" anchor="ctr"/>
              <a:lstStyle/>
              <a:p>
                <a:pPr algn="ctr"/>
                <a:r>
                  <a:rPr lang="en-US">
                    <a:latin typeface="Trebuchet MS" pitchFamily="34" charset="0"/>
                  </a:rPr>
                  <a:t>8</a:t>
                </a:r>
                <a:endParaRPr lang="en-US"/>
              </a:p>
            </p:txBody>
          </p:sp>
          <p:sp>
            <p:nvSpPr>
              <p:cNvPr id="14390" name="AutoShape 19"/>
              <p:cNvSpPr>
                <a:spLocks noChangeArrowheads="1"/>
              </p:cNvSpPr>
              <p:nvPr/>
            </p:nvSpPr>
            <p:spPr bwMode="auto">
              <a:xfrm>
                <a:off x="1151" y="1200"/>
                <a:ext cx="193" cy="190"/>
              </a:xfrm>
              <a:prstGeom prst="flowChartProcess">
                <a:avLst/>
              </a:prstGeom>
              <a:noFill/>
              <a:ln w="19050">
                <a:solidFill>
                  <a:schemeClr val="tx1"/>
                </a:solidFill>
                <a:miter lim="800000"/>
                <a:headEnd/>
                <a:tailEnd/>
              </a:ln>
            </p:spPr>
            <p:txBody>
              <a:bodyPr wrap="none" anchor="ctr"/>
              <a:lstStyle/>
              <a:p>
                <a:pPr algn="ctr"/>
                <a:r>
                  <a:rPr lang="en-US">
                    <a:latin typeface="Trebuchet MS" pitchFamily="34" charset="0"/>
                  </a:rPr>
                  <a:t>5</a:t>
                </a:r>
                <a:endParaRPr lang="en-US"/>
              </a:p>
            </p:txBody>
          </p:sp>
          <p:sp>
            <p:nvSpPr>
              <p:cNvPr id="14391" name="AutoShape 20"/>
              <p:cNvSpPr>
                <a:spLocks noChangeArrowheads="1"/>
              </p:cNvSpPr>
              <p:nvPr/>
            </p:nvSpPr>
            <p:spPr bwMode="auto">
              <a:xfrm>
                <a:off x="1343" y="1200"/>
                <a:ext cx="193" cy="190"/>
              </a:xfrm>
              <a:prstGeom prst="flowChartProcess">
                <a:avLst/>
              </a:prstGeom>
              <a:noFill/>
              <a:ln w="19050">
                <a:solidFill>
                  <a:schemeClr val="tx1"/>
                </a:solidFill>
                <a:miter lim="800000"/>
                <a:headEnd/>
                <a:tailEnd/>
              </a:ln>
            </p:spPr>
            <p:txBody>
              <a:bodyPr wrap="none" anchor="ctr"/>
              <a:lstStyle/>
              <a:p>
                <a:pPr algn="ctr"/>
                <a:r>
                  <a:rPr lang="en-US">
                    <a:latin typeface="Trebuchet MS" pitchFamily="34" charset="0"/>
                  </a:rPr>
                  <a:t>4</a:t>
                </a:r>
                <a:endParaRPr lang="en-US"/>
              </a:p>
            </p:txBody>
          </p:sp>
        </p:grpSp>
        <p:sp>
          <p:nvSpPr>
            <p:cNvPr id="14385" name="Line 21"/>
            <p:cNvSpPr>
              <a:spLocks noChangeShapeType="1"/>
            </p:cNvSpPr>
            <p:nvPr/>
          </p:nvSpPr>
          <p:spPr bwMode="auto">
            <a:xfrm>
              <a:off x="672" y="1392"/>
              <a:ext cx="192" cy="336"/>
            </a:xfrm>
            <a:prstGeom prst="line">
              <a:avLst/>
            </a:prstGeom>
            <a:noFill/>
            <a:ln w="15875">
              <a:solidFill>
                <a:schemeClr val="tx1"/>
              </a:solidFill>
              <a:round/>
              <a:headEnd/>
              <a:tailEnd type="stealth" w="med" len="lg"/>
            </a:ln>
          </p:spPr>
          <p:txBody>
            <a:bodyPr wrap="none" anchor="ctr"/>
            <a:lstStyle/>
            <a:p>
              <a:endParaRPr lang="en-IN"/>
            </a:p>
          </p:txBody>
        </p:sp>
        <p:sp>
          <p:nvSpPr>
            <p:cNvPr id="14386" name="Line 22"/>
            <p:cNvSpPr>
              <a:spLocks noChangeShapeType="1"/>
            </p:cNvSpPr>
            <p:nvPr/>
          </p:nvSpPr>
          <p:spPr bwMode="auto">
            <a:xfrm flipH="1">
              <a:off x="672" y="1392"/>
              <a:ext cx="192" cy="336"/>
            </a:xfrm>
            <a:prstGeom prst="line">
              <a:avLst/>
            </a:prstGeom>
            <a:noFill/>
            <a:ln w="15875">
              <a:solidFill>
                <a:schemeClr val="tx1"/>
              </a:solidFill>
              <a:round/>
              <a:headEnd/>
              <a:tailEnd type="stealth" w="med" len="lg"/>
            </a:ln>
          </p:spPr>
          <p:txBody>
            <a:bodyPr wrap="none" anchor="ctr"/>
            <a:lstStyle/>
            <a:p>
              <a:endParaRPr lang="en-IN"/>
            </a:p>
          </p:txBody>
        </p:sp>
      </p:grpSp>
      <p:sp>
        <p:nvSpPr>
          <p:cNvPr id="11297" name="Line 33"/>
          <p:cNvSpPr>
            <a:spLocks noChangeShapeType="1"/>
          </p:cNvSpPr>
          <p:nvPr/>
        </p:nvSpPr>
        <p:spPr bwMode="auto">
          <a:xfrm flipH="1" flipV="1">
            <a:off x="1373188" y="3048000"/>
            <a:ext cx="0" cy="304800"/>
          </a:xfrm>
          <a:prstGeom prst="line">
            <a:avLst/>
          </a:prstGeom>
          <a:noFill/>
          <a:ln w="15875">
            <a:solidFill>
              <a:srgbClr val="00BFFF"/>
            </a:solidFill>
            <a:round/>
            <a:headEnd/>
            <a:tailEnd type="stealth" w="med" len="lg"/>
          </a:ln>
        </p:spPr>
        <p:txBody>
          <a:bodyPr wrap="none" anchor="ctr"/>
          <a:lstStyle/>
          <a:p>
            <a:endParaRPr lang="en-IN"/>
          </a:p>
        </p:txBody>
      </p:sp>
      <p:sp>
        <p:nvSpPr>
          <p:cNvPr id="11298" name="Line 34"/>
          <p:cNvSpPr>
            <a:spLocks noChangeShapeType="1"/>
          </p:cNvSpPr>
          <p:nvPr/>
        </p:nvSpPr>
        <p:spPr bwMode="auto">
          <a:xfrm flipH="1" flipV="1">
            <a:off x="1677988" y="3048000"/>
            <a:ext cx="0" cy="304800"/>
          </a:xfrm>
          <a:prstGeom prst="line">
            <a:avLst/>
          </a:prstGeom>
          <a:noFill/>
          <a:ln w="15875">
            <a:solidFill>
              <a:srgbClr val="00BFFF"/>
            </a:solidFill>
            <a:round/>
            <a:headEnd/>
            <a:tailEnd type="stealth" w="med" len="lg"/>
          </a:ln>
        </p:spPr>
        <p:txBody>
          <a:bodyPr wrap="none" anchor="ctr"/>
          <a:lstStyle/>
          <a:p>
            <a:endParaRPr lang="en-IN"/>
          </a:p>
        </p:txBody>
      </p:sp>
      <p:sp>
        <p:nvSpPr>
          <p:cNvPr id="11299" name="Line 35"/>
          <p:cNvSpPr>
            <a:spLocks noChangeShapeType="1"/>
          </p:cNvSpPr>
          <p:nvPr/>
        </p:nvSpPr>
        <p:spPr bwMode="auto">
          <a:xfrm flipH="1" flipV="1">
            <a:off x="1982788" y="3048000"/>
            <a:ext cx="0" cy="304800"/>
          </a:xfrm>
          <a:prstGeom prst="line">
            <a:avLst/>
          </a:prstGeom>
          <a:noFill/>
          <a:ln w="15875">
            <a:solidFill>
              <a:srgbClr val="00BFFF"/>
            </a:solidFill>
            <a:round/>
            <a:headEnd/>
            <a:tailEnd type="stealth" w="med" len="lg"/>
          </a:ln>
        </p:spPr>
        <p:txBody>
          <a:bodyPr wrap="none" anchor="ctr"/>
          <a:lstStyle/>
          <a:p>
            <a:endParaRPr lang="en-IN"/>
          </a:p>
        </p:txBody>
      </p:sp>
      <p:sp>
        <p:nvSpPr>
          <p:cNvPr id="11300" name="Line 36"/>
          <p:cNvSpPr>
            <a:spLocks noChangeShapeType="1"/>
          </p:cNvSpPr>
          <p:nvPr/>
        </p:nvSpPr>
        <p:spPr bwMode="auto">
          <a:xfrm flipH="1" flipV="1">
            <a:off x="2287588" y="3048000"/>
            <a:ext cx="0" cy="304800"/>
          </a:xfrm>
          <a:prstGeom prst="line">
            <a:avLst/>
          </a:prstGeom>
          <a:noFill/>
          <a:ln w="15875">
            <a:solidFill>
              <a:srgbClr val="00BFFF"/>
            </a:solidFill>
            <a:round/>
            <a:headEnd/>
            <a:tailEnd type="stealth" w="med" len="lg"/>
          </a:ln>
        </p:spPr>
        <p:txBody>
          <a:bodyPr wrap="none" anchor="ctr"/>
          <a:lstStyle/>
          <a:p>
            <a:endParaRPr lang="en-IN"/>
          </a:p>
        </p:txBody>
      </p:sp>
      <p:grpSp>
        <p:nvGrpSpPr>
          <p:cNvPr id="5" name="Group 39"/>
          <p:cNvGrpSpPr>
            <a:grpSpLocks/>
          </p:cNvGrpSpPr>
          <p:nvPr/>
        </p:nvGrpSpPr>
        <p:grpSpPr bwMode="auto">
          <a:xfrm>
            <a:off x="914400" y="3048000"/>
            <a:ext cx="1525588" cy="838200"/>
            <a:chOff x="576" y="1920"/>
            <a:chExt cx="961" cy="528"/>
          </a:xfrm>
        </p:grpSpPr>
        <p:grpSp>
          <p:nvGrpSpPr>
            <p:cNvPr id="6" name="Group 26"/>
            <p:cNvGrpSpPr>
              <a:grpSpLocks/>
            </p:cNvGrpSpPr>
            <p:nvPr/>
          </p:nvGrpSpPr>
          <p:grpSpPr bwMode="auto">
            <a:xfrm>
              <a:off x="576" y="2255"/>
              <a:ext cx="961" cy="193"/>
              <a:chOff x="575" y="1197"/>
              <a:chExt cx="961" cy="193"/>
            </a:xfrm>
          </p:grpSpPr>
          <p:sp>
            <p:nvSpPr>
              <p:cNvPr id="14379" name="AutoShape 27"/>
              <p:cNvSpPr>
                <a:spLocks noChangeArrowheads="1"/>
              </p:cNvSpPr>
              <p:nvPr/>
            </p:nvSpPr>
            <p:spPr bwMode="auto">
              <a:xfrm>
                <a:off x="575" y="1197"/>
                <a:ext cx="193" cy="190"/>
              </a:xfrm>
              <a:prstGeom prst="flowChartProcess">
                <a:avLst/>
              </a:prstGeom>
              <a:noFill/>
              <a:ln w="19050">
                <a:solidFill>
                  <a:schemeClr val="tx1"/>
                </a:solidFill>
                <a:miter lim="800000"/>
                <a:headEnd/>
                <a:tailEnd/>
              </a:ln>
            </p:spPr>
            <p:txBody>
              <a:bodyPr wrap="none" anchor="ctr"/>
              <a:lstStyle/>
              <a:p>
                <a:pPr algn="ctr"/>
                <a:r>
                  <a:rPr lang="en-US">
                    <a:solidFill>
                      <a:srgbClr val="00FD00"/>
                    </a:solidFill>
                    <a:latin typeface="Trebuchet MS" pitchFamily="34" charset="0"/>
                  </a:rPr>
                  <a:t>2</a:t>
                </a:r>
                <a:endParaRPr lang="en-US"/>
              </a:p>
            </p:txBody>
          </p:sp>
          <p:sp>
            <p:nvSpPr>
              <p:cNvPr id="14380" name="AutoShape 28"/>
              <p:cNvSpPr>
                <a:spLocks noChangeArrowheads="1"/>
              </p:cNvSpPr>
              <p:nvPr/>
            </p:nvSpPr>
            <p:spPr bwMode="auto">
              <a:xfrm>
                <a:off x="767" y="1200"/>
                <a:ext cx="193" cy="190"/>
              </a:xfrm>
              <a:prstGeom prst="flowChartProcess">
                <a:avLst/>
              </a:prstGeom>
              <a:noFill/>
              <a:ln w="19050">
                <a:solidFill>
                  <a:schemeClr val="tx1"/>
                </a:solidFill>
                <a:miter lim="800000"/>
                <a:headEnd/>
                <a:tailEnd/>
              </a:ln>
            </p:spPr>
            <p:txBody>
              <a:bodyPr wrap="none" anchor="ctr"/>
              <a:lstStyle/>
              <a:p>
                <a:pPr algn="ctr"/>
                <a:r>
                  <a:rPr lang="en-US">
                    <a:solidFill>
                      <a:srgbClr val="00FD00"/>
                    </a:solidFill>
                    <a:latin typeface="Trebuchet MS" pitchFamily="34" charset="0"/>
                  </a:rPr>
                  <a:t>4</a:t>
                </a:r>
                <a:endParaRPr lang="en-US"/>
              </a:p>
            </p:txBody>
          </p:sp>
          <p:sp>
            <p:nvSpPr>
              <p:cNvPr id="14381" name="AutoShape 29"/>
              <p:cNvSpPr>
                <a:spLocks noChangeArrowheads="1"/>
              </p:cNvSpPr>
              <p:nvPr/>
            </p:nvSpPr>
            <p:spPr bwMode="auto">
              <a:xfrm>
                <a:off x="959" y="1200"/>
                <a:ext cx="193" cy="190"/>
              </a:xfrm>
              <a:prstGeom prst="flowChartProcess">
                <a:avLst/>
              </a:prstGeom>
              <a:noFill/>
              <a:ln w="19050">
                <a:solidFill>
                  <a:schemeClr val="tx1"/>
                </a:solidFill>
                <a:miter lim="800000"/>
                <a:headEnd/>
                <a:tailEnd/>
              </a:ln>
            </p:spPr>
            <p:txBody>
              <a:bodyPr wrap="none" anchor="ctr"/>
              <a:lstStyle/>
              <a:p>
                <a:pPr algn="ctr"/>
                <a:r>
                  <a:rPr lang="en-US">
                    <a:solidFill>
                      <a:srgbClr val="FF7FFF"/>
                    </a:solidFill>
                    <a:latin typeface="Trebuchet MS" pitchFamily="34" charset="0"/>
                  </a:rPr>
                  <a:t>8</a:t>
                </a:r>
                <a:endParaRPr lang="en-US"/>
              </a:p>
            </p:txBody>
          </p:sp>
          <p:sp>
            <p:nvSpPr>
              <p:cNvPr id="14382" name="AutoShape 30"/>
              <p:cNvSpPr>
                <a:spLocks noChangeArrowheads="1"/>
              </p:cNvSpPr>
              <p:nvPr/>
            </p:nvSpPr>
            <p:spPr bwMode="auto">
              <a:xfrm>
                <a:off x="1151" y="1200"/>
                <a:ext cx="193" cy="190"/>
              </a:xfrm>
              <a:prstGeom prst="flowChartProcess">
                <a:avLst/>
              </a:prstGeom>
              <a:noFill/>
              <a:ln w="19050">
                <a:solidFill>
                  <a:schemeClr val="tx1"/>
                </a:solidFill>
                <a:miter lim="800000"/>
                <a:headEnd/>
                <a:tailEnd/>
              </a:ln>
            </p:spPr>
            <p:txBody>
              <a:bodyPr wrap="none" anchor="ctr"/>
              <a:lstStyle/>
              <a:p>
                <a:pPr algn="ctr"/>
                <a:r>
                  <a:rPr lang="en-US">
                    <a:latin typeface="Trebuchet MS" pitchFamily="34" charset="0"/>
                  </a:rPr>
                  <a:t>5</a:t>
                </a:r>
                <a:endParaRPr lang="en-US"/>
              </a:p>
            </p:txBody>
          </p:sp>
          <p:sp>
            <p:nvSpPr>
              <p:cNvPr id="14383" name="AutoShape 31"/>
              <p:cNvSpPr>
                <a:spLocks noChangeArrowheads="1"/>
              </p:cNvSpPr>
              <p:nvPr/>
            </p:nvSpPr>
            <p:spPr bwMode="auto">
              <a:xfrm>
                <a:off x="1343" y="1200"/>
                <a:ext cx="193" cy="190"/>
              </a:xfrm>
              <a:prstGeom prst="flowChartProcess">
                <a:avLst/>
              </a:prstGeom>
              <a:noFill/>
              <a:ln w="19050">
                <a:solidFill>
                  <a:schemeClr val="tx1"/>
                </a:solidFill>
                <a:miter lim="800000"/>
                <a:headEnd/>
                <a:tailEnd/>
              </a:ln>
            </p:spPr>
            <p:txBody>
              <a:bodyPr wrap="none" anchor="ctr"/>
              <a:lstStyle/>
              <a:p>
                <a:pPr algn="ctr"/>
                <a:r>
                  <a:rPr lang="en-US">
                    <a:latin typeface="Trebuchet MS" pitchFamily="34" charset="0"/>
                  </a:rPr>
                  <a:t>7</a:t>
                </a:r>
                <a:endParaRPr lang="en-US"/>
              </a:p>
            </p:txBody>
          </p:sp>
        </p:grpSp>
        <p:sp>
          <p:nvSpPr>
            <p:cNvPr id="14377" name="Line 37"/>
            <p:cNvSpPr>
              <a:spLocks noChangeShapeType="1"/>
            </p:cNvSpPr>
            <p:nvPr/>
          </p:nvSpPr>
          <p:spPr bwMode="auto">
            <a:xfrm flipH="1">
              <a:off x="864" y="1920"/>
              <a:ext cx="576" cy="336"/>
            </a:xfrm>
            <a:prstGeom prst="line">
              <a:avLst/>
            </a:prstGeom>
            <a:noFill/>
            <a:ln w="15875">
              <a:solidFill>
                <a:schemeClr val="tx1"/>
              </a:solidFill>
              <a:round/>
              <a:headEnd/>
              <a:tailEnd type="stealth" w="med" len="lg"/>
            </a:ln>
          </p:spPr>
          <p:txBody>
            <a:bodyPr wrap="none" anchor="ctr"/>
            <a:lstStyle/>
            <a:p>
              <a:endParaRPr lang="en-IN"/>
            </a:p>
          </p:txBody>
        </p:sp>
        <p:sp>
          <p:nvSpPr>
            <p:cNvPr id="14378" name="Line 38"/>
            <p:cNvSpPr>
              <a:spLocks noChangeShapeType="1"/>
            </p:cNvSpPr>
            <p:nvPr/>
          </p:nvSpPr>
          <p:spPr bwMode="auto">
            <a:xfrm>
              <a:off x="864" y="1920"/>
              <a:ext cx="576" cy="336"/>
            </a:xfrm>
            <a:prstGeom prst="line">
              <a:avLst/>
            </a:prstGeom>
            <a:noFill/>
            <a:ln w="15875">
              <a:solidFill>
                <a:schemeClr val="tx1"/>
              </a:solidFill>
              <a:round/>
              <a:headEnd/>
              <a:tailEnd type="stealth" w="med" len="lg"/>
            </a:ln>
          </p:spPr>
          <p:txBody>
            <a:bodyPr wrap="none" anchor="ctr"/>
            <a:lstStyle/>
            <a:p>
              <a:endParaRPr lang="en-IN"/>
            </a:p>
          </p:txBody>
        </p:sp>
      </p:grpSp>
      <p:sp>
        <p:nvSpPr>
          <p:cNvPr id="11304" name="Line 40"/>
          <p:cNvSpPr>
            <a:spLocks noChangeShapeType="1"/>
          </p:cNvSpPr>
          <p:nvPr/>
        </p:nvSpPr>
        <p:spPr bwMode="auto">
          <a:xfrm flipV="1">
            <a:off x="1676400" y="3886200"/>
            <a:ext cx="0" cy="304800"/>
          </a:xfrm>
          <a:prstGeom prst="line">
            <a:avLst/>
          </a:prstGeom>
          <a:noFill/>
          <a:ln w="15875">
            <a:solidFill>
              <a:srgbClr val="00BFFF"/>
            </a:solidFill>
            <a:round/>
            <a:headEnd/>
            <a:tailEnd type="stealth" w="med" len="lg"/>
          </a:ln>
        </p:spPr>
        <p:txBody>
          <a:bodyPr wrap="none" anchor="ctr"/>
          <a:lstStyle/>
          <a:p>
            <a:endParaRPr lang="en-IN"/>
          </a:p>
        </p:txBody>
      </p:sp>
      <p:sp>
        <p:nvSpPr>
          <p:cNvPr id="11305" name="Line 41"/>
          <p:cNvSpPr>
            <a:spLocks noChangeShapeType="1"/>
          </p:cNvSpPr>
          <p:nvPr/>
        </p:nvSpPr>
        <p:spPr bwMode="auto">
          <a:xfrm flipV="1">
            <a:off x="1981200" y="3886200"/>
            <a:ext cx="0" cy="304800"/>
          </a:xfrm>
          <a:prstGeom prst="line">
            <a:avLst/>
          </a:prstGeom>
          <a:noFill/>
          <a:ln w="15875">
            <a:solidFill>
              <a:srgbClr val="00BFFF"/>
            </a:solidFill>
            <a:round/>
            <a:headEnd/>
            <a:tailEnd type="stealth" w="med" len="lg"/>
          </a:ln>
        </p:spPr>
        <p:txBody>
          <a:bodyPr wrap="none" anchor="ctr"/>
          <a:lstStyle/>
          <a:p>
            <a:endParaRPr lang="en-IN"/>
          </a:p>
        </p:txBody>
      </p:sp>
      <p:sp>
        <p:nvSpPr>
          <p:cNvPr id="11306" name="Line 42"/>
          <p:cNvSpPr>
            <a:spLocks noChangeShapeType="1"/>
          </p:cNvSpPr>
          <p:nvPr/>
        </p:nvSpPr>
        <p:spPr bwMode="auto">
          <a:xfrm flipV="1">
            <a:off x="2286000" y="3886200"/>
            <a:ext cx="0" cy="304800"/>
          </a:xfrm>
          <a:prstGeom prst="line">
            <a:avLst/>
          </a:prstGeom>
          <a:noFill/>
          <a:ln w="15875">
            <a:solidFill>
              <a:srgbClr val="00BFFF"/>
            </a:solidFill>
            <a:round/>
            <a:headEnd/>
            <a:tailEnd type="stealth" w="med" len="lg"/>
          </a:ln>
        </p:spPr>
        <p:txBody>
          <a:bodyPr wrap="none" anchor="ctr"/>
          <a:lstStyle/>
          <a:p>
            <a:endParaRPr lang="en-IN"/>
          </a:p>
        </p:txBody>
      </p:sp>
      <p:grpSp>
        <p:nvGrpSpPr>
          <p:cNvPr id="7" name="Group 59"/>
          <p:cNvGrpSpPr>
            <a:grpSpLocks/>
          </p:cNvGrpSpPr>
          <p:nvPr/>
        </p:nvGrpSpPr>
        <p:grpSpPr bwMode="auto">
          <a:xfrm>
            <a:off x="914400" y="3886200"/>
            <a:ext cx="1525588" cy="838200"/>
            <a:chOff x="576" y="2448"/>
            <a:chExt cx="961" cy="528"/>
          </a:xfrm>
        </p:grpSpPr>
        <p:grpSp>
          <p:nvGrpSpPr>
            <p:cNvPr id="8" name="Group 45"/>
            <p:cNvGrpSpPr>
              <a:grpSpLocks/>
            </p:cNvGrpSpPr>
            <p:nvPr/>
          </p:nvGrpSpPr>
          <p:grpSpPr bwMode="auto">
            <a:xfrm>
              <a:off x="576" y="2783"/>
              <a:ext cx="961" cy="193"/>
              <a:chOff x="575" y="1197"/>
              <a:chExt cx="961" cy="193"/>
            </a:xfrm>
          </p:grpSpPr>
          <p:sp>
            <p:nvSpPr>
              <p:cNvPr id="14371" name="AutoShape 46"/>
              <p:cNvSpPr>
                <a:spLocks noChangeArrowheads="1"/>
              </p:cNvSpPr>
              <p:nvPr/>
            </p:nvSpPr>
            <p:spPr bwMode="auto">
              <a:xfrm>
                <a:off x="575" y="1197"/>
                <a:ext cx="193" cy="190"/>
              </a:xfrm>
              <a:prstGeom prst="flowChartProcess">
                <a:avLst/>
              </a:prstGeom>
              <a:noFill/>
              <a:ln w="19050">
                <a:solidFill>
                  <a:schemeClr val="tx1"/>
                </a:solidFill>
                <a:miter lim="800000"/>
                <a:headEnd/>
                <a:tailEnd/>
              </a:ln>
            </p:spPr>
            <p:txBody>
              <a:bodyPr wrap="none" anchor="ctr"/>
              <a:lstStyle/>
              <a:p>
                <a:pPr algn="ctr"/>
                <a:r>
                  <a:rPr lang="en-US">
                    <a:solidFill>
                      <a:srgbClr val="00FD00"/>
                    </a:solidFill>
                    <a:latin typeface="Trebuchet MS" pitchFamily="34" charset="0"/>
                  </a:rPr>
                  <a:t>2</a:t>
                </a:r>
                <a:endParaRPr lang="en-US"/>
              </a:p>
            </p:txBody>
          </p:sp>
          <p:sp>
            <p:nvSpPr>
              <p:cNvPr id="14372" name="AutoShape 47"/>
              <p:cNvSpPr>
                <a:spLocks noChangeArrowheads="1"/>
              </p:cNvSpPr>
              <p:nvPr/>
            </p:nvSpPr>
            <p:spPr bwMode="auto">
              <a:xfrm>
                <a:off x="767" y="1200"/>
                <a:ext cx="193" cy="190"/>
              </a:xfrm>
              <a:prstGeom prst="flowChartProcess">
                <a:avLst/>
              </a:prstGeom>
              <a:noFill/>
              <a:ln w="19050">
                <a:solidFill>
                  <a:schemeClr val="tx1"/>
                </a:solidFill>
                <a:miter lim="800000"/>
                <a:headEnd/>
                <a:tailEnd/>
              </a:ln>
            </p:spPr>
            <p:txBody>
              <a:bodyPr wrap="none" anchor="ctr"/>
              <a:lstStyle/>
              <a:p>
                <a:pPr algn="ctr"/>
                <a:r>
                  <a:rPr lang="en-US">
                    <a:solidFill>
                      <a:srgbClr val="00FD00"/>
                    </a:solidFill>
                    <a:latin typeface="Trebuchet MS" pitchFamily="34" charset="0"/>
                  </a:rPr>
                  <a:t>4</a:t>
                </a:r>
                <a:endParaRPr lang="en-US"/>
              </a:p>
            </p:txBody>
          </p:sp>
          <p:sp>
            <p:nvSpPr>
              <p:cNvPr id="14373" name="AutoShape 48"/>
              <p:cNvSpPr>
                <a:spLocks noChangeArrowheads="1"/>
              </p:cNvSpPr>
              <p:nvPr/>
            </p:nvSpPr>
            <p:spPr bwMode="auto">
              <a:xfrm>
                <a:off x="959" y="1200"/>
                <a:ext cx="193" cy="190"/>
              </a:xfrm>
              <a:prstGeom prst="flowChartProcess">
                <a:avLst/>
              </a:prstGeom>
              <a:noFill/>
              <a:ln w="19050">
                <a:solidFill>
                  <a:schemeClr val="tx1"/>
                </a:solidFill>
                <a:miter lim="800000"/>
                <a:headEnd/>
                <a:tailEnd/>
              </a:ln>
            </p:spPr>
            <p:txBody>
              <a:bodyPr wrap="none" anchor="ctr"/>
              <a:lstStyle/>
              <a:p>
                <a:pPr algn="ctr"/>
                <a:r>
                  <a:rPr lang="en-US">
                    <a:solidFill>
                      <a:srgbClr val="00FD00"/>
                    </a:solidFill>
                    <a:latin typeface="Trebuchet MS" pitchFamily="34" charset="0"/>
                  </a:rPr>
                  <a:t>5</a:t>
                </a:r>
                <a:endParaRPr lang="en-US"/>
              </a:p>
            </p:txBody>
          </p:sp>
          <p:sp>
            <p:nvSpPr>
              <p:cNvPr id="14374" name="AutoShape 49"/>
              <p:cNvSpPr>
                <a:spLocks noChangeArrowheads="1"/>
              </p:cNvSpPr>
              <p:nvPr/>
            </p:nvSpPr>
            <p:spPr bwMode="auto">
              <a:xfrm>
                <a:off x="1151" y="1200"/>
                <a:ext cx="193" cy="190"/>
              </a:xfrm>
              <a:prstGeom prst="flowChartProcess">
                <a:avLst/>
              </a:prstGeom>
              <a:noFill/>
              <a:ln w="19050">
                <a:solidFill>
                  <a:schemeClr val="tx1"/>
                </a:solidFill>
                <a:miter lim="800000"/>
                <a:headEnd/>
                <a:tailEnd/>
              </a:ln>
            </p:spPr>
            <p:txBody>
              <a:bodyPr wrap="none" anchor="ctr"/>
              <a:lstStyle/>
              <a:p>
                <a:pPr algn="ctr"/>
                <a:r>
                  <a:rPr lang="en-US">
                    <a:solidFill>
                      <a:srgbClr val="FF7FFF"/>
                    </a:solidFill>
                    <a:latin typeface="Trebuchet MS" pitchFamily="34" charset="0"/>
                  </a:rPr>
                  <a:t>8</a:t>
                </a:r>
                <a:endParaRPr lang="en-US"/>
              </a:p>
            </p:txBody>
          </p:sp>
          <p:sp>
            <p:nvSpPr>
              <p:cNvPr id="14375" name="AutoShape 50"/>
              <p:cNvSpPr>
                <a:spLocks noChangeArrowheads="1"/>
              </p:cNvSpPr>
              <p:nvPr/>
            </p:nvSpPr>
            <p:spPr bwMode="auto">
              <a:xfrm>
                <a:off x="1343" y="1200"/>
                <a:ext cx="193" cy="190"/>
              </a:xfrm>
              <a:prstGeom prst="flowChartProcess">
                <a:avLst/>
              </a:prstGeom>
              <a:noFill/>
              <a:ln w="19050">
                <a:solidFill>
                  <a:schemeClr val="tx1"/>
                </a:solidFill>
                <a:miter lim="800000"/>
                <a:headEnd/>
                <a:tailEnd/>
              </a:ln>
            </p:spPr>
            <p:txBody>
              <a:bodyPr wrap="none" anchor="ctr"/>
              <a:lstStyle/>
              <a:p>
                <a:pPr algn="ctr"/>
                <a:r>
                  <a:rPr lang="en-US">
                    <a:latin typeface="Trebuchet MS" pitchFamily="34" charset="0"/>
                  </a:rPr>
                  <a:t>7</a:t>
                </a:r>
                <a:endParaRPr lang="en-US"/>
              </a:p>
            </p:txBody>
          </p:sp>
        </p:grpSp>
        <p:sp>
          <p:nvSpPr>
            <p:cNvPr id="14369" name="Line 51"/>
            <p:cNvSpPr>
              <a:spLocks noChangeShapeType="1"/>
            </p:cNvSpPr>
            <p:nvPr/>
          </p:nvSpPr>
          <p:spPr bwMode="auto">
            <a:xfrm flipH="1">
              <a:off x="1056" y="2448"/>
              <a:ext cx="192" cy="336"/>
            </a:xfrm>
            <a:prstGeom prst="line">
              <a:avLst/>
            </a:prstGeom>
            <a:noFill/>
            <a:ln w="15875">
              <a:solidFill>
                <a:schemeClr val="tx1"/>
              </a:solidFill>
              <a:round/>
              <a:headEnd/>
              <a:tailEnd type="stealth" w="med" len="lg"/>
            </a:ln>
          </p:spPr>
          <p:txBody>
            <a:bodyPr wrap="none" anchor="ctr"/>
            <a:lstStyle/>
            <a:p>
              <a:endParaRPr lang="en-IN"/>
            </a:p>
          </p:txBody>
        </p:sp>
        <p:sp>
          <p:nvSpPr>
            <p:cNvPr id="14370" name="Line 52"/>
            <p:cNvSpPr>
              <a:spLocks noChangeShapeType="1"/>
            </p:cNvSpPr>
            <p:nvPr/>
          </p:nvSpPr>
          <p:spPr bwMode="auto">
            <a:xfrm>
              <a:off x="1056" y="2448"/>
              <a:ext cx="192" cy="336"/>
            </a:xfrm>
            <a:prstGeom prst="line">
              <a:avLst/>
            </a:prstGeom>
            <a:noFill/>
            <a:ln w="15875">
              <a:solidFill>
                <a:schemeClr val="tx1"/>
              </a:solidFill>
              <a:round/>
              <a:headEnd/>
              <a:tailEnd type="stealth" w="med" len="lg"/>
            </a:ln>
          </p:spPr>
          <p:txBody>
            <a:bodyPr wrap="none" anchor="ctr"/>
            <a:lstStyle/>
            <a:p>
              <a:endParaRPr lang="en-IN"/>
            </a:p>
          </p:txBody>
        </p:sp>
      </p:grpSp>
      <p:grpSp>
        <p:nvGrpSpPr>
          <p:cNvPr id="9" name="Group 71"/>
          <p:cNvGrpSpPr>
            <a:grpSpLocks/>
          </p:cNvGrpSpPr>
          <p:nvPr/>
        </p:nvGrpSpPr>
        <p:grpSpPr bwMode="auto">
          <a:xfrm>
            <a:off x="914400" y="4724400"/>
            <a:ext cx="1525588" cy="838200"/>
            <a:chOff x="576" y="2976"/>
            <a:chExt cx="961" cy="528"/>
          </a:xfrm>
        </p:grpSpPr>
        <p:grpSp>
          <p:nvGrpSpPr>
            <p:cNvPr id="10" name="Group 61"/>
            <p:cNvGrpSpPr>
              <a:grpSpLocks/>
            </p:cNvGrpSpPr>
            <p:nvPr/>
          </p:nvGrpSpPr>
          <p:grpSpPr bwMode="auto">
            <a:xfrm>
              <a:off x="576" y="3311"/>
              <a:ext cx="961" cy="193"/>
              <a:chOff x="575" y="1197"/>
              <a:chExt cx="961" cy="193"/>
            </a:xfrm>
          </p:grpSpPr>
          <p:sp>
            <p:nvSpPr>
              <p:cNvPr id="14363" name="AutoShape 62"/>
              <p:cNvSpPr>
                <a:spLocks noChangeArrowheads="1"/>
              </p:cNvSpPr>
              <p:nvPr/>
            </p:nvSpPr>
            <p:spPr bwMode="auto">
              <a:xfrm>
                <a:off x="575" y="1197"/>
                <a:ext cx="193" cy="190"/>
              </a:xfrm>
              <a:prstGeom prst="flowChartProcess">
                <a:avLst/>
              </a:prstGeom>
              <a:noFill/>
              <a:ln w="19050">
                <a:solidFill>
                  <a:schemeClr val="tx1"/>
                </a:solidFill>
                <a:miter lim="800000"/>
                <a:headEnd/>
                <a:tailEnd/>
              </a:ln>
            </p:spPr>
            <p:txBody>
              <a:bodyPr wrap="none" anchor="ctr"/>
              <a:lstStyle/>
              <a:p>
                <a:pPr algn="ctr"/>
                <a:r>
                  <a:rPr lang="en-US">
                    <a:solidFill>
                      <a:srgbClr val="00FD00"/>
                    </a:solidFill>
                    <a:latin typeface="Trebuchet MS" pitchFamily="34" charset="0"/>
                  </a:rPr>
                  <a:t>2</a:t>
                </a:r>
                <a:endParaRPr lang="en-US"/>
              </a:p>
            </p:txBody>
          </p:sp>
          <p:sp>
            <p:nvSpPr>
              <p:cNvPr id="14364" name="AutoShape 63"/>
              <p:cNvSpPr>
                <a:spLocks noChangeArrowheads="1"/>
              </p:cNvSpPr>
              <p:nvPr/>
            </p:nvSpPr>
            <p:spPr bwMode="auto">
              <a:xfrm>
                <a:off x="767" y="1200"/>
                <a:ext cx="193" cy="190"/>
              </a:xfrm>
              <a:prstGeom prst="flowChartProcess">
                <a:avLst/>
              </a:prstGeom>
              <a:noFill/>
              <a:ln w="19050">
                <a:solidFill>
                  <a:schemeClr val="tx1"/>
                </a:solidFill>
                <a:miter lim="800000"/>
                <a:headEnd/>
                <a:tailEnd/>
              </a:ln>
            </p:spPr>
            <p:txBody>
              <a:bodyPr wrap="none" anchor="ctr"/>
              <a:lstStyle/>
              <a:p>
                <a:pPr algn="ctr"/>
                <a:r>
                  <a:rPr lang="en-US">
                    <a:solidFill>
                      <a:srgbClr val="00FD00"/>
                    </a:solidFill>
                    <a:latin typeface="Trebuchet MS" pitchFamily="34" charset="0"/>
                  </a:rPr>
                  <a:t>4</a:t>
                </a:r>
                <a:endParaRPr lang="en-US"/>
              </a:p>
            </p:txBody>
          </p:sp>
          <p:sp>
            <p:nvSpPr>
              <p:cNvPr id="14365" name="AutoShape 64"/>
              <p:cNvSpPr>
                <a:spLocks noChangeArrowheads="1"/>
              </p:cNvSpPr>
              <p:nvPr/>
            </p:nvSpPr>
            <p:spPr bwMode="auto">
              <a:xfrm>
                <a:off x="959" y="1200"/>
                <a:ext cx="193" cy="190"/>
              </a:xfrm>
              <a:prstGeom prst="flowChartProcess">
                <a:avLst/>
              </a:prstGeom>
              <a:noFill/>
              <a:ln w="19050">
                <a:solidFill>
                  <a:schemeClr val="tx1"/>
                </a:solidFill>
                <a:miter lim="800000"/>
                <a:headEnd/>
                <a:tailEnd/>
              </a:ln>
            </p:spPr>
            <p:txBody>
              <a:bodyPr wrap="none" anchor="ctr"/>
              <a:lstStyle/>
              <a:p>
                <a:pPr algn="ctr"/>
                <a:r>
                  <a:rPr lang="en-US">
                    <a:solidFill>
                      <a:srgbClr val="00FD00"/>
                    </a:solidFill>
                    <a:latin typeface="Trebuchet MS" pitchFamily="34" charset="0"/>
                  </a:rPr>
                  <a:t>5</a:t>
                </a:r>
                <a:endParaRPr lang="en-US"/>
              </a:p>
            </p:txBody>
          </p:sp>
          <p:sp>
            <p:nvSpPr>
              <p:cNvPr id="14366" name="AutoShape 65"/>
              <p:cNvSpPr>
                <a:spLocks noChangeArrowheads="1"/>
              </p:cNvSpPr>
              <p:nvPr/>
            </p:nvSpPr>
            <p:spPr bwMode="auto">
              <a:xfrm>
                <a:off x="1151" y="1200"/>
                <a:ext cx="193" cy="190"/>
              </a:xfrm>
              <a:prstGeom prst="flowChartProcess">
                <a:avLst/>
              </a:prstGeom>
              <a:noFill/>
              <a:ln w="19050">
                <a:solidFill>
                  <a:schemeClr val="tx1"/>
                </a:solidFill>
                <a:miter lim="800000"/>
                <a:headEnd/>
                <a:tailEnd/>
              </a:ln>
            </p:spPr>
            <p:txBody>
              <a:bodyPr wrap="none" anchor="ctr"/>
              <a:lstStyle/>
              <a:p>
                <a:pPr algn="ctr"/>
                <a:r>
                  <a:rPr lang="en-US">
                    <a:solidFill>
                      <a:srgbClr val="00FD00"/>
                    </a:solidFill>
                    <a:latin typeface="Trebuchet MS" pitchFamily="34" charset="0"/>
                  </a:rPr>
                  <a:t>7</a:t>
                </a:r>
                <a:endParaRPr lang="en-US"/>
              </a:p>
            </p:txBody>
          </p:sp>
          <p:sp>
            <p:nvSpPr>
              <p:cNvPr id="14367" name="AutoShape 66"/>
              <p:cNvSpPr>
                <a:spLocks noChangeArrowheads="1"/>
              </p:cNvSpPr>
              <p:nvPr/>
            </p:nvSpPr>
            <p:spPr bwMode="auto">
              <a:xfrm>
                <a:off x="1343" y="1200"/>
                <a:ext cx="193" cy="190"/>
              </a:xfrm>
              <a:prstGeom prst="flowChartProcess">
                <a:avLst/>
              </a:prstGeom>
              <a:noFill/>
              <a:ln w="19050">
                <a:solidFill>
                  <a:schemeClr val="tx1"/>
                </a:solidFill>
                <a:miter lim="800000"/>
                <a:headEnd/>
                <a:tailEnd/>
              </a:ln>
            </p:spPr>
            <p:txBody>
              <a:bodyPr wrap="none" anchor="ctr"/>
              <a:lstStyle/>
              <a:p>
                <a:pPr algn="ctr"/>
                <a:r>
                  <a:rPr lang="en-US">
                    <a:solidFill>
                      <a:srgbClr val="FF7FFF"/>
                    </a:solidFill>
                    <a:latin typeface="Trebuchet MS" pitchFamily="34" charset="0"/>
                  </a:rPr>
                  <a:t>8</a:t>
                </a:r>
                <a:endParaRPr lang="en-US"/>
              </a:p>
            </p:txBody>
          </p:sp>
        </p:grpSp>
        <p:sp>
          <p:nvSpPr>
            <p:cNvPr id="14361" name="Line 67"/>
            <p:cNvSpPr>
              <a:spLocks noChangeShapeType="1"/>
            </p:cNvSpPr>
            <p:nvPr/>
          </p:nvSpPr>
          <p:spPr bwMode="auto">
            <a:xfrm flipH="1">
              <a:off x="1248" y="2976"/>
              <a:ext cx="192" cy="336"/>
            </a:xfrm>
            <a:prstGeom prst="line">
              <a:avLst/>
            </a:prstGeom>
            <a:noFill/>
            <a:ln w="15875">
              <a:solidFill>
                <a:schemeClr val="tx1"/>
              </a:solidFill>
              <a:round/>
              <a:headEnd/>
              <a:tailEnd type="stealth" w="med" len="lg"/>
            </a:ln>
          </p:spPr>
          <p:txBody>
            <a:bodyPr wrap="none" anchor="ctr"/>
            <a:lstStyle/>
            <a:p>
              <a:endParaRPr lang="en-IN"/>
            </a:p>
          </p:txBody>
        </p:sp>
        <p:sp>
          <p:nvSpPr>
            <p:cNvPr id="14362" name="Line 68"/>
            <p:cNvSpPr>
              <a:spLocks noChangeShapeType="1"/>
            </p:cNvSpPr>
            <p:nvPr/>
          </p:nvSpPr>
          <p:spPr bwMode="auto">
            <a:xfrm>
              <a:off x="1248" y="2976"/>
              <a:ext cx="192" cy="336"/>
            </a:xfrm>
            <a:prstGeom prst="line">
              <a:avLst/>
            </a:prstGeom>
            <a:noFill/>
            <a:ln w="15875">
              <a:solidFill>
                <a:schemeClr val="tx1"/>
              </a:solidFill>
              <a:round/>
              <a:headEnd/>
              <a:tailEnd type="stealth" w="med" len="lg"/>
            </a:ln>
          </p:spPr>
          <p:txBody>
            <a:bodyPr wrap="none" anchor="ctr"/>
            <a:lstStyle/>
            <a:p>
              <a:endParaRPr lang="en-IN"/>
            </a:p>
          </p:txBody>
        </p:sp>
      </p:grpSp>
      <p:sp>
        <p:nvSpPr>
          <p:cNvPr id="11333" name="Line 69"/>
          <p:cNvSpPr>
            <a:spLocks noChangeShapeType="1"/>
          </p:cNvSpPr>
          <p:nvPr/>
        </p:nvSpPr>
        <p:spPr bwMode="auto">
          <a:xfrm flipV="1">
            <a:off x="1981200" y="4724400"/>
            <a:ext cx="0" cy="304800"/>
          </a:xfrm>
          <a:prstGeom prst="line">
            <a:avLst/>
          </a:prstGeom>
          <a:noFill/>
          <a:ln w="15875">
            <a:solidFill>
              <a:srgbClr val="00BFFF"/>
            </a:solidFill>
            <a:round/>
            <a:headEnd/>
            <a:tailEnd type="stealth" w="med" len="lg"/>
          </a:ln>
        </p:spPr>
        <p:txBody>
          <a:bodyPr wrap="none" anchor="ctr"/>
          <a:lstStyle/>
          <a:p>
            <a:endParaRPr lang="en-IN"/>
          </a:p>
        </p:txBody>
      </p:sp>
      <p:sp>
        <p:nvSpPr>
          <p:cNvPr id="11334" name="Line 70"/>
          <p:cNvSpPr>
            <a:spLocks noChangeShapeType="1"/>
          </p:cNvSpPr>
          <p:nvPr/>
        </p:nvSpPr>
        <p:spPr bwMode="auto">
          <a:xfrm flipV="1">
            <a:off x="2286000" y="4724400"/>
            <a:ext cx="0" cy="304800"/>
          </a:xfrm>
          <a:prstGeom prst="line">
            <a:avLst/>
          </a:prstGeom>
          <a:noFill/>
          <a:ln w="15875">
            <a:solidFill>
              <a:srgbClr val="00BFFF"/>
            </a:solidFill>
            <a:round/>
            <a:headEnd/>
            <a:tailEnd type="stealth" w="med" len="lg"/>
          </a:ln>
        </p:spPr>
        <p:txBody>
          <a:bodyPr wrap="none" anchor="ct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274"/>
                                        </p:tgtEl>
                                        <p:attrNameLst>
                                          <p:attrName>style.visibility</p:attrName>
                                        </p:attrNameLst>
                                      </p:cBhvr>
                                      <p:to>
                                        <p:strVal val="visible"/>
                                      </p:to>
                                    </p:set>
                                    <p:animEffect transition="in" filter="wipe(down)">
                                      <p:cBhvr>
                                        <p:cTn id="12" dur="500"/>
                                        <p:tgtEl>
                                          <p:spTgt spid="11274"/>
                                        </p:tgtEl>
                                      </p:cBhvr>
                                    </p:animEffect>
                                  </p:childTnLst>
                                  <p:subTnLst>
                                    <p:set>
                                      <p:cBhvr override="childStyle">
                                        <p:cTn dur="1" fill="hold" display="0" masterRel="nextClick" afterEffect="1"/>
                                        <p:tgtEl>
                                          <p:spTgt spid="11274"/>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1275"/>
                                        </p:tgtEl>
                                        <p:attrNameLst>
                                          <p:attrName>style.visibility</p:attrName>
                                        </p:attrNameLst>
                                      </p:cBhvr>
                                      <p:to>
                                        <p:strVal val="visible"/>
                                      </p:to>
                                    </p:set>
                                    <p:animEffect transition="in" filter="wipe(down)">
                                      <p:cBhvr>
                                        <p:cTn id="17" dur="500"/>
                                        <p:tgtEl>
                                          <p:spTgt spid="1127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1276"/>
                                        </p:tgtEl>
                                        <p:attrNameLst>
                                          <p:attrName>style.visibility</p:attrName>
                                        </p:attrNameLst>
                                      </p:cBhvr>
                                      <p:to>
                                        <p:strVal val="visible"/>
                                      </p:to>
                                    </p:set>
                                    <p:animEffect transition="in" filter="wipe(down)">
                                      <p:cBhvr>
                                        <p:cTn id="22" dur="500"/>
                                        <p:tgtEl>
                                          <p:spTgt spid="11276"/>
                                        </p:tgtEl>
                                      </p:cBhvr>
                                    </p:animEffect>
                                  </p:childTnLst>
                                  <p:subTnLst>
                                    <p:set>
                                      <p:cBhvr override="childStyle">
                                        <p:cTn dur="1" fill="hold" display="0" masterRel="nextClick" afterEffect="1"/>
                                        <p:tgtEl>
                                          <p:spTgt spid="11276"/>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1277"/>
                                        </p:tgtEl>
                                        <p:attrNameLst>
                                          <p:attrName>style.visibility</p:attrName>
                                        </p:attrNameLst>
                                      </p:cBhvr>
                                      <p:to>
                                        <p:strVal val="visible"/>
                                      </p:to>
                                    </p:set>
                                    <p:animEffect transition="in" filter="wipe(down)">
                                      <p:cBhvr>
                                        <p:cTn id="27" dur="500"/>
                                        <p:tgtEl>
                                          <p:spTgt spid="11277"/>
                                        </p:tgtEl>
                                      </p:cBhvr>
                                    </p:animEffect>
                                  </p:childTnLst>
                                  <p:subTnLst>
                                    <p:set>
                                      <p:cBhvr override="childStyle">
                                        <p:cTn dur="1" fill="hold" display="0" masterRel="nextClick" afterEffect="1"/>
                                        <p:tgtEl>
                                          <p:spTgt spid="11277"/>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1278"/>
                                        </p:tgtEl>
                                        <p:attrNameLst>
                                          <p:attrName>style.visibility</p:attrName>
                                        </p:attrNameLst>
                                      </p:cBhvr>
                                      <p:to>
                                        <p:strVal val="visible"/>
                                      </p:to>
                                    </p:set>
                                    <p:animEffect transition="in" filter="wipe(down)">
                                      <p:cBhvr>
                                        <p:cTn id="32" dur="500"/>
                                        <p:tgtEl>
                                          <p:spTgt spid="11278"/>
                                        </p:tgtEl>
                                      </p:cBhvr>
                                    </p:animEffect>
                                  </p:childTnLst>
                                  <p:subTnLst>
                                    <p:set>
                                      <p:cBhvr override="childStyle">
                                        <p:cTn dur="1" fill="hold" display="0" masterRel="nextClick" afterEffect="1"/>
                                        <p:tgtEl>
                                          <p:spTgt spid="11278"/>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ipe(up)">
                                      <p:cBhvr>
                                        <p:cTn id="37" dur="5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1297"/>
                                        </p:tgtEl>
                                        <p:attrNameLst>
                                          <p:attrName>style.visibility</p:attrName>
                                        </p:attrNameLst>
                                      </p:cBhvr>
                                      <p:to>
                                        <p:strVal val="visible"/>
                                      </p:to>
                                    </p:set>
                                    <p:animEffect transition="in" filter="wipe(down)">
                                      <p:cBhvr>
                                        <p:cTn id="42" dur="500"/>
                                        <p:tgtEl>
                                          <p:spTgt spid="11297"/>
                                        </p:tgtEl>
                                      </p:cBhvr>
                                    </p:animEffect>
                                  </p:childTnLst>
                                  <p:subTnLst>
                                    <p:set>
                                      <p:cBhvr override="childStyle">
                                        <p:cTn dur="1" fill="hold" display="0" masterRel="nextClick" afterEffect="1"/>
                                        <p:tgtEl>
                                          <p:spTgt spid="11297"/>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1298"/>
                                        </p:tgtEl>
                                        <p:attrNameLst>
                                          <p:attrName>style.visibility</p:attrName>
                                        </p:attrNameLst>
                                      </p:cBhvr>
                                      <p:to>
                                        <p:strVal val="visible"/>
                                      </p:to>
                                    </p:set>
                                    <p:animEffect transition="in" filter="wipe(down)">
                                      <p:cBhvr>
                                        <p:cTn id="47" dur="500"/>
                                        <p:tgtEl>
                                          <p:spTgt spid="11298"/>
                                        </p:tgtEl>
                                      </p:cBhvr>
                                    </p:animEffect>
                                  </p:childTnLst>
                                  <p:subTnLst>
                                    <p:set>
                                      <p:cBhvr override="childStyle">
                                        <p:cTn dur="1" fill="hold" display="0" masterRel="nextClick" afterEffect="1"/>
                                        <p:tgtEl>
                                          <p:spTgt spid="11298"/>
                                        </p:tgtEl>
                                        <p:attrNameLst>
                                          <p:attrName>style.visibility</p:attrName>
                                        </p:attrNameLst>
                                      </p:cBhvr>
                                      <p:to>
                                        <p:strVal val="hidden"/>
                                      </p:to>
                                    </p:set>
                                  </p:sub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1299"/>
                                        </p:tgtEl>
                                        <p:attrNameLst>
                                          <p:attrName>style.visibility</p:attrName>
                                        </p:attrNameLst>
                                      </p:cBhvr>
                                      <p:to>
                                        <p:strVal val="visible"/>
                                      </p:to>
                                    </p:set>
                                    <p:animEffect transition="in" filter="wipe(down)">
                                      <p:cBhvr>
                                        <p:cTn id="52" dur="500"/>
                                        <p:tgtEl>
                                          <p:spTgt spid="11299"/>
                                        </p:tgtEl>
                                      </p:cBhvr>
                                    </p:animEffect>
                                  </p:childTnLst>
                                  <p:subTnLst>
                                    <p:set>
                                      <p:cBhvr override="childStyle">
                                        <p:cTn dur="1" fill="hold" display="0" masterRel="nextClick" afterEffect="1"/>
                                        <p:tgtEl>
                                          <p:spTgt spid="11299"/>
                                        </p:tgtEl>
                                        <p:attrNameLst>
                                          <p:attrName>style.visibility</p:attrName>
                                        </p:attrNameLst>
                                      </p:cBhvr>
                                      <p:to>
                                        <p:strVal val="hidden"/>
                                      </p:to>
                                    </p:set>
                                  </p:sub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1300"/>
                                        </p:tgtEl>
                                        <p:attrNameLst>
                                          <p:attrName>style.visibility</p:attrName>
                                        </p:attrNameLst>
                                      </p:cBhvr>
                                      <p:to>
                                        <p:strVal val="visible"/>
                                      </p:to>
                                    </p:set>
                                    <p:animEffect transition="in" filter="wipe(down)">
                                      <p:cBhvr>
                                        <p:cTn id="57" dur="500"/>
                                        <p:tgtEl>
                                          <p:spTgt spid="11300"/>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5"/>
                                        </p:tgtEl>
                                        <p:attrNameLst>
                                          <p:attrName>style.visibility</p:attrName>
                                        </p:attrNameLst>
                                      </p:cBhvr>
                                      <p:to>
                                        <p:strVal val="visible"/>
                                      </p:to>
                                    </p:set>
                                    <p:animEffect transition="in" filter="wipe(up)">
                                      <p:cBhvr>
                                        <p:cTn id="62" dur="500"/>
                                        <p:tgtEl>
                                          <p:spTgt spid="5"/>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11304"/>
                                        </p:tgtEl>
                                        <p:attrNameLst>
                                          <p:attrName>style.visibility</p:attrName>
                                        </p:attrNameLst>
                                      </p:cBhvr>
                                      <p:to>
                                        <p:strVal val="visible"/>
                                      </p:to>
                                    </p:set>
                                    <p:animEffect transition="in" filter="wipe(down)">
                                      <p:cBhvr>
                                        <p:cTn id="67" dur="500"/>
                                        <p:tgtEl>
                                          <p:spTgt spid="11304"/>
                                        </p:tgtEl>
                                      </p:cBhvr>
                                    </p:animEffect>
                                  </p:childTnLst>
                                  <p:subTnLst>
                                    <p:set>
                                      <p:cBhvr override="childStyle">
                                        <p:cTn dur="1" fill="hold" display="0" masterRel="nextClick" afterEffect="1"/>
                                        <p:tgtEl>
                                          <p:spTgt spid="11304"/>
                                        </p:tgtEl>
                                        <p:attrNameLst>
                                          <p:attrName>style.visibility</p:attrName>
                                        </p:attrNameLst>
                                      </p:cBhvr>
                                      <p:to>
                                        <p:strVal val="hidden"/>
                                      </p:to>
                                    </p:set>
                                  </p:sub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11305"/>
                                        </p:tgtEl>
                                        <p:attrNameLst>
                                          <p:attrName>style.visibility</p:attrName>
                                        </p:attrNameLst>
                                      </p:cBhvr>
                                      <p:to>
                                        <p:strVal val="visible"/>
                                      </p:to>
                                    </p:set>
                                    <p:animEffect transition="in" filter="wipe(down)">
                                      <p:cBhvr>
                                        <p:cTn id="72" dur="500"/>
                                        <p:tgtEl>
                                          <p:spTgt spid="11305"/>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11306"/>
                                        </p:tgtEl>
                                        <p:attrNameLst>
                                          <p:attrName>style.visibility</p:attrName>
                                        </p:attrNameLst>
                                      </p:cBhvr>
                                      <p:to>
                                        <p:strVal val="visible"/>
                                      </p:to>
                                    </p:set>
                                    <p:animEffect transition="in" filter="wipe(down)">
                                      <p:cBhvr>
                                        <p:cTn id="77" dur="500"/>
                                        <p:tgtEl>
                                          <p:spTgt spid="11306"/>
                                        </p:tgtEl>
                                      </p:cBhvr>
                                    </p:animEffect>
                                  </p:childTnLst>
                                  <p:subTnLst>
                                    <p:set>
                                      <p:cBhvr override="childStyle">
                                        <p:cTn dur="1" fill="hold" display="0" masterRel="nextClick" afterEffect="1"/>
                                        <p:tgtEl>
                                          <p:spTgt spid="11306"/>
                                        </p:tgtEl>
                                        <p:attrNameLst>
                                          <p:attrName>style.visibility</p:attrName>
                                        </p:attrNameLst>
                                      </p:cBhvr>
                                      <p:to>
                                        <p:strVal val="hidden"/>
                                      </p:to>
                                    </p:set>
                                  </p:subTnLst>
                                </p:cTn>
                              </p:par>
                            </p:childTnLst>
                          </p:cTn>
                        </p:par>
                      </p:childTnLst>
                    </p:cTn>
                  </p:par>
                  <p:par>
                    <p:cTn id="78" fill="hold">
                      <p:stCondLst>
                        <p:cond delay="indefinite"/>
                      </p:stCondLst>
                      <p:childTnLst>
                        <p:par>
                          <p:cTn id="79" fill="hold">
                            <p:stCondLst>
                              <p:cond delay="0"/>
                            </p:stCondLst>
                            <p:childTnLst>
                              <p:par>
                                <p:cTn id="80" presetID="22" presetClass="entr" presetSubtype="1" fill="hold" nodeType="clickEffect">
                                  <p:stCondLst>
                                    <p:cond delay="0"/>
                                  </p:stCondLst>
                                  <p:childTnLst>
                                    <p:set>
                                      <p:cBhvr>
                                        <p:cTn id="81" dur="1" fill="hold">
                                          <p:stCondLst>
                                            <p:cond delay="0"/>
                                          </p:stCondLst>
                                        </p:cTn>
                                        <p:tgtEl>
                                          <p:spTgt spid="7"/>
                                        </p:tgtEl>
                                        <p:attrNameLst>
                                          <p:attrName>style.visibility</p:attrName>
                                        </p:attrNameLst>
                                      </p:cBhvr>
                                      <p:to>
                                        <p:strVal val="visible"/>
                                      </p:to>
                                    </p:set>
                                    <p:animEffect transition="in" filter="wipe(up)">
                                      <p:cBhvr>
                                        <p:cTn id="82" dur="500"/>
                                        <p:tgtEl>
                                          <p:spTgt spid="7"/>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11333"/>
                                        </p:tgtEl>
                                        <p:attrNameLst>
                                          <p:attrName>style.visibility</p:attrName>
                                        </p:attrNameLst>
                                      </p:cBhvr>
                                      <p:to>
                                        <p:strVal val="visible"/>
                                      </p:to>
                                    </p:set>
                                    <p:animEffect transition="in" filter="wipe(down)">
                                      <p:cBhvr>
                                        <p:cTn id="87" dur="500"/>
                                        <p:tgtEl>
                                          <p:spTgt spid="11333"/>
                                        </p:tgtEl>
                                      </p:cBhvr>
                                    </p:animEffect>
                                  </p:childTnLst>
                                  <p:subTnLst>
                                    <p:set>
                                      <p:cBhvr override="childStyle">
                                        <p:cTn dur="1" fill="hold" display="0" masterRel="nextClick" afterEffect="1"/>
                                        <p:tgtEl>
                                          <p:spTgt spid="11333"/>
                                        </p:tgtEl>
                                        <p:attrNameLst>
                                          <p:attrName>style.visibility</p:attrName>
                                        </p:attrNameLst>
                                      </p:cBhvr>
                                      <p:to>
                                        <p:strVal val="hidden"/>
                                      </p:to>
                                    </p:set>
                                  </p:subTnLst>
                                </p:cTn>
                              </p:par>
                            </p:childTnLst>
                          </p:cTn>
                        </p:par>
                      </p:childTnLst>
                    </p:cTn>
                  </p:par>
                  <p:par>
                    <p:cTn id="88" fill="hold">
                      <p:stCondLst>
                        <p:cond delay="indefinite"/>
                      </p:stCondLst>
                      <p:childTnLst>
                        <p:par>
                          <p:cTn id="89" fill="hold">
                            <p:stCondLst>
                              <p:cond delay="0"/>
                            </p:stCondLst>
                            <p:childTnLst>
                              <p:par>
                                <p:cTn id="90" presetID="22" presetClass="entr" presetSubtype="4" fill="hold" grpId="0" nodeType="clickEffect">
                                  <p:stCondLst>
                                    <p:cond delay="0"/>
                                  </p:stCondLst>
                                  <p:childTnLst>
                                    <p:set>
                                      <p:cBhvr>
                                        <p:cTn id="91" dur="1" fill="hold">
                                          <p:stCondLst>
                                            <p:cond delay="0"/>
                                          </p:stCondLst>
                                        </p:cTn>
                                        <p:tgtEl>
                                          <p:spTgt spid="11334"/>
                                        </p:tgtEl>
                                        <p:attrNameLst>
                                          <p:attrName>style.visibility</p:attrName>
                                        </p:attrNameLst>
                                      </p:cBhvr>
                                      <p:to>
                                        <p:strVal val="visible"/>
                                      </p:to>
                                    </p:set>
                                    <p:animEffect transition="in" filter="wipe(down)">
                                      <p:cBhvr>
                                        <p:cTn id="92" dur="500"/>
                                        <p:tgtEl>
                                          <p:spTgt spid="11334"/>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1" fill="hold" nodeType="clickEffect">
                                  <p:stCondLst>
                                    <p:cond delay="0"/>
                                  </p:stCondLst>
                                  <p:childTnLst>
                                    <p:set>
                                      <p:cBhvr>
                                        <p:cTn id="96" dur="1" fill="hold">
                                          <p:stCondLst>
                                            <p:cond delay="0"/>
                                          </p:stCondLst>
                                        </p:cTn>
                                        <p:tgtEl>
                                          <p:spTgt spid="9"/>
                                        </p:tgtEl>
                                        <p:attrNameLst>
                                          <p:attrName>style.visibility</p:attrName>
                                        </p:attrNameLst>
                                      </p:cBhvr>
                                      <p:to>
                                        <p:strVal val="visible"/>
                                      </p:to>
                                    </p:set>
                                    <p:animEffect transition="in" filter="wipe(up)">
                                      <p:cBhvr>
                                        <p:cTn id="97" dur="500"/>
                                        <p:tgtEl>
                                          <p:spTgt spid="9"/>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11267">
                                            <p:txEl>
                                              <p:pRg st="0" end="0"/>
                                            </p:txEl>
                                          </p:spTgt>
                                        </p:tgtEl>
                                        <p:attrNameLst>
                                          <p:attrName>style.visibility</p:attrName>
                                        </p:attrNameLst>
                                      </p:cBhvr>
                                      <p:to>
                                        <p:strVal val="visible"/>
                                      </p:to>
                                    </p:set>
                                    <p:animEffect transition="in" filter="wipe(left)">
                                      <p:cBhvr>
                                        <p:cTn id="102" dur="500"/>
                                        <p:tgtEl>
                                          <p:spTgt spid="11267">
                                            <p:txEl>
                                              <p:pRg st="0" end="0"/>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11267">
                                            <p:txEl>
                                              <p:pRg st="1" end="1"/>
                                            </p:txEl>
                                          </p:spTgt>
                                        </p:tgtEl>
                                        <p:attrNameLst>
                                          <p:attrName>style.visibility</p:attrName>
                                        </p:attrNameLst>
                                      </p:cBhvr>
                                      <p:to>
                                        <p:strVal val="visible"/>
                                      </p:to>
                                    </p:set>
                                    <p:animEffect transition="in" filter="wipe(left)">
                                      <p:cBhvr>
                                        <p:cTn id="107" dur="500"/>
                                        <p:tgtEl>
                                          <p:spTgt spid="11267">
                                            <p:txEl>
                                              <p:pRg st="1" end="1"/>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11267">
                                            <p:txEl>
                                              <p:pRg st="2" end="2"/>
                                            </p:txEl>
                                          </p:spTgt>
                                        </p:tgtEl>
                                        <p:attrNameLst>
                                          <p:attrName>style.visibility</p:attrName>
                                        </p:attrNameLst>
                                      </p:cBhvr>
                                      <p:to>
                                        <p:strVal val="visible"/>
                                      </p:to>
                                    </p:set>
                                    <p:animEffect transition="in" filter="wipe(left)">
                                      <p:cBhvr>
                                        <p:cTn id="112" dur="500"/>
                                        <p:tgtEl>
                                          <p:spTgt spid="11267">
                                            <p:txEl>
                                              <p:pRg st="2" end="2"/>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grpId="0" nodeType="clickEffect">
                                  <p:stCondLst>
                                    <p:cond delay="0"/>
                                  </p:stCondLst>
                                  <p:childTnLst>
                                    <p:set>
                                      <p:cBhvr>
                                        <p:cTn id="116" dur="1" fill="hold">
                                          <p:stCondLst>
                                            <p:cond delay="0"/>
                                          </p:stCondLst>
                                        </p:cTn>
                                        <p:tgtEl>
                                          <p:spTgt spid="11267">
                                            <p:txEl>
                                              <p:pRg st="3" end="3"/>
                                            </p:txEl>
                                          </p:spTgt>
                                        </p:tgtEl>
                                        <p:attrNameLst>
                                          <p:attrName>style.visibility</p:attrName>
                                        </p:attrNameLst>
                                      </p:cBhvr>
                                      <p:to>
                                        <p:strVal val="visible"/>
                                      </p:to>
                                    </p:set>
                                    <p:animEffect transition="in" filter="wipe(left)">
                                      <p:cBhvr>
                                        <p:cTn id="117" dur="500"/>
                                        <p:tgtEl>
                                          <p:spTgt spid="11267">
                                            <p:txEl>
                                              <p:pRg st="3" end="3"/>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grpId="0" nodeType="clickEffect">
                                  <p:stCondLst>
                                    <p:cond delay="0"/>
                                  </p:stCondLst>
                                  <p:childTnLst>
                                    <p:set>
                                      <p:cBhvr>
                                        <p:cTn id="121" dur="1" fill="hold">
                                          <p:stCondLst>
                                            <p:cond delay="0"/>
                                          </p:stCondLst>
                                        </p:cTn>
                                        <p:tgtEl>
                                          <p:spTgt spid="11267">
                                            <p:txEl>
                                              <p:pRg st="4" end="4"/>
                                            </p:txEl>
                                          </p:spTgt>
                                        </p:tgtEl>
                                        <p:attrNameLst>
                                          <p:attrName>style.visibility</p:attrName>
                                        </p:attrNameLst>
                                      </p:cBhvr>
                                      <p:to>
                                        <p:strVal val="visible"/>
                                      </p:to>
                                    </p:set>
                                    <p:animEffect transition="in" filter="wipe(left)">
                                      <p:cBhvr>
                                        <p:cTn id="122" dur="500"/>
                                        <p:tgtEl>
                                          <p:spTgt spid="11267">
                                            <p:txEl>
                                              <p:pRg st="4" end="4"/>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8" fill="hold" grpId="0" nodeType="clickEffect">
                                  <p:stCondLst>
                                    <p:cond delay="0"/>
                                  </p:stCondLst>
                                  <p:childTnLst>
                                    <p:set>
                                      <p:cBhvr>
                                        <p:cTn id="126" dur="1" fill="hold">
                                          <p:stCondLst>
                                            <p:cond delay="0"/>
                                          </p:stCondLst>
                                        </p:cTn>
                                        <p:tgtEl>
                                          <p:spTgt spid="11267">
                                            <p:txEl>
                                              <p:pRg st="5" end="5"/>
                                            </p:txEl>
                                          </p:spTgt>
                                        </p:tgtEl>
                                        <p:attrNameLst>
                                          <p:attrName>style.visibility</p:attrName>
                                        </p:attrNameLst>
                                      </p:cBhvr>
                                      <p:to>
                                        <p:strVal val="visible"/>
                                      </p:to>
                                    </p:set>
                                    <p:animEffect transition="in" filter="wipe(left)">
                                      <p:cBhvr>
                                        <p:cTn id="127" dur="500"/>
                                        <p:tgtEl>
                                          <p:spTgt spid="11267">
                                            <p:txEl>
                                              <p:pRg st="5" end="5"/>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8" fill="hold" grpId="0" nodeType="clickEffect">
                                  <p:stCondLst>
                                    <p:cond delay="0"/>
                                  </p:stCondLst>
                                  <p:childTnLst>
                                    <p:set>
                                      <p:cBhvr>
                                        <p:cTn id="131" dur="1" fill="hold">
                                          <p:stCondLst>
                                            <p:cond delay="0"/>
                                          </p:stCondLst>
                                        </p:cTn>
                                        <p:tgtEl>
                                          <p:spTgt spid="11267">
                                            <p:txEl>
                                              <p:pRg st="6" end="6"/>
                                            </p:txEl>
                                          </p:spTgt>
                                        </p:tgtEl>
                                        <p:attrNameLst>
                                          <p:attrName>style.visibility</p:attrName>
                                        </p:attrNameLst>
                                      </p:cBhvr>
                                      <p:to>
                                        <p:strVal val="visible"/>
                                      </p:to>
                                    </p:set>
                                    <p:animEffect transition="in" filter="wipe(left)">
                                      <p:cBhvr>
                                        <p:cTn id="132" dur="500"/>
                                        <p:tgtEl>
                                          <p:spTgt spid="1126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bldLvl="4" autoUpdateAnimBg="0"/>
      <p:bldP spid="11274" grpId="0" animBg="1"/>
      <p:bldP spid="11275" grpId="0" animBg="1"/>
      <p:bldP spid="11276" grpId="0" animBg="1"/>
      <p:bldP spid="11277" grpId="0" animBg="1"/>
      <p:bldP spid="11278" grpId="0" animBg="1"/>
      <p:bldP spid="11297" grpId="0" animBg="1"/>
      <p:bldP spid="11298" grpId="0" animBg="1"/>
      <p:bldP spid="11299" grpId="0" animBg="1"/>
      <p:bldP spid="11300" grpId="0" animBg="1"/>
      <p:bldP spid="11304" grpId="0" animBg="1"/>
      <p:bldP spid="11305" grpId="0" animBg="1"/>
      <p:bldP spid="11306" grpId="0" animBg="1"/>
      <p:bldP spid="11333" grpId="0" animBg="1"/>
      <p:bldP spid="1133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304800"/>
            <a:ext cx="8229600" cy="1143000"/>
          </a:xfrm>
        </p:spPr>
        <p:txBody>
          <a:bodyPr/>
          <a:lstStyle/>
          <a:p>
            <a:pPr eaLnBrk="1" hangingPunct="1"/>
            <a:r>
              <a:rPr lang="en-US" u="sng" dirty="0" smtClean="0">
                <a:solidFill>
                  <a:schemeClr val="tx1"/>
                </a:solidFill>
              </a:rPr>
              <a:t>Code for Selection sort</a:t>
            </a:r>
          </a:p>
        </p:txBody>
      </p:sp>
      <p:sp>
        <p:nvSpPr>
          <p:cNvPr id="6" name="Slide Number Placeholder 5"/>
          <p:cNvSpPr>
            <a:spLocks noGrp="1"/>
          </p:cNvSpPr>
          <p:nvPr>
            <p:ph type="sldNum" sz="quarter" idx="12"/>
          </p:nvPr>
        </p:nvSpPr>
        <p:spPr/>
        <p:txBody>
          <a:bodyPr/>
          <a:lstStyle/>
          <a:p>
            <a:pPr>
              <a:defRPr/>
            </a:pPr>
            <a:fld id="{EA26E2A8-3859-4E16-9634-2207D661B1DA}" type="slidenum">
              <a:rPr lang="en-US"/>
              <a:pPr>
                <a:defRPr/>
              </a:pPr>
              <a:t>28</a:t>
            </a:fld>
            <a:endParaRPr lang="en-US"/>
          </a:p>
        </p:txBody>
      </p:sp>
      <p:sp>
        <p:nvSpPr>
          <p:cNvPr id="15364" name="Rectangle 3"/>
          <p:cNvSpPr>
            <a:spLocks noGrp="1" noChangeArrowheads="1"/>
          </p:cNvSpPr>
          <p:nvPr>
            <p:ph sz="quarter" idx="1"/>
          </p:nvPr>
        </p:nvSpPr>
        <p:spPr>
          <a:xfrm>
            <a:off x="152400" y="1143000"/>
            <a:ext cx="8839200" cy="5410200"/>
          </a:xfrm>
        </p:spPr>
        <p:txBody>
          <a:bodyPr>
            <a:normAutofit lnSpcReduction="10000"/>
          </a:bodyPr>
          <a:lstStyle/>
          <a:p>
            <a:pPr eaLnBrk="1" hangingPunct="1">
              <a:lnSpc>
                <a:spcPct val="90000"/>
              </a:lnSpc>
              <a:spcBef>
                <a:spcPct val="0"/>
              </a:spcBef>
              <a:buFontTx/>
              <a:buNone/>
            </a:pPr>
            <a:r>
              <a:rPr lang="en-US" sz="2400" b="1" dirty="0" smtClean="0">
                <a:latin typeface="Bookman Old Style" pitchFamily="18" charset="0"/>
              </a:rPr>
              <a:t>void </a:t>
            </a:r>
            <a:r>
              <a:rPr lang="en-US" sz="2400" b="1" dirty="0" err="1" smtClean="0">
                <a:latin typeface="Bookman Old Style" pitchFamily="18" charset="0"/>
              </a:rPr>
              <a:t>selectionSort</a:t>
            </a:r>
            <a:r>
              <a:rPr lang="en-US" sz="2400" b="1" dirty="0" smtClean="0">
                <a:latin typeface="Bookman Old Style" pitchFamily="18" charset="0"/>
              </a:rPr>
              <a:t>(</a:t>
            </a:r>
            <a:r>
              <a:rPr lang="en-US" sz="2400" b="1" dirty="0" err="1" smtClean="0">
                <a:latin typeface="Bookman Old Style" pitchFamily="18" charset="0"/>
              </a:rPr>
              <a:t>int</a:t>
            </a:r>
            <a:r>
              <a:rPr lang="en-US" sz="2400" b="1" dirty="0" smtClean="0">
                <a:latin typeface="Bookman Old Style" pitchFamily="18" charset="0"/>
              </a:rPr>
              <a:t> a[], </a:t>
            </a:r>
            <a:r>
              <a:rPr lang="en-US" sz="2400" b="1" dirty="0" err="1" smtClean="0">
                <a:latin typeface="Bookman Old Style" pitchFamily="18" charset="0"/>
              </a:rPr>
              <a:t>int</a:t>
            </a:r>
            <a:r>
              <a:rPr lang="en-US" sz="2400" b="1" dirty="0" smtClean="0">
                <a:latin typeface="Bookman Old Style" pitchFamily="18" charset="0"/>
              </a:rPr>
              <a:t> n) </a:t>
            </a:r>
          </a:p>
          <a:p>
            <a:pPr eaLnBrk="1" hangingPunct="1">
              <a:lnSpc>
                <a:spcPct val="90000"/>
              </a:lnSpc>
              <a:spcBef>
                <a:spcPct val="0"/>
              </a:spcBef>
              <a:buFontTx/>
              <a:buNone/>
            </a:pPr>
            <a:r>
              <a:rPr lang="en-US" sz="1800" b="1" dirty="0" smtClean="0">
                <a:latin typeface="Bookman Old Style" pitchFamily="18" charset="0"/>
              </a:rPr>
              <a:t>    {</a:t>
            </a:r>
            <a:br>
              <a:rPr lang="en-US" sz="1800" b="1" dirty="0" smtClean="0">
                <a:latin typeface="Bookman Old Style" pitchFamily="18" charset="0"/>
              </a:rPr>
            </a:br>
            <a:r>
              <a:rPr lang="en-US" sz="2400" dirty="0" smtClean="0">
                <a:latin typeface="Bookman Old Style" pitchFamily="18" charset="0"/>
              </a:rPr>
              <a:t>    </a:t>
            </a:r>
            <a:r>
              <a:rPr lang="en-US" sz="2400" dirty="0" err="1" smtClean="0">
                <a:latin typeface="Bookman Old Style" pitchFamily="18" charset="0"/>
              </a:rPr>
              <a:t>int</a:t>
            </a:r>
            <a:r>
              <a:rPr lang="en-US" sz="2400" dirty="0" smtClean="0">
                <a:latin typeface="Bookman Old Style" pitchFamily="18" charset="0"/>
              </a:rPr>
              <a:t> </a:t>
            </a:r>
            <a:r>
              <a:rPr lang="en-US" sz="2400" dirty="0" err="1" smtClean="0">
                <a:latin typeface="Bookman Old Style" pitchFamily="18" charset="0"/>
              </a:rPr>
              <a:t>i</a:t>
            </a:r>
            <a:r>
              <a:rPr lang="en-US" sz="2400" dirty="0" smtClean="0">
                <a:latin typeface="Bookman Old Style" pitchFamily="18" charset="0"/>
              </a:rPr>
              <a:t>, temp, j, min;</a:t>
            </a:r>
            <a:br>
              <a:rPr lang="en-US" sz="2400" dirty="0" smtClean="0">
                <a:latin typeface="Bookman Old Style" pitchFamily="18" charset="0"/>
              </a:rPr>
            </a:br>
            <a:r>
              <a:rPr lang="en-US" sz="2400" dirty="0" smtClean="0">
                <a:latin typeface="Bookman Old Style" pitchFamily="18" charset="0"/>
              </a:rPr>
              <a:t>   </a:t>
            </a:r>
          </a:p>
          <a:p>
            <a:pPr eaLnBrk="1" hangingPunct="1">
              <a:lnSpc>
                <a:spcPct val="90000"/>
              </a:lnSpc>
              <a:spcBef>
                <a:spcPct val="0"/>
              </a:spcBef>
              <a:buFontTx/>
              <a:buNone/>
            </a:pPr>
            <a:r>
              <a:rPr lang="en-US" sz="2400" dirty="0" smtClean="0">
                <a:latin typeface="Bookman Old Style" pitchFamily="18" charset="0"/>
              </a:rPr>
              <a:t>       for (</a:t>
            </a:r>
            <a:r>
              <a:rPr lang="en-US" sz="2400" dirty="0" err="1" smtClean="0">
                <a:latin typeface="Bookman Old Style" pitchFamily="18" charset="0"/>
              </a:rPr>
              <a:t>i</a:t>
            </a:r>
            <a:r>
              <a:rPr lang="en-US" sz="2400" dirty="0" smtClean="0">
                <a:latin typeface="Bookman Old Style" pitchFamily="18" charset="0"/>
              </a:rPr>
              <a:t>= 1; </a:t>
            </a:r>
            <a:r>
              <a:rPr lang="en-US" sz="2400" dirty="0" err="1" smtClean="0">
                <a:latin typeface="Bookman Old Style" pitchFamily="18" charset="0"/>
              </a:rPr>
              <a:t>i</a:t>
            </a:r>
            <a:r>
              <a:rPr lang="en-US" sz="2400" dirty="0" smtClean="0">
                <a:latin typeface="Bookman Old Style" pitchFamily="18" charset="0"/>
              </a:rPr>
              <a:t> &lt;= n - 1; </a:t>
            </a:r>
            <a:r>
              <a:rPr lang="en-US" sz="2400" dirty="0" err="1" smtClean="0">
                <a:latin typeface="Bookman Old Style" pitchFamily="18" charset="0"/>
              </a:rPr>
              <a:t>i</a:t>
            </a:r>
            <a:r>
              <a:rPr lang="en-US" sz="2400" dirty="0" smtClean="0">
                <a:latin typeface="Bookman Old Style" pitchFamily="18" charset="0"/>
              </a:rPr>
              <a:t>++) </a:t>
            </a:r>
          </a:p>
          <a:p>
            <a:pPr eaLnBrk="1" hangingPunct="1">
              <a:lnSpc>
                <a:spcPct val="90000"/>
              </a:lnSpc>
              <a:spcBef>
                <a:spcPct val="0"/>
              </a:spcBef>
              <a:buFontTx/>
              <a:buNone/>
            </a:pPr>
            <a:r>
              <a:rPr lang="en-US" sz="2400" dirty="0" smtClean="0">
                <a:latin typeface="Bookman Old Style" pitchFamily="18" charset="0"/>
              </a:rPr>
              <a:t>       {    min = a[i-1];</a:t>
            </a:r>
            <a:r>
              <a:rPr lang="en-US" sz="2400" dirty="0" smtClean="0">
                <a:solidFill>
                  <a:srgbClr val="C00000"/>
                </a:solidFill>
                <a:latin typeface="Bookman Old Style" pitchFamily="18" charset="0"/>
              </a:rPr>
              <a:t/>
            </a:r>
            <a:br>
              <a:rPr lang="en-US" sz="2400" dirty="0" smtClean="0">
                <a:solidFill>
                  <a:srgbClr val="C00000"/>
                </a:solidFill>
                <a:latin typeface="Bookman Old Style" pitchFamily="18" charset="0"/>
              </a:rPr>
            </a:br>
            <a:r>
              <a:rPr lang="en-US" sz="2400" dirty="0" smtClean="0">
                <a:solidFill>
                  <a:srgbClr val="C00000"/>
                </a:solidFill>
                <a:latin typeface="Bookman Old Style" pitchFamily="18" charset="0"/>
              </a:rPr>
              <a:t>    </a:t>
            </a:r>
          </a:p>
          <a:p>
            <a:pPr eaLnBrk="1" hangingPunct="1">
              <a:lnSpc>
                <a:spcPct val="90000"/>
              </a:lnSpc>
              <a:spcBef>
                <a:spcPct val="0"/>
              </a:spcBef>
              <a:buFontTx/>
              <a:buNone/>
            </a:pPr>
            <a:r>
              <a:rPr lang="en-US" sz="2400" dirty="0" smtClean="0">
                <a:solidFill>
                  <a:srgbClr val="C00000"/>
                </a:solidFill>
                <a:latin typeface="Bookman Old Style" pitchFamily="18" charset="0"/>
              </a:rPr>
              <a:t>             for (j = </a:t>
            </a:r>
            <a:r>
              <a:rPr lang="en-US" sz="2400" dirty="0" err="1" smtClean="0">
                <a:solidFill>
                  <a:srgbClr val="C00000"/>
                </a:solidFill>
                <a:latin typeface="Bookman Old Style" pitchFamily="18" charset="0"/>
              </a:rPr>
              <a:t>i</a:t>
            </a:r>
            <a:r>
              <a:rPr lang="en-US" sz="2400" dirty="0" smtClean="0">
                <a:solidFill>
                  <a:srgbClr val="C00000"/>
                </a:solidFill>
                <a:latin typeface="Bookman Old Style" pitchFamily="18" charset="0"/>
              </a:rPr>
              <a:t>; j &lt; n-1; j++) </a:t>
            </a:r>
          </a:p>
          <a:p>
            <a:pPr eaLnBrk="1" hangingPunct="1">
              <a:lnSpc>
                <a:spcPct val="90000"/>
              </a:lnSpc>
              <a:spcBef>
                <a:spcPct val="0"/>
              </a:spcBef>
              <a:buFontTx/>
              <a:buNone/>
            </a:pPr>
            <a:r>
              <a:rPr lang="en-US" sz="2400" dirty="0" smtClean="0">
                <a:solidFill>
                  <a:srgbClr val="C00000"/>
                </a:solidFill>
                <a:latin typeface="Bookman Old Style" pitchFamily="18" charset="0"/>
              </a:rPr>
              <a:t>             {  if (a[j] &lt; min) </a:t>
            </a:r>
          </a:p>
          <a:p>
            <a:pPr eaLnBrk="1" hangingPunct="1">
              <a:lnSpc>
                <a:spcPct val="90000"/>
              </a:lnSpc>
              <a:spcBef>
                <a:spcPct val="0"/>
              </a:spcBef>
              <a:buFontTx/>
              <a:buNone/>
            </a:pPr>
            <a:r>
              <a:rPr lang="en-US" sz="2400" dirty="0" smtClean="0">
                <a:solidFill>
                  <a:srgbClr val="C00000"/>
                </a:solidFill>
                <a:latin typeface="Bookman Old Style" pitchFamily="18" charset="0"/>
              </a:rPr>
              <a:t>                 {  min = a[j];</a:t>
            </a:r>
          </a:p>
          <a:p>
            <a:pPr eaLnBrk="1" hangingPunct="1">
              <a:lnSpc>
                <a:spcPct val="90000"/>
              </a:lnSpc>
              <a:spcBef>
                <a:spcPct val="0"/>
              </a:spcBef>
              <a:buFontTx/>
              <a:buNone/>
            </a:pPr>
            <a:r>
              <a:rPr lang="en-US" sz="2400" dirty="0" smtClean="0">
                <a:solidFill>
                  <a:srgbClr val="C00000"/>
                </a:solidFill>
                <a:latin typeface="Bookman Old Style" pitchFamily="18" charset="0"/>
              </a:rPr>
              <a:t>                    loc = j;</a:t>
            </a:r>
            <a:br>
              <a:rPr lang="en-US" sz="2400" dirty="0" smtClean="0">
                <a:solidFill>
                  <a:srgbClr val="C00000"/>
                </a:solidFill>
                <a:latin typeface="Bookman Old Style" pitchFamily="18" charset="0"/>
              </a:rPr>
            </a:br>
            <a:r>
              <a:rPr lang="en-US" sz="2400" dirty="0" smtClean="0">
                <a:solidFill>
                  <a:srgbClr val="C00000"/>
                </a:solidFill>
                <a:latin typeface="Bookman Old Style" pitchFamily="18" charset="0"/>
              </a:rPr>
              <a:t>          }}</a:t>
            </a:r>
            <a:r>
              <a:rPr lang="en-US" sz="2400" dirty="0" smtClean="0">
                <a:latin typeface="Bookman Old Style" pitchFamily="18" charset="0"/>
              </a:rPr>
              <a:t/>
            </a:r>
            <a:br>
              <a:rPr lang="en-US" sz="2400" dirty="0" smtClean="0">
                <a:latin typeface="Bookman Old Style" pitchFamily="18" charset="0"/>
              </a:rPr>
            </a:br>
            <a:r>
              <a:rPr lang="en-US" sz="2400" dirty="0" smtClean="0">
                <a:latin typeface="Bookman Old Style" pitchFamily="18" charset="0"/>
              </a:rPr>
              <a:t>           </a:t>
            </a:r>
          </a:p>
          <a:p>
            <a:pPr eaLnBrk="1" hangingPunct="1">
              <a:lnSpc>
                <a:spcPct val="90000"/>
              </a:lnSpc>
              <a:spcBef>
                <a:spcPct val="0"/>
              </a:spcBef>
              <a:buFontTx/>
              <a:buNone/>
            </a:pPr>
            <a:r>
              <a:rPr lang="en-US" sz="2400" dirty="0" smtClean="0">
                <a:latin typeface="Bookman Old Style" pitchFamily="18" charset="0"/>
              </a:rPr>
              <a:t>            if(loc!=i-1)</a:t>
            </a:r>
          </a:p>
          <a:p>
            <a:pPr eaLnBrk="1" hangingPunct="1">
              <a:lnSpc>
                <a:spcPct val="90000"/>
              </a:lnSpc>
              <a:spcBef>
                <a:spcPct val="0"/>
              </a:spcBef>
              <a:buFontTx/>
              <a:buNone/>
            </a:pPr>
            <a:r>
              <a:rPr lang="en-US" sz="2400" dirty="0" smtClean="0">
                <a:latin typeface="Bookman Old Style" pitchFamily="18" charset="0"/>
              </a:rPr>
              <a:t>             {temp = a[i-1];</a:t>
            </a:r>
            <a:br>
              <a:rPr lang="en-US" sz="2400" dirty="0" smtClean="0">
                <a:latin typeface="Bookman Old Style" pitchFamily="18" charset="0"/>
              </a:rPr>
            </a:br>
            <a:r>
              <a:rPr lang="en-US" sz="2400" dirty="0" smtClean="0">
                <a:latin typeface="Bookman Old Style" pitchFamily="18" charset="0"/>
              </a:rPr>
              <a:t>          a[i-1] = a[loc];</a:t>
            </a:r>
            <a:br>
              <a:rPr lang="en-US" sz="2400" dirty="0" smtClean="0">
                <a:latin typeface="Bookman Old Style" pitchFamily="18" charset="0"/>
              </a:rPr>
            </a:br>
            <a:r>
              <a:rPr lang="en-US" sz="2400" dirty="0" smtClean="0">
                <a:latin typeface="Bookman Old Style" pitchFamily="18" charset="0"/>
              </a:rPr>
              <a:t>          a[loc] = temp; }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905000"/>
            <a:ext cx="8229600" cy="1143000"/>
          </a:xfrm>
        </p:spPr>
        <p:txBody>
          <a:bodyPr/>
          <a:lstStyle/>
          <a:p>
            <a:r>
              <a:rPr lang="en-US" dirty="0" smtClean="0"/>
              <a:t>Insertion Sort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80" name="Rectangle 32"/>
          <p:cNvSpPr>
            <a:spLocks noGrp="1" noChangeArrowheads="1"/>
          </p:cNvSpPr>
          <p:nvPr>
            <p:ph type="title"/>
          </p:nvPr>
        </p:nvSpPr>
        <p:spPr/>
        <p:txBody>
          <a:bodyPr/>
          <a:lstStyle/>
          <a:p>
            <a:r>
              <a:rPr lang="en-US" dirty="0"/>
              <a:t>Sorting</a:t>
            </a:r>
          </a:p>
        </p:txBody>
      </p:sp>
      <p:sp>
        <p:nvSpPr>
          <p:cNvPr id="78881" name="Rectangle 33"/>
          <p:cNvSpPr>
            <a:spLocks noGrp="1" noChangeArrowheads="1"/>
          </p:cNvSpPr>
          <p:nvPr>
            <p:ph type="body" idx="1"/>
          </p:nvPr>
        </p:nvSpPr>
        <p:spPr>
          <a:xfrm>
            <a:off x="685800" y="1676400"/>
            <a:ext cx="7772400" cy="4419600"/>
          </a:xfrm>
        </p:spPr>
        <p:txBody>
          <a:bodyPr/>
          <a:lstStyle/>
          <a:p>
            <a:r>
              <a:rPr lang="en-US" sz="2800" dirty="0"/>
              <a:t>Sorting takes an unordered collection and makes it an ordered one.</a:t>
            </a:r>
          </a:p>
        </p:txBody>
      </p:sp>
      <p:sp>
        <p:nvSpPr>
          <p:cNvPr id="78852" name="Rectangle 4"/>
          <p:cNvSpPr>
            <a:spLocks noChangeArrowheads="1"/>
          </p:cNvSpPr>
          <p:nvPr/>
        </p:nvSpPr>
        <p:spPr bwMode="auto">
          <a:xfrm>
            <a:off x="1211263" y="3203575"/>
            <a:ext cx="6518275" cy="715963"/>
          </a:xfrm>
          <a:prstGeom prst="rect">
            <a:avLst/>
          </a:prstGeom>
          <a:noFill/>
          <a:ln w="38100">
            <a:solidFill>
              <a:schemeClr val="tx1"/>
            </a:solidFill>
            <a:miter lim="800000"/>
            <a:headEnd/>
            <a:tailEnd/>
          </a:ln>
          <a:effectLst/>
        </p:spPr>
        <p:txBody>
          <a:bodyPr wrap="none" anchor="ctr"/>
          <a:lstStyle/>
          <a:p>
            <a:endParaRPr lang="en-US"/>
          </a:p>
        </p:txBody>
      </p:sp>
      <p:sp>
        <p:nvSpPr>
          <p:cNvPr id="78853" name="Line 5"/>
          <p:cNvSpPr>
            <a:spLocks noChangeShapeType="1"/>
          </p:cNvSpPr>
          <p:nvPr/>
        </p:nvSpPr>
        <p:spPr bwMode="auto">
          <a:xfrm>
            <a:off x="2220913" y="3198813"/>
            <a:ext cx="0" cy="712787"/>
          </a:xfrm>
          <a:prstGeom prst="line">
            <a:avLst/>
          </a:prstGeom>
          <a:noFill/>
          <a:ln w="38100">
            <a:solidFill>
              <a:schemeClr val="tx1"/>
            </a:solidFill>
            <a:round/>
            <a:headEnd type="none" w="sm" len="sm"/>
            <a:tailEnd type="none" w="sm" len="sm"/>
          </a:ln>
          <a:effectLst/>
        </p:spPr>
        <p:txBody>
          <a:bodyPr wrap="none" anchor="ctr"/>
          <a:lstStyle/>
          <a:p>
            <a:endParaRPr lang="en-US"/>
          </a:p>
        </p:txBody>
      </p:sp>
      <p:sp>
        <p:nvSpPr>
          <p:cNvPr id="78854" name="Line 6"/>
          <p:cNvSpPr>
            <a:spLocks noChangeShapeType="1"/>
          </p:cNvSpPr>
          <p:nvPr/>
        </p:nvSpPr>
        <p:spPr bwMode="auto">
          <a:xfrm>
            <a:off x="3238500" y="3198813"/>
            <a:ext cx="0" cy="725487"/>
          </a:xfrm>
          <a:prstGeom prst="line">
            <a:avLst/>
          </a:prstGeom>
          <a:noFill/>
          <a:ln w="38100">
            <a:solidFill>
              <a:schemeClr val="tx1"/>
            </a:solidFill>
            <a:round/>
            <a:headEnd type="none" w="sm" len="sm"/>
            <a:tailEnd type="none" w="sm" len="sm"/>
          </a:ln>
          <a:effectLst/>
        </p:spPr>
        <p:txBody>
          <a:bodyPr wrap="none" anchor="ctr"/>
          <a:lstStyle/>
          <a:p>
            <a:endParaRPr lang="en-US"/>
          </a:p>
        </p:txBody>
      </p:sp>
      <p:sp>
        <p:nvSpPr>
          <p:cNvPr id="78855" name="Line 7"/>
          <p:cNvSpPr>
            <a:spLocks noChangeShapeType="1"/>
          </p:cNvSpPr>
          <p:nvPr/>
        </p:nvSpPr>
        <p:spPr bwMode="auto">
          <a:xfrm>
            <a:off x="4276725" y="3198813"/>
            <a:ext cx="0" cy="725487"/>
          </a:xfrm>
          <a:prstGeom prst="line">
            <a:avLst/>
          </a:prstGeom>
          <a:noFill/>
          <a:ln w="38100">
            <a:solidFill>
              <a:schemeClr val="tx1"/>
            </a:solidFill>
            <a:round/>
            <a:headEnd type="none" w="sm" len="sm"/>
            <a:tailEnd type="none" w="sm" len="sm"/>
          </a:ln>
          <a:effectLst/>
        </p:spPr>
        <p:txBody>
          <a:bodyPr wrap="none" anchor="ctr"/>
          <a:lstStyle/>
          <a:p>
            <a:endParaRPr lang="en-US"/>
          </a:p>
        </p:txBody>
      </p:sp>
      <p:sp>
        <p:nvSpPr>
          <p:cNvPr id="78856" name="Line 8"/>
          <p:cNvSpPr>
            <a:spLocks noChangeShapeType="1"/>
          </p:cNvSpPr>
          <p:nvPr/>
        </p:nvSpPr>
        <p:spPr bwMode="auto">
          <a:xfrm>
            <a:off x="5386388" y="3198813"/>
            <a:ext cx="0" cy="725487"/>
          </a:xfrm>
          <a:prstGeom prst="line">
            <a:avLst/>
          </a:prstGeom>
          <a:noFill/>
          <a:ln w="38100">
            <a:solidFill>
              <a:schemeClr val="tx1"/>
            </a:solidFill>
            <a:round/>
            <a:headEnd type="none" w="sm" len="sm"/>
            <a:tailEnd type="none" w="sm" len="sm"/>
          </a:ln>
          <a:effectLst/>
        </p:spPr>
        <p:txBody>
          <a:bodyPr wrap="none" anchor="ctr"/>
          <a:lstStyle/>
          <a:p>
            <a:endParaRPr lang="en-US"/>
          </a:p>
        </p:txBody>
      </p:sp>
      <p:sp>
        <p:nvSpPr>
          <p:cNvPr id="78857" name="Line 9"/>
          <p:cNvSpPr>
            <a:spLocks noChangeShapeType="1"/>
          </p:cNvSpPr>
          <p:nvPr/>
        </p:nvSpPr>
        <p:spPr bwMode="auto">
          <a:xfrm>
            <a:off x="6540500" y="3211513"/>
            <a:ext cx="0" cy="700087"/>
          </a:xfrm>
          <a:prstGeom prst="line">
            <a:avLst/>
          </a:prstGeom>
          <a:noFill/>
          <a:ln w="38100">
            <a:solidFill>
              <a:schemeClr val="tx1"/>
            </a:solidFill>
            <a:round/>
            <a:headEnd type="none" w="sm" len="sm"/>
            <a:tailEnd type="none" w="sm" len="sm"/>
          </a:ln>
          <a:effectLst/>
        </p:spPr>
        <p:txBody>
          <a:bodyPr wrap="none" anchor="ctr"/>
          <a:lstStyle/>
          <a:p>
            <a:endParaRPr lang="en-US"/>
          </a:p>
        </p:txBody>
      </p:sp>
      <p:sp>
        <p:nvSpPr>
          <p:cNvPr id="78858" name="Rectangle 10"/>
          <p:cNvSpPr>
            <a:spLocks noChangeArrowheads="1"/>
          </p:cNvSpPr>
          <p:nvPr/>
        </p:nvSpPr>
        <p:spPr bwMode="auto">
          <a:xfrm>
            <a:off x="6958013" y="3378200"/>
            <a:ext cx="354012" cy="457200"/>
          </a:xfrm>
          <a:prstGeom prst="rect">
            <a:avLst/>
          </a:prstGeom>
          <a:noFill/>
          <a:ln w="9525">
            <a:noFill/>
            <a:miter lim="800000"/>
            <a:headEnd/>
            <a:tailEnd/>
          </a:ln>
          <a:effectLst/>
        </p:spPr>
        <p:txBody>
          <a:bodyPr wrap="none" lIns="92075" tIns="46038" rIns="92075" bIns="46038">
            <a:spAutoFit/>
          </a:bodyPr>
          <a:lstStyle/>
          <a:p>
            <a:r>
              <a:rPr lang="en-US"/>
              <a:t>5</a:t>
            </a:r>
          </a:p>
        </p:txBody>
      </p:sp>
      <p:sp>
        <p:nvSpPr>
          <p:cNvPr id="78859" name="Rectangle 11"/>
          <p:cNvSpPr>
            <a:spLocks noChangeArrowheads="1"/>
          </p:cNvSpPr>
          <p:nvPr/>
        </p:nvSpPr>
        <p:spPr bwMode="auto">
          <a:xfrm>
            <a:off x="4516438" y="3365500"/>
            <a:ext cx="523875" cy="457200"/>
          </a:xfrm>
          <a:prstGeom prst="rect">
            <a:avLst/>
          </a:prstGeom>
          <a:noFill/>
          <a:ln w="9525">
            <a:noFill/>
            <a:miter lim="800000"/>
            <a:headEnd/>
            <a:tailEnd/>
          </a:ln>
          <a:effectLst/>
        </p:spPr>
        <p:txBody>
          <a:bodyPr wrap="none" lIns="92075" tIns="46038" rIns="92075" bIns="46038">
            <a:spAutoFit/>
          </a:bodyPr>
          <a:lstStyle/>
          <a:p>
            <a:r>
              <a:rPr lang="en-US"/>
              <a:t>12</a:t>
            </a:r>
            <a:endParaRPr lang="en-US" b="0"/>
          </a:p>
        </p:txBody>
      </p:sp>
      <p:sp>
        <p:nvSpPr>
          <p:cNvPr id="78860" name="Rectangle 12"/>
          <p:cNvSpPr>
            <a:spLocks noChangeArrowheads="1"/>
          </p:cNvSpPr>
          <p:nvPr/>
        </p:nvSpPr>
        <p:spPr bwMode="auto">
          <a:xfrm>
            <a:off x="3430588" y="3378200"/>
            <a:ext cx="523875" cy="457200"/>
          </a:xfrm>
          <a:prstGeom prst="rect">
            <a:avLst/>
          </a:prstGeom>
          <a:noFill/>
          <a:ln w="9525">
            <a:noFill/>
            <a:miter lim="800000"/>
            <a:headEnd/>
            <a:tailEnd/>
          </a:ln>
          <a:effectLst/>
        </p:spPr>
        <p:txBody>
          <a:bodyPr wrap="none" lIns="92075" tIns="46038" rIns="92075" bIns="46038">
            <a:spAutoFit/>
          </a:bodyPr>
          <a:lstStyle/>
          <a:p>
            <a:r>
              <a:rPr lang="en-US"/>
              <a:t>35</a:t>
            </a:r>
            <a:endParaRPr lang="en-US" b="0"/>
          </a:p>
        </p:txBody>
      </p:sp>
      <p:sp>
        <p:nvSpPr>
          <p:cNvPr id="78861" name="Rectangle 13"/>
          <p:cNvSpPr>
            <a:spLocks noChangeArrowheads="1"/>
          </p:cNvSpPr>
          <p:nvPr/>
        </p:nvSpPr>
        <p:spPr bwMode="auto">
          <a:xfrm>
            <a:off x="2344738" y="3378200"/>
            <a:ext cx="523875" cy="457200"/>
          </a:xfrm>
          <a:prstGeom prst="rect">
            <a:avLst/>
          </a:prstGeom>
          <a:noFill/>
          <a:ln w="9525">
            <a:noFill/>
            <a:miter lim="800000"/>
            <a:headEnd/>
            <a:tailEnd/>
          </a:ln>
          <a:effectLst/>
        </p:spPr>
        <p:txBody>
          <a:bodyPr wrap="none" lIns="92075" tIns="46038" rIns="92075" bIns="46038">
            <a:spAutoFit/>
          </a:bodyPr>
          <a:lstStyle/>
          <a:p>
            <a:r>
              <a:rPr lang="en-US"/>
              <a:t>42</a:t>
            </a:r>
            <a:endParaRPr lang="en-US" b="0"/>
          </a:p>
        </p:txBody>
      </p:sp>
      <p:sp>
        <p:nvSpPr>
          <p:cNvPr id="78862" name="Rectangle 14"/>
          <p:cNvSpPr>
            <a:spLocks noChangeArrowheads="1"/>
          </p:cNvSpPr>
          <p:nvPr/>
        </p:nvSpPr>
        <p:spPr bwMode="auto">
          <a:xfrm>
            <a:off x="1376363" y="3392488"/>
            <a:ext cx="523875" cy="457200"/>
          </a:xfrm>
          <a:prstGeom prst="rect">
            <a:avLst/>
          </a:prstGeom>
          <a:noFill/>
          <a:ln w="9525">
            <a:noFill/>
            <a:miter lim="800000"/>
            <a:headEnd/>
            <a:tailEnd/>
          </a:ln>
          <a:effectLst/>
        </p:spPr>
        <p:txBody>
          <a:bodyPr wrap="none" lIns="92075" tIns="46038" rIns="92075" bIns="46038">
            <a:spAutoFit/>
          </a:bodyPr>
          <a:lstStyle/>
          <a:p>
            <a:r>
              <a:rPr lang="en-US"/>
              <a:t>77</a:t>
            </a:r>
            <a:endParaRPr lang="en-US" b="0"/>
          </a:p>
        </p:txBody>
      </p:sp>
      <p:sp>
        <p:nvSpPr>
          <p:cNvPr id="78863" name="Rectangle 15"/>
          <p:cNvSpPr>
            <a:spLocks noChangeArrowheads="1"/>
          </p:cNvSpPr>
          <p:nvPr/>
        </p:nvSpPr>
        <p:spPr bwMode="auto">
          <a:xfrm>
            <a:off x="5559425" y="3363913"/>
            <a:ext cx="693738" cy="457200"/>
          </a:xfrm>
          <a:prstGeom prst="rect">
            <a:avLst/>
          </a:prstGeom>
          <a:noFill/>
          <a:ln w="9525">
            <a:noFill/>
            <a:miter lim="800000"/>
            <a:headEnd/>
            <a:tailEnd/>
          </a:ln>
          <a:effectLst/>
        </p:spPr>
        <p:txBody>
          <a:bodyPr wrap="none" lIns="92075" tIns="46038" rIns="92075" bIns="46038">
            <a:spAutoFit/>
          </a:bodyPr>
          <a:lstStyle/>
          <a:p>
            <a:r>
              <a:rPr lang="en-US"/>
              <a:t>101</a:t>
            </a:r>
          </a:p>
        </p:txBody>
      </p:sp>
      <p:sp>
        <p:nvSpPr>
          <p:cNvPr id="78864" name="Rectangle 16"/>
          <p:cNvSpPr>
            <a:spLocks noChangeArrowheads="1"/>
          </p:cNvSpPr>
          <p:nvPr/>
        </p:nvSpPr>
        <p:spPr bwMode="auto">
          <a:xfrm>
            <a:off x="1447800" y="4816475"/>
            <a:ext cx="5746750" cy="457200"/>
          </a:xfrm>
          <a:prstGeom prst="rect">
            <a:avLst/>
          </a:prstGeom>
          <a:noFill/>
          <a:ln w="9525">
            <a:noFill/>
            <a:miter lim="800000"/>
            <a:headEnd/>
            <a:tailEnd/>
          </a:ln>
          <a:effectLst/>
        </p:spPr>
        <p:txBody>
          <a:bodyPr wrap="none" lIns="92075" tIns="46038" rIns="92075" bIns="46038">
            <a:spAutoFit/>
          </a:bodyPr>
          <a:lstStyle/>
          <a:p>
            <a:r>
              <a:rPr lang="en-US"/>
              <a:t>1          2          3           4           5            6</a:t>
            </a:r>
            <a:endParaRPr lang="en-US" b="0"/>
          </a:p>
        </p:txBody>
      </p:sp>
      <p:grpSp>
        <p:nvGrpSpPr>
          <p:cNvPr id="2" name="Group 17"/>
          <p:cNvGrpSpPr>
            <a:grpSpLocks/>
          </p:cNvGrpSpPr>
          <p:nvPr/>
        </p:nvGrpSpPr>
        <p:grpSpPr bwMode="auto">
          <a:xfrm>
            <a:off x="1143000" y="5224463"/>
            <a:ext cx="6518275" cy="723900"/>
            <a:chOff x="539" y="3921"/>
            <a:chExt cx="3074" cy="608"/>
          </a:xfrm>
        </p:grpSpPr>
        <p:sp>
          <p:nvSpPr>
            <p:cNvPr id="78866" name="Rectangle 18"/>
            <p:cNvSpPr>
              <a:spLocks noChangeArrowheads="1"/>
            </p:cNvSpPr>
            <p:nvPr/>
          </p:nvSpPr>
          <p:spPr bwMode="auto">
            <a:xfrm>
              <a:off x="539" y="3925"/>
              <a:ext cx="3074" cy="600"/>
            </a:xfrm>
            <a:prstGeom prst="rect">
              <a:avLst/>
            </a:prstGeom>
            <a:noFill/>
            <a:ln w="38100">
              <a:solidFill>
                <a:schemeClr val="tx1"/>
              </a:solidFill>
              <a:miter lim="800000"/>
              <a:headEnd/>
              <a:tailEnd/>
            </a:ln>
            <a:effectLst/>
          </p:spPr>
          <p:txBody>
            <a:bodyPr wrap="none" anchor="ctr"/>
            <a:lstStyle/>
            <a:p>
              <a:endParaRPr lang="en-US"/>
            </a:p>
          </p:txBody>
        </p:sp>
        <p:sp>
          <p:nvSpPr>
            <p:cNvPr id="78867" name="Line 19"/>
            <p:cNvSpPr>
              <a:spLocks noChangeShapeType="1"/>
            </p:cNvSpPr>
            <p:nvPr/>
          </p:nvSpPr>
          <p:spPr bwMode="auto">
            <a:xfrm>
              <a:off x="1015" y="3921"/>
              <a:ext cx="0" cy="598"/>
            </a:xfrm>
            <a:prstGeom prst="line">
              <a:avLst/>
            </a:prstGeom>
            <a:noFill/>
            <a:ln w="38100">
              <a:solidFill>
                <a:schemeClr val="tx1"/>
              </a:solidFill>
              <a:round/>
              <a:headEnd type="none" w="sm" len="sm"/>
              <a:tailEnd type="none" w="sm" len="sm"/>
            </a:ln>
            <a:effectLst/>
          </p:spPr>
          <p:txBody>
            <a:bodyPr wrap="none" anchor="ctr"/>
            <a:lstStyle/>
            <a:p>
              <a:endParaRPr lang="en-US"/>
            </a:p>
          </p:txBody>
        </p:sp>
        <p:sp>
          <p:nvSpPr>
            <p:cNvPr id="78868" name="Line 20"/>
            <p:cNvSpPr>
              <a:spLocks noChangeShapeType="1"/>
            </p:cNvSpPr>
            <p:nvPr/>
          </p:nvSpPr>
          <p:spPr bwMode="auto">
            <a:xfrm>
              <a:off x="1495" y="3921"/>
              <a:ext cx="0" cy="608"/>
            </a:xfrm>
            <a:prstGeom prst="line">
              <a:avLst/>
            </a:prstGeom>
            <a:noFill/>
            <a:ln w="38100">
              <a:solidFill>
                <a:schemeClr val="tx1"/>
              </a:solidFill>
              <a:round/>
              <a:headEnd type="none" w="sm" len="sm"/>
              <a:tailEnd type="none" w="sm" len="sm"/>
            </a:ln>
            <a:effectLst/>
          </p:spPr>
          <p:txBody>
            <a:bodyPr wrap="none" anchor="ctr"/>
            <a:lstStyle/>
            <a:p>
              <a:endParaRPr lang="en-US"/>
            </a:p>
          </p:txBody>
        </p:sp>
        <p:sp>
          <p:nvSpPr>
            <p:cNvPr id="78869" name="Line 21"/>
            <p:cNvSpPr>
              <a:spLocks noChangeShapeType="1"/>
            </p:cNvSpPr>
            <p:nvPr/>
          </p:nvSpPr>
          <p:spPr bwMode="auto">
            <a:xfrm>
              <a:off x="1985" y="3921"/>
              <a:ext cx="0" cy="608"/>
            </a:xfrm>
            <a:prstGeom prst="line">
              <a:avLst/>
            </a:prstGeom>
            <a:noFill/>
            <a:ln w="38100">
              <a:solidFill>
                <a:schemeClr val="tx1"/>
              </a:solidFill>
              <a:round/>
              <a:headEnd type="none" w="sm" len="sm"/>
              <a:tailEnd type="none" w="sm" len="sm"/>
            </a:ln>
            <a:effectLst/>
          </p:spPr>
          <p:txBody>
            <a:bodyPr wrap="none" anchor="ctr"/>
            <a:lstStyle/>
            <a:p>
              <a:endParaRPr lang="en-US"/>
            </a:p>
          </p:txBody>
        </p:sp>
        <p:sp>
          <p:nvSpPr>
            <p:cNvPr id="78870" name="Line 22"/>
            <p:cNvSpPr>
              <a:spLocks noChangeShapeType="1"/>
            </p:cNvSpPr>
            <p:nvPr/>
          </p:nvSpPr>
          <p:spPr bwMode="auto">
            <a:xfrm>
              <a:off x="2508" y="3921"/>
              <a:ext cx="0" cy="608"/>
            </a:xfrm>
            <a:prstGeom prst="line">
              <a:avLst/>
            </a:prstGeom>
            <a:noFill/>
            <a:ln w="38100">
              <a:solidFill>
                <a:schemeClr val="tx1"/>
              </a:solidFill>
              <a:round/>
              <a:headEnd type="none" w="sm" len="sm"/>
              <a:tailEnd type="none" w="sm" len="sm"/>
            </a:ln>
            <a:effectLst/>
          </p:spPr>
          <p:txBody>
            <a:bodyPr wrap="none" anchor="ctr"/>
            <a:lstStyle/>
            <a:p>
              <a:endParaRPr lang="en-US"/>
            </a:p>
          </p:txBody>
        </p:sp>
        <p:sp>
          <p:nvSpPr>
            <p:cNvPr id="78871" name="Line 23"/>
            <p:cNvSpPr>
              <a:spLocks noChangeShapeType="1"/>
            </p:cNvSpPr>
            <p:nvPr/>
          </p:nvSpPr>
          <p:spPr bwMode="auto">
            <a:xfrm>
              <a:off x="3052" y="3932"/>
              <a:ext cx="0" cy="587"/>
            </a:xfrm>
            <a:prstGeom prst="line">
              <a:avLst/>
            </a:prstGeom>
            <a:noFill/>
            <a:ln w="38100">
              <a:solidFill>
                <a:schemeClr val="tx1"/>
              </a:solidFill>
              <a:round/>
              <a:headEnd type="none" w="sm" len="sm"/>
              <a:tailEnd type="none" w="sm" len="sm"/>
            </a:ln>
            <a:effectLst/>
          </p:spPr>
          <p:txBody>
            <a:bodyPr wrap="none" anchor="ctr"/>
            <a:lstStyle/>
            <a:p>
              <a:endParaRPr lang="en-US"/>
            </a:p>
          </p:txBody>
        </p:sp>
        <p:sp>
          <p:nvSpPr>
            <p:cNvPr id="78872" name="Rectangle 24"/>
            <p:cNvSpPr>
              <a:spLocks noChangeArrowheads="1"/>
            </p:cNvSpPr>
            <p:nvPr/>
          </p:nvSpPr>
          <p:spPr bwMode="auto">
            <a:xfrm>
              <a:off x="679" y="4061"/>
              <a:ext cx="167" cy="384"/>
            </a:xfrm>
            <a:prstGeom prst="rect">
              <a:avLst/>
            </a:prstGeom>
            <a:noFill/>
            <a:ln w="38100">
              <a:noFill/>
              <a:miter lim="800000"/>
              <a:headEnd/>
              <a:tailEnd/>
            </a:ln>
            <a:effectLst/>
          </p:spPr>
          <p:txBody>
            <a:bodyPr wrap="none" lIns="92075" tIns="46038" rIns="92075" bIns="46038">
              <a:spAutoFit/>
            </a:bodyPr>
            <a:lstStyle/>
            <a:p>
              <a:r>
                <a:rPr lang="en-US"/>
                <a:t>5</a:t>
              </a:r>
              <a:endParaRPr lang="en-US" b="0"/>
            </a:p>
          </p:txBody>
        </p:sp>
        <p:sp>
          <p:nvSpPr>
            <p:cNvPr id="78873" name="Rectangle 25"/>
            <p:cNvSpPr>
              <a:spLocks noChangeArrowheads="1"/>
            </p:cNvSpPr>
            <p:nvPr/>
          </p:nvSpPr>
          <p:spPr bwMode="auto">
            <a:xfrm>
              <a:off x="1106" y="4050"/>
              <a:ext cx="247" cy="384"/>
            </a:xfrm>
            <a:prstGeom prst="rect">
              <a:avLst/>
            </a:prstGeom>
            <a:noFill/>
            <a:ln w="38100">
              <a:noFill/>
              <a:miter lim="800000"/>
              <a:headEnd/>
              <a:tailEnd/>
            </a:ln>
            <a:effectLst/>
          </p:spPr>
          <p:txBody>
            <a:bodyPr wrap="none" lIns="92075" tIns="46038" rIns="92075" bIns="46038">
              <a:spAutoFit/>
            </a:bodyPr>
            <a:lstStyle/>
            <a:p>
              <a:r>
                <a:rPr lang="en-US"/>
                <a:t>12</a:t>
              </a:r>
              <a:endParaRPr lang="en-US" b="0"/>
            </a:p>
          </p:txBody>
        </p:sp>
        <p:sp>
          <p:nvSpPr>
            <p:cNvPr id="78874" name="Rectangle 26"/>
            <p:cNvSpPr>
              <a:spLocks noChangeArrowheads="1"/>
            </p:cNvSpPr>
            <p:nvPr/>
          </p:nvSpPr>
          <p:spPr bwMode="auto">
            <a:xfrm>
              <a:off x="1586" y="4040"/>
              <a:ext cx="247" cy="384"/>
            </a:xfrm>
            <a:prstGeom prst="rect">
              <a:avLst/>
            </a:prstGeom>
            <a:noFill/>
            <a:ln w="38100">
              <a:noFill/>
              <a:miter lim="800000"/>
              <a:headEnd/>
              <a:tailEnd/>
            </a:ln>
            <a:effectLst/>
          </p:spPr>
          <p:txBody>
            <a:bodyPr wrap="none" lIns="92075" tIns="46038" rIns="92075" bIns="46038">
              <a:spAutoFit/>
            </a:bodyPr>
            <a:lstStyle/>
            <a:p>
              <a:r>
                <a:rPr lang="en-US"/>
                <a:t>35</a:t>
              </a:r>
              <a:endParaRPr lang="en-US" b="0"/>
            </a:p>
          </p:txBody>
        </p:sp>
        <p:sp>
          <p:nvSpPr>
            <p:cNvPr id="78875" name="Rectangle 27"/>
            <p:cNvSpPr>
              <a:spLocks noChangeArrowheads="1"/>
            </p:cNvSpPr>
            <p:nvPr/>
          </p:nvSpPr>
          <p:spPr bwMode="auto">
            <a:xfrm>
              <a:off x="2087" y="4061"/>
              <a:ext cx="247" cy="384"/>
            </a:xfrm>
            <a:prstGeom prst="rect">
              <a:avLst/>
            </a:prstGeom>
            <a:noFill/>
            <a:ln w="38100">
              <a:noFill/>
              <a:miter lim="800000"/>
              <a:headEnd/>
              <a:tailEnd/>
            </a:ln>
            <a:effectLst/>
          </p:spPr>
          <p:txBody>
            <a:bodyPr wrap="none" lIns="92075" tIns="46038" rIns="92075" bIns="46038">
              <a:spAutoFit/>
            </a:bodyPr>
            <a:lstStyle/>
            <a:p>
              <a:r>
                <a:rPr lang="en-US"/>
                <a:t>42</a:t>
              </a:r>
              <a:endParaRPr lang="en-US" b="0"/>
            </a:p>
          </p:txBody>
        </p:sp>
        <p:sp>
          <p:nvSpPr>
            <p:cNvPr id="78876" name="Rectangle 28"/>
            <p:cNvSpPr>
              <a:spLocks noChangeArrowheads="1"/>
            </p:cNvSpPr>
            <p:nvPr/>
          </p:nvSpPr>
          <p:spPr bwMode="auto">
            <a:xfrm>
              <a:off x="2621" y="4050"/>
              <a:ext cx="247" cy="384"/>
            </a:xfrm>
            <a:prstGeom prst="rect">
              <a:avLst/>
            </a:prstGeom>
            <a:noFill/>
            <a:ln w="38100">
              <a:noFill/>
              <a:miter lim="800000"/>
              <a:headEnd/>
              <a:tailEnd/>
            </a:ln>
            <a:effectLst/>
          </p:spPr>
          <p:txBody>
            <a:bodyPr wrap="none" lIns="92075" tIns="46038" rIns="92075" bIns="46038">
              <a:spAutoFit/>
            </a:bodyPr>
            <a:lstStyle/>
            <a:p>
              <a:r>
                <a:rPr lang="en-US"/>
                <a:t>77</a:t>
              </a:r>
              <a:endParaRPr lang="en-US" b="0"/>
            </a:p>
          </p:txBody>
        </p:sp>
        <p:sp>
          <p:nvSpPr>
            <p:cNvPr id="78877" name="Rectangle 29"/>
            <p:cNvSpPr>
              <a:spLocks noChangeArrowheads="1"/>
            </p:cNvSpPr>
            <p:nvPr/>
          </p:nvSpPr>
          <p:spPr bwMode="auto">
            <a:xfrm>
              <a:off x="3112" y="4050"/>
              <a:ext cx="327" cy="384"/>
            </a:xfrm>
            <a:prstGeom prst="rect">
              <a:avLst/>
            </a:prstGeom>
            <a:noFill/>
            <a:ln w="38100">
              <a:noFill/>
              <a:miter lim="800000"/>
              <a:headEnd/>
              <a:tailEnd/>
            </a:ln>
            <a:effectLst/>
          </p:spPr>
          <p:txBody>
            <a:bodyPr wrap="none" lIns="92075" tIns="46038" rIns="92075" bIns="46038">
              <a:spAutoFit/>
            </a:bodyPr>
            <a:lstStyle/>
            <a:p>
              <a:r>
                <a:rPr lang="en-US"/>
                <a:t>101</a:t>
              </a:r>
              <a:endParaRPr lang="en-US" b="0"/>
            </a:p>
          </p:txBody>
        </p:sp>
      </p:grpSp>
      <p:sp>
        <p:nvSpPr>
          <p:cNvPr id="78878" name="Rectangle 30"/>
          <p:cNvSpPr>
            <a:spLocks noChangeArrowheads="1"/>
          </p:cNvSpPr>
          <p:nvPr/>
        </p:nvSpPr>
        <p:spPr bwMode="auto">
          <a:xfrm>
            <a:off x="1524000" y="2743200"/>
            <a:ext cx="5746750" cy="457200"/>
          </a:xfrm>
          <a:prstGeom prst="rect">
            <a:avLst/>
          </a:prstGeom>
          <a:noFill/>
          <a:ln w="9525">
            <a:noFill/>
            <a:miter lim="800000"/>
            <a:headEnd/>
            <a:tailEnd/>
          </a:ln>
          <a:effectLst/>
        </p:spPr>
        <p:txBody>
          <a:bodyPr wrap="none" lIns="92075" tIns="46038" rIns="92075" bIns="46038">
            <a:spAutoFit/>
          </a:bodyPr>
          <a:lstStyle/>
          <a:p>
            <a:r>
              <a:rPr lang="en-US"/>
              <a:t>1          2          3          4            5            6</a:t>
            </a:r>
            <a:endParaRPr lang="en-US" b="0"/>
          </a:p>
        </p:txBody>
      </p:sp>
      <p:sp>
        <p:nvSpPr>
          <p:cNvPr id="78882" name="Line 34"/>
          <p:cNvSpPr>
            <a:spLocks noChangeShapeType="1"/>
          </p:cNvSpPr>
          <p:nvPr/>
        </p:nvSpPr>
        <p:spPr bwMode="auto">
          <a:xfrm flipH="1">
            <a:off x="4231004" y="4094163"/>
            <a:ext cx="45719" cy="554037"/>
          </a:xfrm>
          <a:prstGeom prst="line">
            <a:avLst/>
          </a:prstGeom>
          <a:noFill/>
          <a:ln w="76200">
            <a:solidFill>
              <a:srgbClr val="FF0033"/>
            </a:solidFill>
            <a:round/>
            <a:headEnd type="none" w="sm" len="sm"/>
            <a:tailEnd type="triangle" w="med" len="med"/>
          </a:ln>
          <a:effectLst/>
        </p:spPr>
        <p:txBody>
          <a:bodyPr/>
          <a:lstStyle/>
          <a:p>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r>
              <a:rPr lang="en-US" dirty="0"/>
              <a:t>Insertion Sort</a:t>
            </a:r>
          </a:p>
        </p:txBody>
      </p:sp>
      <p:sp>
        <p:nvSpPr>
          <p:cNvPr id="210947" name="Rectangle 3"/>
          <p:cNvSpPr>
            <a:spLocks noGrp="1" noChangeArrowheads="1"/>
          </p:cNvSpPr>
          <p:nvPr>
            <p:ph type="body" idx="1"/>
          </p:nvPr>
        </p:nvSpPr>
        <p:spPr/>
        <p:txBody>
          <a:bodyPr>
            <a:normAutofit fontScale="92500" lnSpcReduction="10000"/>
          </a:bodyPr>
          <a:lstStyle/>
          <a:p>
            <a:pPr>
              <a:lnSpc>
                <a:spcPct val="110000"/>
              </a:lnSpc>
            </a:pPr>
            <a:r>
              <a:rPr lang="en-US" dirty="0"/>
              <a:t>Idea: like sorting a hand of playing cards</a:t>
            </a:r>
          </a:p>
          <a:p>
            <a:pPr lvl="1">
              <a:lnSpc>
                <a:spcPct val="110000"/>
              </a:lnSpc>
            </a:pPr>
            <a:r>
              <a:rPr lang="en-US" dirty="0"/>
              <a:t>Start with an empty left hand and the cards facing down on the table.</a:t>
            </a:r>
          </a:p>
          <a:p>
            <a:pPr lvl="1">
              <a:lnSpc>
                <a:spcPct val="110000"/>
              </a:lnSpc>
            </a:pPr>
            <a:r>
              <a:rPr lang="en-US" dirty="0"/>
              <a:t>Remove one card at a time from the table, and insert it into the correct position in the left hand</a:t>
            </a:r>
          </a:p>
          <a:p>
            <a:pPr lvl="2">
              <a:lnSpc>
                <a:spcPct val="110000"/>
              </a:lnSpc>
            </a:pPr>
            <a:r>
              <a:rPr lang="en-US" dirty="0"/>
              <a:t>compare it with each of the cards already in the hand, from right to left</a:t>
            </a:r>
          </a:p>
          <a:p>
            <a:pPr lvl="1">
              <a:lnSpc>
                <a:spcPct val="110000"/>
              </a:lnSpc>
            </a:pPr>
            <a:r>
              <a:rPr lang="en-US" dirty="0"/>
              <a:t>The cards held in the left hand are sorted</a:t>
            </a:r>
          </a:p>
          <a:p>
            <a:pPr lvl="2">
              <a:lnSpc>
                <a:spcPct val="110000"/>
              </a:lnSpc>
            </a:pPr>
            <a:r>
              <a:rPr lang="en-US" dirty="0"/>
              <a:t>these cards were originally the top cards of the pile on the table</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ChangeArrowheads="1"/>
          </p:cNvSpPr>
          <p:nvPr/>
        </p:nvSpPr>
        <p:spPr bwMode="auto">
          <a:xfrm>
            <a:off x="4398963" y="1989138"/>
            <a:ext cx="4259262" cy="1187450"/>
          </a:xfrm>
          <a:prstGeom prst="rect">
            <a:avLst/>
          </a:prstGeom>
          <a:noFill/>
          <a:ln w="9525">
            <a:noFill/>
            <a:miter lim="800000"/>
            <a:headEnd/>
            <a:tailEnd/>
          </a:ln>
          <a:effectLst/>
        </p:spPr>
        <p:txBody>
          <a:bodyPr lIns="92075" tIns="46038" rIns="92075" bIns="46038">
            <a:spAutoFit/>
          </a:bodyPr>
          <a:lstStyle/>
          <a:p>
            <a:pPr eaLnBrk="0" hangingPunct="0"/>
            <a:r>
              <a:rPr lang="en-US" altLang="en-US" sz="2400" b="1">
                <a:solidFill>
                  <a:srgbClr val="990033"/>
                </a:solidFill>
              </a:rPr>
              <a:t>To insert 12, we need to make room for it by moving first 36 and then 24.</a:t>
            </a:r>
          </a:p>
        </p:txBody>
      </p:sp>
      <p:sp>
        <p:nvSpPr>
          <p:cNvPr id="310275" name="Rectangle 3"/>
          <p:cNvSpPr>
            <a:spLocks noGrp="1" noChangeArrowheads="1"/>
          </p:cNvSpPr>
          <p:nvPr>
            <p:ph type="title"/>
          </p:nvPr>
        </p:nvSpPr>
        <p:spPr>
          <a:xfrm>
            <a:off x="508000" y="617538"/>
            <a:ext cx="6327775" cy="258762"/>
          </a:xfrm>
          <a:noFill/>
          <a:ln/>
        </p:spPr>
        <p:txBody>
          <a:bodyPr lIns="92075" tIns="46038" rIns="92075" bIns="46038" anchor="b">
            <a:normAutofit fontScale="90000"/>
          </a:bodyPr>
          <a:lstStyle/>
          <a:p>
            <a:r>
              <a:rPr lang="en-US" altLang="en-US"/>
              <a:t>Insertion Sort</a:t>
            </a:r>
          </a:p>
        </p:txBody>
      </p:sp>
      <p:grpSp>
        <p:nvGrpSpPr>
          <p:cNvPr id="2" name="Group 4"/>
          <p:cNvGrpSpPr>
            <a:grpSpLocks/>
          </p:cNvGrpSpPr>
          <p:nvPr/>
        </p:nvGrpSpPr>
        <p:grpSpPr bwMode="auto">
          <a:xfrm>
            <a:off x="779463" y="2933700"/>
            <a:ext cx="2087562" cy="1235075"/>
            <a:chOff x="491" y="1848"/>
            <a:chExt cx="1315" cy="778"/>
          </a:xfrm>
        </p:grpSpPr>
        <p:sp>
          <p:nvSpPr>
            <p:cNvPr id="310277" name="AutoShape 5"/>
            <p:cNvSpPr>
              <a:spLocks noChangeArrowheads="1"/>
            </p:cNvSpPr>
            <p:nvPr/>
          </p:nvSpPr>
          <p:spPr bwMode="auto">
            <a:xfrm rot="20400000">
              <a:off x="491" y="1941"/>
              <a:ext cx="459" cy="685"/>
            </a:xfrm>
            <a:prstGeom prst="roundRect">
              <a:avLst>
                <a:gd name="adj" fmla="val 12495"/>
              </a:avLst>
            </a:prstGeom>
            <a:solidFill>
              <a:schemeClr val="accent1"/>
            </a:solidFill>
            <a:ln w="12700">
              <a:solidFill>
                <a:schemeClr val="tx1"/>
              </a:solidFill>
              <a:round/>
              <a:headEnd/>
              <a:tailEnd/>
            </a:ln>
            <a:effectLst/>
          </p:spPr>
          <p:txBody>
            <a:bodyPr wrap="none" anchor="ctr"/>
            <a:lstStyle/>
            <a:p>
              <a:endParaRPr lang="en-US"/>
            </a:p>
          </p:txBody>
        </p:sp>
        <p:sp>
          <p:nvSpPr>
            <p:cNvPr id="310278" name="AutoShape 6"/>
            <p:cNvSpPr>
              <a:spLocks noChangeArrowheads="1"/>
            </p:cNvSpPr>
            <p:nvPr/>
          </p:nvSpPr>
          <p:spPr bwMode="auto">
            <a:xfrm rot="21180000">
              <a:off x="931" y="1848"/>
              <a:ext cx="458" cy="684"/>
            </a:xfrm>
            <a:prstGeom prst="roundRect">
              <a:avLst>
                <a:gd name="adj" fmla="val 12495"/>
              </a:avLst>
            </a:prstGeom>
            <a:solidFill>
              <a:schemeClr val="accent1"/>
            </a:solidFill>
            <a:ln w="12700">
              <a:solidFill>
                <a:schemeClr val="tx1"/>
              </a:solidFill>
              <a:round/>
              <a:headEnd/>
              <a:tailEnd/>
            </a:ln>
            <a:effectLst/>
          </p:spPr>
          <p:txBody>
            <a:bodyPr wrap="none" anchor="ctr"/>
            <a:lstStyle/>
            <a:p>
              <a:endParaRPr lang="en-US"/>
            </a:p>
          </p:txBody>
        </p:sp>
        <p:sp>
          <p:nvSpPr>
            <p:cNvPr id="310279" name="AutoShape 7"/>
            <p:cNvSpPr>
              <a:spLocks noChangeArrowheads="1"/>
            </p:cNvSpPr>
            <p:nvPr/>
          </p:nvSpPr>
          <p:spPr bwMode="auto">
            <a:xfrm rot="720000">
              <a:off x="1341" y="1849"/>
              <a:ext cx="459" cy="684"/>
            </a:xfrm>
            <a:prstGeom prst="roundRect">
              <a:avLst>
                <a:gd name="adj" fmla="val 12495"/>
              </a:avLst>
            </a:prstGeom>
            <a:solidFill>
              <a:schemeClr val="accent1"/>
            </a:solidFill>
            <a:ln w="12700">
              <a:solidFill>
                <a:schemeClr val="tx1"/>
              </a:solidFill>
              <a:round/>
              <a:headEnd/>
              <a:tailEnd/>
            </a:ln>
            <a:effectLst/>
          </p:spPr>
          <p:txBody>
            <a:bodyPr wrap="none" anchor="ctr"/>
            <a:lstStyle/>
            <a:p>
              <a:endParaRPr lang="en-US"/>
            </a:p>
          </p:txBody>
        </p:sp>
        <p:sp>
          <p:nvSpPr>
            <p:cNvPr id="310280" name="Rectangle 8"/>
            <p:cNvSpPr>
              <a:spLocks noChangeArrowheads="1"/>
            </p:cNvSpPr>
            <p:nvPr/>
          </p:nvSpPr>
          <p:spPr bwMode="auto">
            <a:xfrm rot="20460000">
              <a:off x="556" y="1981"/>
              <a:ext cx="258" cy="365"/>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3200" b="1"/>
                <a:t>6</a:t>
              </a:r>
            </a:p>
          </p:txBody>
        </p:sp>
        <p:sp>
          <p:nvSpPr>
            <p:cNvPr id="310281" name="Rectangle 9"/>
            <p:cNvSpPr>
              <a:spLocks noChangeArrowheads="1"/>
            </p:cNvSpPr>
            <p:nvPr/>
          </p:nvSpPr>
          <p:spPr bwMode="auto">
            <a:xfrm rot="21180000">
              <a:off x="938" y="1934"/>
              <a:ext cx="401" cy="365"/>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3200" b="1"/>
                <a:t>10</a:t>
              </a:r>
            </a:p>
          </p:txBody>
        </p:sp>
        <p:sp>
          <p:nvSpPr>
            <p:cNvPr id="310282" name="Rectangle 10"/>
            <p:cNvSpPr>
              <a:spLocks noChangeArrowheads="1"/>
            </p:cNvSpPr>
            <p:nvPr/>
          </p:nvSpPr>
          <p:spPr bwMode="auto">
            <a:xfrm rot="480000">
              <a:off x="1405" y="1921"/>
              <a:ext cx="401" cy="365"/>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3200" b="1"/>
                <a:t>24</a:t>
              </a:r>
            </a:p>
          </p:txBody>
        </p:sp>
      </p:grpSp>
      <p:sp>
        <p:nvSpPr>
          <p:cNvPr id="310283" name="AutoShape 11"/>
          <p:cNvSpPr>
            <a:spLocks noChangeArrowheads="1"/>
          </p:cNvSpPr>
          <p:nvPr/>
        </p:nvSpPr>
        <p:spPr bwMode="auto">
          <a:xfrm rot="1740000" flipH="1">
            <a:off x="3019425" y="4705350"/>
            <a:ext cx="730250" cy="1085850"/>
          </a:xfrm>
          <a:prstGeom prst="roundRect">
            <a:avLst>
              <a:gd name="adj" fmla="val 12495"/>
            </a:avLst>
          </a:prstGeom>
          <a:solidFill>
            <a:schemeClr val="accent1"/>
          </a:solidFill>
          <a:ln w="12700">
            <a:solidFill>
              <a:schemeClr val="tx1"/>
            </a:solidFill>
            <a:round/>
            <a:headEnd/>
            <a:tailEnd/>
          </a:ln>
          <a:effectLst/>
        </p:spPr>
        <p:txBody>
          <a:bodyPr wrap="none" anchor="ctr"/>
          <a:lstStyle/>
          <a:p>
            <a:endParaRPr lang="en-US"/>
          </a:p>
        </p:txBody>
      </p:sp>
      <p:sp>
        <p:nvSpPr>
          <p:cNvPr id="310284" name="Rectangle 12"/>
          <p:cNvSpPr>
            <a:spLocks noChangeArrowheads="1"/>
          </p:cNvSpPr>
          <p:nvPr/>
        </p:nvSpPr>
        <p:spPr bwMode="auto">
          <a:xfrm rot="1800000">
            <a:off x="3084513" y="4832350"/>
            <a:ext cx="636587" cy="579438"/>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3200" b="1"/>
              <a:t>12</a:t>
            </a:r>
          </a:p>
        </p:txBody>
      </p:sp>
      <p:sp>
        <p:nvSpPr>
          <p:cNvPr id="310285" name="AutoShape 13"/>
          <p:cNvSpPr>
            <a:spLocks noChangeArrowheads="1"/>
          </p:cNvSpPr>
          <p:nvPr/>
        </p:nvSpPr>
        <p:spPr bwMode="auto">
          <a:xfrm rot="1740000" flipH="1">
            <a:off x="2784475" y="3149600"/>
            <a:ext cx="730250" cy="1085850"/>
          </a:xfrm>
          <a:prstGeom prst="roundRect">
            <a:avLst>
              <a:gd name="adj" fmla="val 12495"/>
            </a:avLst>
          </a:prstGeom>
          <a:solidFill>
            <a:schemeClr val="accent1"/>
          </a:solidFill>
          <a:ln w="12700">
            <a:solidFill>
              <a:schemeClr val="tx1"/>
            </a:solidFill>
            <a:round/>
            <a:headEnd/>
            <a:tailEnd/>
          </a:ln>
          <a:effectLst/>
        </p:spPr>
        <p:txBody>
          <a:bodyPr wrap="none" anchor="ctr"/>
          <a:lstStyle/>
          <a:p>
            <a:endParaRPr lang="en-US"/>
          </a:p>
        </p:txBody>
      </p:sp>
      <p:sp>
        <p:nvSpPr>
          <p:cNvPr id="310286" name="Rectangle 14"/>
          <p:cNvSpPr>
            <a:spLocks noChangeArrowheads="1"/>
          </p:cNvSpPr>
          <p:nvPr/>
        </p:nvSpPr>
        <p:spPr bwMode="auto">
          <a:xfrm rot="1500000">
            <a:off x="2913063" y="3317875"/>
            <a:ext cx="636587" cy="579438"/>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3200" b="1"/>
              <a:t>36</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779463" y="2933700"/>
            <a:ext cx="2087562" cy="1235075"/>
            <a:chOff x="491" y="1848"/>
            <a:chExt cx="1315" cy="778"/>
          </a:xfrm>
        </p:grpSpPr>
        <p:sp>
          <p:nvSpPr>
            <p:cNvPr id="312323" name="AutoShape 3"/>
            <p:cNvSpPr>
              <a:spLocks noChangeArrowheads="1"/>
            </p:cNvSpPr>
            <p:nvPr/>
          </p:nvSpPr>
          <p:spPr bwMode="auto">
            <a:xfrm rot="20400000">
              <a:off x="491" y="1941"/>
              <a:ext cx="459" cy="685"/>
            </a:xfrm>
            <a:prstGeom prst="roundRect">
              <a:avLst>
                <a:gd name="adj" fmla="val 12495"/>
              </a:avLst>
            </a:prstGeom>
            <a:solidFill>
              <a:schemeClr val="accent1"/>
            </a:solidFill>
            <a:ln w="12700">
              <a:solidFill>
                <a:schemeClr val="tx1"/>
              </a:solidFill>
              <a:round/>
              <a:headEnd/>
              <a:tailEnd/>
            </a:ln>
            <a:effectLst/>
          </p:spPr>
          <p:txBody>
            <a:bodyPr wrap="none" anchor="ctr"/>
            <a:lstStyle/>
            <a:p>
              <a:endParaRPr lang="en-US"/>
            </a:p>
          </p:txBody>
        </p:sp>
        <p:sp>
          <p:nvSpPr>
            <p:cNvPr id="312324" name="AutoShape 4"/>
            <p:cNvSpPr>
              <a:spLocks noChangeArrowheads="1"/>
            </p:cNvSpPr>
            <p:nvPr/>
          </p:nvSpPr>
          <p:spPr bwMode="auto">
            <a:xfrm rot="21180000">
              <a:off x="931" y="1848"/>
              <a:ext cx="458" cy="684"/>
            </a:xfrm>
            <a:prstGeom prst="roundRect">
              <a:avLst>
                <a:gd name="adj" fmla="val 12495"/>
              </a:avLst>
            </a:prstGeom>
            <a:solidFill>
              <a:schemeClr val="accent1"/>
            </a:solidFill>
            <a:ln w="12700">
              <a:solidFill>
                <a:schemeClr val="tx1"/>
              </a:solidFill>
              <a:round/>
              <a:headEnd/>
              <a:tailEnd/>
            </a:ln>
            <a:effectLst/>
          </p:spPr>
          <p:txBody>
            <a:bodyPr wrap="none" anchor="ctr"/>
            <a:lstStyle/>
            <a:p>
              <a:endParaRPr lang="en-US"/>
            </a:p>
          </p:txBody>
        </p:sp>
        <p:sp>
          <p:nvSpPr>
            <p:cNvPr id="312325" name="AutoShape 5"/>
            <p:cNvSpPr>
              <a:spLocks noChangeArrowheads="1"/>
            </p:cNvSpPr>
            <p:nvPr/>
          </p:nvSpPr>
          <p:spPr bwMode="auto">
            <a:xfrm rot="720000">
              <a:off x="1341" y="1849"/>
              <a:ext cx="459" cy="684"/>
            </a:xfrm>
            <a:prstGeom prst="roundRect">
              <a:avLst>
                <a:gd name="adj" fmla="val 12495"/>
              </a:avLst>
            </a:prstGeom>
            <a:solidFill>
              <a:schemeClr val="accent1"/>
            </a:solidFill>
            <a:ln w="12700">
              <a:solidFill>
                <a:schemeClr val="tx1"/>
              </a:solidFill>
              <a:round/>
              <a:headEnd/>
              <a:tailEnd/>
            </a:ln>
            <a:effectLst/>
          </p:spPr>
          <p:txBody>
            <a:bodyPr wrap="none" anchor="ctr"/>
            <a:lstStyle/>
            <a:p>
              <a:endParaRPr lang="en-US"/>
            </a:p>
          </p:txBody>
        </p:sp>
        <p:sp>
          <p:nvSpPr>
            <p:cNvPr id="312326" name="Rectangle 6"/>
            <p:cNvSpPr>
              <a:spLocks noChangeArrowheads="1"/>
            </p:cNvSpPr>
            <p:nvPr/>
          </p:nvSpPr>
          <p:spPr bwMode="auto">
            <a:xfrm rot="20460000">
              <a:off x="556" y="1981"/>
              <a:ext cx="258" cy="365"/>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3200" b="1"/>
                <a:t>6</a:t>
              </a:r>
            </a:p>
          </p:txBody>
        </p:sp>
        <p:sp>
          <p:nvSpPr>
            <p:cNvPr id="312327" name="Rectangle 7"/>
            <p:cNvSpPr>
              <a:spLocks noChangeArrowheads="1"/>
            </p:cNvSpPr>
            <p:nvPr/>
          </p:nvSpPr>
          <p:spPr bwMode="auto">
            <a:xfrm rot="21180000">
              <a:off x="938" y="1934"/>
              <a:ext cx="401" cy="365"/>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3200" b="1"/>
                <a:t>10</a:t>
              </a:r>
            </a:p>
          </p:txBody>
        </p:sp>
        <p:sp>
          <p:nvSpPr>
            <p:cNvPr id="312328" name="Rectangle 8"/>
            <p:cNvSpPr>
              <a:spLocks noChangeArrowheads="1"/>
            </p:cNvSpPr>
            <p:nvPr/>
          </p:nvSpPr>
          <p:spPr bwMode="auto">
            <a:xfrm rot="480000">
              <a:off x="1405" y="1921"/>
              <a:ext cx="401" cy="365"/>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3200" b="1"/>
                <a:t>24</a:t>
              </a:r>
            </a:p>
          </p:txBody>
        </p:sp>
      </p:grpSp>
      <p:sp>
        <p:nvSpPr>
          <p:cNvPr id="312330" name="Rectangle 10"/>
          <p:cNvSpPr>
            <a:spLocks noGrp="1" noChangeArrowheads="1"/>
          </p:cNvSpPr>
          <p:nvPr>
            <p:ph type="title"/>
          </p:nvPr>
        </p:nvSpPr>
        <p:spPr>
          <a:xfrm>
            <a:off x="423863" y="358775"/>
            <a:ext cx="6424612" cy="388938"/>
          </a:xfrm>
          <a:noFill/>
          <a:ln/>
        </p:spPr>
        <p:txBody>
          <a:bodyPr lIns="92075" tIns="46038" rIns="92075" bIns="46038" anchor="b">
            <a:normAutofit fontScale="90000"/>
          </a:bodyPr>
          <a:lstStyle/>
          <a:p>
            <a:r>
              <a:rPr lang="en-US" altLang="en-US"/>
              <a:t>Insertion Sort</a:t>
            </a:r>
          </a:p>
        </p:txBody>
      </p:sp>
      <p:sp>
        <p:nvSpPr>
          <p:cNvPr id="312331" name="AutoShape 11"/>
          <p:cNvSpPr>
            <a:spLocks noChangeArrowheads="1"/>
          </p:cNvSpPr>
          <p:nvPr/>
        </p:nvSpPr>
        <p:spPr bwMode="auto">
          <a:xfrm rot="1740000" flipH="1">
            <a:off x="3506788" y="3149600"/>
            <a:ext cx="730250" cy="1085850"/>
          </a:xfrm>
          <a:prstGeom prst="roundRect">
            <a:avLst>
              <a:gd name="adj" fmla="val 12495"/>
            </a:avLst>
          </a:prstGeom>
          <a:solidFill>
            <a:schemeClr val="accent1"/>
          </a:solidFill>
          <a:ln w="12700">
            <a:solidFill>
              <a:schemeClr val="tx1"/>
            </a:solidFill>
            <a:round/>
            <a:headEnd/>
            <a:tailEnd/>
          </a:ln>
          <a:effectLst/>
        </p:spPr>
        <p:txBody>
          <a:bodyPr wrap="none" anchor="ctr"/>
          <a:lstStyle/>
          <a:p>
            <a:endParaRPr lang="en-US"/>
          </a:p>
        </p:txBody>
      </p:sp>
      <p:sp>
        <p:nvSpPr>
          <p:cNvPr id="312332" name="Rectangle 12"/>
          <p:cNvSpPr>
            <a:spLocks noChangeArrowheads="1"/>
          </p:cNvSpPr>
          <p:nvPr/>
        </p:nvSpPr>
        <p:spPr bwMode="auto">
          <a:xfrm rot="1500000">
            <a:off x="3635375" y="3317875"/>
            <a:ext cx="636588" cy="579438"/>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3200" b="1"/>
              <a:t>36</a:t>
            </a:r>
          </a:p>
        </p:txBody>
      </p:sp>
      <p:sp>
        <p:nvSpPr>
          <p:cNvPr id="312333" name="AutoShape 13"/>
          <p:cNvSpPr>
            <a:spLocks noChangeArrowheads="1"/>
          </p:cNvSpPr>
          <p:nvPr/>
        </p:nvSpPr>
        <p:spPr bwMode="auto">
          <a:xfrm rot="1740000" flipH="1">
            <a:off x="3019425" y="4705350"/>
            <a:ext cx="730250" cy="1085850"/>
          </a:xfrm>
          <a:prstGeom prst="roundRect">
            <a:avLst>
              <a:gd name="adj" fmla="val 12495"/>
            </a:avLst>
          </a:prstGeom>
          <a:solidFill>
            <a:schemeClr val="accent1"/>
          </a:solidFill>
          <a:ln w="12700">
            <a:solidFill>
              <a:schemeClr val="tx1"/>
            </a:solidFill>
            <a:round/>
            <a:headEnd/>
            <a:tailEnd/>
          </a:ln>
          <a:effectLst/>
        </p:spPr>
        <p:txBody>
          <a:bodyPr wrap="none" anchor="ctr"/>
          <a:lstStyle/>
          <a:p>
            <a:endParaRPr lang="en-US"/>
          </a:p>
        </p:txBody>
      </p:sp>
      <p:sp>
        <p:nvSpPr>
          <p:cNvPr id="312334" name="Rectangle 14"/>
          <p:cNvSpPr>
            <a:spLocks noChangeArrowheads="1"/>
          </p:cNvSpPr>
          <p:nvPr/>
        </p:nvSpPr>
        <p:spPr bwMode="auto">
          <a:xfrm rot="1800000">
            <a:off x="3084513" y="4832350"/>
            <a:ext cx="636587" cy="579438"/>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3200" b="1"/>
              <a:t>12</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1" name="Rectangle 3"/>
          <p:cNvSpPr>
            <a:spLocks noGrp="1" noChangeArrowheads="1"/>
          </p:cNvSpPr>
          <p:nvPr>
            <p:ph type="title"/>
          </p:nvPr>
        </p:nvSpPr>
        <p:spPr>
          <a:xfrm>
            <a:off x="341313" y="230188"/>
            <a:ext cx="6494462" cy="517525"/>
          </a:xfrm>
          <a:noFill/>
          <a:ln/>
        </p:spPr>
        <p:txBody>
          <a:bodyPr lIns="92075" tIns="46038" rIns="92075" bIns="46038" anchor="b">
            <a:normAutofit fontScale="90000"/>
          </a:bodyPr>
          <a:lstStyle/>
          <a:p>
            <a:r>
              <a:rPr lang="en-US" altLang="en-US"/>
              <a:t>Insertion Sort</a:t>
            </a:r>
          </a:p>
        </p:txBody>
      </p:sp>
      <p:sp>
        <p:nvSpPr>
          <p:cNvPr id="314372" name="AutoShape 4"/>
          <p:cNvSpPr>
            <a:spLocks noChangeArrowheads="1"/>
          </p:cNvSpPr>
          <p:nvPr/>
        </p:nvSpPr>
        <p:spPr bwMode="auto">
          <a:xfrm rot="20400000">
            <a:off x="779463" y="3081338"/>
            <a:ext cx="728662" cy="1087437"/>
          </a:xfrm>
          <a:prstGeom prst="roundRect">
            <a:avLst>
              <a:gd name="adj" fmla="val 12495"/>
            </a:avLst>
          </a:prstGeom>
          <a:solidFill>
            <a:schemeClr val="accent1"/>
          </a:solidFill>
          <a:ln w="12700">
            <a:solidFill>
              <a:schemeClr val="tx1"/>
            </a:solidFill>
            <a:round/>
            <a:headEnd/>
            <a:tailEnd/>
          </a:ln>
          <a:effectLst/>
        </p:spPr>
        <p:txBody>
          <a:bodyPr wrap="none" anchor="ctr"/>
          <a:lstStyle/>
          <a:p>
            <a:endParaRPr lang="en-US"/>
          </a:p>
        </p:txBody>
      </p:sp>
      <p:sp>
        <p:nvSpPr>
          <p:cNvPr id="314373" name="AutoShape 5"/>
          <p:cNvSpPr>
            <a:spLocks noChangeArrowheads="1"/>
          </p:cNvSpPr>
          <p:nvPr/>
        </p:nvSpPr>
        <p:spPr bwMode="auto">
          <a:xfrm rot="21180000">
            <a:off x="1477963" y="2933700"/>
            <a:ext cx="727075" cy="1085850"/>
          </a:xfrm>
          <a:prstGeom prst="roundRect">
            <a:avLst>
              <a:gd name="adj" fmla="val 12495"/>
            </a:avLst>
          </a:prstGeom>
          <a:solidFill>
            <a:schemeClr val="accent1"/>
          </a:solidFill>
          <a:ln w="12700">
            <a:solidFill>
              <a:schemeClr val="tx1"/>
            </a:solidFill>
            <a:round/>
            <a:headEnd/>
            <a:tailEnd/>
          </a:ln>
          <a:effectLst/>
        </p:spPr>
        <p:txBody>
          <a:bodyPr wrap="none" anchor="ctr"/>
          <a:lstStyle/>
          <a:p>
            <a:endParaRPr lang="en-US"/>
          </a:p>
        </p:txBody>
      </p:sp>
      <p:sp>
        <p:nvSpPr>
          <p:cNvPr id="314374" name="Rectangle 6"/>
          <p:cNvSpPr>
            <a:spLocks noChangeArrowheads="1"/>
          </p:cNvSpPr>
          <p:nvPr/>
        </p:nvSpPr>
        <p:spPr bwMode="auto">
          <a:xfrm rot="20460000">
            <a:off x="882650" y="3144838"/>
            <a:ext cx="409575" cy="579437"/>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3200" b="1"/>
              <a:t>6</a:t>
            </a:r>
          </a:p>
        </p:txBody>
      </p:sp>
      <p:sp>
        <p:nvSpPr>
          <p:cNvPr id="314375" name="Rectangle 7"/>
          <p:cNvSpPr>
            <a:spLocks noChangeArrowheads="1"/>
          </p:cNvSpPr>
          <p:nvPr/>
        </p:nvSpPr>
        <p:spPr bwMode="auto">
          <a:xfrm rot="21180000">
            <a:off x="1489075" y="3070225"/>
            <a:ext cx="636588" cy="579438"/>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3200" b="1"/>
              <a:t>10</a:t>
            </a:r>
          </a:p>
        </p:txBody>
      </p:sp>
      <p:grpSp>
        <p:nvGrpSpPr>
          <p:cNvPr id="2" name="Group 8"/>
          <p:cNvGrpSpPr>
            <a:grpSpLocks/>
          </p:cNvGrpSpPr>
          <p:nvPr/>
        </p:nvGrpSpPr>
        <p:grpSpPr bwMode="auto">
          <a:xfrm>
            <a:off x="2851150" y="2935288"/>
            <a:ext cx="1420813" cy="1300162"/>
            <a:chOff x="1796" y="1849"/>
            <a:chExt cx="895" cy="819"/>
          </a:xfrm>
        </p:grpSpPr>
        <p:sp>
          <p:nvSpPr>
            <p:cNvPr id="314377" name="AutoShape 9"/>
            <p:cNvSpPr>
              <a:spLocks noChangeArrowheads="1"/>
            </p:cNvSpPr>
            <p:nvPr/>
          </p:nvSpPr>
          <p:spPr bwMode="auto">
            <a:xfrm rot="720000">
              <a:off x="1796" y="1849"/>
              <a:ext cx="459" cy="684"/>
            </a:xfrm>
            <a:prstGeom prst="roundRect">
              <a:avLst>
                <a:gd name="adj" fmla="val 12495"/>
              </a:avLst>
            </a:prstGeom>
            <a:solidFill>
              <a:schemeClr val="accent1"/>
            </a:solidFill>
            <a:ln w="12700">
              <a:solidFill>
                <a:schemeClr val="tx1"/>
              </a:solidFill>
              <a:round/>
              <a:headEnd/>
              <a:tailEnd/>
            </a:ln>
            <a:effectLst/>
          </p:spPr>
          <p:txBody>
            <a:bodyPr wrap="none" anchor="ctr"/>
            <a:lstStyle/>
            <a:p>
              <a:endParaRPr lang="en-US"/>
            </a:p>
          </p:txBody>
        </p:sp>
        <p:sp>
          <p:nvSpPr>
            <p:cNvPr id="314378" name="AutoShape 10"/>
            <p:cNvSpPr>
              <a:spLocks noChangeArrowheads="1"/>
            </p:cNvSpPr>
            <p:nvPr/>
          </p:nvSpPr>
          <p:spPr bwMode="auto">
            <a:xfrm rot="1740000" flipH="1">
              <a:off x="2209" y="1984"/>
              <a:ext cx="460" cy="684"/>
            </a:xfrm>
            <a:prstGeom prst="roundRect">
              <a:avLst>
                <a:gd name="adj" fmla="val 12495"/>
              </a:avLst>
            </a:prstGeom>
            <a:solidFill>
              <a:schemeClr val="accent1"/>
            </a:solidFill>
            <a:ln w="12700">
              <a:solidFill>
                <a:schemeClr val="tx1"/>
              </a:solidFill>
              <a:round/>
              <a:headEnd/>
              <a:tailEnd/>
            </a:ln>
            <a:effectLst/>
          </p:spPr>
          <p:txBody>
            <a:bodyPr wrap="none" anchor="ctr"/>
            <a:lstStyle/>
            <a:p>
              <a:endParaRPr lang="en-US"/>
            </a:p>
          </p:txBody>
        </p:sp>
        <p:sp>
          <p:nvSpPr>
            <p:cNvPr id="314379" name="Rectangle 11"/>
            <p:cNvSpPr>
              <a:spLocks noChangeArrowheads="1"/>
            </p:cNvSpPr>
            <p:nvPr/>
          </p:nvSpPr>
          <p:spPr bwMode="auto">
            <a:xfrm rot="480000">
              <a:off x="1860" y="1921"/>
              <a:ext cx="401" cy="365"/>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3200" b="1"/>
                <a:t>24</a:t>
              </a:r>
            </a:p>
          </p:txBody>
        </p:sp>
        <p:sp>
          <p:nvSpPr>
            <p:cNvPr id="314380" name="Rectangle 12"/>
            <p:cNvSpPr>
              <a:spLocks noChangeArrowheads="1"/>
            </p:cNvSpPr>
            <p:nvPr/>
          </p:nvSpPr>
          <p:spPr bwMode="auto">
            <a:xfrm rot="1500000">
              <a:off x="2290" y="2090"/>
              <a:ext cx="401" cy="365"/>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3200" b="1"/>
                <a:t>36</a:t>
              </a:r>
            </a:p>
          </p:txBody>
        </p:sp>
      </p:grpSp>
      <p:sp>
        <p:nvSpPr>
          <p:cNvPr id="314381" name="AutoShape 13"/>
          <p:cNvSpPr>
            <a:spLocks noChangeArrowheads="1"/>
          </p:cNvSpPr>
          <p:nvPr/>
        </p:nvSpPr>
        <p:spPr bwMode="auto">
          <a:xfrm rot="1740000" flipH="1">
            <a:off x="3019425" y="4705350"/>
            <a:ext cx="730250" cy="1085850"/>
          </a:xfrm>
          <a:prstGeom prst="roundRect">
            <a:avLst>
              <a:gd name="adj" fmla="val 12495"/>
            </a:avLst>
          </a:prstGeom>
          <a:solidFill>
            <a:schemeClr val="accent1"/>
          </a:solidFill>
          <a:ln w="12700">
            <a:solidFill>
              <a:schemeClr val="tx1"/>
            </a:solidFill>
            <a:round/>
            <a:headEnd/>
            <a:tailEnd/>
          </a:ln>
          <a:effectLst/>
        </p:spPr>
        <p:txBody>
          <a:bodyPr wrap="none" anchor="ctr"/>
          <a:lstStyle/>
          <a:p>
            <a:endParaRPr lang="en-US"/>
          </a:p>
        </p:txBody>
      </p:sp>
      <p:sp>
        <p:nvSpPr>
          <p:cNvPr id="314382" name="Rectangle 14"/>
          <p:cNvSpPr>
            <a:spLocks noChangeArrowheads="1"/>
          </p:cNvSpPr>
          <p:nvPr/>
        </p:nvSpPr>
        <p:spPr bwMode="auto">
          <a:xfrm rot="1800000">
            <a:off x="3084513" y="4832350"/>
            <a:ext cx="636587" cy="579438"/>
          </a:xfrm>
          <a:prstGeom prst="rect">
            <a:avLst/>
          </a:prstGeom>
          <a:noFill/>
          <a:ln w="9525">
            <a:noFill/>
            <a:miter lim="800000"/>
            <a:headEnd/>
            <a:tailEnd/>
          </a:ln>
          <a:effectLst/>
        </p:spPr>
        <p:txBody>
          <a:bodyPr wrap="none" lIns="92075" tIns="46038" rIns="92075" bIns="46038">
            <a:spAutoFit/>
          </a:bodyPr>
          <a:lstStyle/>
          <a:p>
            <a:pPr eaLnBrk="0" hangingPunct="0"/>
            <a:r>
              <a:rPr lang="en-US" altLang="en-US" sz="3200" b="1"/>
              <a:t>12</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76200" y="6461125"/>
            <a:ext cx="9067800" cy="396875"/>
          </a:xfrm>
          <a:prstGeom prst="rect">
            <a:avLst/>
          </a:prstGeom>
          <a:noFill/>
          <a:ln w="9525">
            <a:noFill/>
            <a:miter lim="800000"/>
            <a:headEnd/>
            <a:tailEnd/>
          </a:ln>
        </p:spPr>
        <p:txBody>
          <a:bodyPr>
            <a:spAutoFit/>
          </a:bodyPr>
          <a:lstStyle/>
          <a:p>
            <a:pPr>
              <a:spcBef>
                <a:spcPct val="5000"/>
              </a:spcBef>
            </a:pPr>
            <a:r>
              <a:rPr lang="en-US" sz="2000" dirty="0"/>
              <a:t>An insertion sort of an array of five integers</a:t>
            </a:r>
            <a:endParaRPr lang="en-US" i="1" dirty="0"/>
          </a:p>
        </p:txBody>
      </p:sp>
      <p:pic>
        <p:nvPicPr>
          <p:cNvPr id="19460" name="Picture 4"/>
          <p:cNvPicPr>
            <a:picLocks noChangeAspect="1" noChangeArrowheads="1"/>
          </p:cNvPicPr>
          <p:nvPr/>
        </p:nvPicPr>
        <p:blipFill>
          <a:blip r:embed="rId3"/>
          <a:srcRect/>
          <a:stretch>
            <a:fillRect/>
          </a:stretch>
        </p:blipFill>
        <p:spPr bwMode="auto">
          <a:xfrm>
            <a:off x="762000" y="1905000"/>
            <a:ext cx="7620000" cy="4103688"/>
          </a:xfrm>
          <a:prstGeom prst="rect">
            <a:avLst/>
          </a:prstGeom>
          <a:noFill/>
          <a:ln w="9525">
            <a:noFill/>
            <a:miter lim="800000"/>
            <a:headEnd/>
            <a:tailEnd/>
          </a:ln>
        </p:spPr>
      </p:pic>
      <p:sp>
        <p:nvSpPr>
          <p:cNvPr id="5" name="Rectangle 2"/>
          <p:cNvSpPr>
            <a:spLocks noGrp="1" noChangeArrowheads="1"/>
          </p:cNvSpPr>
          <p:nvPr>
            <p:ph type="title"/>
          </p:nvPr>
        </p:nvSpPr>
        <p:spPr>
          <a:xfrm>
            <a:off x="457200" y="274638"/>
            <a:ext cx="8229600" cy="1143000"/>
          </a:xfrm>
        </p:spPr>
        <p:txBody>
          <a:bodyPr/>
          <a:lstStyle/>
          <a:p>
            <a:r>
              <a:rPr lang="en-US" dirty="0">
                <a:latin typeface="Times New Roman" pitchFamily="18" charset="0"/>
                <a:cs typeface="Times New Roman" pitchFamily="18" charset="0"/>
              </a:rPr>
              <a:t>Insertion </a:t>
            </a:r>
            <a:r>
              <a:rPr lang="en-US" dirty="0" smtClean="0">
                <a:latin typeface="Times New Roman" pitchFamily="18" charset="0"/>
                <a:cs typeface="Times New Roman" pitchFamily="18" charset="0"/>
              </a:rPr>
              <a:t>Sort Example</a:t>
            </a:r>
            <a:endParaRPr lang="en-US" dirty="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solidFill>
                  <a:schemeClr val="tx1"/>
                </a:solidFill>
              </a:rPr>
              <a:t>Insertion Sort Algorithm</a:t>
            </a:r>
          </a:p>
        </p:txBody>
      </p:sp>
      <p:sp>
        <p:nvSpPr>
          <p:cNvPr id="20483" name="Rectangle 3"/>
          <p:cNvSpPr>
            <a:spLocks noGrp="1" noChangeArrowheads="1"/>
          </p:cNvSpPr>
          <p:nvPr>
            <p:ph type="body" idx="1"/>
          </p:nvPr>
        </p:nvSpPr>
        <p:spPr>
          <a:xfrm>
            <a:off x="457200" y="1719262"/>
            <a:ext cx="8218488" cy="4757737"/>
          </a:xfrm>
        </p:spPr>
        <p:txBody>
          <a:bodyPr>
            <a:normAutofit lnSpcReduction="10000"/>
          </a:bodyPr>
          <a:lstStyle/>
          <a:p>
            <a:pPr marL="0" indent="0" defTabSz="517525" eaLnBrk="1" hangingPunct="1">
              <a:lnSpc>
                <a:spcPct val="80000"/>
              </a:lnSpc>
              <a:buFont typeface="Wingdings" pitchFamily="2" charset="2"/>
              <a:buNone/>
            </a:pPr>
            <a:r>
              <a:rPr lang="en-US" sz="2400" b="1" dirty="0" smtClean="0">
                <a:solidFill>
                  <a:srgbClr val="A50021"/>
                </a:solidFill>
                <a:latin typeface="Courier New" pitchFamily="49" charset="0"/>
              </a:rPr>
              <a:t>void</a:t>
            </a:r>
            <a:r>
              <a:rPr lang="en-US" sz="2400" b="1" dirty="0" smtClean="0">
                <a:latin typeface="Courier New" pitchFamily="49" charset="0"/>
              </a:rPr>
              <a:t> </a:t>
            </a:r>
            <a:r>
              <a:rPr lang="en-US" sz="2400" b="1" dirty="0" err="1" smtClean="0">
                <a:latin typeface="Courier New" pitchFamily="49" charset="0"/>
              </a:rPr>
              <a:t>insertionSort</a:t>
            </a:r>
            <a:r>
              <a:rPr lang="en-US" sz="2400" b="1" dirty="0" smtClean="0">
                <a:latin typeface="Courier New" pitchFamily="49" charset="0"/>
              </a:rPr>
              <a:t>(</a:t>
            </a:r>
            <a:r>
              <a:rPr lang="en-US" sz="2400" b="1" dirty="0" err="1" smtClean="0">
                <a:latin typeface="Courier New" pitchFamily="49" charset="0"/>
              </a:rPr>
              <a:t>int</a:t>
            </a:r>
            <a:r>
              <a:rPr lang="en-US" sz="2400" b="1" dirty="0" smtClean="0">
                <a:latin typeface="Courier New" pitchFamily="49" charset="0"/>
              </a:rPr>
              <a:t> a[], </a:t>
            </a:r>
            <a:r>
              <a:rPr lang="en-US" sz="2400" b="1" dirty="0" err="1" smtClean="0">
                <a:latin typeface="Courier New" pitchFamily="49" charset="0"/>
              </a:rPr>
              <a:t>int</a:t>
            </a:r>
            <a:r>
              <a:rPr lang="en-US" sz="2400" b="1" dirty="0" smtClean="0">
                <a:latin typeface="Courier New" pitchFamily="49" charset="0"/>
              </a:rPr>
              <a:t> n) {</a:t>
            </a:r>
          </a:p>
          <a:p>
            <a:pPr marL="0" indent="0" defTabSz="517525" eaLnBrk="1" hangingPunct="1">
              <a:lnSpc>
                <a:spcPct val="80000"/>
              </a:lnSpc>
              <a:buFont typeface="Wingdings" pitchFamily="2" charset="2"/>
              <a:buNone/>
            </a:pPr>
            <a:r>
              <a:rPr lang="en-US" sz="2400" b="1" dirty="0" smtClean="0">
                <a:latin typeface="Courier New" pitchFamily="49" charset="0"/>
              </a:rPr>
              <a:t>     </a:t>
            </a:r>
            <a:r>
              <a:rPr lang="en-US" sz="2400" b="1" dirty="0" err="1" smtClean="0">
                <a:latin typeface="Courier New" pitchFamily="49" charset="0"/>
              </a:rPr>
              <a:t>int</a:t>
            </a:r>
            <a:r>
              <a:rPr lang="en-US" sz="2400" b="1" dirty="0" smtClean="0">
                <a:latin typeface="Courier New" pitchFamily="49" charset="0"/>
              </a:rPr>
              <a:t> j, temp;        </a:t>
            </a:r>
          </a:p>
          <a:p>
            <a:pPr marL="0" indent="0" defTabSz="517525" eaLnBrk="1" hangingPunct="1">
              <a:lnSpc>
                <a:spcPct val="80000"/>
              </a:lnSpc>
              <a:buFont typeface="Wingdings" pitchFamily="2" charset="2"/>
              <a:buNone/>
            </a:pPr>
            <a:r>
              <a:rPr lang="en-US" sz="2400" b="1" dirty="0" smtClean="0">
                <a:latin typeface="Courier New" pitchFamily="49" charset="0"/>
              </a:rPr>
              <a:t>	</a:t>
            </a:r>
            <a:r>
              <a:rPr lang="en-US" sz="2400" b="1" dirty="0" smtClean="0">
                <a:solidFill>
                  <a:srgbClr val="A50021"/>
                </a:solidFill>
                <a:latin typeface="Courier New" pitchFamily="49" charset="0"/>
              </a:rPr>
              <a:t>for </a:t>
            </a:r>
            <a:r>
              <a:rPr lang="en-US" sz="2400" b="1" dirty="0" smtClean="0">
                <a:latin typeface="Courier New" pitchFamily="49" charset="0"/>
              </a:rPr>
              <a:t>(</a:t>
            </a:r>
            <a:r>
              <a:rPr lang="en-US" sz="2400" b="1" dirty="0" err="1" smtClean="0">
                <a:solidFill>
                  <a:srgbClr val="A50021"/>
                </a:solidFill>
                <a:latin typeface="Courier New" pitchFamily="49" charset="0"/>
              </a:rPr>
              <a:t>int</a:t>
            </a:r>
            <a:r>
              <a:rPr lang="en-US" sz="2400" b="1" dirty="0" smtClean="0">
                <a:latin typeface="Courier New" pitchFamily="49" charset="0"/>
              </a:rPr>
              <a:t> </a:t>
            </a:r>
            <a:r>
              <a:rPr lang="en-US" sz="2400" b="1" dirty="0" err="1" smtClean="0">
                <a:latin typeface="Courier New" pitchFamily="49" charset="0"/>
              </a:rPr>
              <a:t>i</a:t>
            </a:r>
            <a:r>
              <a:rPr lang="en-US" sz="2400" b="1" dirty="0" smtClean="0">
                <a:latin typeface="Courier New" pitchFamily="49" charset="0"/>
              </a:rPr>
              <a:t> = 1; </a:t>
            </a:r>
            <a:r>
              <a:rPr lang="en-US" sz="2400" b="1" dirty="0" err="1" smtClean="0">
                <a:latin typeface="Courier New" pitchFamily="49" charset="0"/>
              </a:rPr>
              <a:t>i</a:t>
            </a:r>
            <a:r>
              <a:rPr lang="en-US" sz="2400" b="1" dirty="0" smtClean="0">
                <a:latin typeface="Courier New" pitchFamily="49" charset="0"/>
              </a:rPr>
              <a:t> &lt; n-1; </a:t>
            </a:r>
            <a:r>
              <a:rPr lang="en-US" sz="2400" b="1" dirty="0" err="1" smtClean="0">
                <a:latin typeface="Courier New" pitchFamily="49" charset="0"/>
              </a:rPr>
              <a:t>i</a:t>
            </a:r>
            <a:r>
              <a:rPr lang="en-US" sz="2400" b="1" dirty="0" smtClean="0">
                <a:latin typeface="Courier New" pitchFamily="49" charset="0"/>
              </a:rPr>
              <a:t>++) {</a:t>
            </a:r>
          </a:p>
          <a:p>
            <a:pPr marL="0" indent="0" defTabSz="517525" eaLnBrk="1" hangingPunct="1">
              <a:lnSpc>
                <a:spcPct val="80000"/>
              </a:lnSpc>
              <a:buFont typeface="Wingdings" pitchFamily="2" charset="2"/>
              <a:buNone/>
            </a:pPr>
            <a:r>
              <a:rPr lang="en-US" sz="2400" b="1" dirty="0" smtClean="0">
                <a:latin typeface="Courier New" pitchFamily="49" charset="0"/>
              </a:rPr>
              <a:t>		  temp = </a:t>
            </a:r>
            <a:r>
              <a:rPr lang="en-US" sz="2400" b="1" dirty="0" err="1" smtClean="0">
                <a:latin typeface="Courier New" pitchFamily="49" charset="0"/>
              </a:rPr>
              <a:t>arr</a:t>
            </a:r>
            <a:r>
              <a:rPr lang="en-US" sz="2400" b="1" dirty="0" smtClean="0">
                <a:latin typeface="Courier New" pitchFamily="49" charset="0"/>
              </a:rPr>
              <a:t>[</a:t>
            </a:r>
            <a:r>
              <a:rPr lang="en-US" sz="2400" b="1" dirty="0" err="1" smtClean="0">
                <a:latin typeface="Courier New" pitchFamily="49" charset="0"/>
              </a:rPr>
              <a:t>i</a:t>
            </a:r>
            <a:r>
              <a:rPr lang="en-US" sz="2400" b="1" dirty="0" smtClean="0">
                <a:latin typeface="Courier New" pitchFamily="49" charset="0"/>
              </a:rPr>
              <a:t>];</a:t>
            </a:r>
          </a:p>
          <a:p>
            <a:pPr marL="0" indent="0" defTabSz="517525" eaLnBrk="1" hangingPunct="1">
              <a:lnSpc>
                <a:spcPct val="80000"/>
              </a:lnSpc>
              <a:buFont typeface="Wingdings" pitchFamily="2" charset="2"/>
              <a:buNone/>
            </a:pPr>
            <a:r>
              <a:rPr lang="en-US" sz="2400" b="1" dirty="0" smtClean="0">
                <a:latin typeface="Courier New" pitchFamily="49" charset="0"/>
              </a:rPr>
              <a:t>		   j = i-1; </a:t>
            </a:r>
          </a:p>
          <a:p>
            <a:pPr marL="0" indent="0" defTabSz="517525" eaLnBrk="1" hangingPunct="1">
              <a:lnSpc>
                <a:spcPct val="80000"/>
              </a:lnSpc>
              <a:buFont typeface="Wingdings" pitchFamily="2" charset="2"/>
              <a:buNone/>
            </a:pPr>
            <a:r>
              <a:rPr lang="en-US" sz="2400" b="1" dirty="0" smtClean="0">
                <a:latin typeface="Courier New" pitchFamily="49" charset="0"/>
              </a:rPr>
              <a:t>		</a:t>
            </a:r>
          </a:p>
          <a:p>
            <a:pPr marL="0" indent="0" defTabSz="517525" eaLnBrk="1" hangingPunct="1">
              <a:lnSpc>
                <a:spcPct val="80000"/>
              </a:lnSpc>
              <a:buFont typeface="Wingdings" pitchFamily="2" charset="2"/>
              <a:buNone/>
            </a:pPr>
            <a:r>
              <a:rPr lang="en-US" sz="2400" b="1" dirty="0" smtClean="0">
                <a:latin typeface="Courier New" pitchFamily="49" charset="0"/>
              </a:rPr>
              <a:t>     		</a:t>
            </a:r>
            <a:r>
              <a:rPr lang="en-US" sz="2400" b="1" dirty="0" smtClean="0">
                <a:solidFill>
                  <a:srgbClr val="A50021"/>
                </a:solidFill>
                <a:latin typeface="Courier New" pitchFamily="49" charset="0"/>
              </a:rPr>
              <a:t>while </a:t>
            </a:r>
            <a:r>
              <a:rPr lang="en-US" sz="2400" b="1" dirty="0" smtClean="0">
                <a:latin typeface="Courier New" pitchFamily="49" charset="0"/>
              </a:rPr>
              <a:t>(a[j]&gt;temp &amp;&amp; j &gt;= 0) {</a:t>
            </a:r>
          </a:p>
          <a:p>
            <a:pPr marL="0" indent="0" defTabSz="517525" eaLnBrk="1" hangingPunct="1">
              <a:lnSpc>
                <a:spcPct val="80000"/>
              </a:lnSpc>
              <a:buFont typeface="Wingdings" pitchFamily="2" charset="2"/>
              <a:buNone/>
            </a:pPr>
            <a:r>
              <a:rPr lang="en-US" sz="2400" b="1" dirty="0" smtClean="0">
                <a:latin typeface="Courier New" pitchFamily="49" charset="0"/>
              </a:rPr>
              <a:t>			a[j+1] = a[j];</a:t>
            </a:r>
          </a:p>
          <a:p>
            <a:pPr marL="0" indent="0" defTabSz="517525" eaLnBrk="1" hangingPunct="1">
              <a:lnSpc>
                <a:spcPct val="80000"/>
              </a:lnSpc>
              <a:buFont typeface="Wingdings" pitchFamily="2" charset="2"/>
              <a:buNone/>
            </a:pPr>
            <a:r>
              <a:rPr lang="en-US" sz="2400" b="1" dirty="0" smtClean="0">
                <a:latin typeface="Courier New" pitchFamily="49" charset="0"/>
              </a:rPr>
              <a:t>			j=j-1;</a:t>
            </a:r>
          </a:p>
          <a:p>
            <a:pPr marL="0" indent="0" defTabSz="517525" eaLnBrk="1" hangingPunct="1">
              <a:lnSpc>
                <a:spcPct val="80000"/>
              </a:lnSpc>
              <a:buFont typeface="Wingdings" pitchFamily="2" charset="2"/>
              <a:buNone/>
            </a:pPr>
            <a:r>
              <a:rPr lang="en-US" sz="2400" b="1" dirty="0" smtClean="0">
                <a:latin typeface="Courier New" pitchFamily="49" charset="0"/>
              </a:rPr>
              <a:t>		    } </a:t>
            </a:r>
          </a:p>
          <a:p>
            <a:pPr marL="0" indent="0" defTabSz="517525" eaLnBrk="1" hangingPunct="1">
              <a:lnSpc>
                <a:spcPct val="80000"/>
              </a:lnSpc>
              <a:buFont typeface="Wingdings" pitchFamily="2" charset="2"/>
              <a:buNone/>
            </a:pPr>
            <a:r>
              <a:rPr lang="en-US" sz="2400" b="1" dirty="0" smtClean="0">
                <a:latin typeface="Courier New" pitchFamily="49" charset="0"/>
              </a:rPr>
              <a:t>     		</a:t>
            </a:r>
            <a:r>
              <a:rPr lang="en-US" sz="2400" b="1" dirty="0" err="1" smtClean="0">
                <a:latin typeface="Courier New" pitchFamily="49" charset="0"/>
              </a:rPr>
              <a:t>arr</a:t>
            </a:r>
            <a:r>
              <a:rPr lang="en-US" sz="2400" b="1" dirty="0" smtClean="0">
                <a:latin typeface="Courier New" pitchFamily="49" charset="0"/>
              </a:rPr>
              <a:t>[j+1] = temp;</a:t>
            </a:r>
          </a:p>
          <a:p>
            <a:pPr marL="0" indent="0" defTabSz="517525" eaLnBrk="1" hangingPunct="1">
              <a:lnSpc>
                <a:spcPct val="80000"/>
              </a:lnSpc>
              <a:buFont typeface="Wingdings" pitchFamily="2" charset="2"/>
              <a:buNone/>
            </a:pPr>
            <a:r>
              <a:rPr lang="en-US" sz="2400" b="1" dirty="0" smtClean="0">
                <a:latin typeface="Courier New" pitchFamily="49" charset="0"/>
              </a:rPr>
              <a:t>  	}</a:t>
            </a:r>
          </a:p>
          <a:p>
            <a:pPr marL="0" indent="0" defTabSz="517525" eaLnBrk="1" hangingPunct="1">
              <a:lnSpc>
                <a:spcPct val="80000"/>
              </a:lnSpc>
              <a:buFont typeface="Wingdings" pitchFamily="2" charset="2"/>
              <a:buNone/>
            </a:pPr>
            <a:r>
              <a:rPr lang="en-US" sz="2400" b="1" dirty="0" smtClean="0">
                <a:latin typeface="Courier New" pitchFamily="49" charset="0"/>
              </a:rPr>
              <a: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Example </a:t>
            </a:r>
            <a:endParaRPr lang="en-US" dirty="0"/>
          </a:p>
        </p:txBody>
      </p:sp>
      <p:pic>
        <p:nvPicPr>
          <p:cNvPr id="43010" name="Picture 2"/>
          <p:cNvPicPr>
            <a:picLocks noChangeAspect="1" noChangeArrowheads="1"/>
          </p:cNvPicPr>
          <p:nvPr/>
        </p:nvPicPr>
        <p:blipFill>
          <a:blip r:embed="rId2"/>
          <a:srcRect/>
          <a:stretch>
            <a:fillRect/>
          </a:stretch>
        </p:blipFill>
        <p:spPr bwMode="auto">
          <a:xfrm>
            <a:off x="228600" y="1143000"/>
            <a:ext cx="4343400" cy="5486400"/>
          </a:xfrm>
          <a:prstGeom prst="rect">
            <a:avLst/>
          </a:prstGeom>
          <a:noFill/>
          <a:ln w="9525">
            <a:solidFill>
              <a:schemeClr val="tx1"/>
            </a:solidFill>
            <a:miter lim="800000"/>
            <a:headEnd/>
            <a:tailEnd/>
          </a:ln>
          <a:effectLst/>
        </p:spPr>
      </p:pic>
      <p:pic>
        <p:nvPicPr>
          <p:cNvPr id="43011" name="Picture 3"/>
          <p:cNvPicPr>
            <a:picLocks noChangeAspect="1" noChangeArrowheads="1"/>
          </p:cNvPicPr>
          <p:nvPr/>
        </p:nvPicPr>
        <p:blipFill>
          <a:blip r:embed="rId3"/>
          <a:srcRect/>
          <a:stretch>
            <a:fillRect/>
          </a:stretch>
        </p:blipFill>
        <p:spPr bwMode="auto">
          <a:xfrm>
            <a:off x="4724400" y="1143000"/>
            <a:ext cx="4114800" cy="5486400"/>
          </a:xfrm>
          <a:prstGeom prst="rect">
            <a:avLst/>
          </a:prstGeom>
          <a:noFill/>
          <a:ln w="9525">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p:cNvPicPr>
            <a:picLocks noChangeAspect="1" noChangeArrowheads="1"/>
          </p:cNvPicPr>
          <p:nvPr/>
        </p:nvPicPr>
        <p:blipFill>
          <a:blip r:embed="rId2"/>
          <a:srcRect/>
          <a:stretch>
            <a:fillRect/>
          </a:stretch>
        </p:blipFill>
        <p:spPr bwMode="auto">
          <a:xfrm>
            <a:off x="0" y="304800"/>
            <a:ext cx="4230914" cy="3352800"/>
          </a:xfrm>
          <a:prstGeom prst="rect">
            <a:avLst/>
          </a:prstGeom>
          <a:noFill/>
          <a:ln w="9525">
            <a:solidFill>
              <a:schemeClr val="tx1"/>
            </a:solidFill>
            <a:miter lim="800000"/>
            <a:headEnd/>
            <a:tailEnd/>
          </a:ln>
          <a:effectLst/>
        </p:spPr>
      </p:pic>
      <p:pic>
        <p:nvPicPr>
          <p:cNvPr id="44035" name="Picture 3"/>
          <p:cNvPicPr>
            <a:picLocks noChangeAspect="1" noChangeArrowheads="1"/>
          </p:cNvPicPr>
          <p:nvPr/>
        </p:nvPicPr>
        <p:blipFill>
          <a:blip r:embed="rId3"/>
          <a:srcRect/>
          <a:stretch>
            <a:fillRect/>
          </a:stretch>
        </p:blipFill>
        <p:spPr bwMode="auto">
          <a:xfrm>
            <a:off x="4343400" y="381000"/>
            <a:ext cx="4419600" cy="3276600"/>
          </a:xfrm>
          <a:prstGeom prst="rect">
            <a:avLst/>
          </a:prstGeom>
          <a:noFill/>
          <a:ln w="9525">
            <a:solidFill>
              <a:schemeClr val="tx1"/>
            </a:solidFill>
            <a:miter lim="800000"/>
            <a:headEnd/>
            <a:tailEnd/>
          </a:ln>
          <a:effectLst/>
        </p:spPr>
      </p:pic>
      <p:pic>
        <p:nvPicPr>
          <p:cNvPr id="6" name="Picture 2"/>
          <p:cNvPicPr>
            <a:picLocks noChangeAspect="1" noChangeArrowheads="1"/>
          </p:cNvPicPr>
          <p:nvPr/>
        </p:nvPicPr>
        <p:blipFill>
          <a:blip r:embed="rId4"/>
          <a:srcRect/>
          <a:stretch>
            <a:fillRect/>
          </a:stretch>
        </p:blipFill>
        <p:spPr bwMode="auto">
          <a:xfrm>
            <a:off x="0" y="3733800"/>
            <a:ext cx="4267200" cy="3124200"/>
          </a:xfrm>
          <a:prstGeom prst="rect">
            <a:avLst/>
          </a:prstGeom>
          <a:noFill/>
          <a:ln w="9525">
            <a:solidFill>
              <a:schemeClr val="tx1"/>
            </a:solidFill>
            <a:miter lim="800000"/>
            <a:headEnd/>
            <a:tailEnd/>
          </a:ln>
          <a:effectLst/>
        </p:spPr>
      </p:pic>
      <p:pic>
        <p:nvPicPr>
          <p:cNvPr id="7" name="Picture 3"/>
          <p:cNvPicPr>
            <a:picLocks noChangeAspect="1" noChangeArrowheads="1"/>
          </p:cNvPicPr>
          <p:nvPr/>
        </p:nvPicPr>
        <p:blipFill>
          <a:blip r:embed="rId5"/>
          <a:srcRect/>
          <a:stretch>
            <a:fillRect/>
          </a:stretch>
        </p:blipFill>
        <p:spPr bwMode="auto">
          <a:xfrm>
            <a:off x="4419600" y="3733800"/>
            <a:ext cx="4343400" cy="3124200"/>
          </a:xfrm>
          <a:prstGeom prst="rect">
            <a:avLst/>
          </a:prstGeom>
          <a:noFill/>
          <a:ln w="9525">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p:cNvPicPr>
            <a:picLocks noChangeAspect="1" noChangeArrowheads="1"/>
          </p:cNvPicPr>
          <p:nvPr/>
        </p:nvPicPr>
        <p:blipFill>
          <a:blip r:embed="rId2"/>
          <a:srcRect/>
          <a:stretch>
            <a:fillRect/>
          </a:stretch>
        </p:blipFill>
        <p:spPr bwMode="auto">
          <a:xfrm>
            <a:off x="304800" y="228600"/>
            <a:ext cx="4114800" cy="3276600"/>
          </a:xfrm>
          <a:prstGeom prst="rect">
            <a:avLst/>
          </a:prstGeom>
          <a:noFill/>
          <a:ln w="9525">
            <a:solidFill>
              <a:schemeClr val="tx1"/>
            </a:solidFill>
            <a:miter lim="800000"/>
            <a:headEnd/>
            <a:tailEnd/>
          </a:ln>
          <a:effectLst/>
        </p:spPr>
      </p:pic>
      <p:pic>
        <p:nvPicPr>
          <p:cNvPr id="46083" name="Picture 3"/>
          <p:cNvPicPr>
            <a:picLocks noChangeAspect="1" noChangeArrowheads="1"/>
          </p:cNvPicPr>
          <p:nvPr/>
        </p:nvPicPr>
        <p:blipFill>
          <a:blip r:embed="rId3"/>
          <a:srcRect/>
          <a:stretch>
            <a:fillRect/>
          </a:stretch>
        </p:blipFill>
        <p:spPr bwMode="auto">
          <a:xfrm>
            <a:off x="4572000" y="228600"/>
            <a:ext cx="3962400" cy="3276600"/>
          </a:xfrm>
          <a:prstGeom prst="rect">
            <a:avLst/>
          </a:prstGeom>
          <a:noFill/>
          <a:ln w="9525">
            <a:solidFill>
              <a:schemeClr val="tx1"/>
            </a:solidFill>
            <a:miter lim="800000"/>
            <a:headEnd/>
            <a:tailEnd/>
          </a:ln>
          <a:effectLst/>
        </p:spPr>
      </p:pic>
      <p:pic>
        <p:nvPicPr>
          <p:cNvPr id="6" name="Picture 2"/>
          <p:cNvPicPr>
            <a:picLocks noChangeAspect="1" noChangeArrowheads="1"/>
          </p:cNvPicPr>
          <p:nvPr/>
        </p:nvPicPr>
        <p:blipFill>
          <a:blip r:embed="rId4"/>
          <a:srcRect/>
          <a:stretch>
            <a:fillRect/>
          </a:stretch>
        </p:blipFill>
        <p:spPr bwMode="auto">
          <a:xfrm>
            <a:off x="381000" y="3581400"/>
            <a:ext cx="4038600" cy="3276600"/>
          </a:xfrm>
          <a:prstGeom prst="rect">
            <a:avLst/>
          </a:prstGeom>
          <a:noFill/>
          <a:ln w="9525">
            <a:solidFill>
              <a:schemeClr val="tx1"/>
            </a:solidFill>
            <a:miter lim="800000"/>
            <a:headEnd/>
            <a:tailEnd/>
          </a:ln>
          <a:effectLst/>
        </p:spPr>
      </p:pic>
      <p:pic>
        <p:nvPicPr>
          <p:cNvPr id="7" name="Picture 3"/>
          <p:cNvPicPr>
            <a:picLocks noChangeAspect="1" noChangeArrowheads="1"/>
          </p:cNvPicPr>
          <p:nvPr/>
        </p:nvPicPr>
        <p:blipFill>
          <a:blip r:embed="rId5"/>
          <a:srcRect/>
          <a:stretch>
            <a:fillRect/>
          </a:stretch>
        </p:blipFill>
        <p:spPr bwMode="auto">
          <a:xfrm>
            <a:off x="4572000" y="3657600"/>
            <a:ext cx="4114800" cy="3200400"/>
          </a:xfrm>
          <a:prstGeom prst="rect">
            <a:avLst/>
          </a:prstGeom>
          <a:noFill/>
          <a:ln w="9525">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p:cNvPicPr>
            <a:picLocks noChangeAspect="1" noChangeArrowheads="1"/>
          </p:cNvPicPr>
          <p:nvPr/>
        </p:nvPicPr>
        <p:blipFill>
          <a:blip r:embed="rId2"/>
          <a:srcRect/>
          <a:stretch>
            <a:fillRect/>
          </a:stretch>
        </p:blipFill>
        <p:spPr bwMode="auto">
          <a:xfrm>
            <a:off x="304800" y="304800"/>
            <a:ext cx="4038600" cy="3048000"/>
          </a:xfrm>
          <a:prstGeom prst="rect">
            <a:avLst/>
          </a:prstGeom>
          <a:noFill/>
          <a:ln w="9525">
            <a:solidFill>
              <a:schemeClr val="tx1"/>
            </a:solidFill>
            <a:miter lim="800000"/>
            <a:headEnd/>
            <a:tailEnd/>
          </a:ln>
          <a:effectLst/>
        </p:spPr>
      </p:pic>
      <p:pic>
        <p:nvPicPr>
          <p:cNvPr id="48131" name="Picture 3"/>
          <p:cNvPicPr>
            <a:picLocks noChangeAspect="1" noChangeArrowheads="1"/>
          </p:cNvPicPr>
          <p:nvPr/>
        </p:nvPicPr>
        <p:blipFill>
          <a:blip r:embed="rId3"/>
          <a:srcRect/>
          <a:stretch>
            <a:fillRect/>
          </a:stretch>
        </p:blipFill>
        <p:spPr bwMode="auto">
          <a:xfrm>
            <a:off x="4495800" y="228600"/>
            <a:ext cx="4114800" cy="3124200"/>
          </a:xfrm>
          <a:prstGeom prst="rect">
            <a:avLst/>
          </a:prstGeom>
          <a:noFill/>
          <a:ln w="9525">
            <a:solidFill>
              <a:schemeClr val="tx1"/>
            </a:solidFill>
            <a:miter lim="800000"/>
            <a:headEnd/>
            <a:tailEnd/>
          </a:ln>
          <a:effectLst/>
        </p:spPr>
      </p:pic>
      <p:pic>
        <p:nvPicPr>
          <p:cNvPr id="6" name="Picture 2"/>
          <p:cNvPicPr>
            <a:picLocks noChangeAspect="1" noChangeArrowheads="1"/>
          </p:cNvPicPr>
          <p:nvPr/>
        </p:nvPicPr>
        <p:blipFill>
          <a:blip r:embed="rId4"/>
          <a:srcRect/>
          <a:stretch>
            <a:fillRect/>
          </a:stretch>
        </p:blipFill>
        <p:spPr bwMode="auto">
          <a:xfrm>
            <a:off x="304800" y="3581400"/>
            <a:ext cx="4038600" cy="3276600"/>
          </a:xfrm>
          <a:prstGeom prst="rect">
            <a:avLst/>
          </a:prstGeom>
          <a:noFill/>
          <a:ln w="9525">
            <a:solidFill>
              <a:schemeClr val="tx1"/>
            </a:solidFill>
            <a:miter lim="800000"/>
            <a:headEnd/>
            <a:tailEnd/>
          </a:ln>
          <a:effectLst/>
        </p:spPr>
      </p:pic>
      <p:pic>
        <p:nvPicPr>
          <p:cNvPr id="7" name="Picture 3"/>
          <p:cNvPicPr>
            <a:picLocks noChangeAspect="1" noChangeArrowheads="1"/>
          </p:cNvPicPr>
          <p:nvPr/>
        </p:nvPicPr>
        <p:blipFill>
          <a:blip r:embed="rId5"/>
          <a:srcRect/>
          <a:stretch>
            <a:fillRect/>
          </a:stretch>
        </p:blipFill>
        <p:spPr bwMode="auto">
          <a:xfrm>
            <a:off x="4572000" y="3505200"/>
            <a:ext cx="4038600" cy="3352800"/>
          </a:xfrm>
          <a:prstGeom prst="rect">
            <a:avLst/>
          </a:prstGeom>
          <a:noFill/>
          <a:ln w="9525">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905000"/>
            <a:ext cx="8229600" cy="1143000"/>
          </a:xfrm>
        </p:spPr>
        <p:txBody>
          <a:bodyPr/>
          <a:lstStyle/>
          <a:p>
            <a:r>
              <a:rPr lang="en-US" dirty="0" smtClean="0"/>
              <a:t>Bubble Sort</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p:cNvPicPr>
            <a:picLocks noChangeAspect="1" noChangeArrowheads="1"/>
          </p:cNvPicPr>
          <p:nvPr/>
        </p:nvPicPr>
        <p:blipFill>
          <a:blip r:embed="rId2"/>
          <a:srcRect/>
          <a:stretch>
            <a:fillRect/>
          </a:stretch>
        </p:blipFill>
        <p:spPr bwMode="auto">
          <a:xfrm>
            <a:off x="0" y="0"/>
            <a:ext cx="4114800" cy="3429000"/>
          </a:xfrm>
          <a:prstGeom prst="rect">
            <a:avLst/>
          </a:prstGeom>
          <a:noFill/>
          <a:ln w="9525">
            <a:solidFill>
              <a:schemeClr val="tx1"/>
            </a:solidFill>
            <a:miter lim="800000"/>
            <a:headEnd/>
            <a:tailEnd/>
          </a:ln>
          <a:effectLst/>
        </p:spPr>
      </p:pic>
      <p:pic>
        <p:nvPicPr>
          <p:cNvPr id="50179" name="Picture 3"/>
          <p:cNvPicPr>
            <a:picLocks noChangeAspect="1" noChangeArrowheads="1"/>
          </p:cNvPicPr>
          <p:nvPr/>
        </p:nvPicPr>
        <p:blipFill>
          <a:blip r:embed="rId3"/>
          <a:srcRect/>
          <a:stretch>
            <a:fillRect/>
          </a:stretch>
        </p:blipFill>
        <p:spPr bwMode="auto">
          <a:xfrm>
            <a:off x="4343400" y="0"/>
            <a:ext cx="4419600" cy="3429000"/>
          </a:xfrm>
          <a:prstGeom prst="rect">
            <a:avLst/>
          </a:prstGeom>
          <a:noFill/>
          <a:ln w="9525">
            <a:solidFill>
              <a:schemeClr val="tx1"/>
            </a:solidFill>
            <a:miter lim="800000"/>
            <a:headEnd/>
            <a:tailEnd/>
          </a:ln>
          <a:effectLst/>
        </p:spPr>
      </p:pic>
      <p:pic>
        <p:nvPicPr>
          <p:cNvPr id="6" name="Picture 2"/>
          <p:cNvPicPr>
            <a:picLocks noChangeAspect="1" noChangeArrowheads="1"/>
          </p:cNvPicPr>
          <p:nvPr/>
        </p:nvPicPr>
        <p:blipFill>
          <a:blip r:embed="rId4"/>
          <a:srcRect/>
          <a:stretch>
            <a:fillRect/>
          </a:stretch>
        </p:blipFill>
        <p:spPr bwMode="auto">
          <a:xfrm>
            <a:off x="0" y="3581400"/>
            <a:ext cx="4191000" cy="3276600"/>
          </a:xfrm>
          <a:prstGeom prst="rect">
            <a:avLst/>
          </a:prstGeom>
          <a:noFill/>
          <a:ln w="9525">
            <a:solidFill>
              <a:schemeClr val="tx1"/>
            </a:solidFill>
            <a:miter lim="800000"/>
            <a:headEnd/>
            <a:tailEnd/>
          </a:ln>
          <a:effectLst/>
        </p:spPr>
      </p:pic>
      <p:pic>
        <p:nvPicPr>
          <p:cNvPr id="7" name="Picture 3"/>
          <p:cNvPicPr>
            <a:picLocks noChangeAspect="1" noChangeArrowheads="1"/>
          </p:cNvPicPr>
          <p:nvPr/>
        </p:nvPicPr>
        <p:blipFill>
          <a:blip r:embed="rId5"/>
          <a:srcRect/>
          <a:stretch>
            <a:fillRect/>
          </a:stretch>
        </p:blipFill>
        <p:spPr bwMode="auto">
          <a:xfrm>
            <a:off x="4419600" y="3429000"/>
            <a:ext cx="4114800" cy="3124200"/>
          </a:xfrm>
          <a:prstGeom prst="rect">
            <a:avLst/>
          </a:prstGeom>
          <a:noFill/>
          <a:ln w="9525">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2"/>
          <p:cNvPicPr>
            <a:picLocks noChangeAspect="1" noChangeArrowheads="1"/>
          </p:cNvPicPr>
          <p:nvPr/>
        </p:nvPicPr>
        <p:blipFill>
          <a:blip r:embed="rId2"/>
          <a:srcRect/>
          <a:stretch>
            <a:fillRect/>
          </a:stretch>
        </p:blipFill>
        <p:spPr bwMode="auto">
          <a:xfrm>
            <a:off x="0" y="0"/>
            <a:ext cx="4114800" cy="3505200"/>
          </a:xfrm>
          <a:prstGeom prst="rect">
            <a:avLst/>
          </a:prstGeom>
          <a:noFill/>
          <a:ln w="9525">
            <a:solidFill>
              <a:schemeClr val="tx1"/>
            </a:solidFill>
            <a:miter lim="800000"/>
            <a:headEnd/>
            <a:tailEnd/>
          </a:ln>
          <a:effectLst/>
        </p:spPr>
      </p:pic>
      <p:pic>
        <p:nvPicPr>
          <p:cNvPr id="52227" name="Picture 3"/>
          <p:cNvPicPr>
            <a:picLocks noChangeAspect="1" noChangeArrowheads="1"/>
          </p:cNvPicPr>
          <p:nvPr/>
        </p:nvPicPr>
        <p:blipFill>
          <a:blip r:embed="rId3"/>
          <a:srcRect/>
          <a:stretch>
            <a:fillRect/>
          </a:stretch>
        </p:blipFill>
        <p:spPr bwMode="auto">
          <a:xfrm>
            <a:off x="4343400" y="0"/>
            <a:ext cx="4019550" cy="3505200"/>
          </a:xfrm>
          <a:prstGeom prst="rect">
            <a:avLst/>
          </a:prstGeom>
          <a:noFill/>
          <a:ln w="9525">
            <a:solidFill>
              <a:schemeClr val="tx1"/>
            </a:solidFill>
            <a:miter lim="800000"/>
            <a:headEnd/>
            <a:tailEnd/>
          </a:ln>
          <a:effectLst/>
        </p:spPr>
      </p:pic>
      <p:pic>
        <p:nvPicPr>
          <p:cNvPr id="6" name="Picture 2"/>
          <p:cNvPicPr>
            <a:picLocks noChangeAspect="1" noChangeArrowheads="1"/>
          </p:cNvPicPr>
          <p:nvPr/>
        </p:nvPicPr>
        <p:blipFill>
          <a:blip r:embed="rId4"/>
          <a:srcRect/>
          <a:stretch>
            <a:fillRect/>
          </a:stretch>
        </p:blipFill>
        <p:spPr bwMode="auto">
          <a:xfrm>
            <a:off x="0" y="3810000"/>
            <a:ext cx="4191000" cy="3048000"/>
          </a:xfrm>
          <a:prstGeom prst="rect">
            <a:avLst/>
          </a:prstGeom>
          <a:noFill/>
          <a:ln w="9525">
            <a:solidFill>
              <a:schemeClr val="tx1"/>
            </a:solidFill>
            <a:miter lim="800000"/>
            <a:headEnd/>
            <a:tailEnd/>
          </a:ln>
          <a:effectLst/>
        </p:spPr>
      </p:pic>
      <p:pic>
        <p:nvPicPr>
          <p:cNvPr id="7" name="Picture 3"/>
          <p:cNvPicPr>
            <a:picLocks noChangeAspect="1" noChangeArrowheads="1"/>
          </p:cNvPicPr>
          <p:nvPr/>
        </p:nvPicPr>
        <p:blipFill>
          <a:blip r:embed="rId5"/>
          <a:srcRect/>
          <a:stretch>
            <a:fillRect/>
          </a:stretch>
        </p:blipFill>
        <p:spPr bwMode="auto">
          <a:xfrm>
            <a:off x="4495800" y="3810000"/>
            <a:ext cx="4038600" cy="3048000"/>
          </a:xfrm>
          <a:prstGeom prst="rect">
            <a:avLst/>
          </a:prstGeom>
          <a:noFill/>
          <a:ln w="9525">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2" name="Picture 4"/>
          <p:cNvPicPr>
            <a:picLocks noChangeAspect="1" noChangeArrowheads="1"/>
          </p:cNvPicPr>
          <p:nvPr/>
        </p:nvPicPr>
        <p:blipFill>
          <a:blip r:embed="rId2"/>
          <a:srcRect/>
          <a:stretch>
            <a:fillRect/>
          </a:stretch>
        </p:blipFill>
        <p:spPr bwMode="auto">
          <a:xfrm>
            <a:off x="304800" y="762000"/>
            <a:ext cx="3819525" cy="2400300"/>
          </a:xfrm>
          <a:prstGeom prst="rect">
            <a:avLst/>
          </a:prstGeom>
          <a:noFill/>
          <a:ln w="9525">
            <a:solidFill>
              <a:schemeClr val="tx1"/>
            </a:solidFill>
            <a:miter lim="800000"/>
            <a:headEnd/>
            <a:tailEnd/>
          </a:ln>
          <a:effectLst/>
        </p:spPr>
      </p:pic>
      <p:pic>
        <p:nvPicPr>
          <p:cNvPr id="53253" name="Picture 5"/>
          <p:cNvPicPr>
            <a:picLocks noChangeAspect="1" noChangeArrowheads="1"/>
          </p:cNvPicPr>
          <p:nvPr/>
        </p:nvPicPr>
        <p:blipFill>
          <a:blip r:embed="rId3"/>
          <a:srcRect/>
          <a:stretch>
            <a:fillRect/>
          </a:stretch>
        </p:blipFill>
        <p:spPr bwMode="auto">
          <a:xfrm>
            <a:off x="5381625" y="762000"/>
            <a:ext cx="3762375" cy="2238375"/>
          </a:xfrm>
          <a:prstGeom prst="rect">
            <a:avLst/>
          </a:prstGeom>
          <a:noFill/>
          <a:ln w="9525">
            <a:solidFill>
              <a:schemeClr val="tx1"/>
            </a:solidFill>
            <a:miter lim="800000"/>
            <a:headEnd/>
            <a:tailEnd/>
          </a:ln>
          <a:effectLst/>
        </p:spPr>
      </p:pic>
      <p:pic>
        <p:nvPicPr>
          <p:cNvPr id="8" name="Picture 2"/>
          <p:cNvPicPr>
            <a:picLocks noChangeAspect="1" noChangeArrowheads="1"/>
          </p:cNvPicPr>
          <p:nvPr/>
        </p:nvPicPr>
        <p:blipFill>
          <a:blip r:embed="rId4"/>
          <a:srcRect/>
          <a:stretch>
            <a:fillRect/>
          </a:stretch>
        </p:blipFill>
        <p:spPr bwMode="auto">
          <a:xfrm>
            <a:off x="457200" y="4267200"/>
            <a:ext cx="3705225" cy="2286000"/>
          </a:xfrm>
          <a:prstGeom prst="rect">
            <a:avLst/>
          </a:prstGeom>
          <a:noFill/>
          <a:ln w="9525">
            <a:solidFill>
              <a:schemeClr val="tx1"/>
            </a:solidFill>
            <a:miter lim="800000"/>
            <a:headEnd/>
            <a:tailEnd/>
          </a:ln>
          <a:effectLst/>
        </p:spPr>
      </p:pic>
      <p:pic>
        <p:nvPicPr>
          <p:cNvPr id="9" name="Picture 3"/>
          <p:cNvPicPr>
            <a:picLocks noChangeAspect="1" noChangeArrowheads="1"/>
          </p:cNvPicPr>
          <p:nvPr/>
        </p:nvPicPr>
        <p:blipFill>
          <a:blip r:embed="rId5"/>
          <a:srcRect/>
          <a:stretch>
            <a:fillRect/>
          </a:stretch>
        </p:blipFill>
        <p:spPr bwMode="auto">
          <a:xfrm>
            <a:off x="4953000" y="4114800"/>
            <a:ext cx="3790950" cy="2286000"/>
          </a:xfrm>
          <a:prstGeom prst="rect">
            <a:avLst/>
          </a:prstGeom>
          <a:noFill/>
          <a:ln w="9525">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6" name="Picture 4"/>
          <p:cNvPicPr>
            <a:picLocks noChangeAspect="1" noChangeArrowheads="1"/>
          </p:cNvPicPr>
          <p:nvPr/>
        </p:nvPicPr>
        <p:blipFill>
          <a:blip r:embed="rId2"/>
          <a:srcRect/>
          <a:stretch>
            <a:fillRect/>
          </a:stretch>
        </p:blipFill>
        <p:spPr bwMode="auto">
          <a:xfrm>
            <a:off x="0" y="381000"/>
            <a:ext cx="3829050" cy="2295525"/>
          </a:xfrm>
          <a:prstGeom prst="rect">
            <a:avLst/>
          </a:prstGeom>
          <a:noFill/>
          <a:ln w="9525">
            <a:solidFill>
              <a:schemeClr val="tx1"/>
            </a:solidFill>
            <a:miter lim="800000"/>
            <a:headEnd/>
            <a:tailEnd/>
          </a:ln>
          <a:effectLst/>
        </p:spPr>
      </p:pic>
      <p:pic>
        <p:nvPicPr>
          <p:cNvPr id="54277" name="Picture 5"/>
          <p:cNvPicPr>
            <a:picLocks noChangeAspect="1" noChangeArrowheads="1"/>
          </p:cNvPicPr>
          <p:nvPr/>
        </p:nvPicPr>
        <p:blipFill>
          <a:blip r:embed="rId3"/>
          <a:srcRect/>
          <a:stretch>
            <a:fillRect/>
          </a:stretch>
        </p:blipFill>
        <p:spPr bwMode="auto">
          <a:xfrm>
            <a:off x="4419600" y="457200"/>
            <a:ext cx="3733800" cy="2190750"/>
          </a:xfrm>
          <a:prstGeom prst="rect">
            <a:avLst/>
          </a:prstGeom>
          <a:noFill/>
          <a:ln w="9525">
            <a:solidFill>
              <a:schemeClr val="tx1"/>
            </a:solidFill>
            <a:miter lim="800000"/>
            <a:headEnd/>
            <a:tailEnd/>
          </a:ln>
          <a:effectLst/>
        </p:spPr>
      </p:pic>
      <p:pic>
        <p:nvPicPr>
          <p:cNvPr id="8" name="Picture 2"/>
          <p:cNvPicPr>
            <a:picLocks noChangeAspect="1" noChangeArrowheads="1"/>
          </p:cNvPicPr>
          <p:nvPr/>
        </p:nvPicPr>
        <p:blipFill>
          <a:blip r:embed="rId4"/>
          <a:srcRect/>
          <a:stretch>
            <a:fillRect/>
          </a:stretch>
        </p:blipFill>
        <p:spPr bwMode="auto">
          <a:xfrm>
            <a:off x="2819400" y="3429000"/>
            <a:ext cx="3733800" cy="2333625"/>
          </a:xfrm>
          <a:prstGeom prst="rect">
            <a:avLst/>
          </a:prstGeom>
          <a:noFill/>
          <a:ln w="9525">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solidFill>
                  <a:schemeClr val="tx1"/>
                </a:solidFill>
              </a:rPr>
              <a:t>Insertion Sort:  Cost Function</a:t>
            </a:r>
          </a:p>
        </p:txBody>
      </p:sp>
      <p:sp>
        <p:nvSpPr>
          <p:cNvPr id="21507" name="Rectangle 3"/>
          <p:cNvSpPr>
            <a:spLocks noGrp="1" noChangeArrowheads="1"/>
          </p:cNvSpPr>
          <p:nvPr>
            <p:ph type="body" idx="1"/>
          </p:nvPr>
        </p:nvSpPr>
        <p:spPr>
          <a:xfrm>
            <a:off x="457200" y="1719263"/>
            <a:ext cx="8229600" cy="2850011"/>
          </a:xfrm>
          <a:noFill/>
        </p:spPr>
        <p:txBody>
          <a:bodyPr>
            <a:spAutoFit/>
          </a:bodyPr>
          <a:lstStyle/>
          <a:p>
            <a:pPr algn="just" eaLnBrk="1" hangingPunct="1">
              <a:lnSpc>
                <a:spcPct val="80000"/>
              </a:lnSpc>
            </a:pPr>
            <a:r>
              <a:rPr lang="en-US" sz="2800" dirty="0" smtClean="0"/>
              <a:t>1 operation to initialize the outer loop</a:t>
            </a:r>
          </a:p>
          <a:p>
            <a:pPr algn="just" eaLnBrk="1" hangingPunct="1">
              <a:lnSpc>
                <a:spcPct val="80000"/>
              </a:lnSpc>
            </a:pPr>
            <a:r>
              <a:rPr lang="en-US" sz="2800" dirty="0" smtClean="0"/>
              <a:t>The outer loop is evaluated </a:t>
            </a:r>
            <a:r>
              <a:rPr lang="en-US" sz="2800" i="1" dirty="0" smtClean="0"/>
              <a:t>n-1</a:t>
            </a:r>
            <a:r>
              <a:rPr lang="en-US" sz="2800" dirty="0" smtClean="0"/>
              <a:t> times</a:t>
            </a:r>
          </a:p>
          <a:p>
            <a:pPr lvl="1" algn="just" eaLnBrk="1" hangingPunct="1">
              <a:lnSpc>
                <a:spcPct val="80000"/>
              </a:lnSpc>
            </a:pPr>
            <a:r>
              <a:rPr lang="en-US" dirty="0" smtClean="0"/>
              <a:t>5 instructions (including outer loop comparison and increment)</a:t>
            </a:r>
          </a:p>
          <a:p>
            <a:pPr lvl="1" algn="just" eaLnBrk="1" hangingPunct="1">
              <a:lnSpc>
                <a:spcPct val="80000"/>
              </a:lnSpc>
            </a:pPr>
            <a:r>
              <a:rPr lang="en-US" dirty="0" smtClean="0"/>
              <a:t>Total cost of the outer loop: 5(n-1)</a:t>
            </a:r>
          </a:p>
          <a:p>
            <a:pPr algn="just" eaLnBrk="1" hangingPunct="1">
              <a:lnSpc>
                <a:spcPct val="80000"/>
              </a:lnSpc>
            </a:pPr>
            <a:r>
              <a:rPr lang="en-US" sz="2800" dirty="0" smtClean="0"/>
              <a:t>How many times the inner loop is evaluated is affected by the state of the array to be sorted</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smtClean="0"/>
              <a:t>Advantages of insertion sort</a:t>
            </a:r>
            <a:endParaRPr lang="en-IN" smtClean="0"/>
          </a:p>
        </p:txBody>
      </p:sp>
      <p:sp>
        <p:nvSpPr>
          <p:cNvPr id="23556" name="Content Placeholder 3"/>
          <p:cNvSpPr>
            <a:spLocks noGrp="1"/>
          </p:cNvSpPr>
          <p:nvPr>
            <p:ph sz="quarter" idx="1"/>
          </p:nvPr>
        </p:nvSpPr>
        <p:spPr/>
        <p:txBody>
          <a:bodyPr/>
          <a:lstStyle/>
          <a:p>
            <a:pPr algn="just" eaLnBrk="1" hangingPunct="1"/>
            <a:r>
              <a:rPr lang="en-US" smtClean="0"/>
              <a:t>It is easy to implement and efficient to use on small sets of data.</a:t>
            </a:r>
          </a:p>
          <a:p>
            <a:pPr algn="just" eaLnBrk="1" hangingPunct="1"/>
            <a:r>
              <a:rPr lang="en-US" smtClean="0"/>
              <a:t>It can be efficiently implemented on data sets that are substantially sorted.</a:t>
            </a:r>
          </a:p>
          <a:p>
            <a:pPr algn="just" eaLnBrk="1" hangingPunct="1"/>
            <a:r>
              <a:rPr lang="en-US" smtClean="0"/>
              <a:t>It requires less memory space. </a:t>
            </a:r>
            <a:endParaRPr lang="en-IN"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Insertion Sort Execution Example</a:t>
            </a:r>
            <a:endParaRPr lang="en-US" dirty="0">
              <a:latin typeface="Times New Roman" pitchFamily="18" charset="0"/>
              <a:cs typeface="Times New Roman" pitchFamily="18" charset="0"/>
            </a:endParaRPr>
          </a:p>
        </p:txBody>
      </p:sp>
      <p:pic>
        <p:nvPicPr>
          <p:cNvPr id="41986" name="Picture 2"/>
          <p:cNvPicPr>
            <a:picLocks noChangeAspect="1" noChangeArrowheads="1"/>
          </p:cNvPicPr>
          <p:nvPr/>
        </p:nvPicPr>
        <p:blipFill>
          <a:blip r:embed="rId2"/>
          <a:srcRect/>
          <a:stretch>
            <a:fillRect/>
          </a:stretch>
        </p:blipFill>
        <p:spPr bwMode="auto">
          <a:xfrm>
            <a:off x="685800" y="1447800"/>
            <a:ext cx="5851093" cy="5029200"/>
          </a:xfrm>
          <a:prstGeom prst="rect">
            <a:avLst/>
          </a:prstGeom>
          <a:noFill/>
          <a:ln w="9525">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914400" y="274638"/>
            <a:ext cx="7772400" cy="868362"/>
          </a:xfrm>
        </p:spPr>
        <p:txBody>
          <a:bodyPr/>
          <a:lstStyle/>
          <a:p>
            <a:pPr eaLnBrk="1" hangingPunct="1"/>
            <a:r>
              <a:rPr lang="en-US" smtClean="0"/>
              <a:t>Summary</a:t>
            </a:r>
          </a:p>
        </p:txBody>
      </p:sp>
      <p:sp>
        <p:nvSpPr>
          <p:cNvPr id="24580" name="Rectangle 3"/>
          <p:cNvSpPr>
            <a:spLocks noGrp="1" noChangeArrowheads="1"/>
          </p:cNvSpPr>
          <p:nvPr>
            <p:ph sz="quarter" idx="1"/>
          </p:nvPr>
        </p:nvSpPr>
        <p:spPr>
          <a:xfrm>
            <a:off x="914400" y="1143000"/>
            <a:ext cx="7772400" cy="4572000"/>
          </a:xfrm>
        </p:spPr>
        <p:txBody>
          <a:bodyPr>
            <a:normAutofit fontScale="85000" lnSpcReduction="10000"/>
          </a:bodyPr>
          <a:lstStyle/>
          <a:p>
            <a:pPr algn="just" eaLnBrk="1" hangingPunct="1"/>
            <a:r>
              <a:rPr lang="en-US" sz="2800" smtClean="0"/>
              <a:t>Bubble sort, selection sort, and insertion sort are all </a:t>
            </a:r>
            <a:r>
              <a:rPr lang="en-US" sz="2800" smtClean="0">
                <a:latin typeface="Trebuchet MS" pitchFamily="34" charset="0"/>
              </a:rPr>
              <a:t>O(n</a:t>
            </a:r>
            <a:r>
              <a:rPr lang="en-US" sz="2800" baseline="30000" smtClean="0">
                <a:latin typeface="Trebuchet MS" pitchFamily="34" charset="0"/>
              </a:rPr>
              <a:t>2</a:t>
            </a:r>
            <a:r>
              <a:rPr lang="en-US" sz="2800" smtClean="0">
                <a:latin typeface="Trebuchet MS" pitchFamily="34" charset="0"/>
              </a:rPr>
              <a:t>)</a:t>
            </a:r>
            <a:endParaRPr lang="en-US" sz="2800" smtClean="0"/>
          </a:p>
          <a:p>
            <a:pPr algn="just" eaLnBrk="1" hangingPunct="1"/>
            <a:r>
              <a:rPr lang="en-US" sz="2800" smtClean="0"/>
              <a:t>As we will see later, we can do much better than this with somewhat more complicated sorting algorithms</a:t>
            </a:r>
          </a:p>
          <a:p>
            <a:pPr algn="just" eaLnBrk="1" hangingPunct="1"/>
            <a:r>
              <a:rPr lang="en-US" sz="2800" smtClean="0"/>
              <a:t>Within </a:t>
            </a:r>
            <a:r>
              <a:rPr lang="en-US" sz="2800" smtClean="0">
                <a:latin typeface="Trebuchet MS" pitchFamily="34" charset="0"/>
              </a:rPr>
              <a:t>O(n</a:t>
            </a:r>
            <a:r>
              <a:rPr lang="en-US" sz="2800" baseline="30000" smtClean="0">
                <a:latin typeface="Trebuchet MS" pitchFamily="34" charset="0"/>
              </a:rPr>
              <a:t>2</a:t>
            </a:r>
            <a:r>
              <a:rPr lang="en-US" sz="2800" smtClean="0">
                <a:latin typeface="Trebuchet MS" pitchFamily="34" charset="0"/>
              </a:rPr>
              <a:t>)</a:t>
            </a:r>
            <a:r>
              <a:rPr lang="en-US" sz="2800" smtClean="0"/>
              <a:t>, </a:t>
            </a:r>
          </a:p>
          <a:p>
            <a:pPr lvl="1" algn="just" eaLnBrk="1" hangingPunct="1"/>
            <a:r>
              <a:rPr lang="en-US" smtClean="0"/>
              <a:t>Bubble sort is very slow, and should probably never be used for anything</a:t>
            </a:r>
          </a:p>
          <a:p>
            <a:pPr lvl="1" algn="just" eaLnBrk="1" hangingPunct="1"/>
            <a:r>
              <a:rPr lang="en-US" smtClean="0"/>
              <a:t>Selection sort is intermediate in speed</a:t>
            </a:r>
          </a:p>
          <a:p>
            <a:pPr lvl="1" algn="just" eaLnBrk="1" hangingPunct="1"/>
            <a:r>
              <a:rPr lang="en-US" smtClean="0"/>
              <a:t>Insertion sort is usually the fastest of the three--in fact, for small arrays (say, 10 or 15 elements), insertion sort is faster than more complicated sorting algorithms</a:t>
            </a:r>
          </a:p>
          <a:p>
            <a:pPr algn="just" eaLnBrk="1" hangingPunct="1"/>
            <a:r>
              <a:rPr lang="en-US" sz="2800" smtClean="0"/>
              <a:t>Selection sort and insertion sort are “good enough” for small arrays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Bubble Sort</a:t>
            </a:r>
            <a:endParaRPr lang="en-US" dirty="0"/>
          </a:p>
        </p:txBody>
      </p:sp>
      <p:sp>
        <p:nvSpPr>
          <p:cNvPr id="3" name="Content Placeholder 2"/>
          <p:cNvSpPr>
            <a:spLocks noGrp="1"/>
          </p:cNvSpPr>
          <p:nvPr>
            <p:ph idx="1"/>
          </p:nvPr>
        </p:nvSpPr>
        <p:spPr>
          <a:xfrm>
            <a:off x="304800" y="1143000"/>
            <a:ext cx="8229600" cy="5410200"/>
          </a:xfrm>
        </p:spPr>
        <p:txBody>
          <a:bodyPr>
            <a:normAutofit/>
          </a:bodyPr>
          <a:lstStyle/>
          <a:p>
            <a:pPr algn="just"/>
            <a:r>
              <a:rPr lang="en-US" sz="2400" dirty="0" smtClean="0"/>
              <a:t>It is very simple method that sorts the array elements by repeatedly moving the largest element to the highest index position of the array.</a:t>
            </a:r>
          </a:p>
          <a:p>
            <a:pPr algn="just"/>
            <a:r>
              <a:rPr lang="en-US" sz="2400" dirty="0" smtClean="0"/>
              <a:t>In bubble sorting consecutive adjacent pairs of the elements in the array are compared with each other. If the element at the lower index is greater than the element at the higher index the two elements are interchanged so that the smaller element is placed before bigger one.</a:t>
            </a:r>
          </a:p>
          <a:p>
            <a:r>
              <a:rPr lang="en-US" sz="2400" dirty="0" smtClean="0"/>
              <a:t>In this technique, we compare each element with its neighbor to the right</a:t>
            </a:r>
          </a:p>
          <a:p>
            <a:pPr lvl="1"/>
            <a:r>
              <a:rPr lang="en-US" sz="2000" dirty="0" smtClean="0"/>
              <a:t>If they are out of order, swap them</a:t>
            </a:r>
          </a:p>
          <a:p>
            <a:pPr lvl="1"/>
            <a:r>
              <a:rPr lang="en-US" sz="2000" dirty="0" smtClean="0"/>
              <a:t>This puts the largest element at the very end </a:t>
            </a:r>
          </a:p>
          <a:p>
            <a:pPr lvl="1"/>
            <a:r>
              <a:rPr lang="en-US" sz="2000" dirty="0" smtClean="0"/>
              <a:t>And repeat the procedure for rest of the array.</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r>
              <a:rPr lang="en-US"/>
              <a:t>"Bubbling Up" the Largest Element</a:t>
            </a:r>
          </a:p>
        </p:txBody>
      </p:sp>
      <p:sp>
        <p:nvSpPr>
          <p:cNvPr id="210947" name="Rectangle 3"/>
          <p:cNvSpPr>
            <a:spLocks noGrp="1" noChangeArrowheads="1"/>
          </p:cNvSpPr>
          <p:nvPr>
            <p:ph type="body" idx="1"/>
          </p:nvPr>
        </p:nvSpPr>
        <p:spPr/>
        <p:txBody>
          <a:bodyPr/>
          <a:lstStyle/>
          <a:p>
            <a:r>
              <a:rPr lang="en-US" b="1"/>
              <a:t>Traverse a collection of elements</a:t>
            </a:r>
          </a:p>
          <a:p>
            <a:pPr lvl="1"/>
            <a:r>
              <a:rPr lang="en-US" b="1"/>
              <a:t>Move from the front to the end</a:t>
            </a:r>
          </a:p>
          <a:p>
            <a:pPr lvl="1"/>
            <a:r>
              <a:rPr lang="en-US" b="1"/>
              <a:t>“Bubble” the </a:t>
            </a:r>
            <a:r>
              <a:rPr lang="en-US" b="1">
                <a:solidFill>
                  <a:srgbClr val="3333FF"/>
                </a:solidFill>
              </a:rPr>
              <a:t>largest value</a:t>
            </a:r>
            <a:r>
              <a:rPr lang="en-US" b="1"/>
              <a:t> to the end using </a:t>
            </a:r>
            <a:r>
              <a:rPr lang="en-US" b="1">
                <a:solidFill>
                  <a:srgbClr val="3333FF"/>
                </a:solidFill>
              </a:rPr>
              <a:t>pair-wise comparisons and swapping</a:t>
            </a:r>
          </a:p>
        </p:txBody>
      </p:sp>
      <p:sp>
        <p:nvSpPr>
          <p:cNvPr id="210948" name="Rectangle 4"/>
          <p:cNvSpPr>
            <a:spLocks noChangeArrowheads="1"/>
          </p:cNvSpPr>
          <p:nvPr/>
        </p:nvSpPr>
        <p:spPr bwMode="auto">
          <a:xfrm>
            <a:off x="1211263" y="4592638"/>
            <a:ext cx="6518275" cy="715962"/>
          </a:xfrm>
          <a:prstGeom prst="rect">
            <a:avLst/>
          </a:prstGeom>
          <a:noFill/>
          <a:ln w="38100">
            <a:solidFill>
              <a:schemeClr val="tx1"/>
            </a:solidFill>
            <a:miter lim="800000"/>
            <a:headEnd/>
            <a:tailEnd/>
          </a:ln>
          <a:effectLst/>
        </p:spPr>
        <p:txBody>
          <a:bodyPr wrap="none" anchor="ctr"/>
          <a:lstStyle/>
          <a:p>
            <a:endParaRPr lang="en-US"/>
          </a:p>
        </p:txBody>
      </p:sp>
      <p:sp>
        <p:nvSpPr>
          <p:cNvPr id="210949" name="Line 5"/>
          <p:cNvSpPr>
            <a:spLocks noChangeShapeType="1"/>
          </p:cNvSpPr>
          <p:nvPr/>
        </p:nvSpPr>
        <p:spPr bwMode="auto">
          <a:xfrm>
            <a:off x="2220913" y="4587875"/>
            <a:ext cx="0" cy="712788"/>
          </a:xfrm>
          <a:prstGeom prst="line">
            <a:avLst/>
          </a:prstGeom>
          <a:noFill/>
          <a:ln w="38100">
            <a:solidFill>
              <a:schemeClr val="tx1"/>
            </a:solidFill>
            <a:round/>
            <a:headEnd type="none" w="sm" len="sm"/>
            <a:tailEnd type="none" w="sm" len="sm"/>
          </a:ln>
          <a:effectLst/>
        </p:spPr>
        <p:txBody>
          <a:bodyPr wrap="none" anchor="ctr"/>
          <a:lstStyle/>
          <a:p>
            <a:endParaRPr lang="en-US"/>
          </a:p>
        </p:txBody>
      </p:sp>
      <p:sp>
        <p:nvSpPr>
          <p:cNvPr id="210950" name="Line 6"/>
          <p:cNvSpPr>
            <a:spLocks noChangeShapeType="1"/>
          </p:cNvSpPr>
          <p:nvPr/>
        </p:nvSpPr>
        <p:spPr bwMode="auto">
          <a:xfrm>
            <a:off x="3238500" y="4587875"/>
            <a:ext cx="0" cy="725488"/>
          </a:xfrm>
          <a:prstGeom prst="line">
            <a:avLst/>
          </a:prstGeom>
          <a:noFill/>
          <a:ln w="38100">
            <a:solidFill>
              <a:schemeClr val="tx1"/>
            </a:solidFill>
            <a:round/>
            <a:headEnd type="none" w="sm" len="sm"/>
            <a:tailEnd type="none" w="sm" len="sm"/>
          </a:ln>
          <a:effectLst/>
        </p:spPr>
        <p:txBody>
          <a:bodyPr wrap="none" anchor="ctr"/>
          <a:lstStyle/>
          <a:p>
            <a:endParaRPr lang="en-US"/>
          </a:p>
        </p:txBody>
      </p:sp>
      <p:sp>
        <p:nvSpPr>
          <p:cNvPr id="210951" name="Line 7"/>
          <p:cNvSpPr>
            <a:spLocks noChangeShapeType="1"/>
          </p:cNvSpPr>
          <p:nvPr/>
        </p:nvSpPr>
        <p:spPr bwMode="auto">
          <a:xfrm>
            <a:off x="4276725" y="4587875"/>
            <a:ext cx="0" cy="725488"/>
          </a:xfrm>
          <a:prstGeom prst="line">
            <a:avLst/>
          </a:prstGeom>
          <a:noFill/>
          <a:ln w="38100">
            <a:solidFill>
              <a:schemeClr val="tx1"/>
            </a:solidFill>
            <a:round/>
            <a:headEnd type="none" w="sm" len="sm"/>
            <a:tailEnd type="none" w="sm" len="sm"/>
          </a:ln>
          <a:effectLst/>
        </p:spPr>
        <p:txBody>
          <a:bodyPr wrap="none" anchor="ctr"/>
          <a:lstStyle/>
          <a:p>
            <a:endParaRPr lang="en-US"/>
          </a:p>
        </p:txBody>
      </p:sp>
      <p:sp>
        <p:nvSpPr>
          <p:cNvPr id="210952" name="Line 8"/>
          <p:cNvSpPr>
            <a:spLocks noChangeShapeType="1"/>
          </p:cNvSpPr>
          <p:nvPr/>
        </p:nvSpPr>
        <p:spPr bwMode="auto">
          <a:xfrm>
            <a:off x="5386388" y="4587875"/>
            <a:ext cx="0" cy="725488"/>
          </a:xfrm>
          <a:prstGeom prst="line">
            <a:avLst/>
          </a:prstGeom>
          <a:noFill/>
          <a:ln w="38100">
            <a:solidFill>
              <a:schemeClr val="tx1"/>
            </a:solidFill>
            <a:round/>
            <a:headEnd type="none" w="sm" len="sm"/>
            <a:tailEnd type="none" w="sm" len="sm"/>
          </a:ln>
          <a:effectLst/>
        </p:spPr>
        <p:txBody>
          <a:bodyPr wrap="none" anchor="ctr"/>
          <a:lstStyle/>
          <a:p>
            <a:endParaRPr lang="en-US"/>
          </a:p>
        </p:txBody>
      </p:sp>
      <p:sp>
        <p:nvSpPr>
          <p:cNvPr id="210953" name="Line 9"/>
          <p:cNvSpPr>
            <a:spLocks noChangeShapeType="1"/>
          </p:cNvSpPr>
          <p:nvPr/>
        </p:nvSpPr>
        <p:spPr bwMode="auto">
          <a:xfrm>
            <a:off x="6540500" y="4600575"/>
            <a:ext cx="0" cy="700088"/>
          </a:xfrm>
          <a:prstGeom prst="line">
            <a:avLst/>
          </a:prstGeom>
          <a:noFill/>
          <a:ln w="38100">
            <a:solidFill>
              <a:schemeClr val="tx1"/>
            </a:solidFill>
            <a:round/>
            <a:headEnd type="none" w="sm" len="sm"/>
            <a:tailEnd type="none" w="sm" len="sm"/>
          </a:ln>
          <a:effectLst/>
        </p:spPr>
        <p:txBody>
          <a:bodyPr wrap="none" anchor="ctr"/>
          <a:lstStyle/>
          <a:p>
            <a:endParaRPr lang="en-US"/>
          </a:p>
        </p:txBody>
      </p:sp>
      <p:sp>
        <p:nvSpPr>
          <p:cNvPr id="210954" name="Rectangle 10"/>
          <p:cNvSpPr>
            <a:spLocks noChangeArrowheads="1"/>
          </p:cNvSpPr>
          <p:nvPr/>
        </p:nvSpPr>
        <p:spPr bwMode="auto">
          <a:xfrm>
            <a:off x="6958013" y="4767263"/>
            <a:ext cx="354012" cy="457200"/>
          </a:xfrm>
          <a:prstGeom prst="rect">
            <a:avLst/>
          </a:prstGeom>
          <a:noFill/>
          <a:ln w="9525">
            <a:noFill/>
            <a:miter lim="800000"/>
            <a:headEnd/>
            <a:tailEnd/>
          </a:ln>
          <a:effectLst/>
        </p:spPr>
        <p:txBody>
          <a:bodyPr wrap="none" lIns="92075" tIns="46038" rIns="92075" bIns="46038">
            <a:spAutoFit/>
          </a:bodyPr>
          <a:lstStyle/>
          <a:p>
            <a:r>
              <a:rPr lang="en-US"/>
              <a:t>5</a:t>
            </a:r>
          </a:p>
        </p:txBody>
      </p:sp>
      <p:sp>
        <p:nvSpPr>
          <p:cNvPr id="210955" name="Rectangle 11"/>
          <p:cNvSpPr>
            <a:spLocks noChangeArrowheads="1"/>
          </p:cNvSpPr>
          <p:nvPr/>
        </p:nvSpPr>
        <p:spPr bwMode="auto">
          <a:xfrm>
            <a:off x="4516438" y="4754563"/>
            <a:ext cx="523875" cy="457200"/>
          </a:xfrm>
          <a:prstGeom prst="rect">
            <a:avLst/>
          </a:prstGeom>
          <a:noFill/>
          <a:ln w="9525">
            <a:noFill/>
            <a:miter lim="800000"/>
            <a:headEnd/>
            <a:tailEnd/>
          </a:ln>
          <a:effectLst/>
        </p:spPr>
        <p:txBody>
          <a:bodyPr wrap="none" lIns="92075" tIns="46038" rIns="92075" bIns="46038">
            <a:spAutoFit/>
          </a:bodyPr>
          <a:lstStyle/>
          <a:p>
            <a:r>
              <a:rPr lang="en-US"/>
              <a:t>12</a:t>
            </a:r>
            <a:endParaRPr lang="en-US" b="0"/>
          </a:p>
        </p:txBody>
      </p:sp>
      <p:sp>
        <p:nvSpPr>
          <p:cNvPr id="210956" name="Rectangle 12"/>
          <p:cNvSpPr>
            <a:spLocks noChangeArrowheads="1"/>
          </p:cNvSpPr>
          <p:nvPr/>
        </p:nvSpPr>
        <p:spPr bwMode="auto">
          <a:xfrm>
            <a:off x="3430588" y="4767263"/>
            <a:ext cx="523875" cy="457200"/>
          </a:xfrm>
          <a:prstGeom prst="rect">
            <a:avLst/>
          </a:prstGeom>
          <a:noFill/>
          <a:ln w="9525">
            <a:noFill/>
            <a:miter lim="800000"/>
            <a:headEnd/>
            <a:tailEnd/>
          </a:ln>
          <a:effectLst/>
        </p:spPr>
        <p:txBody>
          <a:bodyPr wrap="none" lIns="92075" tIns="46038" rIns="92075" bIns="46038">
            <a:spAutoFit/>
          </a:bodyPr>
          <a:lstStyle/>
          <a:p>
            <a:r>
              <a:rPr lang="en-US"/>
              <a:t>35</a:t>
            </a:r>
            <a:endParaRPr lang="en-US" b="0"/>
          </a:p>
        </p:txBody>
      </p:sp>
      <p:sp>
        <p:nvSpPr>
          <p:cNvPr id="210957" name="Rectangle 13"/>
          <p:cNvSpPr>
            <a:spLocks noChangeArrowheads="1"/>
          </p:cNvSpPr>
          <p:nvPr/>
        </p:nvSpPr>
        <p:spPr bwMode="auto">
          <a:xfrm>
            <a:off x="2344738" y="4767263"/>
            <a:ext cx="523875" cy="457200"/>
          </a:xfrm>
          <a:prstGeom prst="rect">
            <a:avLst/>
          </a:prstGeom>
          <a:noFill/>
          <a:ln w="9525">
            <a:noFill/>
            <a:miter lim="800000"/>
            <a:headEnd/>
            <a:tailEnd/>
          </a:ln>
          <a:effectLst/>
        </p:spPr>
        <p:txBody>
          <a:bodyPr wrap="none" lIns="92075" tIns="46038" rIns="92075" bIns="46038">
            <a:spAutoFit/>
          </a:bodyPr>
          <a:lstStyle/>
          <a:p>
            <a:r>
              <a:rPr lang="en-US"/>
              <a:t>42</a:t>
            </a:r>
            <a:endParaRPr lang="en-US" b="0"/>
          </a:p>
        </p:txBody>
      </p:sp>
      <p:sp>
        <p:nvSpPr>
          <p:cNvPr id="210958" name="Rectangle 14"/>
          <p:cNvSpPr>
            <a:spLocks noChangeArrowheads="1"/>
          </p:cNvSpPr>
          <p:nvPr/>
        </p:nvSpPr>
        <p:spPr bwMode="auto">
          <a:xfrm>
            <a:off x="1376363" y="4781550"/>
            <a:ext cx="523875" cy="457200"/>
          </a:xfrm>
          <a:prstGeom prst="rect">
            <a:avLst/>
          </a:prstGeom>
          <a:noFill/>
          <a:ln w="9525">
            <a:noFill/>
            <a:miter lim="800000"/>
            <a:headEnd/>
            <a:tailEnd/>
          </a:ln>
          <a:effectLst/>
        </p:spPr>
        <p:txBody>
          <a:bodyPr wrap="none" lIns="92075" tIns="46038" rIns="92075" bIns="46038">
            <a:spAutoFit/>
          </a:bodyPr>
          <a:lstStyle/>
          <a:p>
            <a:r>
              <a:rPr lang="en-US"/>
              <a:t>77</a:t>
            </a:r>
            <a:endParaRPr lang="en-US" b="0"/>
          </a:p>
        </p:txBody>
      </p:sp>
      <p:sp>
        <p:nvSpPr>
          <p:cNvPr id="210959" name="Rectangle 15"/>
          <p:cNvSpPr>
            <a:spLocks noChangeArrowheads="1"/>
          </p:cNvSpPr>
          <p:nvPr/>
        </p:nvSpPr>
        <p:spPr bwMode="auto">
          <a:xfrm>
            <a:off x="5559425" y="4752975"/>
            <a:ext cx="693738" cy="457200"/>
          </a:xfrm>
          <a:prstGeom prst="rect">
            <a:avLst/>
          </a:prstGeom>
          <a:noFill/>
          <a:ln w="9525">
            <a:noFill/>
            <a:miter lim="800000"/>
            <a:headEnd/>
            <a:tailEnd/>
          </a:ln>
          <a:effectLst/>
        </p:spPr>
        <p:txBody>
          <a:bodyPr wrap="none" lIns="92075" tIns="46038" rIns="92075" bIns="46038">
            <a:spAutoFit/>
          </a:bodyPr>
          <a:lstStyle/>
          <a:p>
            <a:r>
              <a:rPr lang="en-US"/>
              <a:t>101</a:t>
            </a:r>
          </a:p>
        </p:txBody>
      </p:sp>
      <p:sp>
        <p:nvSpPr>
          <p:cNvPr id="210960" name="Rectangle 16"/>
          <p:cNvSpPr>
            <a:spLocks noChangeArrowheads="1"/>
          </p:cNvSpPr>
          <p:nvPr/>
        </p:nvSpPr>
        <p:spPr bwMode="auto">
          <a:xfrm>
            <a:off x="1524000" y="4132263"/>
            <a:ext cx="5746750" cy="457200"/>
          </a:xfrm>
          <a:prstGeom prst="rect">
            <a:avLst/>
          </a:prstGeom>
          <a:noFill/>
          <a:ln w="9525">
            <a:noFill/>
            <a:miter lim="800000"/>
            <a:headEnd/>
            <a:tailEnd/>
          </a:ln>
          <a:effectLst/>
        </p:spPr>
        <p:txBody>
          <a:bodyPr wrap="none" lIns="92075" tIns="46038" rIns="92075" bIns="46038">
            <a:spAutoFit/>
          </a:bodyPr>
          <a:lstStyle/>
          <a:p>
            <a:r>
              <a:rPr lang="en-US"/>
              <a:t>1          2          3          4            5            6</a:t>
            </a:r>
            <a:endParaRPr lang="en-US" b="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050"/>
          <p:cNvSpPr>
            <a:spLocks noGrp="1" noChangeArrowheads="1"/>
          </p:cNvSpPr>
          <p:nvPr>
            <p:ph type="title"/>
          </p:nvPr>
        </p:nvSpPr>
        <p:spPr/>
        <p:txBody>
          <a:bodyPr/>
          <a:lstStyle/>
          <a:p>
            <a:r>
              <a:rPr lang="en-US"/>
              <a:t>"Bubbling Up" the Largest Element</a:t>
            </a:r>
          </a:p>
        </p:txBody>
      </p:sp>
      <p:sp>
        <p:nvSpPr>
          <p:cNvPr id="211971" name="Rectangle 2051"/>
          <p:cNvSpPr>
            <a:spLocks noGrp="1" noChangeArrowheads="1"/>
          </p:cNvSpPr>
          <p:nvPr>
            <p:ph type="body" idx="1"/>
          </p:nvPr>
        </p:nvSpPr>
        <p:spPr/>
        <p:txBody>
          <a:bodyPr/>
          <a:lstStyle/>
          <a:p>
            <a:r>
              <a:rPr lang="en-US" b="1"/>
              <a:t>Traverse a collection of elements</a:t>
            </a:r>
          </a:p>
          <a:p>
            <a:pPr lvl="1"/>
            <a:r>
              <a:rPr lang="en-US" b="1"/>
              <a:t>Move from the front to the end</a:t>
            </a:r>
          </a:p>
          <a:p>
            <a:pPr lvl="1"/>
            <a:r>
              <a:rPr lang="en-US" b="1"/>
              <a:t>“Bubble” the largest value to the end using pair-wise comparisons and swapping</a:t>
            </a:r>
          </a:p>
        </p:txBody>
      </p:sp>
      <p:sp>
        <p:nvSpPr>
          <p:cNvPr id="211972" name="Rectangle 2052"/>
          <p:cNvSpPr>
            <a:spLocks noChangeArrowheads="1"/>
          </p:cNvSpPr>
          <p:nvPr/>
        </p:nvSpPr>
        <p:spPr bwMode="auto">
          <a:xfrm>
            <a:off x="1211263" y="4592638"/>
            <a:ext cx="6518275" cy="715962"/>
          </a:xfrm>
          <a:prstGeom prst="rect">
            <a:avLst/>
          </a:prstGeom>
          <a:noFill/>
          <a:ln w="38100">
            <a:solidFill>
              <a:schemeClr val="tx1"/>
            </a:solidFill>
            <a:miter lim="800000"/>
            <a:headEnd/>
            <a:tailEnd/>
          </a:ln>
          <a:effectLst/>
        </p:spPr>
        <p:txBody>
          <a:bodyPr wrap="none" anchor="ctr"/>
          <a:lstStyle/>
          <a:p>
            <a:endParaRPr lang="en-US"/>
          </a:p>
        </p:txBody>
      </p:sp>
      <p:sp>
        <p:nvSpPr>
          <p:cNvPr id="211973" name="Line 2053"/>
          <p:cNvSpPr>
            <a:spLocks noChangeShapeType="1"/>
          </p:cNvSpPr>
          <p:nvPr/>
        </p:nvSpPr>
        <p:spPr bwMode="auto">
          <a:xfrm>
            <a:off x="2220913" y="4587875"/>
            <a:ext cx="0" cy="712788"/>
          </a:xfrm>
          <a:prstGeom prst="line">
            <a:avLst/>
          </a:prstGeom>
          <a:noFill/>
          <a:ln w="38100">
            <a:solidFill>
              <a:schemeClr val="tx1"/>
            </a:solidFill>
            <a:round/>
            <a:headEnd type="none" w="sm" len="sm"/>
            <a:tailEnd type="none" w="sm" len="sm"/>
          </a:ln>
          <a:effectLst/>
        </p:spPr>
        <p:txBody>
          <a:bodyPr wrap="none" anchor="ctr"/>
          <a:lstStyle/>
          <a:p>
            <a:endParaRPr lang="en-US"/>
          </a:p>
        </p:txBody>
      </p:sp>
      <p:sp>
        <p:nvSpPr>
          <p:cNvPr id="211974" name="Line 2054"/>
          <p:cNvSpPr>
            <a:spLocks noChangeShapeType="1"/>
          </p:cNvSpPr>
          <p:nvPr/>
        </p:nvSpPr>
        <p:spPr bwMode="auto">
          <a:xfrm>
            <a:off x="3238500" y="4587875"/>
            <a:ext cx="0" cy="725488"/>
          </a:xfrm>
          <a:prstGeom prst="line">
            <a:avLst/>
          </a:prstGeom>
          <a:noFill/>
          <a:ln w="38100">
            <a:solidFill>
              <a:schemeClr val="tx1"/>
            </a:solidFill>
            <a:round/>
            <a:headEnd type="none" w="sm" len="sm"/>
            <a:tailEnd type="none" w="sm" len="sm"/>
          </a:ln>
          <a:effectLst/>
        </p:spPr>
        <p:txBody>
          <a:bodyPr wrap="none" anchor="ctr"/>
          <a:lstStyle/>
          <a:p>
            <a:endParaRPr lang="en-US"/>
          </a:p>
        </p:txBody>
      </p:sp>
      <p:sp>
        <p:nvSpPr>
          <p:cNvPr id="211975" name="Line 2055"/>
          <p:cNvSpPr>
            <a:spLocks noChangeShapeType="1"/>
          </p:cNvSpPr>
          <p:nvPr/>
        </p:nvSpPr>
        <p:spPr bwMode="auto">
          <a:xfrm>
            <a:off x="4276725" y="4587875"/>
            <a:ext cx="0" cy="725488"/>
          </a:xfrm>
          <a:prstGeom prst="line">
            <a:avLst/>
          </a:prstGeom>
          <a:noFill/>
          <a:ln w="38100">
            <a:solidFill>
              <a:schemeClr val="tx1"/>
            </a:solidFill>
            <a:round/>
            <a:headEnd type="none" w="sm" len="sm"/>
            <a:tailEnd type="none" w="sm" len="sm"/>
          </a:ln>
          <a:effectLst/>
        </p:spPr>
        <p:txBody>
          <a:bodyPr wrap="none" anchor="ctr"/>
          <a:lstStyle/>
          <a:p>
            <a:endParaRPr lang="en-US"/>
          </a:p>
        </p:txBody>
      </p:sp>
      <p:sp>
        <p:nvSpPr>
          <p:cNvPr id="211976" name="Line 2056"/>
          <p:cNvSpPr>
            <a:spLocks noChangeShapeType="1"/>
          </p:cNvSpPr>
          <p:nvPr/>
        </p:nvSpPr>
        <p:spPr bwMode="auto">
          <a:xfrm>
            <a:off x="5386388" y="4587875"/>
            <a:ext cx="0" cy="725488"/>
          </a:xfrm>
          <a:prstGeom prst="line">
            <a:avLst/>
          </a:prstGeom>
          <a:noFill/>
          <a:ln w="38100">
            <a:solidFill>
              <a:schemeClr val="tx1"/>
            </a:solidFill>
            <a:round/>
            <a:headEnd type="none" w="sm" len="sm"/>
            <a:tailEnd type="none" w="sm" len="sm"/>
          </a:ln>
          <a:effectLst/>
        </p:spPr>
        <p:txBody>
          <a:bodyPr wrap="none" anchor="ctr"/>
          <a:lstStyle/>
          <a:p>
            <a:endParaRPr lang="en-US"/>
          </a:p>
        </p:txBody>
      </p:sp>
      <p:sp>
        <p:nvSpPr>
          <p:cNvPr id="211977" name="Line 2057"/>
          <p:cNvSpPr>
            <a:spLocks noChangeShapeType="1"/>
          </p:cNvSpPr>
          <p:nvPr/>
        </p:nvSpPr>
        <p:spPr bwMode="auto">
          <a:xfrm>
            <a:off x="6540500" y="4600575"/>
            <a:ext cx="0" cy="700088"/>
          </a:xfrm>
          <a:prstGeom prst="line">
            <a:avLst/>
          </a:prstGeom>
          <a:noFill/>
          <a:ln w="38100">
            <a:solidFill>
              <a:schemeClr val="tx1"/>
            </a:solidFill>
            <a:round/>
            <a:headEnd type="none" w="sm" len="sm"/>
            <a:tailEnd type="none" w="sm" len="sm"/>
          </a:ln>
          <a:effectLst/>
        </p:spPr>
        <p:txBody>
          <a:bodyPr wrap="none" anchor="ctr"/>
          <a:lstStyle/>
          <a:p>
            <a:endParaRPr lang="en-US"/>
          </a:p>
        </p:txBody>
      </p:sp>
      <p:sp>
        <p:nvSpPr>
          <p:cNvPr id="211978" name="Rectangle 2058"/>
          <p:cNvSpPr>
            <a:spLocks noChangeArrowheads="1"/>
          </p:cNvSpPr>
          <p:nvPr/>
        </p:nvSpPr>
        <p:spPr bwMode="auto">
          <a:xfrm>
            <a:off x="6958013" y="4767263"/>
            <a:ext cx="354012" cy="457200"/>
          </a:xfrm>
          <a:prstGeom prst="rect">
            <a:avLst/>
          </a:prstGeom>
          <a:noFill/>
          <a:ln w="9525">
            <a:noFill/>
            <a:miter lim="800000"/>
            <a:headEnd/>
            <a:tailEnd/>
          </a:ln>
          <a:effectLst/>
        </p:spPr>
        <p:txBody>
          <a:bodyPr wrap="none" lIns="92075" tIns="46038" rIns="92075" bIns="46038">
            <a:spAutoFit/>
          </a:bodyPr>
          <a:lstStyle/>
          <a:p>
            <a:r>
              <a:rPr lang="en-US"/>
              <a:t>5</a:t>
            </a:r>
          </a:p>
        </p:txBody>
      </p:sp>
      <p:sp>
        <p:nvSpPr>
          <p:cNvPr id="211979" name="Rectangle 2059"/>
          <p:cNvSpPr>
            <a:spLocks noChangeArrowheads="1"/>
          </p:cNvSpPr>
          <p:nvPr/>
        </p:nvSpPr>
        <p:spPr bwMode="auto">
          <a:xfrm>
            <a:off x="4516438" y="4754563"/>
            <a:ext cx="523875" cy="457200"/>
          </a:xfrm>
          <a:prstGeom prst="rect">
            <a:avLst/>
          </a:prstGeom>
          <a:noFill/>
          <a:ln w="9525">
            <a:noFill/>
            <a:miter lim="800000"/>
            <a:headEnd/>
            <a:tailEnd/>
          </a:ln>
          <a:effectLst/>
        </p:spPr>
        <p:txBody>
          <a:bodyPr wrap="none" lIns="92075" tIns="46038" rIns="92075" bIns="46038">
            <a:spAutoFit/>
          </a:bodyPr>
          <a:lstStyle/>
          <a:p>
            <a:r>
              <a:rPr lang="en-US"/>
              <a:t>12</a:t>
            </a:r>
            <a:endParaRPr lang="en-US" b="0"/>
          </a:p>
        </p:txBody>
      </p:sp>
      <p:sp>
        <p:nvSpPr>
          <p:cNvPr id="211980" name="Rectangle 2060"/>
          <p:cNvSpPr>
            <a:spLocks noChangeArrowheads="1"/>
          </p:cNvSpPr>
          <p:nvPr/>
        </p:nvSpPr>
        <p:spPr bwMode="auto">
          <a:xfrm>
            <a:off x="3430588" y="4767263"/>
            <a:ext cx="523875" cy="457200"/>
          </a:xfrm>
          <a:prstGeom prst="rect">
            <a:avLst/>
          </a:prstGeom>
          <a:noFill/>
          <a:ln w="9525">
            <a:noFill/>
            <a:miter lim="800000"/>
            <a:headEnd/>
            <a:tailEnd/>
          </a:ln>
          <a:effectLst/>
        </p:spPr>
        <p:txBody>
          <a:bodyPr wrap="none" lIns="92075" tIns="46038" rIns="92075" bIns="46038">
            <a:spAutoFit/>
          </a:bodyPr>
          <a:lstStyle/>
          <a:p>
            <a:r>
              <a:rPr lang="en-US"/>
              <a:t>35</a:t>
            </a:r>
            <a:endParaRPr lang="en-US" b="0"/>
          </a:p>
        </p:txBody>
      </p:sp>
      <p:sp>
        <p:nvSpPr>
          <p:cNvPr id="211981" name="Rectangle 2061"/>
          <p:cNvSpPr>
            <a:spLocks noChangeArrowheads="1"/>
          </p:cNvSpPr>
          <p:nvPr/>
        </p:nvSpPr>
        <p:spPr bwMode="auto">
          <a:xfrm>
            <a:off x="2344738" y="4767263"/>
            <a:ext cx="523875" cy="457200"/>
          </a:xfrm>
          <a:prstGeom prst="rect">
            <a:avLst/>
          </a:prstGeom>
          <a:noFill/>
          <a:ln w="9525">
            <a:noFill/>
            <a:miter lim="800000"/>
            <a:headEnd/>
            <a:tailEnd/>
          </a:ln>
          <a:effectLst/>
        </p:spPr>
        <p:txBody>
          <a:bodyPr wrap="none" lIns="92075" tIns="46038" rIns="92075" bIns="46038">
            <a:spAutoFit/>
          </a:bodyPr>
          <a:lstStyle/>
          <a:p>
            <a:r>
              <a:rPr lang="en-US">
                <a:solidFill>
                  <a:srgbClr val="FF0033"/>
                </a:solidFill>
              </a:rPr>
              <a:t>42</a:t>
            </a:r>
            <a:endParaRPr lang="en-US" b="0">
              <a:solidFill>
                <a:srgbClr val="FF0033"/>
              </a:solidFill>
            </a:endParaRPr>
          </a:p>
        </p:txBody>
      </p:sp>
      <p:sp>
        <p:nvSpPr>
          <p:cNvPr id="211982" name="Rectangle 2062"/>
          <p:cNvSpPr>
            <a:spLocks noChangeArrowheads="1"/>
          </p:cNvSpPr>
          <p:nvPr/>
        </p:nvSpPr>
        <p:spPr bwMode="auto">
          <a:xfrm>
            <a:off x="1376363" y="4781550"/>
            <a:ext cx="523875" cy="457200"/>
          </a:xfrm>
          <a:prstGeom prst="rect">
            <a:avLst/>
          </a:prstGeom>
          <a:noFill/>
          <a:ln w="9525">
            <a:noFill/>
            <a:miter lim="800000"/>
            <a:headEnd/>
            <a:tailEnd/>
          </a:ln>
          <a:effectLst/>
        </p:spPr>
        <p:txBody>
          <a:bodyPr wrap="none" lIns="92075" tIns="46038" rIns="92075" bIns="46038">
            <a:spAutoFit/>
          </a:bodyPr>
          <a:lstStyle/>
          <a:p>
            <a:r>
              <a:rPr lang="en-US">
                <a:solidFill>
                  <a:srgbClr val="FF0033"/>
                </a:solidFill>
              </a:rPr>
              <a:t>77</a:t>
            </a:r>
            <a:endParaRPr lang="en-US" b="0">
              <a:solidFill>
                <a:srgbClr val="FF0033"/>
              </a:solidFill>
            </a:endParaRPr>
          </a:p>
        </p:txBody>
      </p:sp>
      <p:sp>
        <p:nvSpPr>
          <p:cNvPr id="211983" name="Rectangle 2063"/>
          <p:cNvSpPr>
            <a:spLocks noChangeArrowheads="1"/>
          </p:cNvSpPr>
          <p:nvPr/>
        </p:nvSpPr>
        <p:spPr bwMode="auto">
          <a:xfrm>
            <a:off x="5559425" y="4752975"/>
            <a:ext cx="693738" cy="457200"/>
          </a:xfrm>
          <a:prstGeom prst="rect">
            <a:avLst/>
          </a:prstGeom>
          <a:noFill/>
          <a:ln w="9525">
            <a:noFill/>
            <a:miter lim="800000"/>
            <a:headEnd/>
            <a:tailEnd/>
          </a:ln>
          <a:effectLst/>
        </p:spPr>
        <p:txBody>
          <a:bodyPr wrap="none" lIns="92075" tIns="46038" rIns="92075" bIns="46038">
            <a:spAutoFit/>
          </a:bodyPr>
          <a:lstStyle/>
          <a:p>
            <a:r>
              <a:rPr lang="en-US"/>
              <a:t>101</a:t>
            </a:r>
          </a:p>
        </p:txBody>
      </p:sp>
      <p:sp>
        <p:nvSpPr>
          <p:cNvPr id="211984" name="Rectangle 2064"/>
          <p:cNvSpPr>
            <a:spLocks noChangeArrowheads="1"/>
          </p:cNvSpPr>
          <p:nvPr/>
        </p:nvSpPr>
        <p:spPr bwMode="auto">
          <a:xfrm>
            <a:off x="1524000" y="4132263"/>
            <a:ext cx="5746750" cy="457200"/>
          </a:xfrm>
          <a:prstGeom prst="rect">
            <a:avLst/>
          </a:prstGeom>
          <a:noFill/>
          <a:ln w="9525">
            <a:noFill/>
            <a:miter lim="800000"/>
            <a:headEnd/>
            <a:tailEnd/>
          </a:ln>
          <a:effectLst/>
        </p:spPr>
        <p:txBody>
          <a:bodyPr wrap="none" lIns="92075" tIns="46038" rIns="92075" bIns="46038">
            <a:spAutoFit/>
          </a:bodyPr>
          <a:lstStyle/>
          <a:p>
            <a:r>
              <a:rPr lang="en-US"/>
              <a:t>1          2          3          4            5            6</a:t>
            </a:r>
            <a:endParaRPr lang="en-US" b="0"/>
          </a:p>
        </p:txBody>
      </p:sp>
      <p:sp>
        <p:nvSpPr>
          <p:cNvPr id="211985" name="Rectangle 2065"/>
          <p:cNvSpPr>
            <a:spLocks noChangeArrowheads="1"/>
          </p:cNvSpPr>
          <p:nvPr/>
        </p:nvSpPr>
        <p:spPr bwMode="auto">
          <a:xfrm>
            <a:off x="1211263" y="4600575"/>
            <a:ext cx="1009650" cy="708025"/>
          </a:xfrm>
          <a:prstGeom prst="rect">
            <a:avLst/>
          </a:prstGeom>
          <a:noFill/>
          <a:ln w="76200">
            <a:solidFill>
              <a:srgbClr val="FF0033"/>
            </a:solidFill>
            <a:miter lim="800000"/>
            <a:headEnd type="none" w="sm" len="sm"/>
            <a:tailEnd type="none" w="sm" len="sm"/>
          </a:ln>
          <a:effectLst/>
        </p:spPr>
        <p:txBody>
          <a:bodyPr wrap="none" anchor="ctr"/>
          <a:lstStyle/>
          <a:p>
            <a:endParaRPr lang="en-US"/>
          </a:p>
        </p:txBody>
      </p:sp>
      <p:sp>
        <p:nvSpPr>
          <p:cNvPr id="211986" name="Rectangle 2066"/>
          <p:cNvSpPr>
            <a:spLocks noChangeArrowheads="1"/>
          </p:cNvSpPr>
          <p:nvPr/>
        </p:nvSpPr>
        <p:spPr bwMode="auto">
          <a:xfrm>
            <a:off x="2220913" y="4600575"/>
            <a:ext cx="1009650" cy="708025"/>
          </a:xfrm>
          <a:prstGeom prst="rect">
            <a:avLst/>
          </a:prstGeom>
          <a:noFill/>
          <a:ln w="76200">
            <a:solidFill>
              <a:srgbClr val="FF0033"/>
            </a:solidFill>
            <a:miter lim="800000"/>
            <a:headEnd type="none" w="sm" len="sm"/>
            <a:tailEnd type="none" w="sm" len="sm"/>
          </a:ln>
          <a:effectLst/>
        </p:spPr>
        <p:txBody>
          <a:bodyPr wrap="none" anchor="ctr"/>
          <a:lstStyle/>
          <a:p>
            <a:endParaRPr lang="en-US"/>
          </a:p>
        </p:txBody>
      </p:sp>
      <p:sp>
        <p:nvSpPr>
          <p:cNvPr id="211987" name="AutoShape 2067"/>
          <p:cNvSpPr>
            <a:spLocks noChangeArrowheads="1"/>
          </p:cNvSpPr>
          <p:nvPr/>
        </p:nvSpPr>
        <p:spPr bwMode="auto">
          <a:xfrm>
            <a:off x="1011238" y="4132263"/>
            <a:ext cx="2419350" cy="1536700"/>
          </a:xfrm>
          <a:prstGeom prst="irregularSeal1">
            <a:avLst/>
          </a:prstGeom>
          <a:solidFill>
            <a:srgbClr val="FFCC00"/>
          </a:solidFill>
          <a:ln w="38100">
            <a:solidFill>
              <a:schemeClr val="tx1"/>
            </a:solidFill>
            <a:miter lim="800000"/>
            <a:headEnd type="none" w="sm" len="sm"/>
            <a:tailEnd type="none" w="sm" len="sm"/>
          </a:ln>
          <a:effectLst/>
        </p:spPr>
        <p:txBody>
          <a:bodyPr wrap="none" anchor="ctr"/>
          <a:lstStyle/>
          <a:p>
            <a:pPr algn="ctr"/>
            <a:r>
              <a:rPr lang="en-US"/>
              <a:t>Swap</a:t>
            </a:r>
          </a:p>
        </p:txBody>
      </p:sp>
      <p:grpSp>
        <p:nvGrpSpPr>
          <p:cNvPr id="2" name="Group 2070"/>
          <p:cNvGrpSpPr>
            <a:grpSpLocks/>
          </p:cNvGrpSpPr>
          <p:nvPr/>
        </p:nvGrpSpPr>
        <p:grpSpPr bwMode="auto">
          <a:xfrm>
            <a:off x="1206500" y="4595813"/>
            <a:ext cx="2019300" cy="708025"/>
            <a:chOff x="760" y="2895"/>
            <a:chExt cx="1272" cy="446"/>
          </a:xfrm>
        </p:grpSpPr>
        <p:sp>
          <p:nvSpPr>
            <p:cNvPr id="211988" name="Rectangle 2068"/>
            <p:cNvSpPr>
              <a:spLocks noChangeArrowheads="1"/>
            </p:cNvSpPr>
            <p:nvPr/>
          </p:nvSpPr>
          <p:spPr bwMode="auto">
            <a:xfrm>
              <a:off x="760" y="2895"/>
              <a:ext cx="636" cy="446"/>
            </a:xfrm>
            <a:prstGeom prst="rect">
              <a:avLst/>
            </a:prstGeom>
            <a:solidFill>
              <a:schemeClr val="bg1"/>
            </a:solidFill>
            <a:ln w="76200">
              <a:solidFill>
                <a:srgbClr val="FF0033"/>
              </a:solidFill>
              <a:miter lim="800000"/>
              <a:headEnd type="none" w="sm" len="sm"/>
              <a:tailEnd type="none" w="sm" len="sm"/>
            </a:ln>
            <a:effectLst/>
          </p:spPr>
          <p:txBody>
            <a:bodyPr wrap="none" anchor="ctr"/>
            <a:lstStyle/>
            <a:p>
              <a:pPr algn="ctr"/>
              <a:r>
                <a:rPr lang="en-US"/>
                <a:t>42</a:t>
              </a:r>
            </a:p>
          </p:txBody>
        </p:sp>
        <p:sp>
          <p:nvSpPr>
            <p:cNvPr id="211989" name="Rectangle 2069"/>
            <p:cNvSpPr>
              <a:spLocks noChangeArrowheads="1"/>
            </p:cNvSpPr>
            <p:nvPr/>
          </p:nvSpPr>
          <p:spPr bwMode="auto">
            <a:xfrm>
              <a:off x="1396" y="2895"/>
              <a:ext cx="636" cy="446"/>
            </a:xfrm>
            <a:prstGeom prst="rect">
              <a:avLst/>
            </a:prstGeom>
            <a:solidFill>
              <a:schemeClr val="bg1"/>
            </a:solidFill>
            <a:ln w="76200">
              <a:solidFill>
                <a:srgbClr val="FF0033"/>
              </a:solidFill>
              <a:miter lim="800000"/>
              <a:headEnd type="none" w="sm" len="sm"/>
              <a:tailEnd type="none" w="sm" len="sm"/>
            </a:ln>
            <a:effectLst/>
          </p:spPr>
          <p:txBody>
            <a:bodyPr wrap="none" anchor="ctr"/>
            <a:lstStyle/>
            <a:p>
              <a:pPr algn="ctr"/>
              <a:r>
                <a:rPr lang="en-US"/>
                <a:t>77</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11987"/>
                                        </p:tgtEl>
                                        <p:attrNameLst>
                                          <p:attrName>style.visibility</p:attrName>
                                        </p:attrNameLst>
                                      </p:cBhvr>
                                      <p:to>
                                        <p:strVal val="visible"/>
                                      </p:to>
                                    </p:set>
                                    <p:anim calcmode="lin" valueType="num">
                                      <p:cBhvr>
                                        <p:cTn id="7" dur="500" fill="hold"/>
                                        <p:tgtEl>
                                          <p:spTgt spid="211987"/>
                                        </p:tgtEl>
                                        <p:attrNameLst>
                                          <p:attrName>ppt_w</p:attrName>
                                        </p:attrNameLst>
                                      </p:cBhvr>
                                      <p:tavLst>
                                        <p:tav tm="0">
                                          <p:val>
                                            <p:fltVal val="0"/>
                                          </p:val>
                                        </p:tav>
                                        <p:tav tm="100000">
                                          <p:val>
                                            <p:strVal val="#ppt_w"/>
                                          </p:val>
                                        </p:tav>
                                      </p:tavLst>
                                    </p:anim>
                                    <p:anim calcmode="lin" valueType="num">
                                      <p:cBhvr>
                                        <p:cTn id="8" dur="500" fill="hold"/>
                                        <p:tgtEl>
                                          <p:spTgt spid="211987"/>
                                        </p:tgtEl>
                                        <p:attrNameLst>
                                          <p:attrName>ppt_h</p:attrName>
                                        </p:attrNameLst>
                                      </p:cBhvr>
                                      <p:tavLst>
                                        <p:tav tm="0">
                                          <p:val>
                                            <p:fltVal val="0"/>
                                          </p:val>
                                        </p:tav>
                                        <p:tav tm="100000">
                                          <p:val>
                                            <p:strVal val="#ppt_h"/>
                                          </p:val>
                                        </p:tav>
                                      </p:tavLst>
                                    </p:anim>
                                  </p:childTnLst>
                                  <p:subTnLst>
                                    <p:set>
                                      <p:cBhvr override="childStyle">
                                        <p:cTn dur="1" fill="hold" display="0" masterRel="sameClick" afterEffect="1">
                                          <p:stCondLst>
                                            <p:cond evt="end" delay="0">
                                              <p:tn val="5"/>
                                            </p:cond>
                                          </p:stCondLst>
                                        </p:cTn>
                                        <p:tgtEl>
                                          <p:spTgt spid="211987"/>
                                        </p:tgtEl>
                                        <p:attrNameLst>
                                          <p:attrName>style.visibility</p:attrName>
                                        </p:attrNameLst>
                                      </p:cBhvr>
                                      <p:to>
                                        <p:strVal val="hidden"/>
                                      </p:to>
                                    </p:set>
                                  </p:subTnLst>
                                </p:cTn>
                              </p:par>
                            </p:childTnLst>
                          </p:cTn>
                        </p:par>
                        <p:par>
                          <p:cTn id="9" fill="hold">
                            <p:stCondLst>
                              <p:cond delay="500"/>
                            </p:stCondLst>
                            <p:childTnLst>
                              <p:par>
                                <p:cTn id="10" presetID="1" presetClass="entr" presetSubtype="0" fill="hold" nodeType="afterEffect">
                                  <p:stCondLst>
                                    <p:cond delay="0"/>
                                  </p:stCondLst>
                                  <p:childTnLst>
                                    <p:set>
                                      <p:cBhvr>
                                        <p:cTn id="11"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87"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lstStyle/>
          <a:p>
            <a:r>
              <a:rPr lang="en-US"/>
              <a:t>"Bubbling Up" the Largest Element</a:t>
            </a:r>
          </a:p>
        </p:txBody>
      </p:sp>
      <p:sp>
        <p:nvSpPr>
          <p:cNvPr id="212995" name="Rectangle 3"/>
          <p:cNvSpPr>
            <a:spLocks noGrp="1" noChangeArrowheads="1"/>
          </p:cNvSpPr>
          <p:nvPr>
            <p:ph type="body" idx="1"/>
          </p:nvPr>
        </p:nvSpPr>
        <p:spPr/>
        <p:txBody>
          <a:bodyPr/>
          <a:lstStyle/>
          <a:p>
            <a:r>
              <a:rPr lang="en-US" b="1"/>
              <a:t>Traverse a collection of elements</a:t>
            </a:r>
          </a:p>
          <a:p>
            <a:pPr lvl="1"/>
            <a:r>
              <a:rPr lang="en-US" b="1"/>
              <a:t>Move from the front to the end</a:t>
            </a:r>
          </a:p>
          <a:p>
            <a:pPr lvl="1"/>
            <a:r>
              <a:rPr lang="en-US" b="1"/>
              <a:t>“Bubble” the largest value to the end using pair-wise comparisons and swapping</a:t>
            </a:r>
          </a:p>
        </p:txBody>
      </p:sp>
      <p:sp>
        <p:nvSpPr>
          <p:cNvPr id="212996" name="Rectangle 4"/>
          <p:cNvSpPr>
            <a:spLocks noChangeArrowheads="1"/>
          </p:cNvSpPr>
          <p:nvPr/>
        </p:nvSpPr>
        <p:spPr bwMode="auto">
          <a:xfrm>
            <a:off x="1211263" y="4592638"/>
            <a:ext cx="6518275" cy="715962"/>
          </a:xfrm>
          <a:prstGeom prst="rect">
            <a:avLst/>
          </a:prstGeom>
          <a:noFill/>
          <a:ln w="38100">
            <a:solidFill>
              <a:schemeClr val="tx1"/>
            </a:solidFill>
            <a:miter lim="800000"/>
            <a:headEnd/>
            <a:tailEnd/>
          </a:ln>
          <a:effectLst/>
        </p:spPr>
        <p:txBody>
          <a:bodyPr wrap="none" anchor="ctr"/>
          <a:lstStyle/>
          <a:p>
            <a:endParaRPr lang="en-US"/>
          </a:p>
        </p:txBody>
      </p:sp>
      <p:sp>
        <p:nvSpPr>
          <p:cNvPr id="212997" name="Line 5"/>
          <p:cNvSpPr>
            <a:spLocks noChangeShapeType="1"/>
          </p:cNvSpPr>
          <p:nvPr/>
        </p:nvSpPr>
        <p:spPr bwMode="auto">
          <a:xfrm>
            <a:off x="2220913" y="4587875"/>
            <a:ext cx="0" cy="712788"/>
          </a:xfrm>
          <a:prstGeom prst="line">
            <a:avLst/>
          </a:prstGeom>
          <a:noFill/>
          <a:ln w="38100">
            <a:solidFill>
              <a:schemeClr val="tx1"/>
            </a:solidFill>
            <a:round/>
            <a:headEnd type="none" w="sm" len="sm"/>
            <a:tailEnd type="none" w="sm" len="sm"/>
          </a:ln>
          <a:effectLst/>
        </p:spPr>
        <p:txBody>
          <a:bodyPr wrap="none" anchor="ctr"/>
          <a:lstStyle/>
          <a:p>
            <a:endParaRPr lang="en-US"/>
          </a:p>
        </p:txBody>
      </p:sp>
      <p:sp>
        <p:nvSpPr>
          <p:cNvPr id="212998" name="Line 6"/>
          <p:cNvSpPr>
            <a:spLocks noChangeShapeType="1"/>
          </p:cNvSpPr>
          <p:nvPr/>
        </p:nvSpPr>
        <p:spPr bwMode="auto">
          <a:xfrm>
            <a:off x="3238500" y="4587875"/>
            <a:ext cx="0" cy="725488"/>
          </a:xfrm>
          <a:prstGeom prst="line">
            <a:avLst/>
          </a:prstGeom>
          <a:noFill/>
          <a:ln w="38100">
            <a:solidFill>
              <a:schemeClr val="tx1"/>
            </a:solidFill>
            <a:round/>
            <a:headEnd type="none" w="sm" len="sm"/>
            <a:tailEnd type="none" w="sm" len="sm"/>
          </a:ln>
          <a:effectLst/>
        </p:spPr>
        <p:txBody>
          <a:bodyPr wrap="none" anchor="ctr"/>
          <a:lstStyle/>
          <a:p>
            <a:endParaRPr lang="en-US"/>
          </a:p>
        </p:txBody>
      </p:sp>
      <p:sp>
        <p:nvSpPr>
          <p:cNvPr id="212999" name="Line 7"/>
          <p:cNvSpPr>
            <a:spLocks noChangeShapeType="1"/>
          </p:cNvSpPr>
          <p:nvPr/>
        </p:nvSpPr>
        <p:spPr bwMode="auto">
          <a:xfrm>
            <a:off x="4276725" y="4587875"/>
            <a:ext cx="0" cy="725488"/>
          </a:xfrm>
          <a:prstGeom prst="line">
            <a:avLst/>
          </a:prstGeom>
          <a:noFill/>
          <a:ln w="38100">
            <a:solidFill>
              <a:schemeClr val="tx1"/>
            </a:solidFill>
            <a:round/>
            <a:headEnd type="none" w="sm" len="sm"/>
            <a:tailEnd type="none" w="sm" len="sm"/>
          </a:ln>
          <a:effectLst/>
        </p:spPr>
        <p:txBody>
          <a:bodyPr wrap="none" anchor="ctr"/>
          <a:lstStyle/>
          <a:p>
            <a:endParaRPr lang="en-US"/>
          </a:p>
        </p:txBody>
      </p:sp>
      <p:sp>
        <p:nvSpPr>
          <p:cNvPr id="213000" name="Line 8"/>
          <p:cNvSpPr>
            <a:spLocks noChangeShapeType="1"/>
          </p:cNvSpPr>
          <p:nvPr/>
        </p:nvSpPr>
        <p:spPr bwMode="auto">
          <a:xfrm>
            <a:off x="5386388" y="4587875"/>
            <a:ext cx="0" cy="725488"/>
          </a:xfrm>
          <a:prstGeom prst="line">
            <a:avLst/>
          </a:prstGeom>
          <a:noFill/>
          <a:ln w="38100">
            <a:solidFill>
              <a:schemeClr val="tx1"/>
            </a:solidFill>
            <a:round/>
            <a:headEnd type="none" w="sm" len="sm"/>
            <a:tailEnd type="none" w="sm" len="sm"/>
          </a:ln>
          <a:effectLst/>
        </p:spPr>
        <p:txBody>
          <a:bodyPr wrap="none" anchor="ctr"/>
          <a:lstStyle/>
          <a:p>
            <a:endParaRPr lang="en-US"/>
          </a:p>
        </p:txBody>
      </p:sp>
      <p:sp>
        <p:nvSpPr>
          <p:cNvPr id="213001" name="Line 9"/>
          <p:cNvSpPr>
            <a:spLocks noChangeShapeType="1"/>
          </p:cNvSpPr>
          <p:nvPr/>
        </p:nvSpPr>
        <p:spPr bwMode="auto">
          <a:xfrm>
            <a:off x="6540500" y="4600575"/>
            <a:ext cx="0" cy="700088"/>
          </a:xfrm>
          <a:prstGeom prst="line">
            <a:avLst/>
          </a:prstGeom>
          <a:noFill/>
          <a:ln w="38100">
            <a:solidFill>
              <a:schemeClr val="tx1"/>
            </a:solidFill>
            <a:round/>
            <a:headEnd type="none" w="sm" len="sm"/>
            <a:tailEnd type="none" w="sm" len="sm"/>
          </a:ln>
          <a:effectLst/>
        </p:spPr>
        <p:txBody>
          <a:bodyPr wrap="none" anchor="ctr"/>
          <a:lstStyle/>
          <a:p>
            <a:endParaRPr lang="en-US"/>
          </a:p>
        </p:txBody>
      </p:sp>
      <p:sp>
        <p:nvSpPr>
          <p:cNvPr id="213002" name="Rectangle 10"/>
          <p:cNvSpPr>
            <a:spLocks noChangeArrowheads="1"/>
          </p:cNvSpPr>
          <p:nvPr/>
        </p:nvSpPr>
        <p:spPr bwMode="auto">
          <a:xfrm>
            <a:off x="6958013" y="4767263"/>
            <a:ext cx="354012" cy="457200"/>
          </a:xfrm>
          <a:prstGeom prst="rect">
            <a:avLst/>
          </a:prstGeom>
          <a:noFill/>
          <a:ln w="9525">
            <a:noFill/>
            <a:miter lim="800000"/>
            <a:headEnd/>
            <a:tailEnd/>
          </a:ln>
          <a:effectLst/>
        </p:spPr>
        <p:txBody>
          <a:bodyPr wrap="none" lIns="92075" tIns="46038" rIns="92075" bIns="46038">
            <a:spAutoFit/>
          </a:bodyPr>
          <a:lstStyle/>
          <a:p>
            <a:r>
              <a:rPr lang="en-US"/>
              <a:t>5</a:t>
            </a:r>
          </a:p>
        </p:txBody>
      </p:sp>
      <p:sp>
        <p:nvSpPr>
          <p:cNvPr id="213003" name="Rectangle 11"/>
          <p:cNvSpPr>
            <a:spLocks noChangeArrowheads="1"/>
          </p:cNvSpPr>
          <p:nvPr/>
        </p:nvSpPr>
        <p:spPr bwMode="auto">
          <a:xfrm>
            <a:off x="4516438" y="4754563"/>
            <a:ext cx="523875" cy="457200"/>
          </a:xfrm>
          <a:prstGeom prst="rect">
            <a:avLst/>
          </a:prstGeom>
          <a:noFill/>
          <a:ln w="9525">
            <a:noFill/>
            <a:miter lim="800000"/>
            <a:headEnd/>
            <a:tailEnd/>
          </a:ln>
          <a:effectLst/>
        </p:spPr>
        <p:txBody>
          <a:bodyPr wrap="none" lIns="92075" tIns="46038" rIns="92075" bIns="46038">
            <a:spAutoFit/>
          </a:bodyPr>
          <a:lstStyle/>
          <a:p>
            <a:r>
              <a:rPr lang="en-US"/>
              <a:t>12</a:t>
            </a:r>
            <a:endParaRPr lang="en-US" b="0"/>
          </a:p>
        </p:txBody>
      </p:sp>
      <p:sp>
        <p:nvSpPr>
          <p:cNvPr id="213004" name="Rectangle 12"/>
          <p:cNvSpPr>
            <a:spLocks noChangeArrowheads="1"/>
          </p:cNvSpPr>
          <p:nvPr/>
        </p:nvSpPr>
        <p:spPr bwMode="auto">
          <a:xfrm>
            <a:off x="3430588" y="4767263"/>
            <a:ext cx="523875" cy="457200"/>
          </a:xfrm>
          <a:prstGeom prst="rect">
            <a:avLst/>
          </a:prstGeom>
          <a:noFill/>
          <a:ln w="9525">
            <a:noFill/>
            <a:miter lim="800000"/>
            <a:headEnd/>
            <a:tailEnd/>
          </a:ln>
          <a:effectLst/>
        </p:spPr>
        <p:txBody>
          <a:bodyPr wrap="none" lIns="92075" tIns="46038" rIns="92075" bIns="46038">
            <a:spAutoFit/>
          </a:bodyPr>
          <a:lstStyle/>
          <a:p>
            <a:r>
              <a:rPr lang="en-US">
                <a:solidFill>
                  <a:srgbClr val="FF0033"/>
                </a:solidFill>
              </a:rPr>
              <a:t>35</a:t>
            </a:r>
            <a:endParaRPr lang="en-US" b="0">
              <a:solidFill>
                <a:srgbClr val="FF0033"/>
              </a:solidFill>
            </a:endParaRPr>
          </a:p>
        </p:txBody>
      </p:sp>
      <p:sp>
        <p:nvSpPr>
          <p:cNvPr id="213005" name="Rectangle 13"/>
          <p:cNvSpPr>
            <a:spLocks noChangeArrowheads="1"/>
          </p:cNvSpPr>
          <p:nvPr/>
        </p:nvSpPr>
        <p:spPr bwMode="auto">
          <a:xfrm>
            <a:off x="2344738" y="4767263"/>
            <a:ext cx="523875" cy="457200"/>
          </a:xfrm>
          <a:prstGeom prst="rect">
            <a:avLst/>
          </a:prstGeom>
          <a:noFill/>
          <a:ln w="9525">
            <a:noFill/>
            <a:miter lim="800000"/>
            <a:headEnd/>
            <a:tailEnd/>
          </a:ln>
          <a:effectLst/>
        </p:spPr>
        <p:txBody>
          <a:bodyPr wrap="none" lIns="92075" tIns="46038" rIns="92075" bIns="46038">
            <a:spAutoFit/>
          </a:bodyPr>
          <a:lstStyle/>
          <a:p>
            <a:r>
              <a:rPr lang="en-US">
                <a:solidFill>
                  <a:srgbClr val="FF0033"/>
                </a:solidFill>
              </a:rPr>
              <a:t>77</a:t>
            </a:r>
            <a:endParaRPr lang="en-US" b="0">
              <a:solidFill>
                <a:srgbClr val="FF0033"/>
              </a:solidFill>
            </a:endParaRPr>
          </a:p>
        </p:txBody>
      </p:sp>
      <p:sp>
        <p:nvSpPr>
          <p:cNvPr id="213006" name="Rectangle 14"/>
          <p:cNvSpPr>
            <a:spLocks noChangeArrowheads="1"/>
          </p:cNvSpPr>
          <p:nvPr/>
        </p:nvSpPr>
        <p:spPr bwMode="auto">
          <a:xfrm>
            <a:off x="1376363" y="4781550"/>
            <a:ext cx="523875" cy="457200"/>
          </a:xfrm>
          <a:prstGeom prst="rect">
            <a:avLst/>
          </a:prstGeom>
          <a:noFill/>
          <a:ln w="9525">
            <a:noFill/>
            <a:miter lim="800000"/>
            <a:headEnd/>
            <a:tailEnd/>
          </a:ln>
          <a:effectLst/>
        </p:spPr>
        <p:txBody>
          <a:bodyPr wrap="none" lIns="92075" tIns="46038" rIns="92075" bIns="46038">
            <a:spAutoFit/>
          </a:bodyPr>
          <a:lstStyle/>
          <a:p>
            <a:r>
              <a:rPr lang="en-US"/>
              <a:t>42</a:t>
            </a:r>
            <a:endParaRPr lang="en-US" b="0"/>
          </a:p>
        </p:txBody>
      </p:sp>
      <p:sp>
        <p:nvSpPr>
          <p:cNvPr id="213007" name="Rectangle 15"/>
          <p:cNvSpPr>
            <a:spLocks noChangeArrowheads="1"/>
          </p:cNvSpPr>
          <p:nvPr/>
        </p:nvSpPr>
        <p:spPr bwMode="auto">
          <a:xfrm>
            <a:off x="5559425" y="4752975"/>
            <a:ext cx="693738" cy="457200"/>
          </a:xfrm>
          <a:prstGeom prst="rect">
            <a:avLst/>
          </a:prstGeom>
          <a:noFill/>
          <a:ln w="9525">
            <a:noFill/>
            <a:miter lim="800000"/>
            <a:headEnd/>
            <a:tailEnd/>
          </a:ln>
          <a:effectLst/>
        </p:spPr>
        <p:txBody>
          <a:bodyPr wrap="none" lIns="92075" tIns="46038" rIns="92075" bIns="46038">
            <a:spAutoFit/>
          </a:bodyPr>
          <a:lstStyle/>
          <a:p>
            <a:r>
              <a:rPr lang="en-US"/>
              <a:t>101</a:t>
            </a:r>
          </a:p>
        </p:txBody>
      </p:sp>
      <p:sp>
        <p:nvSpPr>
          <p:cNvPr id="213008" name="Rectangle 16"/>
          <p:cNvSpPr>
            <a:spLocks noChangeArrowheads="1"/>
          </p:cNvSpPr>
          <p:nvPr/>
        </p:nvSpPr>
        <p:spPr bwMode="auto">
          <a:xfrm>
            <a:off x="1524000" y="4132263"/>
            <a:ext cx="5746750" cy="457200"/>
          </a:xfrm>
          <a:prstGeom prst="rect">
            <a:avLst/>
          </a:prstGeom>
          <a:noFill/>
          <a:ln w="9525">
            <a:noFill/>
            <a:miter lim="800000"/>
            <a:headEnd/>
            <a:tailEnd/>
          </a:ln>
          <a:effectLst/>
        </p:spPr>
        <p:txBody>
          <a:bodyPr wrap="none" lIns="92075" tIns="46038" rIns="92075" bIns="46038">
            <a:spAutoFit/>
          </a:bodyPr>
          <a:lstStyle/>
          <a:p>
            <a:r>
              <a:rPr lang="en-US"/>
              <a:t>1          2          3          4            5            6</a:t>
            </a:r>
            <a:endParaRPr lang="en-US" b="0"/>
          </a:p>
        </p:txBody>
      </p:sp>
      <p:sp>
        <p:nvSpPr>
          <p:cNvPr id="213009" name="Rectangle 17"/>
          <p:cNvSpPr>
            <a:spLocks noChangeArrowheads="1"/>
          </p:cNvSpPr>
          <p:nvPr/>
        </p:nvSpPr>
        <p:spPr bwMode="auto">
          <a:xfrm>
            <a:off x="2220913" y="4587875"/>
            <a:ext cx="1009650" cy="708025"/>
          </a:xfrm>
          <a:prstGeom prst="rect">
            <a:avLst/>
          </a:prstGeom>
          <a:noFill/>
          <a:ln w="76200">
            <a:solidFill>
              <a:srgbClr val="FF0033"/>
            </a:solidFill>
            <a:miter lim="800000"/>
            <a:headEnd type="none" w="sm" len="sm"/>
            <a:tailEnd type="none" w="sm" len="sm"/>
          </a:ln>
          <a:effectLst/>
        </p:spPr>
        <p:txBody>
          <a:bodyPr wrap="none" anchor="ctr"/>
          <a:lstStyle/>
          <a:p>
            <a:endParaRPr lang="en-US"/>
          </a:p>
        </p:txBody>
      </p:sp>
      <p:sp>
        <p:nvSpPr>
          <p:cNvPr id="213010" name="Rectangle 18"/>
          <p:cNvSpPr>
            <a:spLocks noChangeArrowheads="1"/>
          </p:cNvSpPr>
          <p:nvPr/>
        </p:nvSpPr>
        <p:spPr bwMode="auto">
          <a:xfrm>
            <a:off x="3259138" y="4587875"/>
            <a:ext cx="1009650" cy="708025"/>
          </a:xfrm>
          <a:prstGeom prst="rect">
            <a:avLst/>
          </a:prstGeom>
          <a:noFill/>
          <a:ln w="76200">
            <a:solidFill>
              <a:srgbClr val="FF0033"/>
            </a:solidFill>
            <a:miter lim="800000"/>
            <a:headEnd type="none" w="sm" len="sm"/>
            <a:tailEnd type="none" w="sm" len="sm"/>
          </a:ln>
          <a:effectLst/>
        </p:spPr>
        <p:txBody>
          <a:bodyPr wrap="none" anchor="ctr"/>
          <a:lstStyle/>
          <a:p>
            <a:endParaRPr lang="en-US"/>
          </a:p>
        </p:txBody>
      </p:sp>
      <p:sp>
        <p:nvSpPr>
          <p:cNvPr id="213011" name="AutoShape 19"/>
          <p:cNvSpPr>
            <a:spLocks noChangeArrowheads="1"/>
          </p:cNvSpPr>
          <p:nvPr/>
        </p:nvSpPr>
        <p:spPr bwMode="auto">
          <a:xfrm>
            <a:off x="2062163" y="4141788"/>
            <a:ext cx="2419350" cy="1536700"/>
          </a:xfrm>
          <a:prstGeom prst="irregularSeal1">
            <a:avLst/>
          </a:prstGeom>
          <a:solidFill>
            <a:srgbClr val="FFCC00"/>
          </a:solidFill>
          <a:ln w="38100">
            <a:solidFill>
              <a:schemeClr val="tx1"/>
            </a:solidFill>
            <a:miter lim="800000"/>
            <a:headEnd type="none" w="sm" len="sm"/>
            <a:tailEnd type="none" w="sm" len="sm"/>
          </a:ln>
          <a:effectLst/>
        </p:spPr>
        <p:txBody>
          <a:bodyPr wrap="none" anchor="ctr"/>
          <a:lstStyle/>
          <a:p>
            <a:pPr algn="ctr"/>
            <a:r>
              <a:rPr lang="en-US"/>
              <a:t>Swap</a:t>
            </a:r>
          </a:p>
        </p:txBody>
      </p:sp>
      <p:grpSp>
        <p:nvGrpSpPr>
          <p:cNvPr id="2" name="Group 20"/>
          <p:cNvGrpSpPr>
            <a:grpSpLocks/>
          </p:cNvGrpSpPr>
          <p:nvPr/>
        </p:nvGrpSpPr>
        <p:grpSpPr bwMode="auto">
          <a:xfrm>
            <a:off x="2257425" y="4605338"/>
            <a:ext cx="2019300" cy="708025"/>
            <a:chOff x="760" y="2895"/>
            <a:chExt cx="1272" cy="446"/>
          </a:xfrm>
        </p:grpSpPr>
        <p:sp>
          <p:nvSpPr>
            <p:cNvPr id="213013" name="Rectangle 21"/>
            <p:cNvSpPr>
              <a:spLocks noChangeArrowheads="1"/>
            </p:cNvSpPr>
            <p:nvPr/>
          </p:nvSpPr>
          <p:spPr bwMode="auto">
            <a:xfrm>
              <a:off x="760" y="2895"/>
              <a:ext cx="636" cy="446"/>
            </a:xfrm>
            <a:prstGeom prst="rect">
              <a:avLst/>
            </a:prstGeom>
            <a:solidFill>
              <a:schemeClr val="bg1"/>
            </a:solidFill>
            <a:ln w="76200">
              <a:solidFill>
                <a:srgbClr val="FF0033"/>
              </a:solidFill>
              <a:miter lim="800000"/>
              <a:headEnd type="none" w="sm" len="sm"/>
              <a:tailEnd type="none" w="sm" len="sm"/>
            </a:ln>
            <a:effectLst/>
          </p:spPr>
          <p:txBody>
            <a:bodyPr wrap="none" anchor="ctr"/>
            <a:lstStyle/>
            <a:p>
              <a:pPr algn="ctr"/>
              <a:r>
                <a:rPr lang="en-US"/>
                <a:t>35</a:t>
              </a:r>
            </a:p>
          </p:txBody>
        </p:sp>
        <p:sp>
          <p:nvSpPr>
            <p:cNvPr id="213014" name="Rectangle 22"/>
            <p:cNvSpPr>
              <a:spLocks noChangeArrowheads="1"/>
            </p:cNvSpPr>
            <p:nvPr/>
          </p:nvSpPr>
          <p:spPr bwMode="auto">
            <a:xfrm>
              <a:off x="1396" y="2895"/>
              <a:ext cx="636" cy="446"/>
            </a:xfrm>
            <a:prstGeom prst="rect">
              <a:avLst/>
            </a:prstGeom>
            <a:solidFill>
              <a:schemeClr val="bg1"/>
            </a:solidFill>
            <a:ln w="76200">
              <a:solidFill>
                <a:srgbClr val="FF0033"/>
              </a:solidFill>
              <a:miter lim="800000"/>
              <a:headEnd type="none" w="sm" len="sm"/>
              <a:tailEnd type="none" w="sm" len="sm"/>
            </a:ln>
            <a:effectLst/>
          </p:spPr>
          <p:txBody>
            <a:bodyPr wrap="none" anchor="ctr"/>
            <a:lstStyle/>
            <a:p>
              <a:pPr algn="ctr"/>
              <a:r>
                <a:rPr lang="en-US"/>
                <a:t>77</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13011"/>
                                        </p:tgtEl>
                                        <p:attrNameLst>
                                          <p:attrName>style.visibility</p:attrName>
                                        </p:attrNameLst>
                                      </p:cBhvr>
                                      <p:to>
                                        <p:strVal val="visible"/>
                                      </p:to>
                                    </p:set>
                                    <p:anim calcmode="lin" valueType="num">
                                      <p:cBhvr>
                                        <p:cTn id="7" dur="500" fill="hold"/>
                                        <p:tgtEl>
                                          <p:spTgt spid="213011"/>
                                        </p:tgtEl>
                                        <p:attrNameLst>
                                          <p:attrName>ppt_w</p:attrName>
                                        </p:attrNameLst>
                                      </p:cBhvr>
                                      <p:tavLst>
                                        <p:tav tm="0">
                                          <p:val>
                                            <p:fltVal val="0"/>
                                          </p:val>
                                        </p:tav>
                                        <p:tav tm="100000">
                                          <p:val>
                                            <p:strVal val="#ppt_w"/>
                                          </p:val>
                                        </p:tav>
                                      </p:tavLst>
                                    </p:anim>
                                    <p:anim calcmode="lin" valueType="num">
                                      <p:cBhvr>
                                        <p:cTn id="8" dur="500" fill="hold"/>
                                        <p:tgtEl>
                                          <p:spTgt spid="213011"/>
                                        </p:tgtEl>
                                        <p:attrNameLst>
                                          <p:attrName>ppt_h</p:attrName>
                                        </p:attrNameLst>
                                      </p:cBhvr>
                                      <p:tavLst>
                                        <p:tav tm="0">
                                          <p:val>
                                            <p:fltVal val="0"/>
                                          </p:val>
                                        </p:tav>
                                        <p:tav tm="100000">
                                          <p:val>
                                            <p:strVal val="#ppt_h"/>
                                          </p:val>
                                        </p:tav>
                                      </p:tavLst>
                                    </p:anim>
                                  </p:childTnLst>
                                  <p:subTnLst>
                                    <p:set>
                                      <p:cBhvr override="childStyle">
                                        <p:cTn dur="1" fill="hold" display="0" masterRel="sameClick" afterEffect="1">
                                          <p:stCondLst>
                                            <p:cond evt="end" delay="0">
                                              <p:tn val="5"/>
                                            </p:cond>
                                          </p:stCondLst>
                                        </p:cTn>
                                        <p:tgtEl>
                                          <p:spTgt spid="213011"/>
                                        </p:tgtEl>
                                        <p:attrNameLst>
                                          <p:attrName>style.visibility</p:attrName>
                                        </p:attrNameLst>
                                      </p:cBhvr>
                                      <p:to>
                                        <p:strVal val="hidden"/>
                                      </p:to>
                                    </p:set>
                                  </p:subTnLst>
                                </p:cTn>
                              </p:par>
                            </p:childTnLst>
                          </p:cTn>
                        </p:par>
                        <p:par>
                          <p:cTn id="9" fill="hold">
                            <p:stCondLst>
                              <p:cond delay="500"/>
                            </p:stCondLst>
                            <p:childTnLst>
                              <p:par>
                                <p:cTn id="10" presetID="1" presetClass="entr" presetSubtype="0" fill="hold" nodeType="afterEffect">
                                  <p:stCondLst>
                                    <p:cond delay="0"/>
                                  </p:stCondLst>
                                  <p:childTnLst>
                                    <p:set>
                                      <p:cBhvr>
                                        <p:cTn id="11"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011"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r>
              <a:rPr lang="en-US"/>
              <a:t>"Bubbling Up" the Largest Element</a:t>
            </a:r>
          </a:p>
        </p:txBody>
      </p:sp>
      <p:sp>
        <p:nvSpPr>
          <p:cNvPr id="214019" name="Rectangle 3"/>
          <p:cNvSpPr>
            <a:spLocks noGrp="1" noChangeArrowheads="1"/>
          </p:cNvSpPr>
          <p:nvPr>
            <p:ph type="body" idx="1"/>
          </p:nvPr>
        </p:nvSpPr>
        <p:spPr/>
        <p:txBody>
          <a:bodyPr/>
          <a:lstStyle/>
          <a:p>
            <a:r>
              <a:rPr lang="en-US" b="1"/>
              <a:t>Traverse a collection of elements</a:t>
            </a:r>
          </a:p>
          <a:p>
            <a:pPr lvl="1"/>
            <a:r>
              <a:rPr lang="en-US" b="1"/>
              <a:t>Move from the front to the end</a:t>
            </a:r>
          </a:p>
          <a:p>
            <a:pPr lvl="1"/>
            <a:r>
              <a:rPr lang="en-US" b="1"/>
              <a:t>“Bubble” the largest value to the end using pair-wise comparisons and swapping</a:t>
            </a:r>
          </a:p>
        </p:txBody>
      </p:sp>
      <p:sp>
        <p:nvSpPr>
          <p:cNvPr id="214020" name="Rectangle 4"/>
          <p:cNvSpPr>
            <a:spLocks noChangeArrowheads="1"/>
          </p:cNvSpPr>
          <p:nvPr/>
        </p:nvSpPr>
        <p:spPr bwMode="auto">
          <a:xfrm>
            <a:off x="1211263" y="4592638"/>
            <a:ext cx="6518275" cy="715962"/>
          </a:xfrm>
          <a:prstGeom prst="rect">
            <a:avLst/>
          </a:prstGeom>
          <a:noFill/>
          <a:ln w="38100">
            <a:solidFill>
              <a:schemeClr val="tx1"/>
            </a:solidFill>
            <a:miter lim="800000"/>
            <a:headEnd/>
            <a:tailEnd/>
          </a:ln>
          <a:effectLst/>
        </p:spPr>
        <p:txBody>
          <a:bodyPr wrap="none" anchor="ctr"/>
          <a:lstStyle/>
          <a:p>
            <a:endParaRPr lang="en-US"/>
          </a:p>
        </p:txBody>
      </p:sp>
      <p:sp>
        <p:nvSpPr>
          <p:cNvPr id="214021" name="Line 5"/>
          <p:cNvSpPr>
            <a:spLocks noChangeShapeType="1"/>
          </p:cNvSpPr>
          <p:nvPr/>
        </p:nvSpPr>
        <p:spPr bwMode="auto">
          <a:xfrm>
            <a:off x="2220913" y="4587875"/>
            <a:ext cx="0" cy="712788"/>
          </a:xfrm>
          <a:prstGeom prst="line">
            <a:avLst/>
          </a:prstGeom>
          <a:noFill/>
          <a:ln w="38100">
            <a:solidFill>
              <a:schemeClr val="tx1"/>
            </a:solidFill>
            <a:round/>
            <a:headEnd type="none" w="sm" len="sm"/>
            <a:tailEnd type="none" w="sm" len="sm"/>
          </a:ln>
          <a:effectLst/>
        </p:spPr>
        <p:txBody>
          <a:bodyPr wrap="none" anchor="ctr"/>
          <a:lstStyle/>
          <a:p>
            <a:endParaRPr lang="en-US"/>
          </a:p>
        </p:txBody>
      </p:sp>
      <p:sp>
        <p:nvSpPr>
          <p:cNvPr id="214022" name="Line 6"/>
          <p:cNvSpPr>
            <a:spLocks noChangeShapeType="1"/>
          </p:cNvSpPr>
          <p:nvPr/>
        </p:nvSpPr>
        <p:spPr bwMode="auto">
          <a:xfrm>
            <a:off x="3238500" y="4587875"/>
            <a:ext cx="0" cy="725488"/>
          </a:xfrm>
          <a:prstGeom prst="line">
            <a:avLst/>
          </a:prstGeom>
          <a:noFill/>
          <a:ln w="38100">
            <a:solidFill>
              <a:schemeClr val="tx1"/>
            </a:solidFill>
            <a:round/>
            <a:headEnd type="none" w="sm" len="sm"/>
            <a:tailEnd type="none" w="sm" len="sm"/>
          </a:ln>
          <a:effectLst/>
        </p:spPr>
        <p:txBody>
          <a:bodyPr wrap="none" anchor="ctr"/>
          <a:lstStyle/>
          <a:p>
            <a:endParaRPr lang="en-US"/>
          </a:p>
        </p:txBody>
      </p:sp>
      <p:sp>
        <p:nvSpPr>
          <p:cNvPr id="214023" name="Line 7"/>
          <p:cNvSpPr>
            <a:spLocks noChangeShapeType="1"/>
          </p:cNvSpPr>
          <p:nvPr/>
        </p:nvSpPr>
        <p:spPr bwMode="auto">
          <a:xfrm>
            <a:off x="4276725" y="4587875"/>
            <a:ext cx="0" cy="725488"/>
          </a:xfrm>
          <a:prstGeom prst="line">
            <a:avLst/>
          </a:prstGeom>
          <a:noFill/>
          <a:ln w="38100">
            <a:solidFill>
              <a:schemeClr val="tx1"/>
            </a:solidFill>
            <a:round/>
            <a:headEnd type="none" w="sm" len="sm"/>
            <a:tailEnd type="none" w="sm" len="sm"/>
          </a:ln>
          <a:effectLst/>
        </p:spPr>
        <p:txBody>
          <a:bodyPr wrap="none" anchor="ctr"/>
          <a:lstStyle/>
          <a:p>
            <a:endParaRPr lang="en-US"/>
          </a:p>
        </p:txBody>
      </p:sp>
      <p:sp>
        <p:nvSpPr>
          <p:cNvPr id="214024" name="Line 8"/>
          <p:cNvSpPr>
            <a:spLocks noChangeShapeType="1"/>
          </p:cNvSpPr>
          <p:nvPr/>
        </p:nvSpPr>
        <p:spPr bwMode="auto">
          <a:xfrm>
            <a:off x="5386388" y="4587875"/>
            <a:ext cx="0" cy="725488"/>
          </a:xfrm>
          <a:prstGeom prst="line">
            <a:avLst/>
          </a:prstGeom>
          <a:noFill/>
          <a:ln w="38100">
            <a:solidFill>
              <a:schemeClr val="tx1"/>
            </a:solidFill>
            <a:round/>
            <a:headEnd type="none" w="sm" len="sm"/>
            <a:tailEnd type="none" w="sm" len="sm"/>
          </a:ln>
          <a:effectLst/>
        </p:spPr>
        <p:txBody>
          <a:bodyPr wrap="none" anchor="ctr"/>
          <a:lstStyle/>
          <a:p>
            <a:endParaRPr lang="en-US"/>
          </a:p>
        </p:txBody>
      </p:sp>
      <p:sp>
        <p:nvSpPr>
          <p:cNvPr id="214025" name="Line 9"/>
          <p:cNvSpPr>
            <a:spLocks noChangeShapeType="1"/>
          </p:cNvSpPr>
          <p:nvPr/>
        </p:nvSpPr>
        <p:spPr bwMode="auto">
          <a:xfrm>
            <a:off x="6540500" y="4600575"/>
            <a:ext cx="0" cy="700088"/>
          </a:xfrm>
          <a:prstGeom prst="line">
            <a:avLst/>
          </a:prstGeom>
          <a:noFill/>
          <a:ln w="38100">
            <a:solidFill>
              <a:schemeClr val="tx1"/>
            </a:solidFill>
            <a:round/>
            <a:headEnd type="none" w="sm" len="sm"/>
            <a:tailEnd type="none" w="sm" len="sm"/>
          </a:ln>
          <a:effectLst/>
        </p:spPr>
        <p:txBody>
          <a:bodyPr wrap="none" anchor="ctr"/>
          <a:lstStyle/>
          <a:p>
            <a:endParaRPr lang="en-US"/>
          </a:p>
        </p:txBody>
      </p:sp>
      <p:sp>
        <p:nvSpPr>
          <p:cNvPr id="214026" name="Rectangle 10"/>
          <p:cNvSpPr>
            <a:spLocks noChangeArrowheads="1"/>
          </p:cNvSpPr>
          <p:nvPr/>
        </p:nvSpPr>
        <p:spPr bwMode="auto">
          <a:xfrm>
            <a:off x="6958013" y="4767263"/>
            <a:ext cx="354012" cy="457200"/>
          </a:xfrm>
          <a:prstGeom prst="rect">
            <a:avLst/>
          </a:prstGeom>
          <a:noFill/>
          <a:ln w="9525">
            <a:noFill/>
            <a:miter lim="800000"/>
            <a:headEnd/>
            <a:tailEnd/>
          </a:ln>
          <a:effectLst/>
        </p:spPr>
        <p:txBody>
          <a:bodyPr wrap="none" lIns="92075" tIns="46038" rIns="92075" bIns="46038">
            <a:spAutoFit/>
          </a:bodyPr>
          <a:lstStyle/>
          <a:p>
            <a:r>
              <a:rPr lang="en-US"/>
              <a:t>5</a:t>
            </a:r>
          </a:p>
        </p:txBody>
      </p:sp>
      <p:sp>
        <p:nvSpPr>
          <p:cNvPr id="214027" name="Rectangle 11"/>
          <p:cNvSpPr>
            <a:spLocks noChangeArrowheads="1"/>
          </p:cNvSpPr>
          <p:nvPr/>
        </p:nvSpPr>
        <p:spPr bwMode="auto">
          <a:xfrm>
            <a:off x="4516438" y="4754563"/>
            <a:ext cx="523875" cy="457200"/>
          </a:xfrm>
          <a:prstGeom prst="rect">
            <a:avLst/>
          </a:prstGeom>
          <a:noFill/>
          <a:ln w="9525">
            <a:noFill/>
            <a:miter lim="800000"/>
            <a:headEnd/>
            <a:tailEnd/>
          </a:ln>
          <a:effectLst/>
        </p:spPr>
        <p:txBody>
          <a:bodyPr wrap="none" lIns="92075" tIns="46038" rIns="92075" bIns="46038">
            <a:spAutoFit/>
          </a:bodyPr>
          <a:lstStyle/>
          <a:p>
            <a:r>
              <a:rPr lang="en-US">
                <a:solidFill>
                  <a:srgbClr val="FF0033"/>
                </a:solidFill>
              </a:rPr>
              <a:t>12</a:t>
            </a:r>
            <a:endParaRPr lang="en-US" b="0">
              <a:solidFill>
                <a:srgbClr val="FF0033"/>
              </a:solidFill>
            </a:endParaRPr>
          </a:p>
        </p:txBody>
      </p:sp>
      <p:sp>
        <p:nvSpPr>
          <p:cNvPr id="214028" name="Rectangle 12"/>
          <p:cNvSpPr>
            <a:spLocks noChangeArrowheads="1"/>
          </p:cNvSpPr>
          <p:nvPr/>
        </p:nvSpPr>
        <p:spPr bwMode="auto">
          <a:xfrm>
            <a:off x="3430588" y="4767263"/>
            <a:ext cx="523875" cy="457200"/>
          </a:xfrm>
          <a:prstGeom prst="rect">
            <a:avLst/>
          </a:prstGeom>
          <a:noFill/>
          <a:ln w="9525">
            <a:noFill/>
            <a:miter lim="800000"/>
            <a:headEnd/>
            <a:tailEnd/>
          </a:ln>
          <a:effectLst/>
        </p:spPr>
        <p:txBody>
          <a:bodyPr wrap="none" lIns="92075" tIns="46038" rIns="92075" bIns="46038">
            <a:spAutoFit/>
          </a:bodyPr>
          <a:lstStyle/>
          <a:p>
            <a:r>
              <a:rPr lang="en-US">
                <a:solidFill>
                  <a:srgbClr val="FF0033"/>
                </a:solidFill>
              </a:rPr>
              <a:t>77</a:t>
            </a:r>
            <a:endParaRPr lang="en-US" b="0">
              <a:solidFill>
                <a:srgbClr val="FF0033"/>
              </a:solidFill>
            </a:endParaRPr>
          </a:p>
        </p:txBody>
      </p:sp>
      <p:sp>
        <p:nvSpPr>
          <p:cNvPr id="214029" name="Rectangle 13"/>
          <p:cNvSpPr>
            <a:spLocks noChangeArrowheads="1"/>
          </p:cNvSpPr>
          <p:nvPr/>
        </p:nvSpPr>
        <p:spPr bwMode="auto">
          <a:xfrm>
            <a:off x="2344738" y="4767263"/>
            <a:ext cx="523875" cy="457200"/>
          </a:xfrm>
          <a:prstGeom prst="rect">
            <a:avLst/>
          </a:prstGeom>
          <a:noFill/>
          <a:ln w="9525">
            <a:noFill/>
            <a:miter lim="800000"/>
            <a:headEnd/>
            <a:tailEnd/>
          </a:ln>
          <a:effectLst/>
        </p:spPr>
        <p:txBody>
          <a:bodyPr wrap="none" lIns="92075" tIns="46038" rIns="92075" bIns="46038">
            <a:spAutoFit/>
          </a:bodyPr>
          <a:lstStyle/>
          <a:p>
            <a:r>
              <a:rPr lang="en-US"/>
              <a:t>35</a:t>
            </a:r>
            <a:endParaRPr lang="en-US" b="0"/>
          </a:p>
        </p:txBody>
      </p:sp>
      <p:sp>
        <p:nvSpPr>
          <p:cNvPr id="214030" name="Rectangle 14"/>
          <p:cNvSpPr>
            <a:spLocks noChangeArrowheads="1"/>
          </p:cNvSpPr>
          <p:nvPr/>
        </p:nvSpPr>
        <p:spPr bwMode="auto">
          <a:xfrm>
            <a:off x="1376363" y="4781550"/>
            <a:ext cx="523875" cy="457200"/>
          </a:xfrm>
          <a:prstGeom prst="rect">
            <a:avLst/>
          </a:prstGeom>
          <a:noFill/>
          <a:ln w="9525">
            <a:noFill/>
            <a:miter lim="800000"/>
            <a:headEnd/>
            <a:tailEnd/>
          </a:ln>
          <a:effectLst/>
        </p:spPr>
        <p:txBody>
          <a:bodyPr wrap="none" lIns="92075" tIns="46038" rIns="92075" bIns="46038">
            <a:spAutoFit/>
          </a:bodyPr>
          <a:lstStyle/>
          <a:p>
            <a:r>
              <a:rPr lang="en-US"/>
              <a:t>42</a:t>
            </a:r>
            <a:endParaRPr lang="en-US" b="0"/>
          </a:p>
        </p:txBody>
      </p:sp>
      <p:sp>
        <p:nvSpPr>
          <p:cNvPr id="214031" name="Rectangle 15"/>
          <p:cNvSpPr>
            <a:spLocks noChangeArrowheads="1"/>
          </p:cNvSpPr>
          <p:nvPr/>
        </p:nvSpPr>
        <p:spPr bwMode="auto">
          <a:xfrm>
            <a:off x="5559425" y="4752975"/>
            <a:ext cx="693738" cy="457200"/>
          </a:xfrm>
          <a:prstGeom prst="rect">
            <a:avLst/>
          </a:prstGeom>
          <a:noFill/>
          <a:ln w="9525">
            <a:noFill/>
            <a:miter lim="800000"/>
            <a:headEnd/>
            <a:tailEnd/>
          </a:ln>
          <a:effectLst/>
        </p:spPr>
        <p:txBody>
          <a:bodyPr wrap="none" lIns="92075" tIns="46038" rIns="92075" bIns="46038">
            <a:spAutoFit/>
          </a:bodyPr>
          <a:lstStyle/>
          <a:p>
            <a:r>
              <a:rPr lang="en-US"/>
              <a:t>101</a:t>
            </a:r>
          </a:p>
        </p:txBody>
      </p:sp>
      <p:sp>
        <p:nvSpPr>
          <p:cNvPr id="214032" name="Rectangle 16"/>
          <p:cNvSpPr>
            <a:spLocks noChangeArrowheads="1"/>
          </p:cNvSpPr>
          <p:nvPr/>
        </p:nvSpPr>
        <p:spPr bwMode="auto">
          <a:xfrm>
            <a:off x="1524000" y="4132263"/>
            <a:ext cx="5746750" cy="457200"/>
          </a:xfrm>
          <a:prstGeom prst="rect">
            <a:avLst/>
          </a:prstGeom>
          <a:noFill/>
          <a:ln w="9525">
            <a:noFill/>
            <a:miter lim="800000"/>
            <a:headEnd/>
            <a:tailEnd/>
          </a:ln>
          <a:effectLst/>
        </p:spPr>
        <p:txBody>
          <a:bodyPr wrap="none" lIns="92075" tIns="46038" rIns="92075" bIns="46038">
            <a:spAutoFit/>
          </a:bodyPr>
          <a:lstStyle/>
          <a:p>
            <a:r>
              <a:rPr lang="en-US"/>
              <a:t>1          2          3          4            5            6</a:t>
            </a:r>
            <a:endParaRPr lang="en-US" b="0"/>
          </a:p>
        </p:txBody>
      </p:sp>
      <p:sp>
        <p:nvSpPr>
          <p:cNvPr id="214033" name="Rectangle 17"/>
          <p:cNvSpPr>
            <a:spLocks noChangeArrowheads="1"/>
          </p:cNvSpPr>
          <p:nvPr/>
        </p:nvSpPr>
        <p:spPr bwMode="auto">
          <a:xfrm>
            <a:off x="3267075" y="4600575"/>
            <a:ext cx="1009650" cy="708025"/>
          </a:xfrm>
          <a:prstGeom prst="rect">
            <a:avLst/>
          </a:prstGeom>
          <a:noFill/>
          <a:ln w="76200">
            <a:solidFill>
              <a:srgbClr val="FF0033"/>
            </a:solidFill>
            <a:miter lim="800000"/>
            <a:headEnd type="none" w="sm" len="sm"/>
            <a:tailEnd type="none" w="sm" len="sm"/>
          </a:ln>
          <a:effectLst/>
        </p:spPr>
        <p:txBody>
          <a:bodyPr wrap="none" anchor="ctr"/>
          <a:lstStyle/>
          <a:p>
            <a:endParaRPr lang="en-US"/>
          </a:p>
        </p:txBody>
      </p:sp>
      <p:sp>
        <p:nvSpPr>
          <p:cNvPr id="214034" name="Rectangle 18"/>
          <p:cNvSpPr>
            <a:spLocks noChangeArrowheads="1"/>
          </p:cNvSpPr>
          <p:nvPr/>
        </p:nvSpPr>
        <p:spPr bwMode="auto">
          <a:xfrm>
            <a:off x="4276725" y="4600575"/>
            <a:ext cx="1095375" cy="708025"/>
          </a:xfrm>
          <a:prstGeom prst="rect">
            <a:avLst/>
          </a:prstGeom>
          <a:noFill/>
          <a:ln w="76200">
            <a:solidFill>
              <a:srgbClr val="FF0033"/>
            </a:solidFill>
            <a:miter lim="800000"/>
            <a:headEnd type="none" w="sm" len="sm"/>
            <a:tailEnd type="none" w="sm" len="sm"/>
          </a:ln>
          <a:effectLst/>
        </p:spPr>
        <p:txBody>
          <a:bodyPr wrap="none" anchor="ctr"/>
          <a:lstStyle/>
          <a:p>
            <a:endParaRPr lang="en-US"/>
          </a:p>
        </p:txBody>
      </p:sp>
      <p:sp>
        <p:nvSpPr>
          <p:cNvPr id="214035" name="AutoShape 19"/>
          <p:cNvSpPr>
            <a:spLocks noChangeArrowheads="1"/>
          </p:cNvSpPr>
          <p:nvPr/>
        </p:nvSpPr>
        <p:spPr bwMode="auto">
          <a:xfrm>
            <a:off x="3057525" y="4132263"/>
            <a:ext cx="2501900" cy="1536700"/>
          </a:xfrm>
          <a:prstGeom prst="irregularSeal1">
            <a:avLst/>
          </a:prstGeom>
          <a:solidFill>
            <a:srgbClr val="FFCC00"/>
          </a:solidFill>
          <a:ln w="38100">
            <a:solidFill>
              <a:schemeClr val="tx1"/>
            </a:solidFill>
            <a:miter lim="800000"/>
            <a:headEnd type="none" w="sm" len="sm"/>
            <a:tailEnd type="none" w="sm" len="sm"/>
          </a:ln>
          <a:effectLst/>
        </p:spPr>
        <p:txBody>
          <a:bodyPr wrap="none" anchor="ctr"/>
          <a:lstStyle/>
          <a:p>
            <a:pPr algn="ctr"/>
            <a:r>
              <a:rPr lang="en-US"/>
              <a:t>Swap</a:t>
            </a:r>
          </a:p>
        </p:txBody>
      </p:sp>
      <p:grpSp>
        <p:nvGrpSpPr>
          <p:cNvPr id="2" name="Group 20"/>
          <p:cNvGrpSpPr>
            <a:grpSpLocks/>
          </p:cNvGrpSpPr>
          <p:nvPr/>
        </p:nvGrpSpPr>
        <p:grpSpPr bwMode="auto">
          <a:xfrm>
            <a:off x="3267075" y="4595813"/>
            <a:ext cx="2087563" cy="708025"/>
            <a:chOff x="760" y="2895"/>
            <a:chExt cx="1272" cy="446"/>
          </a:xfrm>
        </p:grpSpPr>
        <p:sp>
          <p:nvSpPr>
            <p:cNvPr id="214037" name="Rectangle 21"/>
            <p:cNvSpPr>
              <a:spLocks noChangeArrowheads="1"/>
            </p:cNvSpPr>
            <p:nvPr/>
          </p:nvSpPr>
          <p:spPr bwMode="auto">
            <a:xfrm>
              <a:off x="760" y="2895"/>
              <a:ext cx="636" cy="446"/>
            </a:xfrm>
            <a:prstGeom prst="rect">
              <a:avLst/>
            </a:prstGeom>
            <a:solidFill>
              <a:schemeClr val="bg1"/>
            </a:solidFill>
            <a:ln w="76200">
              <a:solidFill>
                <a:srgbClr val="FF0033"/>
              </a:solidFill>
              <a:miter lim="800000"/>
              <a:headEnd type="none" w="sm" len="sm"/>
              <a:tailEnd type="none" w="sm" len="sm"/>
            </a:ln>
            <a:effectLst/>
          </p:spPr>
          <p:txBody>
            <a:bodyPr wrap="none" anchor="ctr"/>
            <a:lstStyle/>
            <a:p>
              <a:pPr algn="ctr"/>
              <a:r>
                <a:rPr lang="en-US"/>
                <a:t>12</a:t>
              </a:r>
            </a:p>
          </p:txBody>
        </p:sp>
        <p:sp>
          <p:nvSpPr>
            <p:cNvPr id="214038" name="Rectangle 22"/>
            <p:cNvSpPr>
              <a:spLocks noChangeArrowheads="1"/>
            </p:cNvSpPr>
            <p:nvPr/>
          </p:nvSpPr>
          <p:spPr bwMode="auto">
            <a:xfrm>
              <a:off x="1396" y="2895"/>
              <a:ext cx="636" cy="446"/>
            </a:xfrm>
            <a:prstGeom prst="rect">
              <a:avLst/>
            </a:prstGeom>
            <a:solidFill>
              <a:schemeClr val="bg1"/>
            </a:solidFill>
            <a:ln w="76200">
              <a:solidFill>
                <a:srgbClr val="FF0033"/>
              </a:solidFill>
              <a:miter lim="800000"/>
              <a:headEnd type="none" w="sm" len="sm"/>
              <a:tailEnd type="none" w="sm" len="sm"/>
            </a:ln>
            <a:effectLst/>
          </p:spPr>
          <p:txBody>
            <a:bodyPr wrap="none" anchor="ctr"/>
            <a:lstStyle/>
            <a:p>
              <a:pPr algn="ctr"/>
              <a:r>
                <a:rPr lang="en-US"/>
                <a:t>77</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14035"/>
                                        </p:tgtEl>
                                        <p:attrNameLst>
                                          <p:attrName>style.visibility</p:attrName>
                                        </p:attrNameLst>
                                      </p:cBhvr>
                                      <p:to>
                                        <p:strVal val="visible"/>
                                      </p:to>
                                    </p:set>
                                    <p:anim calcmode="lin" valueType="num">
                                      <p:cBhvr>
                                        <p:cTn id="7" dur="500" fill="hold"/>
                                        <p:tgtEl>
                                          <p:spTgt spid="214035"/>
                                        </p:tgtEl>
                                        <p:attrNameLst>
                                          <p:attrName>ppt_w</p:attrName>
                                        </p:attrNameLst>
                                      </p:cBhvr>
                                      <p:tavLst>
                                        <p:tav tm="0">
                                          <p:val>
                                            <p:fltVal val="0"/>
                                          </p:val>
                                        </p:tav>
                                        <p:tav tm="100000">
                                          <p:val>
                                            <p:strVal val="#ppt_w"/>
                                          </p:val>
                                        </p:tav>
                                      </p:tavLst>
                                    </p:anim>
                                    <p:anim calcmode="lin" valueType="num">
                                      <p:cBhvr>
                                        <p:cTn id="8" dur="500" fill="hold"/>
                                        <p:tgtEl>
                                          <p:spTgt spid="214035"/>
                                        </p:tgtEl>
                                        <p:attrNameLst>
                                          <p:attrName>ppt_h</p:attrName>
                                        </p:attrNameLst>
                                      </p:cBhvr>
                                      <p:tavLst>
                                        <p:tav tm="0">
                                          <p:val>
                                            <p:fltVal val="0"/>
                                          </p:val>
                                        </p:tav>
                                        <p:tav tm="100000">
                                          <p:val>
                                            <p:strVal val="#ppt_h"/>
                                          </p:val>
                                        </p:tav>
                                      </p:tavLst>
                                    </p:anim>
                                  </p:childTnLst>
                                  <p:subTnLst>
                                    <p:set>
                                      <p:cBhvr override="childStyle">
                                        <p:cTn dur="1" fill="hold" display="0" masterRel="sameClick" afterEffect="1">
                                          <p:stCondLst>
                                            <p:cond evt="end" delay="0">
                                              <p:tn val="5"/>
                                            </p:cond>
                                          </p:stCondLst>
                                        </p:cTn>
                                        <p:tgtEl>
                                          <p:spTgt spid="214035"/>
                                        </p:tgtEl>
                                        <p:attrNameLst>
                                          <p:attrName>style.visibility</p:attrName>
                                        </p:attrNameLst>
                                      </p:cBhvr>
                                      <p:to>
                                        <p:strVal val="hidden"/>
                                      </p:to>
                                    </p:set>
                                  </p:subTnLst>
                                </p:cTn>
                              </p:par>
                            </p:childTnLst>
                          </p:cTn>
                        </p:par>
                        <p:par>
                          <p:cTn id="9" fill="hold">
                            <p:stCondLst>
                              <p:cond delay="500"/>
                            </p:stCondLst>
                            <p:childTnLst>
                              <p:par>
                                <p:cTn id="10" presetID="1" presetClass="entr" presetSubtype="0" fill="hold" nodeType="afterEffect">
                                  <p:stCondLst>
                                    <p:cond delay="0"/>
                                  </p:stCondLst>
                                  <p:childTnLst>
                                    <p:set>
                                      <p:cBhvr>
                                        <p:cTn id="11"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35" grpId="0" animBg="1" autoUpdateAnimBg="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202</TotalTime>
  <Words>1634</Words>
  <Application>Microsoft Office PowerPoint</Application>
  <PresentationFormat>On-screen Show (4:3)</PresentationFormat>
  <Paragraphs>389</Paragraphs>
  <Slides>47</Slides>
  <Notes>7</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Office Theme</vt:lpstr>
      <vt:lpstr>Sorting Techniques : Bubble, Insertion  &amp; Selection</vt:lpstr>
      <vt:lpstr>Sorting  </vt:lpstr>
      <vt:lpstr>Sorting</vt:lpstr>
      <vt:lpstr>Bubble Sort</vt:lpstr>
      <vt:lpstr>Bubble Sort</vt:lpstr>
      <vt:lpstr>"Bubbling Up" the Largest Element</vt:lpstr>
      <vt:lpstr>"Bubbling Up" the Largest Element</vt:lpstr>
      <vt:lpstr>"Bubbling Up" the Largest Element</vt:lpstr>
      <vt:lpstr>"Bubbling Up" the Largest Element</vt:lpstr>
      <vt:lpstr>"Bubbling Up" the Largest Element</vt:lpstr>
      <vt:lpstr>"Bubbling Up" the Largest Element</vt:lpstr>
      <vt:lpstr>"Bubbling Up" the Largest Element</vt:lpstr>
      <vt:lpstr>Items of Interest</vt:lpstr>
      <vt:lpstr>Repeat “Bubble Up” How Many Times?</vt:lpstr>
      <vt:lpstr>Example of bubble sort</vt:lpstr>
      <vt:lpstr>Algorithm analysis ( Bubble Sort)</vt:lpstr>
      <vt:lpstr>Code for bubble sort</vt:lpstr>
      <vt:lpstr>Loop invariants</vt:lpstr>
      <vt:lpstr>Program: Bubble Sort</vt:lpstr>
      <vt:lpstr>Output </vt:lpstr>
      <vt:lpstr>Assignment</vt:lpstr>
      <vt:lpstr>Bubble Sort Using Functions</vt:lpstr>
      <vt:lpstr>Practice Example</vt:lpstr>
      <vt:lpstr>Output</vt:lpstr>
      <vt:lpstr>Slide 25</vt:lpstr>
      <vt:lpstr>Selection sort</vt:lpstr>
      <vt:lpstr>Example and analysis of selection sort</vt:lpstr>
      <vt:lpstr>Code for Selection sort</vt:lpstr>
      <vt:lpstr>Insertion Sort</vt:lpstr>
      <vt:lpstr>Insertion Sort</vt:lpstr>
      <vt:lpstr>Insertion Sort</vt:lpstr>
      <vt:lpstr>Insertion Sort</vt:lpstr>
      <vt:lpstr>Insertion Sort</vt:lpstr>
      <vt:lpstr>Insertion Sort Example</vt:lpstr>
      <vt:lpstr>Insertion Sort Algorithm</vt:lpstr>
      <vt:lpstr>Example </vt:lpstr>
      <vt:lpstr>Slide 37</vt:lpstr>
      <vt:lpstr>Slide 38</vt:lpstr>
      <vt:lpstr>Slide 39</vt:lpstr>
      <vt:lpstr>Slide 40</vt:lpstr>
      <vt:lpstr>Slide 41</vt:lpstr>
      <vt:lpstr>Slide 42</vt:lpstr>
      <vt:lpstr>Slide 43</vt:lpstr>
      <vt:lpstr>Insertion Sort:  Cost Function</vt:lpstr>
      <vt:lpstr>Advantages of insertion sort</vt:lpstr>
      <vt:lpstr>Insertion Sort Execution Example</vt:lpstr>
      <vt:lpstr>Summary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Sorting Techniques : Bubble, Insertion</dc:title>
  <dc:creator>neetu sardana</dc:creator>
  <cp:lastModifiedBy>neetu.sardana</cp:lastModifiedBy>
  <cp:revision>32</cp:revision>
  <dcterms:created xsi:type="dcterms:W3CDTF">2006-08-16T00:00:00Z</dcterms:created>
  <dcterms:modified xsi:type="dcterms:W3CDTF">2016-01-23T04:11:21Z</dcterms:modified>
</cp:coreProperties>
</file>