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67" r:id="rId9"/>
    <p:sldId id="268" r:id="rId10"/>
    <p:sldId id="335" r:id="rId11"/>
    <p:sldId id="337" r:id="rId12"/>
    <p:sldId id="338" r:id="rId13"/>
    <p:sldId id="340" r:id="rId14"/>
    <p:sldId id="270" r:id="rId15"/>
    <p:sldId id="342" r:id="rId16"/>
    <p:sldId id="343" r:id="rId17"/>
    <p:sldId id="344" r:id="rId18"/>
    <p:sldId id="345" r:id="rId19"/>
    <p:sldId id="285" r:id="rId20"/>
    <p:sldId id="286" r:id="rId21"/>
    <p:sldId id="287" r:id="rId22"/>
    <p:sldId id="346" r:id="rId23"/>
    <p:sldId id="288" r:id="rId24"/>
    <p:sldId id="289" r:id="rId25"/>
    <p:sldId id="350" r:id="rId26"/>
    <p:sldId id="290" r:id="rId27"/>
    <p:sldId id="291" r:id="rId28"/>
    <p:sldId id="351" r:id="rId29"/>
    <p:sldId id="292" r:id="rId30"/>
    <p:sldId id="293" r:id="rId31"/>
    <p:sldId id="294" r:id="rId32"/>
    <p:sldId id="352" r:id="rId33"/>
    <p:sldId id="363" r:id="rId34"/>
    <p:sldId id="353" r:id="rId35"/>
    <p:sldId id="354" r:id="rId36"/>
    <p:sldId id="355" r:id="rId37"/>
    <p:sldId id="356" r:id="rId38"/>
    <p:sldId id="370" r:id="rId39"/>
    <p:sldId id="371" r:id="rId40"/>
    <p:sldId id="372" r:id="rId41"/>
    <p:sldId id="373" r:id="rId42"/>
    <p:sldId id="374" r:id="rId43"/>
    <p:sldId id="375" r:id="rId44"/>
    <p:sldId id="357" r:id="rId45"/>
    <p:sldId id="364" r:id="rId46"/>
    <p:sldId id="365" r:id="rId47"/>
    <p:sldId id="366" r:id="rId48"/>
    <p:sldId id="367" r:id="rId49"/>
    <p:sldId id="36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6FA43-DB04-4908-AF28-98F3F79927B4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A0E72-CA2F-41C0-8832-A9A5444E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A0E72-CA2F-41C0-8832-A9A5444E2A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A0E72-CA2F-41C0-8832-A9A5444E2A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38B533-415C-46A7-B893-69E699E011E3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EE8DDB-D5E9-4D8E-BCBB-C99B3C775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LINKED LIST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Creation of Single Linked List</a:t>
            </a:r>
            <a:br>
              <a:rPr lang="en-IN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</a:br>
            <a:endParaRPr lang="en-IN" dirty="0">
              <a:solidFill>
                <a:schemeClr val="tx2">
                  <a:satMod val="130000"/>
                </a:schemeClr>
              </a:solidFill>
              <a:ea typeface="+mj-ea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smtClean="0"/>
              <a:t>Step 1: Include header files</a:t>
            </a:r>
          </a:p>
          <a:p>
            <a:r>
              <a:rPr lang="en-IN" b="1" smtClean="0"/>
              <a:t>Step 2: Define Node Structure</a:t>
            </a:r>
          </a:p>
          <a:p>
            <a:r>
              <a:rPr lang="en-IN" b="1" smtClean="0"/>
              <a:t>Step 3: Create Node</a:t>
            </a:r>
          </a:p>
          <a:p>
            <a:r>
              <a:rPr lang="en-IN" b="1" smtClean="0"/>
              <a:t>Step 4: Fill information</a:t>
            </a:r>
          </a:p>
          <a:p>
            <a:r>
              <a:rPr lang="en-IN" b="1" smtClean="0"/>
              <a:t>Step 5: Create first node</a:t>
            </a:r>
          </a:p>
          <a:p>
            <a:r>
              <a:rPr lang="en-IN" b="1" smtClean="0"/>
              <a:t>Step 6: Create 2nd or nth node</a:t>
            </a:r>
          </a:p>
          <a:p>
            <a:endParaRPr lang="en-IN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CHAPTER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F1B1C-13CA-4825-AF0C-BFBFDD6A6DAA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 flipV="1">
            <a:off x="381000" y="457200"/>
            <a:ext cx="8763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tx2"/>
                </a:solidFill>
              </a:rPr>
              <a:t>SELF REFERENTIAL STRUCTURE FOR LINKED LIST DECLARATION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914400" y="2438400"/>
            <a:ext cx="7772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/>
              <a:t>typedef struct </a:t>
            </a:r>
            <a:r>
              <a:rPr lang="en-US" sz="2800" b="1" dirty="0" err="1"/>
              <a:t>list_node</a:t>
            </a:r>
            <a:r>
              <a:rPr lang="en-US" sz="2800" b="1" dirty="0"/>
              <a:t> *list_ptr;</a:t>
            </a:r>
          </a:p>
          <a:p>
            <a:r>
              <a:rPr lang="en-US" sz="2800" b="1" dirty="0"/>
              <a:t>typedef struct </a:t>
            </a:r>
            <a:r>
              <a:rPr lang="en-US" sz="2800" b="1" dirty="0" err="1"/>
              <a:t>list_node</a:t>
            </a:r>
            <a:r>
              <a:rPr lang="en-US" sz="2800" b="1" dirty="0"/>
              <a:t> {</a:t>
            </a:r>
          </a:p>
          <a:p>
            <a:r>
              <a:rPr lang="en-US" sz="2800" b="1" dirty="0"/>
              <a:t>           char data[15];</a:t>
            </a:r>
          </a:p>
          <a:p>
            <a:r>
              <a:rPr lang="en-US" sz="2800" b="1" dirty="0"/>
              <a:t>           list_ptr link;</a:t>
            </a:r>
          </a:p>
          <a:p>
            <a:r>
              <a:rPr lang="en-US" sz="2800" b="1" dirty="0"/>
              <a:t>              }</a:t>
            </a:r>
          </a:p>
          <a:p>
            <a:r>
              <a:rPr lang="en-US" sz="2800" b="1" dirty="0"/>
              <a:t>           list_ptr </a:t>
            </a:r>
            <a:r>
              <a:rPr lang="en-US" sz="2800" b="1" dirty="0" err="1"/>
              <a:t>ptr</a:t>
            </a:r>
            <a:r>
              <a:rPr lang="en-US" sz="2800" b="1" dirty="0"/>
              <a:t> = NULL;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 flipV="1">
            <a:off x="457200" y="396875"/>
            <a:ext cx="8305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>
                <a:solidFill>
                  <a:schemeClr val="tx2"/>
                </a:solidFill>
              </a:rPr>
              <a:t>A PROGRAM TO CREATE A TWO NODE LIST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86106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/>
              <a:t>list_ptr create( )</a:t>
            </a:r>
          </a:p>
          <a:p>
            <a:r>
              <a:rPr lang="en-US" sz="2800" b="1" dirty="0"/>
              <a:t>{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/* create a linked list with two nodes */</a:t>
            </a:r>
          </a:p>
          <a:p>
            <a:r>
              <a:rPr lang="en-US" sz="2800" b="1" dirty="0"/>
              <a:t>list_ptr first, second;</a:t>
            </a:r>
          </a:p>
          <a:p>
            <a:r>
              <a:rPr lang="en-US" sz="2800" b="1" dirty="0"/>
              <a:t>first = (list_ptr) </a:t>
            </a:r>
            <a:r>
              <a:rPr lang="en-US" sz="2800" b="1" dirty="0" err="1"/>
              <a:t>malloc</a:t>
            </a:r>
            <a:r>
              <a:rPr lang="en-US" sz="2800" b="1" dirty="0"/>
              <a:t>(</a:t>
            </a:r>
            <a:r>
              <a:rPr lang="en-US" sz="2800" b="1" dirty="0" err="1"/>
              <a:t>sizeof</a:t>
            </a:r>
            <a:r>
              <a:rPr lang="en-US" sz="2800" b="1" dirty="0"/>
              <a:t> (</a:t>
            </a:r>
            <a:r>
              <a:rPr lang="en-US" sz="2800" b="1" dirty="0" err="1"/>
              <a:t>list_node</a:t>
            </a:r>
            <a:r>
              <a:rPr lang="en-US" sz="2800" b="1" dirty="0"/>
              <a:t>));</a:t>
            </a:r>
          </a:p>
          <a:p>
            <a:r>
              <a:rPr lang="en-US" sz="2800" b="1" dirty="0"/>
              <a:t>second = (list_ptr) </a:t>
            </a:r>
            <a:r>
              <a:rPr lang="en-US" sz="2800" b="1" dirty="0" err="1"/>
              <a:t>malloc</a:t>
            </a:r>
            <a:r>
              <a:rPr lang="en-US" sz="2800" b="1" dirty="0"/>
              <a:t>(</a:t>
            </a:r>
            <a:r>
              <a:rPr lang="en-US" sz="2800" b="1" dirty="0" err="1"/>
              <a:t>sizeof</a:t>
            </a:r>
            <a:r>
              <a:rPr lang="en-US" sz="2800" b="1" dirty="0"/>
              <a:t> (</a:t>
            </a:r>
            <a:r>
              <a:rPr lang="en-US" sz="2800" b="1" dirty="0" err="1"/>
              <a:t>list_node</a:t>
            </a:r>
            <a:r>
              <a:rPr lang="en-US" sz="2800" b="1" dirty="0" smtClean="0"/>
              <a:t>));</a:t>
            </a:r>
          </a:p>
          <a:p>
            <a:r>
              <a:rPr lang="en-US" sz="2800" b="1" dirty="0" smtClean="0"/>
              <a:t>second -&gt;link = NULL;</a:t>
            </a:r>
          </a:p>
          <a:p>
            <a:r>
              <a:rPr lang="en-US" sz="2800" b="1" dirty="0" smtClean="0"/>
              <a:t>second -&gt; data = 100;</a:t>
            </a:r>
          </a:p>
          <a:p>
            <a:r>
              <a:rPr lang="en-US" sz="2800" b="1" dirty="0" smtClean="0"/>
              <a:t>first -&gt; data = 10;</a:t>
            </a:r>
          </a:p>
          <a:p>
            <a:r>
              <a:rPr lang="en-US" sz="2800" b="1" dirty="0" smtClean="0"/>
              <a:t>first -&gt; link = second;</a:t>
            </a:r>
          </a:p>
          <a:p>
            <a:r>
              <a:rPr lang="en-US" sz="2800" b="1" dirty="0" smtClean="0"/>
              <a:t>return first;</a:t>
            </a:r>
          </a:p>
          <a:p>
            <a:endParaRPr lang="en-US" sz="2800" b="1" dirty="0"/>
          </a:p>
          <a:p>
            <a:r>
              <a:rPr lang="en-US" sz="2800" b="1" dirty="0"/>
              <a:t>					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 flipV="1">
            <a:off x="457200" y="396875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>
                <a:solidFill>
                  <a:schemeClr val="tx2"/>
                </a:solidFill>
              </a:rPr>
              <a:t>A TWO NODE LIST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762000" y="24384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ptr</a:t>
            </a:r>
          </a:p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10668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10668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752600" y="28956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5257800" y="29718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2895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2057400" y="3048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10</a:t>
            </a:r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6324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/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6324600" y="3124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NULL</a:t>
            </a: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5562600" y="3124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20</a:t>
            </a:r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>
            <a:off x="3276600" y="3276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281545" y="874059"/>
            <a:ext cx="651620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1"/>
              </a:lnSpc>
            </a:pP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Creation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Single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Linked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List</a:t>
            </a:r>
          </a:p>
          <a:p>
            <a:pPr>
              <a:lnSpc>
                <a:spcPts val="4541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04273" y="1748117"/>
            <a:ext cx="1221488" cy="9015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33"/>
              </a:lnSpc>
              <a:tabLst>
                <a:tab pos="56985" algn="l"/>
              </a:tabLst>
            </a:pP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void create()</a:t>
            </a:r>
            <a:r>
              <a:rPr lang="en-CA" sz="1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	{</a:t>
            </a:r>
          </a:p>
          <a:p>
            <a:pPr>
              <a:lnSpc>
                <a:spcPts val="2329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04273" y="2330823"/>
            <a:ext cx="970137" cy="9015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70271">
              <a:lnSpc>
                <a:spcPts val="2333"/>
              </a:lnSpc>
            </a:pP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char </a:t>
            </a:r>
            <a:r>
              <a:rPr lang="en-CA" sz="16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ch</a:t>
            </a: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;</a:t>
            </a:r>
            <a:r>
              <a:rPr lang="en-CA" sz="1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00" b="1" dirty="0" smtClean="0">
                <a:solidFill>
                  <a:srgbClr val="336600"/>
                </a:solidFill>
                <a:latin typeface="Arial Bold"/>
                <a:cs typeface="Arial Bold"/>
              </a:rPr>
              <a:t>do</a:t>
            </a:r>
          </a:p>
          <a:p>
            <a:pPr>
              <a:lnSpc>
                <a:spcPts val="2329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35182" y="2895600"/>
            <a:ext cx="207818" cy="48731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lang="en-CA" sz="1600" b="1" dirty="0" smtClean="0">
                <a:solidFill>
                  <a:srgbClr val="336600"/>
                </a:solidFill>
                <a:latin typeface="Arial Bold"/>
                <a:cs typeface="Arial Bold"/>
              </a:rPr>
              <a:t>{</a:t>
            </a:r>
          </a:p>
          <a:p>
            <a:pPr>
              <a:lnSpc>
                <a:spcPts val="1858"/>
              </a:lnSpc>
            </a:pPr>
            <a:endParaRPr lang="en-CA" sz="1600" dirty="0">
              <a:solidFill>
                <a:srgbClr val="3366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1000" y="3204882"/>
            <a:ext cx="4800600" cy="5899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3"/>
              </a:lnSpc>
            </a:pPr>
            <a:r>
              <a:rPr lang="en-CA" sz="16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struct</a:t>
            </a:r>
            <a:r>
              <a:rPr lang="en-CA" sz="1600" b="1" dirty="0" smtClean="0">
                <a:solidFill>
                  <a:srgbClr val="BFBFBF"/>
                </a:solidFill>
                <a:latin typeface="Arial Bold"/>
                <a:cs typeface="Arial Bold"/>
              </a:rPr>
              <a:t> </a:t>
            </a: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node *new,*current, *start;</a:t>
            </a:r>
            <a:r>
              <a:rPr lang="en-CA" sz="1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new  =(</a:t>
            </a:r>
            <a:r>
              <a:rPr lang="en-CA" sz="16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struct</a:t>
            </a:r>
            <a:r>
              <a:rPr lang="en-CA" sz="1600" b="1" dirty="0" smtClean="0">
                <a:solidFill>
                  <a:srgbClr val="BFBFBF"/>
                </a:solidFill>
                <a:latin typeface="Arial Bold"/>
                <a:cs typeface="Arial Bold"/>
              </a:rPr>
              <a:t> </a:t>
            </a: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node *)</a:t>
            </a:r>
            <a:r>
              <a:rPr lang="en-CA" sz="16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malloc</a:t>
            </a: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(</a:t>
            </a:r>
            <a:r>
              <a:rPr lang="en-CA" sz="16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sizeof</a:t>
            </a: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(</a:t>
            </a:r>
            <a:r>
              <a:rPr lang="en-CA" sz="16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struct</a:t>
            </a: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 node));</a:t>
            </a: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1000" y="3810000"/>
            <a:ext cx="4343400" cy="11798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indent="677">
              <a:lnSpc>
                <a:spcPts val="2333"/>
              </a:lnSpc>
            </a:pPr>
            <a:r>
              <a:rPr lang="en-CA" sz="16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printf</a:t>
            </a: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("\</a:t>
            </a:r>
            <a:r>
              <a:rPr lang="en-CA" sz="16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nEnter</a:t>
            </a:r>
            <a:r>
              <a:rPr lang="en-CA" sz="1600" b="1" dirty="0" smtClean="0">
                <a:solidFill>
                  <a:srgbClr val="BFBFBF"/>
                </a:solidFill>
                <a:latin typeface="Arial Bold"/>
                <a:cs typeface="Arial Bold"/>
              </a:rPr>
              <a:t> </a:t>
            </a: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the data : ");</a:t>
            </a:r>
            <a:r>
              <a:rPr lang="en-CA" sz="1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scanf</a:t>
            </a: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("%</a:t>
            </a:r>
            <a:r>
              <a:rPr lang="en-CA" sz="16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d",&amp;new</a:t>
            </a: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-&gt;data);</a:t>
            </a:r>
            <a:r>
              <a:rPr lang="en-CA" sz="16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6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600" b="1" dirty="0" smtClean="0">
                <a:solidFill>
                  <a:srgbClr val="000000"/>
                </a:solidFill>
                <a:latin typeface="Arial Bold"/>
                <a:cs typeface="Arial Bold"/>
              </a:rPr>
              <a:t>new-&gt;next=NULL;</a:t>
            </a:r>
          </a:p>
          <a:p>
            <a:pPr>
              <a:lnSpc>
                <a:spcPts val="2329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4273" y="4724400"/>
            <a:ext cx="1864293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4"/>
              </a:lnSpc>
              <a:tabLst>
                <a:tab pos="216543" algn="l"/>
              </a:tabLst>
            </a:pPr>
            <a:r>
              <a:rPr lang="en-CA" sz="2000" b="1" dirty="0" smtClean="0">
                <a:solidFill>
                  <a:srgbClr val="C00000"/>
                </a:solidFill>
                <a:latin typeface="Arial Bold"/>
                <a:cs typeface="Arial Bold"/>
              </a:rPr>
              <a:t>if(start==NULL)</a:t>
            </a:r>
            <a:r>
              <a:rPr lang="en-CA" sz="2000" dirty="0" smtClean="0">
                <a:solidFill>
                  <a:srgbClr val="C00000"/>
                </a:solidFill>
                <a:latin typeface="Times New Roman"/>
              </a:rPr>
              <a:t/>
            </a:r>
            <a:br>
              <a:rPr lang="en-CA" sz="2000" dirty="0" smtClean="0">
                <a:solidFill>
                  <a:srgbClr val="C00000"/>
                </a:solidFill>
                <a:latin typeface="Times New Roman"/>
              </a:rPr>
            </a:br>
            <a:r>
              <a:rPr lang="en-CA" sz="2000" b="1" dirty="0" smtClean="0">
                <a:solidFill>
                  <a:srgbClr val="000000"/>
                </a:solidFill>
                <a:latin typeface="Arial Bold"/>
                <a:cs typeface="Arial Bold"/>
              </a:rPr>
              <a:t>	{</a:t>
            </a:r>
          </a:p>
          <a:p>
            <a:pPr>
              <a:lnSpc>
                <a:spcPts val="219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3636" y="5446059"/>
            <a:ext cx="1941237" cy="8681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9">
              <a:lnSpc>
                <a:spcPts val="2154"/>
              </a:lnSpc>
            </a:pPr>
            <a:r>
              <a:rPr lang="en-CA" sz="2400" b="1" dirty="0" smtClean="0">
                <a:solidFill>
                  <a:srgbClr val="7030A0"/>
                </a:solidFill>
                <a:latin typeface="Arial Bold"/>
                <a:cs typeface="Arial Bold"/>
              </a:rPr>
              <a:t>start=new;</a:t>
            </a:r>
            <a:r>
              <a:rPr lang="en-CA" sz="2400" dirty="0" smtClean="0">
                <a:solidFill>
                  <a:srgbClr val="7030A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7030A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7030A0"/>
                </a:solidFill>
                <a:latin typeface="Arial Bold"/>
                <a:cs typeface="Arial Bold"/>
              </a:rPr>
              <a:t>current=new;</a:t>
            </a:r>
          </a:p>
          <a:p>
            <a:pPr>
              <a:lnSpc>
                <a:spcPts val="2199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23636" y="6062382"/>
            <a:ext cx="99386" cy="4488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CA" sz="2000" b="1" dirty="0" smtClean="0">
                <a:solidFill>
                  <a:srgbClr val="000000"/>
                </a:solidFill>
                <a:latin typeface="Arial Bold"/>
                <a:cs typeface="Arial Bold"/>
              </a:rPr>
              <a:t>}</a:t>
            </a:r>
          </a:p>
          <a:p>
            <a:pPr>
              <a:lnSpc>
                <a:spcPts val="1754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76273" y="1748118"/>
            <a:ext cx="375103" cy="8527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4"/>
              </a:lnSpc>
              <a:tabLst>
                <a:tab pos="216543" algn="l"/>
              </a:tabLst>
            </a:pPr>
            <a:r>
              <a:rPr lang="en-CA" sz="1500" b="1" dirty="0" smtClean="0">
                <a:solidFill>
                  <a:srgbClr val="000000"/>
                </a:solidFill>
                <a:latin typeface="Arial Bold"/>
                <a:cs typeface="Arial Bold"/>
              </a:rPr>
              <a:t>else</a:t>
            </a:r>
            <a:r>
              <a:rPr lang="en-CA" sz="15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b="1" dirty="0" smtClean="0">
                <a:solidFill>
                  <a:srgbClr val="000000"/>
                </a:solidFill>
                <a:latin typeface="Arial Bold"/>
                <a:cs typeface="Arial Bold"/>
              </a:rPr>
              <a:t>	{</a:t>
            </a:r>
          </a:p>
          <a:p>
            <a:pPr>
              <a:lnSpc>
                <a:spcPts val="2194"/>
              </a:lnSpc>
            </a:pPr>
            <a:endParaRPr lang="en-CA" sz="1500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95636" y="2297206"/>
            <a:ext cx="1785745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9">
              <a:lnSpc>
                <a:spcPts val="2154"/>
              </a:lnSpc>
            </a:pPr>
            <a:r>
              <a:rPr lang="en-CA" sz="1500" b="1" dirty="0" smtClean="0">
                <a:solidFill>
                  <a:srgbClr val="7030A0"/>
                </a:solidFill>
                <a:latin typeface="Arial Bold"/>
                <a:cs typeface="Arial Bold"/>
              </a:rPr>
              <a:t>current-&gt;next=new;</a:t>
            </a:r>
            <a:r>
              <a:rPr lang="en-CA" sz="1500" dirty="0" smtClean="0">
                <a:solidFill>
                  <a:srgbClr val="7030A0"/>
                </a:solidFill>
                <a:latin typeface="Times New Roman"/>
              </a:rPr>
              <a:t/>
            </a:r>
            <a:br>
              <a:rPr lang="en-CA" sz="1500" dirty="0" smtClean="0">
                <a:solidFill>
                  <a:srgbClr val="7030A0"/>
                </a:solidFill>
                <a:latin typeface="Times New Roman"/>
              </a:rPr>
            </a:br>
            <a:r>
              <a:rPr lang="en-CA" sz="1500" b="1" dirty="0" smtClean="0">
                <a:solidFill>
                  <a:srgbClr val="7030A0"/>
                </a:solidFill>
                <a:latin typeface="Arial Bold"/>
                <a:cs typeface="Arial Bold"/>
              </a:rPr>
              <a:t>current=new;</a:t>
            </a:r>
          </a:p>
          <a:p>
            <a:pPr>
              <a:lnSpc>
                <a:spcPts val="2194"/>
              </a:lnSpc>
            </a:pPr>
            <a:endParaRPr lang="en-CA" sz="1500" dirty="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95636" y="2891118"/>
            <a:ext cx="75342" cy="4488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CA" sz="1500" b="1" dirty="0" smtClean="0">
                <a:solidFill>
                  <a:srgbClr val="000000"/>
                </a:solidFill>
                <a:latin typeface="Arial Bold"/>
                <a:cs typeface="Arial Bold"/>
              </a:rPr>
              <a:t>}</a:t>
            </a:r>
          </a:p>
          <a:p>
            <a:pPr>
              <a:lnSpc>
                <a:spcPts val="1754"/>
              </a:lnSpc>
            </a:pPr>
            <a:endParaRPr lang="en-CA" sz="1500" dirty="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34000" y="3160059"/>
            <a:ext cx="3581400" cy="6924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  <a:tabLst>
                <a:tab pos="250734" algn="l"/>
              </a:tabLst>
            </a:pPr>
            <a:r>
              <a:rPr lang="en-CA" sz="15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printf</a:t>
            </a:r>
            <a:r>
              <a:rPr lang="en-CA" sz="1500" b="1" dirty="0" smtClean="0">
                <a:solidFill>
                  <a:srgbClr val="000000"/>
                </a:solidFill>
                <a:latin typeface="Arial Bold"/>
                <a:cs typeface="Arial Bold"/>
              </a:rPr>
              <a:t>("\n</a:t>
            </a:r>
            <a:r>
              <a:rPr lang="en-CA" sz="1500" b="1" dirty="0" smtClean="0">
                <a:solidFill>
                  <a:srgbClr val="BFBFBF"/>
                </a:solidFill>
                <a:latin typeface="Arial Bold"/>
                <a:cs typeface="Arial Bold"/>
              </a:rPr>
              <a:t> </a:t>
            </a:r>
            <a:r>
              <a:rPr lang="en-CA" sz="1500" b="1" dirty="0" smtClean="0">
                <a:solidFill>
                  <a:srgbClr val="000000"/>
                </a:solidFill>
                <a:latin typeface="Arial Bold"/>
                <a:cs typeface="Arial Bold"/>
              </a:rPr>
              <a:t>Press any key to create </a:t>
            </a:r>
            <a:r>
              <a:rPr lang="en-CA" sz="15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b="1" dirty="0" smtClean="0">
                <a:solidFill>
                  <a:srgbClr val="000000"/>
                </a:solidFill>
                <a:latin typeface="Arial Bold"/>
                <a:cs typeface="Arial Bold"/>
              </a:rPr>
              <a:t>	another node:  ");</a:t>
            </a:r>
          </a:p>
          <a:p>
            <a:pPr>
              <a:lnSpc>
                <a:spcPts val="1822"/>
              </a:lnSpc>
            </a:pPr>
            <a:endParaRPr lang="en-CA" sz="1500" dirty="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334000" y="3429000"/>
            <a:ext cx="1426673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54031">
              <a:lnSpc>
                <a:spcPts val="2154"/>
              </a:lnSpc>
            </a:pPr>
            <a:r>
              <a:rPr lang="en-CA" sz="15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CA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ch</a:t>
            </a:r>
            <a:r>
              <a:rPr lang="en-CA" b="1" dirty="0" smtClean="0">
                <a:solidFill>
                  <a:srgbClr val="000000"/>
                </a:solidFill>
                <a:latin typeface="Arial Bold"/>
                <a:cs typeface="Arial Bold"/>
              </a:rPr>
              <a:t>=</a:t>
            </a:r>
            <a:r>
              <a:rPr lang="en-CA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getche</a:t>
            </a:r>
            <a:r>
              <a:rPr lang="en-CA" b="1" dirty="0" smtClean="0">
                <a:solidFill>
                  <a:srgbClr val="000000"/>
                </a:solidFill>
                <a:latin typeface="Arial Bold"/>
                <a:cs typeface="Arial Bold"/>
              </a:rPr>
              <a:t>();</a:t>
            </a:r>
            <a:endParaRPr lang="en-CA" sz="1500" b="1" dirty="0" smtClean="0">
              <a:solidFill>
                <a:srgbClr val="000000"/>
              </a:solidFill>
              <a:latin typeface="Arial Bold"/>
              <a:cs typeface="Arial Bold"/>
            </a:endParaRPr>
          </a:p>
          <a:p>
            <a:pPr>
              <a:lnSpc>
                <a:spcPts val="2194"/>
              </a:lnSpc>
            </a:pPr>
            <a:endParaRPr lang="en-CA" sz="1500" dirty="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76272" y="4168588"/>
            <a:ext cx="3334328" cy="169277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indent="54050">
              <a:lnSpc>
                <a:spcPts val="2154"/>
              </a:lnSpc>
              <a:tabLst>
                <a:tab pos="113970" algn="l"/>
              </a:tabLst>
            </a:pPr>
            <a:r>
              <a:rPr lang="en-CA" sz="1500" b="1" dirty="0" smtClean="0">
                <a:solidFill>
                  <a:srgbClr val="336600"/>
                </a:solidFill>
                <a:latin typeface="Arial Bold"/>
                <a:cs typeface="Arial Bold"/>
              </a:rPr>
              <a:t>}while(</a:t>
            </a:r>
            <a:r>
              <a:rPr lang="en-CA" sz="1500" b="1" dirty="0" err="1" smtClean="0">
                <a:solidFill>
                  <a:srgbClr val="336600"/>
                </a:solidFill>
                <a:latin typeface="Arial Bold"/>
                <a:cs typeface="Arial Bold"/>
              </a:rPr>
              <a:t>ch</a:t>
            </a:r>
            <a:r>
              <a:rPr lang="en-CA" sz="1500" b="1" dirty="0" smtClean="0">
                <a:solidFill>
                  <a:srgbClr val="336600"/>
                </a:solidFill>
                <a:latin typeface="Arial Bold"/>
                <a:cs typeface="Arial Bold"/>
              </a:rPr>
              <a:t>!='n');</a:t>
            </a:r>
          </a:p>
          <a:p>
            <a:pPr indent="54050">
              <a:lnSpc>
                <a:spcPts val="2154"/>
              </a:lnSpc>
              <a:tabLst>
                <a:tab pos="113970" algn="l"/>
              </a:tabLst>
            </a:pPr>
            <a:endParaRPr lang="en-CA" sz="1500" b="1" dirty="0" smtClean="0">
              <a:solidFill>
                <a:srgbClr val="000000"/>
              </a:solidFill>
              <a:latin typeface="Arial Bold"/>
              <a:cs typeface="Arial Bold"/>
            </a:endParaRPr>
          </a:p>
          <a:p>
            <a:pPr indent="54050">
              <a:lnSpc>
                <a:spcPts val="2154"/>
              </a:lnSpc>
              <a:tabLst>
                <a:tab pos="113970" algn="l"/>
              </a:tabLst>
            </a:pPr>
            <a:r>
              <a:rPr lang="en-CA" sz="1500" b="1" dirty="0" err="1" smtClean="0">
                <a:solidFill>
                  <a:srgbClr val="000000"/>
                </a:solidFill>
                <a:latin typeface="Arial Bold"/>
                <a:cs typeface="Arial Bold"/>
              </a:rPr>
              <a:t>printf</a:t>
            </a:r>
            <a:r>
              <a:rPr lang="en-CA" sz="1500" b="1" dirty="0" smtClean="0">
                <a:solidFill>
                  <a:srgbClr val="000000"/>
                </a:solidFill>
                <a:latin typeface="Arial Bold"/>
                <a:cs typeface="Arial Bold"/>
              </a:rPr>
              <a:t>(“Single linked list is created \n");</a:t>
            </a:r>
            <a:r>
              <a:rPr lang="en-CA" sz="15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15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1500" b="1" dirty="0" smtClean="0">
                <a:solidFill>
                  <a:srgbClr val="000000"/>
                </a:solidFill>
                <a:latin typeface="Arial Bold"/>
                <a:cs typeface="Arial Bold"/>
              </a:rPr>
              <a:t>}</a:t>
            </a:r>
          </a:p>
          <a:p>
            <a:pPr>
              <a:lnSpc>
                <a:spcPts val="2199"/>
              </a:lnSpc>
            </a:pPr>
            <a:endParaRPr lang="en-CA" sz="1500" dirty="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77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 lang="en-CA" sz="1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TRAVERSING A LINKED LIST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//new: head points to a dynamic linked list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new = start ;</a:t>
            </a:r>
          </a:p>
          <a:p>
            <a:pPr>
              <a:buNone/>
            </a:pPr>
            <a:r>
              <a:rPr lang="en-IN" b="1" dirty="0" smtClean="0"/>
              <a:t>while (new != NULL) {</a:t>
            </a:r>
          </a:p>
          <a:p>
            <a:pPr>
              <a:buNone/>
            </a:pPr>
            <a:r>
              <a:rPr lang="en-IN" b="1" dirty="0" smtClean="0"/>
              <a:t>printf (“%s”, new-&gt;data);</a:t>
            </a:r>
          </a:p>
          <a:p>
            <a:pPr>
              <a:buNone/>
            </a:pPr>
            <a:r>
              <a:rPr lang="en-IN" b="1" dirty="0" smtClean="0"/>
              <a:t>new = </a:t>
            </a:r>
            <a:r>
              <a:rPr lang="en-IN" b="1" dirty="0" err="1" smtClean="0"/>
              <a:t>new</a:t>
            </a:r>
            <a:r>
              <a:rPr lang="en-IN" b="1" dirty="0" smtClean="0"/>
              <a:t>-&gt;next;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to traverse 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b="1" dirty="0" smtClean="0"/>
              <a:t>Void display( </a:t>
            </a:r>
            <a:r>
              <a:rPr lang="en-CA" b="1" dirty="0" err="1" smtClean="0"/>
              <a:t>struct</a:t>
            </a:r>
            <a:r>
              <a:rPr lang="en-CA" b="1" dirty="0" smtClean="0"/>
              <a:t> node *start) </a:t>
            </a:r>
          </a:p>
          <a:p>
            <a:pPr>
              <a:buNone/>
            </a:pPr>
            <a:r>
              <a:rPr lang="en-CA" b="1" dirty="0" smtClean="0"/>
              <a:t>{</a:t>
            </a:r>
          </a:p>
          <a:p>
            <a:pPr>
              <a:buNone/>
            </a:pPr>
            <a:r>
              <a:rPr lang="en-CA" b="1" dirty="0" smtClean="0"/>
              <a:t> </a:t>
            </a:r>
            <a:r>
              <a:rPr lang="en-CA" b="1" dirty="0" err="1" smtClean="0"/>
              <a:t>struct</a:t>
            </a:r>
            <a:r>
              <a:rPr lang="en-CA" b="1" dirty="0" smtClean="0"/>
              <a:t> node *new;</a:t>
            </a:r>
          </a:p>
          <a:p>
            <a:pPr>
              <a:buNone/>
            </a:pPr>
            <a:r>
              <a:rPr lang="en-CA" b="1" dirty="0" smtClean="0"/>
              <a:t>new = start;	</a:t>
            </a:r>
          </a:p>
          <a:p>
            <a:pPr>
              <a:buNone/>
            </a:pPr>
            <a:r>
              <a:rPr lang="en-CA" b="1" dirty="0" smtClean="0">
                <a:solidFill>
                  <a:srgbClr val="0070C0"/>
                </a:solidFill>
              </a:rPr>
              <a:t>  do </a:t>
            </a:r>
            <a:r>
              <a:rPr lang="en-CA" b="1" dirty="0" smtClean="0"/>
              <a:t>{</a:t>
            </a:r>
          </a:p>
          <a:p>
            <a:pPr>
              <a:buNone/>
            </a:pPr>
            <a:r>
              <a:rPr lang="en-CA" b="1" dirty="0" smtClean="0"/>
              <a:t>         </a:t>
            </a:r>
            <a:r>
              <a:rPr lang="en-CA" b="1" dirty="0" err="1" smtClean="0">
                <a:solidFill>
                  <a:srgbClr val="C00000"/>
                </a:solidFill>
              </a:rPr>
              <a:t>printf</a:t>
            </a:r>
            <a:r>
              <a:rPr lang="en-CA" b="1" dirty="0" smtClean="0">
                <a:solidFill>
                  <a:srgbClr val="C00000"/>
                </a:solidFill>
              </a:rPr>
              <a:t>(“%d”, new-&gt;data);</a:t>
            </a:r>
          </a:p>
          <a:p>
            <a:pPr>
              <a:buNone/>
            </a:pPr>
            <a:r>
              <a:rPr lang="en-CA" b="1" dirty="0" smtClean="0">
                <a:solidFill>
                  <a:srgbClr val="C00000"/>
                </a:solidFill>
              </a:rPr>
              <a:t>         new = </a:t>
            </a:r>
            <a:r>
              <a:rPr lang="en-CA" b="1" dirty="0" err="1" smtClean="0">
                <a:solidFill>
                  <a:srgbClr val="C00000"/>
                </a:solidFill>
              </a:rPr>
              <a:t>new</a:t>
            </a:r>
            <a:r>
              <a:rPr lang="en-CA" b="1" dirty="0" smtClean="0">
                <a:solidFill>
                  <a:srgbClr val="C00000"/>
                </a:solidFill>
              </a:rPr>
              <a:t>-&gt;next;	</a:t>
            </a:r>
          </a:p>
          <a:p>
            <a:pPr>
              <a:buNone/>
            </a:pPr>
            <a:r>
              <a:rPr lang="en-CA" b="1" dirty="0" smtClean="0"/>
              <a:t>      } </a:t>
            </a:r>
            <a:r>
              <a:rPr lang="en-CA" b="1" dirty="0" smtClean="0">
                <a:solidFill>
                  <a:srgbClr val="0070C0"/>
                </a:solidFill>
              </a:rPr>
              <a:t>while(new!=NULL);</a:t>
            </a:r>
          </a:p>
          <a:p>
            <a:pPr>
              <a:buNone/>
            </a:pPr>
            <a:r>
              <a:rPr lang="en-US" b="1" dirty="0" smtClean="0"/>
              <a:t> }</a:t>
            </a:r>
            <a:endParaRPr lang="en-IN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 smtClean="0"/>
              <a:t>Simple linear linked list constructed in c. Adding 10 nodes into the list. Nodes consists 1 to 10 integers.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4267200" cy="6629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2000" b="1" dirty="0" smtClean="0"/>
              <a:t>#include "</a:t>
            </a:r>
            <a:r>
              <a:rPr lang="en-US" sz="2000" b="1" dirty="0" err="1" smtClean="0"/>
              <a:t>stdio.h</a:t>
            </a:r>
            <a:r>
              <a:rPr lang="en-US" sz="2000" b="1" dirty="0" smtClean="0"/>
              <a:t>"</a:t>
            </a:r>
          </a:p>
          <a:p>
            <a:pPr>
              <a:buNone/>
            </a:pPr>
            <a:r>
              <a:rPr lang="en-US" sz="2000" b="1" dirty="0" smtClean="0"/>
              <a:t>	#include "</a:t>
            </a:r>
            <a:r>
              <a:rPr lang="en-US" sz="2000" b="1" dirty="0" err="1" smtClean="0"/>
              <a:t>stdlib.h</a:t>
            </a:r>
            <a:r>
              <a:rPr lang="en-US" sz="2000" b="1" dirty="0" smtClean="0"/>
              <a:t>"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struct Node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{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	  </a:t>
            </a:r>
            <a:r>
              <a:rPr lang="en-US" sz="2000" b="1" dirty="0" err="1" smtClean="0">
                <a:solidFill>
                  <a:srgbClr val="C00000"/>
                </a:solidFill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</a:rPr>
              <a:t> data;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	   struct Node *next;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};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typedef struct Node </a:t>
            </a:r>
            <a:r>
              <a:rPr lang="en-US" sz="2000" b="1" dirty="0" err="1" smtClean="0">
                <a:solidFill>
                  <a:srgbClr val="C00000"/>
                </a:solidFill>
              </a:rPr>
              <a:t>node</a:t>
            </a:r>
            <a:r>
              <a:rPr lang="en-US" sz="2000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US" sz="2000" b="1" dirty="0" smtClean="0"/>
              <a:t>	</a:t>
            </a:r>
          </a:p>
          <a:p>
            <a:pPr>
              <a:buNone/>
            </a:pPr>
            <a:r>
              <a:rPr lang="en-US" sz="2000" b="1" dirty="0" smtClean="0"/>
              <a:t>    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main(){</a:t>
            </a:r>
          </a:p>
          <a:p>
            <a:pPr>
              <a:buNone/>
            </a:pPr>
            <a:r>
              <a:rPr lang="en-US" sz="2000" b="1" dirty="0" smtClean="0"/>
              <a:t> 	 node *</a:t>
            </a:r>
            <a:r>
              <a:rPr lang="en-US" sz="2000" b="1" dirty="0" err="1" smtClean="0"/>
              <a:t>newnode</a:t>
            </a:r>
            <a:r>
              <a:rPr lang="en-US" sz="2000" b="1" dirty="0" smtClean="0"/>
              <a:t>,*head,*first;</a:t>
            </a:r>
          </a:p>
          <a:p>
            <a:pPr>
              <a:buNone/>
            </a:pPr>
            <a:r>
              <a:rPr lang="en-US" sz="2000" b="1" dirty="0" smtClean="0"/>
              <a:t>  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  	  head=NULL;</a:t>
            </a:r>
          </a:p>
          <a:p>
            <a:pPr>
              <a:buNone/>
            </a:pPr>
            <a:r>
              <a:rPr lang="en-US" sz="2000" b="1" dirty="0" smtClean="0"/>
              <a:t>	  first=NULL</a:t>
            </a:r>
            <a:r>
              <a:rPr lang="en-US" sz="2000" b="1" dirty="0" smtClean="0">
                <a:solidFill>
                  <a:srgbClr val="C00000"/>
                </a:solidFill>
              </a:rPr>
              <a:t>; </a:t>
            </a:r>
            <a:endParaRPr lang="en-US" sz="2000" b="1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336600"/>
                </a:solidFill>
              </a:rPr>
              <a:t>    	for(</a:t>
            </a:r>
            <a:r>
              <a:rPr lang="en-US" sz="2400" b="1" dirty="0" err="1" smtClean="0">
                <a:solidFill>
                  <a:srgbClr val="336600"/>
                </a:solidFill>
              </a:rPr>
              <a:t>i</a:t>
            </a:r>
            <a:r>
              <a:rPr lang="en-US" sz="2400" b="1" dirty="0" smtClean="0">
                <a:solidFill>
                  <a:srgbClr val="336600"/>
                </a:solidFill>
              </a:rPr>
              <a:t>=1;i&lt;=10;i++) 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336600"/>
                </a:solidFill>
              </a:rPr>
              <a:t>   	</a:t>
            </a:r>
            <a:endParaRPr lang="en-US" sz="2000" b="1" dirty="0">
              <a:solidFill>
                <a:srgbClr val="3366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038600" y="228600"/>
            <a:ext cx="5105401" cy="6324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err="1" smtClean="0"/>
              <a:t>newnode</a:t>
            </a:r>
            <a:r>
              <a:rPr lang="en-US" sz="2400" b="1" dirty="0" smtClean="0"/>
              <a:t>=(node*)</a:t>
            </a:r>
            <a:r>
              <a:rPr lang="en-US" sz="2400" b="1" dirty="0" err="1" smtClean="0"/>
              <a:t>malloc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sizeof</a:t>
            </a:r>
            <a:r>
              <a:rPr lang="en-US" sz="2400" b="1" dirty="0" smtClean="0"/>
              <a:t>(node));</a:t>
            </a:r>
          </a:p>
          <a:p>
            <a:pPr>
              <a:buNone/>
            </a:pPr>
            <a:r>
              <a:rPr lang="en-US" sz="2400" b="1" dirty="0" err="1" smtClean="0"/>
              <a:t>newnode</a:t>
            </a:r>
            <a:r>
              <a:rPr lang="en-US" sz="2400" b="1" dirty="0" smtClean="0"/>
              <a:t>-&gt;data=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err="1" smtClean="0"/>
              <a:t>newnode</a:t>
            </a:r>
            <a:r>
              <a:rPr lang="en-US" sz="2400" b="1" dirty="0" smtClean="0"/>
              <a:t>-&gt;  next = NULL;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if(head==NULL){</a:t>
            </a:r>
          </a:p>
          <a:p>
            <a:pPr>
              <a:buNone/>
            </a:pPr>
            <a:r>
              <a:rPr lang="en-US" sz="2400" b="1" dirty="0" smtClean="0"/>
              <a:t>  head=</a:t>
            </a:r>
            <a:r>
              <a:rPr lang="en-US" sz="2400" b="1" dirty="0" err="1" smtClean="0"/>
              <a:t>newnode</a:t>
            </a:r>
            <a:r>
              <a:rPr lang="en-US" sz="2400" b="1" dirty="0" smtClean="0"/>
              <a:t>;</a:t>
            </a:r>
          </a:p>
          <a:p>
            <a:pPr>
              <a:buNone/>
            </a:pPr>
            <a:r>
              <a:rPr lang="en-US" sz="2400" b="1" dirty="0" smtClean="0"/>
              <a:t>  first=</a:t>
            </a:r>
            <a:r>
              <a:rPr lang="en-US" sz="2400" b="1" dirty="0" err="1" smtClean="0"/>
              <a:t>newnode</a:t>
            </a:r>
            <a:r>
              <a:rPr lang="en-US" sz="2400" b="1" dirty="0" smtClean="0"/>
              <a:t>;  }</a:t>
            </a:r>
          </a:p>
          <a:p>
            <a:pPr>
              <a:buNone/>
            </a:pPr>
            <a:r>
              <a:rPr lang="en-US" sz="2400" b="1" dirty="0" smtClean="0"/>
              <a:t>else </a:t>
            </a:r>
          </a:p>
          <a:p>
            <a:pPr>
              <a:buNone/>
            </a:pPr>
            <a:r>
              <a:rPr lang="en-US" sz="2400" b="1" dirty="0" smtClean="0"/>
              <a:t>{head-&gt;next=</a:t>
            </a:r>
            <a:r>
              <a:rPr lang="en-US" sz="2400" b="1" dirty="0" err="1" smtClean="0"/>
              <a:t>newnode</a:t>
            </a:r>
            <a:r>
              <a:rPr lang="en-US" sz="2400" b="1" dirty="0" smtClean="0"/>
              <a:t>;  </a:t>
            </a:r>
          </a:p>
          <a:p>
            <a:pPr>
              <a:buNone/>
            </a:pPr>
            <a:r>
              <a:rPr lang="en-US" sz="2400" b="1" dirty="0" smtClean="0"/>
              <a:t>head=</a:t>
            </a:r>
            <a:r>
              <a:rPr lang="en-US" sz="2400" b="1" dirty="0" err="1" smtClean="0"/>
              <a:t>newnode</a:t>
            </a:r>
            <a:r>
              <a:rPr lang="en-US" sz="2400" b="1" dirty="0" smtClean="0"/>
              <a:t>;   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336600"/>
                </a:solidFill>
              </a:rPr>
              <a:t>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//Print the nodes in the list  </a:t>
            </a:r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newnode</a:t>
            </a:r>
            <a:r>
              <a:rPr lang="en-US" sz="2400" b="1" dirty="0" smtClean="0"/>
              <a:t>=first;  </a:t>
            </a:r>
          </a:p>
          <a:p>
            <a:pPr>
              <a:buNone/>
            </a:pPr>
            <a:r>
              <a:rPr lang="en-US" sz="2400" b="1" dirty="0" smtClean="0"/>
              <a:t> while(</a:t>
            </a:r>
            <a:r>
              <a:rPr lang="en-US" sz="2400" b="1" dirty="0" err="1" smtClean="0"/>
              <a:t>newnode</a:t>
            </a:r>
            <a:r>
              <a:rPr lang="en-US" sz="2400" b="1" dirty="0" smtClean="0"/>
              <a:t>!=NULL)   {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printf</a:t>
            </a:r>
            <a:r>
              <a:rPr lang="en-US" sz="2400" b="1" dirty="0" smtClean="0"/>
              <a:t>("%d\</a:t>
            </a:r>
            <a:r>
              <a:rPr lang="en-US" sz="2400" b="1" dirty="0" err="1" smtClean="0"/>
              <a:t>t",newnode</a:t>
            </a:r>
            <a:r>
              <a:rPr lang="en-US" sz="2400" b="1" dirty="0" smtClean="0"/>
              <a:t>-&gt;data);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newnode</a:t>
            </a:r>
            <a:r>
              <a:rPr lang="en-US" sz="2400" b="1" dirty="0" smtClean="0"/>
              <a:t>=</a:t>
            </a:r>
            <a:r>
              <a:rPr lang="en-US" sz="2400" b="1" dirty="0" err="1" smtClean="0"/>
              <a:t>newnode</a:t>
            </a:r>
            <a:r>
              <a:rPr lang="en-US" sz="2400" b="1" dirty="0" smtClean="0"/>
              <a:t>-&gt;next; }}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143000" y="2362200"/>
            <a:ext cx="7643118" cy="11541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41"/>
              </a:lnSpc>
            </a:pPr>
            <a:r>
              <a:rPr lang="en-CA" sz="7200" dirty="0" smtClean="0">
                <a:solidFill>
                  <a:srgbClr val="000000"/>
                </a:solidFill>
                <a:latin typeface="Arial"/>
                <a:cs typeface="Arial"/>
              </a:rPr>
              <a:t>Insertion</a:t>
            </a:r>
            <a:r>
              <a:rPr lang="en-CA" sz="72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7200" dirty="0" smtClean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lang="en-CA" sz="72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7200" dirty="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72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7200" dirty="0" smtClean="0">
                <a:solidFill>
                  <a:srgbClr val="000000"/>
                </a:solidFill>
                <a:latin typeface="Arial"/>
                <a:cs typeface="Arial"/>
              </a:rPr>
              <a:t>node</a:t>
            </a:r>
          </a:p>
          <a:p>
            <a:pPr>
              <a:lnSpc>
                <a:spcPts val="4541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7848600" cy="32766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A </a:t>
            </a:r>
            <a:r>
              <a:rPr lang="en-US" sz="2800" b="1" i="1" dirty="0" smtClean="0">
                <a:solidFill>
                  <a:schemeClr val="tx1"/>
                </a:solidFill>
              </a:rPr>
              <a:t>linked list </a:t>
            </a:r>
            <a:r>
              <a:rPr lang="en-US" sz="2800" dirty="0" smtClean="0">
                <a:solidFill>
                  <a:schemeClr val="tx1"/>
                </a:solidFill>
              </a:rPr>
              <a:t>is a linear collection of data elements, called </a:t>
            </a:r>
            <a:r>
              <a:rPr lang="en-US" sz="2800" b="1" i="1" dirty="0" smtClean="0">
                <a:solidFill>
                  <a:schemeClr val="tx1"/>
                </a:solidFill>
              </a:rPr>
              <a:t>nodes</a:t>
            </a:r>
            <a:r>
              <a:rPr lang="en-US" sz="2800" dirty="0" smtClean="0">
                <a:solidFill>
                  <a:schemeClr val="tx1"/>
                </a:solidFill>
              </a:rPr>
              <a:t>, where the linear order is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given by means of </a:t>
            </a:r>
            <a:r>
              <a:rPr lang="en-US" sz="2800" b="1" i="1" dirty="0" smtClean="0">
                <a:solidFill>
                  <a:schemeClr val="tx1"/>
                </a:solidFill>
              </a:rPr>
              <a:t>pointers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tr-TR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Each </a:t>
            </a:r>
            <a:r>
              <a:rPr lang="en-US" sz="2800" b="1" dirty="0" smtClean="0"/>
              <a:t>node</a:t>
            </a:r>
            <a:r>
              <a:rPr lang="en-US" sz="2800" dirty="0" smtClean="0"/>
              <a:t> is divided into two parts: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800" dirty="0" smtClean="0"/>
              <a:t>The first part contains the </a:t>
            </a:r>
            <a:r>
              <a:rPr lang="en-US" sz="2800" b="1" i="1" dirty="0" smtClean="0"/>
              <a:t>information </a:t>
            </a:r>
            <a:r>
              <a:rPr lang="en-US" sz="2800" dirty="0" smtClean="0"/>
              <a:t>of the element and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sz="2800" dirty="0" smtClean="0"/>
              <a:t>The second part contains the address of the next node (</a:t>
            </a:r>
            <a:r>
              <a:rPr lang="en-US" sz="2800" b="1" i="1" dirty="0" smtClean="0"/>
              <a:t>link /next pointer field</a:t>
            </a:r>
            <a:r>
              <a:rPr lang="en-US" sz="2800" dirty="0" smtClean="0"/>
              <a:t>) in the list.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229600" cy="2213955"/>
          </a:xfrm>
        </p:spPr>
        <p:txBody>
          <a:bodyPr/>
          <a:lstStyle/>
          <a:p>
            <a:r>
              <a:rPr lang="tr-TR" dirty="0" smtClean="0"/>
              <a:t>Linked 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436091" y="874059"/>
            <a:ext cx="4236737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1"/>
              </a:lnSpc>
            </a:pP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Add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Insert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node</a:t>
            </a:r>
          </a:p>
          <a:p>
            <a:pPr>
              <a:lnSpc>
                <a:spcPts val="4541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3636" y="1815353"/>
            <a:ext cx="5862374" cy="5899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sz="2000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There are four steps to add a node to a linked list:</a:t>
            </a:r>
          </a:p>
          <a:p>
            <a:pPr>
              <a:lnSpc>
                <a:spcPts val="227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39272" y="2465294"/>
            <a:ext cx="6585527" cy="84638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4"/>
              </a:lnSpc>
            </a:pP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Create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node ( Allocate for the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lang="en-CA" sz="23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3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node).</a:t>
            </a:r>
          </a:p>
          <a:p>
            <a:pPr>
              <a:lnSpc>
                <a:spcPts val="2244"/>
              </a:lnSpc>
            </a:pPr>
            <a:endParaRPr lang="en-CA" sz="23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39273" y="3048000"/>
            <a:ext cx="4007507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Determine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insertion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point</a:t>
            </a:r>
          </a:p>
          <a:p>
            <a:pPr>
              <a:lnSpc>
                <a:spcPts val="2683"/>
              </a:lnSpc>
            </a:pPr>
            <a:endParaRPr lang="en-CA" sz="23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39273" y="3395382"/>
            <a:ext cx="4941802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Point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node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its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successor.</a:t>
            </a:r>
          </a:p>
          <a:p>
            <a:pPr>
              <a:lnSpc>
                <a:spcPts val="2683"/>
              </a:lnSpc>
            </a:pPr>
            <a:endParaRPr lang="en-CA" sz="23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9273" y="3742765"/>
            <a:ext cx="5365251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Point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predecessor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new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node.</a:t>
            </a:r>
          </a:p>
          <a:p>
            <a:pPr>
              <a:lnSpc>
                <a:spcPts val="2683"/>
              </a:lnSpc>
            </a:pPr>
            <a:endParaRPr lang="en-CA" sz="23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1339273" y="874059"/>
            <a:ext cx="6492162" cy="10515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28"/>
              </a:lnSpc>
            </a:pPr>
            <a:r>
              <a:rPr lang="en-CA" sz="3600" dirty="0" smtClean="0">
                <a:solidFill>
                  <a:srgbClr val="000000"/>
                </a:solidFill>
                <a:latin typeface="Arial"/>
                <a:cs typeface="Arial"/>
              </a:rPr>
              <a:t>Possible</a:t>
            </a:r>
            <a:r>
              <a:rPr lang="en-CA" sz="36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600" dirty="0" smtClean="0">
                <a:solidFill>
                  <a:srgbClr val="000000"/>
                </a:solidFill>
                <a:latin typeface="Arial"/>
                <a:cs typeface="Arial"/>
              </a:rPr>
              <a:t>cases</a:t>
            </a:r>
            <a:r>
              <a:rPr lang="en-CA" sz="36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600" dirty="0" smtClean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lang="en-CA" sz="3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InsertNode</a:t>
            </a:r>
            <a:endParaRPr lang="en-CA" sz="3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ts val="4128"/>
              </a:lnSpc>
            </a:pPr>
            <a:endParaRPr lang="en-CA" sz="36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000" y="1804147"/>
            <a:ext cx="3435236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Insert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empty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list</a:t>
            </a:r>
          </a:p>
          <a:p>
            <a:pPr>
              <a:lnSpc>
                <a:spcPts val="2683"/>
              </a:lnSpc>
            </a:pPr>
            <a:endParaRPr lang="en-CA" sz="23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70000" y="2229970"/>
            <a:ext cx="2125582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Insert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front</a:t>
            </a:r>
          </a:p>
          <a:p>
            <a:pPr>
              <a:lnSpc>
                <a:spcPts val="2683"/>
              </a:lnSpc>
            </a:pPr>
            <a:endParaRPr lang="en-CA" sz="23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70000" y="2644588"/>
            <a:ext cx="2175275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3.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Insert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back</a:t>
            </a:r>
          </a:p>
          <a:p>
            <a:pPr>
              <a:lnSpc>
                <a:spcPts val="2683"/>
              </a:lnSpc>
            </a:pPr>
            <a:endParaRPr lang="en-CA" sz="23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0000" y="3070412"/>
            <a:ext cx="2404504" cy="692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3"/>
              </a:lnSpc>
            </a:pP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4.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Insert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lang="en-CA" sz="23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300" dirty="0" smtClean="0">
                <a:solidFill>
                  <a:srgbClr val="000000"/>
                </a:solidFill>
                <a:latin typeface="Arial"/>
                <a:cs typeface="Arial"/>
              </a:rPr>
              <a:t>middle</a:t>
            </a:r>
          </a:p>
          <a:p>
            <a:pPr>
              <a:lnSpc>
                <a:spcPts val="2683"/>
              </a:lnSpc>
            </a:pPr>
            <a:endParaRPr lang="en-CA" sz="23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54364" y="3821206"/>
            <a:ext cx="432169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But, in fact, only need to handle two cases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70000" y="4157382"/>
            <a:ext cx="5794856" cy="6412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77"/>
              </a:lnSpc>
            </a:pPr>
            <a:r>
              <a:rPr lang="en-CA" sz="2200" dirty="0" smtClean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lang="en-CA" sz="2200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sz="2200" dirty="0" smtClean="0">
                <a:solidFill>
                  <a:srgbClr val="000000"/>
                </a:solidFill>
                <a:latin typeface="Arial"/>
                <a:cs typeface="Arial"/>
              </a:rPr>
              <a:t>Insert as the first node (Case 1 and Case 2)</a:t>
            </a:r>
          </a:p>
          <a:p>
            <a:pPr>
              <a:lnSpc>
                <a:spcPts val="2477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70000" y="4527177"/>
            <a:ext cx="6642844" cy="10387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2"/>
              </a:lnSpc>
              <a:tabLst>
                <a:tab pos="478673" algn="l"/>
              </a:tabLst>
            </a:pPr>
            <a:r>
              <a:rPr lang="en-CA" sz="2200" dirty="0" smtClean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lang="en-CA" sz="2200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sz="2200" dirty="0" smtClean="0">
                <a:solidFill>
                  <a:srgbClr val="000000"/>
                </a:solidFill>
                <a:latin typeface="Arial"/>
                <a:cs typeface="Arial"/>
              </a:rPr>
              <a:t>Insert in the middle or at the end of the list (Case 3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000000"/>
                </a:solidFill>
                <a:latin typeface="Arial"/>
                <a:cs typeface="Arial"/>
              </a:rPr>
              <a:t>	and Case 4)</a:t>
            </a:r>
          </a:p>
          <a:p>
            <a:pPr>
              <a:lnSpc>
                <a:spcPts val="2602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OPERATIONS ON SINGLY LINKED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addfirst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addlast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addmid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685636" y="874059"/>
            <a:ext cx="5721118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1"/>
              </a:lnSpc>
            </a:pP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Case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1: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Insert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CA" sz="2600" dirty="0" smtClean="0">
                <a:solidFill>
                  <a:srgbClr val="000000"/>
                </a:solidFill>
                <a:latin typeface="Arial"/>
                <a:cs typeface="Arial"/>
              </a:rPr>
              <a:t>st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node</a:t>
            </a:r>
          </a:p>
          <a:p>
            <a:pPr>
              <a:lnSpc>
                <a:spcPts val="4541"/>
              </a:lnSpc>
            </a:pPr>
            <a:endParaRPr lang="en-CA" sz="38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39273" y="2017059"/>
            <a:ext cx="167032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Create a node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39273" y="2330823"/>
            <a:ext cx="101630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Fill data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39273" y="2655794"/>
            <a:ext cx="315791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Make its next pointing to Null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39273" y="2980765"/>
            <a:ext cx="410695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Attach this newly created node to start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9273" y="3305735"/>
            <a:ext cx="358110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Make new node as Starting node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Adding a node in the beginning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addfirst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struct node *temp;</a:t>
            </a:r>
          </a:p>
          <a:p>
            <a:pPr>
              <a:buNone/>
            </a:pPr>
            <a:r>
              <a:rPr lang="en-US" sz="2800" dirty="0" smtClean="0"/>
              <a:t>temp=(node *)</a:t>
            </a:r>
            <a:r>
              <a:rPr lang="en-US" sz="2800" dirty="0" err="1" smtClean="0"/>
              <a:t>malloc</a:t>
            </a:r>
            <a:r>
              <a:rPr lang="en-US" sz="2800" dirty="0" smtClean="0"/>
              <a:t>(</a:t>
            </a:r>
            <a:r>
              <a:rPr lang="en-US" sz="2800" dirty="0" err="1" smtClean="0"/>
              <a:t>sizeof</a:t>
            </a:r>
            <a:r>
              <a:rPr lang="en-US" sz="2800" dirty="0" smtClean="0"/>
              <a:t>(node));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("Enter the data....\t");</a:t>
            </a:r>
          </a:p>
          <a:p>
            <a:pPr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("%</a:t>
            </a:r>
            <a:r>
              <a:rPr lang="en-US" sz="2800" dirty="0" err="1" smtClean="0"/>
              <a:t>d",&amp;temp</a:t>
            </a:r>
            <a:r>
              <a:rPr lang="en-US" sz="2800" dirty="0" smtClean="0"/>
              <a:t>-&gt;item);</a:t>
            </a:r>
          </a:p>
          <a:p>
            <a:pPr>
              <a:buNone/>
            </a:pPr>
            <a:r>
              <a:rPr lang="en-US" sz="2800" b="1" dirty="0" smtClean="0"/>
              <a:t>temp-&gt;next=head;</a:t>
            </a:r>
          </a:p>
          <a:p>
            <a:pPr>
              <a:buNone/>
            </a:pPr>
            <a:r>
              <a:rPr lang="en-US" sz="2800" b="1" dirty="0" smtClean="0"/>
              <a:t>head=temp;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805545" y="874059"/>
            <a:ext cx="3510576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1"/>
              </a:lnSpc>
            </a:pP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Insertion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End</a:t>
            </a:r>
          </a:p>
          <a:p>
            <a:pPr>
              <a:lnSpc>
                <a:spcPts val="4541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8545" y="1916206"/>
            <a:ext cx="167032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Create a node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08545" y="2207559"/>
            <a:ext cx="101630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Fill data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8545" y="2510118"/>
            <a:ext cx="315791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Make its next pointing to Null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8545" y="2801470"/>
            <a:ext cx="341446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Traverse the list up to last node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8545" y="3104029"/>
            <a:ext cx="469679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Make link between last node and new node.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Adding a node in the last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addlast</a:t>
            </a:r>
            <a:r>
              <a:rPr lang="en-US" sz="2400" dirty="0" smtClean="0"/>
              <a:t>()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Struct node *temp,*cur;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cur=head;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temp=(node 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(node));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printf</a:t>
            </a:r>
            <a:r>
              <a:rPr lang="en-US" sz="2400" dirty="0" smtClean="0"/>
              <a:t>("\</a:t>
            </a:r>
            <a:r>
              <a:rPr lang="en-US" sz="2400" dirty="0" err="1" smtClean="0"/>
              <a:t>nEnter</a:t>
            </a:r>
            <a:r>
              <a:rPr lang="en-US" sz="2400" dirty="0" smtClean="0"/>
              <a:t> the data....");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/>
              <a:t>scanf</a:t>
            </a:r>
            <a:r>
              <a:rPr lang="en-US" sz="2400" dirty="0" smtClean="0"/>
              <a:t>("%</a:t>
            </a:r>
            <a:r>
              <a:rPr lang="en-US" sz="2400" dirty="0" err="1" smtClean="0"/>
              <a:t>d",&amp;temp</a:t>
            </a:r>
            <a:r>
              <a:rPr lang="en-US" sz="2400" dirty="0" smtClean="0"/>
              <a:t>-&gt;item);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temp-&gt;next=NULL;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while(cur-&gt;next!=NULL){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cur=cur-&gt;next;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cur-&gt;next=temp;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cur=temp;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>
              <a:spcBef>
                <a:spcPts val="0"/>
              </a:spcBef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1939636" y="661147"/>
            <a:ext cx="5219378" cy="8976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9"/>
              </a:lnSpc>
            </a:pPr>
            <a:r>
              <a:rPr lang="en-CA" sz="3100" dirty="0" smtClean="0">
                <a:solidFill>
                  <a:srgbClr val="000000"/>
                </a:solidFill>
                <a:latin typeface="Arial"/>
                <a:cs typeface="Arial"/>
              </a:rPr>
              <a:t>Insert</a:t>
            </a:r>
            <a:r>
              <a:rPr lang="en-CA" sz="31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100" dirty="0" smtClean="0">
                <a:solidFill>
                  <a:srgbClr val="000000"/>
                </a:solidFill>
                <a:latin typeface="Arial"/>
                <a:cs typeface="Arial"/>
              </a:rPr>
              <a:t>node</a:t>
            </a:r>
            <a:r>
              <a:rPr lang="en-CA" sz="31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100" dirty="0" smtClean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lang="en-CA" sz="31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100" dirty="0" smtClean="0">
                <a:solidFill>
                  <a:srgbClr val="000000"/>
                </a:solidFill>
                <a:latin typeface="Arial"/>
                <a:cs typeface="Arial"/>
              </a:rPr>
              <a:t>Middle</a:t>
            </a:r>
            <a:r>
              <a:rPr lang="en-CA" sz="31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100" dirty="0" smtClean="0">
                <a:solidFill>
                  <a:srgbClr val="000000"/>
                </a:solidFill>
                <a:latin typeface="Arial"/>
                <a:cs typeface="Arial"/>
              </a:rPr>
              <a:t>(Step</a:t>
            </a:r>
            <a:r>
              <a:rPr lang="en-CA" sz="31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100" dirty="0" smtClean="0">
                <a:solidFill>
                  <a:srgbClr val="000000"/>
                </a:solidFill>
                <a:latin typeface="Arial"/>
                <a:cs typeface="Arial"/>
              </a:rPr>
              <a:t>1)</a:t>
            </a:r>
          </a:p>
          <a:p>
            <a:pPr>
              <a:lnSpc>
                <a:spcPts val="3509"/>
              </a:lnSpc>
            </a:pPr>
            <a:endParaRPr lang="en-CA" sz="31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Definition</a:t>
            </a:r>
            <a:b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CA" sz="2800" dirty="0" smtClean="0">
                <a:solidFill>
                  <a:srgbClr val="000000"/>
                </a:solidFill>
                <a:latin typeface="Arial"/>
                <a:cs typeface="Arial"/>
              </a:rPr>
              <a:t>A linked list is simply a chain of structures which contain a pointer to the next element.</a:t>
            </a:r>
          </a:p>
          <a:p>
            <a:pPr>
              <a:buNone/>
            </a:pPr>
            <a:endParaRPr lang="en-CA" sz="28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CA" sz="2800" dirty="0" smtClean="0">
                <a:solidFill>
                  <a:srgbClr val="000000"/>
                </a:solidFill>
                <a:latin typeface="Arial"/>
                <a:cs typeface="Arial"/>
              </a:rPr>
              <a:t>It is dynamic in nature. Items may be added to it or deleted from it at will.</a:t>
            </a:r>
          </a:p>
          <a:p>
            <a:pPr>
              <a:buNone/>
            </a:pPr>
            <a:endParaRPr lang="en-IN" sz="2800" b="1" dirty="0" smtClean="0"/>
          </a:p>
          <a:p>
            <a:r>
              <a:rPr lang="en-IN" sz="2800" b="1" dirty="0" smtClean="0"/>
              <a:t>Types of LL</a:t>
            </a:r>
          </a:p>
          <a:p>
            <a:pPr>
              <a:buNone/>
            </a:pPr>
            <a:r>
              <a:rPr lang="en-IN" sz="2800" dirty="0" smtClean="0"/>
              <a:t>– Singly Linked Lists</a:t>
            </a:r>
          </a:p>
          <a:p>
            <a:pPr>
              <a:buNone/>
            </a:pPr>
            <a:r>
              <a:rPr lang="en-IN" sz="2800" dirty="0" smtClean="0"/>
              <a:t>– Doubly Linked Lists</a:t>
            </a:r>
          </a:p>
          <a:p>
            <a:pPr>
              <a:buNone/>
            </a:pPr>
            <a:r>
              <a:rPr lang="en-IN" sz="2800" dirty="0" smtClean="0"/>
              <a:t>– Circular Lists</a:t>
            </a:r>
          </a:p>
          <a:p>
            <a:endParaRPr lang="en-IN" sz="2800" dirty="0" smtClean="0"/>
          </a:p>
          <a:p>
            <a:r>
              <a:rPr lang="en-IN" sz="2800" dirty="0" smtClean="0"/>
              <a:t>This definition applies only to Singly Linked Lists - Doubly Linked Lists and Circular Lists are different.</a:t>
            </a:r>
          </a:p>
          <a:p>
            <a:pPr>
              <a:lnSpc>
                <a:spcPts val="2400"/>
              </a:lnSpc>
            </a:pPr>
            <a:endParaRPr lang="en-CA" sz="28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4052455" y="694765"/>
            <a:ext cx="1074012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2"/>
              </a:lnSpc>
            </a:pPr>
            <a:r>
              <a:rPr lang="en-CA" sz="2900" dirty="0" smtClean="0">
                <a:solidFill>
                  <a:srgbClr val="000000"/>
                </a:solidFill>
                <a:latin typeface="Arial"/>
                <a:cs typeface="Arial"/>
              </a:rPr>
              <a:t>Step</a:t>
            </a:r>
            <a:r>
              <a:rPr lang="en-CA" sz="2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9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  <a:p>
            <a:pPr>
              <a:lnSpc>
                <a:spcPts val="3302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3856182" y="638736"/>
            <a:ext cx="1449115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1"/>
              </a:lnSpc>
            </a:pP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Step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4541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Adding a node anywhere in the LL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838200"/>
            <a:ext cx="7772400" cy="5715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addmid</a:t>
            </a:r>
            <a:r>
              <a:rPr lang="en-US" sz="2400" dirty="0" smtClean="0"/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{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=1,pos;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node *cur,*temp;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cur=head;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temp=(node *)</a:t>
            </a:r>
            <a:r>
              <a:rPr lang="en-US" sz="2400" dirty="0" err="1" smtClean="0">
                <a:solidFill>
                  <a:srgbClr val="C00000"/>
                </a:solidFill>
              </a:rPr>
              <a:t>malloc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</a:rPr>
              <a:t>sizeof</a:t>
            </a:r>
            <a:r>
              <a:rPr lang="en-US" sz="2400" dirty="0" smtClean="0">
                <a:solidFill>
                  <a:srgbClr val="C00000"/>
                </a:solidFill>
              </a:rPr>
              <a:t>(node));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 smtClean="0">
                <a:solidFill>
                  <a:srgbClr val="C00000"/>
                </a:solidFill>
              </a:rPr>
              <a:t>("Enter the data...");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scanf</a:t>
            </a:r>
            <a:r>
              <a:rPr lang="en-US" sz="2400" dirty="0" smtClean="0">
                <a:solidFill>
                  <a:srgbClr val="C00000"/>
                </a:solidFill>
              </a:rPr>
              <a:t>("%</a:t>
            </a:r>
            <a:r>
              <a:rPr lang="en-US" sz="2400" dirty="0" err="1" smtClean="0">
                <a:solidFill>
                  <a:srgbClr val="C00000"/>
                </a:solidFill>
              </a:rPr>
              <a:t>d",&amp;temp</a:t>
            </a:r>
            <a:r>
              <a:rPr lang="en-US" sz="2400" dirty="0" smtClean="0">
                <a:solidFill>
                  <a:srgbClr val="C00000"/>
                </a:solidFill>
              </a:rPr>
              <a:t>-&gt;item);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printf</a:t>
            </a:r>
            <a:r>
              <a:rPr lang="en-US" sz="2400" dirty="0" smtClean="0">
                <a:solidFill>
                  <a:srgbClr val="002060"/>
                </a:solidFill>
              </a:rPr>
              <a:t>("\</a:t>
            </a:r>
            <a:r>
              <a:rPr lang="en-US" sz="2400" dirty="0" err="1" smtClean="0">
                <a:solidFill>
                  <a:srgbClr val="002060"/>
                </a:solidFill>
              </a:rPr>
              <a:t>nEnter</a:t>
            </a:r>
            <a:r>
              <a:rPr lang="en-US" sz="2400" dirty="0" smtClean="0">
                <a:solidFill>
                  <a:srgbClr val="002060"/>
                </a:solidFill>
              </a:rPr>
              <a:t> the position\t");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scanf</a:t>
            </a:r>
            <a:r>
              <a:rPr lang="en-US" sz="2400" dirty="0" smtClean="0">
                <a:solidFill>
                  <a:srgbClr val="002060"/>
                </a:solidFill>
              </a:rPr>
              <a:t>("%</a:t>
            </a:r>
            <a:r>
              <a:rPr lang="en-US" sz="2400" dirty="0" err="1" smtClean="0">
                <a:solidFill>
                  <a:srgbClr val="002060"/>
                </a:solidFill>
              </a:rPr>
              <a:t>d",&amp;pos</a:t>
            </a:r>
            <a:r>
              <a:rPr lang="en-US" sz="2400" dirty="0" smtClean="0">
                <a:solidFill>
                  <a:srgbClr val="00206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/>
              <a:t>while(pos!=i+1 &amp;&amp; cur!=NULL) {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/>
              <a:t>cur=cur-&gt;next;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err="1" smtClean="0"/>
              <a:t>i</a:t>
            </a:r>
            <a:r>
              <a:rPr lang="en-US" sz="2800" b="1" dirty="0" smtClean="0"/>
              <a:t>++; }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/>
              <a:t>if(pos==i+1) {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/>
              <a:t>temp-&gt;next=cur-&gt;next;</a:t>
            </a:r>
          </a:p>
          <a:p>
            <a:pPr>
              <a:spcBef>
                <a:spcPts val="0"/>
              </a:spcBef>
              <a:buNone/>
            </a:pPr>
            <a:r>
              <a:rPr lang="en-US" sz="2800" b="1" dirty="0" smtClean="0"/>
              <a:t>cur-&gt;next=temp;}}</a:t>
            </a:r>
          </a:p>
          <a:p>
            <a:pPr>
              <a:spcBef>
                <a:spcPts val="0"/>
              </a:spcBef>
            </a:pP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DELETION OF NODE FROM THE LINKED LIST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Deletion  of node from the beginning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void </a:t>
            </a:r>
            <a:r>
              <a:rPr lang="en-US" sz="3200" dirty="0" err="1" smtClean="0"/>
              <a:t>delfirst</a:t>
            </a:r>
            <a:r>
              <a:rPr lang="en-US" sz="3200" dirty="0" smtClean="0"/>
              <a:t>()</a:t>
            </a:r>
          </a:p>
          <a:p>
            <a:pPr>
              <a:buNone/>
            </a:pPr>
            <a:r>
              <a:rPr lang="en-US" sz="3200" dirty="0" smtClean="0"/>
              <a:t>{</a:t>
            </a:r>
          </a:p>
          <a:p>
            <a:pPr>
              <a:buNone/>
            </a:pPr>
            <a:r>
              <a:rPr lang="en-US" sz="3200" dirty="0" smtClean="0"/>
              <a:t>node *temp=head;</a:t>
            </a:r>
          </a:p>
          <a:p>
            <a:pPr>
              <a:buNone/>
            </a:pPr>
            <a:r>
              <a:rPr lang="en-US" sz="3200" dirty="0" smtClean="0"/>
              <a:t>head=head-&gt;next;</a:t>
            </a:r>
          </a:p>
          <a:p>
            <a:pPr>
              <a:buNone/>
            </a:pPr>
            <a:r>
              <a:rPr lang="en-US" sz="3200" dirty="0" err="1" smtClean="0"/>
              <a:t>printf</a:t>
            </a:r>
            <a:r>
              <a:rPr lang="en-US" sz="3200" dirty="0" smtClean="0"/>
              <a:t>("Deleted item is %d\n", temp-&gt;item);</a:t>
            </a:r>
          </a:p>
          <a:p>
            <a:pPr>
              <a:buNone/>
            </a:pPr>
            <a:r>
              <a:rPr lang="en-US" sz="3200" dirty="0" smtClean="0"/>
              <a:t>free(temp);</a:t>
            </a:r>
          </a:p>
          <a:p>
            <a:pPr>
              <a:buNone/>
            </a:pPr>
            <a:r>
              <a:rPr lang="en-US" sz="3200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Deletion  of node from the 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dellast</a:t>
            </a:r>
            <a:r>
              <a:rPr lang="en-US" sz="2800" dirty="0" smtClean="0"/>
              <a:t>()</a:t>
            </a:r>
          </a:p>
          <a:p>
            <a:pPr>
              <a:buNone/>
            </a:pPr>
            <a:r>
              <a:rPr lang="en-US" sz="2800" dirty="0" smtClean="0"/>
              <a:t>{node *temp,*cur=head;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while(cur-&gt;next-&gt;next!=NULL){</a:t>
            </a:r>
          </a:p>
          <a:p>
            <a:pPr>
              <a:buNone/>
            </a:pPr>
            <a:r>
              <a:rPr lang="en-US" sz="2800" dirty="0" smtClean="0"/>
              <a:t>cur=cur-&gt;next;}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temp=cur-&gt;next;</a:t>
            </a:r>
          </a:p>
          <a:p>
            <a:pPr>
              <a:buNone/>
            </a:pPr>
            <a:r>
              <a:rPr lang="en-US" sz="2800" dirty="0" smtClean="0"/>
              <a:t>cur-&gt;next=NULL;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("Deleted item is %d\</a:t>
            </a:r>
            <a:r>
              <a:rPr lang="en-US" sz="2800" dirty="0" err="1" smtClean="0"/>
              <a:t>n",temp</a:t>
            </a:r>
            <a:r>
              <a:rPr lang="en-US" sz="2800" dirty="0" smtClean="0"/>
              <a:t>-&gt;item);</a:t>
            </a:r>
          </a:p>
          <a:p>
            <a:pPr>
              <a:buNone/>
            </a:pPr>
            <a:r>
              <a:rPr lang="en-US" sz="2800" dirty="0" smtClean="0"/>
              <a:t>free(temp</a:t>
            </a:r>
            <a:r>
              <a:rPr lang="en-US" sz="2800" dirty="0" smtClean="0"/>
              <a:t>);}</a:t>
            </a:r>
            <a:endParaRPr lang="en-US" sz="2800" dirty="0" smtClean="0"/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Deletion  of node in between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94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void </a:t>
            </a:r>
            <a:r>
              <a:rPr lang="en-US" sz="2800" dirty="0" err="1" smtClean="0"/>
              <a:t>delmid</a:t>
            </a:r>
            <a:r>
              <a:rPr lang="en-US" sz="2800" dirty="0" smtClean="0"/>
              <a:t>(){</a:t>
            </a:r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=1,pos;</a:t>
            </a:r>
          </a:p>
          <a:p>
            <a:pPr>
              <a:buNone/>
            </a:pPr>
            <a:r>
              <a:rPr lang="en-US" sz="2800" dirty="0" smtClean="0"/>
              <a:t>node *cur=head,*temp;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("Enter the position to be deleted\t");</a:t>
            </a:r>
          </a:p>
          <a:p>
            <a:pPr>
              <a:buNone/>
            </a:pPr>
            <a:r>
              <a:rPr lang="en-US" sz="2800" dirty="0" err="1" smtClean="0"/>
              <a:t>scanf</a:t>
            </a:r>
            <a:r>
              <a:rPr lang="en-US" sz="2800" dirty="0" smtClean="0"/>
              <a:t>("%d", &amp;pos);</a:t>
            </a:r>
          </a:p>
          <a:p>
            <a:pPr>
              <a:buNone/>
            </a:pPr>
            <a:r>
              <a:rPr lang="en-US" sz="2800" dirty="0" smtClean="0"/>
              <a:t>while(pos!=i+1&amp;&amp;cur-&gt;next!=NULL){</a:t>
            </a:r>
          </a:p>
          <a:p>
            <a:pPr>
              <a:buNone/>
            </a:pPr>
            <a:r>
              <a:rPr lang="en-US" sz="2800" dirty="0" smtClean="0"/>
              <a:t>cur=cur-&gt;next;</a:t>
            </a:r>
          </a:p>
          <a:p>
            <a:pPr>
              <a:buNone/>
            </a:pPr>
            <a:r>
              <a:rPr lang="en-US" sz="2800" dirty="0" err="1" smtClean="0"/>
              <a:t>i</a:t>
            </a:r>
            <a:r>
              <a:rPr lang="en-US" sz="2800" dirty="0" smtClean="0"/>
              <a:t>++;}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if(pos==i+1){</a:t>
            </a:r>
          </a:p>
          <a:p>
            <a:pPr>
              <a:buNone/>
            </a:pPr>
            <a:r>
              <a:rPr lang="en-US" sz="2800" dirty="0" smtClean="0"/>
              <a:t>temp=cur-&gt;next;</a:t>
            </a:r>
          </a:p>
          <a:p>
            <a:pPr>
              <a:buNone/>
            </a:pPr>
            <a:r>
              <a:rPr lang="en-US" sz="2800" dirty="0" smtClean="0"/>
              <a:t>cur-&gt;next=temp-&gt;next;</a:t>
            </a:r>
          </a:p>
          <a:p>
            <a:pPr>
              <a:buNone/>
            </a:pPr>
            <a:r>
              <a:rPr lang="en-US" sz="2800" dirty="0" err="1" smtClean="0"/>
              <a:t>printf</a:t>
            </a:r>
            <a:r>
              <a:rPr lang="en-US" sz="2800" dirty="0" smtClean="0"/>
              <a:t>("Deleted item is %d\n", temp-&gt;item);</a:t>
            </a:r>
          </a:p>
          <a:p>
            <a:pPr>
              <a:buNone/>
            </a:pPr>
            <a:r>
              <a:rPr lang="en-US" sz="2800" dirty="0" smtClean="0"/>
              <a:t>free(temp);}}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Calculate the Length of linked list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defTabSz="762000">
              <a:lnSpc>
                <a:spcPct val="80000"/>
              </a:lnSpc>
              <a:buNone/>
            </a:pPr>
            <a:r>
              <a:rPr lang="en-IN" sz="2800" b="1" dirty="0" smtClean="0"/>
              <a:t>void</a:t>
            </a:r>
            <a:r>
              <a:rPr lang="en-IN" sz="2800" dirty="0" smtClean="0"/>
              <a:t> count() </a:t>
            </a:r>
          </a:p>
          <a:p>
            <a:pPr defTabSz="762000">
              <a:lnSpc>
                <a:spcPct val="80000"/>
              </a:lnSpc>
              <a:buNone/>
            </a:pPr>
            <a:r>
              <a:rPr lang="en-IN" sz="2800" dirty="0" smtClean="0"/>
              <a:t>{ </a:t>
            </a:r>
          </a:p>
          <a:p>
            <a:pPr defTabSz="762000">
              <a:lnSpc>
                <a:spcPct val="80000"/>
              </a:lnSpc>
              <a:buNone/>
            </a:pPr>
            <a:r>
              <a:rPr lang="en-IN" sz="2800" b="1" dirty="0" err="1" smtClean="0"/>
              <a:t>struct</a:t>
            </a:r>
            <a:r>
              <a:rPr lang="en-IN" sz="2800" dirty="0" smtClean="0"/>
              <a:t> node *temp;</a:t>
            </a:r>
          </a:p>
          <a:p>
            <a:pPr defTabSz="762000">
              <a:lnSpc>
                <a:spcPct val="80000"/>
              </a:lnSpc>
              <a:buNone/>
            </a:pPr>
            <a:r>
              <a:rPr lang="en-IN" sz="2800" b="1" dirty="0" err="1" smtClean="0"/>
              <a:t>int</a:t>
            </a:r>
            <a:r>
              <a:rPr lang="en-IN" sz="2800" dirty="0" smtClean="0"/>
              <a:t> length = 0; </a:t>
            </a:r>
          </a:p>
          <a:p>
            <a:pPr defTabSz="762000">
              <a:lnSpc>
                <a:spcPct val="80000"/>
              </a:lnSpc>
              <a:buNone/>
            </a:pPr>
            <a:r>
              <a:rPr lang="en-IN" sz="2800" dirty="0" smtClean="0"/>
              <a:t>temp = start; </a:t>
            </a:r>
          </a:p>
          <a:p>
            <a:pPr defTabSz="762000">
              <a:lnSpc>
                <a:spcPct val="80000"/>
              </a:lnSpc>
              <a:buNone/>
            </a:pPr>
            <a:r>
              <a:rPr lang="en-IN" sz="2800" b="1" dirty="0" smtClean="0"/>
              <a:t>while</a:t>
            </a:r>
            <a:r>
              <a:rPr lang="en-IN" sz="2800" dirty="0" smtClean="0"/>
              <a:t>(temp!=NULL) </a:t>
            </a:r>
          </a:p>
          <a:p>
            <a:pPr defTabSz="762000">
              <a:lnSpc>
                <a:spcPct val="80000"/>
              </a:lnSpc>
              <a:buNone/>
            </a:pPr>
            <a:r>
              <a:rPr lang="en-IN" sz="2800" dirty="0" smtClean="0"/>
              <a:t>{</a:t>
            </a:r>
          </a:p>
          <a:p>
            <a:pPr defTabSz="762000">
              <a:lnSpc>
                <a:spcPct val="80000"/>
              </a:lnSpc>
              <a:buNone/>
            </a:pPr>
            <a:r>
              <a:rPr lang="en-IN" sz="2800" dirty="0" smtClean="0"/>
              <a:t>	 length++; </a:t>
            </a:r>
          </a:p>
          <a:p>
            <a:pPr defTabSz="762000">
              <a:lnSpc>
                <a:spcPct val="80000"/>
              </a:lnSpc>
              <a:buNone/>
            </a:pPr>
            <a:r>
              <a:rPr lang="en-IN" sz="2800" dirty="0" smtClean="0"/>
              <a:t>	 temp=</a:t>
            </a:r>
            <a:r>
              <a:rPr lang="en-IN" sz="2800" dirty="0" err="1" smtClean="0"/>
              <a:t>temp</a:t>
            </a:r>
            <a:r>
              <a:rPr lang="en-IN" sz="2800" dirty="0" smtClean="0"/>
              <a:t>-&gt;next; </a:t>
            </a:r>
          </a:p>
          <a:p>
            <a:pPr defTabSz="762000">
              <a:lnSpc>
                <a:spcPct val="80000"/>
              </a:lnSpc>
              <a:buNone/>
            </a:pPr>
            <a:r>
              <a:rPr lang="en-IN" sz="2800" dirty="0" smtClean="0"/>
              <a:t>}</a:t>
            </a:r>
          </a:p>
          <a:p>
            <a:pPr defTabSz="762000">
              <a:lnSpc>
                <a:spcPct val="80000"/>
              </a:lnSpc>
              <a:buNone/>
            </a:pPr>
            <a:r>
              <a:rPr lang="en-IN" sz="2800" dirty="0" smtClean="0"/>
              <a:t> printf(“\</a:t>
            </a:r>
            <a:r>
              <a:rPr lang="en-IN" sz="2800" dirty="0" err="1" smtClean="0"/>
              <a:t>nLength</a:t>
            </a:r>
            <a:r>
              <a:rPr lang="en-IN" sz="2800" dirty="0" smtClean="0"/>
              <a:t> of Linked List : %d", length);</a:t>
            </a:r>
          </a:p>
          <a:p>
            <a:pPr defTabSz="762000">
              <a:lnSpc>
                <a:spcPct val="80000"/>
              </a:lnSpc>
              <a:buNone/>
            </a:pPr>
            <a:r>
              <a:rPr lang="en-IN" sz="2800" dirty="0" smtClean="0"/>
              <a:t> }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90600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pPr algn="just"/>
            <a:r>
              <a:rPr lang="en-US" sz="3200" b="1" dirty="0" smtClean="0"/>
              <a:t>WAP  to create a Sorted Linked List.</a:t>
            </a:r>
            <a:endParaRPr lang="en-IN" sz="32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381000" y="1066800"/>
            <a:ext cx="83820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</a:t>
            </a:r>
            <a:r>
              <a:rPr kumimoji="0" lang="en-GB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addNode</a:t>
            </a: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(unsigned </a:t>
            </a:r>
            <a:r>
              <a:rPr kumimoji="0" lang="en-GB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id)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node *</a:t>
            </a:r>
            <a:r>
              <a:rPr kumimoji="0" lang="en-GB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*new;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 = (node *)</a:t>
            </a:r>
            <a:r>
              <a:rPr kumimoji="0" lang="en-GB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malloc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GB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(node));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(new == NULL) {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("Memory not available to create link. Exiting.\n");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exit (EXIT_FAILURE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);}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new-&gt;id = </a:t>
            </a:r>
            <a:r>
              <a:rPr kumimoji="0" lang="en-GB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new-&gt;next=NULL;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GB" sz="16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0000"/>
                </a:solidFill>
                <a:latin typeface="Arial Bold"/>
                <a:cs typeface="Arial Bold"/>
              </a:rPr>
              <a:t>The</a:t>
            </a:r>
            <a:r>
              <a:rPr lang="en-CA" b="1" dirty="0" smtClean="0">
                <a:solidFill>
                  <a:srgbClr val="BFBFBF"/>
                </a:solidFill>
                <a:latin typeface="Arial Bold"/>
                <a:cs typeface="Arial Bold"/>
              </a:rPr>
              <a:t> </a:t>
            </a:r>
            <a:r>
              <a:rPr lang="en-CA" b="1" dirty="0" smtClean="0">
                <a:solidFill>
                  <a:srgbClr val="000000"/>
                </a:solidFill>
                <a:latin typeface="Arial Bold"/>
                <a:cs typeface="Arial Bold"/>
              </a:rPr>
              <a:t>composition</a:t>
            </a:r>
            <a:r>
              <a:rPr lang="en-CA" b="1" dirty="0" smtClean="0">
                <a:solidFill>
                  <a:srgbClr val="BFBFBF"/>
                </a:solidFill>
                <a:latin typeface="Arial Bold"/>
                <a:cs typeface="Arial Bold"/>
              </a:rPr>
              <a:t> </a:t>
            </a:r>
            <a:r>
              <a:rPr lang="en-CA" b="1" dirty="0" smtClean="0">
                <a:solidFill>
                  <a:srgbClr val="000000"/>
                </a:solidFill>
                <a:latin typeface="Arial Bold"/>
                <a:cs typeface="Arial Bold"/>
              </a:rPr>
              <a:t>of</a:t>
            </a:r>
            <a:r>
              <a:rPr lang="en-CA" b="1" dirty="0" smtClean="0">
                <a:solidFill>
                  <a:srgbClr val="BFBFBF"/>
                </a:solidFill>
                <a:latin typeface="Arial Bold"/>
                <a:cs typeface="Arial Bold"/>
              </a:rPr>
              <a:t> </a:t>
            </a:r>
            <a:r>
              <a:rPr lang="en-CA" b="1" dirty="0" smtClean="0">
                <a:solidFill>
                  <a:srgbClr val="000000"/>
                </a:solidFill>
                <a:latin typeface="Arial Bold"/>
                <a:cs typeface="Arial Bold"/>
              </a:rPr>
              <a:t>a</a:t>
            </a:r>
            <a:r>
              <a:rPr lang="en-CA" b="1" dirty="0" smtClean="0">
                <a:solidFill>
                  <a:srgbClr val="BFBFBF"/>
                </a:solidFill>
                <a:latin typeface="Arial Bold"/>
                <a:cs typeface="Arial Bold"/>
              </a:rPr>
              <a:t> </a:t>
            </a:r>
            <a:r>
              <a:rPr lang="en-CA" b="1" dirty="0" smtClean="0">
                <a:solidFill>
                  <a:srgbClr val="000000"/>
                </a:solidFill>
                <a:latin typeface="Arial Bold"/>
                <a:cs typeface="Arial Bold"/>
              </a:rPr>
              <a:t>Linked</a:t>
            </a:r>
            <a:r>
              <a:rPr lang="en-CA" b="1" dirty="0" smtClean="0">
                <a:solidFill>
                  <a:srgbClr val="BFBFBF"/>
                </a:solidFill>
                <a:latin typeface="Arial Bold"/>
                <a:cs typeface="Arial Bold"/>
              </a:rPr>
              <a:t> </a:t>
            </a:r>
            <a:r>
              <a:rPr lang="en-CA" b="1" dirty="0" smtClean="0">
                <a:solidFill>
                  <a:srgbClr val="000000"/>
                </a:solidFill>
                <a:latin typeface="Arial Bold"/>
                <a:cs typeface="Arial Bold"/>
              </a:rPr>
              <a:t>List</a:t>
            </a:r>
            <a:br>
              <a:rPr lang="en-CA" b="1" dirty="0" smtClean="0">
                <a:solidFill>
                  <a:srgbClr val="000000"/>
                </a:solidFill>
                <a:latin typeface="Arial Bold"/>
                <a:cs typeface="Arial Bol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467600" cy="2057400"/>
          </a:xfrm>
        </p:spPr>
        <p:txBody>
          <a:bodyPr>
            <a:normAutofit/>
          </a:bodyPr>
          <a:lstStyle/>
          <a:p>
            <a:pPr algn="just"/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Each node in a linked list contains one or more members that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  <a:cs typeface="Arial"/>
              </a:rPr>
              <a:t> 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represent data.</a:t>
            </a:r>
          </a:p>
          <a:p>
            <a:pPr algn="just"/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In addition to the data, each node contains a pointer, which can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  <a:cs typeface="Arial"/>
              </a:rPr>
              <a:t> </a:t>
            </a:r>
            <a:r>
              <a:rPr lang="en-CA" sz="2400" dirty="0" smtClean="0">
                <a:solidFill>
                  <a:srgbClr val="000000"/>
                </a:solidFill>
                <a:latin typeface="Arial"/>
                <a:cs typeface="Arial"/>
              </a:rPr>
              <a:t>point to another node.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3962400"/>
            <a:ext cx="48768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Data members</a:t>
            </a:r>
            <a:endParaRPr lang="en-IN" sz="2400" b="1" dirty="0"/>
          </a:p>
        </p:txBody>
      </p:sp>
      <p:sp>
        <p:nvSpPr>
          <p:cNvPr id="11" name="Oval 10"/>
          <p:cNvSpPr/>
          <p:nvPr/>
        </p:nvSpPr>
        <p:spPr>
          <a:xfrm>
            <a:off x="5562600" y="4475872"/>
            <a:ext cx="76200" cy="172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4647406" y="3963194"/>
            <a:ext cx="3582194" cy="1143000"/>
            <a:chOff x="4647406" y="3963194"/>
            <a:chExt cx="3582194" cy="1143000"/>
          </a:xfrm>
        </p:grpSpPr>
        <p:cxnSp>
          <p:nvCxnSpPr>
            <p:cNvPr id="7" name="Straight Connector 6"/>
            <p:cNvCxnSpPr>
              <a:stCxn id="5" idx="0"/>
              <a:endCxn id="5" idx="2"/>
            </p:cNvCxnSpPr>
            <p:nvPr/>
          </p:nvCxnSpPr>
          <p:spPr>
            <a:xfrm rot="16200000" flipH="1">
              <a:off x="4076700" y="4533900"/>
              <a:ext cx="1143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638800" y="4552072"/>
              <a:ext cx="2590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410200" y="4110335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Pointer</a:t>
              </a:r>
              <a:endParaRPr lang="en-IN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"/>
            <a:ext cx="7772400" cy="6858000"/>
          </a:xfrm>
        </p:spPr>
        <p:txBody>
          <a:bodyPr>
            <a:normAutofit fontScale="47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If Head is NULL, the list doesn't yet exist, so we create one.</a:t>
            </a: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(head == NULL) {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head = new;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new-&gt;next = NULL;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return;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does our new element go before the first one?</a:t>
            </a: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 (new-&gt;id &lt; head-&gt;id) {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new-&gt;next = head;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head = new;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return;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35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if our element goes in the middle, this code will scan through to find out exactly where it belongs.</a:t>
            </a: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51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</a:t>
            </a: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head; </a:t>
            </a:r>
            <a:endParaRPr lang="en-GB" sz="3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51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( (</a:t>
            </a:r>
            <a:r>
              <a:rPr lang="en-GB" sz="51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</a:t>
            </a:r>
            <a:r>
              <a:rPr lang="en-GB" sz="51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-&gt;next</a:t>
            </a:r>
            <a:r>
              <a:rPr lang="en-GB" sz="5100" b="1" dirty="0" smtClean="0"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r>
              <a:rPr lang="en-GB" sz="51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!= NULL) ) </a:t>
            </a: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en-GB" sz="3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if ((new-&gt;id &lt; </a:t>
            </a:r>
            <a:r>
              <a:rPr lang="en-GB" sz="51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</a:t>
            </a: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-&gt;next-&gt;id)) {</a:t>
            </a:r>
            <a:endParaRPr lang="en-GB" sz="3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if((new-&gt;id &gt; </a:t>
            </a:r>
            <a:r>
              <a:rPr lang="en-GB" sz="51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</a:t>
            </a: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-&gt;id)) {</a:t>
            </a:r>
            <a:endParaRPr lang="en-GB" sz="3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new-&gt;next = </a:t>
            </a:r>
            <a:r>
              <a:rPr lang="en-GB" sz="51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</a:t>
            </a: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-&gt;next;</a:t>
            </a:r>
            <a:endParaRPr lang="en-GB" sz="3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GB" sz="51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</a:t>
            </a: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-&gt;next = new;</a:t>
            </a:r>
            <a:endParaRPr lang="en-GB" sz="3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return;</a:t>
            </a:r>
            <a:endParaRPr lang="en-GB" sz="38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51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} </a:t>
            </a:r>
            <a:r>
              <a:rPr lang="en-GB" sz="42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lang="en-GB" sz="29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42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endParaRPr lang="en-GB" sz="29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42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</a:t>
            </a:r>
            <a:r>
              <a:rPr lang="en-GB" sz="42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GB" sz="42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curr</a:t>
            </a:r>
            <a:r>
              <a:rPr lang="en-GB" sz="42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-&gt;next; // move to the next node.</a:t>
            </a:r>
            <a:endParaRPr lang="en-GB" sz="2900" dirty="0" smtClean="0">
              <a:latin typeface="Arial" pitchFamily="34" charset="0"/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GB" sz="42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 </a:t>
            </a:r>
            <a:endParaRPr lang="en-GB" sz="29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Searching through the linked list</a:t>
            </a:r>
            <a:r>
              <a:rPr lang="en-US" i="1" dirty="0" smtClean="0"/>
              <a:t>.</a:t>
            </a:r>
            <a:endParaRPr lang="en-US" b="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1524000"/>
          </a:xfrm>
          <a:noFill/>
        </p:spPr>
        <p:txBody>
          <a:bodyPr/>
          <a:lstStyle/>
          <a:p>
            <a:pPr algn="just" eaLnBrk="1" hangingPunct="1"/>
            <a:r>
              <a:rPr lang="en-US" dirty="0" smtClean="0"/>
              <a:t>Searches through the linked list and returns a pointer the first</a:t>
            </a:r>
            <a:r>
              <a:rPr lang="tr-TR" dirty="0" smtClean="0"/>
              <a:t> </a:t>
            </a:r>
            <a:r>
              <a:rPr lang="en-US" dirty="0" smtClean="0"/>
              <a:t>occurrence of the search key or returns NULL pointer if the search key is not in the list. </a:t>
            </a:r>
          </a:p>
          <a:p>
            <a:pPr algn="just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 element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800" b="1" dirty="0" err="1" smtClean="0"/>
              <a:t>int</a:t>
            </a:r>
            <a:r>
              <a:rPr lang="en-IN" sz="2800" dirty="0" smtClean="0"/>
              <a:t> search(</a:t>
            </a:r>
            <a:r>
              <a:rPr lang="en-IN" sz="2800" b="1" dirty="0" err="1" smtClean="0"/>
              <a:t>int</a:t>
            </a:r>
            <a:r>
              <a:rPr lang="en-IN" sz="2800" dirty="0" smtClean="0"/>
              <a:t> num)</a:t>
            </a:r>
          </a:p>
          <a:p>
            <a:pPr>
              <a:buNone/>
            </a:pPr>
            <a:r>
              <a:rPr lang="en-IN" sz="2800" dirty="0" smtClean="0"/>
              <a:t> { </a:t>
            </a:r>
          </a:p>
          <a:p>
            <a:pPr>
              <a:buNone/>
            </a:pPr>
            <a:r>
              <a:rPr lang="en-IN" sz="2800" b="1" dirty="0" smtClean="0"/>
              <a:t>    </a:t>
            </a:r>
            <a:r>
              <a:rPr lang="en-IN" sz="2800" b="1" dirty="0" err="1" smtClean="0"/>
              <a:t>int</a:t>
            </a:r>
            <a:r>
              <a:rPr lang="en-IN" sz="2800" dirty="0" smtClean="0"/>
              <a:t> flag = 0; </a:t>
            </a:r>
          </a:p>
          <a:p>
            <a:pPr>
              <a:buNone/>
            </a:pPr>
            <a:r>
              <a:rPr lang="en-IN" sz="2800" b="1" dirty="0" smtClean="0"/>
              <a:t>	</a:t>
            </a:r>
            <a:r>
              <a:rPr lang="en-IN" sz="2800" b="1" dirty="0" err="1" smtClean="0"/>
              <a:t>struct</a:t>
            </a:r>
            <a:r>
              <a:rPr lang="en-IN" sz="2800" dirty="0" smtClean="0"/>
              <a:t> node *temp; </a:t>
            </a:r>
          </a:p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dirty="0" smtClean="0"/>
              <a:t>temp </a:t>
            </a:r>
            <a:r>
              <a:rPr lang="en-IN" sz="2800" dirty="0" smtClean="0"/>
              <a:t>= start;</a:t>
            </a:r>
          </a:p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b="1" dirty="0" smtClean="0"/>
              <a:t>while</a:t>
            </a:r>
            <a:r>
              <a:rPr lang="en-IN" sz="2800" dirty="0" smtClean="0"/>
              <a:t>(temp!=NULL) { </a:t>
            </a:r>
          </a:p>
          <a:p>
            <a:pPr>
              <a:buNone/>
            </a:pPr>
            <a:r>
              <a:rPr lang="en-IN" sz="2800" b="1" dirty="0" smtClean="0"/>
              <a:t>		if</a:t>
            </a:r>
            <a:r>
              <a:rPr lang="en-IN" sz="2800" dirty="0" smtClean="0"/>
              <a:t>(temp-&gt;data == num) </a:t>
            </a:r>
            <a:r>
              <a:rPr lang="en-IN" sz="2800" b="1" dirty="0" smtClean="0"/>
              <a:t>return</a:t>
            </a:r>
            <a:r>
              <a:rPr lang="en-IN" sz="2800" dirty="0" smtClean="0"/>
              <a:t>(1); </a:t>
            </a:r>
            <a:r>
              <a:rPr lang="en-IN" sz="2800" dirty="0" smtClean="0"/>
              <a:t> 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		temp = </a:t>
            </a:r>
            <a:r>
              <a:rPr lang="en-IN" sz="2800" dirty="0" err="1" smtClean="0"/>
              <a:t>temp</a:t>
            </a:r>
            <a:r>
              <a:rPr lang="en-IN" sz="2800" dirty="0" smtClean="0"/>
              <a:t>-&gt;next; </a:t>
            </a:r>
          </a:p>
          <a:p>
            <a:pPr>
              <a:buNone/>
            </a:pPr>
            <a:r>
              <a:rPr lang="en-IN" sz="2800" dirty="0" smtClean="0"/>
              <a:t>				} </a:t>
            </a:r>
          </a:p>
          <a:p>
            <a:pPr>
              <a:buNone/>
            </a:pPr>
            <a:r>
              <a:rPr lang="en-IN" sz="2800" b="1" dirty="0" smtClean="0"/>
              <a:t>if</a:t>
            </a:r>
            <a:r>
              <a:rPr lang="en-IN" sz="2800" dirty="0" smtClean="0"/>
              <a:t>(flag == 0) </a:t>
            </a:r>
            <a:r>
              <a:rPr lang="en-IN" sz="2800" b="1" dirty="0" smtClean="0"/>
              <a:t>return</a:t>
            </a:r>
            <a:r>
              <a:rPr lang="en-IN" sz="2800" dirty="0" smtClean="0"/>
              <a:t>(0); // Not found </a:t>
            </a:r>
            <a:r>
              <a:rPr lang="en-IN" sz="2800" dirty="0" smtClean="0"/>
              <a:t>}</a:t>
            </a:r>
            <a:endParaRPr lang="en-IN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90600"/>
            <a:ext cx="7543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pPr algn="just"/>
            <a:r>
              <a:rPr lang="en-US" sz="3200" dirty="0" smtClean="0"/>
              <a:t>WAP in C to input an Integer in a linked list such that node of a list contain the individual digits of an integer in the order.</a:t>
            </a:r>
            <a:endParaRPr lang="en-IN" sz="3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Reversing a linked list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5486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void </a:t>
            </a:r>
            <a:r>
              <a:rPr kumimoji="1" lang="en-IN" altLang="zh-TW" b="1" dirty="0" err="1" smtClean="0">
                <a:latin typeface="Courier New" pitchFamily="49" charset="0"/>
                <a:ea typeface="新細明體" pitchFamily="18" charset="-120"/>
              </a:rPr>
              <a:t>reverse_list</a:t>
            </a: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(){</a:t>
            </a:r>
          </a:p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kumimoji="1" lang="en-IN" altLang="zh-TW" b="1" dirty="0" err="1" smtClean="0">
                <a:latin typeface="Courier New" pitchFamily="49" charset="0"/>
                <a:ea typeface="新細明體" pitchFamily="18" charset="-120"/>
              </a:rPr>
              <a:t>struct</a:t>
            </a: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 node *temp,*temp1,*</a:t>
            </a:r>
            <a:r>
              <a:rPr kumimoji="1" lang="en-IN" altLang="zh-TW" b="1" dirty="0" err="1" smtClean="0">
                <a:latin typeface="Courier New" pitchFamily="49" charset="0"/>
                <a:ea typeface="新細明體" pitchFamily="18" charset="-120"/>
              </a:rPr>
              <a:t>var</a:t>
            </a: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 temp=head;</a:t>
            </a:r>
          </a:p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 </a:t>
            </a:r>
            <a:r>
              <a:rPr kumimoji="1" lang="en-IN" altLang="zh-TW" b="1" dirty="0" err="1" smtClean="0">
                <a:latin typeface="Courier New" pitchFamily="49" charset="0"/>
                <a:ea typeface="新細明體" pitchFamily="18" charset="-120"/>
              </a:rPr>
              <a:t>var</a:t>
            </a: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=NULL;</a:t>
            </a:r>
          </a:p>
          <a:p>
            <a:pPr>
              <a:spcBef>
                <a:spcPts val="0"/>
              </a:spcBef>
              <a:buNone/>
            </a:pPr>
            <a:endParaRPr kumimoji="1" lang="en-IN" altLang="zh-TW" b="1" dirty="0" smtClean="0">
              <a:latin typeface="Courier New" pitchFamily="49" charset="0"/>
              <a:ea typeface="新細明體" pitchFamily="18" charset="-12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 while(temp!=NULL) </a:t>
            </a:r>
          </a:p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	temp1=</a:t>
            </a:r>
            <a:r>
              <a:rPr kumimoji="1" lang="en-IN" altLang="zh-TW" b="1" dirty="0" err="1" smtClean="0">
                <a:latin typeface="Courier New" pitchFamily="49" charset="0"/>
                <a:ea typeface="新細明體" pitchFamily="18" charset="-120"/>
              </a:rPr>
              <a:t>var</a:t>
            </a: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	</a:t>
            </a:r>
            <a:r>
              <a:rPr kumimoji="1" lang="en-IN" altLang="zh-TW" b="1" dirty="0" err="1" smtClean="0">
                <a:latin typeface="Courier New" pitchFamily="49" charset="0"/>
                <a:ea typeface="新細明體" pitchFamily="18" charset="-120"/>
              </a:rPr>
              <a:t>var</a:t>
            </a: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=temp;</a:t>
            </a:r>
          </a:p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 	temp=</a:t>
            </a:r>
            <a:r>
              <a:rPr kumimoji="1" lang="en-IN" altLang="zh-TW" b="1" dirty="0" err="1" smtClean="0">
                <a:latin typeface="Courier New" pitchFamily="49" charset="0"/>
                <a:ea typeface="新細明體" pitchFamily="18" charset="-120"/>
              </a:rPr>
              <a:t>temp</a:t>
            </a: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-&gt;next; </a:t>
            </a:r>
          </a:p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	</a:t>
            </a:r>
            <a:r>
              <a:rPr kumimoji="1" lang="en-IN" altLang="zh-TW" b="1" dirty="0" err="1" smtClean="0">
                <a:latin typeface="Courier New" pitchFamily="49" charset="0"/>
                <a:ea typeface="新細明體" pitchFamily="18" charset="-120"/>
              </a:rPr>
              <a:t>var</a:t>
            </a: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-&gt;next=temp1; </a:t>
            </a:r>
          </a:p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 head=</a:t>
            </a:r>
            <a:r>
              <a:rPr kumimoji="1" lang="en-IN" altLang="zh-TW" b="1" dirty="0" err="1" smtClean="0">
                <a:latin typeface="Courier New" pitchFamily="49" charset="0"/>
                <a:ea typeface="新細明體" pitchFamily="18" charset="-120"/>
              </a:rPr>
              <a:t>var</a:t>
            </a:r>
            <a:r>
              <a:rPr kumimoji="1" lang="en-IN" altLang="zh-TW" b="1" dirty="0" smtClean="0">
                <a:latin typeface="Courier New" pitchFamily="49" charset="0"/>
                <a:ea typeface="新細明體" pitchFamily="18" charset="-120"/>
              </a:rPr>
              <a:t>;}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3: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Partition a linked list around a value x, such that all nodes less than x come before all nodes greater than or equal to x.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1538" y="0"/>
            <a:ext cx="7429552" cy="685800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IN" sz="1200" dirty="0" smtClean="0"/>
              <a:t>  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err="1" smtClean="0"/>
              <a:t>Struct</a:t>
            </a:r>
            <a:r>
              <a:rPr lang="en-IN" sz="3200" b="1" dirty="0" smtClean="0"/>
              <a:t> node </a:t>
            </a:r>
            <a:r>
              <a:rPr lang="en-IN" sz="3200" b="1" dirty="0" err="1" smtClean="0"/>
              <a:t>list_partition</a:t>
            </a:r>
            <a:r>
              <a:rPr lang="en-IN" sz="3200" b="1" dirty="0" smtClean="0"/>
              <a:t>(Node * head, </a:t>
            </a:r>
            <a:r>
              <a:rPr lang="en-IN" sz="3200" b="1" dirty="0" err="1" smtClean="0"/>
              <a:t>int</a:t>
            </a:r>
            <a:r>
              <a:rPr lang="en-IN" sz="3200" b="1" dirty="0" smtClean="0"/>
              <a:t> x)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 Node * head1, * rear1, * head2, * rear2;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 temp=head;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 head1 = rear1 = head2 = rear2 = NULL;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 while (temp != NULL){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    if (temp-&gt;data &gt;= x)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       {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          </a:t>
            </a:r>
            <a:r>
              <a:rPr lang="en-IN" sz="3200" b="1" dirty="0" smtClean="0">
                <a:solidFill>
                  <a:srgbClr val="FF0000"/>
                </a:solidFill>
              </a:rPr>
              <a:t>if (head2 == NULL){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         head2 = rear2 = head;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                                }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     else                  {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            rear2-&gt;next = head;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            rear2 = head;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                                }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      }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    else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       {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              </a:t>
            </a:r>
            <a:r>
              <a:rPr lang="en-IN" sz="3200" b="1" dirty="0" smtClean="0">
                <a:solidFill>
                  <a:srgbClr val="FF0000"/>
                </a:solidFill>
              </a:rPr>
              <a:t>if (head1 == NULL){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               head1 = rear1 = head;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                                            }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           else{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                 rear1-&gt;next = head;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                 rear1 = head;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                         }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    }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    temp = </a:t>
            </a:r>
            <a:r>
              <a:rPr lang="en-IN" sz="3200" b="1" dirty="0" err="1" smtClean="0"/>
              <a:t>temp</a:t>
            </a:r>
            <a:r>
              <a:rPr lang="en-IN" sz="3200" b="1" dirty="0" smtClean="0"/>
              <a:t>-&gt;next;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 } </a:t>
            </a:r>
          </a:p>
          <a:p>
            <a:pPr>
              <a:spcBef>
                <a:spcPts val="0"/>
              </a:spcBef>
              <a:buNone/>
            </a:pPr>
            <a:r>
              <a:rPr lang="en-IN" sz="3200" b="1" dirty="0" smtClean="0"/>
              <a:t>     </a:t>
            </a:r>
          </a:p>
          <a:p>
            <a:pPr>
              <a:spcBef>
                <a:spcPts val="0"/>
              </a:spcBef>
              <a:buNone/>
            </a:pPr>
            <a:r>
              <a:rPr lang="en-IN" sz="1400" dirty="0" smtClean="0"/>
              <a:t>   </a:t>
            </a:r>
            <a:endParaRPr lang="en-IN" sz="1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500042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IN" b="1" dirty="0" smtClean="0"/>
              <a:t>if (rear1 != NULL)</a:t>
            </a:r>
          </a:p>
          <a:p>
            <a:pPr>
              <a:spcBef>
                <a:spcPts val="0"/>
              </a:spcBef>
              <a:buNone/>
            </a:pPr>
            <a:r>
              <a:rPr lang="en-IN" b="1" dirty="0" smtClean="0"/>
              <a:t>  { </a:t>
            </a:r>
          </a:p>
          <a:p>
            <a:pPr>
              <a:spcBef>
                <a:spcPts val="0"/>
              </a:spcBef>
              <a:buNone/>
            </a:pPr>
            <a:r>
              <a:rPr lang="en-IN" b="1" dirty="0" smtClean="0"/>
              <a:t>      rear1-&gt;next = head2; </a:t>
            </a:r>
          </a:p>
          <a:p>
            <a:pPr>
              <a:spcBef>
                <a:spcPts val="0"/>
              </a:spcBef>
              <a:buNone/>
            </a:pPr>
            <a:r>
              <a:rPr lang="en-IN" b="1" dirty="0" smtClean="0"/>
              <a:t>      return head1; </a:t>
            </a:r>
          </a:p>
          <a:p>
            <a:pPr>
              <a:spcBef>
                <a:spcPts val="0"/>
              </a:spcBef>
              <a:buNone/>
            </a:pPr>
            <a:r>
              <a:rPr lang="en-IN" b="1" dirty="0" smtClean="0"/>
              <a:t>   } </a:t>
            </a:r>
          </a:p>
          <a:p>
            <a:pPr>
              <a:spcBef>
                <a:spcPts val="0"/>
              </a:spcBef>
              <a:buNone/>
            </a:pPr>
            <a:r>
              <a:rPr lang="en-IN" b="1" dirty="0" smtClean="0"/>
              <a:t>   else</a:t>
            </a:r>
          </a:p>
          <a:p>
            <a:pPr>
              <a:spcBef>
                <a:spcPts val="0"/>
              </a:spcBef>
              <a:buNone/>
            </a:pPr>
            <a:r>
              <a:rPr lang="en-IN" b="1" dirty="0" smtClean="0"/>
              <a:t>   { </a:t>
            </a:r>
          </a:p>
          <a:p>
            <a:pPr>
              <a:spcBef>
                <a:spcPts val="0"/>
              </a:spcBef>
              <a:buNone/>
            </a:pPr>
            <a:r>
              <a:rPr lang="en-IN" b="1" dirty="0" smtClean="0"/>
              <a:t>      return head2; </a:t>
            </a:r>
          </a:p>
          <a:p>
            <a:pPr>
              <a:spcBef>
                <a:spcPts val="0"/>
              </a:spcBef>
              <a:buNone/>
            </a:pPr>
            <a:r>
              <a:rPr lang="en-IN" b="1" dirty="0" smtClean="0"/>
              <a:t>   } </a:t>
            </a:r>
          </a:p>
          <a:p>
            <a:pPr>
              <a:spcBef>
                <a:spcPts val="0"/>
              </a:spcBef>
              <a:buNone/>
            </a:pPr>
            <a:r>
              <a:rPr lang="en-IN" b="1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IN" sz="2000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500306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Check whether a link list is a palindrome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6: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7158" y="0"/>
            <a:ext cx="8229600" cy="6705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2900" b="1" dirty="0" err="1" smtClean="0"/>
              <a:t>linkpalindrome</a:t>
            </a:r>
            <a:r>
              <a:rPr lang="en-IN" sz="2900" b="1" dirty="0" smtClean="0"/>
              <a:t>(Node * head) </a:t>
            </a:r>
          </a:p>
          <a:p>
            <a:pPr>
              <a:buNone/>
            </a:pPr>
            <a:r>
              <a:rPr lang="en-IN" sz="2900" b="1" dirty="0" smtClean="0"/>
              <a:t>{ </a:t>
            </a:r>
          </a:p>
          <a:p>
            <a:pPr>
              <a:buNone/>
            </a:pPr>
            <a:r>
              <a:rPr lang="en-IN" sz="2900" b="1" dirty="0" smtClean="0"/>
              <a:t>    </a:t>
            </a:r>
            <a:r>
              <a:rPr lang="en-IN" sz="2900" b="1" dirty="0" err="1" smtClean="0"/>
              <a:t>int</a:t>
            </a:r>
            <a:r>
              <a:rPr lang="en-IN" sz="2900" b="1" dirty="0" smtClean="0"/>
              <a:t> </a:t>
            </a:r>
            <a:r>
              <a:rPr lang="en-IN" sz="2900" b="1" dirty="0" err="1" smtClean="0"/>
              <a:t>len</a:t>
            </a:r>
            <a:r>
              <a:rPr lang="en-IN" sz="2900" b="1" dirty="0" smtClean="0"/>
              <a:t> = 0; </a:t>
            </a:r>
          </a:p>
          <a:p>
            <a:pPr>
              <a:buNone/>
            </a:pPr>
            <a:r>
              <a:rPr lang="en-IN" sz="2900" b="1" dirty="0" smtClean="0"/>
              <a:t>    for (; head != NULL; head=head-&gt;next, </a:t>
            </a:r>
            <a:r>
              <a:rPr lang="en-IN" sz="2900" b="1" dirty="0" err="1" smtClean="0"/>
              <a:t>len</a:t>
            </a:r>
            <a:r>
              <a:rPr lang="en-IN" sz="2900" b="1" dirty="0" smtClean="0"/>
              <a:t>++); </a:t>
            </a:r>
          </a:p>
          <a:p>
            <a:pPr>
              <a:buNone/>
            </a:pPr>
            <a:r>
              <a:rPr lang="en-IN" sz="2900" b="1" dirty="0" smtClean="0"/>
              <a:t>    </a:t>
            </a:r>
            <a:r>
              <a:rPr lang="en-IN" sz="2900" b="1" dirty="0" err="1" smtClean="0"/>
              <a:t>int</a:t>
            </a:r>
            <a:r>
              <a:rPr lang="en-IN" sz="2900" b="1" dirty="0" smtClean="0"/>
              <a:t> comp_len = </a:t>
            </a:r>
            <a:r>
              <a:rPr lang="en-IN" sz="2900" b="1" dirty="0" err="1" smtClean="0"/>
              <a:t>len</a:t>
            </a:r>
            <a:r>
              <a:rPr lang="en-IN" sz="2900" b="1" dirty="0" smtClean="0"/>
              <a:t> / 2;  </a:t>
            </a:r>
          </a:p>
          <a:p>
            <a:pPr>
              <a:buNone/>
            </a:pPr>
            <a:r>
              <a:rPr lang="en-IN" sz="2900" b="1" dirty="0" smtClean="0"/>
              <a:t>     </a:t>
            </a:r>
          </a:p>
          <a:p>
            <a:pPr>
              <a:buNone/>
            </a:pPr>
            <a:r>
              <a:rPr lang="en-IN" sz="2900" b="1" dirty="0" smtClean="0"/>
              <a:t>    Node * head2 = head; </a:t>
            </a:r>
          </a:p>
          <a:p>
            <a:pPr>
              <a:buNone/>
            </a:pPr>
            <a:r>
              <a:rPr lang="en-IN" sz="2900" b="1" dirty="0" smtClean="0"/>
              <a:t>    </a:t>
            </a:r>
            <a:r>
              <a:rPr lang="en-IN" sz="2900" b="1" dirty="0" err="1" smtClean="0"/>
              <a:t>int</a:t>
            </a:r>
            <a:r>
              <a:rPr lang="en-IN" sz="2900" b="1" dirty="0" smtClean="0"/>
              <a:t> counter = </a:t>
            </a:r>
            <a:r>
              <a:rPr lang="en-IN" sz="2900" b="1" dirty="0" err="1" smtClean="0"/>
              <a:t>len</a:t>
            </a:r>
            <a:r>
              <a:rPr lang="en-IN" sz="2900" b="1" dirty="0" smtClean="0"/>
              <a:t> - comp_len; </a:t>
            </a:r>
          </a:p>
          <a:p>
            <a:pPr>
              <a:buNone/>
            </a:pPr>
            <a:r>
              <a:rPr lang="en-IN" sz="2900" b="1" dirty="0" smtClean="0"/>
              <a:t>    for (; counter &gt; 0; head2 = head2-&gt;next, counter--); </a:t>
            </a:r>
          </a:p>
          <a:p>
            <a:pPr>
              <a:buNone/>
            </a:pPr>
            <a:r>
              <a:rPr lang="en-IN" sz="2900" b="1" dirty="0" smtClean="0"/>
              <a:t>      </a:t>
            </a:r>
          </a:p>
          <a:p>
            <a:pPr>
              <a:buNone/>
            </a:pPr>
            <a:r>
              <a:rPr lang="en-IN" sz="2900" b="1" dirty="0" smtClean="0"/>
              <a:t>    Node * new_head2 = reverse(head2); </a:t>
            </a:r>
          </a:p>
          <a:p>
            <a:pPr>
              <a:buNone/>
            </a:pPr>
            <a:r>
              <a:rPr lang="en-IN" sz="2900" b="1" dirty="0" smtClean="0"/>
              <a:t>    Node * p = new_head2; </a:t>
            </a:r>
          </a:p>
          <a:p>
            <a:pPr>
              <a:buNone/>
            </a:pPr>
            <a:r>
              <a:rPr lang="en-IN" sz="2900" b="1" dirty="0" smtClean="0"/>
              <a:t>    while (p != NULL){ </a:t>
            </a:r>
          </a:p>
          <a:p>
            <a:pPr>
              <a:buNone/>
            </a:pPr>
            <a:r>
              <a:rPr lang="en-IN" sz="2900" b="1" dirty="0" smtClean="0"/>
              <a:t>        if (p-&gt;data != head-&gt;data) return false; </a:t>
            </a:r>
          </a:p>
          <a:p>
            <a:pPr>
              <a:buNone/>
            </a:pPr>
            <a:r>
              <a:rPr lang="en-IN" sz="2900" b="1" dirty="0" smtClean="0"/>
              <a:t>        p = p-&gt;next; </a:t>
            </a:r>
          </a:p>
          <a:p>
            <a:pPr>
              <a:buNone/>
            </a:pPr>
            <a:r>
              <a:rPr lang="en-IN" sz="2900" b="1" dirty="0" smtClean="0"/>
              <a:t>        head = head-&gt;next; </a:t>
            </a:r>
          </a:p>
          <a:p>
            <a:pPr>
              <a:buNone/>
            </a:pPr>
            <a:r>
              <a:rPr lang="en-IN" sz="2900" b="1" dirty="0" smtClean="0"/>
              <a:t>    } </a:t>
            </a:r>
          </a:p>
          <a:p>
            <a:pPr>
              <a:buNone/>
            </a:pPr>
            <a:r>
              <a:rPr lang="en-IN" sz="2900" b="1" dirty="0" smtClean="0"/>
              <a:t>    return true; </a:t>
            </a:r>
          </a:p>
          <a:p>
            <a:pPr>
              <a:buNone/>
            </a:pPr>
            <a:r>
              <a:rPr lang="en-IN" sz="2900" b="1" dirty="0" smtClean="0"/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Linked Lists</a:t>
            </a:r>
            <a:endParaRPr lang="en-US" b="1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990600" y="2514600"/>
          <a:ext cx="7086600" cy="2414272"/>
        </p:xfrm>
        <a:graphic>
          <a:graphicData uri="http://schemas.openxmlformats.org/presentationml/2006/ole">
            <p:oleObj spid="_x0000_s17410" name="RFFlow" r:id="rId3" imgW="3168000" imgH="1080000" progId="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1371600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A linked list is called "linked" because each node in the series has a pointer that points to the next node in the</a:t>
            </a:r>
            <a:r>
              <a:rPr lang="en-CA" sz="2000" dirty="0" smtClean="0">
                <a:solidFill>
                  <a:srgbClr val="000000"/>
                </a:solidFill>
                <a:latin typeface="Times New Roman"/>
                <a:cs typeface="Arial"/>
              </a:rPr>
              <a:t> </a:t>
            </a:r>
            <a:r>
              <a:rPr lang="en-CA" sz="2000" dirty="0" smtClean="0">
                <a:solidFill>
                  <a:srgbClr val="000000"/>
                </a:solidFill>
                <a:latin typeface="Arial"/>
                <a:cs typeface="Arial"/>
              </a:rPr>
              <a:t>list.</a:t>
            </a:r>
          </a:p>
          <a:p>
            <a:pPr>
              <a:buFont typeface="Arial" pitchFamily="34" charset="0"/>
              <a:buChar char="•"/>
            </a:pPr>
            <a:endParaRPr lang="en-CA" sz="2000" dirty="0" smtClean="0">
              <a:solidFill>
                <a:srgbClr val="000000"/>
              </a:solidFill>
              <a:latin typeface="Arial Italic"/>
              <a:cs typeface="Arial Ital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b="1" dirty="0" smtClean="0">
                <a:solidFill>
                  <a:srgbClr val="000000"/>
                </a:solidFill>
                <a:latin typeface="Arial Italic"/>
                <a:cs typeface="Arial Italic"/>
              </a:rPr>
              <a:t>Head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: pointer to the first node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The last node points to </a:t>
            </a:r>
            <a:r>
              <a:rPr lang="en-CA" b="1" dirty="0" smtClean="0">
                <a:solidFill>
                  <a:srgbClr val="000000"/>
                </a:solidFill>
                <a:latin typeface="Arial"/>
                <a:cs typeface="Arial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914400"/>
            <a:ext cx="10058400" cy="777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" y="35052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A list item has a pointer to the next element, or to 0 if the current element is the tail (end of the list). This pointer points to a structure of the same type as itself.</a:t>
            </a:r>
          </a:p>
          <a:p>
            <a:pPr algn="just"/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This structure that contains elements and pointers to the next structure is called a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909311" y="907659"/>
            <a:ext cx="7234689" cy="84638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2"/>
              </a:lnSpc>
            </a:pPr>
            <a:r>
              <a:rPr lang="en-CA" sz="2900" dirty="0" smtClean="0">
                <a:solidFill>
                  <a:srgbClr val="000000"/>
                </a:solidFill>
                <a:latin typeface="Arial"/>
                <a:cs typeface="Arial"/>
              </a:rPr>
              <a:t>Linked</a:t>
            </a:r>
            <a:r>
              <a:rPr lang="en-CA" sz="2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900" dirty="0" smtClean="0">
                <a:solidFill>
                  <a:srgbClr val="000000"/>
                </a:solidFill>
                <a:latin typeface="Arial"/>
                <a:cs typeface="Arial"/>
              </a:rPr>
              <a:t>List</a:t>
            </a:r>
            <a:r>
              <a:rPr lang="en-CA" sz="2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900" dirty="0" smtClean="0">
                <a:solidFill>
                  <a:srgbClr val="000000"/>
                </a:solidFill>
                <a:latin typeface="Arial"/>
                <a:cs typeface="Arial"/>
              </a:rPr>
              <a:t>Implementation</a:t>
            </a:r>
          </a:p>
          <a:p>
            <a:pPr>
              <a:lnSpc>
                <a:spcPts val="3302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00727" y="1860176"/>
            <a:ext cx="6231514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54"/>
              </a:lnSpc>
              <a:tabLst>
                <a:tab pos="307718" algn="l"/>
              </a:tabLst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We can define structures with pointer fields that refer to the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	structure type containing them</a:t>
            </a:r>
          </a:p>
          <a:p>
            <a:pPr>
              <a:lnSpc>
                <a:spcPts val="215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32000" y="2779059"/>
            <a:ext cx="105157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err="1" smtClean="0">
                <a:solidFill>
                  <a:srgbClr val="000000"/>
                </a:solidFill>
                <a:latin typeface="Arial"/>
                <a:cs typeface="Arial"/>
              </a:rPr>
              <a:t>struct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list {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863273" y="3104030"/>
            <a:ext cx="82073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64"/>
              </a:lnSpc>
            </a:pPr>
            <a:r>
              <a:rPr lang="en-CA" dirty="0" err="1" smtClean="0">
                <a:solidFill>
                  <a:srgbClr val="000000"/>
                </a:solidFill>
                <a:latin typeface="Arial"/>
                <a:cs typeface="Arial"/>
              </a:rPr>
              <a:t>int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data;</a:t>
            </a:r>
          </a:p>
          <a:p>
            <a:pPr>
              <a:lnSpc>
                <a:spcPts val="206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32000" y="3372970"/>
            <a:ext cx="2392963" cy="10150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820558">
              <a:lnSpc>
                <a:spcPts val="2602"/>
              </a:lnSpc>
            </a:pPr>
            <a:r>
              <a:rPr lang="en-CA" dirty="0" err="1" smtClean="0">
                <a:solidFill>
                  <a:srgbClr val="000000"/>
                </a:solidFill>
                <a:latin typeface="Arial"/>
                <a:cs typeface="Arial"/>
              </a:rPr>
              <a:t>struct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list *next;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>
              <a:lnSpc>
                <a:spcPts val="2576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345545" y="3222327"/>
            <a:ext cx="1253869" cy="3590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36"/>
              </a:lnSpc>
              <a:tabLst>
                <a:tab pos="900361" algn="l"/>
              </a:tabLst>
            </a:pPr>
            <a:r>
              <a:rPr lang="en-CA" sz="1300" b="1" dirty="0" smtClean="0">
                <a:solidFill>
                  <a:srgbClr val="1F0000"/>
                </a:solidFill>
                <a:latin typeface="Arial Bold"/>
                <a:cs typeface="Arial Bold"/>
              </a:rPr>
              <a:t>data	next</a:t>
            </a:r>
          </a:p>
          <a:p>
            <a:pPr>
              <a:lnSpc>
                <a:spcPts val="1445"/>
              </a:lnSpc>
            </a:pPr>
            <a:endParaRPr lang="en-CA" sz="13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00728" y="4381500"/>
            <a:ext cx="7257472" cy="171841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2154"/>
              </a:lnSpc>
              <a:tabLst>
                <a:tab pos="307718" algn="l"/>
                <a:tab pos="307718" algn="l"/>
                <a:tab pos="307718" algn="l"/>
                <a:tab pos="307718" algn="l"/>
              </a:tabLst>
            </a:pP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The pointer variable next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is called </a:t>
            </a:r>
            <a:r>
              <a:rPr lang="en-CA" i="1" dirty="0" smtClean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lang="en-CA" i="1" dirty="0" smtClean="0">
                <a:solidFill>
                  <a:srgbClr val="000000"/>
                </a:solidFill>
                <a:latin typeface="Arial Italic"/>
                <a:cs typeface="Arial Italic"/>
              </a:rPr>
              <a:t>link</a:t>
            </a:r>
            <a:r>
              <a:rPr lang="en-CA" dirty="0" smtClean="0">
                <a:solidFill>
                  <a:srgbClr val="000000"/>
                </a:solidFill>
                <a:latin typeface="Arial Italic"/>
                <a:cs typeface="Arial Italic"/>
              </a:rPr>
              <a:t>.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Each structure is </a:t>
            </a:r>
            <a:r>
              <a:rPr lang="en-CA" i="1" dirty="0" smtClean="0">
                <a:solidFill>
                  <a:srgbClr val="000000"/>
                </a:solidFill>
                <a:latin typeface="Arial"/>
                <a:cs typeface="Arial"/>
              </a:rPr>
              <a:t>linked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	to a succeeding structure by way of the field </a:t>
            </a:r>
            <a:r>
              <a:rPr lang="en-CA" i="1" dirty="0" smtClean="0">
                <a:solidFill>
                  <a:srgbClr val="000000"/>
                </a:solidFill>
                <a:latin typeface="Arial"/>
                <a:cs typeface="Arial"/>
              </a:rPr>
              <a:t>next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. The pointer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	variable </a:t>
            </a:r>
            <a:r>
              <a:rPr lang="en-CA" i="1" dirty="0" smtClean="0">
                <a:solidFill>
                  <a:srgbClr val="000000"/>
                </a:solidFill>
                <a:latin typeface="Arial"/>
                <a:cs typeface="Arial"/>
              </a:rPr>
              <a:t>next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contains an address of either the location in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	memory of the successor </a:t>
            </a:r>
            <a:r>
              <a:rPr lang="en-CA" dirty="0" err="1" smtClean="0">
                <a:solidFill>
                  <a:srgbClr val="000000"/>
                </a:solidFill>
                <a:latin typeface="Arial"/>
                <a:cs typeface="Arial"/>
              </a:rPr>
              <a:t>struct</a:t>
            </a:r>
            <a:r>
              <a:rPr lang="en-CA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list element or the special value</a:t>
            </a:r>
            <a:r>
              <a:rPr lang="en-CA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dirty="0" smtClean="0">
                <a:solidFill>
                  <a:srgbClr val="000000"/>
                </a:solidFill>
                <a:latin typeface="Arial"/>
                <a:cs typeface="Arial"/>
              </a:rPr>
              <a:t>	NULL.</a:t>
            </a:r>
          </a:p>
          <a:p>
            <a:pPr algn="just">
              <a:lnSpc>
                <a:spcPts val="2154"/>
              </a:lnSpc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1489364" y="930088"/>
            <a:ext cx="6104235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15"/>
              </a:lnSpc>
            </a:pPr>
            <a:r>
              <a:rPr lang="en-CA" sz="3200" dirty="0" smtClean="0">
                <a:solidFill>
                  <a:srgbClr val="000000"/>
                </a:solidFill>
                <a:latin typeface="Arial"/>
                <a:cs typeface="Arial"/>
              </a:rPr>
              <a:t>Basic</a:t>
            </a:r>
            <a:r>
              <a:rPr lang="en-CA" sz="32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200" dirty="0" smtClean="0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r>
              <a:rPr lang="en-CA" sz="32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200" dirty="0" smtClean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lang="en-CA" sz="32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200" dirty="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32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200" dirty="0" smtClean="0">
                <a:solidFill>
                  <a:srgbClr val="000000"/>
                </a:solidFill>
                <a:latin typeface="Arial"/>
                <a:cs typeface="Arial"/>
              </a:rPr>
              <a:t>Linked</a:t>
            </a:r>
            <a:r>
              <a:rPr lang="en-CA" sz="32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200" dirty="0" smtClean="0">
                <a:solidFill>
                  <a:srgbClr val="000000"/>
                </a:solidFill>
                <a:latin typeface="Arial"/>
                <a:cs typeface="Arial"/>
              </a:rPr>
              <a:t>List</a:t>
            </a:r>
          </a:p>
          <a:p>
            <a:pPr>
              <a:lnSpc>
                <a:spcPts val="3715"/>
              </a:lnSpc>
            </a:pPr>
            <a:endParaRPr lang="en-CA" sz="32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54909" y="2095500"/>
            <a:ext cx="3744551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1.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Traverse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(walk)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list.</a:t>
            </a:r>
          </a:p>
          <a:p>
            <a:pPr>
              <a:lnSpc>
                <a:spcPts val="2890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655455" y="2510118"/>
            <a:ext cx="5228996" cy="103874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02"/>
              </a:lnSpc>
            </a:pPr>
            <a:r>
              <a:rPr lang="en-CA" sz="2200" dirty="0" smtClean="0">
                <a:solidFill>
                  <a:srgbClr val="000000"/>
                </a:solidFill>
                <a:latin typeface="Arial"/>
                <a:cs typeface="Arial"/>
              </a:rPr>
              <a:t>Given a pointer to the first node of the list,</a:t>
            </a:r>
            <a:r>
              <a:rPr lang="en-CA" sz="22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2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200" dirty="0" smtClean="0">
                <a:solidFill>
                  <a:srgbClr val="000000"/>
                </a:solidFill>
                <a:latin typeface="Arial"/>
                <a:cs typeface="Arial"/>
              </a:rPr>
              <a:t>step through the nodes of the list</a:t>
            </a:r>
          </a:p>
          <a:p>
            <a:pPr>
              <a:lnSpc>
                <a:spcPts val="2602"/>
              </a:lnSpc>
            </a:pPr>
            <a:endParaRPr lang="en-CA" sz="22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54909" y="3249706"/>
            <a:ext cx="2996013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2.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Search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node</a:t>
            </a:r>
          </a:p>
          <a:p>
            <a:pPr>
              <a:lnSpc>
                <a:spcPts val="2890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54909" y="3709147"/>
            <a:ext cx="3050450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3.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Add/Insert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node.</a:t>
            </a:r>
          </a:p>
          <a:p>
            <a:pPr>
              <a:lnSpc>
                <a:spcPts val="2890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4909" y="4157382"/>
            <a:ext cx="2531142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90"/>
              </a:lnSpc>
            </a:pP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4.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Delete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CA" sz="25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2500" dirty="0" smtClean="0">
                <a:solidFill>
                  <a:srgbClr val="000000"/>
                </a:solidFill>
                <a:latin typeface="Arial"/>
                <a:cs typeface="Arial"/>
              </a:rPr>
              <a:t>node.</a:t>
            </a:r>
          </a:p>
          <a:p>
            <a:pPr>
              <a:lnSpc>
                <a:spcPts val="2890"/>
              </a:lnSpc>
            </a:pPr>
            <a:endParaRPr lang="en-CA" sz="25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143000" y="2655794"/>
            <a:ext cx="4454746" cy="11541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541"/>
              </a:lnSpc>
            </a:pP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Implementation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lang="en-CA" sz="3900" dirty="0" smtClean="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lang="en-CA" sz="3900" dirty="0" smtClean="0">
                <a:solidFill>
                  <a:srgbClr val="000000"/>
                </a:solidFill>
                <a:latin typeface="Arial"/>
                <a:cs typeface="Arial"/>
              </a:rPr>
              <a:t>C</a:t>
            </a:r>
          </a:p>
          <a:p>
            <a:pPr>
              <a:lnSpc>
                <a:spcPts val="4541"/>
              </a:lnSpc>
            </a:pPr>
            <a:endParaRPr lang="en-CA" sz="3900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20818" y="4011706"/>
            <a:ext cx="5290231" cy="16055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28"/>
              </a:lnSpc>
            </a:pPr>
            <a:r>
              <a:rPr lang="en-CA" sz="2900" dirty="0" smtClean="0">
                <a:solidFill>
                  <a:srgbClr val="000000"/>
                </a:solidFill>
                <a:latin typeface="Arial Italic"/>
                <a:cs typeface="Arial Italic"/>
              </a:rPr>
              <a:t>Creation,</a:t>
            </a:r>
            <a:r>
              <a:rPr lang="en-CA" sz="2900" dirty="0" smtClean="0">
                <a:solidFill>
                  <a:srgbClr val="BFBFBF"/>
                </a:solidFill>
                <a:latin typeface="Arial Italic"/>
                <a:cs typeface="Arial Italic"/>
              </a:rPr>
              <a:t> </a:t>
            </a:r>
            <a:r>
              <a:rPr lang="en-CA" sz="2900" dirty="0" smtClean="0">
                <a:solidFill>
                  <a:srgbClr val="000000"/>
                </a:solidFill>
                <a:latin typeface="Arial Italic"/>
                <a:cs typeface="Arial Italic"/>
              </a:rPr>
              <a:t>Traversal,</a:t>
            </a:r>
            <a:r>
              <a:rPr lang="en-CA" sz="2900" dirty="0" smtClean="0">
                <a:solidFill>
                  <a:srgbClr val="BFBFBF"/>
                </a:solidFill>
                <a:latin typeface="Arial Italic"/>
                <a:cs typeface="Arial Italic"/>
              </a:rPr>
              <a:t> </a:t>
            </a:r>
            <a:r>
              <a:rPr lang="en-CA" sz="2900" dirty="0" smtClean="0">
                <a:solidFill>
                  <a:srgbClr val="000000"/>
                </a:solidFill>
                <a:latin typeface="Arial Italic"/>
                <a:cs typeface="Arial Italic"/>
              </a:rPr>
              <a:t>Display</a:t>
            </a:r>
            <a:r>
              <a:rPr lang="en-CA" sz="2900" dirty="0" smtClean="0">
                <a:solidFill>
                  <a:srgbClr val="BFBFBF"/>
                </a:solidFill>
                <a:latin typeface="Arial Italic"/>
                <a:cs typeface="Arial Italic"/>
              </a:rPr>
              <a:t> </a:t>
            </a:r>
            <a:r>
              <a:rPr lang="en-CA" sz="2900" dirty="0" smtClean="0">
                <a:solidFill>
                  <a:srgbClr val="000000"/>
                </a:solidFill>
                <a:latin typeface="Arial Italic"/>
                <a:cs typeface="Arial Italic"/>
              </a:rPr>
              <a:t>and</a:t>
            </a:r>
            <a:r>
              <a:rPr lang="en-CA" sz="29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9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900" dirty="0" smtClean="0">
                <a:solidFill>
                  <a:srgbClr val="000000"/>
                </a:solidFill>
                <a:latin typeface="Arial Italic"/>
                <a:cs typeface="Arial Italic"/>
              </a:rPr>
              <a:t>Search</a:t>
            </a:r>
          </a:p>
          <a:p>
            <a:pPr>
              <a:lnSpc>
                <a:spcPts val="4128"/>
              </a:lnSpc>
            </a:pPr>
            <a:endParaRPr lang="en-CA" sz="29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62091" y="6219265"/>
            <a:ext cx="1175002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lang="en-CA" sz="1000" dirty="0" smtClean="0">
                <a:solidFill>
                  <a:srgbClr val="000000"/>
                </a:solidFill>
                <a:latin typeface="Arial"/>
                <a:cs typeface="Arial"/>
              </a:rPr>
              <a:t>Data Structure, 2012</a:t>
            </a:r>
          </a:p>
          <a:p>
            <a:pPr>
              <a:lnSpc>
                <a:spcPts val="1135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2154</TotalTime>
  <Words>1730</Words>
  <Application>Microsoft Office PowerPoint</Application>
  <PresentationFormat>On-screen Show (4:3)</PresentationFormat>
  <Paragraphs>419</Paragraphs>
  <Slides>49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Equity</vt:lpstr>
      <vt:lpstr>RFFlow</vt:lpstr>
      <vt:lpstr>Slide 1</vt:lpstr>
      <vt:lpstr>Linked Lists</vt:lpstr>
      <vt:lpstr>Definition </vt:lpstr>
      <vt:lpstr>The composition of a Linked List </vt:lpstr>
      <vt:lpstr>Linked Lists</vt:lpstr>
      <vt:lpstr>Slide 6</vt:lpstr>
      <vt:lpstr>Slide 7</vt:lpstr>
      <vt:lpstr>Slide 8</vt:lpstr>
      <vt:lpstr>Slide 9</vt:lpstr>
      <vt:lpstr>Creation of Single Linked List </vt:lpstr>
      <vt:lpstr>Slide 11</vt:lpstr>
      <vt:lpstr>Slide 12</vt:lpstr>
      <vt:lpstr>Slide 13</vt:lpstr>
      <vt:lpstr>Slide 14</vt:lpstr>
      <vt:lpstr>TRAVERSING A LINKED LIST</vt:lpstr>
      <vt:lpstr>Function to traverse linked list</vt:lpstr>
      <vt:lpstr>Slide 17</vt:lpstr>
      <vt:lpstr>Slide 18</vt:lpstr>
      <vt:lpstr>Slide 19</vt:lpstr>
      <vt:lpstr>Slide 20</vt:lpstr>
      <vt:lpstr>Slide 21</vt:lpstr>
      <vt:lpstr>OPERATIONS ON SINGLY LINKED LIST</vt:lpstr>
      <vt:lpstr>Slide 23</vt:lpstr>
      <vt:lpstr>Slide 24</vt:lpstr>
      <vt:lpstr>Adding a node in the beginning</vt:lpstr>
      <vt:lpstr>Slide 26</vt:lpstr>
      <vt:lpstr>Slide 27</vt:lpstr>
      <vt:lpstr>Adding a node in the last</vt:lpstr>
      <vt:lpstr>Slide 29</vt:lpstr>
      <vt:lpstr>Slide 30</vt:lpstr>
      <vt:lpstr>Slide 31</vt:lpstr>
      <vt:lpstr>Adding a node anywhere in the LL </vt:lpstr>
      <vt:lpstr>DELETION OF NODE FROM THE LINKED LIST</vt:lpstr>
      <vt:lpstr>Deletion  of node from the beginning</vt:lpstr>
      <vt:lpstr>Deletion  of node from the  end</vt:lpstr>
      <vt:lpstr>Deletion  of node in between</vt:lpstr>
      <vt:lpstr>Calculate the Length of linked list</vt:lpstr>
      <vt:lpstr>Slide 38</vt:lpstr>
      <vt:lpstr>Slide 39</vt:lpstr>
      <vt:lpstr>Slide 40</vt:lpstr>
      <vt:lpstr> Searching through the linked list.</vt:lpstr>
      <vt:lpstr>Searching an element </vt:lpstr>
      <vt:lpstr>Slide 43</vt:lpstr>
      <vt:lpstr> Reversing a linked list</vt:lpstr>
      <vt:lpstr>Problem 3:</vt:lpstr>
      <vt:lpstr>Slide 46</vt:lpstr>
      <vt:lpstr>Slide 47</vt:lpstr>
      <vt:lpstr>Problem 6:</vt:lpstr>
      <vt:lpstr>Slide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megha.rathi</dc:creator>
  <cp:lastModifiedBy>neetu.sardana</cp:lastModifiedBy>
  <cp:revision>161</cp:revision>
  <dcterms:created xsi:type="dcterms:W3CDTF">2013-01-17T09:25:45Z</dcterms:created>
  <dcterms:modified xsi:type="dcterms:W3CDTF">2016-03-14T07:50:06Z</dcterms:modified>
</cp:coreProperties>
</file>