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304" r:id="rId2"/>
    <p:sldId id="323" r:id="rId3"/>
    <p:sldId id="324" r:id="rId4"/>
    <p:sldId id="306" r:id="rId5"/>
    <p:sldId id="313" r:id="rId6"/>
    <p:sldId id="314" r:id="rId7"/>
    <p:sldId id="316" r:id="rId8"/>
    <p:sldId id="338" r:id="rId9"/>
    <p:sldId id="315" r:id="rId10"/>
    <p:sldId id="335" r:id="rId11"/>
    <p:sldId id="320" r:id="rId12"/>
    <p:sldId id="336" r:id="rId13"/>
    <p:sldId id="337" r:id="rId14"/>
    <p:sldId id="321" r:id="rId15"/>
    <p:sldId id="328" r:id="rId16"/>
    <p:sldId id="329" r:id="rId17"/>
    <p:sldId id="330" r:id="rId18"/>
    <p:sldId id="331" r:id="rId19"/>
    <p:sldId id="332" r:id="rId20"/>
    <p:sldId id="333" r:id="rId21"/>
    <p:sldId id="334" r:id="rId22"/>
    <p:sldId id="318" r:id="rId23"/>
    <p:sldId id="319"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0AD00"/>
    <a:srgbClr val="BE0606"/>
    <a:srgbClr val="FFFF00"/>
    <a:srgbClr val="A6D4A7"/>
    <a:srgbClr val="4FDFF3"/>
    <a:srgbClr val="A162D0"/>
    <a:srgbClr val="0B6924"/>
    <a:srgbClr val="FF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4286" autoAdjust="0"/>
  </p:normalViewPr>
  <p:slideViewPr>
    <p:cSldViewPr>
      <p:cViewPr>
        <p:scale>
          <a:sx n="125" d="100"/>
          <a:sy n="125" d="100"/>
        </p:scale>
        <p:origin x="-1832" y="40"/>
      </p:cViewPr>
      <p:guideLst>
        <p:guide orient="horz" pos="2160"/>
        <p:guide pos="2880"/>
      </p:guideLst>
    </p:cSldViewPr>
  </p:slideViewPr>
  <p:notesTextViewPr>
    <p:cViewPr>
      <p:scale>
        <a:sx n="100" d="100"/>
        <a:sy n="100" d="100"/>
      </p:scale>
      <p:origin x="0" y="0"/>
    </p:cViewPr>
  </p:notesTextViewPr>
  <p:sorterViewPr>
    <p:cViewPr>
      <p:scale>
        <a:sx n="210" d="100"/>
        <a:sy n="210" d="100"/>
      </p:scale>
      <p:origin x="0" y="780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B1C0126F-89FA-6543-B2AF-2D075760C943}" type="datetimeFigureOut">
              <a:rPr lang="en-US" smtClean="0"/>
              <a:t>7/13/11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BB12D2C-3066-B546-AE58-00D17298C69E}" type="slidenum">
              <a:rPr lang="en-US" smtClean="0"/>
              <a:t>‹#›</a:t>
            </a:fld>
            <a:endParaRPr lang="en-US"/>
          </a:p>
        </p:txBody>
      </p:sp>
    </p:spTree>
    <p:extLst>
      <p:ext uri="{BB962C8B-B14F-4D97-AF65-F5344CB8AC3E}">
        <p14:creationId xmlns:p14="http://schemas.microsoft.com/office/powerpoint/2010/main" val="265308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129D25C-7DB1-45A3-9A16-FD4648BA72EC}" type="datetimeFigureOut">
              <a:rPr lang="en-US" smtClean="0"/>
              <a:pPr/>
              <a:t>7/12/11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8D4FCCE-F99C-4CC0-81BE-C0E5C7F9A18B}" type="slidenum">
              <a:rPr lang="en-US" smtClean="0"/>
              <a:pPr/>
              <a:t>‹#›</a:t>
            </a:fld>
            <a:endParaRPr lang="en-US"/>
          </a:p>
        </p:txBody>
      </p:sp>
    </p:spTree>
    <p:extLst>
      <p:ext uri="{BB962C8B-B14F-4D97-AF65-F5344CB8AC3E}">
        <p14:creationId xmlns:p14="http://schemas.microsoft.com/office/powerpoint/2010/main" val="789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Hi,</a:t>
            </a:r>
            <a:r>
              <a:rPr lang="en-US" sz="1200" baseline="0" dirty="0" smtClean="0"/>
              <a:t> </a:t>
            </a:r>
          </a:p>
          <a:p>
            <a:endParaRPr lang="en-US" sz="1200" baseline="0" dirty="0" smtClean="0"/>
          </a:p>
          <a:p>
            <a:r>
              <a:rPr lang="en-US" sz="1200" baseline="0" dirty="0" smtClean="0"/>
              <a:t>Today I’ll be presenting WATER to you – which stands for Web Application Test Repair</a:t>
            </a:r>
          </a:p>
          <a:p>
            <a:endParaRPr lang="en-US" sz="1200" baseline="0" dirty="0" smtClean="0"/>
          </a:p>
          <a:p>
            <a:r>
              <a:rPr lang="en-US" sz="1200" baseline="0" dirty="0" smtClean="0"/>
              <a:t>This work was done in collaboration with students Dan Zhao, </a:t>
            </a:r>
            <a:r>
              <a:rPr lang="en-US" sz="1200" baseline="0" dirty="0" err="1" smtClean="0"/>
              <a:t>Husayn</a:t>
            </a:r>
            <a:r>
              <a:rPr lang="en-US" sz="1200" baseline="0" dirty="0" smtClean="0"/>
              <a:t> </a:t>
            </a:r>
            <a:r>
              <a:rPr lang="en-US" sz="1200" baseline="0" dirty="0" err="1" smtClean="0"/>
              <a:t>Versee</a:t>
            </a:r>
            <a:r>
              <a:rPr lang="en-US" sz="1200" baseline="0" dirty="0" smtClean="0"/>
              <a:t> and my advisor Alex </a:t>
            </a:r>
            <a:r>
              <a:rPr lang="en-US" sz="1200" baseline="0" dirty="0" err="1" smtClean="0"/>
              <a:t>Orso</a:t>
            </a:r>
            <a:r>
              <a:rPr lang="en-US" sz="1200" baseline="0" dirty="0" smtClean="0"/>
              <a:t> at Georgia Tech</a:t>
            </a:r>
            <a:endParaRPr lang="en-US" sz="1200"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Structural</a:t>
            </a:r>
            <a:r>
              <a:rPr lang="en-US" baseline="0" dirty="0" smtClean="0"/>
              <a:t> changes – tag or tag attributes are added, changed or removed.</a:t>
            </a:r>
          </a:p>
          <a:p>
            <a:endParaRPr lang="en-US" baseline="0" dirty="0" smtClean="0"/>
          </a:p>
          <a:p>
            <a:r>
              <a:rPr lang="en-US" baseline="0" dirty="0" smtClean="0"/>
              <a:t>Content changes – the actual value residing in a tag gets changed leading to an assertion failure – because the expected value is obsolete.</a:t>
            </a:r>
          </a:p>
          <a:p>
            <a:endParaRPr lang="en-US" baseline="0" dirty="0" smtClean="0"/>
          </a:p>
          <a:p>
            <a:r>
              <a:rPr lang="en-US" baseline="0" dirty="0" smtClean="0"/>
              <a:t>Blind Changes – changes that do not directly reflect on the client side. E.g., server side logic change that cannot be inferred from the client side alone.</a:t>
            </a:r>
          </a:p>
          <a:p>
            <a:r>
              <a:rPr lang="en-US" baseline="0" dirty="0" smtClean="0"/>
              <a:t>Our current technique doesn’t handle these and we plan to address this in future work by incorporating details from the server side.</a:t>
            </a:r>
          </a:p>
          <a:p>
            <a:endParaRPr lang="en-US" baseline="0" dirty="0" smtClean="0"/>
          </a:p>
          <a:p>
            <a:r>
              <a:rPr lang="en-US" baseline="0" dirty="0" smtClean="0"/>
              <a:t>Now that you have seen the type of changes, let me show you how we address these in our technique.</a:t>
            </a:r>
          </a:p>
        </p:txBody>
      </p:sp>
      <p:sp>
        <p:nvSpPr>
          <p:cNvPr id="4" name="Slide Number Placeholder 3"/>
          <p:cNvSpPr>
            <a:spLocks noGrp="1"/>
          </p:cNvSpPr>
          <p:nvPr>
            <p:ph type="sldNum" sz="quarter" idx="10"/>
          </p:nvPr>
        </p:nvSpPr>
        <p:spPr/>
        <p:txBody>
          <a:bodyPr/>
          <a:lstStyle/>
          <a:p>
            <a:fld id="{D8D4FCCE-F99C-4CC0-81BE-C0E5C7F9A18B}" type="slidenum">
              <a:rPr lang="en-US" smtClean="0"/>
              <a:pPr/>
              <a:t>10</a:t>
            </a:fld>
            <a:endParaRPr lang="en-US"/>
          </a:p>
        </p:txBody>
      </p:sp>
    </p:spTree>
    <p:extLst>
      <p:ext uri="{BB962C8B-B14F-4D97-AF65-F5344CB8AC3E}">
        <p14:creationId xmlns:p14="http://schemas.microsoft.com/office/powerpoint/2010/main" val="212806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will present the high level view of our technique</a:t>
            </a:r>
            <a:r>
              <a:rPr lang="en-US" baseline="0" dirty="0" smtClean="0"/>
              <a:t> which accepts a test case along with old and new versions of the web application.</a:t>
            </a:r>
          </a:p>
          <a:p>
            <a:r>
              <a:rPr lang="en-US" dirty="0" smtClean="0"/>
              <a:t>The first step is to execute the test on both</a:t>
            </a:r>
            <a:r>
              <a:rPr lang="en-US" baseline="0" dirty="0" smtClean="0"/>
              <a:t> versions to gather information. </a:t>
            </a:r>
          </a:p>
          <a:p>
            <a:r>
              <a:rPr lang="en-US" baseline="0" dirty="0" smtClean="0"/>
              <a:t>In particular, we capture the DOM Tree (which is the browsers internal representation of a web page) for both versions &amp; the failure information from the new version.</a:t>
            </a:r>
          </a:p>
          <a:p>
            <a:endParaRPr lang="en-US" baseline="0" dirty="0" smtClean="0"/>
          </a:p>
          <a:p>
            <a:r>
              <a:rPr lang="en-US" baseline="0" dirty="0" smtClean="0"/>
              <a:t>This is fed to a component that generates repair candidates. These are essentially modified versions of the test case with different repairs applied.</a:t>
            </a:r>
          </a:p>
          <a:p>
            <a:r>
              <a:rPr lang="en-US" baseline="0" dirty="0" smtClean="0"/>
              <a:t>These tests are executed on the new version of the web app. Those that fail are discarded and the passing suggestions are presented to the developer.</a:t>
            </a:r>
          </a:p>
          <a:p>
            <a:endParaRPr lang="en-US" baseline="0" dirty="0" smtClean="0"/>
          </a:p>
          <a:p>
            <a:r>
              <a:rPr lang="en-US" baseline="0" dirty="0" smtClean="0"/>
              <a:t>Now, let me give you some more </a:t>
            </a:r>
            <a:r>
              <a:rPr lang="en-US" baseline="0" dirty="0" err="1" smtClean="0"/>
              <a:t>indight</a:t>
            </a:r>
            <a:r>
              <a:rPr lang="en-US" baseline="0" dirty="0" smtClean="0"/>
              <a:t> into how repair candidates are generated.</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11</a:t>
            </a:fld>
            <a:endParaRPr lang="en-US"/>
          </a:p>
        </p:txBody>
      </p:sp>
    </p:spTree>
    <p:extLst>
      <p:ext uri="{BB962C8B-B14F-4D97-AF65-F5344CB8AC3E}">
        <p14:creationId xmlns:p14="http://schemas.microsoft.com/office/powerpoint/2010/main" val="357087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the technique</a:t>
            </a:r>
            <a:r>
              <a:rPr lang="en-US" baseline="0" dirty="0" smtClean="0"/>
              <a:t> attempts to repair locators.</a:t>
            </a:r>
          </a:p>
          <a:p>
            <a:r>
              <a:rPr lang="en-US" baseline="0" dirty="0" smtClean="0"/>
              <a:t>These are the two messages that trigger this repair. Locator error can be due to a moved element whereas assertion failure might be due to a wrongly selected element.</a:t>
            </a:r>
          </a:p>
          <a:p>
            <a:endParaRPr lang="en-US" baseline="0" dirty="0" smtClean="0"/>
          </a:p>
          <a:p>
            <a:r>
              <a:rPr lang="en-US" baseline="0" dirty="0" smtClean="0"/>
              <a:t>To repair, we first load the old </a:t>
            </a:r>
            <a:r>
              <a:rPr lang="en-US" baseline="0" dirty="0" err="1" smtClean="0"/>
              <a:t>dom</a:t>
            </a:r>
            <a:r>
              <a:rPr lang="en-US" baseline="0" dirty="0" smtClean="0"/>
              <a:t> tree, select the element that cannot be located in the new tree and perform a search for candidates.</a:t>
            </a:r>
          </a:p>
          <a:p>
            <a:r>
              <a:rPr lang="en-US" baseline="0" dirty="0" smtClean="0"/>
              <a:t>Our search is two fold. At first we extract certain properties of the node from the OLD DOM tree. These properties are important, since test frameworks like selenium allow locating DOM elements based on these.</a:t>
            </a:r>
          </a:p>
          <a:p>
            <a:r>
              <a:rPr lang="en-US" baseline="0" dirty="0" smtClean="0"/>
              <a:t>The next step is to find matches based on a computed similarity index. To compute this, we consider the </a:t>
            </a:r>
            <a:r>
              <a:rPr lang="en-US" baseline="0" dirty="0" err="1" smtClean="0"/>
              <a:t>xPath</a:t>
            </a:r>
            <a:r>
              <a:rPr lang="en-US" baseline="0" dirty="0" smtClean="0"/>
              <a:t> similarity and match in certain other properties of the nodes.</a:t>
            </a:r>
          </a:p>
          <a:p>
            <a:endParaRPr lang="en-US" baseline="0" dirty="0" smtClean="0"/>
          </a:p>
          <a:p>
            <a:r>
              <a:rPr lang="en-US" baseline="0" dirty="0" smtClean="0"/>
              <a:t>After we have similar candidates, we replace the locator of the green node with that of each of these and generate multiple tests as described before.   </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12</a:t>
            </a:fld>
            <a:endParaRPr lang="en-US"/>
          </a:p>
        </p:txBody>
      </p:sp>
    </p:spTree>
    <p:extLst>
      <p:ext uri="{BB962C8B-B14F-4D97-AF65-F5344CB8AC3E}">
        <p14:creationId xmlns:p14="http://schemas.microsoft.com/office/powerpoint/2010/main" val="1576926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 – versions, broken tests, commands,</a:t>
            </a:r>
            <a:r>
              <a:rPr lang="en-US" baseline="0" dirty="0" smtClean="0"/>
              <a:t> suggestions, fixed tests, version in which </a:t>
            </a:r>
            <a:r>
              <a:rPr lang="en-US" baseline="0" smtClean="0"/>
              <a:t>fix appeared</a:t>
            </a:r>
          </a:p>
          <a:p>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19</a:t>
            </a:fld>
            <a:endParaRPr lang="en-US"/>
          </a:p>
        </p:txBody>
      </p:sp>
    </p:spTree>
    <p:extLst>
      <p:ext uri="{BB962C8B-B14F-4D97-AF65-F5344CB8AC3E}">
        <p14:creationId xmlns:p14="http://schemas.microsoft.com/office/powerpoint/2010/main" val="10680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oracle</a:t>
            </a:r>
            <a:r>
              <a:rPr lang="en-US" baseline="0" dirty="0" smtClean="0"/>
              <a:t> </a:t>
            </a:r>
            <a:r>
              <a:rPr lang="en-US" dirty="0" smtClean="0"/>
              <a:t>or non-existence of the</a:t>
            </a:r>
            <a:r>
              <a:rPr lang="en-US" baseline="0" dirty="0" smtClean="0"/>
              <a:t> test-oracle </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21</a:t>
            </a:fld>
            <a:endParaRPr lang="en-US"/>
          </a:p>
        </p:txBody>
      </p:sp>
    </p:spTree>
    <p:extLst>
      <p:ext uri="{BB962C8B-B14F-4D97-AF65-F5344CB8AC3E}">
        <p14:creationId xmlns:p14="http://schemas.microsoft.com/office/powerpoint/2010/main" val="2674210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Alshahwan</a:t>
            </a:r>
            <a:r>
              <a:rPr lang="en-US" baseline="0" dirty="0" smtClean="0"/>
              <a:t> - </a:t>
            </a:r>
            <a:r>
              <a:rPr lang="en-US" sz="1200" b="0" i="0" u="none" strike="noStrike" kern="1200" baseline="0" dirty="0" smtClean="0">
                <a:solidFill>
                  <a:schemeClr val="tx1"/>
                </a:solidFill>
                <a:latin typeface="+mn-lt"/>
                <a:ea typeface="+mn-ea"/>
                <a:cs typeface="+mn-cs"/>
              </a:rPr>
              <a:t>repair user session data during regression testing.</a:t>
            </a:r>
            <a:endParaRPr lang="en-US" dirty="0" smtClean="0"/>
          </a:p>
          <a:p>
            <a:r>
              <a:rPr lang="en-US" dirty="0" err="1" smtClean="0"/>
              <a:t>Dobolyi</a:t>
            </a:r>
            <a:r>
              <a:rPr lang="en-US" dirty="0" smtClean="0"/>
              <a:t> – </a:t>
            </a:r>
            <a:r>
              <a:rPr lang="en-US" sz="1200" b="0" i="0" u="none" strike="noStrike" kern="1200" baseline="0" dirty="0" smtClean="0">
                <a:solidFill>
                  <a:schemeClr val="tx1"/>
                </a:solidFill>
                <a:latin typeface="+mn-lt"/>
                <a:ea typeface="+mn-ea"/>
                <a:cs typeface="+mn-cs"/>
              </a:rPr>
              <a:t>detect regression errors by using a precise comparator derived from other similar web applications</a:t>
            </a:r>
            <a:endParaRPr lang="en-US" dirty="0" smtClean="0"/>
          </a:p>
          <a:p>
            <a:r>
              <a:rPr lang="en-US" dirty="0" err="1" smtClean="0"/>
              <a:t>Roest</a:t>
            </a:r>
            <a:r>
              <a:rPr lang="en-US" dirty="0" smtClean="0"/>
              <a:t> - </a:t>
            </a:r>
            <a:r>
              <a:rPr lang="en-US" sz="1200" b="0" i="0" u="none" strike="noStrike" kern="1200" baseline="0" dirty="0" smtClean="0">
                <a:solidFill>
                  <a:schemeClr val="tx1"/>
                </a:solidFill>
                <a:latin typeface="+mn-lt"/>
                <a:ea typeface="+mn-ea"/>
                <a:cs typeface="+mn-cs"/>
              </a:rPr>
              <a:t>a pipelined oracle comparator to ignore irrelevant differences for regression testing</a:t>
            </a:r>
            <a:endParaRPr lang="en-US" dirty="0" smtClean="0"/>
          </a:p>
          <a:p>
            <a:endParaRPr lang="en-US" dirty="0" smtClean="0"/>
          </a:p>
          <a:p>
            <a:r>
              <a:rPr lang="en-US" dirty="0" err="1" smtClean="0"/>
              <a:t>Memon</a:t>
            </a:r>
            <a:r>
              <a:rPr lang="en-US" baseline="0" dirty="0" smtClean="0"/>
              <a:t> - </a:t>
            </a:r>
            <a:r>
              <a:rPr lang="en-US" sz="1200" b="0" i="0" u="none" strike="noStrike" kern="1200" baseline="0" dirty="0" smtClean="0">
                <a:solidFill>
                  <a:schemeClr val="tx1"/>
                </a:solidFill>
                <a:latin typeface="+mn-lt"/>
                <a:ea typeface="+mn-ea"/>
                <a:cs typeface="+mn-cs"/>
              </a:rPr>
              <a:t>graph representation of GUIs to find unusable tests and then to repair them</a:t>
            </a:r>
            <a:endParaRPr lang="en-US" dirty="0" smtClean="0"/>
          </a:p>
          <a:p>
            <a:r>
              <a:rPr lang="en-US" dirty="0" err="1" smtClean="0"/>
              <a:t>Grechanik</a:t>
            </a:r>
            <a:r>
              <a:rPr lang="en-US" dirty="0" smtClean="0"/>
              <a:t> - </a:t>
            </a:r>
            <a:r>
              <a:rPr lang="en-US" sz="1200" b="0" i="0" u="none" strike="noStrike" kern="1200" baseline="0" dirty="0" smtClean="0">
                <a:solidFill>
                  <a:schemeClr val="tx1"/>
                </a:solidFill>
                <a:latin typeface="+mn-lt"/>
                <a:ea typeface="+mn-ea"/>
                <a:cs typeface="+mn-cs"/>
              </a:rPr>
              <a:t>static analysis to assess change impact &amp; suggest changes</a:t>
            </a:r>
          </a:p>
          <a:p>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22</a:t>
            </a:fld>
            <a:endParaRPr lang="en-US"/>
          </a:p>
        </p:txBody>
      </p:sp>
    </p:spTree>
    <p:extLst>
      <p:ext uri="{BB962C8B-B14F-4D97-AF65-F5344CB8AC3E}">
        <p14:creationId xmlns:p14="http://schemas.microsoft.com/office/powerpoint/2010/main" val="266362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I introduced web application testing and motivated</a:t>
            </a:r>
            <a:r>
              <a:rPr lang="en-US" baseline="0" dirty="0" smtClean="0"/>
              <a:t> the </a:t>
            </a:r>
            <a:r>
              <a:rPr lang="en-US" dirty="0" smtClean="0"/>
              <a:t>the need to repair tests. Then</a:t>
            </a:r>
            <a:r>
              <a:rPr lang="en-US" baseline="0" dirty="0" smtClean="0"/>
              <a:t> I presented my WATER technique followed by results of the empirical evaluation.</a:t>
            </a:r>
          </a:p>
          <a:p>
            <a:r>
              <a:rPr lang="en-US" baseline="0" dirty="0" smtClean="0"/>
              <a:t>For future work, we would like to combine information from the server-side to improve our technique. Also, we would like to perform further experimentation with more subjects and incorporate user feedback to strengthen our technique.</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23</a:t>
            </a:fld>
            <a:endParaRPr lang="en-US"/>
          </a:p>
        </p:txBody>
      </p:sp>
    </p:spTree>
    <p:extLst>
      <p:ext uri="{BB962C8B-B14F-4D97-AF65-F5344CB8AC3E}">
        <p14:creationId xmlns:p14="http://schemas.microsoft.com/office/powerpoint/2010/main" val="77581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Before I start,</a:t>
            </a:r>
            <a:r>
              <a:rPr lang="en-US" sz="1200" baseline="0" dirty="0" smtClean="0"/>
              <a:t> let me give you a brief overview of web application testing.</a:t>
            </a:r>
          </a:p>
          <a:p>
            <a:r>
              <a:rPr lang="en-US" sz="1200" baseline="0" dirty="0" smtClean="0"/>
              <a:t> </a:t>
            </a:r>
          </a:p>
          <a:p>
            <a:r>
              <a:rPr lang="en-US" sz="1200" baseline="0" dirty="0" smtClean="0"/>
              <a:t>Since web applications are distributed in nature, the testing of such applications is also distributed. This figure shows a sample test deployment that is distributed across multiple machines. </a:t>
            </a:r>
          </a:p>
          <a:p>
            <a:r>
              <a:rPr lang="en-US" sz="1200" baseline="0" dirty="0" smtClean="0"/>
              <a:t>Web application tests are written by a developer/tester and run on the test machine. These tests consist of commands sent to one or more test slave machines.</a:t>
            </a:r>
          </a:p>
          <a:p>
            <a:r>
              <a:rPr lang="en-US" sz="1200" baseline="0" dirty="0" smtClean="0"/>
              <a:t>On the slave, a browser automation framework accepts these commands and launches a browser and controls it to load and interact with a remote web application. </a:t>
            </a:r>
          </a:p>
          <a:p>
            <a:endParaRPr lang="en-US" sz="1200" baseline="0" dirty="0" smtClean="0"/>
          </a:p>
          <a:p>
            <a:r>
              <a:rPr lang="en-US" sz="1200" baseline="0" dirty="0" smtClean="0"/>
              <a:t>The results of the interaction are sent back to the test machine so that it can compute the pass/fail result of the test case. </a:t>
            </a:r>
            <a:endParaRPr lang="en-US" sz="1200"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2</a:t>
            </a:fld>
            <a:endParaRPr lang="en-US"/>
          </a:p>
        </p:txBody>
      </p:sp>
    </p:spTree>
    <p:extLst>
      <p:ext uri="{BB962C8B-B14F-4D97-AF65-F5344CB8AC3E}">
        <p14:creationId xmlns:p14="http://schemas.microsoft.com/office/powerpoint/2010/main" val="130634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But what happens</a:t>
            </a:r>
            <a:r>
              <a:rPr lang="en-US" sz="1200" baseline="0" dirty="0" smtClean="0"/>
              <a:t> if the web application gets changed? Some of the tests might be outdated. </a:t>
            </a:r>
          </a:p>
          <a:p>
            <a:r>
              <a:rPr lang="en-US" sz="1200" baseline="0" dirty="0" smtClean="0"/>
              <a:t>One can’t just discard these outdated tests because that would affect the quality of the test suite. </a:t>
            </a:r>
          </a:p>
          <a:p>
            <a:r>
              <a:rPr lang="en-US" sz="1200" baseline="0" dirty="0" smtClean="0"/>
              <a:t>Instead, these tests should be repaired (preferably automatically) to match the new version of the web application and presented to the developer for review.</a:t>
            </a:r>
          </a:p>
          <a:p>
            <a:endParaRPr lang="en-US" sz="1200" baseline="0" dirty="0" smtClean="0"/>
          </a:p>
          <a:p>
            <a:r>
              <a:rPr lang="en-US" sz="1200" baseline="0" dirty="0" smtClean="0"/>
              <a:t>Developer review is required because of 2 reasons:</a:t>
            </a:r>
          </a:p>
          <a:p>
            <a:pPr marL="228600" indent="-228600">
              <a:buAutoNum type="arabicParenR"/>
            </a:pPr>
            <a:r>
              <a:rPr lang="en-US" sz="1200" baseline="0" dirty="0" smtClean="0"/>
              <a:t>There might be more than 1 repairs that are possible</a:t>
            </a:r>
          </a:p>
          <a:p>
            <a:pPr marL="228600" indent="-228600">
              <a:buAutoNum type="arabicParenR"/>
            </a:pPr>
            <a:r>
              <a:rPr lang="en-US" sz="1200" baseline="0" dirty="0" smtClean="0"/>
              <a:t>Since the new version is considered as an oracle, the repairs might silently allow bugs. So, the developer needs to approve the repairs and accept the repaired test cases. </a:t>
            </a:r>
            <a:endParaRPr lang="en-US" sz="1200"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3</a:t>
            </a:fld>
            <a:endParaRPr lang="en-US"/>
          </a:p>
        </p:txBody>
      </p:sp>
    </p:spTree>
    <p:extLst>
      <p:ext uri="{BB962C8B-B14F-4D97-AF65-F5344CB8AC3E}">
        <p14:creationId xmlns:p14="http://schemas.microsoft.com/office/powerpoint/2010/main" val="130634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a:t>
            </a:r>
            <a:r>
              <a:rPr lang="en-US" baseline="0" dirty="0" smtClean="0"/>
              <a:t> more insight, let me present a motivating example to you. </a:t>
            </a:r>
          </a:p>
          <a:p>
            <a:endParaRPr lang="en-US" baseline="0" dirty="0" smtClean="0"/>
          </a:p>
          <a:p>
            <a:r>
              <a:rPr lang="en-US" baseline="0" dirty="0" smtClean="0"/>
              <a:t>This is the screenshot of a simple web search application where the user enters a query in the textbox and hits the search button  to get the search results below.</a:t>
            </a:r>
          </a:p>
          <a:p>
            <a:endParaRPr lang="en-US" baseline="0" dirty="0" smtClean="0"/>
          </a:p>
          <a:p>
            <a:r>
              <a:rPr lang="en-US" baseline="0" dirty="0" smtClean="0"/>
              <a:t>This is the HTML source of the search results page. As you can see the various tags in the HTML correspond to the various elements on the webpage.</a:t>
            </a:r>
          </a:p>
          <a:p>
            <a:r>
              <a:rPr lang="en-US" baseline="0" dirty="0" smtClean="0"/>
              <a:t>e.g., the form tag corresponds to the highlighted HTML form and the div tag corresponds to the highlighted search result.</a:t>
            </a:r>
          </a:p>
          <a:p>
            <a:endParaRPr lang="en-US" baseline="0" dirty="0" smtClean="0"/>
          </a:p>
          <a:p>
            <a:r>
              <a:rPr lang="en-US" baseline="0" dirty="0" smtClean="0"/>
              <a:t>Now that we understand this web application, let us look at a sample test case.</a:t>
            </a:r>
          </a:p>
        </p:txBody>
      </p:sp>
      <p:sp>
        <p:nvSpPr>
          <p:cNvPr id="4" name="Slide Number Placeholder 3"/>
          <p:cNvSpPr>
            <a:spLocks noGrp="1"/>
          </p:cNvSpPr>
          <p:nvPr>
            <p:ph type="sldNum" sz="quarter" idx="10"/>
          </p:nvPr>
        </p:nvSpPr>
        <p:spPr/>
        <p:txBody>
          <a:bodyPr/>
          <a:lstStyle/>
          <a:p>
            <a:fld id="{D8D4FCCE-F99C-4CC0-81BE-C0E5C7F9A18B}" type="slidenum">
              <a:rPr lang="en-US" smtClean="0"/>
              <a:pPr/>
              <a:t>4</a:t>
            </a:fld>
            <a:endParaRPr lang="en-US"/>
          </a:p>
        </p:txBody>
      </p:sp>
    </p:spTree>
    <p:extLst>
      <p:ext uri="{BB962C8B-B14F-4D97-AF65-F5344CB8AC3E}">
        <p14:creationId xmlns:p14="http://schemas.microsoft.com/office/powerpoint/2010/main" val="134887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case shown is</a:t>
            </a:r>
            <a:r>
              <a:rPr lang="en-US" baseline="0" dirty="0" smtClean="0"/>
              <a:t> written using the selenium test framework and consists of commands which take arguments.</a:t>
            </a:r>
          </a:p>
          <a:p>
            <a:r>
              <a:rPr lang="en-US" baseline="0" dirty="0" smtClean="0"/>
              <a:t>Let me walk you through this test.</a:t>
            </a:r>
          </a:p>
          <a:p>
            <a:endParaRPr lang="en-US" baseline="0" dirty="0" smtClean="0"/>
          </a:p>
          <a:p>
            <a:r>
              <a:rPr lang="en-US" baseline="0" dirty="0" smtClean="0"/>
              <a:t>The first command loads the </a:t>
            </a:r>
            <a:r>
              <a:rPr lang="en-US" baseline="0" dirty="0" err="1" smtClean="0"/>
              <a:t>search.php</a:t>
            </a:r>
            <a:r>
              <a:rPr lang="en-US" baseline="0" dirty="0" smtClean="0"/>
              <a:t> page in the browser.</a:t>
            </a:r>
          </a:p>
          <a:p>
            <a:r>
              <a:rPr lang="en-US" baseline="0" dirty="0" smtClean="0"/>
              <a:t>The next command types out the query text Georgia Tech in the input box.</a:t>
            </a:r>
          </a:p>
          <a:p>
            <a:r>
              <a:rPr lang="en-US" baseline="0" dirty="0" smtClean="0"/>
              <a:t>The third command clicks on the button identified by id=search and waits for the page to load</a:t>
            </a:r>
          </a:p>
          <a:p>
            <a:r>
              <a:rPr lang="en-US" baseline="0" dirty="0" smtClean="0"/>
              <a:t>The next two commands are asserts that check the value contained in elements against expected values. The first uses the DOM API to locate the first link &amp; matches it’s text against Georgia Institute of Technology And the second locates the span tag using it’s </a:t>
            </a:r>
            <a:r>
              <a:rPr lang="en-US" baseline="0" dirty="0" err="1" smtClean="0"/>
              <a:t>xPath</a:t>
            </a:r>
            <a:r>
              <a:rPr lang="en-US" baseline="0" dirty="0" smtClean="0"/>
              <a:t> locator and compares its value to Georgia Tech.</a:t>
            </a:r>
          </a:p>
          <a:p>
            <a:endParaRPr lang="en-US" baseline="0" dirty="0" smtClean="0"/>
          </a:p>
          <a:p>
            <a:r>
              <a:rPr lang="en-US" dirty="0" smtClean="0"/>
              <a:t>Now that you know how this test case works,</a:t>
            </a:r>
            <a:r>
              <a:rPr lang="en-US" baseline="0" dirty="0" smtClean="0"/>
              <a:t> let me present some changes to the web application and show you how they affect the test case.</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5</a:t>
            </a:fld>
            <a:endParaRPr lang="en-US"/>
          </a:p>
        </p:txBody>
      </p:sp>
    </p:spTree>
    <p:extLst>
      <p:ext uri="{BB962C8B-B14F-4D97-AF65-F5344CB8AC3E}">
        <p14:creationId xmlns:p14="http://schemas.microsoft.com/office/powerpoint/2010/main" val="348630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first change, the id of the button is</a:t>
            </a:r>
            <a:r>
              <a:rPr lang="en-US" baseline="0" dirty="0" smtClean="0"/>
              <a:t> changed as shown. This results in the click command to fail as it can no longer locate the button using the old id.</a:t>
            </a:r>
          </a:p>
          <a:p>
            <a:r>
              <a:rPr lang="en-US" baseline="0" dirty="0" smtClean="0"/>
              <a:t>To repair this test, one would update the test case with the new id.</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6</a:t>
            </a:fld>
            <a:endParaRPr lang="en-US"/>
          </a:p>
        </p:txBody>
      </p:sp>
    </p:spTree>
    <p:extLst>
      <p:ext uri="{BB962C8B-B14F-4D97-AF65-F5344CB8AC3E}">
        <p14:creationId xmlns:p14="http://schemas.microsoft.com/office/powerpoint/2010/main" val="228511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next change,</a:t>
            </a:r>
            <a:r>
              <a:rPr lang="en-US" baseline="0" dirty="0" smtClean="0"/>
              <a:t> the link text of the search result is changed from Georgia Institute to Georgia Tech, leading to an assertion failure.</a:t>
            </a:r>
          </a:p>
          <a:p>
            <a:r>
              <a:rPr lang="en-US" baseline="0" dirty="0" smtClean="0"/>
              <a:t>This can be fixed by changing the expected value to match the actual value.</a:t>
            </a:r>
          </a:p>
        </p:txBody>
      </p:sp>
      <p:sp>
        <p:nvSpPr>
          <p:cNvPr id="4" name="Slide Number Placeholder 3"/>
          <p:cNvSpPr>
            <a:spLocks noGrp="1"/>
          </p:cNvSpPr>
          <p:nvPr>
            <p:ph type="sldNum" sz="quarter" idx="10"/>
          </p:nvPr>
        </p:nvSpPr>
        <p:spPr/>
        <p:txBody>
          <a:bodyPr/>
          <a:lstStyle/>
          <a:p>
            <a:fld id="{D8D4FCCE-F99C-4CC0-81BE-C0E5C7F9A18B}" type="slidenum">
              <a:rPr lang="en-US" smtClean="0"/>
              <a:pPr/>
              <a:t>7</a:t>
            </a:fld>
            <a:endParaRPr lang="en-US"/>
          </a:p>
        </p:txBody>
      </p:sp>
    </p:spTree>
    <p:extLst>
      <p:ext uri="{BB962C8B-B14F-4D97-AF65-F5344CB8AC3E}">
        <p14:creationId xmlns:p14="http://schemas.microsoft.com/office/powerpoint/2010/main" val="76899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next change, the form contains a new link called “Advanced Search”.</a:t>
            </a:r>
          </a:p>
          <a:p>
            <a:r>
              <a:rPr lang="en-US" dirty="0" smtClean="0"/>
              <a:t>Since</a:t>
            </a:r>
            <a:r>
              <a:rPr lang="en-US" baseline="0" dirty="0" smtClean="0"/>
              <a:t> this is now the first link, it gets selected instead by the highlighted assert and an Assertion failure is thrown. </a:t>
            </a:r>
          </a:p>
          <a:p>
            <a:r>
              <a:rPr lang="en-US" baseline="0" dirty="0" smtClean="0"/>
              <a:t>To repair this command, </a:t>
            </a:r>
            <a:r>
              <a:rPr lang="en-US" baseline="0" dirty="0" err="1" smtClean="0"/>
              <a:t>Arg</a:t>
            </a:r>
            <a:r>
              <a:rPr lang="en-US" baseline="0" dirty="0" smtClean="0"/>
              <a:t> 1 needs to be fixed instead of the value.</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8</a:t>
            </a:fld>
            <a:endParaRPr lang="en-US"/>
          </a:p>
        </p:txBody>
      </p:sp>
    </p:spTree>
    <p:extLst>
      <p:ext uri="{BB962C8B-B14F-4D97-AF65-F5344CB8AC3E}">
        <p14:creationId xmlns:p14="http://schemas.microsoft.com/office/powerpoint/2010/main" val="321752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change, a div tag is added to wrap the results and this leads to the </a:t>
            </a:r>
            <a:r>
              <a:rPr lang="en-US" dirty="0" err="1" smtClean="0"/>
              <a:t>xpath</a:t>
            </a:r>
            <a:r>
              <a:rPr lang="en-US" baseline="0" dirty="0" smtClean="0"/>
              <a:t> in the assert to be invalid. To fix this, one would update the </a:t>
            </a:r>
            <a:r>
              <a:rPr lang="en-US" baseline="0" dirty="0" err="1" smtClean="0"/>
              <a:t>xPath</a:t>
            </a:r>
            <a:r>
              <a:rPr lang="en-US" baseline="0" dirty="0" smtClean="0"/>
              <a:t> in Arg1</a:t>
            </a:r>
            <a:endParaRPr lang="en-US" dirty="0"/>
          </a:p>
        </p:txBody>
      </p:sp>
      <p:sp>
        <p:nvSpPr>
          <p:cNvPr id="4" name="Slide Number Placeholder 3"/>
          <p:cNvSpPr>
            <a:spLocks noGrp="1"/>
          </p:cNvSpPr>
          <p:nvPr>
            <p:ph type="sldNum" sz="quarter" idx="10"/>
          </p:nvPr>
        </p:nvSpPr>
        <p:spPr/>
        <p:txBody>
          <a:bodyPr/>
          <a:lstStyle/>
          <a:p>
            <a:fld id="{D8D4FCCE-F99C-4CC0-81BE-C0E5C7F9A18B}" type="slidenum">
              <a:rPr lang="en-US" smtClean="0"/>
              <a:pPr/>
              <a:t>9</a:t>
            </a:fld>
            <a:endParaRPr lang="en-US"/>
          </a:p>
        </p:txBody>
      </p:sp>
    </p:spTree>
    <p:extLst>
      <p:ext uri="{BB962C8B-B14F-4D97-AF65-F5344CB8AC3E}">
        <p14:creationId xmlns:p14="http://schemas.microsoft.com/office/powerpoint/2010/main" val="354048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3F538D7-0160-4BEE-A1F9-2BCEAA1DFF9C}" type="datetime1">
              <a:rPr lang="en-US" smtClean="0"/>
              <a:pPr/>
              <a:t>7/12/11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3247F-5E58-4FAE-ACE5-274F6C6361C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66E06C-1C2A-4FDB-BA5B-3A752C7B8A0B}" type="datetime1">
              <a:rPr lang="en-US" smtClean="0"/>
              <a:pPr/>
              <a:t>7/12/11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89A676-28E2-4586-BAA6-7B6DC4AA41AE}" type="datetime1">
              <a:rPr lang="en-US" smtClean="0"/>
              <a:pPr/>
              <a:t>7/12/11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E769C-7F9E-4B83-B8E0-CECCD3103ADD}" type="datetime1">
              <a:rPr lang="en-US" smtClean="0"/>
              <a:pPr/>
              <a:t>7/12/11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CE9713-B9A4-4628-95BC-372E80B65755}" type="datetime1">
              <a:rPr lang="en-US" smtClean="0"/>
              <a:pPr/>
              <a:t>7/12/11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3247F-5E58-4FAE-ACE5-274F6C6361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C2092-27F3-49F4-B998-1BEE634EA692}" type="datetime1">
              <a:rPr lang="en-US" smtClean="0"/>
              <a:pPr/>
              <a:t>7/12/11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A992EB-52BC-4D62-8F2B-DC3D7CDE57E4}" type="datetime1">
              <a:rPr lang="en-US" smtClean="0"/>
              <a:pPr/>
              <a:t>7/12/11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7CAB83-7D20-42FF-9C38-195E10D808D9}" type="datetime1">
              <a:rPr lang="en-US" smtClean="0"/>
              <a:pPr/>
              <a:t>7/12/11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99E73-DDE5-4132-ADFE-F47ADCCFCAEF}" type="datetime1">
              <a:rPr lang="en-US" smtClean="0"/>
              <a:pPr/>
              <a:t>7/12/11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3247F-5E58-4FAE-ACE5-274F6C6361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0EF1E2-069E-4CB7-8B39-F75FF2DCEF60}" type="datetime1">
              <a:rPr lang="en-US" smtClean="0"/>
              <a:pPr/>
              <a:t>7/12/11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3247F-5E58-4FAE-ACE5-274F6C6361C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6206E89-AE3D-466A-B984-1ADF87C3F33A}" type="datetime1">
              <a:rPr lang="en-US" smtClean="0"/>
              <a:pPr/>
              <a:t>7/12/11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C93247F-5E58-4FAE-ACE5-274F6C6361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33658BAE-D748-4200-A6C1-F2D6E7808DCE}" type="datetime1">
              <a:rPr lang="en-US" smtClean="0"/>
              <a:pPr/>
              <a:t>7/12/11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7C93247F-5E58-4FAE-ACE5-274F6C6361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package" Target="../embeddings/Microsoft_Word_Document1.docx"/><Relationship Id="rId9"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92603"/>
            <a:ext cx="8077200" cy="1673352"/>
          </a:xfrm>
        </p:spPr>
        <p:txBody>
          <a:bodyPr>
            <a:normAutofit/>
          </a:bodyPr>
          <a:lstStyle/>
          <a:p>
            <a:r>
              <a:rPr lang="en-US" sz="7300" b="1" dirty="0" smtClean="0">
                <a:latin typeface="Trajan Pro" pitchFamily="18" charset="0"/>
              </a:rPr>
              <a:t>WATER</a:t>
            </a:r>
            <a:r>
              <a:rPr lang="en-US" dirty="0" smtClean="0"/>
              <a:t/>
            </a:r>
            <a:br>
              <a:rPr lang="en-US" dirty="0" smtClean="0"/>
            </a:br>
            <a:r>
              <a:rPr lang="en-US" sz="3600" dirty="0" smtClean="0"/>
              <a:t>Web Application </a:t>
            </a:r>
            <a:r>
              <a:rPr lang="en-US" sz="3600" dirty="0" err="1" smtClean="0"/>
              <a:t>TEst</a:t>
            </a:r>
            <a:r>
              <a:rPr lang="en-US" sz="3600" dirty="0" smtClean="0"/>
              <a:t> Repair</a:t>
            </a:r>
            <a:endParaRPr lang="en-US" sz="3600" dirty="0"/>
          </a:p>
        </p:txBody>
      </p:sp>
      <p:sp>
        <p:nvSpPr>
          <p:cNvPr id="3" name="Subtitle 2"/>
          <p:cNvSpPr>
            <a:spLocks noGrp="1"/>
          </p:cNvSpPr>
          <p:nvPr>
            <p:ph type="subTitle" idx="1"/>
          </p:nvPr>
        </p:nvSpPr>
        <p:spPr>
          <a:xfrm>
            <a:off x="4267200" y="5410200"/>
            <a:ext cx="4572000" cy="1118616"/>
          </a:xfrm>
        </p:spPr>
        <p:txBody>
          <a:bodyPr>
            <a:normAutofit fontScale="92500" lnSpcReduction="20000"/>
          </a:bodyPr>
          <a:lstStyle/>
          <a:p>
            <a:r>
              <a:rPr lang="en-US" sz="2400" b="1" dirty="0" smtClean="0">
                <a:solidFill>
                  <a:schemeClr val="tx1"/>
                </a:solidFill>
              </a:rPr>
              <a:t>Shauvik Roy Choudhary, </a:t>
            </a:r>
          </a:p>
          <a:p>
            <a:r>
              <a:rPr lang="en-US" sz="2400" b="1" dirty="0" smtClean="0">
                <a:solidFill>
                  <a:schemeClr val="tx1"/>
                </a:solidFill>
              </a:rPr>
              <a:t>Dan Zhao, </a:t>
            </a:r>
            <a:r>
              <a:rPr lang="en-US" sz="2400" b="1" dirty="0" err="1" smtClean="0">
                <a:solidFill>
                  <a:schemeClr val="tx1"/>
                </a:solidFill>
              </a:rPr>
              <a:t>Husayn</a:t>
            </a:r>
            <a:r>
              <a:rPr lang="en-US" sz="2400" b="1" dirty="0" smtClean="0">
                <a:solidFill>
                  <a:schemeClr val="tx1"/>
                </a:solidFill>
              </a:rPr>
              <a:t> </a:t>
            </a:r>
            <a:r>
              <a:rPr lang="en-US" sz="2400" b="1" dirty="0" err="1" smtClean="0">
                <a:solidFill>
                  <a:schemeClr val="tx1"/>
                </a:solidFill>
              </a:rPr>
              <a:t>Versee</a:t>
            </a:r>
            <a:r>
              <a:rPr lang="en-US" sz="2400" b="1" dirty="0" smtClean="0">
                <a:solidFill>
                  <a:schemeClr val="tx1"/>
                </a:solidFill>
              </a:rPr>
              <a:t>, and Alessandro </a:t>
            </a:r>
            <a:r>
              <a:rPr lang="en-US" sz="2400" b="1" dirty="0" err="1" smtClean="0">
                <a:solidFill>
                  <a:schemeClr val="tx1"/>
                </a:solidFill>
              </a:rPr>
              <a:t>Orso</a:t>
            </a:r>
            <a:endParaRPr lang="en-US" sz="2400" b="1" dirty="0" smtClean="0">
              <a:solidFill>
                <a:schemeClr val="tx1"/>
              </a:solidFill>
            </a:endParaRPr>
          </a:p>
          <a:p>
            <a:r>
              <a:rPr lang="en-US" sz="2400" b="1" dirty="0" smtClean="0">
                <a:solidFill>
                  <a:schemeClr val="tx1"/>
                </a:solidFill>
              </a:rPr>
              <a:t>Georgia Institute of Technology</a:t>
            </a:r>
            <a:endParaRPr lang="en-US" b="1"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Changes</a:t>
            </a:r>
            <a:endParaRPr lang="en-US" dirty="0"/>
          </a:p>
        </p:txBody>
      </p:sp>
      <p:sp>
        <p:nvSpPr>
          <p:cNvPr id="3" name="Content Placeholder 2"/>
          <p:cNvSpPr>
            <a:spLocks noGrp="1"/>
          </p:cNvSpPr>
          <p:nvPr>
            <p:ph idx="1"/>
          </p:nvPr>
        </p:nvSpPr>
        <p:spPr/>
        <p:txBody>
          <a:bodyPr>
            <a:normAutofit fontScale="92500" lnSpcReduction="10000"/>
          </a:bodyPr>
          <a:lstStyle/>
          <a:p>
            <a:pPr marL="461963" indent="-342900"/>
            <a:r>
              <a:rPr lang="en-US" dirty="0" smtClean="0"/>
              <a:t>Structural Changes</a:t>
            </a:r>
          </a:p>
          <a:p>
            <a:pPr marL="119063" indent="0">
              <a:buNone/>
            </a:pPr>
            <a:r>
              <a:rPr lang="en-US" sz="2600" i="1" dirty="0" smtClean="0"/>
              <a:t>      </a:t>
            </a:r>
            <a:r>
              <a:rPr lang="en-US" sz="2600" i="1" dirty="0"/>
              <a:t> </a:t>
            </a:r>
            <a:r>
              <a:rPr lang="en-US" sz="2600" i="1" dirty="0" smtClean="0"/>
              <a:t>leads to</a:t>
            </a:r>
          </a:p>
          <a:p>
            <a:pPr lvl="1"/>
            <a:r>
              <a:rPr lang="en-US" sz="2600" dirty="0" smtClean="0"/>
              <a:t>locator errors</a:t>
            </a:r>
          </a:p>
          <a:p>
            <a:pPr lvl="1"/>
            <a:r>
              <a:rPr lang="en-US" sz="2600" dirty="0" smtClean="0"/>
              <a:t>form-data population problem</a:t>
            </a:r>
          </a:p>
          <a:p>
            <a:pPr lvl="1"/>
            <a:endParaRPr lang="en-US" dirty="0" smtClean="0"/>
          </a:p>
          <a:p>
            <a:r>
              <a:rPr lang="en-US" dirty="0" smtClean="0"/>
              <a:t>Content Changes</a:t>
            </a:r>
          </a:p>
          <a:p>
            <a:pPr marL="118872" indent="0">
              <a:buNone/>
            </a:pPr>
            <a:r>
              <a:rPr lang="en-US" sz="2600" i="1" dirty="0"/>
              <a:t> </a:t>
            </a:r>
            <a:r>
              <a:rPr lang="en-US" sz="2600" i="1" dirty="0" smtClean="0"/>
              <a:t>       leads to</a:t>
            </a:r>
          </a:p>
          <a:p>
            <a:pPr lvl="1"/>
            <a:r>
              <a:rPr lang="en-US" sz="2600" dirty="0"/>
              <a:t>o</a:t>
            </a:r>
            <a:r>
              <a:rPr lang="en-US" sz="2600" dirty="0" smtClean="0"/>
              <a:t>bsolete content problem </a:t>
            </a:r>
            <a:br>
              <a:rPr lang="en-US" sz="2600" dirty="0" smtClean="0"/>
            </a:br>
            <a:endParaRPr lang="en-US" sz="2600" dirty="0" smtClean="0"/>
          </a:p>
          <a:p>
            <a:r>
              <a:rPr lang="en-US" dirty="0" smtClean="0"/>
              <a:t>Blind Changes</a:t>
            </a:r>
          </a:p>
          <a:p>
            <a:pPr lvl="1"/>
            <a:r>
              <a:rPr lang="en-US" dirty="0" smtClean="0"/>
              <a:t>do not reflect on the client side </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10</a:t>
            </a:fld>
            <a:endParaRPr lang="en-US"/>
          </a:p>
        </p:txBody>
      </p:sp>
    </p:spTree>
    <p:extLst>
      <p:ext uri="{BB962C8B-B14F-4D97-AF65-F5344CB8AC3E}">
        <p14:creationId xmlns:p14="http://schemas.microsoft.com/office/powerpoint/2010/main" val="2921313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11</a:t>
            </a:fld>
            <a:endParaRPr lang="en-US"/>
          </a:p>
        </p:txBody>
      </p:sp>
      <p:sp>
        <p:nvSpPr>
          <p:cNvPr id="12" name="Folded Corner 11"/>
          <p:cNvSpPr/>
          <p:nvPr/>
        </p:nvSpPr>
        <p:spPr>
          <a:xfrm>
            <a:off x="457200" y="3200400"/>
            <a:ext cx="685800" cy="888744"/>
          </a:xfrm>
          <a:prstGeom prst="foldedCorner">
            <a:avLst/>
          </a:prstGeom>
          <a:solidFill>
            <a:srgbClr val="4F81BD"/>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Test</a:t>
            </a:r>
            <a:endParaRPr lang="en-US" dirty="0">
              <a:solidFill>
                <a:schemeClr val="bg1"/>
              </a:solidFill>
            </a:endParaRPr>
          </a:p>
        </p:txBody>
      </p:sp>
      <p:sp>
        <p:nvSpPr>
          <p:cNvPr id="14" name="Rounded Rectangle 13"/>
          <p:cNvSpPr/>
          <p:nvPr/>
        </p:nvSpPr>
        <p:spPr>
          <a:xfrm>
            <a:off x="1524000" y="1905000"/>
            <a:ext cx="1219200"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Web-App</a:t>
            </a:r>
          </a:p>
          <a:p>
            <a:pPr algn="ctr"/>
            <a:r>
              <a:rPr lang="en-US" dirty="0" smtClean="0"/>
              <a:t>old</a:t>
            </a:r>
            <a:endParaRPr lang="en-US" dirty="0"/>
          </a:p>
        </p:txBody>
      </p:sp>
      <p:sp>
        <p:nvSpPr>
          <p:cNvPr id="15" name="Rounded Rectangle 14"/>
          <p:cNvSpPr/>
          <p:nvPr/>
        </p:nvSpPr>
        <p:spPr>
          <a:xfrm>
            <a:off x="2819400" y="1905000"/>
            <a:ext cx="1219200"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Web-App</a:t>
            </a:r>
          </a:p>
          <a:p>
            <a:pPr algn="ctr"/>
            <a:r>
              <a:rPr lang="en-US" dirty="0" smtClean="0"/>
              <a:t>new</a:t>
            </a:r>
            <a:endParaRPr lang="en-US" dirty="0"/>
          </a:p>
        </p:txBody>
      </p:sp>
      <p:cxnSp>
        <p:nvCxnSpPr>
          <p:cNvPr id="18" name="Straight Arrow Connector 17"/>
          <p:cNvCxnSpPr>
            <a:stCxn id="12" idx="3"/>
            <a:endCxn id="16" idx="1"/>
          </p:cNvCxnSpPr>
          <p:nvPr/>
        </p:nvCxnSpPr>
        <p:spPr>
          <a:xfrm>
            <a:off x="1143000" y="3644772"/>
            <a:ext cx="381000" cy="1282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9" name="Striped Right Arrow 38"/>
          <p:cNvSpPr/>
          <p:nvPr/>
        </p:nvSpPr>
        <p:spPr>
          <a:xfrm rot="5400000">
            <a:off x="1371600" y="3505200"/>
            <a:ext cx="1600200" cy="381000"/>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Striped Right Arrow 39"/>
          <p:cNvSpPr/>
          <p:nvPr/>
        </p:nvSpPr>
        <p:spPr>
          <a:xfrm rot="5400000">
            <a:off x="2667000" y="3505200"/>
            <a:ext cx="1600200" cy="381000"/>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1524000" y="3352800"/>
            <a:ext cx="2590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Execute test</a:t>
            </a:r>
            <a:endParaRPr lang="en-US" dirty="0"/>
          </a:p>
        </p:txBody>
      </p:sp>
      <p:sp>
        <p:nvSpPr>
          <p:cNvPr id="41" name="TextBox 40"/>
          <p:cNvSpPr txBox="1"/>
          <p:nvPr/>
        </p:nvSpPr>
        <p:spPr>
          <a:xfrm>
            <a:off x="1600200" y="4572000"/>
            <a:ext cx="10414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1600" dirty="0" smtClean="0"/>
          </a:p>
          <a:p>
            <a:pPr algn="ctr"/>
            <a:r>
              <a:rPr lang="en-US" sz="1600" dirty="0" smtClean="0"/>
              <a:t>DOM Tree</a:t>
            </a:r>
          </a:p>
          <a:p>
            <a:pPr algn="ctr"/>
            <a:endParaRPr lang="en-US" sz="1600" dirty="0"/>
          </a:p>
        </p:txBody>
      </p:sp>
      <p:sp>
        <p:nvSpPr>
          <p:cNvPr id="42" name="TextBox 41"/>
          <p:cNvSpPr txBox="1"/>
          <p:nvPr/>
        </p:nvSpPr>
        <p:spPr>
          <a:xfrm>
            <a:off x="2743200" y="4572000"/>
            <a:ext cx="1600200" cy="8181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t>DOM Tree</a:t>
            </a:r>
          </a:p>
          <a:p>
            <a:pPr algn="ctr">
              <a:lnSpc>
                <a:spcPts val="1820"/>
              </a:lnSpc>
            </a:pPr>
            <a:r>
              <a:rPr lang="en-US" sz="1600" dirty="0"/>
              <a:t>+</a:t>
            </a:r>
            <a:endParaRPr lang="en-US" sz="1600" dirty="0" smtClean="0"/>
          </a:p>
          <a:p>
            <a:pPr algn="ctr"/>
            <a:r>
              <a:rPr lang="en-US" sz="1600" dirty="0" smtClean="0"/>
              <a:t>Failure Message</a:t>
            </a:r>
            <a:endParaRPr lang="en-US" sz="1600" dirty="0"/>
          </a:p>
        </p:txBody>
      </p:sp>
      <p:sp>
        <p:nvSpPr>
          <p:cNvPr id="44" name="Bent Arrow 43"/>
          <p:cNvSpPr/>
          <p:nvPr/>
        </p:nvSpPr>
        <p:spPr>
          <a:xfrm flipV="1">
            <a:off x="3386666" y="5415492"/>
            <a:ext cx="1032933" cy="381000"/>
          </a:xfrm>
          <a:prstGeom prst="bentArrow">
            <a:avLst>
              <a:gd name="adj1" fmla="val 22222"/>
              <a:gd name="adj2" fmla="val 31734"/>
              <a:gd name="adj3" fmla="val 27778"/>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45" name="Bent Arrow 44"/>
          <p:cNvSpPr/>
          <p:nvPr/>
        </p:nvSpPr>
        <p:spPr>
          <a:xfrm flipV="1">
            <a:off x="2057400" y="5410200"/>
            <a:ext cx="2362200" cy="838200"/>
          </a:xfrm>
          <a:prstGeom prst="bentArrow">
            <a:avLst>
              <a:gd name="adj1" fmla="val 10755"/>
              <a:gd name="adj2" fmla="val 13605"/>
              <a:gd name="adj3" fmla="val 13344"/>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47" name="TextBox 46"/>
          <p:cNvSpPr txBox="1"/>
          <p:nvPr/>
        </p:nvSpPr>
        <p:spPr>
          <a:xfrm>
            <a:off x="2621280" y="3962400"/>
            <a:ext cx="439957" cy="369332"/>
          </a:xfrm>
          <a:prstGeom prst="rect">
            <a:avLst/>
          </a:prstGeom>
          <a:noFill/>
        </p:spPr>
        <p:txBody>
          <a:bodyPr wrap="none" rtlCol="0">
            <a:spAutoFit/>
          </a:bodyPr>
          <a:lstStyle/>
          <a:p>
            <a:r>
              <a:rPr lang="en-US" b="1" dirty="0" smtClean="0"/>
              <a:t>(1)</a:t>
            </a:r>
            <a:endParaRPr lang="en-US" b="1" dirty="0"/>
          </a:p>
        </p:txBody>
      </p:sp>
      <p:grpSp>
        <p:nvGrpSpPr>
          <p:cNvPr id="54" name="Group 53"/>
          <p:cNvGrpSpPr/>
          <p:nvPr/>
        </p:nvGrpSpPr>
        <p:grpSpPr>
          <a:xfrm>
            <a:off x="4648200" y="3037840"/>
            <a:ext cx="1066800" cy="1143000"/>
            <a:chOff x="4648200" y="3200400"/>
            <a:chExt cx="1066800" cy="1143000"/>
          </a:xfrm>
        </p:grpSpPr>
        <p:sp>
          <p:nvSpPr>
            <p:cNvPr id="49" name="Folded Corner 48"/>
            <p:cNvSpPr/>
            <p:nvPr/>
          </p:nvSpPr>
          <p:spPr>
            <a:xfrm>
              <a:off x="4648200" y="3200400"/>
              <a:ext cx="914400" cy="9906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Tests</a:t>
              </a:r>
            </a:p>
            <a:p>
              <a:pPr algn="ctr"/>
              <a:r>
                <a:rPr lang="en-US" dirty="0" smtClean="0"/>
                <a:t>with</a:t>
              </a:r>
            </a:p>
            <a:p>
              <a:pPr algn="ctr"/>
              <a:r>
                <a:rPr lang="en-US" dirty="0" smtClean="0"/>
                <a:t>repairs</a:t>
              </a:r>
              <a:endParaRPr lang="en-US" dirty="0"/>
            </a:p>
          </p:txBody>
        </p:sp>
        <p:sp>
          <p:nvSpPr>
            <p:cNvPr id="52" name="Folded Corner 51"/>
            <p:cNvSpPr/>
            <p:nvPr/>
          </p:nvSpPr>
          <p:spPr>
            <a:xfrm>
              <a:off x="4724400" y="3276600"/>
              <a:ext cx="914400" cy="9906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Tests</a:t>
              </a:r>
            </a:p>
            <a:p>
              <a:pPr algn="ctr"/>
              <a:r>
                <a:rPr lang="en-US" dirty="0" smtClean="0"/>
                <a:t>with</a:t>
              </a:r>
            </a:p>
            <a:p>
              <a:pPr algn="ctr"/>
              <a:r>
                <a:rPr lang="en-US" dirty="0" smtClean="0"/>
                <a:t>repairs</a:t>
              </a:r>
              <a:endParaRPr lang="en-US" dirty="0"/>
            </a:p>
          </p:txBody>
        </p:sp>
        <p:sp>
          <p:nvSpPr>
            <p:cNvPr id="53" name="Folded Corner 52"/>
            <p:cNvSpPr/>
            <p:nvPr/>
          </p:nvSpPr>
          <p:spPr>
            <a:xfrm>
              <a:off x="4800600" y="3352800"/>
              <a:ext cx="914400" cy="9906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Tests</a:t>
              </a:r>
            </a:p>
            <a:p>
              <a:pPr algn="ctr"/>
              <a:r>
                <a:rPr lang="en-US" dirty="0" smtClean="0"/>
                <a:t>with</a:t>
              </a:r>
            </a:p>
            <a:p>
              <a:pPr algn="ctr"/>
              <a:r>
                <a:rPr lang="en-US" dirty="0" smtClean="0"/>
                <a:t>repairs</a:t>
              </a:r>
              <a:endParaRPr lang="en-US" dirty="0"/>
            </a:p>
          </p:txBody>
        </p:sp>
      </p:grpSp>
      <p:sp>
        <p:nvSpPr>
          <p:cNvPr id="56" name="Up Arrow 55"/>
          <p:cNvSpPr/>
          <p:nvPr/>
        </p:nvSpPr>
        <p:spPr>
          <a:xfrm>
            <a:off x="5105400" y="4191000"/>
            <a:ext cx="228600" cy="1219200"/>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73" name="Group 72"/>
          <p:cNvGrpSpPr/>
          <p:nvPr/>
        </p:nvGrpSpPr>
        <p:grpSpPr>
          <a:xfrm>
            <a:off x="3830320" y="5410200"/>
            <a:ext cx="2113280" cy="990600"/>
            <a:chOff x="3830320" y="5410200"/>
            <a:chExt cx="2113280" cy="990600"/>
          </a:xfrm>
        </p:grpSpPr>
        <p:sp>
          <p:nvSpPr>
            <p:cNvPr id="48" name="TextBox 47"/>
            <p:cNvSpPr txBox="1"/>
            <p:nvPr/>
          </p:nvSpPr>
          <p:spPr>
            <a:xfrm>
              <a:off x="3830320" y="5694680"/>
              <a:ext cx="440971" cy="369332"/>
            </a:xfrm>
            <a:prstGeom prst="rect">
              <a:avLst/>
            </a:prstGeom>
            <a:noFill/>
          </p:spPr>
          <p:txBody>
            <a:bodyPr wrap="none" rtlCol="0">
              <a:spAutoFit/>
            </a:bodyPr>
            <a:lstStyle/>
            <a:p>
              <a:r>
                <a:rPr lang="en-US" b="1" dirty="0" smtClean="0"/>
                <a:t>(2)</a:t>
              </a:r>
              <a:endParaRPr lang="en-US" b="1" dirty="0"/>
            </a:p>
          </p:txBody>
        </p:sp>
        <p:sp>
          <p:nvSpPr>
            <p:cNvPr id="43" name="Rectangle 42"/>
            <p:cNvSpPr/>
            <p:nvPr/>
          </p:nvSpPr>
          <p:spPr>
            <a:xfrm>
              <a:off x="4419600" y="5410200"/>
              <a:ext cx="15240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Generate</a:t>
              </a:r>
            </a:p>
            <a:p>
              <a:pPr algn="ctr"/>
              <a:r>
                <a:rPr lang="en-US" dirty="0" smtClean="0"/>
                <a:t>repair candidates</a:t>
              </a:r>
              <a:endParaRPr lang="en-US" dirty="0"/>
            </a:p>
          </p:txBody>
        </p:sp>
      </p:grpSp>
      <p:cxnSp>
        <p:nvCxnSpPr>
          <p:cNvPr id="57" name="Straight Arrow Connector 56"/>
          <p:cNvCxnSpPr>
            <a:stCxn id="53" idx="3"/>
            <a:endCxn id="46" idx="1"/>
          </p:cNvCxnSpPr>
          <p:nvPr/>
        </p:nvCxnSpPr>
        <p:spPr>
          <a:xfrm flipV="1">
            <a:off x="5715000" y="3677920"/>
            <a:ext cx="457200" cy="762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0" name="Bent Arrow 59"/>
          <p:cNvSpPr/>
          <p:nvPr/>
        </p:nvSpPr>
        <p:spPr>
          <a:xfrm rot="5400000">
            <a:off x="5219700" y="1104900"/>
            <a:ext cx="1066800" cy="3429000"/>
          </a:xfrm>
          <a:prstGeom prst="bentArrow">
            <a:avLst>
              <a:gd name="adj1" fmla="val 7858"/>
              <a:gd name="adj2" fmla="val 12143"/>
              <a:gd name="adj3" fmla="val 10714"/>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grpSp>
        <p:nvGrpSpPr>
          <p:cNvPr id="61" name="Group 60"/>
          <p:cNvGrpSpPr/>
          <p:nvPr/>
        </p:nvGrpSpPr>
        <p:grpSpPr>
          <a:xfrm>
            <a:off x="6319159" y="4485640"/>
            <a:ext cx="919842" cy="848360"/>
            <a:chOff x="4724400" y="3276600"/>
            <a:chExt cx="990600" cy="1066800"/>
          </a:xfrm>
        </p:grpSpPr>
        <p:sp>
          <p:nvSpPr>
            <p:cNvPr id="63" name="Folded Corner 62"/>
            <p:cNvSpPr/>
            <p:nvPr/>
          </p:nvSpPr>
          <p:spPr>
            <a:xfrm>
              <a:off x="4724400" y="3276600"/>
              <a:ext cx="914400" cy="9906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p:txBody>
        </p:sp>
        <p:sp>
          <p:nvSpPr>
            <p:cNvPr id="64" name="Folded Corner 63"/>
            <p:cNvSpPr/>
            <p:nvPr/>
          </p:nvSpPr>
          <p:spPr>
            <a:xfrm>
              <a:off x="4800600" y="3352800"/>
              <a:ext cx="914400" cy="9906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Discard failed</a:t>
              </a:r>
              <a:endParaRPr lang="en-US" sz="1600" dirty="0"/>
            </a:p>
          </p:txBody>
        </p:sp>
      </p:grpSp>
      <p:grpSp>
        <p:nvGrpSpPr>
          <p:cNvPr id="65" name="Group 64"/>
          <p:cNvGrpSpPr/>
          <p:nvPr/>
        </p:nvGrpSpPr>
        <p:grpSpPr>
          <a:xfrm>
            <a:off x="7543800" y="4495800"/>
            <a:ext cx="1224642" cy="1143000"/>
            <a:chOff x="4724400" y="3276600"/>
            <a:chExt cx="990600" cy="1066800"/>
          </a:xfrm>
        </p:grpSpPr>
        <p:sp>
          <p:nvSpPr>
            <p:cNvPr id="67" name="Folded Corner 66"/>
            <p:cNvSpPr/>
            <p:nvPr/>
          </p:nvSpPr>
          <p:spPr>
            <a:xfrm>
              <a:off x="4724400" y="3276600"/>
              <a:ext cx="914400" cy="9906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p:txBody>
        </p:sp>
        <p:sp>
          <p:nvSpPr>
            <p:cNvPr id="68" name="Folded Corner 67"/>
            <p:cNvSpPr/>
            <p:nvPr/>
          </p:nvSpPr>
          <p:spPr>
            <a:xfrm>
              <a:off x="4800600" y="3352800"/>
              <a:ext cx="914400" cy="9906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Suggest passed</a:t>
              </a:r>
              <a:endParaRPr lang="en-US" sz="1600" dirty="0"/>
            </a:p>
          </p:txBody>
        </p:sp>
      </p:grpSp>
      <p:sp>
        <p:nvSpPr>
          <p:cNvPr id="69" name="Down Arrow 68"/>
          <p:cNvSpPr/>
          <p:nvPr/>
        </p:nvSpPr>
        <p:spPr>
          <a:xfrm>
            <a:off x="6629400" y="3952240"/>
            <a:ext cx="228600" cy="5334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0" name="Down Arrow 69"/>
          <p:cNvSpPr/>
          <p:nvPr/>
        </p:nvSpPr>
        <p:spPr>
          <a:xfrm>
            <a:off x="7924800" y="3962400"/>
            <a:ext cx="228600" cy="5334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74" name="Group 73"/>
          <p:cNvGrpSpPr/>
          <p:nvPr/>
        </p:nvGrpSpPr>
        <p:grpSpPr>
          <a:xfrm>
            <a:off x="6172200" y="3373120"/>
            <a:ext cx="2438400" cy="934720"/>
            <a:chOff x="6172200" y="3373120"/>
            <a:chExt cx="2438400" cy="934720"/>
          </a:xfrm>
        </p:grpSpPr>
        <p:sp>
          <p:nvSpPr>
            <p:cNvPr id="46" name="Rectangle 45"/>
            <p:cNvSpPr/>
            <p:nvPr/>
          </p:nvSpPr>
          <p:spPr>
            <a:xfrm>
              <a:off x="6172200" y="3373120"/>
              <a:ext cx="2438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Execute candidates</a:t>
              </a:r>
              <a:endParaRPr lang="en-US" dirty="0"/>
            </a:p>
          </p:txBody>
        </p:sp>
        <p:sp>
          <p:nvSpPr>
            <p:cNvPr id="71" name="TextBox 70"/>
            <p:cNvSpPr txBox="1"/>
            <p:nvPr/>
          </p:nvSpPr>
          <p:spPr>
            <a:xfrm>
              <a:off x="7179029" y="3938508"/>
              <a:ext cx="438379" cy="369332"/>
            </a:xfrm>
            <a:prstGeom prst="rect">
              <a:avLst/>
            </a:prstGeom>
            <a:noFill/>
          </p:spPr>
          <p:txBody>
            <a:bodyPr wrap="none" rtlCol="0">
              <a:spAutoFit/>
            </a:bodyPr>
            <a:lstStyle/>
            <a:p>
              <a:r>
                <a:rPr lang="en-US" b="1" dirty="0" smtClean="0"/>
                <a:t>(3)</a:t>
              </a:r>
              <a:endParaRPr lang="en-US" b="1" dirty="0"/>
            </a:p>
          </p:txBody>
        </p:sp>
      </p:grpSp>
      <p:pic>
        <p:nvPicPr>
          <p:cNvPr id="72" name="Picture 71"/>
          <p:cNvPicPr>
            <a:picLocks noChangeAspect="1"/>
          </p:cNvPicPr>
          <p:nvPr/>
        </p:nvPicPr>
        <p:blipFill>
          <a:blip r:embed="rId3"/>
          <a:stretch>
            <a:fillRect/>
          </a:stretch>
        </p:blipFill>
        <p:spPr>
          <a:xfrm flipH="1">
            <a:off x="7772400" y="5791200"/>
            <a:ext cx="812800" cy="762000"/>
          </a:xfrm>
          <a:prstGeom prst="rect">
            <a:avLst/>
          </a:prstGeom>
        </p:spPr>
      </p:pic>
    </p:spTree>
    <p:extLst>
      <p:ext uri="{BB962C8B-B14F-4D97-AF65-F5344CB8AC3E}">
        <p14:creationId xmlns:p14="http://schemas.microsoft.com/office/powerpoint/2010/main" val="1073153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up)">
                                      <p:cBhvr>
                                        <p:cTn id="13" dur="500"/>
                                        <p:tgtEl>
                                          <p:spTgt spid="3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down)">
                                      <p:cBhvr>
                                        <p:cTn id="40" dur="500"/>
                                        <p:tgtEl>
                                          <p:spTgt spid="56"/>
                                        </p:tgtEl>
                                      </p:cBhvr>
                                    </p:animEffec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4"/>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22" presetClass="entr" presetSubtype="8"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up)">
                                      <p:cBhvr>
                                        <p:cTn id="58" dur="500"/>
                                        <p:tgtEl>
                                          <p:spTgt spid="70"/>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16" grpId="0" animBg="1"/>
      <p:bldP spid="41" grpId="0" animBg="1"/>
      <p:bldP spid="42" grpId="0" animBg="1"/>
      <p:bldP spid="44" grpId="0" animBg="1"/>
      <p:bldP spid="45" grpId="0" animBg="1"/>
      <p:bldP spid="47" grpId="0"/>
      <p:bldP spid="56" grpId="0" animBg="1"/>
      <p:bldP spid="60" grpId="0" animBg="1"/>
      <p:bldP spid="69" grpId="0" animBg="1"/>
      <p:bldP spid="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Repairing Locators</a:t>
            </a:r>
            <a:endParaRPr lang="en-US" dirty="0"/>
          </a:p>
        </p:txBody>
      </p:sp>
      <p:sp>
        <p:nvSpPr>
          <p:cNvPr id="3" name="Content Placeholder 2"/>
          <p:cNvSpPr>
            <a:spLocks noGrp="1"/>
          </p:cNvSpPr>
          <p:nvPr>
            <p:ph idx="1"/>
          </p:nvPr>
        </p:nvSpPr>
        <p:spPr>
          <a:xfrm>
            <a:off x="457200" y="1600200"/>
            <a:ext cx="8229600" cy="2034809"/>
          </a:xfrm>
        </p:spPr>
        <p:txBody>
          <a:bodyPr>
            <a:normAutofit/>
          </a:bodyPr>
          <a:lstStyle/>
          <a:p>
            <a:r>
              <a:rPr lang="en-US" sz="2800" dirty="0" smtClean="0"/>
              <a:t>Error messages:</a:t>
            </a:r>
          </a:p>
          <a:p>
            <a:pPr lvl="1"/>
            <a:r>
              <a:rPr lang="en-US" sz="2400" dirty="0" smtClean="0"/>
              <a:t>“Locator not found” – Moved Element</a:t>
            </a:r>
          </a:p>
          <a:p>
            <a:pPr lvl="1"/>
            <a:r>
              <a:rPr lang="en-US" sz="2400" dirty="0" smtClean="0"/>
              <a:t>“Assertion failed” – Wrongly selected element</a:t>
            </a:r>
          </a:p>
          <a:p>
            <a:pPr lvl="1"/>
            <a:endParaRPr lang="en-US" dirty="0" smtClean="0"/>
          </a:p>
        </p:txBody>
      </p:sp>
      <p:sp>
        <p:nvSpPr>
          <p:cNvPr id="4" name="Slide Number Placeholder 3"/>
          <p:cNvSpPr>
            <a:spLocks noGrp="1"/>
          </p:cNvSpPr>
          <p:nvPr>
            <p:ph type="sldNum" sz="quarter" idx="12"/>
          </p:nvPr>
        </p:nvSpPr>
        <p:spPr/>
        <p:txBody>
          <a:bodyPr/>
          <a:lstStyle/>
          <a:p>
            <a:fld id="{7C93247F-5E58-4FAE-ACE5-274F6C6361C8}" type="slidenum">
              <a:rPr lang="en-US" smtClean="0"/>
              <a:pPr/>
              <a:t>12</a:t>
            </a:fld>
            <a:endParaRPr lang="en-US"/>
          </a:p>
        </p:txBody>
      </p:sp>
      <p:grpSp>
        <p:nvGrpSpPr>
          <p:cNvPr id="5" name="Group 4"/>
          <p:cNvGrpSpPr/>
          <p:nvPr/>
        </p:nvGrpSpPr>
        <p:grpSpPr>
          <a:xfrm>
            <a:off x="762000" y="3276600"/>
            <a:ext cx="3276600" cy="2274332"/>
            <a:chOff x="647575" y="2957950"/>
            <a:chExt cx="3276600" cy="2274332"/>
          </a:xfrm>
        </p:grpSpPr>
        <p:sp>
          <p:nvSpPr>
            <p:cNvPr id="6" name="Rectangle 5"/>
            <p:cNvSpPr/>
            <p:nvPr/>
          </p:nvSpPr>
          <p:spPr>
            <a:xfrm>
              <a:off x="673606" y="4862950"/>
              <a:ext cx="1574169" cy="369332"/>
            </a:xfrm>
            <a:prstGeom prst="rect">
              <a:avLst/>
            </a:prstGeom>
          </p:spPr>
          <p:txBody>
            <a:bodyPr wrap="none">
              <a:spAutoFit/>
            </a:bodyPr>
            <a:lstStyle/>
            <a:p>
              <a:pPr marL="514350" indent="-514350"/>
              <a:r>
                <a:rPr lang="en-US" b="1" dirty="0" smtClean="0">
                  <a:latin typeface="+mj-lt"/>
                </a:rPr>
                <a:t>Old DOM Tree</a:t>
              </a:r>
              <a:endParaRPr lang="en-US" b="1" dirty="0">
                <a:latin typeface="+mj-lt"/>
              </a:endParaRPr>
            </a:p>
          </p:txBody>
        </p:sp>
        <p:grpSp>
          <p:nvGrpSpPr>
            <p:cNvPr id="7" name="Group 6"/>
            <p:cNvGrpSpPr/>
            <p:nvPr/>
          </p:nvGrpSpPr>
          <p:grpSpPr>
            <a:xfrm>
              <a:off x="647575" y="2957950"/>
              <a:ext cx="3276600" cy="2205260"/>
              <a:chOff x="398190" y="2667000"/>
              <a:chExt cx="3276600" cy="2205260"/>
            </a:xfrm>
          </p:grpSpPr>
          <p:sp>
            <p:nvSpPr>
              <p:cNvPr id="8" name="Rounded Rectangle 7"/>
              <p:cNvSpPr/>
              <p:nvPr/>
            </p:nvSpPr>
            <p:spPr>
              <a:xfrm>
                <a:off x="1981200" y="2667000"/>
                <a:ext cx="762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body</a:t>
                </a:r>
                <a:endParaRPr lang="en-US" dirty="0"/>
              </a:p>
            </p:txBody>
          </p:sp>
          <p:sp>
            <p:nvSpPr>
              <p:cNvPr id="9" name="Rounded Rectangle 8"/>
              <p:cNvSpPr/>
              <p:nvPr/>
            </p:nvSpPr>
            <p:spPr>
              <a:xfrm>
                <a:off x="852050" y="3165765"/>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10" name="Rounded Rectangle 9"/>
              <p:cNvSpPr/>
              <p:nvPr/>
            </p:nvSpPr>
            <p:spPr>
              <a:xfrm>
                <a:off x="2819400" y="320040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11" name="Rounded Rectangle 10"/>
              <p:cNvSpPr/>
              <p:nvPr/>
            </p:nvSpPr>
            <p:spPr>
              <a:xfrm>
                <a:off x="2092035" y="320040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12" name="Rounded Rectangle 11"/>
              <p:cNvSpPr/>
              <p:nvPr/>
            </p:nvSpPr>
            <p:spPr>
              <a:xfrm>
                <a:off x="398190" y="3732370"/>
                <a:ext cx="457200" cy="3048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h</a:t>
                </a:r>
                <a:r>
                  <a:rPr lang="en-US" dirty="0" smtClean="0">
                    <a:solidFill>
                      <a:schemeClr val="tx1"/>
                    </a:solidFill>
                    <a:latin typeface="Calibri" pitchFamily="34" charset="0"/>
                  </a:rPr>
                  <a:t>1</a:t>
                </a:r>
                <a:endParaRPr lang="en-US" dirty="0">
                  <a:solidFill>
                    <a:schemeClr val="tx1"/>
                  </a:solidFill>
                  <a:latin typeface="Calibri" pitchFamily="34" charset="0"/>
                </a:endParaRPr>
              </a:p>
            </p:txBody>
          </p:sp>
          <p:sp>
            <p:nvSpPr>
              <p:cNvPr id="13" name="Rounded Rectangle 12"/>
              <p:cNvSpPr/>
              <p:nvPr/>
            </p:nvSpPr>
            <p:spPr>
              <a:xfrm>
                <a:off x="914390" y="373237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000000"/>
                    </a:solidFill>
                  </a:rPr>
                  <a:t>a</a:t>
                </a:r>
                <a:endParaRPr lang="en-US" dirty="0">
                  <a:solidFill>
                    <a:srgbClr val="000000"/>
                  </a:solidFill>
                  <a:latin typeface="Calibri" pitchFamily="34" charset="0"/>
                </a:endParaRPr>
              </a:p>
            </p:txBody>
          </p:sp>
          <p:sp>
            <p:nvSpPr>
              <p:cNvPr id="14" name="Rounded Rectangle 13"/>
              <p:cNvSpPr/>
              <p:nvPr/>
            </p:nvSpPr>
            <p:spPr>
              <a:xfrm>
                <a:off x="1350810" y="3732370"/>
                <a:ext cx="457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solidFill>
                      <a:schemeClr val="tx1"/>
                    </a:solidFill>
                  </a:rPr>
                  <a:t>ul</a:t>
                </a:r>
                <a:endParaRPr lang="en-US" dirty="0">
                  <a:solidFill>
                    <a:schemeClr val="tx1"/>
                  </a:solidFill>
                </a:endParaRPr>
              </a:p>
            </p:txBody>
          </p:sp>
          <p:cxnSp>
            <p:nvCxnSpPr>
              <p:cNvPr id="15" name="Straight Arrow Connector 14"/>
              <p:cNvCxnSpPr>
                <a:stCxn id="8" idx="2"/>
                <a:endCxn id="9" idx="0"/>
              </p:cNvCxnSpPr>
              <p:nvPr/>
            </p:nvCxnSpPr>
            <p:spPr>
              <a:xfrm rot="5400000">
                <a:off x="1643493" y="2447057"/>
                <a:ext cx="193965" cy="12434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Straight Arrow Connector 15"/>
              <p:cNvCxnSpPr>
                <a:stCxn id="8" idx="2"/>
                <a:endCxn id="11" idx="0"/>
              </p:cNvCxnSpPr>
              <p:nvPr/>
            </p:nvCxnSpPr>
            <p:spPr>
              <a:xfrm rot="5400000">
                <a:off x="2246168" y="3084368"/>
                <a:ext cx="228600" cy="346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7" name="Straight Arrow Connector 16"/>
              <p:cNvCxnSpPr>
                <a:stCxn id="8" idx="2"/>
                <a:endCxn id="10" idx="0"/>
              </p:cNvCxnSpPr>
              <p:nvPr/>
            </p:nvCxnSpPr>
            <p:spPr>
              <a:xfrm rot="16200000" flipH="1">
                <a:off x="2609850" y="2724150"/>
                <a:ext cx="228600" cy="7239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8" name="Straight Arrow Connector 17"/>
              <p:cNvCxnSpPr>
                <a:stCxn id="9" idx="2"/>
                <a:endCxn id="12" idx="0"/>
              </p:cNvCxnSpPr>
              <p:nvPr/>
            </p:nvCxnSpPr>
            <p:spPr>
              <a:xfrm rot="5400000">
                <a:off x="741868" y="3355487"/>
                <a:ext cx="261805" cy="4919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Straight Arrow Connector 18"/>
              <p:cNvCxnSpPr>
                <a:stCxn id="9" idx="2"/>
                <a:endCxn id="13" idx="0"/>
              </p:cNvCxnSpPr>
              <p:nvPr/>
            </p:nvCxnSpPr>
            <p:spPr>
              <a:xfrm rot="5400000">
                <a:off x="980918" y="3594537"/>
                <a:ext cx="261805" cy="138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0" name="Straight Arrow Connector 19"/>
              <p:cNvCxnSpPr>
                <a:stCxn id="9" idx="2"/>
                <a:endCxn id="14" idx="0"/>
              </p:cNvCxnSpPr>
              <p:nvPr/>
            </p:nvCxnSpPr>
            <p:spPr>
              <a:xfrm rot="16200000" flipH="1">
                <a:off x="1218178" y="3371137"/>
                <a:ext cx="261805" cy="4606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21" name="Rounded Rectangle 20"/>
              <p:cNvSpPr/>
              <p:nvPr/>
            </p:nvSpPr>
            <p:spPr>
              <a:xfrm>
                <a:off x="1884215" y="3719945"/>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22" name="Rounded Rectangle 21"/>
              <p:cNvSpPr/>
              <p:nvPr/>
            </p:nvSpPr>
            <p:spPr>
              <a:xfrm>
                <a:off x="2653870" y="372663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23" name="Rounded Rectangle 22"/>
              <p:cNvSpPr/>
              <p:nvPr/>
            </p:nvSpPr>
            <p:spPr>
              <a:xfrm>
                <a:off x="2123325" y="4162815"/>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24" name="Rounded Rectangle 23"/>
              <p:cNvSpPr/>
              <p:nvPr/>
            </p:nvSpPr>
            <p:spPr>
              <a:xfrm>
                <a:off x="1621455" y="4162815"/>
                <a:ext cx="457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solidFill>
                      <a:schemeClr val="tx1"/>
                    </a:solidFill>
                  </a:rPr>
                  <a:t>ul</a:t>
                </a:r>
                <a:endParaRPr lang="en-US" dirty="0">
                  <a:solidFill>
                    <a:schemeClr val="tx1"/>
                  </a:solidFill>
                </a:endParaRPr>
              </a:p>
            </p:txBody>
          </p:sp>
          <p:cxnSp>
            <p:nvCxnSpPr>
              <p:cNvPr id="25" name="Straight Arrow Connector 24"/>
              <p:cNvCxnSpPr>
                <a:stCxn id="11" idx="2"/>
                <a:endCxn id="21" idx="0"/>
              </p:cNvCxnSpPr>
              <p:nvPr/>
            </p:nvCxnSpPr>
            <p:spPr>
              <a:xfrm rot="5400000">
                <a:off x="2147453" y="3508662"/>
                <a:ext cx="214745" cy="20782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6" name="Straight Arrow Connector 25"/>
              <p:cNvCxnSpPr>
                <a:stCxn id="11" idx="2"/>
                <a:endCxn id="22" idx="0"/>
              </p:cNvCxnSpPr>
              <p:nvPr/>
            </p:nvCxnSpPr>
            <p:spPr>
              <a:xfrm rot="16200000" flipH="1">
                <a:off x="2528937" y="3334997"/>
                <a:ext cx="221430" cy="56183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7" name="Straight Arrow Connector 26"/>
              <p:cNvCxnSpPr>
                <a:stCxn id="21" idx="2"/>
                <a:endCxn id="24" idx="0"/>
              </p:cNvCxnSpPr>
              <p:nvPr/>
            </p:nvCxnSpPr>
            <p:spPr>
              <a:xfrm rot="5400000">
                <a:off x="1931450" y="3943350"/>
                <a:ext cx="138070" cy="3008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8" name="Straight Arrow Connector 27"/>
              <p:cNvCxnSpPr>
                <a:stCxn id="21" idx="2"/>
                <a:endCxn id="23" idx="0"/>
              </p:cNvCxnSpPr>
              <p:nvPr/>
            </p:nvCxnSpPr>
            <p:spPr>
              <a:xfrm rot="16200000" flipH="1">
                <a:off x="2201435" y="3974225"/>
                <a:ext cx="138070" cy="23911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29" name="Rounded Rectangle 28"/>
              <p:cNvSpPr/>
              <p:nvPr/>
            </p:nvSpPr>
            <p:spPr>
              <a:xfrm>
                <a:off x="2531790" y="456746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30" name="Rounded Rectangle 29"/>
              <p:cNvSpPr/>
              <p:nvPr/>
            </p:nvSpPr>
            <p:spPr>
              <a:xfrm>
                <a:off x="3141390" y="456746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cxnSp>
            <p:nvCxnSpPr>
              <p:cNvPr id="35" name="Straight Arrow Connector 34"/>
              <p:cNvCxnSpPr>
                <a:stCxn id="22" idx="2"/>
                <a:endCxn id="30" idx="0"/>
              </p:cNvCxnSpPr>
              <p:nvPr/>
            </p:nvCxnSpPr>
            <p:spPr>
              <a:xfrm>
                <a:off x="2920570" y="4031430"/>
                <a:ext cx="487520" cy="53603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6" name="Straight Arrow Connector 35"/>
              <p:cNvCxnSpPr>
                <a:stCxn id="22" idx="2"/>
                <a:endCxn id="29" idx="0"/>
              </p:cNvCxnSpPr>
              <p:nvPr/>
            </p:nvCxnSpPr>
            <p:spPr>
              <a:xfrm flipH="1">
                <a:off x="2798490" y="4031430"/>
                <a:ext cx="122080" cy="53603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grpSp>
      </p:grpSp>
      <p:grpSp>
        <p:nvGrpSpPr>
          <p:cNvPr id="37" name="Group 36"/>
          <p:cNvGrpSpPr/>
          <p:nvPr/>
        </p:nvGrpSpPr>
        <p:grpSpPr>
          <a:xfrm>
            <a:off x="4838575" y="3276600"/>
            <a:ext cx="3695825" cy="2238772"/>
            <a:chOff x="647575" y="2957950"/>
            <a:chExt cx="3695825" cy="2238772"/>
          </a:xfrm>
        </p:grpSpPr>
        <p:sp>
          <p:nvSpPr>
            <p:cNvPr id="38" name="Rectangle 37"/>
            <p:cNvSpPr/>
            <p:nvPr/>
          </p:nvSpPr>
          <p:spPr>
            <a:xfrm>
              <a:off x="761551" y="4827390"/>
              <a:ext cx="1676849" cy="369332"/>
            </a:xfrm>
            <a:prstGeom prst="rect">
              <a:avLst/>
            </a:prstGeom>
          </p:spPr>
          <p:txBody>
            <a:bodyPr wrap="none">
              <a:spAutoFit/>
            </a:bodyPr>
            <a:lstStyle/>
            <a:p>
              <a:pPr marL="514350" indent="-514350"/>
              <a:r>
                <a:rPr lang="en-US" b="1" dirty="0" smtClean="0">
                  <a:latin typeface="+mj-lt"/>
                </a:rPr>
                <a:t>New DOM Tree</a:t>
              </a:r>
              <a:endParaRPr lang="en-US" b="1" dirty="0">
                <a:latin typeface="+mj-lt"/>
              </a:endParaRPr>
            </a:p>
          </p:txBody>
        </p:sp>
        <p:grpSp>
          <p:nvGrpSpPr>
            <p:cNvPr id="39" name="Group 38"/>
            <p:cNvGrpSpPr/>
            <p:nvPr/>
          </p:nvGrpSpPr>
          <p:grpSpPr>
            <a:xfrm>
              <a:off x="647575" y="2957950"/>
              <a:ext cx="3695825" cy="2205260"/>
              <a:chOff x="398190" y="2667000"/>
              <a:chExt cx="3695825" cy="2205260"/>
            </a:xfrm>
          </p:grpSpPr>
          <p:sp>
            <p:nvSpPr>
              <p:cNvPr id="40" name="Rounded Rectangle 39"/>
              <p:cNvSpPr/>
              <p:nvPr/>
            </p:nvSpPr>
            <p:spPr>
              <a:xfrm>
                <a:off x="1981200" y="2667000"/>
                <a:ext cx="762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body</a:t>
                </a:r>
                <a:endParaRPr lang="en-US" dirty="0"/>
              </a:p>
            </p:txBody>
          </p:sp>
          <p:sp>
            <p:nvSpPr>
              <p:cNvPr id="41" name="Rounded Rectangle 40"/>
              <p:cNvSpPr/>
              <p:nvPr/>
            </p:nvSpPr>
            <p:spPr>
              <a:xfrm>
                <a:off x="852050" y="3165765"/>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42" name="Rounded Rectangle 41"/>
              <p:cNvSpPr/>
              <p:nvPr/>
            </p:nvSpPr>
            <p:spPr>
              <a:xfrm>
                <a:off x="2819400" y="320040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43" name="Rounded Rectangle 42"/>
              <p:cNvSpPr/>
              <p:nvPr/>
            </p:nvSpPr>
            <p:spPr>
              <a:xfrm>
                <a:off x="2092035" y="320040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44" name="Rounded Rectangle 43"/>
              <p:cNvSpPr/>
              <p:nvPr/>
            </p:nvSpPr>
            <p:spPr>
              <a:xfrm>
                <a:off x="398190" y="3732370"/>
                <a:ext cx="457200" cy="3048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h</a:t>
                </a:r>
                <a:r>
                  <a:rPr lang="en-US" dirty="0" smtClean="0">
                    <a:solidFill>
                      <a:schemeClr val="tx1"/>
                    </a:solidFill>
                    <a:latin typeface="Calibri" pitchFamily="34" charset="0"/>
                  </a:rPr>
                  <a:t>1</a:t>
                </a:r>
                <a:endParaRPr lang="en-US" dirty="0">
                  <a:solidFill>
                    <a:schemeClr val="tx1"/>
                  </a:solidFill>
                  <a:latin typeface="Calibri" pitchFamily="34" charset="0"/>
                </a:endParaRPr>
              </a:p>
            </p:txBody>
          </p:sp>
          <p:sp>
            <p:nvSpPr>
              <p:cNvPr id="45" name="Rounded Rectangle 44"/>
              <p:cNvSpPr/>
              <p:nvPr/>
            </p:nvSpPr>
            <p:spPr>
              <a:xfrm>
                <a:off x="914390" y="373237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000000"/>
                    </a:solidFill>
                  </a:rPr>
                  <a:t>a</a:t>
                </a:r>
                <a:endParaRPr lang="en-US" dirty="0">
                  <a:solidFill>
                    <a:srgbClr val="000000"/>
                  </a:solidFill>
                  <a:latin typeface="Calibri" pitchFamily="34" charset="0"/>
                </a:endParaRPr>
              </a:p>
            </p:txBody>
          </p:sp>
          <p:sp>
            <p:nvSpPr>
              <p:cNvPr id="46" name="Rounded Rectangle 45"/>
              <p:cNvSpPr/>
              <p:nvPr/>
            </p:nvSpPr>
            <p:spPr>
              <a:xfrm>
                <a:off x="1350810" y="3732370"/>
                <a:ext cx="457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solidFill>
                      <a:schemeClr val="tx1"/>
                    </a:solidFill>
                  </a:rPr>
                  <a:t>ul</a:t>
                </a:r>
                <a:endParaRPr lang="en-US" dirty="0">
                  <a:solidFill>
                    <a:schemeClr val="tx1"/>
                  </a:solidFill>
                </a:endParaRPr>
              </a:p>
            </p:txBody>
          </p:sp>
          <p:cxnSp>
            <p:nvCxnSpPr>
              <p:cNvPr id="47" name="Straight Arrow Connector 46"/>
              <p:cNvCxnSpPr>
                <a:stCxn id="40" idx="2"/>
                <a:endCxn id="41" idx="0"/>
              </p:cNvCxnSpPr>
              <p:nvPr/>
            </p:nvCxnSpPr>
            <p:spPr>
              <a:xfrm rot="5400000">
                <a:off x="1643493" y="2447057"/>
                <a:ext cx="193965" cy="12434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40" idx="2"/>
                <a:endCxn id="43" idx="0"/>
              </p:cNvCxnSpPr>
              <p:nvPr/>
            </p:nvCxnSpPr>
            <p:spPr>
              <a:xfrm rot="5400000">
                <a:off x="2246168" y="3084368"/>
                <a:ext cx="228600" cy="346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9" name="Straight Arrow Connector 48"/>
              <p:cNvCxnSpPr>
                <a:stCxn id="40" idx="2"/>
                <a:endCxn id="42" idx="0"/>
              </p:cNvCxnSpPr>
              <p:nvPr/>
            </p:nvCxnSpPr>
            <p:spPr>
              <a:xfrm rot="16200000" flipH="1">
                <a:off x="2609850" y="2724150"/>
                <a:ext cx="228600" cy="7239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0" name="Straight Arrow Connector 49"/>
              <p:cNvCxnSpPr>
                <a:stCxn id="41" idx="2"/>
                <a:endCxn id="44" idx="0"/>
              </p:cNvCxnSpPr>
              <p:nvPr/>
            </p:nvCxnSpPr>
            <p:spPr>
              <a:xfrm rot="5400000">
                <a:off x="741868" y="3355487"/>
                <a:ext cx="261805" cy="4919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1" name="Straight Arrow Connector 50"/>
              <p:cNvCxnSpPr>
                <a:stCxn id="41" idx="2"/>
                <a:endCxn id="45" idx="0"/>
              </p:cNvCxnSpPr>
              <p:nvPr/>
            </p:nvCxnSpPr>
            <p:spPr>
              <a:xfrm rot="5400000">
                <a:off x="980918" y="3594537"/>
                <a:ext cx="261805" cy="138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2" name="Straight Arrow Connector 51"/>
              <p:cNvCxnSpPr>
                <a:stCxn id="41" idx="2"/>
                <a:endCxn id="46" idx="0"/>
              </p:cNvCxnSpPr>
              <p:nvPr/>
            </p:nvCxnSpPr>
            <p:spPr>
              <a:xfrm rot="16200000" flipH="1">
                <a:off x="1218178" y="3371137"/>
                <a:ext cx="261805" cy="4606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53" name="Rounded Rectangle 52"/>
              <p:cNvSpPr/>
              <p:nvPr/>
            </p:nvSpPr>
            <p:spPr>
              <a:xfrm>
                <a:off x="1884215" y="3719945"/>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54" name="Rounded Rectangle 53"/>
              <p:cNvSpPr/>
              <p:nvPr/>
            </p:nvSpPr>
            <p:spPr>
              <a:xfrm>
                <a:off x="2653870" y="372663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div</a:t>
                </a:r>
                <a:endParaRPr lang="en-US" dirty="0"/>
              </a:p>
            </p:txBody>
          </p:sp>
          <p:sp>
            <p:nvSpPr>
              <p:cNvPr id="55" name="Rounded Rectangle 54"/>
              <p:cNvSpPr/>
              <p:nvPr/>
            </p:nvSpPr>
            <p:spPr>
              <a:xfrm>
                <a:off x="2123325" y="4162815"/>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56" name="Rounded Rectangle 55"/>
              <p:cNvSpPr/>
              <p:nvPr/>
            </p:nvSpPr>
            <p:spPr>
              <a:xfrm>
                <a:off x="1621455" y="4162815"/>
                <a:ext cx="457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solidFill>
                      <a:schemeClr val="tx1"/>
                    </a:solidFill>
                  </a:rPr>
                  <a:t>ul</a:t>
                </a:r>
                <a:endParaRPr lang="en-US" dirty="0">
                  <a:solidFill>
                    <a:schemeClr val="tx1"/>
                  </a:solidFill>
                </a:endParaRPr>
              </a:p>
            </p:txBody>
          </p:sp>
          <p:cxnSp>
            <p:nvCxnSpPr>
              <p:cNvPr id="57" name="Straight Arrow Connector 56"/>
              <p:cNvCxnSpPr>
                <a:stCxn id="43" idx="2"/>
                <a:endCxn id="53" idx="0"/>
              </p:cNvCxnSpPr>
              <p:nvPr/>
            </p:nvCxnSpPr>
            <p:spPr>
              <a:xfrm rot="5400000">
                <a:off x="2147453" y="3508662"/>
                <a:ext cx="214745" cy="20782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8" name="Straight Arrow Connector 57"/>
              <p:cNvCxnSpPr>
                <a:stCxn id="43" idx="2"/>
                <a:endCxn id="54" idx="0"/>
              </p:cNvCxnSpPr>
              <p:nvPr/>
            </p:nvCxnSpPr>
            <p:spPr>
              <a:xfrm rot="16200000" flipH="1">
                <a:off x="2528937" y="3334997"/>
                <a:ext cx="221430" cy="56183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9" name="Straight Arrow Connector 58"/>
              <p:cNvCxnSpPr>
                <a:stCxn id="53" idx="2"/>
                <a:endCxn id="56" idx="0"/>
              </p:cNvCxnSpPr>
              <p:nvPr/>
            </p:nvCxnSpPr>
            <p:spPr>
              <a:xfrm rot="5400000">
                <a:off x="1931450" y="3943350"/>
                <a:ext cx="138070" cy="30086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60" name="Straight Arrow Connector 59"/>
              <p:cNvCxnSpPr>
                <a:stCxn id="53" idx="2"/>
                <a:endCxn id="55" idx="0"/>
              </p:cNvCxnSpPr>
              <p:nvPr/>
            </p:nvCxnSpPr>
            <p:spPr>
              <a:xfrm rot="16200000" flipH="1">
                <a:off x="2201435" y="3974225"/>
                <a:ext cx="138070" cy="23911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61" name="Rounded Rectangle 60"/>
              <p:cNvSpPr/>
              <p:nvPr/>
            </p:nvSpPr>
            <p:spPr>
              <a:xfrm>
                <a:off x="2415230" y="456746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62" name="Rounded Rectangle 61"/>
              <p:cNvSpPr/>
              <p:nvPr/>
            </p:nvSpPr>
            <p:spPr>
              <a:xfrm>
                <a:off x="2986610" y="456746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63" name="Rounded Rectangle 62"/>
              <p:cNvSpPr/>
              <p:nvPr/>
            </p:nvSpPr>
            <p:spPr>
              <a:xfrm>
                <a:off x="3560615" y="4562200"/>
                <a:ext cx="5334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64" name="Rounded Rectangle 63"/>
              <p:cNvSpPr/>
              <p:nvPr/>
            </p:nvSpPr>
            <p:spPr>
              <a:xfrm>
                <a:off x="3565875" y="4058185"/>
                <a:ext cx="52814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cxnSp>
            <p:nvCxnSpPr>
              <p:cNvPr id="65" name="Straight Arrow Connector 64"/>
              <p:cNvCxnSpPr>
                <a:stCxn id="54" idx="2"/>
                <a:endCxn id="64" idx="1"/>
              </p:cNvCxnSpPr>
              <p:nvPr/>
            </p:nvCxnSpPr>
            <p:spPr>
              <a:xfrm rot="16200000" flipH="1">
                <a:off x="3153645" y="3798354"/>
                <a:ext cx="179155" cy="64530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66" name="Straight Arrow Connector 65"/>
              <p:cNvCxnSpPr>
                <a:stCxn id="54" idx="2"/>
                <a:endCxn id="63" idx="0"/>
              </p:cNvCxnSpPr>
              <p:nvPr/>
            </p:nvCxnSpPr>
            <p:spPr>
              <a:xfrm rot="16200000" flipH="1">
                <a:off x="3108557" y="3843442"/>
                <a:ext cx="530770" cy="90674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67" name="Straight Arrow Connector 66"/>
              <p:cNvCxnSpPr>
                <a:stCxn id="54" idx="2"/>
                <a:endCxn id="62" idx="0"/>
              </p:cNvCxnSpPr>
              <p:nvPr/>
            </p:nvCxnSpPr>
            <p:spPr>
              <a:xfrm rot="16200000" flipH="1">
                <a:off x="2818925" y="4133075"/>
                <a:ext cx="536030" cy="33274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68" name="Straight Arrow Connector 67"/>
              <p:cNvCxnSpPr>
                <a:stCxn id="54" idx="2"/>
                <a:endCxn id="61" idx="0"/>
              </p:cNvCxnSpPr>
              <p:nvPr/>
            </p:nvCxnSpPr>
            <p:spPr>
              <a:xfrm rot="5400000">
                <a:off x="2533235" y="4180125"/>
                <a:ext cx="536030" cy="23864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grpSp>
      </p:grpSp>
      <p:grpSp>
        <p:nvGrpSpPr>
          <p:cNvPr id="71" name="Group 70"/>
          <p:cNvGrpSpPr/>
          <p:nvPr/>
        </p:nvGrpSpPr>
        <p:grpSpPr>
          <a:xfrm>
            <a:off x="6563360" y="4668520"/>
            <a:ext cx="1970690" cy="814075"/>
            <a:chOff x="2123325" y="4058185"/>
            <a:chExt cx="1970690" cy="814075"/>
          </a:xfrm>
        </p:grpSpPr>
        <p:sp>
          <p:nvSpPr>
            <p:cNvPr id="87" name="Rounded Rectangle 86"/>
            <p:cNvSpPr/>
            <p:nvPr/>
          </p:nvSpPr>
          <p:spPr>
            <a:xfrm>
              <a:off x="2123325" y="4162815"/>
              <a:ext cx="533400" cy="304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93" name="Rounded Rectangle 92"/>
            <p:cNvSpPr/>
            <p:nvPr/>
          </p:nvSpPr>
          <p:spPr>
            <a:xfrm>
              <a:off x="2415230" y="4567460"/>
              <a:ext cx="533400" cy="304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94" name="Rounded Rectangle 93"/>
            <p:cNvSpPr/>
            <p:nvPr/>
          </p:nvSpPr>
          <p:spPr>
            <a:xfrm>
              <a:off x="2986610" y="4567460"/>
              <a:ext cx="533400" cy="304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95" name="Rounded Rectangle 94"/>
            <p:cNvSpPr/>
            <p:nvPr/>
          </p:nvSpPr>
          <p:spPr>
            <a:xfrm>
              <a:off x="3560615" y="4562200"/>
              <a:ext cx="533400" cy="304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96" name="Rounded Rectangle 95"/>
            <p:cNvSpPr/>
            <p:nvPr/>
          </p:nvSpPr>
          <p:spPr>
            <a:xfrm>
              <a:off x="3565875" y="4058185"/>
              <a:ext cx="528140" cy="304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grpSp>
      <p:sp>
        <p:nvSpPr>
          <p:cNvPr id="101" name="Rounded Rectangle 100"/>
          <p:cNvSpPr/>
          <p:nvPr/>
        </p:nvSpPr>
        <p:spPr>
          <a:xfrm>
            <a:off x="3505200" y="5176520"/>
            <a:ext cx="5334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div</a:t>
            </a:r>
            <a:endParaRPr lang="en-US" dirty="0">
              <a:solidFill>
                <a:schemeClr val="tx1"/>
              </a:solidFill>
            </a:endParaRPr>
          </a:p>
        </p:txBody>
      </p:sp>
      <p:sp>
        <p:nvSpPr>
          <p:cNvPr id="102" name="TextBox 101"/>
          <p:cNvSpPr txBox="1"/>
          <p:nvPr/>
        </p:nvSpPr>
        <p:spPr>
          <a:xfrm>
            <a:off x="1248176" y="5943600"/>
            <a:ext cx="6448024" cy="369332"/>
          </a:xfrm>
          <a:prstGeom prst="rect">
            <a:avLst/>
          </a:prstGeom>
          <a:noFill/>
        </p:spPr>
        <p:txBody>
          <a:bodyPr wrap="none" rtlCol="0">
            <a:spAutoFit/>
          </a:bodyPr>
          <a:lstStyle/>
          <a:p>
            <a:r>
              <a:rPr lang="en-US" dirty="0" smtClean="0"/>
              <a:t>DOM Node locating properties = { id, </a:t>
            </a:r>
            <a:r>
              <a:rPr lang="en-US" dirty="0" err="1" smtClean="0"/>
              <a:t>xpath</a:t>
            </a:r>
            <a:r>
              <a:rPr lang="en-US" dirty="0" smtClean="0"/>
              <a:t>, class, </a:t>
            </a:r>
            <a:r>
              <a:rPr lang="en-US" dirty="0" err="1" smtClean="0"/>
              <a:t>linkText</a:t>
            </a:r>
            <a:r>
              <a:rPr lang="en-US" dirty="0" smtClean="0"/>
              <a:t>, name }</a:t>
            </a:r>
          </a:p>
        </p:txBody>
      </p:sp>
      <p:pic>
        <p:nvPicPr>
          <p:cNvPr id="11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8995" y="5706442"/>
            <a:ext cx="5482340" cy="526083"/>
          </a:xfrm>
          <a:prstGeom prst="rect">
            <a:avLst/>
          </a:prstGeom>
          <a:noFill/>
        </p:spPr>
      </p:pic>
      <p:pic>
        <p:nvPicPr>
          <p:cNvPr id="112"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29470" y="6375400"/>
            <a:ext cx="4352925" cy="276225"/>
          </a:xfrm>
          <a:prstGeom prst="rect">
            <a:avLst/>
          </a:prstGeom>
          <a:noFill/>
        </p:spPr>
      </p:pic>
      <p:grpSp>
        <p:nvGrpSpPr>
          <p:cNvPr id="113" name="Group 112"/>
          <p:cNvGrpSpPr/>
          <p:nvPr/>
        </p:nvGrpSpPr>
        <p:grpSpPr>
          <a:xfrm>
            <a:off x="2411205" y="5715000"/>
            <a:ext cx="675390" cy="990600"/>
            <a:chOff x="1746770" y="5664200"/>
            <a:chExt cx="675390" cy="990600"/>
          </a:xfrm>
        </p:grpSpPr>
        <p:grpSp>
          <p:nvGrpSpPr>
            <p:cNvPr id="114" name="Group 113"/>
            <p:cNvGrpSpPr/>
            <p:nvPr/>
          </p:nvGrpSpPr>
          <p:grpSpPr>
            <a:xfrm>
              <a:off x="1917335" y="5791200"/>
              <a:ext cx="504825" cy="809625"/>
              <a:chOff x="1691390" y="5791200"/>
              <a:chExt cx="504825" cy="809625"/>
            </a:xfrm>
          </p:grpSpPr>
          <p:pic>
            <p:nvPicPr>
              <p:cNvPr id="116"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691390" y="5791200"/>
                <a:ext cx="504825" cy="276225"/>
              </a:xfrm>
              <a:prstGeom prst="rect">
                <a:avLst/>
              </a:prstGeom>
              <a:noFill/>
            </p:spPr>
          </p:pic>
          <p:pic>
            <p:nvPicPr>
              <p:cNvPr id="117"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91390" y="6324600"/>
                <a:ext cx="504825" cy="276225"/>
              </a:xfrm>
              <a:prstGeom prst="rect">
                <a:avLst/>
              </a:prstGeom>
              <a:noFill/>
            </p:spPr>
          </p:pic>
        </p:grpSp>
        <p:sp>
          <p:nvSpPr>
            <p:cNvPr id="115" name="Left Brace 114"/>
            <p:cNvSpPr/>
            <p:nvPr/>
          </p:nvSpPr>
          <p:spPr>
            <a:xfrm>
              <a:off x="1746770" y="5664200"/>
              <a:ext cx="203200" cy="990600"/>
            </a:xfrm>
            <a:prstGeom prst="leftBrace">
              <a:avLst>
                <a:gd name="adj1" fmla="val 8333"/>
                <a:gd name="adj2" fmla="val 5128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aphicFrame>
        <p:nvGraphicFramePr>
          <p:cNvPr id="118" name="Object 117"/>
          <p:cNvGraphicFramePr>
            <a:graphicFrameLocks noChangeAspect="1"/>
          </p:cNvGraphicFramePr>
          <p:nvPr>
            <p:extLst>
              <p:ext uri="{D42A27DB-BD31-4B8C-83A1-F6EECF244321}">
                <p14:modId xmlns:p14="http://schemas.microsoft.com/office/powerpoint/2010/main" val="1471843515"/>
              </p:ext>
            </p:extLst>
          </p:nvPr>
        </p:nvGraphicFramePr>
        <p:xfrm>
          <a:off x="685800" y="6102966"/>
          <a:ext cx="7125195" cy="230909"/>
        </p:xfrm>
        <a:graphic>
          <a:graphicData uri="http://schemas.openxmlformats.org/presentationml/2006/ole">
            <mc:AlternateContent xmlns:mc="http://schemas.openxmlformats.org/markup-compatibility/2006">
              <mc:Choice xmlns:v="urn:schemas-microsoft-com:vml" Requires="v">
                <p:oleObj spid="_x0000_s4242" name="Document" r:id="rId8" imgW="5486400" imgH="177800" progId="Word.Document.12">
                  <p:embed/>
                </p:oleObj>
              </mc:Choice>
              <mc:Fallback>
                <p:oleObj name="Document" r:id="rId8" imgW="5486400" imgH="177800" progId="Word.Document.12">
                  <p:embed/>
                  <p:pic>
                    <p:nvPicPr>
                      <p:cNvPr id="0" name=""/>
                      <p:cNvPicPr/>
                      <p:nvPr/>
                    </p:nvPicPr>
                    <p:blipFill>
                      <a:blip r:embed="rId9"/>
                      <a:stretch>
                        <a:fillRect/>
                      </a:stretch>
                    </p:blipFill>
                    <p:spPr>
                      <a:xfrm>
                        <a:off x="685800" y="6102966"/>
                        <a:ext cx="7125195" cy="230909"/>
                      </a:xfrm>
                      <a:prstGeom prst="rect">
                        <a:avLst/>
                      </a:prstGeom>
                    </p:spPr>
                  </p:pic>
                </p:oleObj>
              </mc:Fallback>
            </mc:AlternateContent>
          </a:graphicData>
        </a:graphic>
      </p:graphicFrame>
    </p:spTree>
    <p:extLst>
      <p:ext uri="{BB962C8B-B14F-4D97-AF65-F5344CB8AC3E}">
        <p14:creationId xmlns:p14="http://schemas.microsoft.com/office/powerpoint/2010/main" val="26000552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P spid="10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Repairing Asserts &amp; Form data</a:t>
            </a:r>
            <a:endParaRPr lang="en-US" dirty="0"/>
          </a:p>
        </p:txBody>
      </p:sp>
      <p:sp>
        <p:nvSpPr>
          <p:cNvPr id="3" name="Content Placeholder 2"/>
          <p:cNvSpPr>
            <a:spLocks noGrp="1"/>
          </p:cNvSpPr>
          <p:nvPr>
            <p:ph idx="1"/>
          </p:nvPr>
        </p:nvSpPr>
        <p:spPr/>
        <p:txBody>
          <a:bodyPr/>
          <a:lstStyle/>
          <a:p>
            <a:r>
              <a:rPr lang="en-US" dirty="0" smtClean="0"/>
              <a:t>Repairing failing asserts</a:t>
            </a:r>
          </a:p>
          <a:p>
            <a:pPr lvl="1"/>
            <a:r>
              <a:rPr lang="en-US" dirty="0" smtClean="0"/>
              <a:t>Replace expected value with actual value</a:t>
            </a:r>
          </a:p>
          <a:p>
            <a:pPr lvl="1"/>
            <a:r>
              <a:rPr lang="en-US" dirty="0" smtClean="0"/>
              <a:t>Negate assertion condition</a:t>
            </a:r>
          </a:p>
          <a:p>
            <a:endParaRPr lang="en-US" dirty="0"/>
          </a:p>
          <a:p>
            <a:r>
              <a:rPr lang="en-US" dirty="0" smtClean="0"/>
              <a:t>Form data population</a:t>
            </a:r>
          </a:p>
          <a:p>
            <a:pPr lvl="1"/>
            <a:r>
              <a:rPr lang="en-US" dirty="0" smtClean="0"/>
              <a:t>Find newly added elements in the DOM</a:t>
            </a:r>
          </a:p>
          <a:p>
            <a:pPr lvl="1"/>
            <a:r>
              <a:rPr lang="en-US" dirty="0" smtClean="0"/>
              <a:t>Choose random values for the elements to generate repair candidates</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13</a:t>
            </a:fld>
            <a:endParaRPr lang="en-US"/>
          </a:p>
        </p:txBody>
      </p:sp>
    </p:spTree>
    <p:extLst>
      <p:ext uri="{BB962C8B-B14F-4D97-AF65-F5344CB8AC3E}">
        <p14:creationId xmlns:p14="http://schemas.microsoft.com/office/powerpoint/2010/main" val="3240803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Evaluation</a:t>
            </a:r>
            <a:endParaRPr lang="en-US" dirty="0"/>
          </a:p>
        </p:txBody>
      </p:sp>
      <p:sp>
        <p:nvSpPr>
          <p:cNvPr id="3" name="Content Placeholder 2"/>
          <p:cNvSpPr>
            <a:spLocks noGrp="1"/>
          </p:cNvSpPr>
          <p:nvPr>
            <p:ph idx="1"/>
          </p:nvPr>
        </p:nvSpPr>
        <p:spPr/>
        <p:txBody>
          <a:bodyPr/>
          <a:lstStyle/>
          <a:p>
            <a:r>
              <a:rPr lang="en-US" dirty="0" smtClean="0">
                <a:latin typeface="Algerian"/>
                <a:cs typeface="Algerian"/>
              </a:rPr>
              <a:t>RQ1:</a:t>
            </a:r>
            <a:r>
              <a:rPr lang="en-US" dirty="0" smtClean="0"/>
              <a:t> Can WATER suggest repairs for most broken test scripts in a web application?</a:t>
            </a:r>
          </a:p>
          <a:p>
            <a:endParaRPr lang="en-US" dirty="0" smtClean="0"/>
          </a:p>
          <a:p>
            <a:r>
              <a:rPr lang="en-US" dirty="0" smtClean="0">
                <a:latin typeface="Algerian"/>
                <a:cs typeface="Algerian"/>
              </a:rPr>
              <a:t>RQ2:</a:t>
            </a:r>
            <a:r>
              <a:rPr lang="en-US" dirty="0" smtClean="0"/>
              <a:t> Can WATER do so without providing too many false positives?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14</a:t>
            </a:fld>
            <a:endParaRPr lang="en-US"/>
          </a:p>
        </p:txBody>
      </p:sp>
    </p:spTree>
    <p:extLst>
      <p:ext uri="{BB962C8B-B14F-4D97-AF65-F5344CB8AC3E}">
        <p14:creationId xmlns:p14="http://schemas.microsoft.com/office/powerpoint/2010/main" val="250121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a:t>
            </a:r>
            <a:endParaRPr lang="en-US" dirty="0"/>
          </a:p>
        </p:txBody>
      </p:sp>
      <p:sp>
        <p:nvSpPr>
          <p:cNvPr id="3" name="Content Placeholder 2"/>
          <p:cNvSpPr>
            <a:spLocks noGrp="1"/>
          </p:cNvSpPr>
          <p:nvPr>
            <p:ph idx="1"/>
          </p:nvPr>
        </p:nvSpPr>
        <p:spPr/>
        <p:txBody>
          <a:bodyPr/>
          <a:lstStyle/>
          <a:p>
            <a:r>
              <a:rPr lang="en-US" dirty="0" smtClean="0"/>
              <a:t>Three real world web applications with test cases.</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15</a:t>
            </a:fld>
            <a:endParaRPr lang="en-US"/>
          </a:p>
        </p:txBody>
      </p:sp>
      <p:pic>
        <p:nvPicPr>
          <p:cNvPr id="5" name="Picture 4"/>
          <p:cNvPicPr>
            <a:picLocks noChangeAspect="1"/>
          </p:cNvPicPr>
          <p:nvPr/>
        </p:nvPicPr>
        <p:blipFill>
          <a:blip r:embed="rId2"/>
          <a:stretch>
            <a:fillRect/>
          </a:stretch>
        </p:blipFill>
        <p:spPr>
          <a:xfrm>
            <a:off x="2362200" y="3129280"/>
            <a:ext cx="1600200" cy="1094537"/>
          </a:xfrm>
          <a:prstGeom prst="rect">
            <a:avLst/>
          </a:prstGeom>
        </p:spPr>
      </p:pic>
      <p:pic>
        <p:nvPicPr>
          <p:cNvPr id="6" name="Picture 5"/>
          <p:cNvPicPr>
            <a:picLocks noChangeAspect="1"/>
          </p:cNvPicPr>
          <p:nvPr/>
        </p:nvPicPr>
        <p:blipFill>
          <a:blip r:embed="rId3"/>
          <a:stretch>
            <a:fillRect/>
          </a:stretch>
        </p:blipFill>
        <p:spPr>
          <a:xfrm>
            <a:off x="6815138" y="3510280"/>
            <a:ext cx="1974236" cy="574323"/>
          </a:xfrm>
          <a:prstGeom prst="rect">
            <a:avLst/>
          </a:prstGeom>
        </p:spPr>
      </p:pic>
      <p:pic>
        <p:nvPicPr>
          <p:cNvPr id="7" name="Picture 6" descr="ofbiz.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538070"/>
            <a:ext cx="2286000" cy="51995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416027090"/>
              </p:ext>
            </p:extLst>
          </p:nvPr>
        </p:nvGraphicFramePr>
        <p:xfrm>
          <a:off x="457200" y="4348480"/>
          <a:ext cx="8382000" cy="579120"/>
        </p:xfrm>
        <a:graphic>
          <a:graphicData uri="http://schemas.openxmlformats.org/drawingml/2006/table">
            <a:tbl>
              <a:tblPr bandRow="1">
                <a:tableStyleId>{5C22544A-7EE6-4342-B048-85BDC9FD1C3A}</a:tableStyleId>
              </a:tblPr>
              <a:tblGrid>
                <a:gridCol w="1752600"/>
                <a:gridCol w="2057400"/>
                <a:gridCol w="2362200"/>
                <a:gridCol w="2209800"/>
              </a:tblGrid>
              <a:tr h="370840">
                <a:tc>
                  <a:txBody>
                    <a:bodyPr/>
                    <a:lstStyle/>
                    <a:p>
                      <a:r>
                        <a:rPr lang="en-US" sz="1600" dirty="0" smtClean="0"/>
                        <a:t>Type</a:t>
                      </a:r>
                      <a:endParaRPr lang="en-US" sz="1600" dirty="0"/>
                    </a:p>
                  </a:txBody>
                  <a:tcPr/>
                </a:tc>
                <a:tc>
                  <a:txBody>
                    <a:bodyPr/>
                    <a:lstStyle/>
                    <a:p>
                      <a:r>
                        <a:rPr lang="en-US" sz="1600" dirty="0" smtClean="0"/>
                        <a:t>Content</a:t>
                      </a:r>
                      <a:r>
                        <a:rPr lang="en-US" sz="1600" baseline="0" dirty="0" smtClean="0"/>
                        <a:t> Management System</a:t>
                      </a:r>
                      <a:endParaRPr lang="en-US" sz="1600" dirty="0"/>
                    </a:p>
                  </a:txBody>
                  <a:tcPr/>
                </a:tc>
                <a:tc>
                  <a:txBody>
                    <a:bodyPr/>
                    <a:lstStyle/>
                    <a:p>
                      <a:r>
                        <a:rPr lang="en-US" sz="1600" dirty="0" smtClean="0"/>
                        <a:t>Business</a:t>
                      </a:r>
                      <a:r>
                        <a:rPr lang="en-US" sz="1600" baseline="0" dirty="0" smtClean="0"/>
                        <a:t> Process Management</a:t>
                      </a:r>
                      <a:endParaRPr lang="en-US" sz="1600" dirty="0"/>
                    </a:p>
                  </a:txBody>
                  <a:tcPr/>
                </a:tc>
                <a:tc>
                  <a:txBody>
                    <a:bodyPr/>
                    <a:lstStyle/>
                    <a:p>
                      <a:r>
                        <a:rPr lang="en-US" sz="1600" dirty="0" smtClean="0"/>
                        <a:t>User Automation Scripts</a:t>
                      </a:r>
                      <a:endParaRPr lang="en-US" sz="1600" dirty="0"/>
                    </a:p>
                  </a:txBody>
                  <a:tcPr/>
                </a:tc>
              </a:tr>
            </a:tbl>
          </a:graphicData>
        </a:graphic>
      </p:graphicFrame>
    </p:spTree>
    <p:extLst>
      <p:ext uri="{BB962C8B-B14F-4D97-AF65-F5344CB8AC3E}">
        <p14:creationId xmlns:p14="http://schemas.microsoft.com/office/powerpoint/2010/main" val="4053120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a:t>
            </a:r>
            <a:endParaRPr lang="en-US" dirty="0"/>
          </a:p>
        </p:txBody>
      </p:sp>
      <p:sp>
        <p:nvSpPr>
          <p:cNvPr id="3" name="Content Placeholder 2"/>
          <p:cNvSpPr>
            <a:spLocks noGrp="1"/>
          </p:cNvSpPr>
          <p:nvPr>
            <p:ph idx="1"/>
          </p:nvPr>
        </p:nvSpPr>
        <p:spPr/>
        <p:txBody>
          <a:bodyPr/>
          <a:lstStyle/>
          <a:p>
            <a:r>
              <a:rPr lang="en-US" dirty="0" smtClean="0"/>
              <a:t>Three real world web applications with test cases.</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16</a:t>
            </a:fld>
            <a:endParaRPr lang="en-US"/>
          </a:p>
        </p:txBody>
      </p:sp>
      <p:pic>
        <p:nvPicPr>
          <p:cNvPr id="5" name="Picture 4"/>
          <p:cNvPicPr>
            <a:picLocks noChangeAspect="1"/>
          </p:cNvPicPr>
          <p:nvPr/>
        </p:nvPicPr>
        <p:blipFill>
          <a:blip r:embed="rId2"/>
          <a:stretch>
            <a:fillRect/>
          </a:stretch>
        </p:blipFill>
        <p:spPr>
          <a:xfrm>
            <a:off x="2362200" y="3129280"/>
            <a:ext cx="1600200" cy="1094537"/>
          </a:xfrm>
          <a:prstGeom prst="rect">
            <a:avLst/>
          </a:prstGeom>
        </p:spPr>
      </p:pic>
      <p:pic>
        <p:nvPicPr>
          <p:cNvPr id="6" name="Picture 5"/>
          <p:cNvPicPr>
            <a:picLocks noChangeAspect="1"/>
          </p:cNvPicPr>
          <p:nvPr/>
        </p:nvPicPr>
        <p:blipFill>
          <a:blip r:embed="rId3"/>
          <a:stretch>
            <a:fillRect/>
          </a:stretch>
        </p:blipFill>
        <p:spPr>
          <a:xfrm>
            <a:off x="6815138" y="3510280"/>
            <a:ext cx="1974236" cy="574323"/>
          </a:xfrm>
          <a:prstGeom prst="rect">
            <a:avLst/>
          </a:prstGeom>
        </p:spPr>
      </p:pic>
      <p:pic>
        <p:nvPicPr>
          <p:cNvPr id="7" name="Picture 6" descr="ofbiz.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538070"/>
            <a:ext cx="2286000" cy="51995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747850941"/>
              </p:ext>
            </p:extLst>
          </p:nvPr>
        </p:nvGraphicFramePr>
        <p:xfrm>
          <a:off x="457200" y="4348480"/>
          <a:ext cx="8382000" cy="949960"/>
        </p:xfrm>
        <a:graphic>
          <a:graphicData uri="http://schemas.openxmlformats.org/drawingml/2006/table">
            <a:tbl>
              <a:tblPr bandRow="1">
                <a:tableStyleId>{5C22544A-7EE6-4342-B048-85BDC9FD1C3A}</a:tableStyleId>
              </a:tblPr>
              <a:tblGrid>
                <a:gridCol w="1752600"/>
                <a:gridCol w="2057400"/>
                <a:gridCol w="2362200"/>
                <a:gridCol w="2209800"/>
              </a:tblGrid>
              <a:tr h="370840">
                <a:tc>
                  <a:txBody>
                    <a:bodyPr/>
                    <a:lstStyle/>
                    <a:p>
                      <a:r>
                        <a:rPr lang="en-US" sz="1600" dirty="0" smtClean="0"/>
                        <a:t>Type</a:t>
                      </a:r>
                      <a:endParaRPr lang="en-US" sz="1600" dirty="0"/>
                    </a:p>
                  </a:txBody>
                  <a:tcPr/>
                </a:tc>
                <a:tc>
                  <a:txBody>
                    <a:bodyPr/>
                    <a:lstStyle/>
                    <a:p>
                      <a:r>
                        <a:rPr lang="en-US" sz="1600" dirty="0" smtClean="0"/>
                        <a:t>Content</a:t>
                      </a:r>
                      <a:r>
                        <a:rPr lang="en-US" sz="1600" baseline="0" dirty="0" smtClean="0"/>
                        <a:t> Management System</a:t>
                      </a:r>
                      <a:endParaRPr lang="en-US" sz="1600" dirty="0"/>
                    </a:p>
                  </a:txBody>
                  <a:tcPr/>
                </a:tc>
                <a:tc>
                  <a:txBody>
                    <a:bodyPr/>
                    <a:lstStyle/>
                    <a:p>
                      <a:r>
                        <a:rPr lang="en-US" sz="1600" dirty="0" smtClean="0"/>
                        <a:t>Business</a:t>
                      </a:r>
                      <a:r>
                        <a:rPr lang="en-US" sz="1600" baseline="0" dirty="0" smtClean="0"/>
                        <a:t> Process Management</a:t>
                      </a:r>
                      <a:endParaRPr lang="en-US" sz="1600" dirty="0"/>
                    </a:p>
                  </a:txBody>
                  <a:tcPr/>
                </a:tc>
                <a:tc>
                  <a:txBody>
                    <a:bodyPr/>
                    <a:lstStyle/>
                    <a:p>
                      <a:r>
                        <a:rPr lang="en-US" sz="1600" dirty="0" smtClean="0"/>
                        <a:t>User Automation Scripts</a:t>
                      </a:r>
                      <a:endParaRPr lang="en-US" sz="1600" dirty="0"/>
                    </a:p>
                  </a:txBody>
                  <a:tcPr/>
                </a:tc>
              </a:tr>
              <a:tr h="370840">
                <a:tc>
                  <a:txBody>
                    <a:bodyPr/>
                    <a:lstStyle/>
                    <a:p>
                      <a:r>
                        <a:rPr lang="en-US" sz="1600" dirty="0" smtClean="0"/>
                        <a:t>Platform</a:t>
                      </a:r>
                      <a:endParaRPr lang="en-US" sz="1600" dirty="0"/>
                    </a:p>
                  </a:txBody>
                  <a:tcPr/>
                </a:tc>
                <a:tc>
                  <a:txBody>
                    <a:bodyPr/>
                    <a:lstStyle/>
                    <a:p>
                      <a:r>
                        <a:rPr lang="en-US" sz="1600" dirty="0" smtClean="0"/>
                        <a:t>PHP</a:t>
                      </a:r>
                      <a:endParaRPr lang="en-US" sz="1600" dirty="0"/>
                    </a:p>
                  </a:txBody>
                  <a:tcPr/>
                </a:tc>
                <a:tc>
                  <a:txBody>
                    <a:bodyPr/>
                    <a:lstStyle/>
                    <a:p>
                      <a:r>
                        <a:rPr lang="en-US" sz="1600" dirty="0" smtClean="0"/>
                        <a:t>Java</a:t>
                      </a:r>
                      <a:endParaRPr lang="en-US" sz="1600" dirty="0"/>
                    </a:p>
                  </a:txBody>
                  <a:tcPr/>
                </a:tc>
                <a:tc>
                  <a:txBody>
                    <a:bodyPr/>
                    <a:lstStyle/>
                    <a:p>
                      <a:r>
                        <a:rPr lang="en-US" sz="1600" dirty="0" smtClean="0"/>
                        <a:t>DSL</a:t>
                      </a:r>
                      <a:endParaRPr lang="en-US" sz="1600" dirty="0"/>
                    </a:p>
                  </a:txBody>
                  <a:tcPr/>
                </a:tc>
              </a:tr>
            </a:tbl>
          </a:graphicData>
        </a:graphic>
      </p:graphicFrame>
    </p:spTree>
    <p:extLst>
      <p:ext uri="{BB962C8B-B14F-4D97-AF65-F5344CB8AC3E}">
        <p14:creationId xmlns:p14="http://schemas.microsoft.com/office/powerpoint/2010/main" val="2635563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a:t>
            </a:r>
            <a:endParaRPr lang="en-US" dirty="0"/>
          </a:p>
        </p:txBody>
      </p:sp>
      <p:sp>
        <p:nvSpPr>
          <p:cNvPr id="3" name="Content Placeholder 2"/>
          <p:cNvSpPr>
            <a:spLocks noGrp="1"/>
          </p:cNvSpPr>
          <p:nvPr>
            <p:ph idx="1"/>
          </p:nvPr>
        </p:nvSpPr>
        <p:spPr/>
        <p:txBody>
          <a:bodyPr/>
          <a:lstStyle/>
          <a:p>
            <a:r>
              <a:rPr lang="en-US" dirty="0" smtClean="0"/>
              <a:t>Three real world web applications with test cases.</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17</a:t>
            </a:fld>
            <a:endParaRPr lang="en-US"/>
          </a:p>
        </p:txBody>
      </p:sp>
      <p:pic>
        <p:nvPicPr>
          <p:cNvPr id="5" name="Picture 4"/>
          <p:cNvPicPr>
            <a:picLocks noChangeAspect="1"/>
          </p:cNvPicPr>
          <p:nvPr/>
        </p:nvPicPr>
        <p:blipFill>
          <a:blip r:embed="rId2"/>
          <a:stretch>
            <a:fillRect/>
          </a:stretch>
        </p:blipFill>
        <p:spPr>
          <a:xfrm>
            <a:off x="2362200" y="3129280"/>
            <a:ext cx="1600200" cy="1094537"/>
          </a:xfrm>
          <a:prstGeom prst="rect">
            <a:avLst/>
          </a:prstGeom>
        </p:spPr>
      </p:pic>
      <p:pic>
        <p:nvPicPr>
          <p:cNvPr id="6" name="Picture 5"/>
          <p:cNvPicPr>
            <a:picLocks noChangeAspect="1"/>
          </p:cNvPicPr>
          <p:nvPr/>
        </p:nvPicPr>
        <p:blipFill>
          <a:blip r:embed="rId3"/>
          <a:stretch>
            <a:fillRect/>
          </a:stretch>
        </p:blipFill>
        <p:spPr>
          <a:xfrm>
            <a:off x="6815138" y="3510280"/>
            <a:ext cx="1974236" cy="574323"/>
          </a:xfrm>
          <a:prstGeom prst="rect">
            <a:avLst/>
          </a:prstGeom>
        </p:spPr>
      </p:pic>
      <p:pic>
        <p:nvPicPr>
          <p:cNvPr id="7" name="Picture 6" descr="ofbiz.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538070"/>
            <a:ext cx="2286000" cy="51995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564280112"/>
              </p:ext>
            </p:extLst>
          </p:nvPr>
        </p:nvGraphicFramePr>
        <p:xfrm>
          <a:off x="457200" y="4348480"/>
          <a:ext cx="8382000" cy="1529080"/>
        </p:xfrm>
        <a:graphic>
          <a:graphicData uri="http://schemas.openxmlformats.org/drawingml/2006/table">
            <a:tbl>
              <a:tblPr bandRow="1">
                <a:tableStyleId>{5C22544A-7EE6-4342-B048-85BDC9FD1C3A}</a:tableStyleId>
              </a:tblPr>
              <a:tblGrid>
                <a:gridCol w="1752600"/>
                <a:gridCol w="2057400"/>
                <a:gridCol w="2362200"/>
                <a:gridCol w="2209800"/>
              </a:tblGrid>
              <a:tr h="370840">
                <a:tc>
                  <a:txBody>
                    <a:bodyPr/>
                    <a:lstStyle/>
                    <a:p>
                      <a:r>
                        <a:rPr lang="en-US" sz="1600" dirty="0" smtClean="0"/>
                        <a:t>Type</a:t>
                      </a:r>
                      <a:endParaRPr lang="en-US" sz="1600" dirty="0"/>
                    </a:p>
                  </a:txBody>
                  <a:tcPr/>
                </a:tc>
                <a:tc>
                  <a:txBody>
                    <a:bodyPr/>
                    <a:lstStyle/>
                    <a:p>
                      <a:r>
                        <a:rPr lang="en-US" sz="1600" dirty="0" smtClean="0"/>
                        <a:t>Content</a:t>
                      </a:r>
                      <a:r>
                        <a:rPr lang="en-US" sz="1600" baseline="0" dirty="0" smtClean="0"/>
                        <a:t> Management System</a:t>
                      </a:r>
                      <a:endParaRPr lang="en-US" sz="1600" dirty="0"/>
                    </a:p>
                  </a:txBody>
                  <a:tcPr/>
                </a:tc>
                <a:tc>
                  <a:txBody>
                    <a:bodyPr/>
                    <a:lstStyle/>
                    <a:p>
                      <a:r>
                        <a:rPr lang="en-US" sz="1600" dirty="0" smtClean="0"/>
                        <a:t>Business</a:t>
                      </a:r>
                      <a:r>
                        <a:rPr lang="en-US" sz="1600" baseline="0" dirty="0" smtClean="0"/>
                        <a:t> Process Management</a:t>
                      </a:r>
                      <a:endParaRPr lang="en-US" sz="1600" dirty="0"/>
                    </a:p>
                  </a:txBody>
                  <a:tcPr/>
                </a:tc>
                <a:tc>
                  <a:txBody>
                    <a:bodyPr/>
                    <a:lstStyle/>
                    <a:p>
                      <a:r>
                        <a:rPr lang="en-US" sz="1600" dirty="0" smtClean="0"/>
                        <a:t>User Automation Scripts</a:t>
                      </a:r>
                      <a:endParaRPr lang="en-US" sz="1600" dirty="0"/>
                    </a:p>
                  </a:txBody>
                  <a:tcPr/>
                </a:tc>
              </a:tr>
              <a:tr h="370840">
                <a:tc>
                  <a:txBody>
                    <a:bodyPr/>
                    <a:lstStyle/>
                    <a:p>
                      <a:r>
                        <a:rPr lang="en-US" sz="1600" dirty="0" smtClean="0"/>
                        <a:t>Platform</a:t>
                      </a:r>
                      <a:endParaRPr lang="en-US" sz="1600" dirty="0"/>
                    </a:p>
                  </a:txBody>
                  <a:tcPr/>
                </a:tc>
                <a:tc>
                  <a:txBody>
                    <a:bodyPr/>
                    <a:lstStyle/>
                    <a:p>
                      <a:r>
                        <a:rPr lang="en-US" sz="1600" dirty="0" smtClean="0"/>
                        <a:t>PHP</a:t>
                      </a:r>
                      <a:endParaRPr lang="en-US" sz="1600" dirty="0"/>
                    </a:p>
                  </a:txBody>
                  <a:tcPr/>
                </a:tc>
                <a:tc>
                  <a:txBody>
                    <a:bodyPr/>
                    <a:lstStyle/>
                    <a:p>
                      <a:r>
                        <a:rPr lang="en-US" sz="1600" dirty="0" smtClean="0"/>
                        <a:t>Java</a:t>
                      </a:r>
                      <a:endParaRPr lang="en-US" sz="1600" dirty="0"/>
                    </a:p>
                  </a:txBody>
                  <a:tcPr/>
                </a:tc>
                <a:tc>
                  <a:txBody>
                    <a:bodyPr/>
                    <a:lstStyle/>
                    <a:p>
                      <a:r>
                        <a:rPr lang="en-US" sz="1600" dirty="0" smtClean="0"/>
                        <a:t>DSL</a:t>
                      </a:r>
                      <a:endParaRPr lang="en-US" sz="1600" dirty="0"/>
                    </a:p>
                  </a:txBody>
                  <a:tcPr/>
                </a:tc>
              </a:tr>
              <a:tr h="370840">
                <a:tc>
                  <a:txBody>
                    <a:bodyPr/>
                    <a:lstStyle/>
                    <a:p>
                      <a:r>
                        <a:rPr lang="en-US" sz="1600" dirty="0" smtClean="0"/>
                        <a:t>Test Scripts</a:t>
                      </a:r>
                      <a:endParaRPr lang="en-US" sz="1600" dirty="0"/>
                    </a:p>
                  </a:txBody>
                  <a:tcPr/>
                </a:tc>
                <a:tc>
                  <a:txBody>
                    <a:bodyPr/>
                    <a:lstStyle/>
                    <a:p>
                      <a:r>
                        <a:rPr lang="en-US" sz="1600" dirty="0" smtClean="0"/>
                        <a:t>42 selenium tests</a:t>
                      </a:r>
                      <a:endParaRPr lang="en-US" sz="1600" dirty="0"/>
                    </a:p>
                  </a:txBody>
                  <a:tcPr/>
                </a:tc>
                <a:tc>
                  <a:txBody>
                    <a:bodyPr/>
                    <a:lstStyle/>
                    <a:p>
                      <a:r>
                        <a:rPr lang="en-US" sz="1600" dirty="0" smtClean="0"/>
                        <a:t>16 selenium tests</a:t>
                      </a:r>
                      <a:endParaRPr lang="en-US" sz="1600" dirty="0"/>
                    </a:p>
                  </a:txBody>
                  <a:tcPr/>
                </a:tc>
                <a:tc>
                  <a:txBody>
                    <a:bodyPr/>
                    <a:lstStyle/>
                    <a:p>
                      <a:r>
                        <a:rPr lang="en-US" sz="1600" dirty="0" smtClean="0"/>
                        <a:t>180 (out</a:t>
                      </a:r>
                      <a:r>
                        <a:rPr lang="en-US" sz="1600" baseline="0" dirty="0" smtClean="0"/>
                        <a:t> of </a:t>
                      </a:r>
                      <a:r>
                        <a:rPr lang="en-US" sz="1600" dirty="0" smtClean="0"/>
                        <a:t>5123) scripts</a:t>
                      </a:r>
                    </a:p>
                    <a:p>
                      <a:r>
                        <a:rPr lang="en-US" sz="1600" dirty="0" smtClean="0"/>
                        <a:t>translated to selenium</a:t>
                      </a:r>
                      <a:endParaRPr lang="en-US" sz="1600" dirty="0"/>
                    </a:p>
                  </a:txBody>
                  <a:tcPr/>
                </a:tc>
              </a:tr>
            </a:tbl>
          </a:graphicData>
        </a:graphic>
      </p:graphicFrame>
    </p:spTree>
    <p:extLst>
      <p:ext uri="{BB962C8B-B14F-4D97-AF65-F5344CB8AC3E}">
        <p14:creationId xmlns:p14="http://schemas.microsoft.com/office/powerpoint/2010/main" val="2635563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a:t>
            </a:r>
            <a:endParaRPr lang="en-US" dirty="0"/>
          </a:p>
        </p:txBody>
      </p:sp>
      <p:sp>
        <p:nvSpPr>
          <p:cNvPr id="3" name="Content Placeholder 2"/>
          <p:cNvSpPr>
            <a:spLocks noGrp="1"/>
          </p:cNvSpPr>
          <p:nvPr>
            <p:ph idx="1"/>
          </p:nvPr>
        </p:nvSpPr>
        <p:spPr/>
        <p:txBody>
          <a:bodyPr/>
          <a:lstStyle/>
          <a:p>
            <a:r>
              <a:rPr lang="en-US" dirty="0" smtClean="0"/>
              <a:t>Three real world web applications with test cases.</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18</a:t>
            </a:fld>
            <a:endParaRPr lang="en-US"/>
          </a:p>
        </p:txBody>
      </p:sp>
      <p:pic>
        <p:nvPicPr>
          <p:cNvPr id="5" name="Picture 4"/>
          <p:cNvPicPr>
            <a:picLocks noChangeAspect="1"/>
          </p:cNvPicPr>
          <p:nvPr/>
        </p:nvPicPr>
        <p:blipFill>
          <a:blip r:embed="rId2"/>
          <a:stretch>
            <a:fillRect/>
          </a:stretch>
        </p:blipFill>
        <p:spPr>
          <a:xfrm>
            <a:off x="2362200" y="3129280"/>
            <a:ext cx="1600200" cy="1094537"/>
          </a:xfrm>
          <a:prstGeom prst="rect">
            <a:avLst/>
          </a:prstGeom>
        </p:spPr>
      </p:pic>
      <p:pic>
        <p:nvPicPr>
          <p:cNvPr id="6" name="Picture 5"/>
          <p:cNvPicPr>
            <a:picLocks noChangeAspect="1"/>
          </p:cNvPicPr>
          <p:nvPr/>
        </p:nvPicPr>
        <p:blipFill>
          <a:blip r:embed="rId3"/>
          <a:stretch>
            <a:fillRect/>
          </a:stretch>
        </p:blipFill>
        <p:spPr>
          <a:xfrm>
            <a:off x="6815138" y="3510280"/>
            <a:ext cx="1974236" cy="574323"/>
          </a:xfrm>
          <a:prstGeom prst="rect">
            <a:avLst/>
          </a:prstGeom>
        </p:spPr>
      </p:pic>
      <p:pic>
        <p:nvPicPr>
          <p:cNvPr id="7" name="Picture 6" descr="ofbiz.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538070"/>
            <a:ext cx="2286000" cy="51995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57655425"/>
              </p:ext>
            </p:extLst>
          </p:nvPr>
        </p:nvGraphicFramePr>
        <p:xfrm>
          <a:off x="457200" y="4348480"/>
          <a:ext cx="8382000" cy="1899920"/>
        </p:xfrm>
        <a:graphic>
          <a:graphicData uri="http://schemas.openxmlformats.org/drawingml/2006/table">
            <a:tbl>
              <a:tblPr bandRow="1">
                <a:tableStyleId>{5C22544A-7EE6-4342-B048-85BDC9FD1C3A}</a:tableStyleId>
              </a:tblPr>
              <a:tblGrid>
                <a:gridCol w="1752600"/>
                <a:gridCol w="2057400"/>
                <a:gridCol w="2362200"/>
                <a:gridCol w="2209800"/>
              </a:tblGrid>
              <a:tr h="370840">
                <a:tc>
                  <a:txBody>
                    <a:bodyPr/>
                    <a:lstStyle/>
                    <a:p>
                      <a:r>
                        <a:rPr lang="en-US" sz="1600" dirty="0" smtClean="0"/>
                        <a:t>Type</a:t>
                      </a:r>
                      <a:endParaRPr lang="en-US" sz="1600" dirty="0"/>
                    </a:p>
                  </a:txBody>
                  <a:tcPr/>
                </a:tc>
                <a:tc>
                  <a:txBody>
                    <a:bodyPr/>
                    <a:lstStyle/>
                    <a:p>
                      <a:r>
                        <a:rPr lang="en-US" sz="1600" dirty="0" smtClean="0"/>
                        <a:t>Content</a:t>
                      </a:r>
                      <a:r>
                        <a:rPr lang="en-US" sz="1600" baseline="0" dirty="0" smtClean="0"/>
                        <a:t> Management System</a:t>
                      </a:r>
                      <a:endParaRPr lang="en-US" sz="1600" dirty="0"/>
                    </a:p>
                  </a:txBody>
                  <a:tcPr/>
                </a:tc>
                <a:tc>
                  <a:txBody>
                    <a:bodyPr/>
                    <a:lstStyle/>
                    <a:p>
                      <a:r>
                        <a:rPr lang="en-US" sz="1600" dirty="0" smtClean="0"/>
                        <a:t>Business</a:t>
                      </a:r>
                      <a:r>
                        <a:rPr lang="en-US" sz="1600" baseline="0" dirty="0" smtClean="0"/>
                        <a:t> Process Management</a:t>
                      </a:r>
                      <a:endParaRPr lang="en-US" sz="1600" dirty="0"/>
                    </a:p>
                  </a:txBody>
                  <a:tcPr/>
                </a:tc>
                <a:tc>
                  <a:txBody>
                    <a:bodyPr/>
                    <a:lstStyle/>
                    <a:p>
                      <a:r>
                        <a:rPr lang="en-US" sz="1600" dirty="0" smtClean="0"/>
                        <a:t>User Automation Scripts</a:t>
                      </a:r>
                      <a:endParaRPr lang="en-US" sz="1600" dirty="0"/>
                    </a:p>
                  </a:txBody>
                  <a:tcPr/>
                </a:tc>
              </a:tr>
              <a:tr h="370840">
                <a:tc>
                  <a:txBody>
                    <a:bodyPr/>
                    <a:lstStyle/>
                    <a:p>
                      <a:r>
                        <a:rPr lang="en-US" sz="1600" dirty="0" smtClean="0"/>
                        <a:t>Platform</a:t>
                      </a:r>
                      <a:endParaRPr lang="en-US" sz="1600" dirty="0"/>
                    </a:p>
                  </a:txBody>
                  <a:tcPr/>
                </a:tc>
                <a:tc>
                  <a:txBody>
                    <a:bodyPr/>
                    <a:lstStyle/>
                    <a:p>
                      <a:r>
                        <a:rPr lang="en-US" sz="1600" dirty="0" smtClean="0"/>
                        <a:t>PHP</a:t>
                      </a:r>
                      <a:endParaRPr lang="en-US" sz="1600" dirty="0"/>
                    </a:p>
                  </a:txBody>
                  <a:tcPr/>
                </a:tc>
                <a:tc>
                  <a:txBody>
                    <a:bodyPr/>
                    <a:lstStyle/>
                    <a:p>
                      <a:r>
                        <a:rPr lang="en-US" sz="1600" dirty="0" smtClean="0"/>
                        <a:t>Java</a:t>
                      </a:r>
                      <a:endParaRPr lang="en-US" sz="1600" dirty="0"/>
                    </a:p>
                  </a:txBody>
                  <a:tcPr/>
                </a:tc>
                <a:tc>
                  <a:txBody>
                    <a:bodyPr/>
                    <a:lstStyle/>
                    <a:p>
                      <a:r>
                        <a:rPr lang="en-US" sz="1600" dirty="0" smtClean="0"/>
                        <a:t>DSL</a:t>
                      </a:r>
                      <a:endParaRPr lang="en-US" sz="1600" dirty="0"/>
                    </a:p>
                  </a:txBody>
                  <a:tcPr/>
                </a:tc>
              </a:tr>
              <a:tr h="370840">
                <a:tc>
                  <a:txBody>
                    <a:bodyPr/>
                    <a:lstStyle/>
                    <a:p>
                      <a:r>
                        <a:rPr lang="en-US" sz="1600" dirty="0" smtClean="0"/>
                        <a:t>Test Scripts</a:t>
                      </a:r>
                      <a:endParaRPr lang="en-US" sz="1600" dirty="0"/>
                    </a:p>
                  </a:txBody>
                  <a:tcPr/>
                </a:tc>
                <a:tc>
                  <a:txBody>
                    <a:bodyPr/>
                    <a:lstStyle/>
                    <a:p>
                      <a:r>
                        <a:rPr lang="en-US" sz="1600" dirty="0" smtClean="0"/>
                        <a:t>42 selenium tests</a:t>
                      </a:r>
                      <a:endParaRPr lang="en-US" sz="1600" dirty="0"/>
                    </a:p>
                  </a:txBody>
                  <a:tcPr/>
                </a:tc>
                <a:tc>
                  <a:txBody>
                    <a:bodyPr/>
                    <a:lstStyle/>
                    <a:p>
                      <a:r>
                        <a:rPr lang="en-US" sz="1600" dirty="0" smtClean="0"/>
                        <a:t>16 selenium tests</a:t>
                      </a:r>
                      <a:endParaRPr lang="en-US" sz="1600" dirty="0"/>
                    </a:p>
                  </a:txBody>
                  <a:tcPr/>
                </a:tc>
                <a:tc>
                  <a:txBody>
                    <a:bodyPr/>
                    <a:lstStyle/>
                    <a:p>
                      <a:r>
                        <a:rPr lang="en-US" sz="1600" dirty="0" smtClean="0"/>
                        <a:t>180 (out</a:t>
                      </a:r>
                      <a:r>
                        <a:rPr lang="en-US" sz="1600" baseline="0" dirty="0" smtClean="0"/>
                        <a:t> of </a:t>
                      </a:r>
                      <a:r>
                        <a:rPr lang="en-US" sz="1600" dirty="0" smtClean="0"/>
                        <a:t>5123) scripts</a:t>
                      </a:r>
                    </a:p>
                    <a:p>
                      <a:r>
                        <a:rPr lang="en-US" sz="1600" dirty="0" smtClean="0"/>
                        <a:t>translated to selenium</a:t>
                      </a:r>
                      <a:endParaRPr lang="en-US" sz="1600" dirty="0"/>
                    </a:p>
                  </a:txBody>
                  <a:tcPr/>
                </a:tc>
              </a:tr>
              <a:tr h="370840">
                <a:tc>
                  <a:txBody>
                    <a:bodyPr/>
                    <a:lstStyle/>
                    <a:p>
                      <a:r>
                        <a:rPr lang="en-US" sz="1600" dirty="0" smtClean="0"/>
                        <a:t>Test scripts run on</a:t>
                      </a:r>
                      <a:endParaRPr lang="en-US" sz="1600" dirty="0"/>
                    </a:p>
                  </a:txBody>
                  <a:tcPr/>
                </a:tc>
                <a:tc>
                  <a:txBody>
                    <a:bodyPr/>
                    <a:lstStyle/>
                    <a:p>
                      <a:r>
                        <a:rPr lang="en-US" sz="1600" dirty="0" smtClean="0"/>
                        <a:t>Versions from</a:t>
                      </a:r>
                      <a:r>
                        <a:rPr lang="en-US" sz="1600" baseline="0" dirty="0" smtClean="0"/>
                        <a:t> SVN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Versions from</a:t>
                      </a:r>
                      <a:r>
                        <a:rPr lang="en-US" sz="1600" baseline="0" dirty="0" smtClean="0"/>
                        <a:t> SVN</a:t>
                      </a:r>
                      <a:endParaRPr lang="en-US" sz="1600" dirty="0" smtClean="0"/>
                    </a:p>
                  </a:txBody>
                  <a:tcPr/>
                </a:tc>
                <a:tc>
                  <a:txBody>
                    <a:bodyPr/>
                    <a:lstStyle/>
                    <a:p>
                      <a:r>
                        <a:rPr lang="en-US" sz="1600" dirty="0" smtClean="0"/>
                        <a:t>Live site daily</a:t>
                      </a:r>
                      <a:endParaRPr lang="en-US" sz="1600" dirty="0"/>
                    </a:p>
                  </a:txBody>
                  <a:tcPr/>
                </a:tc>
              </a:tr>
            </a:tbl>
          </a:graphicData>
        </a:graphic>
      </p:graphicFrame>
    </p:spTree>
    <p:extLst>
      <p:ext uri="{BB962C8B-B14F-4D97-AF65-F5344CB8AC3E}">
        <p14:creationId xmlns:p14="http://schemas.microsoft.com/office/powerpoint/2010/main" val="2635563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6229242"/>
              </p:ext>
            </p:extLst>
          </p:nvPr>
        </p:nvGraphicFramePr>
        <p:xfrm>
          <a:off x="2667000" y="1967865"/>
          <a:ext cx="6019800" cy="1994535"/>
        </p:xfrm>
        <a:graphic>
          <a:graphicData uri="http://schemas.openxmlformats.org/drawingml/2006/table">
            <a:tbl>
              <a:tblPr firstRow="1" bandRow="1">
                <a:tableStyleId>{5C22544A-7EE6-4342-B048-85BDC9FD1C3A}</a:tableStyleId>
              </a:tblPr>
              <a:tblGrid>
                <a:gridCol w="1752600"/>
                <a:gridCol w="1090083"/>
                <a:gridCol w="891822"/>
                <a:gridCol w="780345"/>
                <a:gridCol w="724605"/>
                <a:gridCol w="780345"/>
              </a:tblGrid>
              <a:tr h="511175">
                <a:tc>
                  <a:txBody>
                    <a:bodyPr/>
                    <a:lstStyle/>
                    <a:p>
                      <a:r>
                        <a:rPr lang="en-US" sz="2400" b="1" dirty="0" smtClean="0"/>
                        <a:t>Versions</a:t>
                      </a:r>
                      <a:endParaRPr lang="en-US" sz="2400" b="1" dirty="0"/>
                    </a:p>
                  </a:txBody>
                  <a:tcPr/>
                </a:tc>
                <a:tc>
                  <a:txBody>
                    <a:bodyPr/>
                    <a:lstStyle/>
                    <a:p>
                      <a:r>
                        <a:rPr lang="en-US" sz="2400" b="1" baseline="0" dirty="0" smtClean="0"/>
                        <a:t>T</a:t>
                      </a:r>
                      <a:r>
                        <a:rPr lang="en-US" sz="2400" b="1" baseline="-25000" dirty="0" smtClean="0"/>
                        <a:t>broken</a:t>
                      </a:r>
                      <a:endParaRPr lang="en-US" sz="2400" b="1" baseline="-25000" dirty="0"/>
                    </a:p>
                  </a:txBody>
                  <a:tcPr/>
                </a:tc>
                <a:tc>
                  <a:txBody>
                    <a:bodyPr/>
                    <a:lstStyle/>
                    <a:p>
                      <a:r>
                        <a:rPr lang="en-US" sz="2400" b="1" dirty="0" smtClean="0"/>
                        <a:t>C</a:t>
                      </a:r>
                      <a:r>
                        <a:rPr lang="en-US" sz="2400" b="1" baseline="-25000" dirty="0" smtClean="0"/>
                        <a:t>fail</a:t>
                      </a:r>
                      <a:endParaRPr lang="en-US" sz="2400" b="1" baseline="-25000" dirty="0"/>
                    </a:p>
                  </a:txBody>
                  <a:tcPr/>
                </a:tc>
                <a:tc>
                  <a:txBody>
                    <a:bodyPr/>
                    <a:lstStyle/>
                    <a:p>
                      <a:r>
                        <a:rPr lang="en-US" sz="2400" b="1" dirty="0" err="1" smtClean="0"/>
                        <a:t>S</a:t>
                      </a:r>
                      <a:r>
                        <a:rPr lang="en-US" sz="2400" b="1" baseline="-25000" dirty="0" err="1" smtClean="0"/>
                        <a:t>avg</a:t>
                      </a:r>
                      <a:endParaRPr lang="en-US" sz="2400" b="1" baseline="-25000" dirty="0"/>
                    </a:p>
                  </a:txBody>
                  <a:tcPr/>
                </a:tc>
                <a:tc>
                  <a:txBody>
                    <a:bodyPr/>
                    <a:lstStyle/>
                    <a:p>
                      <a:r>
                        <a:rPr lang="en-US" sz="2400" b="1" dirty="0" smtClean="0"/>
                        <a:t>T</a:t>
                      </a:r>
                      <a:r>
                        <a:rPr lang="en-US" sz="2400" b="1" baseline="-25000" dirty="0" smtClean="0"/>
                        <a:t>fix</a:t>
                      </a:r>
                      <a:endParaRPr lang="en-US" sz="2400" b="1" baseline="-25000" dirty="0"/>
                    </a:p>
                  </a:txBody>
                  <a:tcPr/>
                </a:tc>
                <a:tc>
                  <a:txBody>
                    <a:bodyPr/>
                    <a:lstStyle/>
                    <a:p>
                      <a:r>
                        <a:rPr lang="en-US" sz="2400" b="1" dirty="0" err="1" smtClean="0"/>
                        <a:t>V</a:t>
                      </a:r>
                      <a:r>
                        <a:rPr lang="en-US" sz="2400" b="1" baseline="-25000" dirty="0" err="1" smtClean="0"/>
                        <a:t>fix</a:t>
                      </a:r>
                      <a:endParaRPr lang="en-US" sz="2400" b="1" baseline="-25000" dirty="0"/>
                    </a:p>
                  </a:txBody>
                  <a:tcPr/>
                </a:tc>
              </a:tr>
              <a:tr h="370840">
                <a:tc>
                  <a:txBody>
                    <a:bodyPr/>
                    <a:lstStyle/>
                    <a:p>
                      <a:r>
                        <a:rPr kumimoji="0" lang="en-US" sz="1800" b="0" i="0" u="none" strike="noStrike" kern="1200" baseline="0" dirty="0" smtClean="0">
                          <a:solidFill>
                            <a:schemeClr val="dk1"/>
                          </a:solidFill>
                          <a:latin typeface="+mn-lt"/>
                          <a:ea typeface="+mn-ea"/>
                          <a:cs typeface="+mn-cs"/>
                        </a:rPr>
                        <a:t>19478 – 19480</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(4,4)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(3,3)</a:t>
                      </a:r>
                      <a:endParaRPr lang="en-US" dirty="0" smtClean="0"/>
                    </a:p>
                  </a:txBody>
                  <a:tcPr/>
                </a:tc>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19484</a:t>
                      </a:r>
                    </a:p>
                  </a:txBody>
                  <a:tcPr/>
                </a:tc>
              </a:tr>
              <a:tr h="370840">
                <a:tc>
                  <a:txBody>
                    <a:bodyPr/>
                    <a:lstStyle/>
                    <a:p>
                      <a:r>
                        <a:rPr kumimoji="0" lang="en-US" sz="1800" b="0" i="0" u="none" strike="noStrike" kern="1200" baseline="0" dirty="0" smtClean="0">
                          <a:solidFill>
                            <a:schemeClr val="dk1"/>
                          </a:solidFill>
                          <a:latin typeface="+mn-lt"/>
                          <a:ea typeface="+mn-ea"/>
                          <a:cs typeface="+mn-cs"/>
                        </a:rPr>
                        <a:t>20430 – 20431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1</a:t>
                      </a:r>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20448</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20739 – 20740</a:t>
                      </a:r>
                    </a:p>
                  </a:txBody>
                  <a:tcPr/>
                </a:tc>
                <a:tc>
                  <a:txBody>
                    <a:bodyPr/>
                    <a:lstStyle/>
                    <a:p>
                      <a:r>
                        <a:rPr lang="en-US" dirty="0" smtClean="0"/>
                        <a:t>1</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20776</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20769 – 20770</a:t>
                      </a:r>
                      <a:endParaRPr lang="en-US" dirty="0" smtClean="0"/>
                    </a:p>
                  </a:txBody>
                  <a:tcPr/>
                </a:tc>
                <a:tc>
                  <a:txBody>
                    <a:bodyPr/>
                    <a:lstStyle/>
                    <a:p>
                      <a:r>
                        <a:rPr kumimoji="0" lang="en-US" sz="1800" b="0" i="0" u="none" strike="noStrike" kern="1200" baseline="0" dirty="0" smtClean="0">
                          <a:solidFill>
                            <a:schemeClr val="dk1"/>
                          </a:solidFill>
                          <a:latin typeface="+mn-lt"/>
                          <a:ea typeface="+mn-ea"/>
                          <a:cs typeface="+mn-cs"/>
                        </a:rPr>
                        <a:t>2</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(1,1)</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(1,1)</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20777</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7C93247F-5E58-4FAE-ACE5-274F6C6361C8}" type="slidenum">
              <a:rPr lang="en-US" smtClean="0"/>
              <a:pPr/>
              <a:t>19</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3895856110"/>
              </p:ext>
            </p:extLst>
          </p:nvPr>
        </p:nvGraphicFramePr>
        <p:xfrm>
          <a:off x="2667000" y="4766945"/>
          <a:ext cx="6019800" cy="1252855"/>
        </p:xfrm>
        <a:graphic>
          <a:graphicData uri="http://schemas.openxmlformats.org/drawingml/2006/table">
            <a:tbl>
              <a:tblPr firstRow="1" bandRow="1">
                <a:tableStyleId>{5C22544A-7EE6-4342-B048-85BDC9FD1C3A}</a:tableStyleId>
              </a:tblPr>
              <a:tblGrid>
                <a:gridCol w="1752600"/>
                <a:gridCol w="1090083"/>
                <a:gridCol w="891822"/>
                <a:gridCol w="780345"/>
                <a:gridCol w="724605"/>
                <a:gridCol w="780345"/>
              </a:tblGrid>
              <a:tr h="511175">
                <a:tc>
                  <a:txBody>
                    <a:bodyPr/>
                    <a:lstStyle/>
                    <a:p>
                      <a:r>
                        <a:rPr lang="en-US" sz="2400" b="1" dirty="0" smtClean="0"/>
                        <a:t>Versions</a:t>
                      </a:r>
                      <a:endParaRPr lang="en-US" sz="2400" b="1" dirty="0"/>
                    </a:p>
                  </a:txBody>
                  <a:tcPr/>
                </a:tc>
                <a:tc>
                  <a:txBody>
                    <a:bodyPr/>
                    <a:lstStyle/>
                    <a:p>
                      <a:r>
                        <a:rPr lang="en-US" sz="2400" b="1" baseline="0" dirty="0" smtClean="0"/>
                        <a:t>T</a:t>
                      </a:r>
                      <a:r>
                        <a:rPr lang="en-US" sz="2400" b="1" baseline="-25000" dirty="0" smtClean="0"/>
                        <a:t>broken</a:t>
                      </a:r>
                      <a:endParaRPr lang="en-US" sz="2400" b="1" baseline="-25000" dirty="0"/>
                    </a:p>
                  </a:txBody>
                  <a:tcPr/>
                </a:tc>
                <a:tc>
                  <a:txBody>
                    <a:bodyPr/>
                    <a:lstStyle/>
                    <a:p>
                      <a:r>
                        <a:rPr lang="en-US" sz="2400" b="1" dirty="0" smtClean="0"/>
                        <a:t>C</a:t>
                      </a:r>
                      <a:r>
                        <a:rPr lang="en-US" sz="2400" b="1" baseline="-25000" dirty="0" smtClean="0"/>
                        <a:t>fail</a:t>
                      </a:r>
                      <a:endParaRPr lang="en-US" sz="2400" b="1" baseline="-25000" dirty="0"/>
                    </a:p>
                  </a:txBody>
                  <a:tcPr/>
                </a:tc>
                <a:tc>
                  <a:txBody>
                    <a:bodyPr/>
                    <a:lstStyle/>
                    <a:p>
                      <a:r>
                        <a:rPr lang="en-US" sz="2400" b="1" dirty="0" err="1" smtClean="0"/>
                        <a:t>S</a:t>
                      </a:r>
                      <a:r>
                        <a:rPr lang="en-US" sz="2400" b="1" baseline="-25000" dirty="0" err="1" smtClean="0"/>
                        <a:t>avg</a:t>
                      </a:r>
                      <a:endParaRPr lang="en-US" sz="2400" b="1" baseline="-25000" dirty="0"/>
                    </a:p>
                  </a:txBody>
                  <a:tcPr/>
                </a:tc>
                <a:tc>
                  <a:txBody>
                    <a:bodyPr/>
                    <a:lstStyle/>
                    <a:p>
                      <a:r>
                        <a:rPr lang="en-US" sz="2400" b="1" dirty="0" smtClean="0"/>
                        <a:t>T</a:t>
                      </a:r>
                      <a:r>
                        <a:rPr lang="en-US" sz="2400" b="1" baseline="-25000" dirty="0" smtClean="0"/>
                        <a:t>fix</a:t>
                      </a:r>
                      <a:endParaRPr lang="en-US" sz="2400" b="1" baseline="-25000" dirty="0"/>
                    </a:p>
                  </a:txBody>
                  <a:tcPr/>
                </a:tc>
                <a:tc>
                  <a:txBody>
                    <a:bodyPr/>
                    <a:lstStyle/>
                    <a:p>
                      <a:r>
                        <a:rPr lang="en-US" sz="2400" b="1" dirty="0" err="1" smtClean="0"/>
                        <a:t>V</a:t>
                      </a:r>
                      <a:r>
                        <a:rPr lang="en-US" sz="2400" b="1" baseline="-25000" dirty="0" err="1" smtClean="0"/>
                        <a:t>fix</a:t>
                      </a:r>
                      <a:endParaRPr lang="en-US" sz="2400" b="1" baseline="-25000" dirty="0"/>
                    </a:p>
                  </a:txBody>
                  <a:tcPr/>
                </a:tc>
              </a:tr>
              <a:tr h="370840">
                <a:tc>
                  <a:txBody>
                    <a:bodyPr/>
                    <a:lstStyle/>
                    <a:p>
                      <a:r>
                        <a:rPr kumimoji="0" lang="en-US" sz="1800" b="0" i="0" u="none" strike="noStrike" kern="1200" baseline="0" dirty="0" smtClean="0">
                          <a:solidFill>
                            <a:schemeClr val="dk1"/>
                          </a:solidFill>
                          <a:latin typeface="+mn-lt"/>
                          <a:ea typeface="+mn-ea"/>
                          <a:cs typeface="+mn-cs"/>
                        </a:rPr>
                        <a:t>963271 – 963410</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2</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(1,1)</a:t>
                      </a:r>
                      <a:endParaRPr lang="en-US" dirty="0" smtClean="0"/>
                    </a:p>
                  </a:txBody>
                  <a:tcPr/>
                </a:tc>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v1.7</a:t>
                      </a:r>
                    </a:p>
                  </a:txBody>
                  <a:tcPr/>
                </a:tc>
              </a:tr>
              <a:tr h="370840">
                <a:tc>
                  <a:txBody>
                    <a:bodyPr/>
                    <a:lstStyle/>
                    <a:p>
                      <a:r>
                        <a:rPr kumimoji="0" lang="en-US" sz="1800" b="0" i="0" u="none" strike="noStrike" kern="1200" baseline="0" dirty="0" smtClean="0">
                          <a:solidFill>
                            <a:schemeClr val="dk1"/>
                          </a:solidFill>
                          <a:latin typeface="+mn-lt"/>
                          <a:ea typeface="+mn-ea"/>
                          <a:cs typeface="+mn-cs"/>
                        </a:rPr>
                        <a:t>997469 – 997470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1</a:t>
                      </a:r>
                    </a:p>
                  </a:txBody>
                  <a:tcPr/>
                </a:tc>
                <a:tc>
                  <a:txBody>
                    <a:bodyPr/>
                    <a:lstStyle/>
                    <a:p>
                      <a:r>
                        <a:rPr lang="en-US" dirty="0" smtClean="0"/>
                        <a:t>(5)</a:t>
                      </a:r>
                      <a:endParaRPr lang="en-US" dirty="0"/>
                    </a:p>
                  </a:txBody>
                  <a:tcPr/>
                </a:tc>
                <a:tc>
                  <a:txBody>
                    <a:bodyPr/>
                    <a:lstStyle/>
                    <a:p>
                      <a:r>
                        <a:rPr lang="en-US" dirty="0" smtClean="0"/>
                        <a:t>(1.4)</a:t>
                      </a:r>
                      <a:endParaRPr lang="en-US" dirty="0"/>
                    </a:p>
                  </a:txBody>
                  <a:tcPr/>
                </a:tc>
                <a:tc>
                  <a:txBody>
                    <a:bodyPr/>
                    <a:lstStyle/>
                    <a:p>
                      <a:r>
                        <a:rPr lang="en-US" dirty="0" smtClean="0"/>
                        <a:t>1</a:t>
                      </a:r>
                      <a:endParaRPr lang="en-US" dirty="0"/>
                    </a:p>
                  </a:txBody>
                  <a:tcPr/>
                </a:tc>
                <a:tc>
                  <a:txBody>
                    <a:bodyPr/>
                    <a:lstStyle/>
                    <a:p>
                      <a:r>
                        <a:rPr lang="en-US" dirty="0" smtClean="0"/>
                        <a:t>v1.29</a:t>
                      </a:r>
                      <a:endParaRPr lang="en-US" dirty="0"/>
                    </a:p>
                  </a:txBody>
                  <a:tcPr/>
                </a:tc>
              </a:tr>
            </a:tbl>
          </a:graphicData>
        </a:graphic>
      </p:graphicFrame>
      <p:pic>
        <p:nvPicPr>
          <p:cNvPr id="7" name="Picture 6"/>
          <p:cNvPicPr>
            <a:picLocks noChangeAspect="1"/>
          </p:cNvPicPr>
          <p:nvPr/>
        </p:nvPicPr>
        <p:blipFill>
          <a:blip r:embed="rId3"/>
          <a:stretch>
            <a:fillRect/>
          </a:stretch>
        </p:blipFill>
        <p:spPr>
          <a:xfrm>
            <a:off x="609600" y="2362200"/>
            <a:ext cx="1600200" cy="1094537"/>
          </a:xfrm>
          <a:prstGeom prst="rect">
            <a:avLst/>
          </a:prstGeom>
        </p:spPr>
      </p:pic>
      <p:pic>
        <p:nvPicPr>
          <p:cNvPr id="8" name="Picture 7" descr="ofbiz.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195047"/>
            <a:ext cx="2286000" cy="519953"/>
          </a:xfrm>
          <a:prstGeom prst="rect">
            <a:avLst/>
          </a:prstGeom>
        </p:spPr>
      </p:pic>
    </p:spTree>
    <p:extLst>
      <p:ext uri="{BB962C8B-B14F-4D97-AF65-F5344CB8AC3E}">
        <p14:creationId xmlns:p14="http://schemas.microsoft.com/office/powerpoint/2010/main" val="4065867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a:t>
            </a:r>
            <a:r>
              <a:rPr lang="en-US" dirty="0" smtClean="0"/>
              <a:t>Testing</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2</a:t>
            </a:fld>
            <a:endParaRPr lang="en-US"/>
          </a:p>
        </p:txBody>
      </p:sp>
      <p:sp>
        <p:nvSpPr>
          <p:cNvPr id="5" name="Rectangle 4"/>
          <p:cNvSpPr/>
          <p:nvPr/>
        </p:nvSpPr>
        <p:spPr>
          <a:xfrm>
            <a:off x="457200" y="2590800"/>
            <a:ext cx="16764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p:cNvSpPr/>
          <p:nvPr/>
        </p:nvSpPr>
        <p:spPr>
          <a:xfrm>
            <a:off x="2895600" y="2590800"/>
            <a:ext cx="33528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7010400" y="2590800"/>
            <a:ext cx="16764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381000" y="4422132"/>
            <a:ext cx="1828800" cy="369332"/>
          </a:xfrm>
          <a:prstGeom prst="rect">
            <a:avLst/>
          </a:prstGeom>
          <a:noFill/>
        </p:spPr>
        <p:txBody>
          <a:bodyPr wrap="square" rtlCol="0">
            <a:spAutoFit/>
          </a:bodyPr>
          <a:lstStyle/>
          <a:p>
            <a:pPr algn="ctr"/>
            <a:r>
              <a:rPr lang="en-US" dirty="0" smtClean="0"/>
              <a:t>Test Machine</a:t>
            </a:r>
            <a:endParaRPr lang="en-US" dirty="0"/>
          </a:p>
        </p:txBody>
      </p:sp>
      <p:sp>
        <p:nvSpPr>
          <p:cNvPr id="11" name="TextBox 10"/>
          <p:cNvSpPr txBox="1"/>
          <p:nvPr/>
        </p:nvSpPr>
        <p:spPr>
          <a:xfrm>
            <a:off x="6934200" y="4355068"/>
            <a:ext cx="1828800" cy="369332"/>
          </a:xfrm>
          <a:prstGeom prst="rect">
            <a:avLst/>
          </a:prstGeom>
          <a:noFill/>
        </p:spPr>
        <p:txBody>
          <a:bodyPr wrap="square" rtlCol="0">
            <a:spAutoFit/>
          </a:bodyPr>
          <a:lstStyle/>
          <a:p>
            <a:pPr algn="ctr"/>
            <a:r>
              <a:rPr lang="en-US" dirty="0" smtClean="0"/>
              <a:t>Web Server</a:t>
            </a:r>
            <a:endParaRPr lang="en-US" dirty="0"/>
          </a:p>
        </p:txBody>
      </p:sp>
      <p:sp>
        <p:nvSpPr>
          <p:cNvPr id="12" name="TextBox 11"/>
          <p:cNvSpPr txBox="1"/>
          <p:nvPr/>
        </p:nvSpPr>
        <p:spPr>
          <a:xfrm>
            <a:off x="3733800" y="4419600"/>
            <a:ext cx="1828800" cy="369332"/>
          </a:xfrm>
          <a:prstGeom prst="rect">
            <a:avLst/>
          </a:prstGeom>
          <a:noFill/>
        </p:spPr>
        <p:txBody>
          <a:bodyPr wrap="square" rtlCol="0">
            <a:spAutoFit/>
          </a:bodyPr>
          <a:lstStyle/>
          <a:p>
            <a:pPr algn="ctr"/>
            <a:r>
              <a:rPr lang="en-US" dirty="0" smtClean="0"/>
              <a:t>Test Slave</a:t>
            </a:r>
            <a:endParaRPr lang="en-US" dirty="0"/>
          </a:p>
        </p:txBody>
      </p:sp>
      <p:grpSp>
        <p:nvGrpSpPr>
          <p:cNvPr id="13" name="Group 12"/>
          <p:cNvGrpSpPr/>
          <p:nvPr/>
        </p:nvGrpSpPr>
        <p:grpSpPr>
          <a:xfrm>
            <a:off x="4648200" y="2772396"/>
            <a:ext cx="1415280" cy="1266204"/>
            <a:chOff x="4038600" y="4150810"/>
            <a:chExt cx="1981200" cy="1716589"/>
          </a:xfrm>
        </p:grpSpPr>
        <p:sp>
          <p:nvSpPr>
            <p:cNvPr id="14" name="Rounded Rectangle 13"/>
            <p:cNvSpPr/>
            <p:nvPr/>
          </p:nvSpPr>
          <p:spPr>
            <a:xfrm>
              <a:off x="4038600" y="4150810"/>
              <a:ext cx="1981200" cy="1716589"/>
            </a:xfrm>
            <a:prstGeom prst="roundRect">
              <a:avLst>
                <a:gd name="adj" fmla="val 276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ectangle 14"/>
            <p:cNvSpPr/>
            <p:nvPr/>
          </p:nvSpPr>
          <p:spPr>
            <a:xfrm>
              <a:off x="4094540" y="4448031"/>
              <a:ext cx="1868015" cy="13716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095844" y="4267200"/>
              <a:ext cx="1696660" cy="123969"/>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600" dirty="0" smtClean="0">
                  <a:solidFill>
                    <a:schemeClr val="tx1"/>
                  </a:solidFill>
                </a:rPr>
                <a:t>http://www.website.com</a:t>
              </a:r>
              <a:endParaRPr lang="en-US" sz="600" dirty="0">
                <a:solidFill>
                  <a:schemeClr val="tx1"/>
                </a:solidFill>
              </a:endParaRPr>
            </a:p>
          </p:txBody>
        </p:sp>
        <p:pic>
          <p:nvPicPr>
            <p:cNvPr id="17" name="Picture 15"/>
            <p:cNvPicPr>
              <a:picLocks noChangeAspect="1" noChangeArrowheads="1"/>
            </p:cNvPicPr>
            <p:nvPr/>
          </p:nvPicPr>
          <p:blipFill>
            <a:blip r:embed="rId3" cstate="print"/>
            <a:srcRect/>
            <a:stretch>
              <a:fillRect/>
            </a:stretch>
          </p:blipFill>
          <p:spPr bwMode="auto">
            <a:xfrm>
              <a:off x="5019952" y="4953000"/>
              <a:ext cx="797344" cy="803673"/>
            </a:xfrm>
            <a:prstGeom prst="rect">
              <a:avLst/>
            </a:prstGeom>
            <a:noFill/>
            <a:ln w="9525">
              <a:noFill/>
              <a:miter lim="800000"/>
              <a:headEnd/>
              <a:tailEnd/>
            </a:ln>
            <a:effectLst>
              <a:glow rad="38100">
                <a:schemeClr val="bg1">
                  <a:alpha val="75000"/>
                </a:schemeClr>
              </a:glow>
            </a:effectLst>
          </p:spPr>
        </p:pic>
        <p:pic>
          <p:nvPicPr>
            <p:cNvPr id="18" name="Picture 19"/>
            <p:cNvPicPr>
              <a:picLocks noChangeAspect="1" noChangeArrowheads="1"/>
            </p:cNvPicPr>
            <p:nvPr/>
          </p:nvPicPr>
          <p:blipFill>
            <a:blip r:embed="rId4" cstate="print"/>
            <a:srcRect/>
            <a:stretch>
              <a:fillRect/>
            </a:stretch>
          </p:blipFill>
          <p:spPr bwMode="auto">
            <a:xfrm>
              <a:off x="4191000" y="4529178"/>
              <a:ext cx="892969" cy="882899"/>
            </a:xfrm>
            <a:prstGeom prst="rect">
              <a:avLst/>
            </a:prstGeom>
            <a:noFill/>
            <a:ln w="9525">
              <a:noFill/>
              <a:miter lim="800000"/>
              <a:headEnd/>
              <a:tailEnd/>
            </a:ln>
            <a:effectLst>
              <a:glow rad="38100">
                <a:schemeClr val="bg1">
                  <a:alpha val="72000"/>
                </a:schemeClr>
              </a:glow>
            </a:effectLst>
          </p:spPr>
        </p:pic>
        <p:sp>
          <p:nvSpPr>
            <p:cNvPr id="19" name="Isosceles Triangle 18"/>
            <p:cNvSpPr/>
            <p:nvPr/>
          </p:nvSpPr>
          <p:spPr>
            <a:xfrm rot="5400000">
              <a:off x="5859491" y="4288510"/>
              <a:ext cx="762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ounded Rectangle 19"/>
            <p:cNvSpPr/>
            <p:nvPr/>
          </p:nvSpPr>
          <p:spPr>
            <a:xfrm>
              <a:off x="5823049" y="4267506"/>
              <a:ext cx="139614" cy="12621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5926552" y="4174468"/>
              <a:ext cx="63414" cy="59152"/>
            </a:xfrm>
            <a:prstGeom prst="ellipse">
              <a:avLst/>
            </a:prstGeom>
            <a:gradFill flip="none" rotWithShape="1">
              <a:gsLst>
                <a:gs pos="0">
                  <a:srgbClr val="FF0000"/>
                </a:gs>
                <a:gs pos="100000">
                  <a:srgbClr val="FFFFFF"/>
                </a:gs>
              </a:gsLst>
              <a:path path="circle">
                <a:fillToRect l="100000" t="100000"/>
              </a:path>
              <a:tileRect r="-100000" b="-10000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p:cNvSpPr/>
            <p:nvPr/>
          </p:nvSpPr>
          <p:spPr>
            <a:xfrm>
              <a:off x="5732048" y="4174468"/>
              <a:ext cx="63414" cy="59152"/>
            </a:xfrm>
            <a:prstGeom prst="ellipse">
              <a:avLst/>
            </a:prstGeom>
            <a:gradFill flip="none" rotWithShape="1">
              <a:gsLst>
                <a:gs pos="0">
                  <a:srgbClr val="FFFF00"/>
                </a:gs>
                <a:gs pos="100000">
                  <a:srgbClr val="FFFFFF"/>
                </a:gs>
              </a:gsLst>
              <a:path path="circle">
                <a:fillToRect l="100000" t="100000"/>
              </a:path>
              <a:tileRect r="-100000" b="-10000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Oval 22"/>
            <p:cNvSpPr/>
            <p:nvPr/>
          </p:nvSpPr>
          <p:spPr>
            <a:xfrm>
              <a:off x="5828526" y="4174468"/>
              <a:ext cx="63414" cy="59152"/>
            </a:xfrm>
            <a:prstGeom prst="ellipse">
              <a:avLst/>
            </a:prstGeom>
            <a:gradFill flip="none" rotWithShape="1">
              <a:gsLst>
                <a:gs pos="0">
                  <a:schemeClr val="accent4">
                    <a:lumMod val="75000"/>
                  </a:schemeClr>
                </a:gs>
                <a:gs pos="100000">
                  <a:srgbClr val="FFFFFF"/>
                </a:gs>
              </a:gsLst>
              <a:path path="circle">
                <a:fillToRect l="100000" t="100000"/>
              </a:path>
              <a:tileRect r="-100000" b="-10000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 name="Folded Corner 24"/>
          <p:cNvSpPr/>
          <p:nvPr/>
        </p:nvSpPr>
        <p:spPr>
          <a:xfrm>
            <a:off x="685800" y="2743200"/>
            <a:ext cx="1066800" cy="1143000"/>
          </a:xfrm>
          <a:prstGeom prst="foldedCorner">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sp>
        <p:nvSpPr>
          <p:cNvPr id="26" name="Rounded Rectangle 25"/>
          <p:cNvSpPr/>
          <p:nvPr/>
        </p:nvSpPr>
        <p:spPr>
          <a:xfrm>
            <a:off x="3124200" y="2779744"/>
            <a:ext cx="1219200" cy="1219200"/>
          </a:xfrm>
          <a:prstGeom prst="roundRect">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Browser</a:t>
            </a:r>
          </a:p>
          <a:p>
            <a:pPr algn="ctr"/>
            <a:r>
              <a:rPr lang="en-US" sz="1400" dirty="0" smtClean="0"/>
              <a:t>Automation Framework</a:t>
            </a:r>
            <a:endParaRPr lang="en-US" sz="1400" dirty="0"/>
          </a:p>
        </p:txBody>
      </p:sp>
      <p:sp>
        <p:nvSpPr>
          <p:cNvPr id="30" name="Rounded Rectangle 29"/>
          <p:cNvSpPr/>
          <p:nvPr/>
        </p:nvSpPr>
        <p:spPr>
          <a:xfrm>
            <a:off x="7162800" y="2801128"/>
            <a:ext cx="1371600" cy="990600"/>
          </a:xfrm>
          <a:prstGeom prst="roundRect">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Web Application</a:t>
            </a:r>
            <a:endParaRPr lang="en-US" sz="1400" dirty="0"/>
          </a:p>
        </p:txBody>
      </p:sp>
      <p:pic>
        <p:nvPicPr>
          <p:cNvPr id="27" name="Picture 26"/>
          <p:cNvPicPr>
            <a:picLocks noChangeAspect="1"/>
          </p:cNvPicPr>
          <p:nvPr/>
        </p:nvPicPr>
        <p:blipFill>
          <a:blip r:embed="rId5"/>
          <a:stretch>
            <a:fillRect/>
          </a:stretch>
        </p:blipFill>
        <p:spPr>
          <a:xfrm>
            <a:off x="8216900" y="3657600"/>
            <a:ext cx="698500" cy="762000"/>
          </a:xfrm>
          <a:prstGeom prst="rect">
            <a:avLst/>
          </a:prstGeom>
        </p:spPr>
      </p:pic>
      <p:cxnSp>
        <p:nvCxnSpPr>
          <p:cNvPr id="32" name="Straight Arrow Connector 31"/>
          <p:cNvCxnSpPr>
            <a:stCxn id="5" idx="3"/>
            <a:endCxn id="6" idx="1"/>
          </p:cNvCxnSpPr>
          <p:nvPr/>
        </p:nvCxnSpPr>
        <p:spPr>
          <a:xfrm>
            <a:off x="2133600" y="3390900"/>
            <a:ext cx="762000" cy="0"/>
          </a:xfrm>
          <a:prstGeom prst="straightConnector1">
            <a:avLst/>
          </a:prstGeom>
          <a:ln w="38100" cmpd="sng">
            <a:headEnd type="arrow"/>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6" idx="3"/>
            <a:endCxn id="7" idx="1"/>
          </p:cNvCxnSpPr>
          <p:nvPr/>
        </p:nvCxnSpPr>
        <p:spPr>
          <a:xfrm>
            <a:off x="6248400" y="3390900"/>
            <a:ext cx="762000" cy="0"/>
          </a:xfrm>
          <a:prstGeom prst="straightConnector1">
            <a:avLst/>
          </a:prstGeom>
          <a:ln w="38100" cmpd="sng">
            <a:headEnd type="arrow"/>
            <a:tailEnd type="arrow"/>
          </a:ln>
        </p:spPr>
        <p:style>
          <a:lnRef idx="2">
            <a:schemeClr val="dk1"/>
          </a:lnRef>
          <a:fillRef idx="0">
            <a:schemeClr val="dk1"/>
          </a:fillRef>
          <a:effectRef idx="1">
            <a:schemeClr val="dk1"/>
          </a:effectRef>
          <a:fontRef idx="minor">
            <a:schemeClr val="tx1"/>
          </a:fontRef>
        </p:style>
      </p:cxnSp>
      <p:sp>
        <p:nvSpPr>
          <p:cNvPr id="36" name="Folded Corner 35"/>
          <p:cNvSpPr/>
          <p:nvPr/>
        </p:nvSpPr>
        <p:spPr>
          <a:xfrm>
            <a:off x="762000" y="2819400"/>
            <a:ext cx="1066800" cy="1143000"/>
          </a:xfrm>
          <a:prstGeom prst="foldedCorner">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sp>
        <p:nvSpPr>
          <p:cNvPr id="37" name="Folded Corner 36"/>
          <p:cNvSpPr/>
          <p:nvPr/>
        </p:nvSpPr>
        <p:spPr>
          <a:xfrm>
            <a:off x="838200" y="2895600"/>
            <a:ext cx="1066800" cy="1143000"/>
          </a:xfrm>
          <a:prstGeom prst="foldedCorner">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spTree>
    <p:extLst>
      <p:ext uri="{BB962C8B-B14F-4D97-AF65-F5344CB8AC3E}">
        <p14:creationId xmlns:p14="http://schemas.microsoft.com/office/powerpoint/2010/main" val="8388568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(continued)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20</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4234706154"/>
              </p:ext>
            </p:extLst>
          </p:nvPr>
        </p:nvGraphicFramePr>
        <p:xfrm>
          <a:off x="1066800" y="3124200"/>
          <a:ext cx="7086599" cy="2365375"/>
        </p:xfrm>
        <a:graphic>
          <a:graphicData uri="http://schemas.openxmlformats.org/drawingml/2006/table">
            <a:tbl>
              <a:tblPr firstRow="1" bandRow="1">
                <a:tableStyleId>{5C22544A-7EE6-4342-B048-85BDC9FD1C3A}</a:tableStyleId>
              </a:tblPr>
              <a:tblGrid>
                <a:gridCol w="896007"/>
                <a:gridCol w="2263079"/>
                <a:gridCol w="1483859"/>
                <a:gridCol w="814552"/>
                <a:gridCol w="1629102"/>
              </a:tblGrid>
              <a:tr h="511175">
                <a:tc>
                  <a:txBody>
                    <a:bodyPr/>
                    <a:lstStyle/>
                    <a:p>
                      <a:r>
                        <a:rPr lang="en-US" sz="2000" b="1" dirty="0" smtClean="0"/>
                        <a:t>Script</a:t>
                      </a:r>
                      <a:endParaRPr lang="en-US" sz="2000" b="1" dirty="0"/>
                    </a:p>
                  </a:txBody>
                  <a:tcPr/>
                </a:tc>
                <a:tc>
                  <a:txBody>
                    <a:bodyPr/>
                    <a:lstStyle/>
                    <a:p>
                      <a:r>
                        <a:rPr lang="en-US" sz="2000" b="1" baseline="0" dirty="0" smtClean="0"/>
                        <a:t>Domain</a:t>
                      </a:r>
                      <a:endParaRPr lang="en-US" sz="2000" b="1" baseline="-25000" dirty="0"/>
                    </a:p>
                  </a:txBody>
                  <a:tcPr/>
                </a:tc>
                <a:tc>
                  <a:txBody>
                    <a:bodyPr/>
                    <a:lstStyle/>
                    <a:p>
                      <a:r>
                        <a:rPr lang="en-US" sz="2000" b="1" dirty="0" smtClean="0"/>
                        <a:t>Changed</a:t>
                      </a:r>
                      <a:endParaRPr lang="en-US" sz="2000" b="1" baseline="-25000" dirty="0"/>
                    </a:p>
                  </a:txBody>
                  <a:tcPr/>
                </a:tc>
                <a:tc>
                  <a:txBody>
                    <a:bodyPr/>
                    <a:lstStyle/>
                    <a:p>
                      <a:r>
                        <a:rPr lang="en-US" sz="2000" b="1" dirty="0" smtClean="0"/>
                        <a:t>Fixed</a:t>
                      </a:r>
                      <a:endParaRPr lang="en-US" sz="2000" b="1" baseline="-25000" dirty="0"/>
                    </a:p>
                  </a:txBody>
                  <a:tcPr/>
                </a:tc>
                <a:tc>
                  <a:txBody>
                    <a:bodyPr/>
                    <a:lstStyle/>
                    <a:p>
                      <a:r>
                        <a:rPr lang="en-US" sz="2000" b="1" dirty="0" smtClean="0"/>
                        <a:t>Suggestions</a:t>
                      </a:r>
                      <a:endParaRPr lang="en-US" sz="2000" b="1" baseline="-25000" dirty="0"/>
                    </a:p>
                  </a:txBody>
                  <a:tcPr/>
                </a:tc>
              </a:tr>
              <a:tr h="370840">
                <a:tc>
                  <a:txBody>
                    <a:bodyPr/>
                    <a:lstStyle/>
                    <a:p>
                      <a:r>
                        <a:rPr kumimoji="0" lang="en-US" sz="1800" b="0" i="0" u="none" strike="noStrike" kern="1200" baseline="0" dirty="0" smtClean="0">
                          <a:solidFill>
                            <a:schemeClr val="dk1"/>
                          </a:solidFill>
                          <a:latin typeface="+mn-lt"/>
                          <a:ea typeface="+mn-ea"/>
                          <a:cs typeface="+mn-cs"/>
                        </a:rPr>
                        <a:t>10043</a:t>
                      </a:r>
                      <a:endParaRPr lang="en-US" dirty="0"/>
                    </a:p>
                  </a:txBody>
                  <a:tcPr/>
                </a:tc>
                <a:tc>
                  <a:txBody>
                    <a:bodyPr/>
                    <a:lstStyle/>
                    <a:p>
                      <a:r>
                        <a:rPr kumimoji="0" lang="en-US" sz="1800" b="0" i="0" u="none" strike="noStrike" kern="1200" baseline="0" dirty="0" err="1" smtClean="0">
                          <a:solidFill>
                            <a:schemeClr val="dk1"/>
                          </a:solidFill>
                          <a:latin typeface="+mn-lt"/>
                          <a:ea typeface="+mn-ea"/>
                          <a:cs typeface="+mn-cs"/>
                        </a:rPr>
                        <a:t>careers.yahoo.com</a:t>
                      </a:r>
                      <a:endParaRPr lang="en-US" dirty="0"/>
                    </a:p>
                  </a:txBody>
                  <a:tcPr/>
                </a:tc>
                <a:tc>
                  <a:txBody>
                    <a:bodyPr/>
                    <a:lstStyle/>
                    <a:p>
                      <a:r>
                        <a:rPr lang="en-US" dirty="0" smtClean="0"/>
                        <a:t>Form</a:t>
                      </a:r>
                      <a:endParaRPr lang="en-US" dirty="0"/>
                    </a:p>
                  </a:txBody>
                  <a:tcPr/>
                </a:tc>
                <a:tc>
                  <a:txBody>
                    <a:bodyPr/>
                    <a:lstStyle/>
                    <a:p>
                      <a:r>
                        <a:rPr lang="en-US" dirty="0" smtClean="0"/>
                        <a:t>No</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(15, 15, 0)</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10754</a:t>
                      </a:r>
                      <a:endParaRPr lang="en-US" dirty="0"/>
                    </a:p>
                  </a:txBody>
                  <a:tcPr/>
                </a:tc>
                <a:tc>
                  <a:txBody>
                    <a:bodyPr/>
                    <a:lstStyle/>
                    <a:p>
                      <a:r>
                        <a:rPr kumimoji="0" lang="en-US" sz="1800" b="0" i="0" u="none" strike="noStrike" kern="1200" baseline="0" dirty="0" err="1" smtClean="0">
                          <a:solidFill>
                            <a:schemeClr val="dk1"/>
                          </a:solidFill>
                          <a:latin typeface="+mn-lt"/>
                          <a:ea typeface="+mn-ea"/>
                          <a:cs typeface="+mn-cs"/>
                        </a:rPr>
                        <a:t>www.icade.fr</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Form, </a:t>
                      </a:r>
                      <a:r>
                        <a:rPr kumimoji="0" lang="en-US" sz="1800" b="0" i="0" u="none" strike="noStrike" kern="1200" baseline="0" dirty="0" err="1" smtClean="0">
                          <a:solidFill>
                            <a:schemeClr val="dk1"/>
                          </a:solidFill>
                          <a:latin typeface="+mn-lt"/>
                          <a:ea typeface="+mn-ea"/>
                          <a:cs typeface="+mn-cs"/>
                        </a:rPr>
                        <a:t>Reloc</a:t>
                      </a:r>
                      <a:r>
                        <a:rPr kumimoji="0" lang="en-US" sz="1800" b="0" i="0" u="none" strike="noStrike" kern="1200" baseline="0" dirty="0" smtClean="0">
                          <a:solidFill>
                            <a:schemeClr val="dk1"/>
                          </a:solidFill>
                          <a:latin typeface="+mn-lt"/>
                          <a:ea typeface="+mn-ea"/>
                          <a:cs typeface="+mn-cs"/>
                        </a:rPr>
                        <a:t>.</a:t>
                      </a:r>
                      <a:endParaRPr lang="en-US" dirty="0"/>
                    </a:p>
                  </a:txBody>
                  <a:tcPr/>
                </a:tc>
                <a:tc>
                  <a:txBody>
                    <a:bodyPr/>
                    <a:lstStyle/>
                    <a:p>
                      <a:r>
                        <a:rPr lang="en-US" dirty="0" smtClean="0"/>
                        <a:t>No</a:t>
                      </a:r>
                      <a:endParaRPr lang="en-US" dirty="0"/>
                    </a:p>
                  </a:txBody>
                  <a:tcPr/>
                </a:tc>
                <a:tc>
                  <a:txBody>
                    <a:bodyPr/>
                    <a:lstStyle/>
                    <a:p>
                      <a:r>
                        <a:rPr lang="en-US" dirty="0" smtClean="0"/>
                        <a:t>0</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11525</a:t>
                      </a:r>
                    </a:p>
                  </a:txBody>
                  <a:tcPr/>
                </a:tc>
                <a:tc>
                  <a:txBody>
                    <a:bodyPr/>
                    <a:lstStyle/>
                    <a:p>
                      <a:r>
                        <a:rPr kumimoji="0" lang="en-US" sz="1800" b="0" i="0" u="none" strike="noStrike" kern="1200" baseline="0" dirty="0" err="1" smtClean="0">
                          <a:solidFill>
                            <a:schemeClr val="dk1"/>
                          </a:solidFill>
                          <a:latin typeface="+mn-lt"/>
                          <a:ea typeface="+mn-ea"/>
                          <a:cs typeface="+mn-cs"/>
                        </a:rPr>
                        <a:t>www.terra.com.br</a:t>
                      </a:r>
                      <a:endParaRPr lang="en-US" dirty="0"/>
                    </a:p>
                  </a:txBody>
                  <a:tcPr/>
                </a:tc>
                <a:tc>
                  <a:txBody>
                    <a:bodyPr/>
                    <a:lstStyle/>
                    <a:p>
                      <a:r>
                        <a:rPr lang="en-US" dirty="0" smtClean="0"/>
                        <a:t>Link text</a:t>
                      </a:r>
                      <a:endParaRPr lang="en-US" dirty="0"/>
                    </a:p>
                  </a:txBody>
                  <a:tcPr/>
                </a:tc>
                <a:tc>
                  <a:txBody>
                    <a:bodyPr/>
                    <a:lstStyle/>
                    <a:p>
                      <a:r>
                        <a:rPr lang="en-US" dirty="0" smtClean="0"/>
                        <a:t>Yes</a:t>
                      </a:r>
                      <a:endParaRPr lang="en-US" dirty="0"/>
                    </a:p>
                  </a:txBody>
                  <a:tcPr/>
                </a:tc>
                <a:tc>
                  <a:txBody>
                    <a:bodyPr/>
                    <a:lstStyle/>
                    <a:p>
                      <a:r>
                        <a:rPr lang="en-US" dirty="0" smtClean="0"/>
                        <a:t>285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13389</a:t>
                      </a:r>
                      <a:endParaRPr lang="en-US" dirty="0" smtClean="0"/>
                    </a:p>
                  </a:txBody>
                  <a:tcPr/>
                </a:tc>
                <a:tc>
                  <a:txBody>
                    <a:bodyPr/>
                    <a:lstStyle/>
                    <a:p>
                      <a:r>
                        <a:rPr kumimoji="0" lang="en-US" sz="1800" b="0" i="0" u="none" strike="noStrike" kern="1200" baseline="0" dirty="0" err="1" smtClean="0">
                          <a:solidFill>
                            <a:schemeClr val="dk1"/>
                          </a:solidFill>
                          <a:latin typeface="+mn-lt"/>
                          <a:ea typeface="+mn-ea"/>
                          <a:cs typeface="+mn-cs"/>
                        </a:rPr>
                        <a:t>www.terra.com.br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text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tc>
                <a:tc>
                  <a:txBody>
                    <a:bodyPr/>
                    <a:lstStyle/>
                    <a:p>
                      <a:r>
                        <a:rPr lang="en-US" dirty="0" smtClean="0"/>
                        <a:t>285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18164</a:t>
                      </a:r>
                      <a:endParaRPr lang="en-US" dirty="0" smtClean="0"/>
                    </a:p>
                  </a:txBody>
                  <a:tcPr/>
                </a:tc>
                <a:tc>
                  <a:txBody>
                    <a:bodyPr/>
                    <a:lstStyle/>
                    <a:p>
                      <a:r>
                        <a:rPr kumimoji="0" lang="en-US" sz="1800" b="0" i="0" u="none" strike="noStrike" kern="1200" baseline="0" dirty="0" err="1" smtClean="0">
                          <a:solidFill>
                            <a:schemeClr val="dk1"/>
                          </a:solidFill>
                          <a:latin typeface="+mn-lt"/>
                          <a:ea typeface="+mn-ea"/>
                          <a:cs typeface="+mn-cs"/>
                        </a:rPr>
                        <a:t>www.google.com.br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text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tc>
                <a:tc>
                  <a:txBody>
                    <a:bodyPr/>
                    <a:lstStyle/>
                    <a:p>
                      <a:r>
                        <a:rPr lang="en-US" dirty="0" smtClean="0"/>
                        <a:t>1</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3352800" y="2133600"/>
            <a:ext cx="2357438" cy="685800"/>
          </a:xfrm>
          <a:prstGeom prst="rect">
            <a:avLst/>
          </a:prstGeom>
        </p:spPr>
      </p:pic>
    </p:spTree>
    <p:extLst>
      <p:ext uri="{BB962C8B-B14F-4D97-AF65-F5344CB8AC3E}">
        <p14:creationId xmlns:p14="http://schemas.microsoft.com/office/powerpoint/2010/main" val="38022826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latin typeface="Arial"/>
                <a:cs typeface="Arial"/>
              </a:rPr>
              <a:t>RQ1: Effectiveness</a:t>
            </a:r>
          </a:p>
          <a:p>
            <a:pPr lvl="1"/>
            <a:r>
              <a:rPr lang="en-US" dirty="0" smtClean="0"/>
              <a:t>WATER could suggest repairs to broken test cases</a:t>
            </a:r>
          </a:p>
          <a:p>
            <a:pPr lvl="1"/>
            <a:r>
              <a:rPr lang="en-US" dirty="0" err="1" smtClean="0"/>
              <a:t>Joomla</a:t>
            </a:r>
            <a:r>
              <a:rPr lang="en-US" dirty="0" smtClean="0"/>
              <a:t> &amp; </a:t>
            </a:r>
            <a:r>
              <a:rPr lang="en-US" dirty="0" err="1" smtClean="0"/>
              <a:t>Ofbiz</a:t>
            </a:r>
            <a:r>
              <a:rPr lang="en-US" dirty="0" smtClean="0"/>
              <a:t> studies: Suggestions correspond to actual fixes made by developers.</a:t>
            </a:r>
          </a:p>
          <a:p>
            <a:pPr lvl="1"/>
            <a:endParaRPr lang="en-US" dirty="0"/>
          </a:p>
          <a:p>
            <a:r>
              <a:rPr lang="en-US" dirty="0" smtClean="0">
                <a:latin typeface="Arial"/>
                <a:cs typeface="Arial"/>
              </a:rPr>
              <a:t>RQ2: Efficiency (wrong suggestions)</a:t>
            </a:r>
          </a:p>
          <a:p>
            <a:pPr lvl="1"/>
            <a:r>
              <a:rPr lang="en-US" dirty="0" err="1" smtClean="0"/>
              <a:t>Joomla</a:t>
            </a:r>
            <a:r>
              <a:rPr lang="en-US" dirty="0" smtClean="0"/>
              <a:t> &amp; </a:t>
            </a:r>
            <a:r>
              <a:rPr lang="en-US" dirty="0" err="1" smtClean="0"/>
              <a:t>Ofbiz</a:t>
            </a:r>
            <a:r>
              <a:rPr lang="en-US" dirty="0" smtClean="0"/>
              <a:t> study: 1-3 suggestions</a:t>
            </a:r>
          </a:p>
          <a:p>
            <a:pPr lvl="1"/>
            <a:r>
              <a:rPr lang="en-US" dirty="0" err="1" smtClean="0"/>
              <a:t>Coscripter</a:t>
            </a:r>
            <a:r>
              <a:rPr lang="en-US" dirty="0" smtClean="0"/>
              <a:t> study: 1-285 suggestions</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21</a:t>
            </a:fld>
            <a:endParaRPr lang="en-US"/>
          </a:p>
        </p:txBody>
      </p:sp>
    </p:spTree>
    <p:extLst>
      <p:ext uri="{BB962C8B-B14F-4D97-AF65-F5344CB8AC3E}">
        <p14:creationId xmlns:p14="http://schemas.microsoft.com/office/powerpoint/2010/main" val="910633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Repair of </a:t>
            </a:r>
            <a:r>
              <a:rPr lang="en-US" dirty="0" err="1" smtClean="0"/>
              <a:t>JUnit</a:t>
            </a:r>
            <a:r>
              <a:rPr lang="en-US" dirty="0" smtClean="0"/>
              <a:t> tests</a:t>
            </a:r>
          </a:p>
          <a:p>
            <a:pPr lvl="1"/>
            <a:r>
              <a:rPr lang="en-US" dirty="0"/>
              <a:t>Daniel et. al (</a:t>
            </a:r>
            <a:r>
              <a:rPr lang="en-US" dirty="0" err="1"/>
              <a:t>ReAssert</a:t>
            </a:r>
            <a:r>
              <a:rPr lang="en-US" dirty="0"/>
              <a:t>) </a:t>
            </a:r>
            <a:r>
              <a:rPr lang="en-US" dirty="0" smtClean="0">
                <a:latin typeface="+mj-lt"/>
                <a:cs typeface="Andale Mono"/>
              </a:rPr>
              <a:t>[ASE’09][ISSTA’10]</a:t>
            </a:r>
          </a:p>
          <a:p>
            <a:endParaRPr lang="en-US" dirty="0" smtClean="0">
              <a:latin typeface="+mj-lt"/>
            </a:endParaRPr>
          </a:p>
          <a:p>
            <a:r>
              <a:rPr lang="en-US" dirty="0" smtClean="0"/>
              <a:t>Regression testing for Web applications</a:t>
            </a:r>
            <a:endParaRPr lang="en-US" dirty="0" smtClean="0"/>
          </a:p>
          <a:p>
            <a:pPr lvl="1"/>
            <a:r>
              <a:rPr lang="en-US" dirty="0" err="1"/>
              <a:t>Alshahwan</a:t>
            </a:r>
            <a:r>
              <a:rPr lang="en-US" dirty="0"/>
              <a:t> &amp; </a:t>
            </a:r>
            <a:r>
              <a:rPr lang="en-US" dirty="0" smtClean="0"/>
              <a:t>Harman [ICST’08] </a:t>
            </a:r>
          </a:p>
          <a:p>
            <a:pPr lvl="1"/>
            <a:r>
              <a:rPr lang="en-US" dirty="0" err="1"/>
              <a:t>Dobolyi</a:t>
            </a:r>
            <a:r>
              <a:rPr lang="en-US" dirty="0"/>
              <a:t> &amp; Weimer [ISSRE’09]</a:t>
            </a:r>
          </a:p>
          <a:p>
            <a:pPr lvl="1"/>
            <a:r>
              <a:rPr lang="en-US" dirty="0" err="1" smtClean="0"/>
              <a:t>Roest</a:t>
            </a:r>
            <a:r>
              <a:rPr lang="en-US" dirty="0" smtClean="0"/>
              <a:t>, </a:t>
            </a:r>
            <a:r>
              <a:rPr lang="en-US" dirty="0" err="1" smtClean="0"/>
              <a:t>Mesbah</a:t>
            </a:r>
            <a:r>
              <a:rPr lang="en-US" dirty="0" smtClean="0"/>
              <a:t> &amp; Van </a:t>
            </a:r>
            <a:r>
              <a:rPr lang="en-US" dirty="0" err="1" smtClean="0"/>
              <a:t>Deursen</a:t>
            </a:r>
            <a:r>
              <a:rPr lang="en-US" dirty="0" smtClean="0"/>
              <a:t> [ICST’10]</a:t>
            </a:r>
          </a:p>
          <a:p>
            <a:endParaRPr lang="en-US" dirty="0" smtClean="0"/>
          </a:p>
          <a:p>
            <a:r>
              <a:rPr lang="en-US" dirty="0" smtClean="0"/>
              <a:t>GUI Test repair</a:t>
            </a:r>
          </a:p>
          <a:p>
            <a:pPr lvl="1"/>
            <a:r>
              <a:rPr lang="en-US" dirty="0" err="1"/>
              <a:t>Memon</a:t>
            </a:r>
            <a:r>
              <a:rPr lang="en-US" dirty="0"/>
              <a:t> &amp; </a:t>
            </a:r>
            <a:r>
              <a:rPr lang="en-US" dirty="0" err="1" smtClean="0"/>
              <a:t>Soffa</a:t>
            </a:r>
            <a:r>
              <a:rPr lang="en-US" dirty="0" smtClean="0"/>
              <a:t> [FSE’03]</a:t>
            </a:r>
          </a:p>
          <a:p>
            <a:pPr lvl="1"/>
            <a:r>
              <a:rPr lang="en-US" dirty="0" err="1" smtClean="0"/>
              <a:t>Grechanik</a:t>
            </a:r>
            <a:r>
              <a:rPr lang="en-US" dirty="0" smtClean="0"/>
              <a:t>, </a:t>
            </a:r>
            <a:r>
              <a:rPr lang="en-US" dirty="0" err="1" smtClean="0"/>
              <a:t>Xie</a:t>
            </a:r>
            <a:r>
              <a:rPr lang="en-US" dirty="0" smtClean="0"/>
              <a:t> &amp; Fu [ICSE’09]</a:t>
            </a:r>
          </a:p>
          <a:p>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22</a:t>
            </a:fld>
            <a:endParaRPr lang="en-US"/>
          </a:p>
        </p:txBody>
      </p:sp>
    </p:spTree>
    <p:extLst>
      <p:ext uri="{BB962C8B-B14F-4D97-AF65-F5344CB8AC3E}">
        <p14:creationId xmlns:p14="http://schemas.microsoft.com/office/powerpoint/2010/main" val="3106009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23</a:t>
            </a:fld>
            <a:endParaRPr lang="en-US"/>
          </a:p>
        </p:txBody>
      </p:sp>
      <p:pic>
        <p:nvPicPr>
          <p:cNvPr id="6" name="Picture 5"/>
          <p:cNvPicPr>
            <a:picLocks noChangeAspect="1"/>
          </p:cNvPicPr>
          <p:nvPr/>
        </p:nvPicPr>
        <p:blipFill>
          <a:blip r:embed="rId3"/>
          <a:stretch>
            <a:fillRect/>
          </a:stretch>
        </p:blipFill>
        <p:spPr>
          <a:xfrm>
            <a:off x="4725090" y="1457961"/>
            <a:ext cx="3428310" cy="2577946"/>
          </a:xfrm>
          <a:prstGeom prst="rect">
            <a:avLst/>
          </a:prstGeom>
        </p:spPr>
      </p:pic>
      <p:pic>
        <p:nvPicPr>
          <p:cNvPr id="7" name="Picture 6"/>
          <p:cNvPicPr>
            <a:picLocks noChangeAspect="1"/>
          </p:cNvPicPr>
          <p:nvPr/>
        </p:nvPicPr>
        <p:blipFill>
          <a:blip r:embed="rId4"/>
          <a:stretch>
            <a:fillRect/>
          </a:stretch>
        </p:blipFill>
        <p:spPr>
          <a:xfrm>
            <a:off x="838200" y="1490887"/>
            <a:ext cx="3368584" cy="2539665"/>
          </a:xfrm>
          <a:prstGeom prst="rect">
            <a:avLst/>
          </a:prstGeom>
        </p:spPr>
      </p:pic>
      <p:pic>
        <p:nvPicPr>
          <p:cNvPr id="8" name="Picture 7"/>
          <p:cNvPicPr>
            <a:picLocks noChangeAspect="1"/>
          </p:cNvPicPr>
          <p:nvPr/>
        </p:nvPicPr>
        <p:blipFill>
          <a:blip r:embed="rId5"/>
          <a:stretch>
            <a:fillRect/>
          </a:stretch>
        </p:blipFill>
        <p:spPr>
          <a:xfrm>
            <a:off x="4725090" y="4191000"/>
            <a:ext cx="3421857" cy="2582028"/>
          </a:xfrm>
          <a:prstGeom prst="rect">
            <a:avLst/>
          </a:prstGeom>
        </p:spPr>
      </p:pic>
      <p:pic>
        <p:nvPicPr>
          <p:cNvPr id="9" name="Picture 8"/>
          <p:cNvPicPr>
            <a:picLocks noChangeAspect="1"/>
          </p:cNvPicPr>
          <p:nvPr/>
        </p:nvPicPr>
        <p:blipFill>
          <a:blip r:embed="rId6"/>
          <a:stretch>
            <a:fillRect/>
          </a:stretch>
        </p:blipFill>
        <p:spPr>
          <a:xfrm>
            <a:off x="838200" y="4208707"/>
            <a:ext cx="3412922" cy="2573093"/>
          </a:xfrm>
          <a:prstGeom prst="rect">
            <a:avLst/>
          </a:prstGeom>
        </p:spPr>
      </p:pic>
    </p:spTree>
    <p:extLst>
      <p:ext uri="{BB962C8B-B14F-4D97-AF65-F5344CB8AC3E}">
        <p14:creationId xmlns:p14="http://schemas.microsoft.com/office/powerpoint/2010/main" val="3006012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a:t>
            </a:r>
            <a:r>
              <a:rPr lang="en-US" dirty="0" smtClean="0"/>
              <a:t>Test </a:t>
            </a:r>
            <a:r>
              <a:rPr lang="en-US" dirty="0"/>
              <a:t>Repair</a:t>
            </a:r>
          </a:p>
        </p:txBody>
      </p:sp>
      <p:sp>
        <p:nvSpPr>
          <p:cNvPr id="4" name="Slide Number Placeholder 3"/>
          <p:cNvSpPr>
            <a:spLocks noGrp="1"/>
          </p:cNvSpPr>
          <p:nvPr>
            <p:ph type="sldNum" sz="quarter" idx="12"/>
          </p:nvPr>
        </p:nvSpPr>
        <p:spPr/>
        <p:txBody>
          <a:bodyPr/>
          <a:lstStyle/>
          <a:p>
            <a:fld id="{7C93247F-5E58-4FAE-ACE5-274F6C6361C8}" type="slidenum">
              <a:rPr lang="en-US" smtClean="0"/>
              <a:pPr/>
              <a:t>3</a:t>
            </a:fld>
            <a:endParaRPr lang="en-US"/>
          </a:p>
        </p:txBody>
      </p:sp>
      <p:sp>
        <p:nvSpPr>
          <p:cNvPr id="5" name="Rectangle 4"/>
          <p:cNvSpPr/>
          <p:nvPr/>
        </p:nvSpPr>
        <p:spPr>
          <a:xfrm>
            <a:off x="457200" y="2590800"/>
            <a:ext cx="16764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p:cNvSpPr/>
          <p:nvPr/>
        </p:nvSpPr>
        <p:spPr>
          <a:xfrm>
            <a:off x="2895600" y="2590800"/>
            <a:ext cx="33528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7010400" y="2590800"/>
            <a:ext cx="16764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381000" y="4422132"/>
            <a:ext cx="1828800" cy="369332"/>
          </a:xfrm>
          <a:prstGeom prst="rect">
            <a:avLst/>
          </a:prstGeom>
          <a:noFill/>
        </p:spPr>
        <p:txBody>
          <a:bodyPr wrap="square" rtlCol="0">
            <a:spAutoFit/>
          </a:bodyPr>
          <a:lstStyle/>
          <a:p>
            <a:pPr algn="ctr"/>
            <a:r>
              <a:rPr lang="en-US" dirty="0" smtClean="0"/>
              <a:t>Test Machine</a:t>
            </a:r>
            <a:endParaRPr lang="en-US" dirty="0"/>
          </a:p>
        </p:txBody>
      </p:sp>
      <p:sp>
        <p:nvSpPr>
          <p:cNvPr id="11" name="TextBox 10"/>
          <p:cNvSpPr txBox="1"/>
          <p:nvPr/>
        </p:nvSpPr>
        <p:spPr>
          <a:xfrm>
            <a:off x="6934200" y="4355068"/>
            <a:ext cx="1828800" cy="369332"/>
          </a:xfrm>
          <a:prstGeom prst="rect">
            <a:avLst/>
          </a:prstGeom>
          <a:noFill/>
        </p:spPr>
        <p:txBody>
          <a:bodyPr wrap="square" rtlCol="0">
            <a:spAutoFit/>
          </a:bodyPr>
          <a:lstStyle/>
          <a:p>
            <a:pPr algn="ctr"/>
            <a:r>
              <a:rPr lang="en-US" dirty="0" smtClean="0"/>
              <a:t>Web Server</a:t>
            </a:r>
            <a:endParaRPr lang="en-US" dirty="0"/>
          </a:p>
        </p:txBody>
      </p:sp>
      <p:sp>
        <p:nvSpPr>
          <p:cNvPr id="12" name="TextBox 11"/>
          <p:cNvSpPr txBox="1"/>
          <p:nvPr/>
        </p:nvSpPr>
        <p:spPr>
          <a:xfrm>
            <a:off x="3733800" y="4419600"/>
            <a:ext cx="1828800" cy="369332"/>
          </a:xfrm>
          <a:prstGeom prst="rect">
            <a:avLst/>
          </a:prstGeom>
          <a:noFill/>
        </p:spPr>
        <p:txBody>
          <a:bodyPr wrap="square" rtlCol="0">
            <a:spAutoFit/>
          </a:bodyPr>
          <a:lstStyle/>
          <a:p>
            <a:pPr algn="ctr"/>
            <a:r>
              <a:rPr lang="en-US" dirty="0" smtClean="0"/>
              <a:t>Test Slave</a:t>
            </a:r>
            <a:endParaRPr lang="en-US" dirty="0"/>
          </a:p>
        </p:txBody>
      </p:sp>
      <p:grpSp>
        <p:nvGrpSpPr>
          <p:cNvPr id="13" name="Group 12"/>
          <p:cNvGrpSpPr/>
          <p:nvPr/>
        </p:nvGrpSpPr>
        <p:grpSpPr>
          <a:xfrm>
            <a:off x="4648200" y="2772396"/>
            <a:ext cx="1415280" cy="1266204"/>
            <a:chOff x="4038600" y="4150810"/>
            <a:chExt cx="1981200" cy="1716589"/>
          </a:xfrm>
        </p:grpSpPr>
        <p:sp>
          <p:nvSpPr>
            <p:cNvPr id="14" name="Rounded Rectangle 13"/>
            <p:cNvSpPr/>
            <p:nvPr/>
          </p:nvSpPr>
          <p:spPr>
            <a:xfrm>
              <a:off x="4038600" y="4150810"/>
              <a:ext cx="1981200" cy="1716589"/>
            </a:xfrm>
            <a:prstGeom prst="roundRect">
              <a:avLst>
                <a:gd name="adj" fmla="val 276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ectangle 14"/>
            <p:cNvSpPr/>
            <p:nvPr/>
          </p:nvSpPr>
          <p:spPr>
            <a:xfrm>
              <a:off x="4094540" y="4448031"/>
              <a:ext cx="1868015" cy="13716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095844" y="4267200"/>
              <a:ext cx="1696660" cy="123969"/>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600" dirty="0" smtClean="0">
                  <a:solidFill>
                    <a:schemeClr val="tx1"/>
                  </a:solidFill>
                </a:rPr>
                <a:t>http://www.website.com</a:t>
              </a:r>
              <a:endParaRPr lang="en-US" sz="600" dirty="0">
                <a:solidFill>
                  <a:schemeClr val="tx1"/>
                </a:solidFill>
              </a:endParaRPr>
            </a:p>
          </p:txBody>
        </p:sp>
        <p:pic>
          <p:nvPicPr>
            <p:cNvPr id="17" name="Picture 15"/>
            <p:cNvPicPr>
              <a:picLocks noChangeAspect="1" noChangeArrowheads="1"/>
            </p:cNvPicPr>
            <p:nvPr/>
          </p:nvPicPr>
          <p:blipFill>
            <a:blip r:embed="rId3" cstate="print"/>
            <a:srcRect/>
            <a:stretch>
              <a:fillRect/>
            </a:stretch>
          </p:blipFill>
          <p:spPr bwMode="auto">
            <a:xfrm>
              <a:off x="5019952" y="4953000"/>
              <a:ext cx="797344" cy="803673"/>
            </a:xfrm>
            <a:prstGeom prst="rect">
              <a:avLst/>
            </a:prstGeom>
            <a:noFill/>
            <a:ln w="9525">
              <a:noFill/>
              <a:miter lim="800000"/>
              <a:headEnd/>
              <a:tailEnd/>
            </a:ln>
            <a:effectLst>
              <a:glow rad="38100">
                <a:schemeClr val="bg1">
                  <a:alpha val="75000"/>
                </a:schemeClr>
              </a:glow>
            </a:effectLst>
          </p:spPr>
        </p:pic>
        <p:pic>
          <p:nvPicPr>
            <p:cNvPr id="18" name="Picture 19"/>
            <p:cNvPicPr>
              <a:picLocks noChangeAspect="1" noChangeArrowheads="1"/>
            </p:cNvPicPr>
            <p:nvPr/>
          </p:nvPicPr>
          <p:blipFill>
            <a:blip r:embed="rId4" cstate="print"/>
            <a:srcRect/>
            <a:stretch>
              <a:fillRect/>
            </a:stretch>
          </p:blipFill>
          <p:spPr bwMode="auto">
            <a:xfrm>
              <a:off x="4191000" y="4529178"/>
              <a:ext cx="892969" cy="882899"/>
            </a:xfrm>
            <a:prstGeom prst="rect">
              <a:avLst/>
            </a:prstGeom>
            <a:noFill/>
            <a:ln w="9525">
              <a:noFill/>
              <a:miter lim="800000"/>
              <a:headEnd/>
              <a:tailEnd/>
            </a:ln>
            <a:effectLst>
              <a:glow rad="38100">
                <a:schemeClr val="bg1">
                  <a:alpha val="72000"/>
                </a:schemeClr>
              </a:glow>
            </a:effectLst>
          </p:spPr>
        </p:pic>
        <p:sp>
          <p:nvSpPr>
            <p:cNvPr id="19" name="Isosceles Triangle 18"/>
            <p:cNvSpPr/>
            <p:nvPr/>
          </p:nvSpPr>
          <p:spPr>
            <a:xfrm rot="5400000">
              <a:off x="5859491" y="4288510"/>
              <a:ext cx="762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ounded Rectangle 19"/>
            <p:cNvSpPr/>
            <p:nvPr/>
          </p:nvSpPr>
          <p:spPr>
            <a:xfrm>
              <a:off x="5823049" y="4267506"/>
              <a:ext cx="139614" cy="12621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5926552" y="4174468"/>
              <a:ext cx="63414" cy="59152"/>
            </a:xfrm>
            <a:prstGeom prst="ellipse">
              <a:avLst/>
            </a:prstGeom>
            <a:gradFill flip="none" rotWithShape="1">
              <a:gsLst>
                <a:gs pos="0">
                  <a:srgbClr val="FF0000"/>
                </a:gs>
                <a:gs pos="100000">
                  <a:srgbClr val="FFFFFF"/>
                </a:gs>
              </a:gsLst>
              <a:path path="circle">
                <a:fillToRect l="100000" t="100000"/>
              </a:path>
              <a:tileRect r="-100000" b="-10000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p:cNvSpPr/>
            <p:nvPr/>
          </p:nvSpPr>
          <p:spPr>
            <a:xfrm>
              <a:off x="5732048" y="4174468"/>
              <a:ext cx="63414" cy="59152"/>
            </a:xfrm>
            <a:prstGeom prst="ellipse">
              <a:avLst/>
            </a:prstGeom>
            <a:gradFill flip="none" rotWithShape="1">
              <a:gsLst>
                <a:gs pos="0">
                  <a:srgbClr val="FFFF00"/>
                </a:gs>
                <a:gs pos="100000">
                  <a:srgbClr val="FFFFFF"/>
                </a:gs>
              </a:gsLst>
              <a:path path="circle">
                <a:fillToRect l="100000" t="100000"/>
              </a:path>
              <a:tileRect r="-100000" b="-10000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Oval 22"/>
            <p:cNvSpPr/>
            <p:nvPr/>
          </p:nvSpPr>
          <p:spPr>
            <a:xfrm>
              <a:off x="5828526" y="4174468"/>
              <a:ext cx="63414" cy="59152"/>
            </a:xfrm>
            <a:prstGeom prst="ellipse">
              <a:avLst/>
            </a:prstGeom>
            <a:gradFill flip="none" rotWithShape="1">
              <a:gsLst>
                <a:gs pos="0">
                  <a:schemeClr val="accent4">
                    <a:lumMod val="75000"/>
                  </a:schemeClr>
                </a:gs>
                <a:gs pos="100000">
                  <a:srgbClr val="FFFFFF"/>
                </a:gs>
              </a:gsLst>
              <a:path path="circle">
                <a:fillToRect l="100000" t="100000"/>
              </a:path>
              <a:tileRect r="-100000" b="-10000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 name="Folded Corner 24"/>
          <p:cNvSpPr/>
          <p:nvPr/>
        </p:nvSpPr>
        <p:spPr>
          <a:xfrm>
            <a:off x="771137" y="2819400"/>
            <a:ext cx="1066800" cy="1143000"/>
          </a:xfrm>
          <a:prstGeom prst="foldedCorner">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sp>
        <p:nvSpPr>
          <p:cNvPr id="26" name="Rounded Rectangle 25"/>
          <p:cNvSpPr/>
          <p:nvPr/>
        </p:nvSpPr>
        <p:spPr>
          <a:xfrm>
            <a:off x="3124200" y="2779744"/>
            <a:ext cx="1219200" cy="1219200"/>
          </a:xfrm>
          <a:prstGeom prst="roundRect">
            <a:avLst/>
          </a:prstGeom>
          <a:solidFill>
            <a:srgbClr val="4F81BD"/>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Browser</a:t>
            </a:r>
          </a:p>
          <a:p>
            <a:pPr algn="ctr"/>
            <a:r>
              <a:rPr lang="en-US" sz="1400" dirty="0" smtClean="0"/>
              <a:t>Automation Framework</a:t>
            </a:r>
            <a:endParaRPr lang="en-US" sz="1400" dirty="0"/>
          </a:p>
        </p:txBody>
      </p:sp>
      <p:sp>
        <p:nvSpPr>
          <p:cNvPr id="30" name="Rounded Rectangle 29"/>
          <p:cNvSpPr/>
          <p:nvPr/>
        </p:nvSpPr>
        <p:spPr>
          <a:xfrm>
            <a:off x="7162800" y="2801128"/>
            <a:ext cx="1371600" cy="990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Web Application*</a:t>
            </a:r>
            <a:endParaRPr lang="en-US" sz="1400" dirty="0"/>
          </a:p>
        </p:txBody>
      </p:sp>
      <p:pic>
        <p:nvPicPr>
          <p:cNvPr id="27" name="Picture 26"/>
          <p:cNvPicPr>
            <a:picLocks noChangeAspect="1"/>
          </p:cNvPicPr>
          <p:nvPr/>
        </p:nvPicPr>
        <p:blipFill>
          <a:blip r:embed="rId5"/>
          <a:stretch>
            <a:fillRect/>
          </a:stretch>
        </p:blipFill>
        <p:spPr>
          <a:xfrm>
            <a:off x="8216900" y="3657600"/>
            <a:ext cx="698500" cy="762000"/>
          </a:xfrm>
          <a:prstGeom prst="rect">
            <a:avLst/>
          </a:prstGeom>
        </p:spPr>
      </p:pic>
      <p:cxnSp>
        <p:nvCxnSpPr>
          <p:cNvPr id="32" name="Straight Arrow Connector 31"/>
          <p:cNvCxnSpPr>
            <a:stCxn id="5" idx="3"/>
            <a:endCxn id="6" idx="1"/>
          </p:cNvCxnSpPr>
          <p:nvPr/>
        </p:nvCxnSpPr>
        <p:spPr>
          <a:xfrm>
            <a:off x="2133600" y="3390900"/>
            <a:ext cx="762000" cy="0"/>
          </a:xfrm>
          <a:prstGeom prst="straightConnector1">
            <a:avLst/>
          </a:prstGeom>
          <a:ln w="38100" cmpd="sng">
            <a:headEnd type="arrow"/>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6" idx="3"/>
            <a:endCxn id="7" idx="1"/>
          </p:cNvCxnSpPr>
          <p:nvPr/>
        </p:nvCxnSpPr>
        <p:spPr>
          <a:xfrm>
            <a:off x="6248400" y="3390900"/>
            <a:ext cx="762000" cy="0"/>
          </a:xfrm>
          <a:prstGeom prst="straightConnector1">
            <a:avLst/>
          </a:prstGeom>
          <a:ln w="38100" cmpd="sng">
            <a:headEnd type="arrow"/>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7848600" y="2252246"/>
            <a:ext cx="944389" cy="338554"/>
          </a:xfrm>
          <a:prstGeom prst="rect">
            <a:avLst/>
          </a:prstGeom>
          <a:noFill/>
        </p:spPr>
        <p:txBody>
          <a:bodyPr wrap="none" rtlCol="0">
            <a:spAutoFit/>
          </a:bodyPr>
          <a:lstStyle/>
          <a:p>
            <a:r>
              <a:rPr lang="en-US" sz="1600" dirty="0" smtClean="0">
                <a:solidFill>
                  <a:srgbClr val="FF0000"/>
                </a:solidFill>
              </a:rPr>
              <a:t>Changed</a:t>
            </a:r>
            <a:endParaRPr lang="en-US" sz="1600" dirty="0">
              <a:solidFill>
                <a:srgbClr val="FF0000"/>
              </a:solidFill>
            </a:endParaRPr>
          </a:p>
        </p:txBody>
      </p:sp>
      <p:sp>
        <p:nvSpPr>
          <p:cNvPr id="24" name="Explosion 1 23"/>
          <p:cNvSpPr/>
          <p:nvPr/>
        </p:nvSpPr>
        <p:spPr>
          <a:xfrm>
            <a:off x="914400" y="1600200"/>
            <a:ext cx="1981200" cy="1371600"/>
          </a:xfrm>
          <a:prstGeom prst="irregularSeal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Outdated tests</a:t>
            </a:r>
            <a:endParaRPr lang="en-US" sz="1400" dirty="0"/>
          </a:p>
        </p:txBody>
      </p:sp>
      <p:sp>
        <p:nvSpPr>
          <p:cNvPr id="39" name="Freeform 38"/>
          <p:cNvSpPr/>
          <p:nvPr/>
        </p:nvSpPr>
        <p:spPr>
          <a:xfrm>
            <a:off x="749246" y="3216008"/>
            <a:ext cx="1146617" cy="392865"/>
          </a:xfrm>
          <a:custGeom>
            <a:avLst/>
            <a:gdLst>
              <a:gd name="connsiteX0" fmla="*/ 0 w 1069046"/>
              <a:gd name="connsiteY0" fmla="*/ 237546 h 392865"/>
              <a:gd name="connsiteX1" fmla="*/ 292389 w 1069046"/>
              <a:gd name="connsiteY1" fmla="*/ 210137 h 392865"/>
              <a:gd name="connsiteX2" fmla="*/ 347212 w 1069046"/>
              <a:gd name="connsiteY2" fmla="*/ 0 h 392865"/>
              <a:gd name="connsiteX3" fmla="*/ 475132 w 1069046"/>
              <a:gd name="connsiteY3" fmla="*/ 392865 h 392865"/>
              <a:gd name="connsiteX4" fmla="*/ 529955 w 1069046"/>
              <a:gd name="connsiteY4" fmla="*/ 100500 h 392865"/>
              <a:gd name="connsiteX5" fmla="*/ 657875 w 1069046"/>
              <a:gd name="connsiteY5" fmla="*/ 246682 h 392865"/>
              <a:gd name="connsiteX6" fmla="*/ 1069046 w 1069046"/>
              <a:gd name="connsiteY6" fmla="*/ 45682 h 39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046" h="392865">
                <a:moveTo>
                  <a:pt x="0" y="237546"/>
                </a:moveTo>
                <a:lnTo>
                  <a:pt x="292389" y="210137"/>
                </a:lnTo>
                <a:lnTo>
                  <a:pt x="347212" y="0"/>
                </a:lnTo>
                <a:lnTo>
                  <a:pt x="475132" y="392865"/>
                </a:lnTo>
                <a:lnTo>
                  <a:pt x="529955" y="100500"/>
                </a:lnTo>
                <a:lnTo>
                  <a:pt x="657875" y="246682"/>
                </a:lnTo>
                <a:lnTo>
                  <a:pt x="1069046" y="45682"/>
                </a:lnTo>
              </a:path>
            </a:pathLst>
          </a:custGeom>
          <a:ln w="76200" cmpd="sng">
            <a:solidFill>
              <a:schemeClr val="accent1">
                <a:lumMod val="40000"/>
                <a:lumOff val="60000"/>
              </a:schemeClr>
            </a:solidFill>
          </a:ln>
          <a:effectLst>
            <a:innerShdw blurRad="69850" dist="889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1" name="Picture 40"/>
          <p:cNvPicPr>
            <a:picLocks noChangeAspect="1"/>
          </p:cNvPicPr>
          <p:nvPr/>
        </p:nvPicPr>
        <p:blipFill>
          <a:blip r:embed="rId6"/>
          <a:stretch>
            <a:fillRect/>
          </a:stretch>
        </p:blipFill>
        <p:spPr>
          <a:xfrm>
            <a:off x="805741" y="2957500"/>
            <a:ext cx="948441" cy="859920"/>
          </a:xfrm>
          <a:prstGeom prst="rect">
            <a:avLst/>
          </a:prstGeom>
        </p:spPr>
      </p:pic>
      <p:grpSp>
        <p:nvGrpSpPr>
          <p:cNvPr id="48" name="Group 47"/>
          <p:cNvGrpSpPr/>
          <p:nvPr/>
        </p:nvGrpSpPr>
        <p:grpSpPr>
          <a:xfrm>
            <a:off x="2971800" y="4953000"/>
            <a:ext cx="3352800" cy="1295400"/>
            <a:chOff x="2133600" y="4953000"/>
            <a:chExt cx="3352800" cy="1295400"/>
          </a:xfrm>
        </p:grpSpPr>
        <p:pic>
          <p:nvPicPr>
            <p:cNvPr id="42" name="Picture 41"/>
            <p:cNvPicPr>
              <a:picLocks noChangeAspect="1"/>
            </p:cNvPicPr>
            <p:nvPr/>
          </p:nvPicPr>
          <p:blipFill>
            <a:blip r:embed="rId7"/>
            <a:stretch>
              <a:fillRect/>
            </a:stretch>
          </p:blipFill>
          <p:spPr>
            <a:xfrm flipH="1">
              <a:off x="4267200" y="5029200"/>
              <a:ext cx="1219200" cy="1143000"/>
            </a:xfrm>
            <a:prstGeom prst="rect">
              <a:avLst/>
            </a:prstGeom>
          </p:spPr>
        </p:pic>
        <p:grpSp>
          <p:nvGrpSpPr>
            <p:cNvPr id="46" name="Group 45"/>
            <p:cNvGrpSpPr/>
            <p:nvPr/>
          </p:nvGrpSpPr>
          <p:grpSpPr>
            <a:xfrm>
              <a:off x="2133600" y="4953000"/>
              <a:ext cx="1200926" cy="1295400"/>
              <a:chOff x="783378" y="4953000"/>
              <a:chExt cx="1200926" cy="1295400"/>
            </a:xfrm>
          </p:grpSpPr>
          <p:sp>
            <p:nvSpPr>
              <p:cNvPr id="43" name="Folded Corner 42"/>
              <p:cNvSpPr/>
              <p:nvPr/>
            </p:nvSpPr>
            <p:spPr>
              <a:xfrm>
                <a:off x="783378" y="4953000"/>
                <a:ext cx="1066800" cy="11430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sp>
            <p:nvSpPr>
              <p:cNvPr id="44" name="Folded Corner 43"/>
              <p:cNvSpPr/>
              <p:nvPr/>
            </p:nvSpPr>
            <p:spPr>
              <a:xfrm>
                <a:off x="847337" y="5029200"/>
                <a:ext cx="1066800" cy="11430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sp>
            <p:nvSpPr>
              <p:cNvPr id="45" name="Folded Corner 44"/>
              <p:cNvSpPr/>
              <p:nvPr/>
            </p:nvSpPr>
            <p:spPr>
              <a:xfrm>
                <a:off x="917504" y="5105400"/>
                <a:ext cx="1066800" cy="114300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Web</a:t>
                </a:r>
              </a:p>
              <a:p>
                <a:pPr algn="ctr"/>
                <a:r>
                  <a:rPr lang="en-US" sz="1400" dirty="0" smtClean="0"/>
                  <a:t>Application</a:t>
                </a:r>
              </a:p>
              <a:p>
                <a:pPr algn="ctr"/>
                <a:r>
                  <a:rPr lang="en-US" sz="1400" dirty="0" smtClean="0"/>
                  <a:t>Tests*</a:t>
                </a:r>
                <a:endParaRPr lang="en-US" sz="1400" dirty="0"/>
              </a:p>
            </p:txBody>
          </p:sp>
        </p:grpSp>
        <p:sp>
          <p:nvSpPr>
            <p:cNvPr id="47" name="Right Arrow 46"/>
            <p:cNvSpPr/>
            <p:nvPr/>
          </p:nvSpPr>
          <p:spPr>
            <a:xfrm>
              <a:off x="3581400" y="5410200"/>
              <a:ext cx="7620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067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4724400" y="2133600"/>
            <a:ext cx="4495800" cy="4016009"/>
          </a:xfrm>
        </p:spPr>
        <p:txBody>
          <a:bodyPr>
            <a:normAutofit fontScale="47500" lnSpcReduction="20000"/>
          </a:bodyPr>
          <a:lstStyle/>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r>
              <a:rPr lang="en-US" dirty="0" smtClean="0"/>
              <a:t>My Web Search</a:t>
            </a: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  &lt;</a:t>
            </a:r>
            <a:r>
              <a:rPr lang="en-US" b="1" dirty="0" smtClean="0">
                <a:solidFill>
                  <a:schemeClr val="accent3">
                    <a:lumMod val="50000"/>
                  </a:schemeClr>
                </a:solidFill>
              </a:rPr>
              <a:t>input</a:t>
            </a:r>
            <a:r>
              <a:rPr lang="en-US" dirty="0" smtClean="0"/>
              <a:t> type="text" name="q"</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input</a:t>
            </a:r>
            <a:r>
              <a:rPr lang="en-US" dirty="0" smtClean="0">
                <a:solidFill>
                  <a:schemeClr val="accent3">
                    <a:lumMod val="50000"/>
                  </a:schemeClr>
                </a:solidFill>
              </a:rPr>
              <a:t> </a:t>
            </a:r>
            <a:r>
              <a:rPr lang="en-US" dirty="0" smtClean="0"/>
              <a:t>id="search" type="submit" value="Search"&gt;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t> </a:t>
            </a:r>
            <a:r>
              <a:rPr lang="en-US" dirty="0" err="1" smtClean="0"/>
              <a:t>href</a:t>
            </a:r>
            <a:r>
              <a:rPr lang="en-US" dirty="0" smtClean="0"/>
              <a:t>="http://www.gatech.edu/"&gt;</a:t>
            </a:r>
          </a:p>
          <a:p>
            <a:pPr marL="633222" indent="-514350">
              <a:buFont typeface="+mj-lt"/>
              <a:buAutoNum type="arabicPeriod"/>
            </a:pPr>
            <a:r>
              <a:rPr lang="en-US" dirty="0" smtClean="0"/>
              <a:t>    Georgia Institute of Technology</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r>
              <a:rPr lang="en-US" dirty="0" smtClean="0"/>
              <a:t>Includes offices, departments, news </a:t>
            </a:r>
          </a:p>
          <a:p>
            <a:pPr marL="633222" indent="-514350">
              <a:buFont typeface="+mj-lt"/>
              <a:buAutoNum type="arabicPeriod"/>
            </a:pPr>
            <a:r>
              <a:rPr lang="en-US" dirty="0" smtClean="0"/>
              <a:t>     room, professional education...</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r>
              <a:rPr lang="en-US" dirty="0" smtClean="0"/>
              <a:t>www.gatech.edu</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4</a:t>
            </a:fld>
            <a:endParaRPr lang="en-US"/>
          </a:p>
        </p:txBody>
      </p:sp>
      <p:pic>
        <p:nvPicPr>
          <p:cNvPr id="6145" name="Picture 1" descr="C:\Documents and Settings\Shauvik\My Documents\Downloads\search.png"/>
          <p:cNvPicPr>
            <a:picLocks noChangeAspect="1" noChangeArrowheads="1"/>
          </p:cNvPicPr>
          <p:nvPr/>
        </p:nvPicPr>
        <p:blipFill>
          <a:blip r:embed="rId3" cstate="print"/>
          <a:srcRect/>
          <a:stretch>
            <a:fillRect/>
          </a:stretch>
        </p:blipFill>
        <p:spPr bwMode="auto">
          <a:xfrm>
            <a:off x="685800" y="2019300"/>
            <a:ext cx="3286125" cy="4076700"/>
          </a:xfrm>
          <a:prstGeom prst="rect">
            <a:avLst/>
          </a:prstGeom>
          <a:noFill/>
        </p:spPr>
      </p:pic>
      <p:sp>
        <p:nvSpPr>
          <p:cNvPr id="8" name="TextBox 7"/>
          <p:cNvSpPr txBox="1"/>
          <p:nvPr/>
        </p:nvSpPr>
        <p:spPr>
          <a:xfrm>
            <a:off x="5410200" y="6019800"/>
            <a:ext cx="2895600" cy="307777"/>
          </a:xfrm>
          <a:prstGeom prst="rect">
            <a:avLst/>
          </a:prstGeom>
          <a:noFill/>
        </p:spPr>
        <p:txBody>
          <a:bodyPr wrap="square" rtlCol="0">
            <a:spAutoFit/>
          </a:bodyPr>
          <a:lstStyle/>
          <a:p>
            <a:r>
              <a:rPr lang="en-US" sz="1400" b="1" dirty="0" smtClean="0"/>
              <a:t>HTML Source of  </a:t>
            </a:r>
            <a:r>
              <a:rPr lang="en-US" sz="1400" b="1" i="1" dirty="0" smtClean="0"/>
              <a:t>“My Web Search”</a:t>
            </a:r>
            <a:endParaRPr lang="en-US" sz="1400" b="1" i="1" dirty="0"/>
          </a:p>
        </p:txBody>
      </p:sp>
      <p:grpSp>
        <p:nvGrpSpPr>
          <p:cNvPr id="9" name="Group 8"/>
          <p:cNvGrpSpPr/>
          <p:nvPr/>
        </p:nvGrpSpPr>
        <p:grpSpPr>
          <a:xfrm>
            <a:off x="762000" y="2743200"/>
            <a:ext cx="7620000" cy="990600"/>
            <a:chOff x="762000" y="2743200"/>
            <a:chExt cx="7620000" cy="990600"/>
          </a:xfrm>
        </p:grpSpPr>
        <p:sp>
          <p:nvSpPr>
            <p:cNvPr id="7" name="Rectangle 6"/>
            <p:cNvSpPr/>
            <p:nvPr/>
          </p:nvSpPr>
          <p:spPr>
            <a:xfrm>
              <a:off x="5257800" y="2743200"/>
              <a:ext cx="3124200" cy="9906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62000" y="3124200"/>
              <a:ext cx="3124200" cy="3810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51840" y="3525520"/>
            <a:ext cx="7934960" cy="1656080"/>
            <a:chOff x="751840" y="3068320"/>
            <a:chExt cx="7934960" cy="1656080"/>
          </a:xfrm>
        </p:grpSpPr>
        <p:sp>
          <p:nvSpPr>
            <p:cNvPr id="16" name="Rectangle 15"/>
            <p:cNvSpPr/>
            <p:nvPr/>
          </p:nvSpPr>
          <p:spPr>
            <a:xfrm>
              <a:off x="5257800" y="3200400"/>
              <a:ext cx="3429000" cy="15240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51840" y="3068320"/>
              <a:ext cx="3124200" cy="6858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4724400" y="2133600"/>
            <a:ext cx="4495800" cy="4016009"/>
          </a:xfrm>
        </p:spPr>
        <p:txBody>
          <a:bodyPr>
            <a:normAutofit fontScale="47500" lnSpcReduction="20000"/>
          </a:bodyPr>
          <a:lstStyle/>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r>
              <a:rPr lang="en-US" dirty="0" smtClean="0"/>
              <a:t>My Web Search</a:t>
            </a: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  &lt;</a:t>
            </a:r>
            <a:r>
              <a:rPr lang="en-US" b="1" dirty="0" smtClean="0">
                <a:solidFill>
                  <a:schemeClr val="accent3">
                    <a:lumMod val="50000"/>
                  </a:schemeClr>
                </a:solidFill>
              </a:rPr>
              <a:t>input</a:t>
            </a:r>
            <a:r>
              <a:rPr lang="en-US" dirty="0" smtClean="0"/>
              <a:t> type="text" name="q"</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input</a:t>
            </a:r>
            <a:r>
              <a:rPr lang="en-US" dirty="0" smtClean="0">
                <a:solidFill>
                  <a:schemeClr val="accent3">
                    <a:lumMod val="50000"/>
                  </a:schemeClr>
                </a:solidFill>
              </a:rPr>
              <a:t> </a:t>
            </a:r>
            <a:r>
              <a:rPr lang="en-US" dirty="0" smtClean="0"/>
              <a:t>id="search" type="submit" value="Search"&gt;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t> </a:t>
            </a:r>
            <a:r>
              <a:rPr lang="en-US" dirty="0" err="1" smtClean="0"/>
              <a:t>href</a:t>
            </a:r>
            <a:r>
              <a:rPr lang="en-US" dirty="0" smtClean="0"/>
              <a:t>="http://www.gatech.edu/"&gt;</a:t>
            </a:r>
          </a:p>
          <a:p>
            <a:pPr marL="633222" indent="-514350">
              <a:buFont typeface="+mj-lt"/>
              <a:buAutoNum type="arabicPeriod"/>
            </a:pPr>
            <a:r>
              <a:rPr lang="en-US" dirty="0" smtClean="0"/>
              <a:t>    Georgia Institute of Technology</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r>
              <a:rPr lang="en-US" dirty="0" smtClean="0"/>
              <a:t>Includes offices, departments, news </a:t>
            </a:r>
          </a:p>
          <a:p>
            <a:pPr marL="633222" indent="-514350">
              <a:buFont typeface="+mj-lt"/>
              <a:buAutoNum type="arabicPeriod"/>
            </a:pPr>
            <a:r>
              <a:rPr lang="en-US" dirty="0" smtClean="0"/>
              <a:t>     room, professional education...</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r>
              <a:rPr lang="en-US" dirty="0" smtClean="0"/>
              <a:t>www.gatech.edu</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85530851"/>
              </p:ext>
            </p:extLst>
          </p:nvPr>
        </p:nvGraphicFramePr>
        <p:xfrm>
          <a:off x="387925" y="2286000"/>
          <a:ext cx="4191000" cy="2372359"/>
        </p:xfrm>
        <a:graphic>
          <a:graphicData uri="http://schemas.openxmlformats.org/drawingml/2006/table">
            <a:tbl>
              <a:tblPr firstRow="1" bandRow="1">
                <a:tableStyleId>{5C22544A-7EE6-4342-B048-85BDC9FD1C3A}</a:tableStyleId>
              </a:tblPr>
              <a:tblGrid>
                <a:gridCol w="1219200"/>
                <a:gridCol w="1524000"/>
                <a:gridCol w="1447800"/>
              </a:tblGrid>
              <a:tr h="370840">
                <a:tc>
                  <a:txBody>
                    <a:bodyPr/>
                    <a:lstStyle/>
                    <a:p>
                      <a:r>
                        <a:rPr lang="en-US" sz="1400" dirty="0" smtClean="0"/>
                        <a:t>Command</a:t>
                      </a:r>
                      <a:endParaRPr lang="en-US" sz="1400" dirty="0"/>
                    </a:p>
                  </a:txBody>
                  <a:tcPr/>
                </a:tc>
                <a:tc>
                  <a:txBody>
                    <a:bodyPr/>
                    <a:lstStyle/>
                    <a:p>
                      <a:r>
                        <a:rPr lang="en-US" sz="1400" dirty="0" err="1" smtClean="0"/>
                        <a:t>Arg</a:t>
                      </a:r>
                      <a:r>
                        <a:rPr lang="en-US" sz="1400" dirty="0" smtClean="0"/>
                        <a:t> 1</a:t>
                      </a:r>
                      <a:endParaRPr lang="en-US" sz="1400" dirty="0"/>
                    </a:p>
                  </a:txBody>
                  <a:tcPr/>
                </a:tc>
                <a:tc>
                  <a:txBody>
                    <a:bodyPr/>
                    <a:lstStyle/>
                    <a:p>
                      <a:r>
                        <a:rPr lang="en-US" sz="1400" dirty="0" err="1" smtClean="0"/>
                        <a:t>Arg</a:t>
                      </a:r>
                      <a:r>
                        <a:rPr lang="en-US" sz="1400" dirty="0" smtClean="0"/>
                        <a:t> 2</a:t>
                      </a:r>
                      <a:endParaRPr lang="en-US" sz="1400" dirty="0"/>
                    </a:p>
                  </a:txBody>
                  <a:tcPr/>
                </a:tc>
              </a:tr>
              <a:tr h="370840">
                <a:tc>
                  <a:txBody>
                    <a:bodyPr/>
                    <a:lstStyle/>
                    <a:p>
                      <a:r>
                        <a:rPr lang="en-US" sz="1400" dirty="0" smtClean="0"/>
                        <a:t>open</a:t>
                      </a:r>
                      <a:endParaRPr lang="en-US" sz="1400" dirty="0"/>
                    </a:p>
                  </a:txBody>
                  <a:tcPr/>
                </a:tc>
                <a:tc>
                  <a:txBody>
                    <a:bodyPr/>
                    <a:lstStyle/>
                    <a:p>
                      <a:r>
                        <a:rPr lang="en-US" sz="1400" dirty="0" smtClean="0"/>
                        <a:t>/search.php</a:t>
                      </a:r>
                      <a:endParaRPr lang="en-US" sz="1400" dirty="0"/>
                    </a:p>
                  </a:txBody>
                  <a:tcPr/>
                </a:tc>
                <a:tc>
                  <a:txBody>
                    <a:bodyPr/>
                    <a:lstStyle/>
                    <a:p>
                      <a:endParaRPr lang="en-US" sz="1400"/>
                    </a:p>
                  </a:txBody>
                  <a:tcPr/>
                </a:tc>
              </a:tr>
              <a:tr h="370840">
                <a:tc>
                  <a:txBody>
                    <a:bodyPr/>
                    <a:lstStyle/>
                    <a:p>
                      <a:r>
                        <a:rPr kumimoji="0" lang="en-US" sz="1400" b="0" i="0" kern="1200" dirty="0" smtClean="0">
                          <a:solidFill>
                            <a:schemeClr val="dk1"/>
                          </a:solidFill>
                          <a:latin typeface="+mn-lt"/>
                          <a:ea typeface="+mn-ea"/>
                          <a:cs typeface="+mn-cs"/>
                        </a:rPr>
                        <a:t>type </a:t>
                      </a:r>
                      <a:endParaRPr lang="en-US" sz="1400" dirty="0"/>
                    </a:p>
                  </a:txBody>
                  <a:tcPr/>
                </a:tc>
                <a:tc>
                  <a:txBody>
                    <a:bodyPr/>
                    <a:lstStyle/>
                    <a:p>
                      <a:r>
                        <a:rPr kumimoji="0" lang="en-US" sz="1400" b="0" i="0" kern="1200" dirty="0" smtClean="0">
                          <a:solidFill>
                            <a:schemeClr val="dk1"/>
                          </a:solidFill>
                          <a:latin typeface="+mn-lt"/>
                          <a:ea typeface="+mn-ea"/>
                          <a:cs typeface="+mn-cs"/>
                        </a:rPr>
                        <a:t>q</a:t>
                      </a:r>
                      <a:endParaRPr lang="en-US" sz="1400" dirty="0"/>
                    </a:p>
                  </a:txBody>
                  <a:tcPr/>
                </a:tc>
                <a:tc>
                  <a:txBody>
                    <a:bodyPr/>
                    <a:lstStyle/>
                    <a:p>
                      <a:r>
                        <a:rPr kumimoji="0" lang="en-US" sz="1400" b="0" i="0" kern="1200" dirty="0" smtClean="0">
                          <a:solidFill>
                            <a:schemeClr val="dk1"/>
                          </a:solidFill>
                          <a:latin typeface="+mn-lt"/>
                          <a:ea typeface="+mn-ea"/>
                          <a:cs typeface="+mn-cs"/>
                        </a:rPr>
                        <a:t>Georgia Tech</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clickAndWait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id=search</a:t>
                      </a:r>
                      <a:endParaRPr lang="en-US" sz="1400" dirty="0"/>
                    </a:p>
                  </a:txBody>
                  <a:tcPr/>
                </a:tc>
                <a:tc>
                  <a:txBody>
                    <a:bodyPr/>
                    <a:lstStyle/>
                    <a:p>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err="1" smtClean="0">
                          <a:solidFill>
                            <a:schemeClr val="dk1"/>
                          </a:solidFill>
                          <a:latin typeface="+mn-lt"/>
                          <a:ea typeface="+mn-ea"/>
                          <a:cs typeface="+mn-cs"/>
                        </a:rPr>
                        <a:t>document.links</a:t>
                      </a:r>
                      <a:r>
                        <a:rPr kumimoji="0" lang="en-US" sz="1400" b="0" i="0" kern="1200" dirty="0" smtClean="0">
                          <a:solidFill>
                            <a:schemeClr val="dk1"/>
                          </a:solidFill>
                          <a:latin typeface="+mn-lt"/>
                          <a:ea typeface="+mn-ea"/>
                          <a:cs typeface="+mn-cs"/>
                        </a:rPr>
                        <a:t>[0]</a:t>
                      </a:r>
                      <a:endParaRPr lang="en-US" sz="1400" dirty="0"/>
                    </a:p>
                  </a:txBody>
                  <a:tcPr/>
                </a:tc>
                <a:tc>
                  <a:txBody>
                    <a:bodyPr/>
                    <a:lstStyle/>
                    <a:p>
                      <a:r>
                        <a:rPr kumimoji="0" lang="en-US" sz="1400" b="0" i="0" kern="1200" dirty="0" smtClean="0">
                          <a:solidFill>
                            <a:schemeClr val="dk1"/>
                          </a:solidFill>
                          <a:latin typeface="+mn-lt"/>
                          <a:ea typeface="+mn-ea"/>
                          <a:cs typeface="+mn-cs"/>
                        </a:rPr>
                        <a:t>Georgia Institute of Technology</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//body/div[1]/span</a:t>
                      </a:r>
                      <a:endParaRPr lang="en-US" sz="1400" dirty="0"/>
                    </a:p>
                  </a:txBody>
                  <a:tcPr/>
                </a:tc>
                <a:tc>
                  <a:txBody>
                    <a:bodyPr/>
                    <a:lstStyle/>
                    <a:p>
                      <a:r>
                        <a:rPr kumimoji="0" lang="en-US" sz="1400" b="0" i="0" kern="1200" dirty="0" smtClean="0">
                          <a:solidFill>
                            <a:schemeClr val="dk1"/>
                          </a:solidFill>
                          <a:latin typeface="+mn-lt"/>
                          <a:ea typeface="+mn-ea"/>
                          <a:cs typeface="+mn-cs"/>
                        </a:rPr>
                        <a:t>www.gatech.edu</a:t>
                      </a:r>
                      <a:endParaRPr lang="en-US" sz="1400" dirty="0"/>
                    </a:p>
                  </a:txBody>
                  <a:tcPr/>
                </a:tc>
              </a:tr>
            </a:tbl>
          </a:graphicData>
        </a:graphic>
      </p:graphicFrame>
      <p:sp>
        <p:nvSpPr>
          <p:cNvPr id="7" name="TextBox 6"/>
          <p:cNvSpPr txBox="1"/>
          <p:nvPr/>
        </p:nvSpPr>
        <p:spPr>
          <a:xfrm>
            <a:off x="762000" y="4749800"/>
            <a:ext cx="3429000" cy="307777"/>
          </a:xfrm>
          <a:prstGeom prst="rect">
            <a:avLst/>
          </a:prstGeom>
          <a:noFill/>
        </p:spPr>
        <p:txBody>
          <a:bodyPr wrap="square" rtlCol="0">
            <a:spAutoFit/>
          </a:bodyPr>
          <a:lstStyle/>
          <a:p>
            <a:r>
              <a:rPr lang="en-US" sz="1400" b="1" dirty="0" smtClean="0"/>
              <a:t>A Selenium Test Case for “My Web Search”</a:t>
            </a:r>
            <a:endParaRPr lang="en-US" sz="1400" b="1" dirty="0"/>
          </a:p>
        </p:txBody>
      </p:sp>
      <p:sp>
        <p:nvSpPr>
          <p:cNvPr id="8" name="TextBox 7"/>
          <p:cNvSpPr txBox="1"/>
          <p:nvPr/>
        </p:nvSpPr>
        <p:spPr>
          <a:xfrm>
            <a:off x="5410200" y="6019800"/>
            <a:ext cx="2895600" cy="307777"/>
          </a:xfrm>
          <a:prstGeom prst="rect">
            <a:avLst/>
          </a:prstGeom>
          <a:noFill/>
        </p:spPr>
        <p:txBody>
          <a:bodyPr wrap="square" rtlCol="0">
            <a:spAutoFit/>
          </a:bodyPr>
          <a:lstStyle/>
          <a:p>
            <a:r>
              <a:rPr lang="en-US" sz="1400" b="1" dirty="0" smtClean="0"/>
              <a:t>HTML Source of  </a:t>
            </a:r>
            <a:r>
              <a:rPr lang="en-US" sz="1400" b="1" i="1" dirty="0" smtClean="0"/>
              <a:t>“My Web Search”</a:t>
            </a:r>
            <a:endParaRPr lang="en-US" sz="1400" b="1" i="1" dirty="0"/>
          </a:p>
        </p:txBody>
      </p:sp>
      <p:sp>
        <p:nvSpPr>
          <p:cNvPr id="5" name="Right Arrow 4"/>
          <p:cNvSpPr/>
          <p:nvPr/>
        </p:nvSpPr>
        <p:spPr>
          <a:xfrm>
            <a:off x="134126" y="2710672"/>
            <a:ext cx="228600" cy="2286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09600" y="5270628"/>
            <a:ext cx="3321363" cy="4114800"/>
          </a:xfrm>
          <a:prstGeom prst="rect">
            <a:avLst/>
          </a:prstGeom>
        </p:spPr>
      </p:pic>
      <p:pic>
        <p:nvPicPr>
          <p:cNvPr id="11" name="Picture 10"/>
          <p:cNvPicPr>
            <a:picLocks noChangeAspect="1"/>
          </p:cNvPicPr>
          <p:nvPr/>
        </p:nvPicPr>
        <p:blipFill>
          <a:blip r:embed="rId4"/>
          <a:stretch>
            <a:fillRect/>
          </a:stretch>
        </p:blipFill>
        <p:spPr>
          <a:xfrm>
            <a:off x="685800" y="5257800"/>
            <a:ext cx="3200400" cy="1732051"/>
          </a:xfrm>
          <a:prstGeom prst="rect">
            <a:avLst/>
          </a:prstGeom>
        </p:spPr>
      </p:pic>
      <p:pic>
        <p:nvPicPr>
          <p:cNvPr id="12" name="Picture 11"/>
          <p:cNvPicPr>
            <a:picLocks noChangeAspect="1"/>
          </p:cNvPicPr>
          <p:nvPr/>
        </p:nvPicPr>
        <p:blipFill>
          <a:blip r:embed="rId5"/>
          <a:stretch>
            <a:fillRect/>
          </a:stretch>
        </p:blipFill>
        <p:spPr>
          <a:xfrm>
            <a:off x="685801" y="5257800"/>
            <a:ext cx="3200400" cy="1529286"/>
          </a:xfrm>
          <a:prstGeom prst="rect">
            <a:avLst/>
          </a:prstGeom>
        </p:spPr>
      </p:pic>
      <p:pic>
        <p:nvPicPr>
          <p:cNvPr id="14" name="Picture 13"/>
          <p:cNvPicPr>
            <a:picLocks noChangeAspect="1"/>
          </p:cNvPicPr>
          <p:nvPr/>
        </p:nvPicPr>
        <p:blipFill>
          <a:blip r:embed="rId6"/>
          <a:stretch>
            <a:fillRect/>
          </a:stretch>
        </p:blipFill>
        <p:spPr>
          <a:xfrm>
            <a:off x="609600" y="5244972"/>
            <a:ext cx="3352800" cy="1648093"/>
          </a:xfrm>
          <a:prstGeom prst="rect">
            <a:avLst/>
          </a:prstGeom>
        </p:spPr>
      </p:pic>
      <p:pic>
        <p:nvPicPr>
          <p:cNvPr id="15" name="Picture 14"/>
          <p:cNvPicPr>
            <a:picLocks noChangeAspect="1"/>
          </p:cNvPicPr>
          <p:nvPr/>
        </p:nvPicPr>
        <p:blipFill>
          <a:blip r:embed="rId7"/>
          <a:stretch>
            <a:fillRect/>
          </a:stretch>
        </p:blipFill>
        <p:spPr>
          <a:xfrm>
            <a:off x="609600" y="5303003"/>
            <a:ext cx="3429000" cy="1478797"/>
          </a:xfrm>
          <a:prstGeom prst="rect">
            <a:avLst/>
          </a:prstGeom>
        </p:spPr>
      </p:pic>
      <p:sp>
        <p:nvSpPr>
          <p:cNvPr id="16" name="Rectangle 15"/>
          <p:cNvSpPr/>
          <p:nvPr/>
        </p:nvSpPr>
        <p:spPr>
          <a:xfrm>
            <a:off x="5359658" y="2894832"/>
            <a:ext cx="2920484" cy="305568"/>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46829" y="3098544"/>
            <a:ext cx="2920484" cy="4572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10200" y="3834888"/>
            <a:ext cx="2920484" cy="6096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410200" y="4762884"/>
            <a:ext cx="2920484" cy="2286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36782E-6 -1.20861E-6 L 1.36782E-6 0.05395 " pathEditMode="relative" rAng="0" ptsTypes="AA">
                                      <p:cBhvr>
                                        <p:cTn id="12" dur="1000" fill="hold"/>
                                        <p:tgtEl>
                                          <p:spTgt spid="5"/>
                                        </p:tgtEl>
                                        <p:attrNameLst>
                                          <p:attrName>ppt_x</p:attrName>
                                          <p:attrName>ppt_y</p:attrName>
                                        </p:attrNameLst>
                                      </p:cBhvr>
                                      <p:rCtr x="0" y="2686"/>
                                    </p:animMotion>
                                  </p:childTnLst>
                                </p:cTn>
                              </p:par>
                            </p:childTnLst>
                          </p:cTn>
                        </p:par>
                        <p:par>
                          <p:cTn id="13" fill="hold">
                            <p:stCondLst>
                              <p:cond delay="1000"/>
                            </p:stCondLst>
                            <p:childTnLst>
                              <p:par>
                                <p:cTn id="14" presetID="1" presetClass="exit" presetSubtype="0" fill="hold" nodeType="afterEffect">
                                  <p:stCondLst>
                                    <p:cond delay="0"/>
                                  </p:stCondLst>
                                  <p:childTnLst>
                                    <p:set>
                                      <p:cBhvr>
                                        <p:cTn id="15" dur="1" fill="hold">
                                          <p:stCondLst>
                                            <p:cond delay="0"/>
                                          </p:stCondLst>
                                        </p:cTn>
                                        <p:tgtEl>
                                          <p:spTgt spid="10"/>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1.36782E-6 0.05394 L 1.36782E-6 0.11229 " pathEditMode="relative" rAng="0" ptsTypes="AA">
                                      <p:cBhvr>
                                        <p:cTn id="23" dur="1000" fill="hold"/>
                                        <p:tgtEl>
                                          <p:spTgt spid="5"/>
                                        </p:tgtEl>
                                        <p:attrNameLst>
                                          <p:attrName>ppt_x</p:attrName>
                                          <p:attrName>ppt_y</p:attrName>
                                        </p:attrNameLst>
                                      </p:cBhvr>
                                      <p:rCtr x="0" y="2917"/>
                                    </p:animMotion>
                                  </p:childTnLst>
                                </p:cTn>
                              </p:par>
                            </p:childTnLst>
                          </p:cTn>
                        </p:par>
                        <p:par>
                          <p:cTn id="24" fill="hold">
                            <p:stCondLst>
                              <p:cond delay="1000"/>
                            </p:stCondLst>
                            <p:childTnLst>
                              <p:par>
                                <p:cTn id="25" presetID="1" presetClass="exit" presetSubtype="0" fill="hold" nodeType="after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1.36782E-6 0.11229 L 1.36782E-6 0.16508 " pathEditMode="relative" rAng="0" ptsTypes="AA">
                                      <p:cBhvr>
                                        <p:cTn id="36" dur="1000" fill="hold"/>
                                        <p:tgtEl>
                                          <p:spTgt spid="5"/>
                                        </p:tgtEl>
                                        <p:attrNameLst>
                                          <p:attrName>ppt_x</p:attrName>
                                          <p:attrName>ppt_y</p:attrName>
                                        </p:attrNameLst>
                                      </p:cBhvr>
                                      <p:rCtr x="0" y="2639"/>
                                    </p:animMotion>
                                  </p:childTnLst>
                                </p:cTn>
                              </p:par>
                            </p:childTnLst>
                          </p:cTn>
                        </p:par>
                        <p:par>
                          <p:cTn id="37" fill="hold">
                            <p:stCondLst>
                              <p:cond delay="1000"/>
                            </p:stCondLst>
                            <p:childTnLst>
                              <p:par>
                                <p:cTn id="38" presetID="1" presetClass="exit" presetSubtype="0" fill="hold" nodeType="afterEffect">
                                  <p:stCondLst>
                                    <p:cond delay="0"/>
                                  </p:stCondLst>
                                  <p:childTnLst>
                                    <p:set>
                                      <p:cBhvr>
                                        <p:cTn id="39" dur="1" fill="hold">
                                          <p:stCondLst>
                                            <p:cond delay="0"/>
                                          </p:stCondLst>
                                        </p:cTn>
                                        <p:tgtEl>
                                          <p:spTgt spid="12"/>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1.36782E-6 0.16508 L 1.36782E-6 0.24056 " pathEditMode="relative" rAng="0" ptsTypes="AA">
                                      <p:cBhvr>
                                        <p:cTn id="49" dur="1000" fill="hold"/>
                                        <p:tgtEl>
                                          <p:spTgt spid="5"/>
                                        </p:tgtEl>
                                        <p:attrNameLst>
                                          <p:attrName>ppt_x</p:attrName>
                                          <p:attrName>ppt_y</p:attrName>
                                        </p:attrNameLst>
                                      </p:cBhvr>
                                      <p:rCtr x="0" y="3774"/>
                                    </p:animMotion>
                                  </p:childTnLst>
                                </p:cTn>
                              </p:par>
                            </p:childTnLst>
                          </p:cTn>
                        </p:par>
                        <p:par>
                          <p:cTn id="50" fill="hold">
                            <p:stCondLst>
                              <p:cond delay="1000"/>
                            </p:stCondLst>
                            <p:childTnLst>
                              <p:par>
                                <p:cTn id="51" presetID="1" presetClass="exit" presetSubtype="0" fill="hold" nodeType="after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16" grpId="0" animBg="1"/>
      <p:bldP spid="16" grpId="1" animBg="1"/>
      <p:bldP spid="17" grpId="0" animBg="1"/>
      <p:bldP spid="17" grpId="1" animBg="1"/>
      <p:bldP spid="18" grpId="0" animBg="1"/>
      <p:bldP spid="18" grpId="1"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4724400" y="2133600"/>
            <a:ext cx="4495800" cy="4016009"/>
          </a:xfrm>
        </p:spPr>
        <p:txBody>
          <a:bodyPr>
            <a:normAutofit fontScale="47500" lnSpcReduction="20000"/>
          </a:bodyPr>
          <a:lstStyle/>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r>
              <a:rPr lang="en-US" dirty="0" smtClean="0"/>
              <a:t>My Web Search</a:t>
            </a: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  &lt;</a:t>
            </a:r>
            <a:r>
              <a:rPr lang="en-US" b="1" dirty="0" smtClean="0">
                <a:solidFill>
                  <a:schemeClr val="accent3">
                    <a:lumMod val="50000"/>
                  </a:schemeClr>
                </a:solidFill>
              </a:rPr>
              <a:t>input</a:t>
            </a:r>
            <a:r>
              <a:rPr lang="en-US" dirty="0" smtClean="0"/>
              <a:t> type="text" name="q"</a:t>
            </a:r>
            <a:r>
              <a:rPr lang="en-US" dirty="0" smtClean="0">
                <a:solidFill>
                  <a:schemeClr val="accent3">
                    <a:lumMod val="50000"/>
                  </a:schemeClr>
                </a:solidFill>
              </a:rPr>
              <a:t>/&gt;</a:t>
            </a:r>
          </a:p>
          <a:p>
            <a:pPr marL="633222" indent="-514350">
              <a:buFont typeface="+mj-lt"/>
              <a:buAutoNum type="arabicPeriod"/>
            </a:pPr>
            <a:r>
              <a:rPr lang="en-US" dirty="0" smtClean="0">
                <a:uFill>
                  <a:solidFill>
                    <a:srgbClr val="FF0000"/>
                  </a:solidFill>
                </a:uFill>
              </a:rPr>
              <a:t>  </a:t>
            </a:r>
            <a:r>
              <a:rPr lang="en-US" dirty="0" smtClean="0">
                <a:solidFill>
                  <a:schemeClr val="accent3">
                    <a:lumMod val="50000"/>
                  </a:schemeClr>
                </a:solidFill>
                <a:uFill>
                  <a:solidFill>
                    <a:srgbClr val="FF0000"/>
                  </a:solidFill>
                </a:uFill>
              </a:rPr>
              <a:t>&lt;</a:t>
            </a:r>
            <a:r>
              <a:rPr lang="en-US" b="1" dirty="0" smtClean="0">
                <a:solidFill>
                  <a:schemeClr val="accent3">
                    <a:lumMod val="50000"/>
                  </a:schemeClr>
                </a:solidFill>
                <a:uFill>
                  <a:solidFill>
                    <a:srgbClr val="FF0000"/>
                  </a:solidFill>
                </a:uFill>
              </a:rPr>
              <a:t>input</a:t>
            </a:r>
            <a:r>
              <a:rPr lang="en-US" dirty="0" smtClean="0">
                <a:solidFill>
                  <a:schemeClr val="accent3">
                    <a:lumMod val="50000"/>
                  </a:schemeClr>
                </a:solidFill>
                <a:uFill>
                  <a:solidFill>
                    <a:srgbClr val="FF0000"/>
                  </a:solidFill>
                </a:uFill>
              </a:rPr>
              <a:t> </a:t>
            </a:r>
            <a:r>
              <a:rPr lang="en-US" b="1" dirty="0" smtClean="0">
                <a:solidFill>
                  <a:srgbClr val="FF0000"/>
                </a:solidFill>
                <a:uFill>
                  <a:solidFill>
                    <a:srgbClr val="FF0000"/>
                  </a:solidFill>
                </a:uFill>
              </a:rPr>
              <a:t>id="</a:t>
            </a:r>
            <a:r>
              <a:rPr lang="en-US" b="1" dirty="0" err="1" smtClean="0">
                <a:solidFill>
                  <a:srgbClr val="FF0000"/>
                </a:solidFill>
                <a:uFill>
                  <a:solidFill>
                    <a:srgbClr val="FF0000"/>
                  </a:solidFill>
                </a:uFill>
              </a:rPr>
              <a:t>searchBtn</a:t>
            </a:r>
            <a:r>
              <a:rPr lang="en-US" b="1" dirty="0" smtClean="0">
                <a:solidFill>
                  <a:srgbClr val="FF0000"/>
                </a:solidFill>
                <a:uFill>
                  <a:solidFill>
                    <a:srgbClr val="FF0000"/>
                  </a:solidFill>
                </a:uFill>
              </a:rPr>
              <a:t>"</a:t>
            </a:r>
            <a:r>
              <a:rPr lang="en-US" dirty="0" smtClean="0">
                <a:uFill>
                  <a:solidFill>
                    <a:srgbClr val="FF0000"/>
                  </a:solidFill>
                </a:uFill>
              </a:rPr>
              <a:t> type="submit" value="Search"&gt;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t> </a:t>
            </a:r>
            <a:r>
              <a:rPr lang="en-US" dirty="0" err="1" smtClean="0"/>
              <a:t>href</a:t>
            </a:r>
            <a:r>
              <a:rPr lang="en-US" dirty="0" smtClean="0"/>
              <a:t>="http://www.gatech.edu/"&gt;</a:t>
            </a:r>
          </a:p>
          <a:p>
            <a:pPr marL="633222" indent="-514350">
              <a:buFont typeface="+mj-lt"/>
              <a:buAutoNum type="arabicPeriod"/>
            </a:pPr>
            <a:r>
              <a:rPr lang="en-US" dirty="0" smtClean="0"/>
              <a:t>    Georgia Institute of Technology</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r>
              <a:rPr lang="en-US" dirty="0" smtClean="0"/>
              <a:t>Includes offices, departments, news </a:t>
            </a:r>
          </a:p>
          <a:p>
            <a:pPr marL="633222" indent="-514350">
              <a:buFont typeface="+mj-lt"/>
              <a:buAutoNum type="arabicPeriod"/>
            </a:pPr>
            <a:r>
              <a:rPr lang="en-US" dirty="0" smtClean="0"/>
              <a:t>     room, professional education...</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r>
              <a:rPr lang="en-US" dirty="0" smtClean="0"/>
              <a:t>www.gatech.edu</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07641596"/>
              </p:ext>
            </p:extLst>
          </p:nvPr>
        </p:nvGraphicFramePr>
        <p:xfrm>
          <a:off x="387925" y="2286000"/>
          <a:ext cx="4191000" cy="2372359"/>
        </p:xfrm>
        <a:graphic>
          <a:graphicData uri="http://schemas.openxmlformats.org/drawingml/2006/table">
            <a:tbl>
              <a:tblPr firstRow="1" bandRow="1">
                <a:tableStyleId>{5C22544A-7EE6-4342-B048-85BDC9FD1C3A}</a:tableStyleId>
              </a:tblPr>
              <a:tblGrid>
                <a:gridCol w="1219200"/>
                <a:gridCol w="1524000"/>
                <a:gridCol w="1447800"/>
              </a:tblGrid>
              <a:tr h="370840">
                <a:tc>
                  <a:txBody>
                    <a:bodyPr/>
                    <a:lstStyle/>
                    <a:p>
                      <a:r>
                        <a:rPr lang="en-US" sz="1400" dirty="0" smtClean="0"/>
                        <a:t>Command</a:t>
                      </a:r>
                      <a:endParaRPr lang="en-US" sz="1400" dirty="0"/>
                    </a:p>
                  </a:txBody>
                  <a:tcPr/>
                </a:tc>
                <a:tc>
                  <a:txBody>
                    <a:bodyPr/>
                    <a:lstStyle/>
                    <a:p>
                      <a:r>
                        <a:rPr lang="en-US" sz="1400" dirty="0" err="1" smtClean="0"/>
                        <a:t>Arg</a:t>
                      </a:r>
                      <a:r>
                        <a:rPr lang="en-US" sz="1400" dirty="0" smtClean="0"/>
                        <a:t> 1</a:t>
                      </a:r>
                      <a:endParaRPr lang="en-US" sz="1400" dirty="0"/>
                    </a:p>
                  </a:txBody>
                  <a:tcPr/>
                </a:tc>
                <a:tc>
                  <a:txBody>
                    <a:bodyPr/>
                    <a:lstStyle/>
                    <a:p>
                      <a:r>
                        <a:rPr lang="en-US" sz="1400" dirty="0" err="1" smtClean="0"/>
                        <a:t>Arg</a:t>
                      </a:r>
                      <a:r>
                        <a:rPr lang="en-US" sz="1400" dirty="0" smtClean="0"/>
                        <a:t> 2</a:t>
                      </a:r>
                      <a:endParaRPr lang="en-US" sz="1400" dirty="0"/>
                    </a:p>
                  </a:txBody>
                  <a:tcPr/>
                </a:tc>
              </a:tr>
              <a:tr h="370840">
                <a:tc>
                  <a:txBody>
                    <a:bodyPr/>
                    <a:lstStyle/>
                    <a:p>
                      <a:r>
                        <a:rPr lang="en-US" sz="1400" dirty="0" smtClean="0"/>
                        <a:t>open</a:t>
                      </a:r>
                      <a:endParaRPr lang="en-US" sz="1400" dirty="0"/>
                    </a:p>
                  </a:txBody>
                  <a:tcPr/>
                </a:tc>
                <a:tc>
                  <a:txBody>
                    <a:bodyPr/>
                    <a:lstStyle/>
                    <a:p>
                      <a:r>
                        <a:rPr lang="en-US" sz="1400" dirty="0" smtClean="0"/>
                        <a:t>/search.php</a:t>
                      </a:r>
                      <a:endParaRPr lang="en-US" sz="1400" dirty="0"/>
                    </a:p>
                  </a:txBody>
                  <a:tcPr/>
                </a:tc>
                <a:tc>
                  <a:txBody>
                    <a:bodyPr/>
                    <a:lstStyle/>
                    <a:p>
                      <a:endParaRPr lang="en-US" sz="1400"/>
                    </a:p>
                  </a:txBody>
                  <a:tcPr/>
                </a:tc>
              </a:tr>
              <a:tr h="370840">
                <a:tc>
                  <a:txBody>
                    <a:bodyPr/>
                    <a:lstStyle/>
                    <a:p>
                      <a:r>
                        <a:rPr kumimoji="0" lang="en-US" sz="1400" b="0" i="0" kern="1200" dirty="0" smtClean="0">
                          <a:solidFill>
                            <a:schemeClr val="dk1"/>
                          </a:solidFill>
                          <a:latin typeface="+mn-lt"/>
                          <a:ea typeface="+mn-ea"/>
                          <a:cs typeface="+mn-cs"/>
                        </a:rPr>
                        <a:t>type </a:t>
                      </a:r>
                      <a:endParaRPr lang="en-US" sz="1400" dirty="0"/>
                    </a:p>
                  </a:txBody>
                  <a:tcPr/>
                </a:tc>
                <a:tc>
                  <a:txBody>
                    <a:bodyPr/>
                    <a:lstStyle/>
                    <a:p>
                      <a:r>
                        <a:rPr kumimoji="0" lang="en-US" sz="1400" b="0" i="0" kern="1200" dirty="0" smtClean="0">
                          <a:solidFill>
                            <a:schemeClr val="dk1"/>
                          </a:solidFill>
                          <a:latin typeface="+mn-lt"/>
                          <a:ea typeface="+mn-ea"/>
                          <a:cs typeface="+mn-cs"/>
                        </a:rPr>
                        <a:t>q</a:t>
                      </a:r>
                      <a:endParaRPr lang="en-US" sz="1400" dirty="0"/>
                    </a:p>
                  </a:txBody>
                  <a:tcPr/>
                </a:tc>
                <a:tc>
                  <a:txBody>
                    <a:bodyPr/>
                    <a:lstStyle/>
                    <a:p>
                      <a:r>
                        <a:rPr kumimoji="0" lang="en-US" sz="1400" b="0" i="0" kern="1200" dirty="0" smtClean="0">
                          <a:solidFill>
                            <a:schemeClr val="dk1"/>
                          </a:solidFill>
                          <a:latin typeface="+mn-lt"/>
                          <a:ea typeface="+mn-ea"/>
                          <a:cs typeface="+mn-cs"/>
                        </a:rPr>
                        <a:t>Georgia Tech</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clickAndWait</a:t>
                      </a:r>
                      <a:r>
                        <a:rPr kumimoji="0" lang="en-US" sz="1400" b="0" i="0" kern="1200" dirty="0" smtClean="0">
                          <a:solidFill>
                            <a:schemeClr val="dk1"/>
                          </a:solidFill>
                          <a:latin typeface="+mn-lt"/>
                          <a:ea typeface="+mn-ea"/>
                          <a:cs typeface="+mn-cs"/>
                        </a:rPr>
                        <a:t> </a:t>
                      </a:r>
                      <a:endParaRPr lang="en-US" sz="1400" dirty="0"/>
                    </a:p>
                  </a:txBody>
                  <a:tcPr>
                    <a:solidFill>
                      <a:schemeClr val="accent3">
                        <a:lumMod val="60000"/>
                        <a:lumOff val="40000"/>
                      </a:schemeClr>
                    </a:solidFill>
                  </a:tcPr>
                </a:tc>
                <a:tc>
                  <a:txBody>
                    <a:bodyPr/>
                    <a:lstStyle/>
                    <a:p>
                      <a:r>
                        <a:rPr kumimoji="0" lang="en-US" sz="1400" b="0" i="0" kern="1200" dirty="0" smtClean="0">
                          <a:solidFill>
                            <a:schemeClr val="dk1"/>
                          </a:solidFill>
                          <a:latin typeface="+mn-lt"/>
                          <a:ea typeface="+mn-ea"/>
                          <a:cs typeface="+mn-cs"/>
                        </a:rPr>
                        <a:t>id=search</a:t>
                      </a:r>
                      <a:endParaRPr lang="en-US" sz="1400" dirty="0"/>
                    </a:p>
                  </a:txBody>
                  <a:tcPr>
                    <a:solidFill>
                      <a:schemeClr val="accent3">
                        <a:lumMod val="60000"/>
                        <a:lumOff val="40000"/>
                      </a:schemeClr>
                    </a:solidFill>
                  </a:tcPr>
                </a:tc>
                <a:tc>
                  <a:txBody>
                    <a:bodyPr/>
                    <a:lstStyle/>
                    <a:p>
                      <a:endParaRPr lang="en-US" sz="1400" dirty="0"/>
                    </a:p>
                  </a:txBody>
                  <a:tcPr>
                    <a:solidFill>
                      <a:schemeClr val="accent3">
                        <a:lumMod val="60000"/>
                        <a:lumOff val="40000"/>
                      </a:schemeClr>
                    </a:solidFill>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err="1" smtClean="0">
                          <a:solidFill>
                            <a:schemeClr val="dk1"/>
                          </a:solidFill>
                          <a:latin typeface="+mn-lt"/>
                          <a:ea typeface="+mn-ea"/>
                          <a:cs typeface="+mn-cs"/>
                        </a:rPr>
                        <a:t>document.links</a:t>
                      </a:r>
                      <a:r>
                        <a:rPr kumimoji="0" lang="en-US" sz="1400" b="0" i="0" kern="1200" dirty="0" smtClean="0">
                          <a:solidFill>
                            <a:schemeClr val="dk1"/>
                          </a:solidFill>
                          <a:latin typeface="+mn-lt"/>
                          <a:ea typeface="+mn-ea"/>
                          <a:cs typeface="+mn-cs"/>
                        </a:rPr>
                        <a:t>[0]</a:t>
                      </a:r>
                      <a:endParaRPr lang="en-US" sz="1400" dirty="0"/>
                    </a:p>
                  </a:txBody>
                  <a:tcPr/>
                </a:tc>
                <a:tc>
                  <a:txBody>
                    <a:bodyPr/>
                    <a:lstStyle/>
                    <a:p>
                      <a:r>
                        <a:rPr kumimoji="0" lang="en-US" sz="1400" b="0" i="0" kern="1200" dirty="0" smtClean="0">
                          <a:solidFill>
                            <a:schemeClr val="dk1"/>
                          </a:solidFill>
                          <a:latin typeface="+mn-lt"/>
                          <a:ea typeface="+mn-ea"/>
                          <a:cs typeface="+mn-cs"/>
                        </a:rPr>
                        <a:t>Georgia Institute of Technology</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//body/div[1]/span</a:t>
                      </a:r>
                      <a:endParaRPr lang="en-US" sz="1400" dirty="0"/>
                    </a:p>
                  </a:txBody>
                  <a:tcPr/>
                </a:tc>
                <a:tc>
                  <a:txBody>
                    <a:bodyPr/>
                    <a:lstStyle/>
                    <a:p>
                      <a:r>
                        <a:rPr kumimoji="0" lang="en-US" sz="1400" b="0" i="0" kern="1200" dirty="0" smtClean="0">
                          <a:solidFill>
                            <a:schemeClr val="dk1"/>
                          </a:solidFill>
                          <a:latin typeface="+mn-lt"/>
                          <a:ea typeface="+mn-ea"/>
                          <a:cs typeface="+mn-cs"/>
                        </a:rPr>
                        <a:t>www.gatech.edu</a:t>
                      </a:r>
                      <a:endParaRPr lang="en-US" sz="1400" dirty="0"/>
                    </a:p>
                  </a:txBody>
                  <a:tcPr/>
                </a:tc>
              </a:tr>
            </a:tbl>
          </a:graphicData>
        </a:graphic>
      </p:graphicFrame>
      <p:sp>
        <p:nvSpPr>
          <p:cNvPr id="8" name="TextBox 7"/>
          <p:cNvSpPr txBox="1"/>
          <p:nvPr/>
        </p:nvSpPr>
        <p:spPr>
          <a:xfrm>
            <a:off x="5410200" y="6019800"/>
            <a:ext cx="2895600" cy="307777"/>
          </a:xfrm>
          <a:prstGeom prst="rect">
            <a:avLst/>
          </a:prstGeom>
          <a:noFill/>
        </p:spPr>
        <p:txBody>
          <a:bodyPr wrap="square" rtlCol="0">
            <a:spAutoFit/>
          </a:bodyPr>
          <a:lstStyle/>
          <a:p>
            <a:r>
              <a:rPr lang="en-US" sz="1400" b="1" dirty="0" smtClean="0"/>
              <a:t>HTML Source of  </a:t>
            </a:r>
            <a:r>
              <a:rPr lang="en-US" sz="1400" b="1" i="1" dirty="0" smtClean="0"/>
              <a:t>“My Web Search”</a:t>
            </a:r>
            <a:endParaRPr lang="en-US" sz="1400" b="1" i="1" dirty="0"/>
          </a:p>
        </p:txBody>
      </p:sp>
      <p:sp>
        <p:nvSpPr>
          <p:cNvPr id="9" name="TextBox 8"/>
          <p:cNvSpPr txBox="1"/>
          <p:nvPr/>
        </p:nvSpPr>
        <p:spPr>
          <a:xfrm>
            <a:off x="762000" y="4749800"/>
            <a:ext cx="3429000" cy="307777"/>
          </a:xfrm>
          <a:prstGeom prst="rect">
            <a:avLst/>
          </a:prstGeom>
          <a:noFill/>
        </p:spPr>
        <p:txBody>
          <a:bodyPr wrap="square" rtlCol="0">
            <a:spAutoFit/>
          </a:bodyPr>
          <a:lstStyle/>
          <a:p>
            <a:r>
              <a:rPr lang="en-US" sz="1400" b="1" dirty="0" smtClean="0"/>
              <a:t>A Selenium Test Case for “My Web Search”</a:t>
            </a:r>
            <a:endParaRPr lang="en-US" sz="1400" b="1" dirty="0"/>
          </a:p>
        </p:txBody>
      </p:sp>
      <p:sp>
        <p:nvSpPr>
          <p:cNvPr id="5" name="TextBox 4"/>
          <p:cNvSpPr txBox="1"/>
          <p:nvPr/>
        </p:nvSpPr>
        <p:spPr>
          <a:xfrm>
            <a:off x="4876800" y="1752600"/>
            <a:ext cx="1223637" cy="369332"/>
          </a:xfrm>
          <a:prstGeom prst="rect">
            <a:avLst/>
          </a:prstGeom>
          <a:noFill/>
        </p:spPr>
        <p:txBody>
          <a:bodyPr wrap="none" rtlCol="0">
            <a:spAutoFit/>
          </a:bodyPr>
          <a:lstStyle/>
          <a:p>
            <a:r>
              <a:rPr lang="en-US" b="1" dirty="0" smtClean="0">
                <a:latin typeface="Arial"/>
                <a:cs typeface="Arial"/>
              </a:rPr>
              <a:t>Change 1</a:t>
            </a:r>
            <a:endParaRPr lang="en-US" b="1"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4724400" y="2133600"/>
            <a:ext cx="4495800" cy="4016009"/>
          </a:xfrm>
        </p:spPr>
        <p:txBody>
          <a:bodyPr>
            <a:normAutofit fontScale="47500" lnSpcReduction="20000"/>
          </a:bodyPr>
          <a:lstStyle/>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r>
              <a:rPr lang="en-US" dirty="0" smtClean="0"/>
              <a:t>My Web Search</a:t>
            </a: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  &lt;</a:t>
            </a:r>
            <a:r>
              <a:rPr lang="en-US" b="1" dirty="0" smtClean="0">
                <a:solidFill>
                  <a:schemeClr val="accent3">
                    <a:lumMod val="50000"/>
                  </a:schemeClr>
                </a:solidFill>
              </a:rPr>
              <a:t>input</a:t>
            </a:r>
            <a:r>
              <a:rPr lang="en-US" dirty="0" smtClean="0"/>
              <a:t> type="text" name="q"</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input</a:t>
            </a:r>
            <a:r>
              <a:rPr lang="en-US" dirty="0" smtClean="0">
                <a:solidFill>
                  <a:schemeClr val="accent3">
                    <a:lumMod val="50000"/>
                  </a:schemeClr>
                </a:solidFill>
              </a:rPr>
              <a:t> </a:t>
            </a:r>
            <a:r>
              <a:rPr lang="en-US" dirty="0" smtClean="0"/>
              <a:t>id="search" type="submit" value="Search"&gt;</a:t>
            </a:r>
            <a:br>
              <a:rPr lang="en-US" dirty="0" smtClean="0"/>
            </a:br>
            <a:r>
              <a:rPr lang="en-US" b="1" dirty="0" smtClean="0">
                <a:solidFill>
                  <a:srgbClr val="FF0000"/>
                </a:solidFill>
              </a:rPr>
              <a:t> </a:t>
            </a:r>
            <a:r>
              <a:rPr lang="en-US" dirty="0" smtClean="0">
                <a:solidFill>
                  <a:schemeClr val="accent3">
                    <a:lumMod val="50000"/>
                  </a:schemeClr>
                </a:solidFill>
              </a:rPr>
              <a:t>&lt;</a:t>
            </a:r>
            <a:r>
              <a:rPr lang="en-US" dirty="0" smtClean="0">
                <a:solidFill>
                  <a:schemeClr val="accent3">
                    <a:lumMod val="50000"/>
                  </a:schemeClr>
                </a:solidFill>
              </a:rPr>
              <a: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t> </a:t>
            </a:r>
            <a:r>
              <a:rPr lang="en-US" dirty="0" err="1" smtClean="0"/>
              <a:t>href</a:t>
            </a:r>
            <a:r>
              <a:rPr lang="en-US" dirty="0" smtClean="0"/>
              <a:t>="http://www.gatech.edu/"&gt;</a:t>
            </a:r>
          </a:p>
          <a:p>
            <a:pPr marL="633222" indent="-514350">
              <a:buFont typeface="+mj-lt"/>
              <a:buAutoNum type="arabicPeriod"/>
            </a:pPr>
            <a:r>
              <a:rPr lang="en-US" dirty="0" smtClean="0"/>
              <a:t>    </a:t>
            </a:r>
            <a:r>
              <a:rPr lang="en-US" b="1" dirty="0" smtClean="0">
                <a:solidFill>
                  <a:srgbClr val="FF0000"/>
                </a:solidFill>
              </a:rPr>
              <a:t>Georgia </a:t>
            </a:r>
            <a:r>
              <a:rPr lang="en-US" b="1" dirty="0" smtClean="0">
                <a:solidFill>
                  <a:srgbClr val="FF0000"/>
                </a:solidFill>
              </a:rPr>
              <a:t>Tech</a:t>
            </a:r>
            <a:endParaRPr lang="en-US" b="1" dirty="0" smtClean="0">
              <a:solidFill>
                <a:srgbClr val="FF0000"/>
              </a:solidFill>
            </a:endParaRP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r>
              <a:rPr lang="en-US" dirty="0" smtClean="0"/>
              <a:t>Includes offices, departments, news </a:t>
            </a:r>
          </a:p>
          <a:p>
            <a:pPr marL="633222" indent="-514350">
              <a:buFont typeface="+mj-lt"/>
              <a:buAutoNum type="arabicPeriod"/>
            </a:pPr>
            <a:r>
              <a:rPr lang="en-US" dirty="0" smtClean="0"/>
              <a:t>     room, professional education...</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r>
              <a:rPr lang="en-US" dirty="0" smtClean="0"/>
              <a:t>www.gatech.edu</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62544219"/>
              </p:ext>
            </p:extLst>
          </p:nvPr>
        </p:nvGraphicFramePr>
        <p:xfrm>
          <a:off x="387925" y="2286000"/>
          <a:ext cx="4191000" cy="2372359"/>
        </p:xfrm>
        <a:graphic>
          <a:graphicData uri="http://schemas.openxmlformats.org/drawingml/2006/table">
            <a:tbl>
              <a:tblPr firstRow="1" bandRow="1">
                <a:tableStyleId>{5C22544A-7EE6-4342-B048-85BDC9FD1C3A}</a:tableStyleId>
              </a:tblPr>
              <a:tblGrid>
                <a:gridCol w="1219200"/>
                <a:gridCol w="1524000"/>
                <a:gridCol w="1447800"/>
              </a:tblGrid>
              <a:tr h="370840">
                <a:tc>
                  <a:txBody>
                    <a:bodyPr/>
                    <a:lstStyle/>
                    <a:p>
                      <a:r>
                        <a:rPr lang="en-US" sz="1400" dirty="0" smtClean="0"/>
                        <a:t>Command</a:t>
                      </a:r>
                      <a:endParaRPr lang="en-US" sz="1400" dirty="0"/>
                    </a:p>
                  </a:txBody>
                  <a:tcPr/>
                </a:tc>
                <a:tc>
                  <a:txBody>
                    <a:bodyPr/>
                    <a:lstStyle/>
                    <a:p>
                      <a:r>
                        <a:rPr lang="en-US" sz="1400" dirty="0" err="1" smtClean="0"/>
                        <a:t>Arg</a:t>
                      </a:r>
                      <a:r>
                        <a:rPr lang="en-US" sz="1400" dirty="0" smtClean="0"/>
                        <a:t> 1</a:t>
                      </a:r>
                      <a:endParaRPr lang="en-US" sz="1400" dirty="0"/>
                    </a:p>
                  </a:txBody>
                  <a:tcPr/>
                </a:tc>
                <a:tc>
                  <a:txBody>
                    <a:bodyPr/>
                    <a:lstStyle/>
                    <a:p>
                      <a:r>
                        <a:rPr lang="en-US" sz="1400" dirty="0" err="1" smtClean="0"/>
                        <a:t>Arg</a:t>
                      </a:r>
                      <a:r>
                        <a:rPr lang="en-US" sz="1400" dirty="0" smtClean="0"/>
                        <a:t> 2</a:t>
                      </a:r>
                      <a:endParaRPr lang="en-US" sz="1400" dirty="0"/>
                    </a:p>
                  </a:txBody>
                  <a:tcPr/>
                </a:tc>
              </a:tr>
              <a:tr h="370840">
                <a:tc>
                  <a:txBody>
                    <a:bodyPr/>
                    <a:lstStyle/>
                    <a:p>
                      <a:r>
                        <a:rPr lang="en-US" sz="1400" dirty="0" smtClean="0"/>
                        <a:t>open</a:t>
                      </a:r>
                      <a:endParaRPr lang="en-US" sz="1400" dirty="0"/>
                    </a:p>
                  </a:txBody>
                  <a:tcPr/>
                </a:tc>
                <a:tc>
                  <a:txBody>
                    <a:bodyPr/>
                    <a:lstStyle/>
                    <a:p>
                      <a:r>
                        <a:rPr lang="en-US" sz="1400" dirty="0" smtClean="0"/>
                        <a:t>/search.php</a:t>
                      </a:r>
                      <a:endParaRPr lang="en-US" sz="1400" dirty="0"/>
                    </a:p>
                  </a:txBody>
                  <a:tcPr/>
                </a:tc>
                <a:tc>
                  <a:txBody>
                    <a:bodyPr/>
                    <a:lstStyle/>
                    <a:p>
                      <a:endParaRPr lang="en-US" sz="1400"/>
                    </a:p>
                  </a:txBody>
                  <a:tcPr/>
                </a:tc>
              </a:tr>
              <a:tr h="370840">
                <a:tc>
                  <a:txBody>
                    <a:bodyPr/>
                    <a:lstStyle/>
                    <a:p>
                      <a:r>
                        <a:rPr kumimoji="0" lang="en-US" sz="1400" b="0" i="0" kern="1200" dirty="0" smtClean="0">
                          <a:solidFill>
                            <a:schemeClr val="dk1"/>
                          </a:solidFill>
                          <a:latin typeface="+mn-lt"/>
                          <a:ea typeface="+mn-ea"/>
                          <a:cs typeface="+mn-cs"/>
                        </a:rPr>
                        <a:t>type </a:t>
                      </a:r>
                      <a:endParaRPr lang="en-US" sz="1400" dirty="0"/>
                    </a:p>
                  </a:txBody>
                  <a:tcPr/>
                </a:tc>
                <a:tc>
                  <a:txBody>
                    <a:bodyPr/>
                    <a:lstStyle/>
                    <a:p>
                      <a:r>
                        <a:rPr kumimoji="0" lang="en-US" sz="1400" b="0" i="0" kern="1200" dirty="0" smtClean="0">
                          <a:solidFill>
                            <a:schemeClr val="dk1"/>
                          </a:solidFill>
                          <a:latin typeface="+mn-lt"/>
                          <a:ea typeface="+mn-ea"/>
                          <a:cs typeface="+mn-cs"/>
                        </a:rPr>
                        <a:t>q</a:t>
                      </a:r>
                      <a:endParaRPr lang="en-US" sz="1400" dirty="0"/>
                    </a:p>
                  </a:txBody>
                  <a:tcPr/>
                </a:tc>
                <a:tc>
                  <a:txBody>
                    <a:bodyPr/>
                    <a:lstStyle/>
                    <a:p>
                      <a:r>
                        <a:rPr kumimoji="0" lang="en-US" sz="1400" b="0" i="0" kern="1200" dirty="0" smtClean="0">
                          <a:solidFill>
                            <a:schemeClr val="dk1"/>
                          </a:solidFill>
                          <a:latin typeface="+mn-lt"/>
                          <a:ea typeface="+mn-ea"/>
                          <a:cs typeface="+mn-cs"/>
                        </a:rPr>
                        <a:t>Georgia Tech</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clickAndWait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id=search</a:t>
                      </a:r>
                      <a:endParaRPr lang="en-US" sz="1400" dirty="0"/>
                    </a:p>
                  </a:txBody>
                  <a:tcPr/>
                </a:tc>
                <a:tc>
                  <a:txBody>
                    <a:bodyPr/>
                    <a:lstStyle/>
                    <a:p>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solidFill>
                      <a:schemeClr val="accent3">
                        <a:lumMod val="60000"/>
                        <a:lumOff val="40000"/>
                      </a:schemeClr>
                    </a:solidFill>
                  </a:tcPr>
                </a:tc>
                <a:tc>
                  <a:txBody>
                    <a:bodyPr/>
                    <a:lstStyle/>
                    <a:p>
                      <a:r>
                        <a:rPr kumimoji="0" lang="en-US" sz="1400" b="0" i="0" kern="1200" dirty="0" err="1" smtClean="0">
                          <a:solidFill>
                            <a:schemeClr val="dk1"/>
                          </a:solidFill>
                          <a:latin typeface="+mn-lt"/>
                          <a:ea typeface="+mn-ea"/>
                          <a:cs typeface="+mn-cs"/>
                        </a:rPr>
                        <a:t>document.links</a:t>
                      </a:r>
                      <a:r>
                        <a:rPr kumimoji="0" lang="en-US" sz="1400" b="0" i="0" kern="1200" dirty="0" smtClean="0">
                          <a:solidFill>
                            <a:schemeClr val="dk1"/>
                          </a:solidFill>
                          <a:latin typeface="+mn-lt"/>
                          <a:ea typeface="+mn-ea"/>
                          <a:cs typeface="+mn-cs"/>
                        </a:rPr>
                        <a:t>[0]</a:t>
                      </a:r>
                      <a:endParaRPr lang="en-US" sz="1400" dirty="0"/>
                    </a:p>
                  </a:txBody>
                  <a:tcPr>
                    <a:solidFill>
                      <a:schemeClr val="accent3">
                        <a:lumMod val="60000"/>
                        <a:lumOff val="40000"/>
                      </a:schemeClr>
                    </a:solidFill>
                  </a:tcPr>
                </a:tc>
                <a:tc>
                  <a:txBody>
                    <a:bodyPr/>
                    <a:lstStyle/>
                    <a:p>
                      <a:r>
                        <a:rPr kumimoji="0" lang="en-US" sz="1400" b="0" i="0" kern="1200" dirty="0" smtClean="0">
                          <a:solidFill>
                            <a:schemeClr val="dk1"/>
                          </a:solidFill>
                          <a:latin typeface="+mn-lt"/>
                          <a:ea typeface="+mn-ea"/>
                          <a:cs typeface="+mn-cs"/>
                        </a:rPr>
                        <a:t>Georgia Institute of Technology</a:t>
                      </a:r>
                      <a:endParaRPr lang="en-US" sz="1400" dirty="0"/>
                    </a:p>
                  </a:txBody>
                  <a:tcPr>
                    <a:solidFill>
                      <a:schemeClr val="accent3">
                        <a:lumMod val="60000"/>
                        <a:lumOff val="40000"/>
                      </a:schemeClr>
                    </a:solidFill>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//body/div[1]/span</a:t>
                      </a:r>
                      <a:endParaRPr lang="en-US" sz="1400" dirty="0"/>
                    </a:p>
                  </a:txBody>
                  <a:tcPr/>
                </a:tc>
                <a:tc>
                  <a:txBody>
                    <a:bodyPr/>
                    <a:lstStyle/>
                    <a:p>
                      <a:r>
                        <a:rPr kumimoji="0" lang="en-US" sz="1400" b="0" i="0" kern="1200" dirty="0" smtClean="0">
                          <a:solidFill>
                            <a:schemeClr val="dk1"/>
                          </a:solidFill>
                          <a:latin typeface="+mn-lt"/>
                          <a:ea typeface="+mn-ea"/>
                          <a:cs typeface="+mn-cs"/>
                        </a:rPr>
                        <a:t>www.gatech.edu</a:t>
                      </a:r>
                      <a:endParaRPr lang="en-US" sz="1400" dirty="0"/>
                    </a:p>
                  </a:txBody>
                  <a:tcPr/>
                </a:tc>
              </a:tr>
            </a:tbl>
          </a:graphicData>
        </a:graphic>
      </p:graphicFrame>
      <p:sp>
        <p:nvSpPr>
          <p:cNvPr id="8" name="TextBox 7"/>
          <p:cNvSpPr txBox="1"/>
          <p:nvPr/>
        </p:nvSpPr>
        <p:spPr>
          <a:xfrm>
            <a:off x="5410200" y="6019800"/>
            <a:ext cx="2895600" cy="307777"/>
          </a:xfrm>
          <a:prstGeom prst="rect">
            <a:avLst/>
          </a:prstGeom>
          <a:noFill/>
        </p:spPr>
        <p:txBody>
          <a:bodyPr wrap="square" rtlCol="0">
            <a:spAutoFit/>
          </a:bodyPr>
          <a:lstStyle/>
          <a:p>
            <a:r>
              <a:rPr lang="en-US" sz="1400" b="1" dirty="0" smtClean="0"/>
              <a:t>HTML Source of  </a:t>
            </a:r>
            <a:r>
              <a:rPr lang="en-US" sz="1400" b="1" i="1" dirty="0" smtClean="0"/>
              <a:t>“My Web Search”</a:t>
            </a:r>
            <a:endParaRPr lang="en-US" sz="1400" b="1" i="1" dirty="0"/>
          </a:p>
        </p:txBody>
      </p:sp>
      <p:sp>
        <p:nvSpPr>
          <p:cNvPr id="9" name="TextBox 8"/>
          <p:cNvSpPr txBox="1"/>
          <p:nvPr/>
        </p:nvSpPr>
        <p:spPr>
          <a:xfrm>
            <a:off x="762000" y="4749800"/>
            <a:ext cx="3429000" cy="307777"/>
          </a:xfrm>
          <a:prstGeom prst="rect">
            <a:avLst/>
          </a:prstGeom>
          <a:noFill/>
        </p:spPr>
        <p:txBody>
          <a:bodyPr wrap="square" rtlCol="0">
            <a:spAutoFit/>
          </a:bodyPr>
          <a:lstStyle/>
          <a:p>
            <a:r>
              <a:rPr lang="en-US" sz="1400" b="1" dirty="0" smtClean="0"/>
              <a:t>A Selenium Test Case for “My Web Search”</a:t>
            </a:r>
            <a:endParaRPr lang="en-US" sz="1400" b="1" dirty="0"/>
          </a:p>
        </p:txBody>
      </p:sp>
      <p:sp>
        <p:nvSpPr>
          <p:cNvPr id="10" name="TextBox 9"/>
          <p:cNvSpPr txBox="1"/>
          <p:nvPr/>
        </p:nvSpPr>
        <p:spPr>
          <a:xfrm>
            <a:off x="4876800" y="1752600"/>
            <a:ext cx="1223637" cy="369332"/>
          </a:xfrm>
          <a:prstGeom prst="rect">
            <a:avLst/>
          </a:prstGeom>
          <a:noFill/>
        </p:spPr>
        <p:txBody>
          <a:bodyPr wrap="none" rtlCol="0">
            <a:spAutoFit/>
          </a:bodyPr>
          <a:lstStyle/>
          <a:p>
            <a:r>
              <a:rPr lang="en-US" b="1" dirty="0" smtClean="0">
                <a:latin typeface="Arial"/>
                <a:cs typeface="Arial"/>
              </a:rPr>
              <a:t>Change 2</a:t>
            </a:r>
            <a:endParaRPr lang="en-US" b="1"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4724400" y="2133600"/>
            <a:ext cx="4495800" cy="4016009"/>
          </a:xfrm>
        </p:spPr>
        <p:txBody>
          <a:bodyPr>
            <a:normAutofit fontScale="47500" lnSpcReduction="20000"/>
          </a:bodyPr>
          <a:lstStyle/>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r>
              <a:rPr lang="en-US" dirty="0" smtClean="0"/>
              <a:t>My Web Search</a:t>
            </a: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  &lt;</a:t>
            </a:r>
            <a:r>
              <a:rPr lang="en-US" b="1" dirty="0" smtClean="0">
                <a:solidFill>
                  <a:schemeClr val="accent3">
                    <a:lumMod val="50000"/>
                  </a:schemeClr>
                </a:solidFill>
              </a:rPr>
              <a:t>input</a:t>
            </a:r>
            <a:r>
              <a:rPr lang="en-US" dirty="0" smtClean="0"/>
              <a:t> type="text" name="q"</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input</a:t>
            </a:r>
            <a:r>
              <a:rPr lang="en-US" dirty="0" smtClean="0">
                <a:solidFill>
                  <a:schemeClr val="accent3">
                    <a:lumMod val="50000"/>
                  </a:schemeClr>
                </a:solidFill>
              </a:rPr>
              <a:t> </a:t>
            </a:r>
            <a:r>
              <a:rPr lang="en-US" dirty="0" smtClean="0"/>
              <a:t>id="search" type="submit" value="Search"&gt;</a:t>
            </a:r>
            <a:br>
              <a:rPr lang="en-US" dirty="0" smtClean="0"/>
            </a:br>
            <a:r>
              <a:rPr lang="en-US" b="1" dirty="0" smtClean="0">
                <a:solidFill>
                  <a:srgbClr val="FF0000"/>
                </a:solidFill>
              </a:rPr>
              <a:t> &lt;a </a:t>
            </a:r>
            <a:r>
              <a:rPr lang="en-US" b="1" dirty="0" err="1" smtClean="0">
                <a:solidFill>
                  <a:srgbClr val="FF0000"/>
                </a:solidFill>
              </a:rPr>
              <a:t>href</a:t>
            </a:r>
            <a:r>
              <a:rPr lang="en-US" b="1" dirty="0" smtClean="0">
                <a:solidFill>
                  <a:srgbClr val="FF0000"/>
                </a:solidFill>
              </a:rPr>
              <a:t>="adv.php"&gt;Advanced Search&lt;/a&gt;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t> </a:t>
            </a:r>
            <a:r>
              <a:rPr lang="en-US" dirty="0" err="1" smtClean="0"/>
              <a:t>href</a:t>
            </a:r>
            <a:r>
              <a:rPr lang="en-US" dirty="0" smtClean="0"/>
              <a:t>="http://www.gatech.edu/"&gt;</a:t>
            </a:r>
          </a:p>
          <a:p>
            <a:pPr marL="633222" indent="-514350">
              <a:buFont typeface="+mj-lt"/>
              <a:buAutoNum type="arabicPeriod"/>
            </a:pPr>
            <a:r>
              <a:rPr lang="en-US" dirty="0" smtClean="0"/>
              <a:t>    Georgia Institute of Technology</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r>
              <a:rPr lang="en-US" dirty="0" smtClean="0"/>
              <a:t>Includes offices, departments, news </a:t>
            </a:r>
          </a:p>
          <a:p>
            <a:pPr marL="633222" indent="-514350">
              <a:buFont typeface="+mj-lt"/>
              <a:buAutoNum type="arabicPeriod"/>
            </a:pPr>
            <a:r>
              <a:rPr lang="en-US" dirty="0" smtClean="0"/>
              <a:t>     room, professional education...</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r>
              <a:rPr lang="en-US" dirty="0" smtClean="0"/>
              <a:t>www.gatech.edu</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46273276"/>
              </p:ext>
            </p:extLst>
          </p:nvPr>
        </p:nvGraphicFramePr>
        <p:xfrm>
          <a:off x="387925" y="2286000"/>
          <a:ext cx="4191000" cy="2372359"/>
        </p:xfrm>
        <a:graphic>
          <a:graphicData uri="http://schemas.openxmlformats.org/drawingml/2006/table">
            <a:tbl>
              <a:tblPr firstRow="1" bandRow="1">
                <a:tableStyleId>{5C22544A-7EE6-4342-B048-85BDC9FD1C3A}</a:tableStyleId>
              </a:tblPr>
              <a:tblGrid>
                <a:gridCol w="1219200"/>
                <a:gridCol w="1524000"/>
                <a:gridCol w="1447800"/>
              </a:tblGrid>
              <a:tr h="370840">
                <a:tc>
                  <a:txBody>
                    <a:bodyPr/>
                    <a:lstStyle/>
                    <a:p>
                      <a:r>
                        <a:rPr lang="en-US" sz="1400" dirty="0" smtClean="0"/>
                        <a:t>Command</a:t>
                      </a:r>
                      <a:endParaRPr lang="en-US" sz="1400" dirty="0"/>
                    </a:p>
                  </a:txBody>
                  <a:tcPr/>
                </a:tc>
                <a:tc>
                  <a:txBody>
                    <a:bodyPr/>
                    <a:lstStyle/>
                    <a:p>
                      <a:r>
                        <a:rPr lang="en-US" sz="1400" dirty="0" err="1" smtClean="0"/>
                        <a:t>Arg</a:t>
                      </a:r>
                      <a:r>
                        <a:rPr lang="en-US" sz="1400" dirty="0" smtClean="0"/>
                        <a:t> 1</a:t>
                      </a:r>
                      <a:endParaRPr lang="en-US" sz="1400" dirty="0"/>
                    </a:p>
                  </a:txBody>
                  <a:tcPr/>
                </a:tc>
                <a:tc>
                  <a:txBody>
                    <a:bodyPr/>
                    <a:lstStyle/>
                    <a:p>
                      <a:r>
                        <a:rPr lang="en-US" sz="1400" dirty="0" err="1" smtClean="0"/>
                        <a:t>Arg</a:t>
                      </a:r>
                      <a:r>
                        <a:rPr lang="en-US" sz="1400" dirty="0" smtClean="0"/>
                        <a:t> 2</a:t>
                      </a:r>
                      <a:endParaRPr lang="en-US" sz="1400" dirty="0"/>
                    </a:p>
                  </a:txBody>
                  <a:tcPr/>
                </a:tc>
              </a:tr>
              <a:tr h="370840">
                <a:tc>
                  <a:txBody>
                    <a:bodyPr/>
                    <a:lstStyle/>
                    <a:p>
                      <a:r>
                        <a:rPr lang="en-US" sz="1400" dirty="0" smtClean="0"/>
                        <a:t>open</a:t>
                      </a:r>
                      <a:endParaRPr lang="en-US" sz="1400" dirty="0"/>
                    </a:p>
                  </a:txBody>
                  <a:tcPr/>
                </a:tc>
                <a:tc>
                  <a:txBody>
                    <a:bodyPr/>
                    <a:lstStyle/>
                    <a:p>
                      <a:r>
                        <a:rPr lang="en-US" sz="1400" dirty="0" smtClean="0"/>
                        <a:t>/search.php</a:t>
                      </a:r>
                      <a:endParaRPr lang="en-US" sz="1400" dirty="0"/>
                    </a:p>
                  </a:txBody>
                  <a:tcPr/>
                </a:tc>
                <a:tc>
                  <a:txBody>
                    <a:bodyPr/>
                    <a:lstStyle/>
                    <a:p>
                      <a:endParaRPr lang="en-US" sz="1400"/>
                    </a:p>
                  </a:txBody>
                  <a:tcPr/>
                </a:tc>
              </a:tr>
              <a:tr h="370840">
                <a:tc>
                  <a:txBody>
                    <a:bodyPr/>
                    <a:lstStyle/>
                    <a:p>
                      <a:r>
                        <a:rPr kumimoji="0" lang="en-US" sz="1400" b="0" i="0" kern="1200" dirty="0" smtClean="0">
                          <a:solidFill>
                            <a:schemeClr val="dk1"/>
                          </a:solidFill>
                          <a:latin typeface="+mn-lt"/>
                          <a:ea typeface="+mn-ea"/>
                          <a:cs typeface="+mn-cs"/>
                        </a:rPr>
                        <a:t>type </a:t>
                      </a:r>
                      <a:endParaRPr lang="en-US" sz="1400" dirty="0"/>
                    </a:p>
                  </a:txBody>
                  <a:tcPr/>
                </a:tc>
                <a:tc>
                  <a:txBody>
                    <a:bodyPr/>
                    <a:lstStyle/>
                    <a:p>
                      <a:r>
                        <a:rPr kumimoji="0" lang="en-US" sz="1400" b="0" i="0" kern="1200" dirty="0" smtClean="0">
                          <a:solidFill>
                            <a:schemeClr val="dk1"/>
                          </a:solidFill>
                          <a:latin typeface="+mn-lt"/>
                          <a:ea typeface="+mn-ea"/>
                          <a:cs typeface="+mn-cs"/>
                        </a:rPr>
                        <a:t>q</a:t>
                      </a:r>
                      <a:endParaRPr lang="en-US" sz="1400" dirty="0"/>
                    </a:p>
                  </a:txBody>
                  <a:tcPr/>
                </a:tc>
                <a:tc>
                  <a:txBody>
                    <a:bodyPr/>
                    <a:lstStyle/>
                    <a:p>
                      <a:r>
                        <a:rPr kumimoji="0" lang="en-US" sz="1400" b="0" i="0" kern="1200" dirty="0" smtClean="0">
                          <a:solidFill>
                            <a:schemeClr val="dk1"/>
                          </a:solidFill>
                          <a:latin typeface="+mn-lt"/>
                          <a:ea typeface="+mn-ea"/>
                          <a:cs typeface="+mn-cs"/>
                        </a:rPr>
                        <a:t>Georgia Tech</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clickAndWait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id=search</a:t>
                      </a:r>
                      <a:endParaRPr lang="en-US" sz="1400" dirty="0"/>
                    </a:p>
                  </a:txBody>
                  <a:tcPr/>
                </a:tc>
                <a:tc>
                  <a:txBody>
                    <a:bodyPr/>
                    <a:lstStyle/>
                    <a:p>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solidFill>
                      <a:schemeClr val="accent3">
                        <a:lumMod val="60000"/>
                        <a:lumOff val="40000"/>
                      </a:schemeClr>
                    </a:solidFill>
                  </a:tcPr>
                </a:tc>
                <a:tc>
                  <a:txBody>
                    <a:bodyPr/>
                    <a:lstStyle/>
                    <a:p>
                      <a:r>
                        <a:rPr kumimoji="0" lang="en-US" sz="1400" b="0" i="0" kern="1200" dirty="0" err="1" smtClean="0">
                          <a:solidFill>
                            <a:schemeClr val="dk1"/>
                          </a:solidFill>
                          <a:latin typeface="+mn-lt"/>
                          <a:ea typeface="+mn-ea"/>
                          <a:cs typeface="+mn-cs"/>
                        </a:rPr>
                        <a:t>document.links</a:t>
                      </a:r>
                      <a:r>
                        <a:rPr kumimoji="0" lang="en-US" sz="1400" b="0" i="0" kern="1200" dirty="0" smtClean="0">
                          <a:solidFill>
                            <a:schemeClr val="dk1"/>
                          </a:solidFill>
                          <a:latin typeface="+mn-lt"/>
                          <a:ea typeface="+mn-ea"/>
                          <a:cs typeface="+mn-cs"/>
                        </a:rPr>
                        <a:t>[0]</a:t>
                      </a:r>
                      <a:endParaRPr lang="en-US" sz="1400" dirty="0"/>
                    </a:p>
                  </a:txBody>
                  <a:tcPr>
                    <a:solidFill>
                      <a:schemeClr val="accent3">
                        <a:lumMod val="60000"/>
                        <a:lumOff val="40000"/>
                      </a:schemeClr>
                    </a:solidFill>
                  </a:tcPr>
                </a:tc>
                <a:tc>
                  <a:txBody>
                    <a:bodyPr/>
                    <a:lstStyle/>
                    <a:p>
                      <a:r>
                        <a:rPr kumimoji="0" lang="en-US" sz="1400" b="0" i="0" kern="1200" dirty="0" smtClean="0">
                          <a:solidFill>
                            <a:schemeClr val="dk1"/>
                          </a:solidFill>
                          <a:latin typeface="+mn-lt"/>
                          <a:ea typeface="+mn-ea"/>
                          <a:cs typeface="+mn-cs"/>
                        </a:rPr>
                        <a:t>Georgia Institute of Technology</a:t>
                      </a:r>
                      <a:endParaRPr lang="en-US" sz="1400" dirty="0"/>
                    </a:p>
                  </a:txBody>
                  <a:tcPr>
                    <a:solidFill>
                      <a:schemeClr val="accent3">
                        <a:lumMod val="60000"/>
                        <a:lumOff val="40000"/>
                      </a:schemeClr>
                    </a:solidFill>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//body/div[1]/span</a:t>
                      </a:r>
                      <a:endParaRPr lang="en-US" sz="1400" dirty="0"/>
                    </a:p>
                  </a:txBody>
                  <a:tcPr/>
                </a:tc>
                <a:tc>
                  <a:txBody>
                    <a:bodyPr/>
                    <a:lstStyle/>
                    <a:p>
                      <a:r>
                        <a:rPr kumimoji="0" lang="en-US" sz="1400" b="0" i="0" kern="1200" dirty="0" smtClean="0">
                          <a:solidFill>
                            <a:schemeClr val="dk1"/>
                          </a:solidFill>
                          <a:latin typeface="+mn-lt"/>
                          <a:ea typeface="+mn-ea"/>
                          <a:cs typeface="+mn-cs"/>
                        </a:rPr>
                        <a:t>www.gatech.edu</a:t>
                      </a:r>
                      <a:endParaRPr lang="en-US" sz="1400" dirty="0"/>
                    </a:p>
                  </a:txBody>
                  <a:tcPr/>
                </a:tc>
              </a:tr>
            </a:tbl>
          </a:graphicData>
        </a:graphic>
      </p:graphicFrame>
      <p:sp>
        <p:nvSpPr>
          <p:cNvPr id="8" name="TextBox 7"/>
          <p:cNvSpPr txBox="1"/>
          <p:nvPr/>
        </p:nvSpPr>
        <p:spPr>
          <a:xfrm>
            <a:off x="5410200" y="6019800"/>
            <a:ext cx="2895600" cy="307777"/>
          </a:xfrm>
          <a:prstGeom prst="rect">
            <a:avLst/>
          </a:prstGeom>
          <a:noFill/>
        </p:spPr>
        <p:txBody>
          <a:bodyPr wrap="square" rtlCol="0">
            <a:spAutoFit/>
          </a:bodyPr>
          <a:lstStyle/>
          <a:p>
            <a:r>
              <a:rPr lang="en-US" sz="1400" b="1" dirty="0" smtClean="0"/>
              <a:t>HTML Source of  </a:t>
            </a:r>
            <a:r>
              <a:rPr lang="en-US" sz="1400" b="1" i="1" dirty="0" smtClean="0"/>
              <a:t>“My Web Search”</a:t>
            </a:r>
            <a:endParaRPr lang="en-US" sz="1400" b="1" i="1" dirty="0"/>
          </a:p>
        </p:txBody>
      </p:sp>
      <p:sp>
        <p:nvSpPr>
          <p:cNvPr id="9" name="TextBox 8"/>
          <p:cNvSpPr txBox="1"/>
          <p:nvPr/>
        </p:nvSpPr>
        <p:spPr>
          <a:xfrm>
            <a:off x="762000" y="4749800"/>
            <a:ext cx="3429000" cy="307777"/>
          </a:xfrm>
          <a:prstGeom prst="rect">
            <a:avLst/>
          </a:prstGeom>
          <a:noFill/>
        </p:spPr>
        <p:txBody>
          <a:bodyPr wrap="square" rtlCol="0">
            <a:spAutoFit/>
          </a:bodyPr>
          <a:lstStyle/>
          <a:p>
            <a:r>
              <a:rPr lang="en-US" sz="1400" b="1" dirty="0" smtClean="0"/>
              <a:t>A Selenium Test Case for “My Web Search”</a:t>
            </a:r>
            <a:endParaRPr lang="en-US" sz="1400" b="1" dirty="0"/>
          </a:p>
        </p:txBody>
      </p:sp>
      <p:sp>
        <p:nvSpPr>
          <p:cNvPr id="10" name="TextBox 9"/>
          <p:cNvSpPr txBox="1"/>
          <p:nvPr/>
        </p:nvSpPr>
        <p:spPr>
          <a:xfrm>
            <a:off x="4876800" y="1752600"/>
            <a:ext cx="1223637" cy="369332"/>
          </a:xfrm>
          <a:prstGeom prst="rect">
            <a:avLst/>
          </a:prstGeom>
          <a:noFill/>
        </p:spPr>
        <p:txBody>
          <a:bodyPr wrap="none" rtlCol="0">
            <a:spAutoFit/>
          </a:bodyPr>
          <a:lstStyle/>
          <a:p>
            <a:r>
              <a:rPr lang="en-US" b="1" dirty="0" smtClean="0">
                <a:latin typeface="Arial"/>
                <a:cs typeface="Arial"/>
              </a:rPr>
              <a:t>Change </a:t>
            </a:r>
            <a:r>
              <a:rPr lang="en-US" b="1" dirty="0" smtClean="0">
                <a:latin typeface="Arial"/>
                <a:cs typeface="Arial"/>
              </a:rPr>
              <a:t>3</a:t>
            </a:r>
            <a:endParaRPr lang="en-US" b="1" dirty="0">
              <a:latin typeface="Arial"/>
              <a:cs typeface="Arial"/>
            </a:endParaRPr>
          </a:p>
        </p:txBody>
      </p:sp>
    </p:spTree>
    <p:extLst>
      <p:ext uri="{BB962C8B-B14F-4D97-AF65-F5344CB8AC3E}">
        <p14:creationId xmlns:p14="http://schemas.microsoft.com/office/powerpoint/2010/main" val="9871346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a:xfrm>
            <a:off x="4724400" y="2133600"/>
            <a:ext cx="4495800" cy="4267200"/>
          </a:xfrm>
        </p:spPr>
        <p:txBody>
          <a:bodyPr>
            <a:normAutofit fontScale="47500" lnSpcReduction="20000"/>
          </a:bodyPr>
          <a:lstStyle/>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r>
              <a:rPr lang="en-US" dirty="0" smtClean="0"/>
              <a:t>My Web Search</a:t>
            </a:r>
            <a:r>
              <a:rPr lang="en-US" dirty="0" smtClean="0">
                <a:solidFill>
                  <a:schemeClr val="accent3">
                    <a:lumMod val="50000"/>
                  </a:schemeClr>
                </a:solidFill>
              </a:rPr>
              <a:t>&lt;/</a:t>
            </a:r>
            <a:r>
              <a:rPr lang="en-US" b="1" dirty="0" smtClean="0">
                <a:solidFill>
                  <a:schemeClr val="accent3">
                    <a:lumMod val="50000"/>
                  </a:schemeClr>
                </a:solidFill>
              </a:rPr>
              <a:t>h2</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  &lt;</a:t>
            </a:r>
            <a:r>
              <a:rPr lang="en-US" b="1" dirty="0" smtClean="0">
                <a:solidFill>
                  <a:schemeClr val="accent3">
                    <a:lumMod val="50000"/>
                  </a:schemeClr>
                </a:solidFill>
              </a:rPr>
              <a:t>input</a:t>
            </a:r>
            <a:r>
              <a:rPr lang="en-US" dirty="0" smtClean="0"/>
              <a:t> type="text" name="q"</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input</a:t>
            </a:r>
            <a:r>
              <a:rPr lang="en-US" dirty="0" smtClean="0">
                <a:solidFill>
                  <a:schemeClr val="accent3">
                    <a:lumMod val="50000"/>
                  </a:schemeClr>
                </a:solidFill>
              </a:rPr>
              <a:t> </a:t>
            </a:r>
            <a:r>
              <a:rPr lang="en-US" dirty="0" smtClean="0"/>
              <a:t>id="search" type="submit" value="Search"&gt;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form</a:t>
            </a:r>
            <a:r>
              <a:rPr lang="en-US" dirty="0" smtClean="0">
                <a:solidFill>
                  <a:schemeClr val="accent3">
                    <a:lumMod val="50000"/>
                  </a:schemeClr>
                </a:solidFill>
              </a:rPr>
              <a:t>&gt;</a:t>
            </a:r>
            <a:br>
              <a:rPr lang="en-US" dirty="0" smtClean="0">
                <a:solidFill>
                  <a:schemeClr val="accent3">
                    <a:lumMod val="50000"/>
                  </a:schemeClr>
                </a:solidFill>
              </a:rPr>
            </a:br>
            <a:r>
              <a:rPr lang="en-US" dirty="0" smtClean="0">
                <a:solidFill>
                  <a:srgbClr val="FF0000"/>
                </a:solidFill>
              </a:rPr>
              <a:t>&lt;</a:t>
            </a:r>
            <a:r>
              <a:rPr lang="en-US" b="1" dirty="0" smtClean="0">
                <a:solidFill>
                  <a:srgbClr val="FF0000"/>
                </a:solidFill>
              </a:rPr>
              <a:t>div</a:t>
            </a:r>
            <a:r>
              <a:rPr lang="en-US" dirty="0" smtClean="0">
                <a:solidFill>
                  <a:srgbClr val="FF0000"/>
                </a:solidFill>
              </a:rPr>
              <a:t> </a:t>
            </a:r>
            <a:r>
              <a:rPr lang="en-US" b="1" dirty="0" smtClean="0">
                <a:solidFill>
                  <a:srgbClr val="FF0000"/>
                </a:solidFill>
              </a:rPr>
              <a:t>id=“container”</a:t>
            </a:r>
            <a:r>
              <a:rPr lang="en-US" dirty="0" smtClean="0">
                <a:solidFill>
                  <a:srgbClr val="FF0000"/>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t> </a:t>
            </a:r>
            <a:r>
              <a:rPr lang="en-US" dirty="0" err="1" smtClean="0"/>
              <a:t>href</a:t>
            </a:r>
            <a:r>
              <a:rPr lang="en-US" dirty="0" smtClean="0"/>
              <a:t>="http://www.gatech.edu/"&gt;</a:t>
            </a:r>
          </a:p>
          <a:p>
            <a:pPr marL="633222" indent="-514350">
              <a:buFont typeface="+mj-lt"/>
              <a:buAutoNum type="arabicPeriod"/>
            </a:pPr>
            <a:r>
              <a:rPr lang="en-US" dirty="0" smtClean="0"/>
              <a:t>    Georgia Institute of Technology</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a</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r>
              <a:rPr lang="en-US" dirty="0" smtClean="0"/>
              <a:t>Includes offices, departments, news </a:t>
            </a:r>
          </a:p>
          <a:p>
            <a:pPr marL="633222" indent="-514350">
              <a:buFont typeface="+mj-lt"/>
              <a:buAutoNum type="arabicPeriod"/>
            </a:pPr>
            <a:r>
              <a:rPr lang="en-US" dirty="0" smtClean="0"/>
              <a:t>     room, professional education...</a:t>
            </a:r>
            <a:r>
              <a:rPr lang="en-US" dirty="0" smtClean="0">
                <a:solidFill>
                  <a:schemeClr val="accent3">
                    <a:lumMod val="50000"/>
                  </a:schemeClr>
                </a:solidFill>
              </a:rPr>
              <a:t>&lt;/</a:t>
            </a:r>
            <a:r>
              <a:rPr lang="en-US" b="1" dirty="0" smtClean="0">
                <a:solidFill>
                  <a:schemeClr val="accent3">
                    <a:lumMod val="50000"/>
                  </a:schemeClr>
                </a:solidFill>
              </a:rPr>
              <a:t>p</a:t>
            </a:r>
            <a:r>
              <a:rPr lang="en-US" dirty="0" smtClean="0">
                <a:solidFill>
                  <a:schemeClr val="accent3">
                    <a:lumMod val="50000"/>
                  </a:schemeClr>
                </a:solidFill>
              </a:rPr>
              <a:t>&gt;</a:t>
            </a:r>
          </a:p>
          <a:p>
            <a:pPr marL="633222" indent="-514350">
              <a:buFont typeface="+mj-lt"/>
              <a:buAutoNum type="arabicPeriod"/>
            </a:pPr>
            <a:r>
              <a:rPr lang="en-US" dirty="0" smtClean="0"/>
              <a:t>  </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r>
              <a:rPr lang="en-US" dirty="0" smtClean="0"/>
              <a:t>www.gatech.edu</a:t>
            </a:r>
            <a:r>
              <a:rPr lang="en-US" dirty="0" smtClean="0">
                <a:solidFill>
                  <a:schemeClr val="accent3">
                    <a:lumMod val="50000"/>
                  </a:schemeClr>
                </a:solidFill>
              </a:rPr>
              <a:t>&lt;/</a:t>
            </a:r>
            <a:r>
              <a:rPr lang="en-US" b="1" dirty="0" smtClean="0">
                <a:solidFill>
                  <a:schemeClr val="accent3">
                    <a:lumMod val="50000"/>
                  </a:schemeClr>
                </a:solidFill>
              </a:rPr>
              <a:t>span</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r>
              <a:rPr lang="en-US" dirty="0" smtClean="0"/>
              <a:t>...</a:t>
            </a:r>
            <a:r>
              <a:rPr lang="en-US" dirty="0" smtClean="0">
                <a:solidFill>
                  <a:schemeClr val="accent3">
                    <a:lumMod val="50000"/>
                  </a:schemeClr>
                </a:solidFill>
              </a:rPr>
              <a:t>&lt;/</a:t>
            </a:r>
            <a:r>
              <a:rPr lang="en-US" b="1" dirty="0" smtClean="0">
                <a:solidFill>
                  <a:schemeClr val="accent3">
                    <a:lumMod val="50000"/>
                  </a:schemeClr>
                </a:solidFill>
              </a:rPr>
              <a:t>div</a:t>
            </a:r>
            <a:r>
              <a:rPr lang="en-US" dirty="0" smtClean="0">
                <a:solidFill>
                  <a:schemeClr val="accent3">
                    <a:lumMod val="50000"/>
                  </a:schemeClr>
                </a:solidFill>
              </a:rPr>
              <a:t>&gt;</a:t>
            </a:r>
            <a:br>
              <a:rPr lang="en-US" dirty="0" smtClean="0">
                <a:solidFill>
                  <a:schemeClr val="accent3">
                    <a:lumMod val="50000"/>
                  </a:schemeClr>
                </a:solidFill>
              </a:rPr>
            </a:br>
            <a:r>
              <a:rPr lang="en-US" b="1" dirty="0" smtClean="0">
                <a:solidFill>
                  <a:srgbClr val="FF0000"/>
                </a:solidFill>
              </a:rPr>
              <a:t>&lt;/div&gt;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body</a:t>
            </a:r>
            <a:r>
              <a:rPr lang="en-US" dirty="0" smtClean="0">
                <a:solidFill>
                  <a:schemeClr val="accent3">
                    <a:lumMod val="50000"/>
                  </a:schemeClr>
                </a:solidFill>
              </a:rPr>
              <a:t>&gt;</a:t>
            </a:r>
          </a:p>
          <a:p>
            <a:pPr marL="633222" indent="-514350">
              <a:buFont typeface="+mj-lt"/>
              <a:buAutoNum type="arabicPeriod"/>
            </a:pPr>
            <a:r>
              <a:rPr lang="en-US" dirty="0" smtClean="0">
                <a:solidFill>
                  <a:schemeClr val="accent3">
                    <a:lumMod val="50000"/>
                  </a:schemeClr>
                </a:solidFill>
              </a:rPr>
              <a:t>&lt;/</a:t>
            </a:r>
            <a:r>
              <a:rPr lang="en-US" b="1" dirty="0" smtClean="0">
                <a:solidFill>
                  <a:schemeClr val="accent3">
                    <a:lumMod val="50000"/>
                  </a:schemeClr>
                </a:solidFill>
              </a:rPr>
              <a:t>html</a:t>
            </a:r>
            <a:r>
              <a:rPr lang="en-US" dirty="0" smtClean="0">
                <a:solidFill>
                  <a:schemeClr val="accent3">
                    <a:lumMod val="50000"/>
                  </a:schemeClr>
                </a:solidFill>
              </a:rPr>
              <a:t>&gt;</a:t>
            </a:r>
          </a:p>
          <a:p>
            <a:pPr marL="633222"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93247F-5E58-4FAE-ACE5-274F6C6361C8}"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21495006"/>
              </p:ext>
            </p:extLst>
          </p:nvPr>
        </p:nvGraphicFramePr>
        <p:xfrm>
          <a:off x="387925" y="2286000"/>
          <a:ext cx="4191000" cy="2372359"/>
        </p:xfrm>
        <a:graphic>
          <a:graphicData uri="http://schemas.openxmlformats.org/drawingml/2006/table">
            <a:tbl>
              <a:tblPr firstRow="1" bandRow="1">
                <a:tableStyleId>{5C22544A-7EE6-4342-B048-85BDC9FD1C3A}</a:tableStyleId>
              </a:tblPr>
              <a:tblGrid>
                <a:gridCol w="1219200"/>
                <a:gridCol w="1524000"/>
                <a:gridCol w="1447800"/>
              </a:tblGrid>
              <a:tr h="370840">
                <a:tc>
                  <a:txBody>
                    <a:bodyPr/>
                    <a:lstStyle/>
                    <a:p>
                      <a:r>
                        <a:rPr lang="en-US" sz="1400" dirty="0" smtClean="0"/>
                        <a:t>Command</a:t>
                      </a:r>
                      <a:endParaRPr lang="en-US" sz="1400" dirty="0"/>
                    </a:p>
                  </a:txBody>
                  <a:tcPr/>
                </a:tc>
                <a:tc>
                  <a:txBody>
                    <a:bodyPr/>
                    <a:lstStyle/>
                    <a:p>
                      <a:r>
                        <a:rPr lang="en-US" sz="1400" dirty="0" err="1" smtClean="0"/>
                        <a:t>Arg</a:t>
                      </a:r>
                      <a:r>
                        <a:rPr lang="en-US" sz="1400" dirty="0" smtClean="0"/>
                        <a:t> 1</a:t>
                      </a:r>
                      <a:endParaRPr lang="en-US" sz="1400" dirty="0"/>
                    </a:p>
                  </a:txBody>
                  <a:tcPr/>
                </a:tc>
                <a:tc>
                  <a:txBody>
                    <a:bodyPr/>
                    <a:lstStyle/>
                    <a:p>
                      <a:r>
                        <a:rPr lang="en-US" sz="1400" dirty="0" err="1" smtClean="0"/>
                        <a:t>Arg</a:t>
                      </a:r>
                      <a:r>
                        <a:rPr lang="en-US" sz="1400" dirty="0" smtClean="0"/>
                        <a:t> 2</a:t>
                      </a:r>
                      <a:endParaRPr lang="en-US" sz="1400" dirty="0"/>
                    </a:p>
                  </a:txBody>
                  <a:tcPr/>
                </a:tc>
              </a:tr>
              <a:tr h="370840">
                <a:tc>
                  <a:txBody>
                    <a:bodyPr/>
                    <a:lstStyle/>
                    <a:p>
                      <a:r>
                        <a:rPr lang="en-US" sz="1400" dirty="0" smtClean="0"/>
                        <a:t>open</a:t>
                      </a:r>
                      <a:endParaRPr lang="en-US" sz="1400" dirty="0"/>
                    </a:p>
                  </a:txBody>
                  <a:tcPr/>
                </a:tc>
                <a:tc>
                  <a:txBody>
                    <a:bodyPr/>
                    <a:lstStyle/>
                    <a:p>
                      <a:r>
                        <a:rPr lang="en-US" sz="1400" dirty="0" smtClean="0"/>
                        <a:t>/search.php</a:t>
                      </a:r>
                      <a:endParaRPr lang="en-US" sz="1400" dirty="0"/>
                    </a:p>
                  </a:txBody>
                  <a:tcPr/>
                </a:tc>
                <a:tc>
                  <a:txBody>
                    <a:bodyPr/>
                    <a:lstStyle/>
                    <a:p>
                      <a:endParaRPr lang="en-US" sz="1400"/>
                    </a:p>
                  </a:txBody>
                  <a:tcPr/>
                </a:tc>
              </a:tr>
              <a:tr h="370840">
                <a:tc>
                  <a:txBody>
                    <a:bodyPr/>
                    <a:lstStyle/>
                    <a:p>
                      <a:r>
                        <a:rPr kumimoji="0" lang="en-US" sz="1400" b="0" i="0" kern="1200" dirty="0" smtClean="0">
                          <a:solidFill>
                            <a:schemeClr val="dk1"/>
                          </a:solidFill>
                          <a:latin typeface="+mn-lt"/>
                          <a:ea typeface="+mn-ea"/>
                          <a:cs typeface="+mn-cs"/>
                        </a:rPr>
                        <a:t>type </a:t>
                      </a:r>
                      <a:endParaRPr lang="en-US" sz="1400" dirty="0"/>
                    </a:p>
                  </a:txBody>
                  <a:tcPr/>
                </a:tc>
                <a:tc>
                  <a:txBody>
                    <a:bodyPr/>
                    <a:lstStyle/>
                    <a:p>
                      <a:r>
                        <a:rPr kumimoji="0" lang="en-US" sz="1400" b="0" i="0" kern="1200" dirty="0" smtClean="0">
                          <a:solidFill>
                            <a:schemeClr val="dk1"/>
                          </a:solidFill>
                          <a:latin typeface="+mn-lt"/>
                          <a:ea typeface="+mn-ea"/>
                          <a:cs typeface="+mn-cs"/>
                        </a:rPr>
                        <a:t>q</a:t>
                      </a:r>
                      <a:endParaRPr lang="en-US" sz="1400" dirty="0"/>
                    </a:p>
                  </a:txBody>
                  <a:tcPr/>
                </a:tc>
                <a:tc>
                  <a:txBody>
                    <a:bodyPr/>
                    <a:lstStyle/>
                    <a:p>
                      <a:r>
                        <a:rPr kumimoji="0" lang="en-US" sz="1400" b="0" i="0" kern="1200" dirty="0" smtClean="0">
                          <a:solidFill>
                            <a:schemeClr val="dk1"/>
                          </a:solidFill>
                          <a:latin typeface="+mn-lt"/>
                          <a:ea typeface="+mn-ea"/>
                          <a:cs typeface="+mn-cs"/>
                        </a:rPr>
                        <a:t>Georgia Tech</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clickAndWait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smtClean="0">
                          <a:solidFill>
                            <a:schemeClr val="dk1"/>
                          </a:solidFill>
                          <a:latin typeface="+mn-lt"/>
                          <a:ea typeface="+mn-ea"/>
                          <a:cs typeface="+mn-cs"/>
                        </a:rPr>
                        <a:t>id=search</a:t>
                      </a:r>
                      <a:endParaRPr lang="en-US" sz="1400" dirty="0"/>
                    </a:p>
                  </a:txBody>
                  <a:tcPr/>
                </a:tc>
                <a:tc>
                  <a:txBody>
                    <a:bodyPr/>
                    <a:lstStyle/>
                    <a:p>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tc>
                <a:tc>
                  <a:txBody>
                    <a:bodyPr/>
                    <a:lstStyle/>
                    <a:p>
                      <a:r>
                        <a:rPr kumimoji="0" lang="en-US" sz="1400" b="0" i="0" kern="1200" dirty="0" err="1" smtClean="0">
                          <a:solidFill>
                            <a:schemeClr val="dk1"/>
                          </a:solidFill>
                          <a:latin typeface="+mn-lt"/>
                          <a:ea typeface="+mn-ea"/>
                          <a:cs typeface="+mn-cs"/>
                        </a:rPr>
                        <a:t>document.links</a:t>
                      </a:r>
                      <a:r>
                        <a:rPr kumimoji="0" lang="en-US" sz="1400" b="0" i="0" kern="1200" dirty="0" smtClean="0">
                          <a:solidFill>
                            <a:schemeClr val="dk1"/>
                          </a:solidFill>
                          <a:latin typeface="+mn-lt"/>
                          <a:ea typeface="+mn-ea"/>
                          <a:cs typeface="+mn-cs"/>
                        </a:rPr>
                        <a:t>[0]</a:t>
                      </a:r>
                      <a:endParaRPr lang="en-US" sz="1400" dirty="0"/>
                    </a:p>
                  </a:txBody>
                  <a:tcPr/>
                </a:tc>
                <a:tc>
                  <a:txBody>
                    <a:bodyPr/>
                    <a:lstStyle/>
                    <a:p>
                      <a:r>
                        <a:rPr kumimoji="0" lang="en-US" sz="1400" b="0" i="0" kern="1200" dirty="0" smtClean="0">
                          <a:solidFill>
                            <a:schemeClr val="dk1"/>
                          </a:solidFill>
                          <a:latin typeface="+mn-lt"/>
                          <a:ea typeface="+mn-ea"/>
                          <a:cs typeface="+mn-cs"/>
                        </a:rPr>
                        <a:t>Georgia Institute of Technology</a:t>
                      </a:r>
                      <a:endParaRPr lang="en-US" sz="1400" dirty="0"/>
                    </a:p>
                  </a:txBody>
                  <a:tcPr/>
                </a:tc>
              </a:tr>
              <a:tr h="370840">
                <a:tc>
                  <a:txBody>
                    <a:bodyPr/>
                    <a:lstStyle/>
                    <a:p>
                      <a:r>
                        <a:rPr kumimoji="0" lang="en-US" sz="1400" b="0" i="0" kern="1200" dirty="0" err="1" smtClean="0">
                          <a:solidFill>
                            <a:schemeClr val="dk1"/>
                          </a:solidFill>
                          <a:latin typeface="+mn-lt"/>
                          <a:ea typeface="+mn-ea"/>
                          <a:cs typeface="+mn-cs"/>
                        </a:rPr>
                        <a:t>assertText</a:t>
                      </a:r>
                      <a:r>
                        <a:rPr kumimoji="0" lang="en-US" sz="1400" b="0" i="0" kern="1200" dirty="0" smtClean="0">
                          <a:solidFill>
                            <a:schemeClr val="dk1"/>
                          </a:solidFill>
                          <a:latin typeface="+mn-lt"/>
                          <a:ea typeface="+mn-ea"/>
                          <a:cs typeface="+mn-cs"/>
                        </a:rPr>
                        <a:t> </a:t>
                      </a:r>
                      <a:endParaRPr lang="en-US" sz="1400" dirty="0"/>
                    </a:p>
                  </a:txBody>
                  <a:tcPr>
                    <a:solidFill>
                      <a:schemeClr val="accent3">
                        <a:lumMod val="60000"/>
                        <a:lumOff val="40000"/>
                      </a:schemeClr>
                    </a:solidFill>
                  </a:tcPr>
                </a:tc>
                <a:tc>
                  <a:txBody>
                    <a:bodyPr/>
                    <a:lstStyle/>
                    <a:p>
                      <a:r>
                        <a:rPr kumimoji="0" lang="en-US" sz="1400" b="0" i="0" kern="1200" dirty="0" smtClean="0">
                          <a:solidFill>
                            <a:schemeClr val="dk1"/>
                          </a:solidFill>
                          <a:latin typeface="+mn-lt"/>
                          <a:ea typeface="+mn-ea"/>
                          <a:cs typeface="+mn-cs"/>
                        </a:rPr>
                        <a:t>//body/div[1]/span</a:t>
                      </a:r>
                      <a:endParaRPr lang="en-US" sz="1400" dirty="0"/>
                    </a:p>
                  </a:txBody>
                  <a:tcPr>
                    <a:solidFill>
                      <a:schemeClr val="accent3">
                        <a:lumMod val="60000"/>
                        <a:lumOff val="40000"/>
                      </a:schemeClr>
                    </a:solidFill>
                  </a:tcPr>
                </a:tc>
                <a:tc>
                  <a:txBody>
                    <a:bodyPr/>
                    <a:lstStyle/>
                    <a:p>
                      <a:r>
                        <a:rPr kumimoji="0" lang="en-US" sz="1400" b="0" i="0" kern="1200" dirty="0" smtClean="0">
                          <a:solidFill>
                            <a:schemeClr val="dk1"/>
                          </a:solidFill>
                          <a:latin typeface="+mn-lt"/>
                          <a:ea typeface="+mn-ea"/>
                          <a:cs typeface="+mn-cs"/>
                        </a:rPr>
                        <a:t>www.gatech.edu</a:t>
                      </a:r>
                      <a:endParaRPr lang="en-US" sz="1400" dirty="0"/>
                    </a:p>
                  </a:txBody>
                  <a:tcPr>
                    <a:solidFill>
                      <a:schemeClr val="accent3">
                        <a:lumMod val="60000"/>
                        <a:lumOff val="40000"/>
                      </a:schemeClr>
                    </a:solidFill>
                  </a:tcPr>
                </a:tc>
              </a:tr>
            </a:tbl>
          </a:graphicData>
        </a:graphic>
      </p:graphicFrame>
      <p:sp>
        <p:nvSpPr>
          <p:cNvPr id="8" name="TextBox 7"/>
          <p:cNvSpPr txBox="1"/>
          <p:nvPr/>
        </p:nvSpPr>
        <p:spPr>
          <a:xfrm>
            <a:off x="5410200" y="6477000"/>
            <a:ext cx="2895600" cy="307777"/>
          </a:xfrm>
          <a:prstGeom prst="rect">
            <a:avLst/>
          </a:prstGeom>
          <a:noFill/>
        </p:spPr>
        <p:txBody>
          <a:bodyPr wrap="square" rtlCol="0">
            <a:spAutoFit/>
          </a:bodyPr>
          <a:lstStyle/>
          <a:p>
            <a:r>
              <a:rPr lang="en-US" sz="1400" b="1" dirty="0" smtClean="0"/>
              <a:t>HTML Source of  </a:t>
            </a:r>
            <a:r>
              <a:rPr lang="en-US" sz="1400" b="1" i="1" dirty="0" smtClean="0"/>
              <a:t>“My Web Search”</a:t>
            </a:r>
            <a:endParaRPr lang="en-US" sz="1400" b="1" i="1" dirty="0"/>
          </a:p>
        </p:txBody>
      </p:sp>
      <p:sp>
        <p:nvSpPr>
          <p:cNvPr id="9" name="TextBox 8"/>
          <p:cNvSpPr txBox="1"/>
          <p:nvPr/>
        </p:nvSpPr>
        <p:spPr>
          <a:xfrm>
            <a:off x="762000" y="4749800"/>
            <a:ext cx="3429000" cy="307777"/>
          </a:xfrm>
          <a:prstGeom prst="rect">
            <a:avLst/>
          </a:prstGeom>
          <a:noFill/>
        </p:spPr>
        <p:txBody>
          <a:bodyPr wrap="square" rtlCol="0">
            <a:spAutoFit/>
          </a:bodyPr>
          <a:lstStyle/>
          <a:p>
            <a:r>
              <a:rPr lang="en-US" sz="1400" b="1" dirty="0" smtClean="0"/>
              <a:t>A Selenium Test Case for “My Web Search”</a:t>
            </a:r>
            <a:endParaRPr lang="en-US" sz="1400" b="1" dirty="0"/>
          </a:p>
        </p:txBody>
      </p:sp>
      <p:sp>
        <p:nvSpPr>
          <p:cNvPr id="5" name="Left Bracket 4"/>
          <p:cNvSpPr/>
          <p:nvPr/>
        </p:nvSpPr>
        <p:spPr>
          <a:xfrm>
            <a:off x="5257800" y="3733800"/>
            <a:ext cx="76200" cy="2133600"/>
          </a:xfrm>
          <a:prstGeom prst="leftBracket">
            <a:avLst/>
          </a:prstGeom>
          <a:ln w="12700" cmpd="sng">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4876800" y="1752600"/>
            <a:ext cx="1223637" cy="369332"/>
          </a:xfrm>
          <a:prstGeom prst="rect">
            <a:avLst/>
          </a:prstGeom>
          <a:noFill/>
        </p:spPr>
        <p:txBody>
          <a:bodyPr wrap="none" rtlCol="0">
            <a:spAutoFit/>
          </a:bodyPr>
          <a:lstStyle/>
          <a:p>
            <a:r>
              <a:rPr lang="en-US" b="1" dirty="0" smtClean="0">
                <a:latin typeface="Arial"/>
                <a:cs typeface="Arial"/>
              </a:rPr>
              <a:t>Change </a:t>
            </a:r>
            <a:r>
              <a:rPr lang="en-US" b="1" dirty="0" smtClean="0">
                <a:latin typeface="Arial"/>
                <a:cs typeface="Arial"/>
              </a:rPr>
              <a:t>4</a:t>
            </a:r>
            <a:endParaRPr lang="en-US" b="1"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19875</TotalTime>
  <Words>2984</Words>
  <Application>Microsoft Macintosh PowerPoint</Application>
  <PresentationFormat>On-screen Show (4:3)</PresentationFormat>
  <Paragraphs>617</Paragraphs>
  <Slides>23</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Module</vt:lpstr>
      <vt:lpstr>Document</vt:lpstr>
      <vt:lpstr>WATER Web Application TEst Repair</vt:lpstr>
      <vt:lpstr>Web Application Testing</vt:lpstr>
      <vt:lpstr>Web Application Test Repair</vt:lpstr>
      <vt:lpstr>Motivating Example</vt:lpstr>
      <vt:lpstr>Motivating Example</vt:lpstr>
      <vt:lpstr>Motivating Example</vt:lpstr>
      <vt:lpstr>Motivating Example</vt:lpstr>
      <vt:lpstr>Motivating Example</vt:lpstr>
      <vt:lpstr>Motivating Example</vt:lpstr>
      <vt:lpstr>Types of Changes</vt:lpstr>
      <vt:lpstr>Technique</vt:lpstr>
      <vt:lpstr>Repairing Locators</vt:lpstr>
      <vt:lpstr>Repairing Asserts &amp; Form data</vt:lpstr>
      <vt:lpstr>Empirical Evaluation</vt:lpstr>
      <vt:lpstr>Subjects</vt:lpstr>
      <vt:lpstr>Subjects</vt:lpstr>
      <vt:lpstr>Subjects</vt:lpstr>
      <vt:lpstr>Subjects</vt:lpstr>
      <vt:lpstr>Results</vt:lpstr>
      <vt:lpstr>Results (continued)</vt:lpstr>
      <vt:lpstr>Discussion</vt:lpstr>
      <vt:lpstr>Related Work</vt:lpstr>
      <vt:lpstr>Summary</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WebDiff Automated Identification of Cross Browser Issues in Web Applications</dc:title>
  <dc:creator>Shauvik</dc:creator>
  <cp:lastModifiedBy>Shauvik Roy Choudhary</cp:lastModifiedBy>
  <cp:revision>1350</cp:revision>
  <cp:lastPrinted>2011-07-13T22:58:10Z</cp:lastPrinted>
  <dcterms:created xsi:type="dcterms:W3CDTF">2010-09-05T19:19:32Z</dcterms:created>
  <dcterms:modified xsi:type="dcterms:W3CDTF">2011-07-15T16:50:07Z</dcterms:modified>
</cp:coreProperties>
</file>