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9"/>
  </p:notesMasterIdLst>
  <p:handoutMasterIdLst>
    <p:handoutMasterId r:id="rId50"/>
  </p:handoutMasterIdLst>
  <p:sldIdLst>
    <p:sldId id="429" r:id="rId2"/>
    <p:sldId id="257" r:id="rId3"/>
    <p:sldId id="345" r:id="rId4"/>
    <p:sldId id="435" r:id="rId5"/>
    <p:sldId id="333" r:id="rId6"/>
    <p:sldId id="334" r:id="rId7"/>
    <p:sldId id="337" r:id="rId8"/>
    <p:sldId id="397" r:id="rId9"/>
    <p:sldId id="398" r:id="rId10"/>
    <p:sldId id="426" r:id="rId11"/>
    <p:sldId id="427" r:id="rId12"/>
    <p:sldId id="403" r:id="rId13"/>
    <p:sldId id="405" r:id="rId14"/>
    <p:sldId id="389" r:id="rId15"/>
    <p:sldId id="406" r:id="rId16"/>
    <p:sldId id="393" r:id="rId17"/>
    <p:sldId id="407" r:id="rId18"/>
    <p:sldId id="410" r:id="rId19"/>
    <p:sldId id="395" r:id="rId20"/>
    <p:sldId id="411" r:id="rId21"/>
    <p:sldId id="390" r:id="rId22"/>
    <p:sldId id="430" r:id="rId23"/>
    <p:sldId id="431" r:id="rId24"/>
    <p:sldId id="399" r:id="rId25"/>
    <p:sldId id="400" r:id="rId26"/>
    <p:sldId id="432" r:id="rId27"/>
    <p:sldId id="433" r:id="rId28"/>
    <p:sldId id="424" r:id="rId29"/>
    <p:sldId id="265" r:id="rId30"/>
    <p:sldId id="428" r:id="rId31"/>
    <p:sldId id="352" r:id="rId32"/>
    <p:sldId id="351" r:id="rId33"/>
    <p:sldId id="381" r:id="rId34"/>
    <p:sldId id="388" r:id="rId35"/>
    <p:sldId id="434" r:id="rId36"/>
    <p:sldId id="423" r:id="rId37"/>
    <p:sldId id="413" r:id="rId38"/>
    <p:sldId id="414" r:id="rId39"/>
    <p:sldId id="419" r:id="rId40"/>
    <p:sldId id="425" r:id="rId41"/>
    <p:sldId id="382" r:id="rId42"/>
    <p:sldId id="304" r:id="rId43"/>
    <p:sldId id="420" r:id="rId44"/>
    <p:sldId id="421" r:id="rId45"/>
    <p:sldId id="296" r:id="rId46"/>
    <p:sldId id="361" r:id="rId47"/>
    <p:sldId id="43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0ECF8"/>
    <a:srgbClr val="F4F9FD"/>
    <a:srgbClr val="D6E6F6"/>
    <a:srgbClr val="66CCFF"/>
    <a:srgbClr val="BAD3EE"/>
    <a:srgbClr val="F3F3F3"/>
    <a:srgbClr val="EAF2F9"/>
    <a:srgbClr val="3792CE"/>
    <a:srgbClr val="C7DFF1"/>
    <a:srgbClr val="DEEC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9" autoAdjust="0"/>
    <p:restoredTop sz="85958" autoAdjust="0"/>
  </p:normalViewPr>
  <p:slideViewPr>
    <p:cSldViewPr snapToGrid="0" snapToObjects="1">
      <p:cViewPr>
        <p:scale>
          <a:sx n="75" d="100"/>
          <a:sy n="75" d="100"/>
        </p:scale>
        <p:origin x="-3016" y="-1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D300CD-5266-E842-BFDA-6F7149BBDBDD}" type="datetimeFigureOut">
              <a:rPr lang="en-US" smtClean="0"/>
              <a:pPr/>
              <a:t>7/16/12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D468F3-414D-6B48-886A-E6A68D092194}" type="slidenum">
              <a:rPr lang="en-US" smtClean="0"/>
              <a:pPr/>
              <a:t>‹#›</a:t>
            </a:fld>
            <a:endParaRPr lang="en-US"/>
          </a:p>
        </p:txBody>
      </p:sp>
    </p:spTree>
    <p:extLst>
      <p:ext uri="{BB962C8B-B14F-4D97-AF65-F5344CB8AC3E}">
        <p14:creationId xmlns:p14="http://schemas.microsoft.com/office/powerpoint/2010/main" val="3161038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EC07CA-257B-E448-9EA3-A8806E904975}" type="datetimeFigureOut">
              <a:rPr lang="en-US" smtClean="0"/>
              <a:pPr/>
              <a:t>7/16/12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14E70A-F022-BC45-A714-BEAB91EC3CF9}" type="slidenum">
              <a:rPr lang="en-US" smtClean="0"/>
              <a:pPr/>
              <a:t>‹#›</a:t>
            </a:fld>
            <a:endParaRPr lang="en-US"/>
          </a:p>
        </p:txBody>
      </p:sp>
    </p:spTree>
    <p:extLst>
      <p:ext uri="{BB962C8B-B14F-4D97-AF65-F5344CB8AC3E}">
        <p14:creationId xmlns:p14="http://schemas.microsoft.com/office/powerpoint/2010/main" val="21905244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do you need static analysis (vs. dynamic symbolic</a:t>
            </a:r>
            <a:r>
              <a:rPr lang="en-US" baseline="0" dirty="0" smtClean="0"/>
              <a:t> execution)</a:t>
            </a:r>
            <a:r>
              <a:rPr lang="en-US" dirty="0" smtClean="0"/>
              <a:t>? </a:t>
            </a:r>
            <a:r>
              <a:rPr lang="en-US" dirty="0" err="1" smtClean="0">
                <a:sym typeface="Wingdings"/>
              </a:rPr>
              <a:t></a:t>
            </a:r>
            <a:r>
              <a:rPr lang="en-US" dirty="0" smtClean="0">
                <a:sym typeface="Wingdings"/>
              </a:rPr>
              <a:t> </a:t>
            </a:r>
          </a:p>
          <a:p>
            <a:r>
              <a:rPr lang="en-US" dirty="0" smtClean="0">
                <a:sym typeface="Wingdings"/>
              </a:rPr>
              <a:t>1- we do not bound loops, we do not bound strings</a:t>
            </a:r>
          </a:p>
          <a:p>
            <a:r>
              <a:rPr lang="en-US" dirty="0" smtClean="0">
                <a:sym typeface="Wingdings"/>
              </a:rPr>
              <a:t>2- extraction phase is separate and could be done statically</a:t>
            </a:r>
            <a:r>
              <a:rPr lang="en-US" baseline="0" dirty="0" smtClean="0">
                <a:sym typeface="Wingdings"/>
              </a:rPr>
              <a:t> for </a:t>
            </a:r>
            <a:r>
              <a:rPr lang="en-US" baseline="0" dirty="0" err="1" smtClean="0">
                <a:sym typeface="Wingdings"/>
              </a:rPr>
              <a:t>javascript</a:t>
            </a:r>
            <a:r>
              <a:rPr lang="en-US" baseline="0" dirty="0" smtClean="0">
                <a:sym typeface="Wingdings"/>
              </a:rPr>
              <a:t> or manually</a:t>
            </a:r>
          </a:p>
          <a:p>
            <a:endParaRPr lang="en-US" dirty="0" smtClean="0"/>
          </a:p>
          <a:p>
            <a:r>
              <a:rPr lang="en-US" dirty="0" smtClean="0"/>
              <a:t>You compare dynamically extracted</a:t>
            </a:r>
            <a:r>
              <a:rPr lang="en-US" baseline="0" dirty="0" smtClean="0"/>
              <a:t> code</a:t>
            </a:r>
            <a:r>
              <a:rPr lang="en-US" dirty="0" smtClean="0"/>
              <a:t> with statically</a:t>
            </a:r>
            <a:r>
              <a:rPr lang="en-US" baseline="0" dirty="0" smtClean="0"/>
              <a:t> extracted code? </a:t>
            </a:r>
            <a:r>
              <a:rPr lang="en-US" baseline="0" dirty="0" err="1" smtClean="0">
                <a:sym typeface="Wingdings"/>
              </a:rPr>
              <a:t></a:t>
            </a:r>
            <a:r>
              <a:rPr lang="en-US" baseline="0" dirty="0" smtClean="0">
                <a:sym typeface="Wingdings"/>
              </a:rPr>
              <a:t> counter example to confirm not a false negative</a:t>
            </a:r>
          </a:p>
          <a:p>
            <a:endParaRPr lang="en-US" baseline="0" dirty="0" smtClean="0">
              <a:sym typeface="Wingdings"/>
            </a:endParaRPr>
          </a:p>
          <a:p>
            <a:r>
              <a:rPr lang="en-US" baseline="0" dirty="0" smtClean="0">
                <a:sym typeface="Wingdings"/>
              </a:rPr>
              <a:t>The configuration file gives the </a:t>
            </a:r>
            <a:r>
              <a:rPr lang="en-US" baseline="0" dirty="0" err="1" smtClean="0">
                <a:sym typeface="Wingdings"/>
              </a:rPr>
              <a:t>url</a:t>
            </a:r>
            <a:r>
              <a:rPr lang="en-US" baseline="0" dirty="0" smtClean="0">
                <a:sym typeface="Wingdings"/>
              </a:rPr>
              <a:t> to the form but what about the field? </a:t>
            </a:r>
            <a:r>
              <a:rPr lang="en-US" baseline="0" dirty="0" err="1" smtClean="0">
                <a:sym typeface="Wingdings"/>
              </a:rPr>
              <a:t></a:t>
            </a:r>
            <a:r>
              <a:rPr lang="en-US" baseline="0" dirty="0" smtClean="0">
                <a:sym typeface="Wingdings"/>
              </a:rPr>
              <a:t> we </a:t>
            </a:r>
            <a:r>
              <a:rPr lang="en-US" baseline="0" smtClean="0">
                <a:sym typeface="Wingdings"/>
              </a:rPr>
              <a:t>use heuristics</a:t>
            </a:r>
          </a:p>
          <a:p>
            <a:endParaRPr lang="en-US" baseline="0" dirty="0" smtClean="0">
              <a:sym typeface="Wingdings"/>
            </a:endParaRPr>
          </a:p>
          <a:p>
            <a:r>
              <a:rPr lang="en-US" baseline="0" dirty="0" smtClean="0">
                <a:sym typeface="Wingdings"/>
              </a:rPr>
              <a:t>You use configuration files which may be easier to just compare function calls entries in these configuration files?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utilize this inherent redundancy in input validation and verify the client and server side input validation against each other.</a:t>
            </a:r>
          </a:p>
        </p:txBody>
      </p:sp>
      <p:sp>
        <p:nvSpPr>
          <p:cNvPr id="4" name="Slide Number Placeholder 3"/>
          <p:cNvSpPr>
            <a:spLocks noGrp="1"/>
          </p:cNvSpPr>
          <p:nvPr>
            <p:ph type="sldNum" sz="quarter" idx="10"/>
          </p:nvPr>
        </p:nvSpPr>
        <p:spPr/>
        <p:txBody>
          <a:bodyPr/>
          <a:lstStyle/>
          <a:p>
            <a:fld id="{7B14E70A-F022-BC45-A714-BEAB91EC3CF9}"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us take a look at how</a:t>
            </a:r>
            <a:r>
              <a:rPr lang="en-US" baseline="0" dirty="0" smtClean="0"/>
              <a:t> the client and server side input validation functions interact with each other …</a:t>
            </a:r>
          </a:p>
          <a:p>
            <a:endParaRPr lang="en-US" baseline="0" dirty="0" smtClean="0"/>
          </a:p>
          <a:p>
            <a:r>
              <a:rPr lang="en-US" baseline="0" dirty="0" smtClean="0"/>
              <a:t>what could go wrong during this interaction.</a:t>
            </a:r>
          </a:p>
        </p:txBody>
      </p:sp>
      <p:sp>
        <p:nvSpPr>
          <p:cNvPr id="4" name="Slide Number Placeholder 3"/>
          <p:cNvSpPr>
            <a:spLocks noGrp="1"/>
          </p:cNvSpPr>
          <p:nvPr>
            <p:ph type="sldNum" sz="quarter" idx="10"/>
          </p:nvPr>
        </p:nvSpPr>
        <p:spPr/>
        <p:txBody>
          <a:bodyPr/>
          <a:lstStyle/>
          <a:p>
            <a:fld id="{7B14E70A-F022-BC45-A714-BEAB91EC3CF9}"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could</a:t>
            </a:r>
            <a:r>
              <a:rPr lang="en-US" baseline="0" dirty="0" smtClean="0"/>
              <a:t> go wrong?</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happened? Input was accepted by the client but rejected by</a:t>
            </a:r>
            <a:r>
              <a:rPr lang="en-US" baseline="0" dirty="0" smtClean="0"/>
              <a:t> the server.</a:t>
            </a:r>
          </a:p>
          <a:p>
            <a:r>
              <a:rPr lang="en-US" baseline="0" dirty="0" smtClean="0"/>
              <a:t>Two possible errors may have caused this:</a:t>
            </a:r>
          </a:p>
          <a:p>
            <a:r>
              <a:rPr lang="en-US" baseline="0" dirty="0" smtClean="0"/>
              <a:t>Either the client side input validation was under constrained and accepted some bad input. This is a usability issue and it </a:t>
            </a:r>
          </a:p>
          <a:p>
            <a:r>
              <a:rPr lang="en-US" baseline="0" dirty="0" smtClean="0"/>
              <a:t>will confuse the user.</a:t>
            </a:r>
          </a:p>
          <a:p>
            <a:r>
              <a:rPr lang="en-US" baseline="0" dirty="0" smtClean="0"/>
              <a:t>Or the server side was over constrained and rejected some good input. This is a bad bug that affects the overall correctness </a:t>
            </a:r>
          </a:p>
          <a:p>
            <a:r>
              <a:rPr lang="en-US" baseline="0" dirty="0" smtClean="0"/>
              <a:t>of the application.</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seen how the client and the server side input validation differ from each other. How to detect these inconsistencies?</a:t>
            </a:r>
          </a:p>
          <a:p>
            <a:r>
              <a:rPr lang="en-US" dirty="0" smtClean="0"/>
              <a:t>Our approach goes as following:</a:t>
            </a:r>
          </a:p>
          <a:p>
            <a:r>
              <a:rPr lang="en-US" dirty="0" smtClean="0"/>
              <a:t>We first map input validation operations on the client</a:t>
            </a:r>
            <a:r>
              <a:rPr lang="en-US" baseline="0" dirty="0" smtClean="0"/>
              <a:t> to input validation operations on the server.</a:t>
            </a:r>
          </a:p>
          <a:p>
            <a:r>
              <a:rPr lang="en-US" baseline="0" dirty="0" smtClean="0"/>
              <a:t>Then we extract the client input validation functions along with the corresponding server input validation functions.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first analyzes the web deployment descriptor, which is part of every J2EE web application. </a:t>
            </a:r>
          </a:p>
          <a:p>
            <a:r>
              <a:rPr lang="en-US" sz="1200" kern="1200" dirty="0" smtClean="0">
                <a:solidFill>
                  <a:schemeClr val="tx1"/>
                </a:solidFill>
                <a:latin typeface="+mn-lt"/>
                <a:ea typeface="+mn-ea"/>
                <a:cs typeface="+mn-cs"/>
              </a:rPr>
              <a:t>From this descriptor, it obtains references to the different web components, libraries and framework configuration files.</a:t>
            </a:r>
          </a:p>
          <a:p>
            <a:r>
              <a:rPr lang="en-US" sz="1200" kern="1200" dirty="0" smtClean="0">
                <a:solidFill>
                  <a:schemeClr val="tx1"/>
                </a:solidFill>
                <a:latin typeface="+mn-lt"/>
                <a:ea typeface="+mn-ea"/>
                <a:cs typeface="+mn-cs"/>
              </a:rPr>
              <a:t>It then performs framework specific analysis each web application input to obtain: </a:t>
            </a:r>
          </a:p>
          <a:p>
            <a:pPr>
              <a:buFontTx/>
              <a:buChar char="-"/>
            </a:pPr>
            <a:r>
              <a:rPr lang="en-US" sz="1200" kern="1200" dirty="0" smtClean="0">
                <a:solidFill>
                  <a:schemeClr val="tx1"/>
                </a:solidFill>
                <a:latin typeface="+mn-lt"/>
                <a:ea typeface="+mn-ea"/>
                <a:cs typeface="+mn-cs"/>
              </a:rPr>
              <a:t> Domain information (i.e., data types) </a:t>
            </a:r>
          </a:p>
          <a:p>
            <a:pPr>
              <a:buFontTx/>
              <a:buChar char="-"/>
            </a:pPr>
            <a:r>
              <a:rPr lang="en-US" sz="1200" kern="1200" dirty="0" smtClean="0">
                <a:solidFill>
                  <a:schemeClr val="tx1"/>
                </a:solidFill>
                <a:latin typeface="+mn-lt"/>
                <a:ea typeface="+mn-ea"/>
                <a:cs typeface="+mn-cs"/>
              </a:rPr>
              <a:t> the references to the parameterized validation functions with the parameter values (e.g., </a:t>
            </a:r>
            <a:r>
              <a:rPr lang="en-US" sz="1200" kern="1200" dirty="0" err="1" smtClean="0">
                <a:solidFill>
                  <a:schemeClr val="tx1"/>
                </a:solidFill>
                <a:latin typeface="+mn-lt"/>
                <a:ea typeface="+mn-ea"/>
                <a:cs typeface="+mn-cs"/>
              </a:rPr>
              <a:t>validateEmail</a:t>
            </a:r>
            <a:r>
              <a:rPr lang="en-US" sz="1200" kern="1200" dirty="0" smtClean="0">
                <a:solidFill>
                  <a:schemeClr val="tx1"/>
                </a:solidFill>
                <a:latin typeface="+mn-lt"/>
                <a:ea typeface="+mn-ea"/>
                <a:cs typeface="+mn-cs"/>
              </a:rPr>
              <a:t> and email </a:t>
            </a:r>
            <a:r>
              <a:rPr lang="en-US" sz="1200" kern="1200" dirty="0" err="1" smtClean="0">
                <a:solidFill>
                  <a:schemeClr val="tx1"/>
                </a:solidFill>
                <a:latin typeface="+mn-lt"/>
                <a:ea typeface="+mn-ea"/>
                <a:cs typeface="+mn-cs"/>
              </a:rPr>
              <a:t>reg</a:t>
            </a:r>
            <a:r>
              <a:rPr lang="en-US" sz="1200" kern="1200" dirty="0" smtClean="0">
                <a:solidFill>
                  <a:schemeClr val="tx1"/>
                </a:solidFill>
                <a:latin typeface="+mn-lt"/>
                <a:ea typeface="+mn-ea"/>
                <a:cs typeface="+mn-cs"/>
              </a:rPr>
              <a:t>-ex). </a:t>
            </a:r>
          </a:p>
          <a:p>
            <a:pPr>
              <a:buFontTx/>
              <a:buChar char="-"/>
            </a:pPr>
            <a:r>
              <a:rPr lang="en-US" sz="1200" kern="1200" dirty="0" smtClean="0">
                <a:solidFill>
                  <a:schemeClr val="tx1"/>
                </a:solidFill>
                <a:latin typeface="+mn-lt"/>
                <a:ea typeface="+mn-ea"/>
                <a:cs typeface="+mn-cs"/>
              </a:rPr>
              <a:t>and URL path from where the form containing the input can be accessed (needed for the JS dynamic extraction)</a:t>
            </a:r>
          </a:p>
          <a:p>
            <a:pPr>
              <a:buFontTx/>
              <a:buChar char="-"/>
            </a:pPr>
            <a:r>
              <a:rPr lang="en-US" sz="1200" kern="1200" dirty="0" smtClean="0">
                <a:solidFill>
                  <a:schemeClr val="tx1"/>
                </a:solidFill>
                <a:latin typeface="+mn-lt"/>
                <a:ea typeface="+mn-ea"/>
                <a:cs typeface="+mn-cs"/>
              </a:rPr>
              <a:t>After obtaining this information for each input, </a:t>
            </a:r>
            <a:r>
              <a:rPr lang="en-US" sz="1200" kern="1200" dirty="0" err="1" smtClean="0">
                <a:solidFill>
                  <a:schemeClr val="tx1"/>
                </a:solidFill>
                <a:latin typeface="+mn-lt"/>
                <a:ea typeface="+mn-ea"/>
                <a:cs typeface="+mn-cs"/>
              </a:rPr>
              <a:t>ViewPoints</a:t>
            </a:r>
            <a:r>
              <a:rPr lang="en-US" sz="1200" kern="1200" dirty="0" smtClean="0">
                <a:solidFill>
                  <a:schemeClr val="tx1"/>
                </a:solidFill>
                <a:latin typeface="+mn-lt"/>
                <a:ea typeface="+mn-ea"/>
                <a:cs typeface="+mn-cs"/>
              </a:rPr>
              <a:t> proceeds to perform Dynamic extraction for JS &amp; static extraction of the Java input validation routines.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do dynamic extraction for </a:t>
            </a:r>
            <a:r>
              <a:rPr lang="en-US" dirty="0" err="1" smtClean="0"/>
              <a:t>javascript</a:t>
            </a:r>
            <a:r>
              <a:rPr lang="en-US" dirty="0" smtClean="0"/>
              <a:t>:</a:t>
            </a:r>
          </a:p>
          <a:p>
            <a:r>
              <a:rPr lang="en-US" dirty="0" smtClean="0"/>
              <a:t>Why</a:t>
            </a:r>
            <a:r>
              <a:rPr lang="en-US" baseline="0" dirty="0" smtClean="0"/>
              <a:t> do we need extraction?</a:t>
            </a:r>
          </a:p>
          <a:p>
            <a:r>
              <a:rPr lang="en-US" baseline="0" dirty="0" smtClean="0"/>
              <a:t>Because </a:t>
            </a:r>
            <a:r>
              <a:rPr lang="en-US" baseline="0" dirty="0" err="1" smtClean="0"/>
              <a:t>javascript</a:t>
            </a:r>
            <a:r>
              <a:rPr lang="en-US" baseline="0" dirty="0" smtClean="0"/>
              <a:t> input validation code has lots of event handling, error reporting and rendering code and we want to just extract input validation operations.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do dynamic extraction of </a:t>
            </a:r>
            <a:r>
              <a:rPr lang="en-US" dirty="0" err="1" smtClean="0"/>
              <a:t>js</a:t>
            </a:r>
            <a:r>
              <a:rPr lang="en-US" baseline="0" dirty="0" smtClean="0"/>
              <a:t> by first running the web application with a number of inputs selected heuristically </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do static extraction for java validation operation: </a:t>
            </a:r>
          </a:p>
          <a:p>
            <a:pPr>
              <a:buFontTx/>
              <a:buChar char="-"/>
            </a:pPr>
            <a:r>
              <a:rPr lang="en-US" sz="1200" kern="1200" dirty="0" smtClean="0">
                <a:solidFill>
                  <a:schemeClr val="tx1"/>
                </a:solidFill>
                <a:latin typeface="+mn-lt"/>
                <a:ea typeface="+mn-ea"/>
                <a:cs typeface="+mn-cs"/>
              </a:rPr>
              <a:t>- For each input, It first collects the java validation routines </a:t>
            </a:r>
          </a:p>
          <a:p>
            <a:pPr>
              <a:buFontTx/>
              <a:buChar char="-"/>
            </a:pPr>
            <a:r>
              <a:rPr lang="en-US" sz="1200" kern="1200" dirty="0" smtClean="0">
                <a:solidFill>
                  <a:schemeClr val="tx1"/>
                </a:solidFill>
                <a:latin typeface="+mn-lt"/>
                <a:ea typeface="+mn-ea"/>
                <a:cs typeface="+mn-cs"/>
              </a:rPr>
              <a:t>- It then parses the relevant class files and builds the CFG using the Soot program analysis framework. </a:t>
            </a:r>
          </a:p>
          <a:p>
            <a:pPr>
              <a:buFontTx/>
              <a:buChar char="-"/>
            </a:pPr>
            <a:r>
              <a:rPr lang="en-US" sz="1200" kern="1200" dirty="0" smtClean="0">
                <a:solidFill>
                  <a:schemeClr val="tx1"/>
                </a:solidFill>
                <a:latin typeface="+mn-lt"/>
                <a:ea typeface="+mn-ea"/>
                <a:cs typeface="+mn-cs"/>
              </a:rPr>
              <a:t>- We have implemented several  transformations in Soot to inline library calls and parameter queries (i.e., code that queries the parameters from the session bean). </a:t>
            </a:r>
          </a:p>
          <a:p>
            <a:pPr>
              <a:buFontTx/>
              <a:buChar char="-"/>
            </a:pPr>
            <a:r>
              <a:rPr lang="en-US" sz="1200" kern="1200" dirty="0" smtClean="0">
                <a:solidFill>
                  <a:schemeClr val="tx1"/>
                </a:solidFill>
                <a:latin typeface="+mn-lt"/>
                <a:ea typeface="+mn-ea"/>
                <a:cs typeface="+mn-cs"/>
              </a:rPr>
              <a:t>- We also modeled several framework specific routines to simplify our analysis. </a:t>
            </a:r>
          </a:p>
          <a:p>
            <a:pPr>
              <a:buFontTx/>
              <a:buChar char="-"/>
            </a:pPr>
            <a:r>
              <a:rPr lang="en-US" sz="1200" kern="1200" dirty="0" smtClean="0">
                <a:solidFill>
                  <a:schemeClr val="tx1"/>
                </a:solidFill>
                <a:latin typeface="+mn-lt"/>
                <a:ea typeface="+mn-ea"/>
                <a:cs typeface="+mn-cs"/>
              </a:rPr>
              <a:t>- The constant propagation and dead code elimination phases were called after the transformation to remove any unnecessary code for our analysis. </a:t>
            </a:r>
          </a:p>
          <a:p>
            <a:pPr>
              <a:buFontTx/>
              <a:buChar char="-"/>
            </a:pPr>
            <a:r>
              <a:rPr lang="en-US" sz="1200" kern="1200" dirty="0" smtClean="0">
                <a:solidFill>
                  <a:schemeClr val="tx1"/>
                </a:solidFill>
                <a:latin typeface="+mn-lt"/>
                <a:ea typeface="+mn-ea"/>
                <a:cs typeface="+mn-cs"/>
              </a:rPr>
              <a:t>- After these transformations, </a:t>
            </a:r>
            <a:r>
              <a:rPr lang="en-US" sz="1200" kern="1200" dirty="0" err="1" smtClean="0">
                <a:solidFill>
                  <a:schemeClr val="tx1"/>
                </a:solidFill>
                <a:latin typeface="+mn-lt"/>
                <a:ea typeface="+mn-ea"/>
                <a:cs typeface="+mn-cs"/>
              </a:rPr>
              <a:t>ViewPoints</a:t>
            </a:r>
            <a:r>
              <a:rPr lang="en-US" sz="1200" kern="1200" dirty="0" smtClean="0">
                <a:solidFill>
                  <a:schemeClr val="tx1"/>
                </a:solidFill>
                <a:latin typeface="+mn-lt"/>
                <a:ea typeface="+mn-ea"/>
                <a:cs typeface="+mn-cs"/>
              </a:rPr>
              <a:t> performs forward slicing on the input parameter followed by backward slicing from the "return true" statement to obtain a minimal slice which is essentially a CFG with string operations on the input leading to the path to "return true" statements.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5E09A6A-2B57-D04E-80A5-33F9CC32857E}" type="slidenum">
              <a:rPr lang="en-US" sz="1200"/>
              <a:pPr eaLnBrk="1" hangingPunct="1"/>
              <a:t>29</a:t>
            </a:fld>
            <a:endParaRPr lang="en-US" sz="1200"/>
          </a:p>
        </p:txBody>
      </p:sp>
      <p:sp>
        <p:nvSpPr>
          <p:cNvPr id="37891" name="Text Box 1"/>
          <p:cNvSpPr>
            <a:spLocks noGrp="1" noRot="1" noChangeAspect="1" noChangeArrowheads="1" noTextEdit="1"/>
          </p:cNvSpPr>
          <p:nvPr>
            <p:ph type="sldImg"/>
          </p:nvPr>
        </p:nvSpPr>
        <p:spPr>
          <a:xfrm>
            <a:off x="1143000" y="693738"/>
            <a:ext cx="4572000" cy="3429000"/>
          </a:xfrm>
          <a:solidFill>
            <a:srgbClr val="FFFFFF"/>
          </a:solidFill>
          <a:ln/>
        </p:spPr>
      </p:sp>
      <p:sp>
        <p:nvSpPr>
          <p:cNvPr id="37892" name="Text Box 2"/>
          <p:cNvSpPr>
            <a:spLocks noGrp="1" noChangeArrowheads="1"/>
          </p:cNvSpPr>
          <p:nvPr>
            <p:ph type="body" idx="1"/>
          </p:nvPr>
        </p:nvSpPr>
        <p:spPr>
          <a:xfrm>
            <a:off x="685800" y="4341813"/>
            <a:ext cx="5487988"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ea typeface="ＭＳ Ｐゴシック" charset="0"/>
                <a:cs typeface="ＭＳ Ｐゴシック" charset="0"/>
              </a:rPr>
              <a:t>Web</a:t>
            </a:r>
            <a:r>
              <a:rPr lang="en-US" baseline="0" dirty="0" smtClean="0">
                <a:latin typeface="Times New Roman" charset="0"/>
                <a:ea typeface="ＭＳ Ｐゴシック" charset="0"/>
                <a:cs typeface="ＭＳ Ｐゴシック" charset="0"/>
              </a:rPr>
              <a:t> software is becoming increasingly dominant nowadays and it is used extensively in many areas.</a:t>
            </a:r>
          </a:p>
          <a:p>
            <a:r>
              <a:rPr lang="en-US" baseline="0" dirty="0" smtClean="0">
                <a:latin typeface="Times New Roman" charset="0"/>
                <a:ea typeface="ＭＳ Ｐゴシック" charset="0"/>
                <a:cs typeface="ＭＳ Ｐゴシック" charset="0"/>
              </a:rPr>
              <a:t>We rely more and more on web software and it is rapidly replacing desktop applications.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charset="0"/>
                <a:ea typeface="ＭＳ Ｐゴシック" charset="0"/>
                <a:cs typeface="ＭＳ Ｐゴシック" charset="0"/>
              </a:rPr>
              <a:t>the</a:t>
            </a:r>
            <a:r>
              <a:rPr lang="en-US" dirty="0" smtClean="0">
                <a:latin typeface="Arial" charset="0"/>
                <a:ea typeface="ＭＳ Ｐゴシック" charset="0"/>
              </a:rPr>
              <a:t> use of web applications in safety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charset="0"/>
                <a:ea typeface="ＭＳ Ｐゴシック" charset="0"/>
              </a:rPr>
              <a:t>critical areas is increasing so their trustworthiness is becoming a critical issue.</a:t>
            </a:r>
          </a:p>
          <a:p>
            <a:endParaRPr lang="en-US" dirty="0">
              <a:latin typeface="Times New Roman" charset="0"/>
              <a:ea typeface="ＭＳ Ｐゴシック" charset="0"/>
              <a:cs typeface="ＭＳ Ｐゴシック" charset="0"/>
            </a:endParaRPr>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DAE80D2-2B91-CF44-A822-3B0B54F48703}" type="slidenum">
              <a:rPr lang="en-US" sz="1200"/>
              <a:pPr eaLnBrk="1" hangingPunct="1"/>
              <a:t>2</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Simplified version of an extracted email input validation</a:t>
            </a:r>
            <a:r>
              <a:rPr lang="en-US" baseline="0" dirty="0" smtClean="0"/>
              <a:t> function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 </a:t>
            </a:r>
            <a:r>
              <a:rPr lang="en-US" baseline="0" dirty="0" smtClean="0"/>
              <a:t>No error reporting code or event handling, only string operations and constraints</a:t>
            </a:r>
            <a:endParaRPr lang="en-US" dirty="0" smtClean="0"/>
          </a:p>
          <a:p>
            <a:r>
              <a:rPr lang="en-US" dirty="0" smtClean="0"/>
              <a:t>3- Does not use regular expressions to validate input but instead deals with string variables</a:t>
            </a:r>
            <a:r>
              <a:rPr lang="en-US" baseline="0" dirty="0" smtClean="0"/>
              <a:t> </a:t>
            </a:r>
          </a:p>
          <a:p>
            <a:r>
              <a:rPr lang="en-US" baseline="0" dirty="0" smtClean="0"/>
              <a:t>as vectors of characters </a:t>
            </a:r>
            <a:r>
              <a:rPr lang="en-US" baseline="0" dirty="0" err="1" smtClean="0">
                <a:sym typeface="Wingdings"/>
              </a:rPr>
              <a:t></a:t>
            </a:r>
            <a:r>
              <a:rPr lang="en-US" baseline="0" dirty="0" smtClean="0">
                <a:sym typeface="Wingdings"/>
              </a:rPr>
              <a:t> challenging to model as regular operations</a:t>
            </a:r>
            <a:endParaRPr lang="en-US" baseline="0" dirty="0" smtClean="0"/>
          </a:p>
          <a:p>
            <a:r>
              <a:rPr lang="en-US" baseline="0" dirty="0" smtClean="0"/>
              <a:t>4- What do we want to do?</a:t>
            </a:r>
          </a:p>
          <a:p>
            <a:r>
              <a:rPr lang="en-US" baseline="0" dirty="0" smtClean="0"/>
              <a:t>	a- We want to compute accepted string values that may reach return true program point</a:t>
            </a:r>
          </a:p>
          <a:p>
            <a:r>
              <a:rPr lang="en-US" baseline="0" dirty="0" smtClean="0"/>
              <a:t>	</a:t>
            </a:r>
            <a:r>
              <a:rPr lang="en-US" baseline="0" dirty="0" err="1" smtClean="0"/>
              <a:t>b</a:t>
            </a:r>
            <a:r>
              <a:rPr lang="en-US" baseline="0" dirty="0" smtClean="0"/>
              <a:t>- then compare them to the max policy</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14E70A-F022-BC45-A714-BEAB91EC3CF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step is to</a:t>
            </a:r>
            <a:r>
              <a:rPr lang="en-US" baseline="0" dirty="0" smtClean="0"/>
              <a:t> find the inconsistencies between the client and the server side input validation</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 we find</a:t>
            </a:r>
            <a:r>
              <a:rPr lang="en-US" baseline="0" dirty="0" smtClean="0"/>
              <a:t> inconsistencies? We compute two difference signatures: </a:t>
            </a:r>
          </a:p>
          <a:p>
            <a:r>
              <a:rPr lang="en-US" baseline="0" dirty="0" smtClean="0"/>
              <a:t>We first compute the difference between the language of the server side </a:t>
            </a:r>
            <a:r>
              <a:rPr lang="en-US" baseline="0" dirty="0" err="1" smtClean="0"/>
              <a:t>dfa</a:t>
            </a:r>
            <a:r>
              <a:rPr lang="en-US" baseline="0" dirty="0" smtClean="0"/>
              <a:t> and the language of the client side </a:t>
            </a:r>
            <a:r>
              <a:rPr lang="en-US" baseline="0" dirty="0" err="1" smtClean="0"/>
              <a:t>dfa</a:t>
            </a:r>
            <a:r>
              <a:rPr lang="en-US" baseline="0" dirty="0" smtClean="0"/>
              <a:t>. If the difference is not empty then there is a possible inconsistency where the server side accepts more than the client side.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then compute the difference between the language of the client side </a:t>
            </a:r>
            <a:r>
              <a:rPr lang="en-US" baseline="0" dirty="0" err="1" smtClean="0"/>
              <a:t>dfa</a:t>
            </a:r>
            <a:r>
              <a:rPr lang="en-US" baseline="0" dirty="0" smtClean="0"/>
              <a:t> and the language of the server side </a:t>
            </a:r>
            <a:r>
              <a:rPr lang="en-US" baseline="0" dirty="0" err="1" smtClean="0"/>
              <a:t>dfa</a:t>
            </a:r>
            <a:r>
              <a:rPr lang="en-US" baseline="0" dirty="0" smtClean="0"/>
              <a:t>. If the difference is not empty then there is a possible inconsistency where the client side accepts more than the server side.</a:t>
            </a:r>
          </a:p>
          <a:p>
            <a:endParaRPr lang="en-US" baseline="0" dirty="0" smtClean="0"/>
          </a:p>
        </p:txBody>
      </p:sp>
      <p:sp>
        <p:nvSpPr>
          <p:cNvPr id="4" name="Slide Number Placeholder 3"/>
          <p:cNvSpPr>
            <a:spLocks noGrp="1"/>
          </p:cNvSpPr>
          <p:nvPr>
            <p:ph type="sldNum" sz="quarter" idx="10"/>
          </p:nvPr>
        </p:nvSpPr>
        <p:spPr/>
        <p:txBody>
          <a:bodyPr/>
          <a:lstStyle/>
          <a:p>
            <a:fld id="{7B14E70A-F022-BC45-A714-BEAB91EC3CF9}"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us take a look at the possible relations between languages accepted by the client and the server side</a:t>
            </a:r>
            <a:r>
              <a:rPr lang="en-US" baseline="0" dirty="0" smtClean="0"/>
              <a:t> and see what are the possible inconsistencies between the two.</a:t>
            </a:r>
          </a:p>
          <a:p>
            <a:r>
              <a:rPr lang="en-US" baseline="0" dirty="0" smtClean="0"/>
              <a:t>…</a:t>
            </a:r>
          </a:p>
          <a:p>
            <a:r>
              <a:rPr lang="en-US" baseline="0" dirty="0" smtClean="0"/>
              <a:t>Based on these relations let us see what happens when we compute the difference signatures</a:t>
            </a:r>
            <a:endParaRPr lang="en-US" dirty="0" smtClean="0"/>
          </a:p>
        </p:txBody>
      </p:sp>
      <p:sp>
        <p:nvSpPr>
          <p:cNvPr id="4" name="Slide Number Placeholder 3"/>
          <p:cNvSpPr>
            <a:spLocks noGrp="1"/>
          </p:cNvSpPr>
          <p:nvPr>
            <p:ph type="sldNum" sz="quarter" idx="10"/>
          </p:nvPr>
        </p:nvSpPr>
        <p:spPr/>
        <p:txBody>
          <a:bodyPr/>
          <a:lstStyle/>
          <a:p>
            <a:fld id="{7B14E70A-F022-BC45-A714-BEAB91EC3CF9}"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server-client</a:t>
            </a:r>
            <a:r>
              <a:rPr lang="en-US" baseline="0" dirty="0" smtClean="0"/>
              <a:t> difference signature:</a:t>
            </a:r>
          </a:p>
          <a:p>
            <a:r>
              <a:rPr lang="en-US" baseline="0" dirty="0" smtClean="0"/>
              <a:t>The first two cases here do not contains inconsistencies.</a:t>
            </a:r>
          </a:p>
          <a:p>
            <a:r>
              <a:rPr lang="en-US" baseline="0" dirty="0" smtClean="0"/>
              <a:t>While the remaining three cases actually contain an inconsistency which is the light blue area.</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Same thing can be said about the client-server </a:t>
            </a:r>
            <a:r>
              <a:rPr lang="en-US" baseline="0" dirty="0" smtClean="0"/>
              <a:t>difference signature</a:t>
            </a:r>
          </a:p>
          <a:p>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us go back and take a look at the two example input validation functions that we have seen before.</a:t>
            </a:r>
          </a:p>
          <a:p>
            <a:r>
              <a:rPr lang="en-US" dirty="0" smtClean="0"/>
              <a:t>The</a:t>
            </a:r>
            <a:r>
              <a:rPr lang="en-US" baseline="0" dirty="0" smtClean="0"/>
              <a:t> difference between the client and the server was empty which means the client does not accept more than the server.</a:t>
            </a:r>
          </a:p>
          <a:p>
            <a:r>
              <a:rPr lang="en-US" baseline="0" dirty="0" smtClean="0"/>
              <a:t>On the other hand the difference between the server and the client was not empty. It actually consists of all strings with one or more white spaces. This means that the server accepts such strings while the client does not.</a:t>
            </a:r>
          </a:p>
          <a:p>
            <a:r>
              <a:rPr lang="en-US" baseline="0" dirty="0" smtClean="0"/>
              <a:t>As a counter example, we generate a string with a single white space.</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let us take</a:t>
            </a:r>
            <a:r>
              <a:rPr lang="en-US" baseline="0" dirty="0" smtClean="0"/>
              <a:t> a look at the performance of the extraction phase.</a:t>
            </a:r>
            <a:endParaRPr lang="en-US" dirty="0" smtClean="0"/>
          </a:p>
          <a:p>
            <a:r>
              <a:rPr lang="en-US" dirty="0" smtClean="0"/>
              <a:t>The largest number of inputs comes from </a:t>
            </a:r>
            <a:r>
              <a:rPr lang="en-US" dirty="0" err="1" smtClean="0"/>
              <a:t>MyAlumni</a:t>
            </a:r>
            <a:r>
              <a:rPr lang="en-US" dirty="0" smtClean="0"/>
              <a:t> web application which 141.</a:t>
            </a:r>
          </a:p>
          <a:p>
            <a:r>
              <a:rPr lang="en-US" dirty="0" smtClean="0"/>
              <a:t>The largest extraction time is for</a:t>
            </a:r>
            <a:r>
              <a:rPr lang="en-US" baseline="0" dirty="0" smtClean="0"/>
              <a:t> client side of </a:t>
            </a:r>
            <a:r>
              <a:rPr lang="en-US" baseline="0" dirty="0" err="1" smtClean="0"/>
              <a:t>Jgossiop</a:t>
            </a:r>
            <a:r>
              <a:rPr lang="en-US" baseline="0" dirty="0" smtClean="0"/>
              <a:t> which is 329.8 seconds for all inputs.</a:t>
            </a:r>
          </a:p>
          <a:p>
            <a:r>
              <a:rPr lang="en-US" baseline="0" dirty="0" smtClean="0"/>
              <a:t>You may notice that the extraction time for the server side is much smaller since we need to execute the client side.</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42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 us take a look at the performance of the modeling and inconsistency checking phases.</a:t>
            </a:r>
          </a:p>
          <a:p>
            <a:r>
              <a:rPr lang="en-US" dirty="0" smtClean="0"/>
              <a:t>We can see that</a:t>
            </a:r>
            <a:r>
              <a:rPr lang="en-US" baseline="0" dirty="0" smtClean="0"/>
              <a:t> the largest average memory consumption was about 6 mega bytes per DFA</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ea typeface="ＭＳ Ｐゴシック" charset="0"/>
                <a:cs typeface="ＭＳ Ｐゴシック" charset="0"/>
              </a:rPr>
              <a:t>Web applications are notorious for security vulnerabilities,</a:t>
            </a:r>
            <a:r>
              <a:rPr lang="en-US" baseline="0" dirty="0" smtClean="0">
                <a:latin typeface="Arial" charset="0"/>
                <a:ea typeface="ＭＳ Ｐゴシック" charset="0"/>
                <a:cs typeface="ＭＳ Ｐゴシック" charset="0"/>
              </a:rPr>
              <a:t> </a:t>
            </a:r>
          </a:p>
          <a:p>
            <a:r>
              <a:rPr lang="en-US" baseline="0" dirty="0" smtClean="0">
                <a:latin typeface="Arial" charset="0"/>
                <a:ea typeface="ＭＳ Ｐゴシック" charset="0"/>
                <a:cs typeface="+mn-cs"/>
              </a:rPr>
              <a:t>T</a:t>
            </a:r>
            <a:r>
              <a:rPr lang="en-US" dirty="0" smtClean="0">
                <a:latin typeface="Arial" charset="0"/>
                <a:ea typeface="ＭＳ Ｐゴシック" charset="0"/>
              </a:rPr>
              <a:t>heir global accessibility makes them a target for many malicious users</a:t>
            </a:r>
          </a:p>
          <a:p>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largest</a:t>
            </a:r>
            <a:r>
              <a:rPr lang="en-US" baseline="0" dirty="0" smtClean="0"/>
              <a:t> analysis time is about 3 and a half seconds.</a:t>
            </a:r>
          </a:p>
          <a:p>
            <a:r>
              <a:rPr lang="en-US" baseline="0" dirty="0" smtClean="0"/>
              <a:t>We found two inconsistencies where the server side accepts more than the client side.</a:t>
            </a:r>
          </a:p>
          <a:p>
            <a:r>
              <a:rPr lang="en-US" baseline="0" dirty="0" smtClean="0"/>
              <a:t>We found a large number of inconsistencies where the client side accepts more than the server side. This is due to the fact that some applications lack client side input validation.</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ea typeface="ＭＳ Ｐゴシック" charset="0"/>
                <a:cs typeface="ＭＳ Ｐゴシック" charset="0"/>
              </a:rPr>
              <a:t>Web application are not trustworthy because they extensively use string manipulation.</a:t>
            </a:r>
            <a:endParaRPr lang="en-US" dirty="0">
              <a:latin typeface="Times New Roman" charset="0"/>
              <a:ea typeface="ＭＳ Ｐゴシック" charset="0"/>
              <a:cs typeface="ＭＳ Ｐゴシック" charset="0"/>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0B7057C-A3BD-0E45-9107-B3E7D84B7BE0}" type="slidenum">
              <a:rPr lang="en-US" sz="1200"/>
              <a:pPr eaLnBrk="1" hangingPunct="1"/>
              <a:t>47</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Developers need input validation to </a:t>
            </a:r>
            <a:r>
              <a:rPr lang="en-US" baseline="0" dirty="0" smtClean="0"/>
              <a:t>avoid security</a:t>
            </a:r>
          </a:p>
          <a:p>
            <a:r>
              <a:rPr lang="en-US" baseline="0" dirty="0" smtClean="0"/>
              <a:t>vulnerabilities and to </a:t>
            </a:r>
            <a:r>
              <a:rPr lang="en-US" dirty="0" smtClean="0"/>
              <a:t>force certain policies</a:t>
            </a:r>
            <a:r>
              <a:rPr lang="en-US" baseline="0" dirty="0" smtClean="0"/>
              <a:t> on user input. For example, the developer here</a:t>
            </a:r>
          </a:p>
          <a:p>
            <a:r>
              <a:rPr lang="en-US" baseline="0" dirty="0" smtClean="0"/>
              <a:t>wants to force the user to use a password with more than six characters.</a:t>
            </a:r>
          </a:p>
          <a:p>
            <a:r>
              <a:rPr lang="en-US" baseline="0" dirty="0" smtClean="0"/>
              <a:t>The problem is that input comes in a string form so we need string manipulation operations</a:t>
            </a:r>
          </a:p>
          <a:p>
            <a:r>
              <a:rPr lang="en-US" baseline="0" dirty="0" smtClean="0"/>
              <a:t>to verify this input. But string manipulation operation are error prone and may cause input</a:t>
            </a:r>
          </a:p>
          <a:p>
            <a:r>
              <a:rPr lang="en-US" baseline="0" dirty="0" smtClean="0"/>
              <a:t>validation to be incorrect.</a:t>
            </a:r>
          </a:p>
          <a:p>
            <a:r>
              <a:rPr lang="en-US" baseline="0" dirty="0" smtClean="0"/>
              <a:t>So we need to verify the correctness of input validation to guarantee application’s </a:t>
            </a:r>
            <a:r>
              <a:rPr lang="en-US" baseline="0" dirty="0" err="1" smtClean="0"/>
              <a:t>corrctness</a:t>
            </a:r>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web application nowadays follow the 3-tier architecture in which …etc.</a:t>
            </a:r>
          </a:p>
          <a:p>
            <a:r>
              <a:rPr lang="en-US" dirty="0" smtClean="0"/>
              <a:t>With the three tier architecture, </a:t>
            </a:r>
            <a:r>
              <a:rPr lang="en-US" baseline="0" dirty="0" smtClean="0"/>
              <a:t>user input is checked both on the client and the server side.</a:t>
            </a:r>
          </a:p>
          <a:p>
            <a:r>
              <a:rPr lang="en-US" baseline="0" dirty="0" smtClean="0"/>
              <a:t>On the server side input validation is needed for security reasons since attackers may bypass client side input validation.</a:t>
            </a:r>
          </a:p>
          <a:p>
            <a:r>
              <a:rPr lang="en-US" baseline="0" dirty="0" smtClean="0"/>
              <a:t>On the client side input validation  is needed to increase application’s usability, responsiveness and performance. </a:t>
            </a:r>
          </a:p>
        </p:txBody>
      </p:sp>
      <p:sp>
        <p:nvSpPr>
          <p:cNvPr id="4" name="Slide Number Placeholder 3"/>
          <p:cNvSpPr>
            <a:spLocks noGrp="1"/>
          </p:cNvSpPr>
          <p:nvPr>
            <p:ph type="sldNum" sz="quarter" idx="10"/>
          </p:nvPr>
        </p:nvSpPr>
        <p:spPr/>
        <p:txBody>
          <a:bodyPr/>
          <a:lstStyle/>
          <a:p>
            <a:fld id="{7B14E70A-F022-BC45-A714-BEAB91EC3CF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is an input validation function?</a:t>
            </a:r>
            <a:endParaRPr lang="en-US" baseline="0" dirty="0" smtClean="0"/>
          </a:p>
          <a:p>
            <a:r>
              <a:rPr lang="en-US" baseline="0" dirty="0" smtClean="0"/>
              <a:t>An input validation function is a function which takes a set of inputs and then either accepts the input if it is valid by returning true</a:t>
            </a:r>
          </a:p>
          <a:p>
            <a:r>
              <a:rPr lang="en-US" baseline="0" dirty="0" smtClean="0"/>
              <a:t>Or rejects the input if it is invalid by returning false.</a:t>
            </a:r>
          </a:p>
        </p:txBody>
      </p:sp>
      <p:sp>
        <p:nvSpPr>
          <p:cNvPr id="4" name="Slide Number Placeholder 3"/>
          <p:cNvSpPr>
            <a:spLocks noGrp="1"/>
          </p:cNvSpPr>
          <p:nvPr>
            <p:ph type="sldNum" sz="quarter" idx="10"/>
          </p:nvPr>
        </p:nvSpPr>
        <p:spPr/>
        <p:txBody>
          <a:bodyPr/>
          <a:lstStyle/>
          <a:p>
            <a:fld id="{7B14E70A-F022-BC45-A714-BEAB91EC3C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a:t>
            </a:r>
            <a:r>
              <a:rPr lang="en-US" baseline="0" dirty="0" smtClean="0"/>
              <a:t> </a:t>
            </a:r>
            <a:r>
              <a:rPr lang="en-US" baseline="0" dirty="0" err="1" smtClean="0"/>
              <a:t>javascript</a:t>
            </a:r>
            <a:r>
              <a:rPr lang="en-US" baseline="0" dirty="0" smtClean="0"/>
              <a:t> input validation function taken from a message board web application. This function is used </a:t>
            </a:r>
          </a:p>
          <a:p>
            <a:r>
              <a:rPr lang="en-US" baseline="0" dirty="0" smtClean="0"/>
              <a:t>to verify email addresses. If the input is a valid email address then it will accept this input by returning true. If the</a:t>
            </a:r>
          </a:p>
          <a:p>
            <a:r>
              <a:rPr lang="en-US" baseline="0" dirty="0" smtClean="0"/>
              <a:t>input is an invalid email address then it will reject this input by returning false.</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corresponding</a:t>
            </a:r>
            <a:r>
              <a:rPr lang="en-US" baseline="0" dirty="0" smtClean="0"/>
              <a:t> java input validation function from the same application.</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do we check correctness of input validation functions?</a:t>
            </a:r>
          </a:p>
          <a:p>
            <a:r>
              <a:rPr lang="en-US" dirty="0" smtClean="0"/>
              <a:t>A previous approach is to verify these functions against pre-specified</a:t>
            </a:r>
            <a:r>
              <a:rPr lang="en-US" baseline="0" dirty="0" smtClean="0"/>
              <a:t> policies such as attack patterns.</a:t>
            </a:r>
          </a:p>
          <a:p>
            <a:r>
              <a:rPr lang="en-US" baseline="0" dirty="0" smtClean="0"/>
              <a:t>If they violate these policies then we consider them to be incorrect.</a:t>
            </a:r>
          </a:p>
          <a:p>
            <a:r>
              <a:rPr lang="en-US" baseline="0" dirty="0" smtClean="0"/>
              <a:t>The problem with this approach is if the input validation policies are specific for each web application.</a:t>
            </a:r>
          </a:p>
          <a:p>
            <a:r>
              <a:rPr lang="en-US" baseline="0" dirty="0" smtClean="0"/>
              <a:t>In this case the developer has to manually write new policies for each new web application which is an error prone process.</a:t>
            </a:r>
          </a:p>
          <a:p>
            <a:r>
              <a:rPr lang="en-US" baseline="0" dirty="0" smtClean="0"/>
              <a:t>We propose a new approach in which developers do not need to pre-specify any policies.</a:t>
            </a:r>
            <a:endParaRPr lang="en-US" dirty="0"/>
          </a:p>
        </p:txBody>
      </p:sp>
      <p:sp>
        <p:nvSpPr>
          <p:cNvPr id="4" name="Slide Number Placeholder 3"/>
          <p:cNvSpPr>
            <a:spLocks noGrp="1"/>
          </p:cNvSpPr>
          <p:nvPr>
            <p:ph type="sldNum" sz="quarter" idx="10"/>
          </p:nvPr>
        </p:nvSpPr>
        <p:spPr/>
        <p:txBody>
          <a:bodyPr/>
          <a:lstStyle/>
          <a:p>
            <a:fld id="{7B14E70A-F022-BC45-A714-BEAB91EC3CF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7AD72B8-2B52-8F48-907E-9EC171CD8131}" type="datetime4">
              <a:rPr lang="en-US" smtClean="0"/>
              <a:pPr/>
              <a:t>July 16,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D9401E-0585-AC42-A847-884D1A458E36}" type="datetime4">
              <a:rPr lang="en-US" smtClean="0"/>
              <a:pPr/>
              <a:t>July 16,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CAD12-B499-A248-8481-F3FC1424E6CA}" type="datetime4">
              <a:rPr lang="en-US" smtClean="0"/>
              <a:pPr/>
              <a:t>July 16, 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0" name="Freeform 9"/>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7507C5-E798-C34F-A55E-8780FF83F25D}" type="datetime4">
              <a:rPr lang="en-US" smtClean="0"/>
              <a:pPr/>
              <a:t>July 16,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2D4890-EFB2-7E47-A7A9-331864BAEEBE}" type="datetime4">
              <a:rPr lang="en-US" smtClean="0"/>
              <a:pPr/>
              <a:t>July 16,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8DC73E-51EF-CD48-9A64-580E2DB6FC69}" type="datetime4">
              <a:rPr lang="en-US" smtClean="0"/>
              <a:pPr/>
              <a:t>July 16,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1D2451-B59F-1544-B8B5-7EA1396EA00D}" type="datetime4">
              <a:rPr lang="en-US" smtClean="0"/>
              <a:pPr/>
              <a:t>July 16,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8B2466-21F9-9D4B-96CB-B61227368C1E}" type="datetime4">
              <a:rPr lang="en-US" smtClean="0"/>
              <a:pPr/>
              <a:t>July 16,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30E77-710D-6542-9326-A7030F633C1C}" type="datetime4">
              <a:rPr lang="en-US" smtClean="0"/>
              <a:pPr/>
              <a:t>July 16,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017619-C4F0-0E49-8B25-E6F849052E0C}" type="datetime4">
              <a:rPr lang="en-US" smtClean="0"/>
              <a:pPr/>
              <a:t>July 16,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A7F5204-EDAD-3247-B4C3-749C11918160}" type="datetime4">
              <a:rPr lang="en-US" smtClean="0"/>
              <a:pPr/>
              <a:t>July 16, 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D72EBF8-7CF5-44B7-B2BF-E22DE4D070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B4BDC235-96B0-CA4A-A713-AC428B48D7FB}" type="datetime4">
              <a:rPr lang="en-US" smtClean="0"/>
              <a:pPr/>
              <a:t>July 16, 2012</a:t>
            </a:fld>
            <a:endParaRPr lang="en-US" dirty="0" err="1"/>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1D72EBF8-7CF5-44B7-B2BF-E22DE4D0703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29.png"/><Relationship Id="rId8" Type="http://schemas.openxmlformats.org/officeDocument/2006/relationships/image" Target="../media/image30.emf"/><Relationship Id="rId9" Type="http://schemas.openxmlformats.org/officeDocument/2006/relationships/image" Target="../media/image31.emf"/><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29.png"/><Relationship Id="rId8" Type="http://schemas.openxmlformats.org/officeDocument/2006/relationships/image" Target="../media/image30.emf"/><Relationship Id="rId9" Type="http://schemas.openxmlformats.org/officeDocument/2006/relationships/image" Target="../media/image31.emf"/><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1.emf"/><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31.emf"/><Relationship Id="rId7"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40.emf"/><Relationship Id="rId8" Type="http://schemas.openxmlformats.org/officeDocument/2006/relationships/image" Target="../media/image41.emf"/><Relationship Id="rId9" Type="http://schemas.openxmlformats.org/officeDocument/2006/relationships/image" Target="../media/image42.emf"/><Relationship Id="rId10" Type="http://schemas.openxmlformats.org/officeDocument/2006/relationships/image" Target="../media/image4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6" Type="http://schemas.openxmlformats.org/officeDocument/2006/relationships/image" Target="../media/image40.emf"/><Relationship Id="rId7" Type="http://schemas.openxmlformats.org/officeDocument/2006/relationships/image" Target="../media/image41.emf"/><Relationship Id="rId8" Type="http://schemas.openxmlformats.org/officeDocument/2006/relationships/image" Target="../media/image42.emf"/><Relationship Id="rId9" Type="http://schemas.openxmlformats.org/officeDocument/2006/relationships/image" Target="../media/image44.emf"/><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6" Type="http://schemas.openxmlformats.org/officeDocument/2006/relationships/image" Target="../media/image40.emf"/><Relationship Id="rId7" Type="http://schemas.openxmlformats.org/officeDocument/2006/relationships/image" Target="../media/image41.emf"/><Relationship Id="rId8" Type="http://schemas.openxmlformats.org/officeDocument/2006/relationships/image" Target="../media/image42.emf"/><Relationship Id="rId9" Type="http://schemas.openxmlformats.org/officeDocument/2006/relationships/image" Target="../media/image44.emf"/><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3.emf"/><Relationship Id="rId3" Type="http://schemas.openxmlformats.org/officeDocument/2006/relationships/image" Target="../media/image5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40.emf"/><Relationship Id="rId8" Type="http://schemas.openxmlformats.org/officeDocument/2006/relationships/image" Target="../media/image41.emf"/><Relationship Id="rId9" Type="http://schemas.openxmlformats.org/officeDocument/2006/relationships/image" Target="../media/image42.emf"/><Relationship Id="rId10" Type="http://schemas.openxmlformats.org/officeDocument/2006/relationships/image" Target="../media/image44.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113" y="1006593"/>
            <a:ext cx="8312035" cy="1827710"/>
          </a:xfrm>
        </p:spPr>
        <p:txBody>
          <a:bodyPr>
            <a:noAutofit/>
          </a:bodyPr>
          <a:lstStyle/>
          <a:p>
            <a:pPr algn="ctr"/>
            <a:r>
              <a:rPr lang="en-US" sz="3600" dirty="0" err="1" smtClean="0"/>
              <a:t>ViewPoints</a:t>
            </a:r>
            <a:r>
              <a:rPr lang="en-US" sz="3600" dirty="0" smtClean="0"/>
              <a:t>: Differential String Analysis for Discovering Client- and Server-Side Input Validation Inconsistencies</a:t>
            </a:r>
            <a:endParaRPr lang="en-US" sz="1800" dirty="0">
              <a:solidFill>
                <a:schemeClr val="accent1">
                  <a:lumMod val="20000"/>
                  <a:lumOff val="80000"/>
                </a:schemeClr>
              </a:solidFill>
            </a:endParaRPr>
          </a:p>
        </p:txBody>
      </p:sp>
      <p:sp>
        <p:nvSpPr>
          <p:cNvPr id="3" name="Subtitle 2"/>
          <p:cNvSpPr>
            <a:spLocks noGrp="1"/>
          </p:cNvSpPr>
          <p:nvPr>
            <p:ph type="subTitle" idx="1"/>
          </p:nvPr>
        </p:nvSpPr>
        <p:spPr>
          <a:xfrm>
            <a:off x="1803400" y="3164822"/>
            <a:ext cx="7366000" cy="1701463"/>
          </a:xfrm>
        </p:spPr>
        <p:txBody>
          <a:bodyPr>
            <a:noAutofit/>
          </a:bodyPr>
          <a:lstStyle/>
          <a:p>
            <a:r>
              <a:rPr lang="en-US" sz="2400" b="1" dirty="0" smtClean="0"/>
              <a:t>Muath Alkhalaf</a:t>
            </a:r>
            <a:r>
              <a:rPr lang="en-US" sz="2400" b="1" baseline="30000" dirty="0" smtClean="0"/>
              <a:t>1</a:t>
            </a:r>
            <a:r>
              <a:rPr lang="en-US" sz="2400" b="1" dirty="0" smtClean="0"/>
              <a:t>     </a:t>
            </a:r>
            <a:r>
              <a:rPr lang="en-US" sz="2400" b="1" dirty="0" err="1" smtClean="0"/>
              <a:t>Shauvik</a:t>
            </a:r>
            <a:r>
              <a:rPr lang="en-US" sz="2400" b="1" dirty="0" smtClean="0"/>
              <a:t> Roy Choudhary</a:t>
            </a:r>
            <a:r>
              <a:rPr lang="en-US" sz="2400" b="1" baseline="30000" dirty="0" smtClean="0"/>
              <a:t>2</a:t>
            </a:r>
            <a:r>
              <a:rPr lang="en-US" sz="2400" b="1" dirty="0" smtClean="0"/>
              <a:t> </a:t>
            </a:r>
          </a:p>
          <a:p>
            <a:r>
              <a:rPr lang="en-US" sz="2400" b="1" dirty="0" err="1" smtClean="0"/>
              <a:t>Mattia</a:t>
            </a:r>
            <a:r>
              <a:rPr lang="en-US" sz="2400" b="1" dirty="0" smtClean="0"/>
              <a:t> Fazzini</a:t>
            </a:r>
            <a:r>
              <a:rPr lang="en-US" sz="2400" b="1" baseline="30000" dirty="0" smtClean="0"/>
              <a:t>2</a:t>
            </a:r>
            <a:r>
              <a:rPr lang="en-US" sz="2400" b="1" dirty="0" smtClean="0"/>
              <a:t>        </a:t>
            </a:r>
            <a:r>
              <a:rPr lang="en-US" sz="2400" b="1" dirty="0" err="1" smtClean="0"/>
              <a:t>Tevfik</a:t>
            </a:r>
            <a:r>
              <a:rPr lang="en-US" sz="2400" b="1" dirty="0" smtClean="0"/>
              <a:t> Bultan</a:t>
            </a:r>
            <a:r>
              <a:rPr lang="en-US" sz="2400" b="1" baseline="30000" dirty="0" smtClean="0"/>
              <a:t>1</a:t>
            </a:r>
            <a:endParaRPr lang="en-US" sz="2400" b="1" dirty="0" smtClean="0"/>
          </a:p>
          <a:p>
            <a:r>
              <a:rPr lang="en-US" sz="2400" b="1" dirty="0" smtClean="0"/>
              <a:t>Alessandro Orso</a:t>
            </a:r>
            <a:r>
              <a:rPr lang="en-US" sz="2400" b="1" baseline="30000" dirty="0" smtClean="0"/>
              <a:t>2</a:t>
            </a:r>
            <a:r>
              <a:rPr lang="en-US" sz="2400" b="1" dirty="0" smtClean="0"/>
              <a:t>    Christopher Kruegel</a:t>
            </a:r>
            <a:r>
              <a:rPr lang="en-US" sz="2400" b="1" baseline="30000" dirty="0" smtClean="0"/>
              <a:t>1</a:t>
            </a:r>
            <a:endParaRPr lang="en-US" sz="2400" b="1" dirty="0" smtClean="0"/>
          </a:p>
          <a:p>
            <a:endParaRPr lang="en-US" sz="1050" b="1" dirty="0" smtClean="0"/>
          </a:p>
          <a:p>
            <a:r>
              <a:rPr lang="en-US" sz="1200" b="1" i="1" dirty="0" smtClean="0"/>
              <a:t/>
            </a:r>
            <a:br>
              <a:rPr lang="en-US" sz="1200" b="1" i="1" dirty="0" smtClean="0"/>
            </a:br>
            <a:r>
              <a:rPr lang="en-US" sz="2400" b="1" baseline="30000" dirty="0" smtClean="0"/>
              <a:t>1</a:t>
            </a:r>
            <a:r>
              <a:rPr lang="en-US" b="1" i="1" dirty="0" smtClean="0"/>
              <a:t>UC Santa Barbara             </a:t>
            </a:r>
            <a:r>
              <a:rPr lang="en-US" sz="2400" b="1" baseline="30000" dirty="0" smtClean="0"/>
              <a:t>2</a:t>
            </a:r>
            <a:r>
              <a:rPr lang="en-US" b="1" i="1" dirty="0" smtClean="0"/>
              <a:t>Georgia Tech</a:t>
            </a:r>
            <a:endParaRPr lang="en-US" b="1" dirty="0" smtClean="0"/>
          </a:p>
        </p:txBody>
      </p:sp>
      <p:pic>
        <p:nvPicPr>
          <p:cNvPr id="12" name="Picture 11"/>
          <p:cNvPicPr>
            <a:picLocks noChangeAspect="1"/>
          </p:cNvPicPr>
          <p:nvPr/>
        </p:nvPicPr>
        <p:blipFill>
          <a:blip r:embed="rId3"/>
          <a:stretch>
            <a:fillRect/>
          </a:stretch>
        </p:blipFill>
        <p:spPr>
          <a:xfrm>
            <a:off x="5643034" y="5227645"/>
            <a:ext cx="1562623" cy="1562623"/>
          </a:xfrm>
          <a:prstGeom prst="rect">
            <a:avLst/>
          </a:prstGeom>
        </p:spPr>
      </p:pic>
      <p:pic>
        <p:nvPicPr>
          <p:cNvPr id="13" name="Picture 12"/>
          <p:cNvPicPr>
            <a:picLocks noChangeAspect="1"/>
          </p:cNvPicPr>
          <p:nvPr/>
        </p:nvPicPr>
        <p:blipFill>
          <a:blip r:embed="rId4"/>
          <a:stretch>
            <a:fillRect/>
          </a:stretch>
        </p:blipFill>
        <p:spPr>
          <a:xfrm>
            <a:off x="2003667" y="5208149"/>
            <a:ext cx="1603133" cy="1610731"/>
          </a:xfrm>
          <a:prstGeom prst="rect">
            <a:avLst/>
          </a:prstGeom>
        </p:spPr>
      </p:pic>
    </p:spTree>
    <p:extLst>
      <p:ext uri="{BB962C8B-B14F-4D97-AF65-F5344CB8AC3E}">
        <p14:creationId xmlns:p14="http://schemas.microsoft.com/office/powerpoint/2010/main" val="17903323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326453" y="4577162"/>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6326453" y="2995955"/>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10763" y="2831452"/>
            <a:ext cx="3689272" cy="2655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655113" y="2908587"/>
            <a:ext cx="1319554" cy="1015663"/>
          </a:xfrm>
          <a:prstGeom prst="rect">
            <a:avLst/>
          </a:prstGeom>
          <a:noFill/>
        </p:spPr>
        <p:txBody>
          <a:bodyPr wrap="square" rtlCol="0">
            <a:spAutoFit/>
          </a:bodyPr>
          <a:lstStyle/>
          <a:p>
            <a:r>
              <a:rPr lang="en-US" sz="3000" b="1" dirty="0" smtClean="0">
                <a:solidFill>
                  <a:srgbClr val="008000"/>
                </a:solidFill>
              </a:rPr>
              <a:t>True</a:t>
            </a:r>
          </a:p>
          <a:p>
            <a:r>
              <a:rPr lang="en-US" sz="3000" b="1" dirty="0" smtClean="0">
                <a:solidFill>
                  <a:srgbClr val="008000"/>
                </a:solidFill>
              </a:rPr>
              <a:t>(valid)</a:t>
            </a:r>
            <a:endParaRPr lang="en-US" sz="3000" b="1" dirty="0">
              <a:solidFill>
                <a:srgbClr val="008000"/>
              </a:solidFill>
            </a:endParaRPr>
          </a:p>
        </p:txBody>
      </p:sp>
      <p:sp>
        <p:nvSpPr>
          <p:cNvPr id="14" name="TextBox 13"/>
          <p:cNvSpPr txBox="1"/>
          <p:nvPr/>
        </p:nvSpPr>
        <p:spPr>
          <a:xfrm>
            <a:off x="7696976" y="4502535"/>
            <a:ext cx="1531689" cy="1015663"/>
          </a:xfrm>
          <a:prstGeom prst="rect">
            <a:avLst/>
          </a:prstGeom>
          <a:noFill/>
        </p:spPr>
        <p:txBody>
          <a:bodyPr wrap="square" rtlCol="0">
            <a:spAutoFit/>
          </a:bodyPr>
          <a:lstStyle/>
          <a:p>
            <a:r>
              <a:rPr lang="en-US" sz="3000" b="1" dirty="0" smtClean="0">
                <a:solidFill>
                  <a:srgbClr val="FF0000"/>
                </a:solidFill>
              </a:rPr>
              <a:t>False</a:t>
            </a:r>
          </a:p>
          <a:p>
            <a:r>
              <a:rPr lang="en-US" sz="3000" b="1" dirty="0" smtClean="0">
                <a:solidFill>
                  <a:srgbClr val="FF0000"/>
                </a:solidFill>
              </a:rPr>
              <a:t>(Invalid)</a:t>
            </a:r>
          </a:p>
        </p:txBody>
      </p:sp>
      <p:sp>
        <p:nvSpPr>
          <p:cNvPr id="16" name="Right Arrow 15"/>
          <p:cNvSpPr/>
          <p:nvPr/>
        </p:nvSpPr>
        <p:spPr>
          <a:xfrm>
            <a:off x="1368262" y="3815644"/>
            <a:ext cx="1242501"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Under Constrained Validation Function</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10</a:t>
            </a:fld>
            <a:endParaRPr lang="en-US"/>
          </a:p>
        </p:txBody>
      </p:sp>
      <p:sp>
        <p:nvSpPr>
          <p:cNvPr id="4" name="TextBox 3"/>
          <p:cNvSpPr txBox="1"/>
          <p:nvPr/>
        </p:nvSpPr>
        <p:spPr>
          <a:xfrm>
            <a:off x="84665" y="2731824"/>
            <a:ext cx="1365801" cy="1015663"/>
          </a:xfrm>
          <a:prstGeom prst="rect">
            <a:avLst/>
          </a:prstGeom>
          <a:noFill/>
        </p:spPr>
        <p:txBody>
          <a:bodyPr wrap="square" rtlCol="0">
            <a:spAutoFit/>
          </a:bodyPr>
          <a:lstStyle/>
          <a:p>
            <a:r>
              <a:rPr lang="en-US" sz="3000" b="1" dirty="0" smtClean="0">
                <a:solidFill>
                  <a:srgbClr val="008000"/>
                </a:solidFill>
              </a:rPr>
              <a:t>Good </a:t>
            </a:r>
          </a:p>
          <a:p>
            <a:r>
              <a:rPr lang="en-US" sz="3000" b="1" dirty="0" smtClean="0">
                <a:solidFill>
                  <a:srgbClr val="008000"/>
                </a:solidFill>
              </a:rPr>
              <a:t>input</a:t>
            </a:r>
            <a:endParaRPr lang="en-US" sz="3000" b="1" dirty="0">
              <a:solidFill>
                <a:srgbClr val="008000"/>
              </a:solidFill>
            </a:endParaRPr>
          </a:p>
        </p:txBody>
      </p:sp>
      <p:sp>
        <p:nvSpPr>
          <p:cNvPr id="5" name="TextBox 4"/>
          <p:cNvSpPr txBox="1"/>
          <p:nvPr/>
        </p:nvSpPr>
        <p:spPr>
          <a:xfrm>
            <a:off x="84665" y="4352790"/>
            <a:ext cx="1493420" cy="1015663"/>
          </a:xfrm>
          <a:prstGeom prst="rect">
            <a:avLst/>
          </a:prstGeom>
          <a:noFill/>
        </p:spPr>
        <p:txBody>
          <a:bodyPr wrap="square" rtlCol="0">
            <a:spAutoFit/>
          </a:bodyPr>
          <a:lstStyle/>
          <a:p>
            <a:r>
              <a:rPr lang="en-US" sz="3000" b="1" dirty="0" smtClean="0">
                <a:solidFill>
                  <a:srgbClr val="FF0000"/>
                </a:solidFill>
              </a:rPr>
              <a:t>Bad</a:t>
            </a:r>
          </a:p>
          <a:p>
            <a:r>
              <a:rPr lang="en-US" sz="3000" b="1" dirty="0" smtClean="0">
                <a:solidFill>
                  <a:srgbClr val="FF0000"/>
                </a:solidFill>
              </a:rPr>
              <a:t>input</a:t>
            </a:r>
            <a:endParaRPr lang="en-US" sz="3000" b="1" dirty="0">
              <a:solidFill>
                <a:srgbClr val="FF0000"/>
              </a:solidFill>
            </a:endParaRPr>
          </a:p>
        </p:txBody>
      </p:sp>
      <p:sp>
        <p:nvSpPr>
          <p:cNvPr id="6" name="Freeform 5"/>
          <p:cNvSpPr/>
          <p:nvPr/>
        </p:nvSpPr>
        <p:spPr>
          <a:xfrm>
            <a:off x="948264" y="3343949"/>
            <a:ext cx="6664046" cy="950266"/>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250266"/>
              <a:gd name="connsiteY0" fmla="*/ 0 h 518848"/>
              <a:gd name="connsiteX1" fmla="*/ 1058333 w 4250266"/>
              <a:gd name="connsiteY1" fmla="*/ 496270 h 518848"/>
              <a:gd name="connsiteX2" fmla="*/ 2912533 w 4250266"/>
              <a:gd name="connsiteY2" fmla="*/ 135467 h 518848"/>
              <a:gd name="connsiteX3" fmla="*/ 4250266 w 4250266"/>
              <a:gd name="connsiteY3" fmla="*/ 101600 h 518848"/>
              <a:gd name="connsiteX4" fmla="*/ 4250266 w 4250266"/>
              <a:gd name="connsiteY4" fmla="*/ 101600 h 518848"/>
              <a:gd name="connsiteX0" fmla="*/ 0 w 4202216"/>
              <a:gd name="connsiteY0" fmla="*/ 57796 h 427911"/>
              <a:gd name="connsiteX1" fmla="*/ 1010283 w 4202216"/>
              <a:gd name="connsiteY1" fmla="*/ 426581 h 427911"/>
              <a:gd name="connsiteX2" fmla="*/ 2864483 w 4202216"/>
              <a:gd name="connsiteY2" fmla="*/ 65778 h 427911"/>
              <a:gd name="connsiteX3" fmla="*/ 4202216 w 4202216"/>
              <a:gd name="connsiteY3" fmla="*/ 31911 h 427911"/>
              <a:gd name="connsiteX4" fmla="*/ 4202216 w 4202216"/>
              <a:gd name="connsiteY4" fmla="*/ 31911 h 427911"/>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57796 h 427911"/>
              <a:gd name="connsiteX1" fmla="*/ 1010283 w 4202216"/>
              <a:gd name="connsiteY1" fmla="*/ 426581 h 427911"/>
              <a:gd name="connsiteX2" fmla="*/ 3056684 w 4202216"/>
              <a:gd name="connsiteY2" fmla="*/ 65778 h 427911"/>
              <a:gd name="connsiteX3" fmla="*/ 4202216 w 4202216"/>
              <a:gd name="connsiteY3" fmla="*/ 31911 h 427911"/>
              <a:gd name="connsiteX4" fmla="*/ 4202216 w 4202216"/>
              <a:gd name="connsiteY4" fmla="*/ 31911 h 427911"/>
              <a:gd name="connsiteX0" fmla="*/ 0 w 4202216"/>
              <a:gd name="connsiteY0" fmla="*/ 57796 h 427911"/>
              <a:gd name="connsiteX1" fmla="*/ 1010283 w 4202216"/>
              <a:gd name="connsiteY1" fmla="*/ 426581 h 427911"/>
              <a:gd name="connsiteX2" fmla="*/ 3056684 w 4202216"/>
              <a:gd name="connsiteY2" fmla="*/ 65778 h 427911"/>
              <a:gd name="connsiteX3" fmla="*/ 4202216 w 4202216"/>
              <a:gd name="connsiteY3" fmla="*/ 31911 h 427911"/>
              <a:gd name="connsiteX4" fmla="*/ 4202216 w 4202216"/>
              <a:gd name="connsiteY4" fmla="*/ 31911 h 427911"/>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147208 h 444952"/>
              <a:gd name="connsiteX1" fmla="*/ 1010283 w 4202216"/>
              <a:gd name="connsiteY1" fmla="*/ 431003 h 444952"/>
              <a:gd name="connsiteX2" fmla="*/ 3056684 w 4202216"/>
              <a:gd name="connsiteY2" fmla="*/ 70200 h 444952"/>
              <a:gd name="connsiteX3" fmla="*/ 4202216 w 4202216"/>
              <a:gd name="connsiteY3" fmla="*/ 36333 h 444952"/>
              <a:gd name="connsiteX4" fmla="*/ 4202216 w 4202216"/>
              <a:gd name="connsiteY4" fmla="*/ 36333 h 444952"/>
              <a:gd name="connsiteX0" fmla="*/ 0 w 4202216"/>
              <a:gd name="connsiteY0" fmla="*/ 232198 h 529942"/>
              <a:gd name="connsiteX1" fmla="*/ 1010283 w 4202216"/>
              <a:gd name="connsiteY1" fmla="*/ 431003 h 529942"/>
              <a:gd name="connsiteX2" fmla="*/ 3056684 w 4202216"/>
              <a:gd name="connsiteY2" fmla="*/ 70200 h 529942"/>
              <a:gd name="connsiteX3" fmla="*/ 4202216 w 4202216"/>
              <a:gd name="connsiteY3" fmla="*/ 36333 h 529942"/>
              <a:gd name="connsiteX4" fmla="*/ 4202216 w 4202216"/>
              <a:gd name="connsiteY4" fmla="*/ 36333 h 529942"/>
              <a:gd name="connsiteX0" fmla="*/ 0 w 4202216"/>
              <a:gd name="connsiteY0" fmla="*/ 232198 h 529942"/>
              <a:gd name="connsiteX1" fmla="*/ 1010283 w 4202216"/>
              <a:gd name="connsiteY1" fmla="*/ 431003 h 529942"/>
              <a:gd name="connsiteX2" fmla="*/ 2736350 w 4202216"/>
              <a:gd name="connsiteY2" fmla="*/ 155190 h 529942"/>
              <a:gd name="connsiteX3" fmla="*/ 4202216 w 4202216"/>
              <a:gd name="connsiteY3" fmla="*/ 36333 h 529942"/>
              <a:gd name="connsiteX4" fmla="*/ 4202216 w 4202216"/>
              <a:gd name="connsiteY4" fmla="*/ 36333 h 529942"/>
              <a:gd name="connsiteX0" fmla="*/ 0 w 4202216"/>
              <a:gd name="connsiteY0" fmla="*/ 232198 h 529942"/>
              <a:gd name="connsiteX1" fmla="*/ 1010283 w 4202216"/>
              <a:gd name="connsiteY1" fmla="*/ 431003 h 529942"/>
              <a:gd name="connsiteX2" fmla="*/ 2544149 w 4202216"/>
              <a:gd name="connsiteY2" fmla="*/ 70200 h 529942"/>
              <a:gd name="connsiteX3" fmla="*/ 4202216 w 4202216"/>
              <a:gd name="connsiteY3" fmla="*/ 36333 h 529942"/>
              <a:gd name="connsiteX4" fmla="*/ 4202216 w 4202216"/>
              <a:gd name="connsiteY4" fmla="*/ 36333 h 529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2216" h="529942">
                <a:moveTo>
                  <a:pt x="0" y="232198"/>
                </a:moveTo>
                <a:cubicBezTo>
                  <a:pt x="286455" y="529942"/>
                  <a:pt x="586258" y="458003"/>
                  <a:pt x="1010283" y="431003"/>
                </a:cubicBezTo>
                <a:cubicBezTo>
                  <a:pt x="1434308" y="404003"/>
                  <a:pt x="2012160" y="135978"/>
                  <a:pt x="2544149" y="70200"/>
                </a:cubicBezTo>
                <a:cubicBezTo>
                  <a:pt x="3076138" y="4422"/>
                  <a:pt x="3883160" y="0"/>
                  <a:pt x="4202216" y="36333"/>
                </a:cubicBezTo>
                <a:lnTo>
                  <a:pt x="4202216" y="36333"/>
                </a:lnTo>
              </a:path>
            </a:pathLst>
          </a:custGeom>
          <a:ln w="38100" cap="flat" cmpd="sng" algn="ctr">
            <a:solidFill>
              <a:srgbClr val="008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914395" y="4028533"/>
            <a:ext cx="6713395" cy="980383"/>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3334"/>
              <a:gd name="connsiteY0" fmla="*/ 350661 h 705126"/>
              <a:gd name="connsiteX1" fmla="*/ 1049867 w 4233334"/>
              <a:gd name="connsiteY1" fmla="*/ 136448 h 705126"/>
              <a:gd name="connsiteX2" fmla="*/ 2904067 w 4233334"/>
              <a:gd name="connsiteY2" fmla="*/ 619048 h 705126"/>
              <a:gd name="connsiteX3" fmla="*/ 4233334 w 4233334"/>
              <a:gd name="connsiteY3" fmla="*/ 652914 h 705126"/>
              <a:gd name="connsiteX0" fmla="*/ 0 w 4233334"/>
              <a:gd name="connsiteY0" fmla="*/ 350661 h 652914"/>
              <a:gd name="connsiteX1" fmla="*/ 1049867 w 4233334"/>
              <a:gd name="connsiteY1" fmla="*/ 136448 h 652914"/>
              <a:gd name="connsiteX2" fmla="*/ 2904067 w 4233334"/>
              <a:gd name="connsiteY2" fmla="*/ 517553 h 652914"/>
              <a:gd name="connsiteX3" fmla="*/ 4233334 w 4233334"/>
              <a:gd name="connsiteY3" fmla="*/ 652914 h 652914"/>
              <a:gd name="connsiteX0" fmla="*/ 0 w 4233334"/>
              <a:gd name="connsiteY0" fmla="*/ 350661 h 652914"/>
              <a:gd name="connsiteX1" fmla="*/ 1049867 w 4233334"/>
              <a:gd name="connsiteY1" fmla="*/ 136448 h 652914"/>
              <a:gd name="connsiteX2" fmla="*/ 2423565 w 4233334"/>
              <a:gd name="connsiteY2" fmla="*/ 517553 h 652914"/>
              <a:gd name="connsiteX3" fmla="*/ 4233334 w 4233334"/>
              <a:gd name="connsiteY3" fmla="*/ 652914 h 652914"/>
            </a:gdLst>
            <a:ahLst/>
            <a:cxnLst>
              <a:cxn ang="0">
                <a:pos x="connsiteX0" y="connsiteY0"/>
              </a:cxn>
              <a:cxn ang="0">
                <a:pos x="connsiteX1" y="connsiteY1"/>
              </a:cxn>
              <a:cxn ang="0">
                <a:pos x="connsiteX2" y="connsiteY2"/>
              </a:cxn>
              <a:cxn ang="0">
                <a:pos x="connsiteX3" y="connsiteY3"/>
              </a:cxn>
            </a:cxnLst>
            <a:rect l="l" t="t" r="r" b="b"/>
            <a:pathLst>
              <a:path w="4233334" h="652914">
                <a:moveTo>
                  <a:pt x="0" y="350661"/>
                </a:moveTo>
                <a:cubicBezTo>
                  <a:pt x="282928" y="0"/>
                  <a:pt x="645940" y="108633"/>
                  <a:pt x="1049867" y="136448"/>
                </a:cubicBezTo>
                <a:cubicBezTo>
                  <a:pt x="1453795" y="164263"/>
                  <a:pt x="1892987" y="431475"/>
                  <a:pt x="2423565" y="517553"/>
                </a:cubicBezTo>
                <a:cubicBezTo>
                  <a:pt x="2954143" y="603631"/>
                  <a:pt x="4233334" y="652914"/>
                  <a:pt x="4233334" y="652914"/>
                </a:cubicBezTo>
              </a:path>
            </a:pathLst>
          </a:custGeom>
          <a:ln w="38100" cap="flat" cmpd="sng" algn="ctr">
            <a:solidFill>
              <a:srgbClr val="FF0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hape 12"/>
          <p:cNvCxnSpPr>
            <a:endCxn id="6" idx="3"/>
          </p:cNvCxnSpPr>
          <p:nvPr/>
        </p:nvCxnSpPr>
        <p:spPr>
          <a:xfrm flipV="1">
            <a:off x="4148665" y="3409100"/>
            <a:ext cx="3463645" cy="1184992"/>
          </a:xfrm>
          <a:prstGeom prst="curvedConnector3">
            <a:avLst>
              <a:gd name="adj1" fmla="val 29845"/>
            </a:avLst>
          </a:prstGeom>
          <a:ln w="25400" cap="flat" cmpd="sng" algn="ctr">
            <a:solidFill>
              <a:srgbClr val="FF0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074320" y="1844809"/>
            <a:ext cx="4868330" cy="738664"/>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sz="2100" dirty="0" smtClean="0"/>
              <a:t>A function that accepts some bad input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 grpId="0"/>
      <p:bldP spid="5" grpId="0"/>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326453" y="4577162"/>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6326453" y="2995955"/>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10763" y="2831452"/>
            <a:ext cx="3689272" cy="2655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655113" y="2908587"/>
            <a:ext cx="1319554" cy="1015663"/>
          </a:xfrm>
          <a:prstGeom prst="rect">
            <a:avLst/>
          </a:prstGeom>
          <a:noFill/>
        </p:spPr>
        <p:txBody>
          <a:bodyPr wrap="square" rtlCol="0">
            <a:spAutoFit/>
          </a:bodyPr>
          <a:lstStyle/>
          <a:p>
            <a:r>
              <a:rPr lang="en-US" sz="3000" b="1" dirty="0" smtClean="0">
                <a:solidFill>
                  <a:srgbClr val="008000"/>
                </a:solidFill>
              </a:rPr>
              <a:t>True</a:t>
            </a:r>
          </a:p>
          <a:p>
            <a:r>
              <a:rPr lang="en-US" sz="3000" b="1" dirty="0" smtClean="0">
                <a:solidFill>
                  <a:srgbClr val="008000"/>
                </a:solidFill>
              </a:rPr>
              <a:t>(valid)</a:t>
            </a:r>
            <a:endParaRPr lang="en-US" sz="3000" b="1" dirty="0">
              <a:solidFill>
                <a:srgbClr val="008000"/>
              </a:solidFill>
            </a:endParaRPr>
          </a:p>
        </p:txBody>
      </p:sp>
      <p:sp>
        <p:nvSpPr>
          <p:cNvPr id="14" name="TextBox 13"/>
          <p:cNvSpPr txBox="1"/>
          <p:nvPr/>
        </p:nvSpPr>
        <p:spPr>
          <a:xfrm>
            <a:off x="7696976" y="4502535"/>
            <a:ext cx="1531689" cy="1015663"/>
          </a:xfrm>
          <a:prstGeom prst="rect">
            <a:avLst/>
          </a:prstGeom>
          <a:noFill/>
        </p:spPr>
        <p:txBody>
          <a:bodyPr wrap="square" rtlCol="0">
            <a:spAutoFit/>
          </a:bodyPr>
          <a:lstStyle/>
          <a:p>
            <a:r>
              <a:rPr lang="en-US" sz="3000" b="1" dirty="0" smtClean="0">
                <a:solidFill>
                  <a:srgbClr val="FF0000"/>
                </a:solidFill>
              </a:rPr>
              <a:t>False</a:t>
            </a:r>
          </a:p>
          <a:p>
            <a:r>
              <a:rPr lang="en-US" sz="3000" b="1" dirty="0" smtClean="0">
                <a:solidFill>
                  <a:srgbClr val="FF0000"/>
                </a:solidFill>
              </a:rPr>
              <a:t>(Invalid)</a:t>
            </a:r>
          </a:p>
        </p:txBody>
      </p:sp>
      <p:sp>
        <p:nvSpPr>
          <p:cNvPr id="16" name="Right Arrow 15"/>
          <p:cNvSpPr/>
          <p:nvPr/>
        </p:nvSpPr>
        <p:spPr>
          <a:xfrm>
            <a:off x="1368262" y="3815644"/>
            <a:ext cx="1242501"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Over Constrained Validation Function</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11</a:t>
            </a:fld>
            <a:endParaRPr lang="en-US"/>
          </a:p>
        </p:txBody>
      </p:sp>
      <p:sp>
        <p:nvSpPr>
          <p:cNvPr id="4" name="TextBox 3"/>
          <p:cNvSpPr txBox="1"/>
          <p:nvPr/>
        </p:nvSpPr>
        <p:spPr>
          <a:xfrm>
            <a:off x="84665" y="2731824"/>
            <a:ext cx="1365801" cy="1015663"/>
          </a:xfrm>
          <a:prstGeom prst="rect">
            <a:avLst/>
          </a:prstGeom>
          <a:noFill/>
        </p:spPr>
        <p:txBody>
          <a:bodyPr wrap="square" rtlCol="0">
            <a:spAutoFit/>
          </a:bodyPr>
          <a:lstStyle/>
          <a:p>
            <a:r>
              <a:rPr lang="en-US" sz="3000" b="1" dirty="0" smtClean="0">
                <a:solidFill>
                  <a:srgbClr val="008000"/>
                </a:solidFill>
              </a:rPr>
              <a:t>Good </a:t>
            </a:r>
          </a:p>
          <a:p>
            <a:r>
              <a:rPr lang="en-US" sz="3000" b="1" dirty="0" smtClean="0">
                <a:solidFill>
                  <a:srgbClr val="008000"/>
                </a:solidFill>
              </a:rPr>
              <a:t>input</a:t>
            </a:r>
            <a:endParaRPr lang="en-US" sz="3000" b="1" dirty="0">
              <a:solidFill>
                <a:srgbClr val="008000"/>
              </a:solidFill>
            </a:endParaRPr>
          </a:p>
        </p:txBody>
      </p:sp>
      <p:sp>
        <p:nvSpPr>
          <p:cNvPr id="5" name="TextBox 4"/>
          <p:cNvSpPr txBox="1"/>
          <p:nvPr/>
        </p:nvSpPr>
        <p:spPr>
          <a:xfrm>
            <a:off x="84665" y="4352790"/>
            <a:ext cx="1493420" cy="1015663"/>
          </a:xfrm>
          <a:prstGeom prst="rect">
            <a:avLst/>
          </a:prstGeom>
          <a:noFill/>
        </p:spPr>
        <p:txBody>
          <a:bodyPr wrap="square" rtlCol="0">
            <a:spAutoFit/>
          </a:bodyPr>
          <a:lstStyle/>
          <a:p>
            <a:r>
              <a:rPr lang="en-US" sz="3000" b="1" dirty="0" smtClean="0">
                <a:solidFill>
                  <a:srgbClr val="FF0000"/>
                </a:solidFill>
              </a:rPr>
              <a:t>Bad</a:t>
            </a:r>
          </a:p>
          <a:p>
            <a:r>
              <a:rPr lang="en-US" sz="3000" b="1" dirty="0" smtClean="0">
                <a:solidFill>
                  <a:srgbClr val="FF0000"/>
                </a:solidFill>
              </a:rPr>
              <a:t>input</a:t>
            </a:r>
            <a:endParaRPr lang="en-US" sz="3000" b="1" dirty="0">
              <a:solidFill>
                <a:srgbClr val="FF0000"/>
              </a:solidFill>
            </a:endParaRPr>
          </a:p>
        </p:txBody>
      </p:sp>
      <p:sp>
        <p:nvSpPr>
          <p:cNvPr id="6" name="Freeform 5"/>
          <p:cNvSpPr/>
          <p:nvPr/>
        </p:nvSpPr>
        <p:spPr>
          <a:xfrm>
            <a:off x="948264" y="3343949"/>
            <a:ext cx="6664046" cy="950266"/>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250266"/>
              <a:gd name="connsiteY0" fmla="*/ 0 h 518848"/>
              <a:gd name="connsiteX1" fmla="*/ 1058333 w 4250266"/>
              <a:gd name="connsiteY1" fmla="*/ 496270 h 518848"/>
              <a:gd name="connsiteX2" fmla="*/ 2912533 w 4250266"/>
              <a:gd name="connsiteY2" fmla="*/ 135467 h 518848"/>
              <a:gd name="connsiteX3" fmla="*/ 4250266 w 4250266"/>
              <a:gd name="connsiteY3" fmla="*/ 101600 h 518848"/>
              <a:gd name="connsiteX4" fmla="*/ 4250266 w 4250266"/>
              <a:gd name="connsiteY4" fmla="*/ 101600 h 518848"/>
              <a:gd name="connsiteX0" fmla="*/ 0 w 4202216"/>
              <a:gd name="connsiteY0" fmla="*/ 57796 h 427911"/>
              <a:gd name="connsiteX1" fmla="*/ 1010283 w 4202216"/>
              <a:gd name="connsiteY1" fmla="*/ 426581 h 427911"/>
              <a:gd name="connsiteX2" fmla="*/ 2864483 w 4202216"/>
              <a:gd name="connsiteY2" fmla="*/ 65778 h 427911"/>
              <a:gd name="connsiteX3" fmla="*/ 4202216 w 4202216"/>
              <a:gd name="connsiteY3" fmla="*/ 31911 h 427911"/>
              <a:gd name="connsiteX4" fmla="*/ 4202216 w 4202216"/>
              <a:gd name="connsiteY4" fmla="*/ 31911 h 427911"/>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142786 h 524406"/>
              <a:gd name="connsiteX1" fmla="*/ 1010283 w 4202216"/>
              <a:gd name="connsiteY1" fmla="*/ 511571 h 524406"/>
              <a:gd name="connsiteX2" fmla="*/ 3056684 w 4202216"/>
              <a:gd name="connsiteY2" fmla="*/ 65778 h 524406"/>
              <a:gd name="connsiteX3" fmla="*/ 4202216 w 4202216"/>
              <a:gd name="connsiteY3" fmla="*/ 116901 h 524406"/>
              <a:gd name="connsiteX4" fmla="*/ 4202216 w 4202216"/>
              <a:gd name="connsiteY4" fmla="*/ 116901 h 524406"/>
              <a:gd name="connsiteX0" fmla="*/ 0 w 4202216"/>
              <a:gd name="connsiteY0" fmla="*/ 57796 h 427911"/>
              <a:gd name="connsiteX1" fmla="*/ 1010283 w 4202216"/>
              <a:gd name="connsiteY1" fmla="*/ 426581 h 427911"/>
              <a:gd name="connsiteX2" fmla="*/ 3056684 w 4202216"/>
              <a:gd name="connsiteY2" fmla="*/ 65778 h 427911"/>
              <a:gd name="connsiteX3" fmla="*/ 4202216 w 4202216"/>
              <a:gd name="connsiteY3" fmla="*/ 31911 h 427911"/>
              <a:gd name="connsiteX4" fmla="*/ 4202216 w 4202216"/>
              <a:gd name="connsiteY4" fmla="*/ 31911 h 427911"/>
              <a:gd name="connsiteX0" fmla="*/ 0 w 4202216"/>
              <a:gd name="connsiteY0" fmla="*/ 57796 h 427911"/>
              <a:gd name="connsiteX1" fmla="*/ 1010283 w 4202216"/>
              <a:gd name="connsiteY1" fmla="*/ 426581 h 427911"/>
              <a:gd name="connsiteX2" fmla="*/ 3056684 w 4202216"/>
              <a:gd name="connsiteY2" fmla="*/ 65778 h 427911"/>
              <a:gd name="connsiteX3" fmla="*/ 4202216 w 4202216"/>
              <a:gd name="connsiteY3" fmla="*/ 31911 h 427911"/>
              <a:gd name="connsiteX4" fmla="*/ 4202216 w 4202216"/>
              <a:gd name="connsiteY4" fmla="*/ 31911 h 427911"/>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62218 h 432333"/>
              <a:gd name="connsiteX1" fmla="*/ 1010283 w 4202216"/>
              <a:gd name="connsiteY1" fmla="*/ 431003 h 432333"/>
              <a:gd name="connsiteX2" fmla="*/ 3056684 w 4202216"/>
              <a:gd name="connsiteY2" fmla="*/ 70200 h 432333"/>
              <a:gd name="connsiteX3" fmla="*/ 4202216 w 4202216"/>
              <a:gd name="connsiteY3" fmla="*/ 36333 h 432333"/>
              <a:gd name="connsiteX4" fmla="*/ 4202216 w 4202216"/>
              <a:gd name="connsiteY4" fmla="*/ 36333 h 432333"/>
              <a:gd name="connsiteX0" fmla="*/ 0 w 4202216"/>
              <a:gd name="connsiteY0" fmla="*/ 147208 h 444952"/>
              <a:gd name="connsiteX1" fmla="*/ 1010283 w 4202216"/>
              <a:gd name="connsiteY1" fmla="*/ 431003 h 444952"/>
              <a:gd name="connsiteX2" fmla="*/ 3056684 w 4202216"/>
              <a:gd name="connsiteY2" fmla="*/ 70200 h 444952"/>
              <a:gd name="connsiteX3" fmla="*/ 4202216 w 4202216"/>
              <a:gd name="connsiteY3" fmla="*/ 36333 h 444952"/>
              <a:gd name="connsiteX4" fmla="*/ 4202216 w 4202216"/>
              <a:gd name="connsiteY4" fmla="*/ 36333 h 444952"/>
              <a:gd name="connsiteX0" fmla="*/ 0 w 4202216"/>
              <a:gd name="connsiteY0" fmla="*/ 232198 h 529942"/>
              <a:gd name="connsiteX1" fmla="*/ 1010283 w 4202216"/>
              <a:gd name="connsiteY1" fmla="*/ 431003 h 529942"/>
              <a:gd name="connsiteX2" fmla="*/ 3056684 w 4202216"/>
              <a:gd name="connsiteY2" fmla="*/ 70200 h 529942"/>
              <a:gd name="connsiteX3" fmla="*/ 4202216 w 4202216"/>
              <a:gd name="connsiteY3" fmla="*/ 36333 h 529942"/>
              <a:gd name="connsiteX4" fmla="*/ 4202216 w 4202216"/>
              <a:gd name="connsiteY4" fmla="*/ 36333 h 529942"/>
              <a:gd name="connsiteX0" fmla="*/ 0 w 4202216"/>
              <a:gd name="connsiteY0" fmla="*/ 232198 h 529942"/>
              <a:gd name="connsiteX1" fmla="*/ 1010283 w 4202216"/>
              <a:gd name="connsiteY1" fmla="*/ 431003 h 529942"/>
              <a:gd name="connsiteX2" fmla="*/ 2736350 w 4202216"/>
              <a:gd name="connsiteY2" fmla="*/ 155190 h 529942"/>
              <a:gd name="connsiteX3" fmla="*/ 4202216 w 4202216"/>
              <a:gd name="connsiteY3" fmla="*/ 36333 h 529942"/>
              <a:gd name="connsiteX4" fmla="*/ 4202216 w 4202216"/>
              <a:gd name="connsiteY4" fmla="*/ 36333 h 529942"/>
              <a:gd name="connsiteX0" fmla="*/ 0 w 4202216"/>
              <a:gd name="connsiteY0" fmla="*/ 232198 h 529942"/>
              <a:gd name="connsiteX1" fmla="*/ 1010283 w 4202216"/>
              <a:gd name="connsiteY1" fmla="*/ 431003 h 529942"/>
              <a:gd name="connsiteX2" fmla="*/ 2544149 w 4202216"/>
              <a:gd name="connsiteY2" fmla="*/ 70200 h 529942"/>
              <a:gd name="connsiteX3" fmla="*/ 4202216 w 4202216"/>
              <a:gd name="connsiteY3" fmla="*/ 36333 h 529942"/>
              <a:gd name="connsiteX4" fmla="*/ 4202216 w 4202216"/>
              <a:gd name="connsiteY4" fmla="*/ 36333 h 529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2216" h="529942">
                <a:moveTo>
                  <a:pt x="0" y="232198"/>
                </a:moveTo>
                <a:cubicBezTo>
                  <a:pt x="286455" y="529942"/>
                  <a:pt x="586258" y="458003"/>
                  <a:pt x="1010283" y="431003"/>
                </a:cubicBezTo>
                <a:cubicBezTo>
                  <a:pt x="1434308" y="404003"/>
                  <a:pt x="2012160" y="135978"/>
                  <a:pt x="2544149" y="70200"/>
                </a:cubicBezTo>
                <a:cubicBezTo>
                  <a:pt x="3076138" y="4422"/>
                  <a:pt x="3883160" y="0"/>
                  <a:pt x="4202216" y="36333"/>
                </a:cubicBezTo>
                <a:lnTo>
                  <a:pt x="4202216" y="36333"/>
                </a:lnTo>
              </a:path>
            </a:pathLst>
          </a:custGeom>
          <a:ln w="38100" cap="flat" cmpd="sng" algn="ctr">
            <a:solidFill>
              <a:srgbClr val="008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914395" y="4028533"/>
            <a:ext cx="6713395" cy="980383"/>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3334"/>
              <a:gd name="connsiteY0" fmla="*/ 350661 h 705126"/>
              <a:gd name="connsiteX1" fmla="*/ 1049867 w 4233334"/>
              <a:gd name="connsiteY1" fmla="*/ 136448 h 705126"/>
              <a:gd name="connsiteX2" fmla="*/ 2904067 w 4233334"/>
              <a:gd name="connsiteY2" fmla="*/ 619048 h 705126"/>
              <a:gd name="connsiteX3" fmla="*/ 4233334 w 4233334"/>
              <a:gd name="connsiteY3" fmla="*/ 652914 h 705126"/>
              <a:gd name="connsiteX0" fmla="*/ 0 w 4233334"/>
              <a:gd name="connsiteY0" fmla="*/ 350661 h 652914"/>
              <a:gd name="connsiteX1" fmla="*/ 1049867 w 4233334"/>
              <a:gd name="connsiteY1" fmla="*/ 136448 h 652914"/>
              <a:gd name="connsiteX2" fmla="*/ 2904067 w 4233334"/>
              <a:gd name="connsiteY2" fmla="*/ 517553 h 652914"/>
              <a:gd name="connsiteX3" fmla="*/ 4233334 w 4233334"/>
              <a:gd name="connsiteY3" fmla="*/ 652914 h 652914"/>
              <a:gd name="connsiteX0" fmla="*/ 0 w 4233334"/>
              <a:gd name="connsiteY0" fmla="*/ 350661 h 652914"/>
              <a:gd name="connsiteX1" fmla="*/ 1049867 w 4233334"/>
              <a:gd name="connsiteY1" fmla="*/ 136448 h 652914"/>
              <a:gd name="connsiteX2" fmla="*/ 2423565 w 4233334"/>
              <a:gd name="connsiteY2" fmla="*/ 517553 h 652914"/>
              <a:gd name="connsiteX3" fmla="*/ 4233334 w 4233334"/>
              <a:gd name="connsiteY3" fmla="*/ 652914 h 652914"/>
            </a:gdLst>
            <a:ahLst/>
            <a:cxnLst>
              <a:cxn ang="0">
                <a:pos x="connsiteX0" y="connsiteY0"/>
              </a:cxn>
              <a:cxn ang="0">
                <a:pos x="connsiteX1" y="connsiteY1"/>
              </a:cxn>
              <a:cxn ang="0">
                <a:pos x="connsiteX2" y="connsiteY2"/>
              </a:cxn>
              <a:cxn ang="0">
                <a:pos x="connsiteX3" y="connsiteY3"/>
              </a:cxn>
            </a:cxnLst>
            <a:rect l="l" t="t" r="r" b="b"/>
            <a:pathLst>
              <a:path w="4233334" h="652914">
                <a:moveTo>
                  <a:pt x="0" y="350661"/>
                </a:moveTo>
                <a:cubicBezTo>
                  <a:pt x="282928" y="0"/>
                  <a:pt x="645940" y="108633"/>
                  <a:pt x="1049867" y="136448"/>
                </a:cubicBezTo>
                <a:cubicBezTo>
                  <a:pt x="1453795" y="164263"/>
                  <a:pt x="1892987" y="431475"/>
                  <a:pt x="2423565" y="517553"/>
                </a:cubicBezTo>
                <a:cubicBezTo>
                  <a:pt x="2954143" y="603631"/>
                  <a:pt x="4233334" y="652914"/>
                  <a:pt x="4233334" y="652914"/>
                </a:cubicBezTo>
              </a:path>
            </a:pathLst>
          </a:custGeom>
          <a:ln w="38100" cap="flat" cmpd="sng" algn="ctr">
            <a:solidFill>
              <a:srgbClr val="FF0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hape 12"/>
          <p:cNvCxnSpPr/>
          <p:nvPr/>
        </p:nvCxnSpPr>
        <p:spPr>
          <a:xfrm>
            <a:off x="4148665" y="3716815"/>
            <a:ext cx="3462864" cy="1278519"/>
          </a:xfrm>
          <a:prstGeom prst="curvedConnector3">
            <a:avLst>
              <a:gd name="adj1" fmla="val 50000"/>
            </a:avLst>
          </a:prstGeom>
          <a:ln w="25400" cap="flat" cmpd="sng" algn="ctr">
            <a:solidFill>
              <a:srgbClr val="008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074320" y="1844809"/>
            <a:ext cx="4868330" cy="738664"/>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sz="2100" dirty="0" smtClean="0"/>
              <a:t>A function that rejects some good input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Check Validation Function Correctness?</a:t>
            </a:r>
            <a:endParaRPr lang="en-US" dirty="0"/>
          </a:p>
        </p:txBody>
      </p:sp>
      <p:sp>
        <p:nvSpPr>
          <p:cNvPr id="3" name="Content Placeholder 2"/>
          <p:cNvSpPr>
            <a:spLocks noGrp="1"/>
          </p:cNvSpPr>
          <p:nvPr>
            <p:ph idx="1"/>
          </p:nvPr>
        </p:nvSpPr>
        <p:spPr/>
        <p:txBody>
          <a:bodyPr>
            <a:normAutofit/>
          </a:bodyPr>
          <a:lstStyle/>
          <a:p>
            <a:r>
              <a:rPr lang="en-US" sz="2000" dirty="0" smtClean="0">
                <a:latin typeface="Arial"/>
                <a:cs typeface="Arial"/>
              </a:rPr>
              <a:t>How can we check the validation functions?</a:t>
            </a:r>
          </a:p>
          <a:p>
            <a:endParaRPr lang="en-US" sz="2000" dirty="0" smtClean="0">
              <a:latin typeface="Arial"/>
              <a:cs typeface="Arial"/>
            </a:endParaRPr>
          </a:p>
          <a:p>
            <a:r>
              <a:rPr lang="en-US" sz="2000" dirty="0" smtClean="0">
                <a:latin typeface="Arial"/>
                <a:cs typeface="Arial"/>
              </a:rPr>
              <a:t>One approach that has been used in the past:</a:t>
            </a:r>
          </a:p>
          <a:p>
            <a:pPr lvl="1"/>
            <a:r>
              <a:rPr lang="en-US" sz="1800" dirty="0" smtClean="0">
                <a:latin typeface="Arial"/>
                <a:cs typeface="Arial"/>
              </a:rPr>
              <a:t>Specify the input validation policy as a regular expression (attack patterns, max &amp; min policies) and then use string analysis to check that validation functions conform to the given policy.</a:t>
            </a:r>
          </a:p>
          <a:p>
            <a:pPr lvl="1">
              <a:buNone/>
            </a:pPr>
            <a:r>
              <a:rPr lang="en-US" sz="1800" dirty="0" smtClean="0">
                <a:latin typeface="Arial"/>
                <a:cs typeface="Arial"/>
              </a:rPr>
              <a:t> </a:t>
            </a:r>
          </a:p>
          <a:p>
            <a:r>
              <a:rPr lang="en-US" sz="2000" dirty="0" smtClean="0">
                <a:latin typeface="Arial"/>
                <a:cs typeface="Arial"/>
              </a:rPr>
              <a:t>Someone has to manually write the input validation policies</a:t>
            </a:r>
          </a:p>
          <a:p>
            <a:pPr lvl="1"/>
            <a:r>
              <a:rPr lang="en-US" sz="1600" dirty="0" smtClean="0">
                <a:latin typeface="Arial"/>
                <a:cs typeface="Arial"/>
              </a:rPr>
              <a:t>If the input validation policies are specific for each web application, then the developers have to write different policies for each application, which could be error prone</a:t>
            </a:r>
          </a:p>
          <a:p>
            <a:endParaRPr lang="en-US" sz="2000" dirty="0" smtClean="0">
              <a:latin typeface="Arial"/>
              <a:cs typeface="Arial"/>
            </a:endParaRPr>
          </a:p>
          <a:p>
            <a:pPr>
              <a:buNone/>
            </a:pPr>
            <a:endParaRPr lang="en-US" sz="2000" dirty="0" smtClean="0">
              <a:latin typeface="Arial"/>
              <a:cs typeface="Arial"/>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Analysis</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latin typeface="Arial"/>
                <a:cs typeface="Arial"/>
              </a:rPr>
              <a:t>The approach we present in this paper </a:t>
            </a:r>
            <a:r>
              <a:rPr lang="en-US" sz="2000" b="1" dirty="0" smtClean="0">
                <a:latin typeface="Arial"/>
                <a:cs typeface="Arial"/>
              </a:rPr>
              <a:t>does not require developers to write specific policies</a:t>
            </a:r>
          </a:p>
          <a:p>
            <a:endParaRPr lang="en-US" sz="2000" dirty="0" smtClean="0"/>
          </a:p>
          <a:p>
            <a:endParaRPr lang="en-US" sz="2000" b="1" dirty="0" smtClean="0"/>
          </a:p>
          <a:p>
            <a:r>
              <a:rPr lang="en-US" sz="2800" b="1" dirty="0" smtClean="0"/>
              <a:t>Basic idea</a:t>
            </a:r>
            <a:r>
              <a:rPr lang="en-US" sz="2800" dirty="0" smtClean="0"/>
              <a:t>: Use the </a:t>
            </a:r>
            <a:r>
              <a:rPr lang="en-US" sz="2800" i="1" dirty="0" smtClean="0"/>
              <a:t>inherent redundancy in input validation </a:t>
            </a:r>
            <a:r>
              <a:rPr lang="en-US" sz="2800" dirty="0" smtClean="0"/>
              <a:t>to check the correctness of the input validation functions</a:t>
            </a:r>
            <a:endParaRPr lang="en-US" sz="2800"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Scenario</a:t>
            </a:r>
            <a:endParaRPr lang="en-US" dirty="0"/>
          </a:p>
        </p:txBody>
      </p:sp>
      <p:pic>
        <p:nvPicPr>
          <p:cNvPr id="7" name="Picture 6"/>
          <p:cNvPicPr>
            <a:picLocks noChangeAspect="1"/>
          </p:cNvPicPr>
          <p:nvPr/>
        </p:nvPicPr>
        <p:blipFill>
          <a:blip r:embed="rId3"/>
          <a:stretch>
            <a:fillRect/>
          </a:stretch>
        </p:blipFill>
        <p:spPr>
          <a:xfrm>
            <a:off x="3175089" y="2145920"/>
            <a:ext cx="5731842" cy="703106"/>
          </a:xfrm>
          <a:prstGeom prst="rect">
            <a:avLst/>
          </a:prstGeom>
        </p:spPr>
      </p:pic>
      <p:pic>
        <p:nvPicPr>
          <p:cNvPr id="14" name="Picture 13"/>
          <p:cNvPicPr>
            <a:picLocks noChangeAspect="1"/>
          </p:cNvPicPr>
          <p:nvPr/>
        </p:nvPicPr>
        <p:blipFill>
          <a:blip r:embed="rId4"/>
          <a:stretch>
            <a:fillRect/>
          </a:stretch>
        </p:blipFill>
        <p:spPr>
          <a:xfrm>
            <a:off x="4213784" y="3993084"/>
            <a:ext cx="2492380" cy="827944"/>
          </a:xfrm>
          <a:prstGeom prst="rect">
            <a:avLst/>
          </a:prstGeom>
        </p:spPr>
      </p:pic>
      <p:pic>
        <p:nvPicPr>
          <p:cNvPr id="18" name="Picture 17"/>
          <p:cNvPicPr>
            <a:picLocks noChangeAspect="1"/>
          </p:cNvPicPr>
          <p:nvPr/>
        </p:nvPicPr>
        <p:blipFill>
          <a:blip r:embed="rId5"/>
          <a:stretch>
            <a:fillRect/>
          </a:stretch>
        </p:blipFill>
        <p:spPr>
          <a:xfrm>
            <a:off x="3040390" y="3290687"/>
            <a:ext cx="3713887" cy="548446"/>
          </a:xfrm>
          <a:prstGeom prst="rect">
            <a:avLst/>
          </a:prstGeom>
        </p:spPr>
      </p:pic>
      <p:pic>
        <p:nvPicPr>
          <p:cNvPr id="20" name="Picture 19"/>
          <p:cNvPicPr>
            <a:picLocks noChangeAspect="1"/>
          </p:cNvPicPr>
          <p:nvPr/>
        </p:nvPicPr>
        <p:blipFill>
          <a:blip r:embed="rId6"/>
          <a:stretch>
            <a:fillRect/>
          </a:stretch>
        </p:blipFill>
        <p:spPr>
          <a:xfrm>
            <a:off x="4253509" y="3130479"/>
            <a:ext cx="1874302" cy="1725210"/>
          </a:xfrm>
          <a:prstGeom prst="rect">
            <a:avLst/>
          </a:prstGeom>
        </p:spPr>
      </p:pic>
      <p:pic>
        <p:nvPicPr>
          <p:cNvPr id="24" name="Picture 23"/>
          <p:cNvPicPr>
            <a:picLocks noChangeAspect="1"/>
          </p:cNvPicPr>
          <p:nvPr/>
        </p:nvPicPr>
        <p:blipFill>
          <a:blip r:embed="rId7"/>
          <a:stretch>
            <a:fillRect/>
          </a:stretch>
        </p:blipFill>
        <p:spPr>
          <a:xfrm>
            <a:off x="212431" y="1905133"/>
            <a:ext cx="3116605" cy="3705054"/>
          </a:xfrm>
          <a:prstGeom prst="rect">
            <a:avLst/>
          </a:prstGeom>
        </p:spPr>
      </p:pic>
      <p:pic>
        <p:nvPicPr>
          <p:cNvPr id="25" name="Picture 24"/>
          <p:cNvPicPr>
            <a:picLocks noChangeAspect="1"/>
          </p:cNvPicPr>
          <p:nvPr/>
        </p:nvPicPr>
        <p:blipFill>
          <a:blip r:embed="rId8"/>
          <a:stretch>
            <a:fillRect/>
          </a:stretch>
        </p:blipFill>
        <p:spPr>
          <a:xfrm>
            <a:off x="3126984" y="4162224"/>
            <a:ext cx="1231610" cy="903934"/>
          </a:xfrm>
          <a:prstGeom prst="rect">
            <a:avLst/>
          </a:prstGeom>
        </p:spPr>
      </p:pic>
      <p:pic>
        <p:nvPicPr>
          <p:cNvPr id="26" name="Picture 25"/>
          <p:cNvPicPr>
            <a:picLocks noChangeAspect="1"/>
          </p:cNvPicPr>
          <p:nvPr/>
        </p:nvPicPr>
        <p:blipFill>
          <a:blip r:embed="rId9"/>
          <a:stretch>
            <a:fillRect/>
          </a:stretch>
        </p:blipFill>
        <p:spPr>
          <a:xfrm>
            <a:off x="6356040" y="2780272"/>
            <a:ext cx="2550891" cy="2425624"/>
          </a:xfrm>
          <a:prstGeom prst="rect">
            <a:avLst/>
          </a:prstGeom>
        </p:spPr>
      </p:pic>
      <p:pic>
        <p:nvPicPr>
          <p:cNvPr id="27" name="Picture 26"/>
          <p:cNvPicPr>
            <a:picLocks noChangeAspect="1"/>
          </p:cNvPicPr>
          <p:nvPr/>
        </p:nvPicPr>
        <p:blipFill>
          <a:blip r:embed="rId10"/>
          <a:stretch>
            <a:fillRect/>
          </a:stretch>
        </p:blipFill>
        <p:spPr>
          <a:xfrm>
            <a:off x="2018142" y="4724810"/>
            <a:ext cx="1397478" cy="1397478"/>
          </a:xfrm>
          <a:prstGeom prst="rect">
            <a:avLst/>
          </a:prstGeom>
        </p:spPr>
      </p:pic>
      <p:sp>
        <p:nvSpPr>
          <p:cNvPr id="12" name="Rectangle 11"/>
          <p:cNvSpPr/>
          <p:nvPr/>
        </p:nvSpPr>
        <p:spPr>
          <a:xfrm>
            <a:off x="1411816" y="4343399"/>
            <a:ext cx="1090083" cy="128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81000" y="2559050"/>
            <a:ext cx="2745984" cy="1162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93700" y="2010826"/>
            <a:ext cx="122555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079500" y="4660900"/>
            <a:ext cx="1051560" cy="310896"/>
          </a:xfrm>
          <a:prstGeom prst="roundRect">
            <a:avLst>
              <a:gd name="adj" fmla="val 12516"/>
            </a:avLst>
          </a:prstGeom>
          <a:gradFill flip="none" rotWithShape="1">
            <a:gsLst>
              <a:gs pos="75000">
                <a:srgbClr val="F3F3F3"/>
              </a:gs>
              <a:gs pos="100000">
                <a:srgbClr val="BAD3EE"/>
              </a:gs>
            </a:gsLst>
            <a:path path="rect">
              <a:fillToRect l="50000" t="50000" r="50000" b="50000"/>
            </a:path>
            <a:tileRect/>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40" tIns="36576" rtlCol="0" anchor="ctr"/>
          <a:lstStyle/>
          <a:p>
            <a:pPr algn="ctr"/>
            <a:r>
              <a:rPr lang="en-US" sz="1300" dirty="0" smtClean="0">
                <a:solidFill>
                  <a:schemeClr val="tx1"/>
                </a:solidFill>
              </a:rPr>
              <a:t>Submit</a:t>
            </a:r>
            <a:endParaRPr lang="en-US" sz="1300" dirty="0">
              <a:solidFill>
                <a:schemeClr val="tx1"/>
              </a:solidFill>
            </a:endParaRPr>
          </a:p>
        </p:txBody>
      </p:sp>
      <p:sp>
        <p:nvSpPr>
          <p:cNvPr id="17" name="Rectangle 16"/>
          <p:cNvSpPr/>
          <p:nvPr/>
        </p:nvSpPr>
        <p:spPr>
          <a:xfrm>
            <a:off x="7128937" y="3433239"/>
            <a:ext cx="1634063" cy="13673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5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6" grpId="1"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Accepts – Server Rejects</a:t>
            </a:r>
            <a:endParaRPr lang="en-US" dirty="0"/>
          </a:p>
        </p:txBody>
      </p:sp>
      <p:pic>
        <p:nvPicPr>
          <p:cNvPr id="7" name="Picture 6"/>
          <p:cNvPicPr>
            <a:picLocks noChangeAspect="1"/>
          </p:cNvPicPr>
          <p:nvPr/>
        </p:nvPicPr>
        <p:blipFill>
          <a:blip r:embed="rId3"/>
          <a:stretch>
            <a:fillRect/>
          </a:stretch>
        </p:blipFill>
        <p:spPr>
          <a:xfrm>
            <a:off x="3175089" y="2145920"/>
            <a:ext cx="5731842" cy="703106"/>
          </a:xfrm>
          <a:prstGeom prst="rect">
            <a:avLst/>
          </a:prstGeom>
        </p:spPr>
      </p:pic>
      <p:pic>
        <p:nvPicPr>
          <p:cNvPr id="14" name="Picture 13"/>
          <p:cNvPicPr>
            <a:picLocks noChangeAspect="1"/>
          </p:cNvPicPr>
          <p:nvPr/>
        </p:nvPicPr>
        <p:blipFill>
          <a:blip r:embed="rId4"/>
          <a:stretch>
            <a:fillRect/>
          </a:stretch>
        </p:blipFill>
        <p:spPr>
          <a:xfrm>
            <a:off x="4213784" y="3993084"/>
            <a:ext cx="2492380" cy="827944"/>
          </a:xfrm>
          <a:prstGeom prst="rect">
            <a:avLst/>
          </a:prstGeom>
        </p:spPr>
      </p:pic>
      <p:pic>
        <p:nvPicPr>
          <p:cNvPr id="18" name="Picture 17"/>
          <p:cNvPicPr>
            <a:picLocks noChangeAspect="1"/>
          </p:cNvPicPr>
          <p:nvPr/>
        </p:nvPicPr>
        <p:blipFill>
          <a:blip r:embed="rId5"/>
          <a:stretch>
            <a:fillRect/>
          </a:stretch>
        </p:blipFill>
        <p:spPr>
          <a:xfrm>
            <a:off x="3040390" y="3290687"/>
            <a:ext cx="3713887" cy="548446"/>
          </a:xfrm>
          <a:prstGeom prst="rect">
            <a:avLst/>
          </a:prstGeom>
        </p:spPr>
      </p:pic>
      <p:pic>
        <p:nvPicPr>
          <p:cNvPr id="20" name="Picture 19"/>
          <p:cNvPicPr>
            <a:picLocks noChangeAspect="1"/>
          </p:cNvPicPr>
          <p:nvPr/>
        </p:nvPicPr>
        <p:blipFill>
          <a:blip r:embed="rId6"/>
          <a:stretch>
            <a:fillRect/>
          </a:stretch>
        </p:blipFill>
        <p:spPr>
          <a:xfrm>
            <a:off x="4253509" y="3130479"/>
            <a:ext cx="1874302" cy="1725210"/>
          </a:xfrm>
          <a:prstGeom prst="rect">
            <a:avLst/>
          </a:prstGeom>
        </p:spPr>
      </p:pic>
      <p:pic>
        <p:nvPicPr>
          <p:cNvPr id="24" name="Picture 23"/>
          <p:cNvPicPr>
            <a:picLocks noChangeAspect="1"/>
          </p:cNvPicPr>
          <p:nvPr/>
        </p:nvPicPr>
        <p:blipFill>
          <a:blip r:embed="rId7"/>
          <a:stretch>
            <a:fillRect/>
          </a:stretch>
        </p:blipFill>
        <p:spPr>
          <a:xfrm>
            <a:off x="212431" y="1905133"/>
            <a:ext cx="3116605" cy="3705054"/>
          </a:xfrm>
          <a:prstGeom prst="rect">
            <a:avLst/>
          </a:prstGeom>
        </p:spPr>
      </p:pic>
      <p:pic>
        <p:nvPicPr>
          <p:cNvPr id="25" name="Picture 24"/>
          <p:cNvPicPr>
            <a:picLocks noChangeAspect="1"/>
          </p:cNvPicPr>
          <p:nvPr/>
        </p:nvPicPr>
        <p:blipFill>
          <a:blip r:embed="rId8"/>
          <a:stretch>
            <a:fillRect/>
          </a:stretch>
        </p:blipFill>
        <p:spPr>
          <a:xfrm>
            <a:off x="3126984" y="4162224"/>
            <a:ext cx="1231610" cy="903934"/>
          </a:xfrm>
          <a:prstGeom prst="rect">
            <a:avLst/>
          </a:prstGeom>
        </p:spPr>
      </p:pic>
      <p:pic>
        <p:nvPicPr>
          <p:cNvPr id="26" name="Picture 25"/>
          <p:cNvPicPr>
            <a:picLocks noChangeAspect="1"/>
          </p:cNvPicPr>
          <p:nvPr/>
        </p:nvPicPr>
        <p:blipFill>
          <a:blip r:embed="rId9"/>
          <a:stretch>
            <a:fillRect/>
          </a:stretch>
        </p:blipFill>
        <p:spPr>
          <a:xfrm>
            <a:off x="6356040" y="2780272"/>
            <a:ext cx="2550891" cy="2425624"/>
          </a:xfrm>
          <a:prstGeom prst="rect">
            <a:avLst/>
          </a:prstGeom>
        </p:spPr>
      </p:pic>
      <p:pic>
        <p:nvPicPr>
          <p:cNvPr id="27" name="Picture 26"/>
          <p:cNvPicPr>
            <a:picLocks noChangeAspect="1"/>
          </p:cNvPicPr>
          <p:nvPr/>
        </p:nvPicPr>
        <p:blipFill>
          <a:blip r:embed="rId10"/>
          <a:stretch>
            <a:fillRect/>
          </a:stretch>
        </p:blipFill>
        <p:spPr>
          <a:xfrm>
            <a:off x="2018142" y="4724810"/>
            <a:ext cx="1397478" cy="1397478"/>
          </a:xfrm>
          <a:prstGeom prst="rect">
            <a:avLst/>
          </a:prstGeom>
        </p:spPr>
      </p:pic>
      <p:sp>
        <p:nvSpPr>
          <p:cNvPr id="12" name="Rectangle 11"/>
          <p:cNvSpPr/>
          <p:nvPr/>
        </p:nvSpPr>
        <p:spPr>
          <a:xfrm>
            <a:off x="1411816" y="4343399"/>
            <a:ext cx="1090083" cy="128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81000" y="2559050"/>
            <a:ext cx="2745984" cy="1162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93700" y="2010826"/>
            <a:ext cx="122555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079500" y="4660900"/>
            <a:ext cx="1051560" cy="310896"/>
          </a:xfrm>
          <a:prstGeom prst="roundRect">
            <a:avLst>
              <a:gd name="adj" fmla="val 12516"/>
            </a:avLst>
          </a:prstGeom>
          <a:gradFill flip="none" rotWithShape="1">
            <a:gsLst>
              <a:gs pos="75000">
                <a:srgbClr val="F3F3F3"/>
              </a:gs>
              <a:gs pos="100000">
                <a:srgbClr val="BAD3EE"/>
              </a:gs>
            </a:gsLst>
            <a:path path="rect">
              <a:fillToRect l="50000" t="50000" r="50000" b="50000"/>
            </a:path>
            <a:tileRect/>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40" tIns="36576" rtlCol="0" anchor="ctr"/>
          <a:lstStyle/>
          <a:p>
            <a:pPr algn="ctr"/>
            <a:r>
              <a:rPr lang="en-US" sz="1300" dirty="0" smtClean="0">
                <a:solidFill>
                  <a:schemeClr val="tx1"/>
                </a:solidFill>
              </a:rPr>
              <a:t>Submit</a:t>
            </a:r>
            <a:endParaRPr lang="en-US" sz="1300" dirty="0">
              <a:solidFill>
                <a:schemeClr val="tx1"/>
              </a:solidFill>
            </a:endParaRPr>
          </a:p>
        </p:txBody>
      </p:sp>
      <p:sp>
        <p:nvSpPr>
          <p:cNvPr id="17" name="Rectangle 16"/>
          <p:cNvSpPr/>
          <p:nvPr/>
        </p:nvSpPr>
        <p:spPr>
          <a:xfrm>
            <a:off x="7128937" y="3433239"/>
            <a:ext cx="1634063" cy="13673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8"/>
          <a:stretch>
            <a:fillRect/>
          </a:stretch>
        </p:blipFill>
        <p:spPr>
          <a:xfrm>
            <a:off x="3126984" y="4162224"/>
            <a:ext cx="1231610" cy="903934"/>
          </a:xfrm>
          <a:prstGeom prst="rect">
            <a:avLst/>
          </a:prstGeom>
        </p:spPr>
      </p:pic>
      <p:sp>
        <p:nvSpPr>
          <p:cNvPr id="21" name="TextBox 20"/>
          <p:cNvSpPr txBox="1"/>
          <p:nvPr/>
        </p:nvSpPr>
        <p:spPr>
          <a:xfrm>
            <a:off x="3259754" y="4263822"/>
            <a:ext cx="954030" cy="369332"/>
          </a:xfrm>
          <a:prstGeom prst="rect">
            <a:avLst/>
          </a:prstGeom>
          <a:solidFill>
            <a:srgbClr val="D5E7F4"/>
          </a:solidFill>
        </p:spPr>
        <p:txBody>
          <a:bodyPr wrap="square" rtlCol="0">
            <a:spAutoFit/>
          </a:bodyPr>
          <a:lstStyle/>
          <a:p>
            <a:r>
              <a:rPr lang="en-US" b="1" dirty="0" smtClean="0">
                <a:solidFill>
                  <a:srgbClr val="FF0000"/>
                </a:solidFill>
              </a:rPr>
              <a:t>ERROR</a:t>
            </a:r>
            <a:endParaRPr lang="en-US" b="1" dirty="0">
              <a:solidFill>
                <a:srgbClr val="FF0000"/>
              </a:solidFill>
            </a:endParaRPr>
          </a:p>
        </p:txBody>
      </p:sp>
      <p:sp>
        <p:nvSpPr>
          <p:cNvPr id="22" name="Explosion 2 21"/>
          <p:cNvSpPr/>
          <p:nvPr/>
        </p:nvSpPr>
        <p:spPr>
          <a:xfrm>
            <a:off x="7162803" y="3433239"/>
            <a:ext cx="1528913" cy="1094281"/>
          </a:xfrm>
          <a:prstGeom prst="irregularSeal2">
            <a:avLst/>
          </a:prstGeom>
          <a:solidFill>
            <a:schemeClr val="bg1"/>
          </a:solidFill>
          <a:ln w="38100" cap="rnd"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b="1" dirty="0" smtClean="0">
                <a:solidFill>
                  <a:srgbClr val="FF0000"/>
                </a:solidFill>
              </a:rPr>
              <a:t>Reject</a:t>
            </a:r>
            <a:endParaRPr lang="en-US" b="1" dirty="0">
              <a:solidFill>
                <a:srgbClr val="FF0000"/>
              </a:solidFill>
            </a:endParaRPr>
          </a:p>
        </p:txBody>
      </p:sp>
    </p:spTree>
    <p:extLst>
      <p:ext uri="{BB962C8B-B14F-4D97-AF65-F5344CB8AC3E}">
        <p14:creationId xmlns:p14="http://schemas.microsoft.com/office/powerpoint/2010/main" val="37065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4649" y="2398411"/>
            <a:ext cx="1784353"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16"/>
          <p:cNvSpPr>
            <a:spLocks noGrp="1"/>
          </p:cNvSpPr>
          <p:nvPr>
            <p:ph type="title"/>
          </p:nvPr>
        </p:nvSpPr>
        <p:spPr/>
        <p:txBody>
          <a:bodyPr/>
          <a:lstStyle/>
          <a:p>
            <a:r>
              <a:rPr lang="en-US" dirty="0" smtClean="0"/>
              <a:t>Client Accepts – Server Rejects</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16</a:t>
            </a:fld>
            <a:endParaRPr lang="en-US"/>
          </a:p>
        </p:txBody>
      </p:sp>
      <p:sp>
        <p:nvSpPr>
          <p:cNvPr id="16" name="TextBox 15"/>
          <p:cNvSpPr txBox="1"/>
          <p:nvPr/>
        </p:nvSpPr>
        <p:spPr>
          <a:xfrm>
            <a:off x="1622245"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Client Validation Function</a:t>
            </a:r>
          </a:p>
        </p:txBody>
      </p:sp>
      <p:sp>
        <p:nvSpPr>
          <p:cNvPr id="30" name="Right Arrow 29"/>
          <p:cNvSpPr/>
          <p:nvPr/>
        </p:nvSpPr>
        <p:spPr>
          <a:xfrm>
            <a:off x="7816500" y="3527984"/>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a:off x="7816500" y="2503831"/>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58599" y="2398411"/>
            <a:ext cx="1844692"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8421582" y="2556356"/>
            <a:ext cx="722418" cy="369332"/>
          </a:xfrm>
          <a:prstGeom prst="rect">
            <a:avLst/>
          </a:prstGeom>
          <a:noFill/>
        </p:spPr>
        <p:txBody>
          <a:bodyPr wrap="square" rtlCol="0">
            <a:spAutoFit/>
          </a:bodyPr>
          <a:lstStyle/>
          <a:p>
            <a:r>
              <a:rPr lang="en-US" dirty="0" smtClean="0"/>
              <a:t>True</a:t>
            </a:r>
            <a:endParaRPr lang="en-US" dirty="0"/>
          </a:p>
        </p:txBody>
      </p:sp>
      <p:sp>
        <p:nvSpPr>
          <p:cNvPr id="35" name="TextBox 34"/>
          <p:cNvSpPr txBox="1"/>
          <p:nvPr/>
        </p:nvSpPr>
        <p:spPr>
          <a:xfrm>
            <a:off x="8450982" y="3610378"/>
            <a:ext cx="693018" cy="369332"/>
          </a:xfrm>
          <a:prstGeom prst="rect">
            <a:avLst/>
          </a:prstGeom>
          <a:noFill/>
        </p:spPr>
        <p:txBody>
          <a:bodyPr wrap="square" rtlCol="0">
            <a:spAutoFit/>
          </a:bodyPr>
          <a:lstStyle/>
          <a:p>
            <a:r>
              <a:rPr lang="en-US" dirty="0" smtClean="0"/>
              <a:t>False</a:t>
            </a:r>
            <a:endParaRPr lang="en-US" dirty="0"/>
          </a:p>
        </p:txBody>
      </p:sp>
      <p:sp>
        <p:nvSpPr>
          <p:cNvPr id="38" name="Right Arrow 37"/>
          <p:cNvSpPr/>
          <p:nvPr/>
        </p:nvSpPr>
        <p:spPr>
          <a:xfrm>
            <a:off x="5337330" y="3029123"/>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4393256" y="2765765"/>
            <a:ext cx="2905011" cy="546423"/>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416336"/>
              <a:gd name="connsiteY0" fmla="*/ 179211 h 584200"/>
              <a:gd name="connsiteX1" fmla="*/ 1224403 w 4416336"/>
              <a:gd name="connsiteY1" fmla="*/ 568678 h 584200"/>
              <a:gd name="connsiteX2" fmla="*/ 3078603 w 4416336"/>
              <a:gd name="connsiteY2" fmla="*/ 86078 h 584200"/>
              <a:gd name="connsiteX3" fmla="*/ 4416336 w 4416336"/>
              <a:gd name="connsiteY3" fmla="*/ 52211 h 584200"/>
              <a:gd name="connsiteX4" fmla="*/ 4416336 w 4416336"/>
              <a:gd name="connsiteY4" fmla="*/ 52211 h 584200"/>
              <a:gd name="connsiteX0" fmla="*/ 0 w 4416336"/>
              <a:gd name="connsiteY0" fmla="*/ 127000 h 571824"/>
              <a:gd name="connsiteX1" fmla="*/ 1224403 w 4416336"/>
              <a:gd name="connsiteY1" fmla="*/ 516467 h 571824"/>
              <a:gd name="connsiteX2" fmla="*/ 3078603 w 4416336"/>
              <a:gd name="connsiteY2" fmla="*/ 459139 h 571824"/>
              <a:gd name="connsiteX3" fmla="*/ 4416336 w 4416336"/>
              <a:gd name="connsiteY3" fmla="*/ 0 h 571824"/>
              <a:gd name="connsiteX4" fmla="*/ 4416336 w 4416336"/>
              <a:gd name="connsiteY4" fmla="*/ 0 h 571824"/>
              <a:gd name="connsiteX0" fmla="*/ 0 w 4416336"/>
              <a:gd name="connsiteY0" fmla="*/ 127000 h 571824"/>
              <a:gd name="connsiteX1" fmla="*/ 1224403 w 4416336"/>
              <a:gd name="connsiteY1" fmla="*/ 516467 h 571824"/>
              <a:gd name="connsiteX2" fmla="*/ 3078603 w 4416336"/>
              <a:gd name="connsiteY2" fmla="*/ 459139 h 571824"/>
              <a:gd name="connsiteX3" fmla="*/ 4416336 w 4416336"/>
              <a:gd name="connsiteY3" fmla="*/ 0 h 571824"/>
              <a:gd name="connsiteX4" fmla="*/ 4416336 w 4416336"/>
              <a:gd name="connsiteY4" fmla="*/ 0 h 571824"/>
              <a:gd name="connsiteX0" fmla="*/ 0 w 4416336"/>
              <a:gd name="connsiteY0" fmla="*/ 183093 h 602516"/>
              <a:gd name="connsiteX1" fmla="*/ 1224403 w 4416336"/>
              <a:gd name="connsiteY1" fmla="*/ 572560 h 602516"/>
              <a:gd name="connsiteX2" fmla="*/ 3310289 w 4416336"/>
              <a:gd name="connsiteY2" fmla="*/ 362832 h 602516"/>
              <a:gd name="connsiteX3" fmla="*/ 4416336 w 4416336"/>
              <a:gd name="connsiteY3" fmla="*/ 56093 h 602516"/>
              <a:gd name="connsiteX4" fmla="*/ 4416336 w 4416336"/>
              <a:gd name="connsiteY4" fmla="*/ 56093 h 602516"/>
              <a:gd name="connsiteX0" fmla="*/ 0 w 4416336"/>
              <a:gd name="connsiteY0" fmla="*/ 127000 h 546423"/>
              <a:gd name="connsiteX1" fmla="*/ 1224403 w 4416336"/>
              <a:gd name="connsiteY1" fmla="*/ 516467 h 546423"/>
              <a:gd name="connsiteX2" fmla="*/ 3310289 w 4416336"/>
              <a:gd name="connsiteY2" fmla="*/ 306739 h 546423"/>
              <a:gd name="connsiteX3" fmla="*/ 4416336 w 4416336"/>
              <a:gd name="connsiteY3" fmla="*/ 0 h 546423"/>
              <a:gd name="connsiteX4" fmla="*/ 4416336 w 4416336"/>
              <a:gd name="connsiteY4" fmla="*/ 0 h 546423"/>
              <a:gd name="connsiteX0" fmla="*/ 0 w 4416336"/>
              <a:gd name="connsiteY0" fmla="*/ 127000 h 546423"/>
              <a:gd name="connsiteX1" fmla="*/ 1224403 w 4416336"/>
              <a:gd name="connsiteY1" fmla="*/ 516467 h 546423"/>
              <a:gd name="connsiteX2" fmla="*/ 3310289 w 4416336"/>
              <a:gd name="connsiteY2" fmla="*/ 306739 h 546423"/>
              <a:gd name="connsiteX3" fmla="*/ 4416336 w 4416336"/>
              <a:gd name="connsiteY3" fmla="*/ 0 h 546423"/>
              <a:gd name="connsiteX4" fmla="*/ 4416336 w 4416336"/>
              <a:gd name="connsiteY4" fmla="*/ 0 h 546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6336" h="546423">
                <a:moveTo>
                  <a:pt x="0" y="127000"/>
                </a:moveTo>
                <a:cubicBezTo>
                  <a:pt x="286455" y="424744"/>
                  <a:pt x="672688" y="486511"/>
                  <a:pt x="1224403" y="516467"/>
                </a:cubicBezTo>
                <a:cubicBezTo>
                  <a:pt x="1776118" y="546423"/>
                  <a:pt x="2662455" y="539396"/>
                  <a:pt x="3310289" y="306739"/>
                </a:cubicBezTo>
                <a:cubicBezTo>
                  <a:pt x="3945249" y="11302"/>
                  <a:pt x="4193381" y="76523"/>
                  <a:pt x="4416336" y="0"/>
                </a:cubicBezTo>
                <a:lnTo>
                  <a:pt x="4416336" y="0"/>
                </a:lnTo>
              </a:path>
            </a:pathLst>
          </a:custGeom>
          <a:ln w="38100" cap="flat" cmpd="sng" algn="ctr">
            <a:solidFill>
              <a:srgbClr val="008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4419600" y="2916396"/>
            <a:ext cx="4019856" cy="934513"/>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3334"/>
              <a:gd name="connsiteY0" fmla="*/ 477903 h 569617"/>
              <a:gd name="connsiteX1" fmla="*/ 1049867 w 4233334"/>
              <a:gd name="connsiteY1" fmla="*/ 939 h 569617"/>
              <a:gd name="connsiteX2" fmla="*/ 2904067 w 4233334"/>
              <a:gd name="connsiteY2" fmla="*/ 483539 h 569617"/>
              <a:gd name="connsiteX3" fmla="*/ 4233334 w 4233334"/>
              <a:gd name="connsiteY3" fmla="*/ 517405 h 569617"/>
              <a:gd name="connsiteX0" fmla="*/ 0 w 4233334"/>
              <a:gd name="connsiteY0" fmla="*/ 350661 h 1285174"/>
              <a:gd name="connsiteX1" fmla="*/ 1049867 w 4233334"/>
              <a:gd name="connsiteY1" fmla="*/ 716496 h 1285174"/>
              <a:gd name="connsiteX2" fmla="*/ 2904067 w 4233334"/>
              <a:gd name="connsiteY2" fmla="*/ 1199096 h 1285174"/>
              <a:gd name="connsiteX3" fmla="*/ 4233334 w 4233334"/>
              <a:gd name="connsiteY3" fmla="*/ 1232962 h 1285174"/>
              <a:gd name="connsiteX0" fmla="*/ 0 w 4233334"/>
              <a:gd name="connsiteY0" fmla="*/ 0 h 934513"/>
              <a:gd name="connsiteX1" fmla="*/ 1049867 w 4233334"/>
              <a:gd name="connsiteY1" fmla="*/ 365835 h 934513"/>
              <a:gd name="connsiteX2" fmla="*/ 2904067 w 4233334"/>
              <a:gd name="connsiteY2" fmla="*/ 848435 h 934513"/>
              <a:gd name="connsiteX3" fmla="*/ 4233334 w 4233334"/>
              <a:gd name="connsiteY3" fmla="*/ 882301 h 934513"/>
              <a:gd name="connsiteX0" fmla="*/ 0 w 4233334"/>
              <a:gd name="connsiteY0" fmla="*/ 0 h 921813"/>
              <a:gd name="connsiteX1" fmla="*/ 1451101 w 4233334"/>
              <a:gd name="connsiteY1" fmla="*/ 442035 h 921813"/>
              <a:gd name="connsiteX2" fmla="*/ 2904067 w 4233334"/>
              <a:gd name="connsiteY2" fmla="*/ 848435 h 921813"/>
              <a:gd name="connsiteX3" fmla="*/ 4233334 w 4233334"/>
              <a:gd name="connsiteY3" fmla="*/ 882301 h 921813"/>
              <a:gd name="connsiteX0" fmla="*/ 0 w 4233334"/>
              <a:gd name="connsiteY0" fmla="*/ 0 h 921813"/>
              <a:gd name="connsiteX1" fmla="*/ 1451101 w 4233334"/>
              <a:gd name="connsiteY1" fmla="*/ 442035 h 921813"/>
              <a:gd name="connsiteX2" fmla="*/ 2904067 w 4233334"/>
              <a:gd name="connsiteY2" fmla="*/ 848435 h 921813"/>
              <a:gd name="connsiteX3" fmla="*/ 4233334 w 4233334"/>
              <a:gd name="connsiteY3" fmla="*/ 882301 h 921813"/>
              <a:gd name="connsiteX0" fmla="*/ 0 w 4233334"/>
              <a:gd name="connsiteY0" fmla="*/ 0 h 921813"/>
              <a:gd name="connsiteX1" fmla="*/ 1451101 w 4233334"/>
              <a:gd name="connsiteY1" fmla="*/ 442035 h 921813"/>
              <a:gd name="connsiteX2" fmla="*/ 2904067 w 4233334"/>
              <a:gd name="connsiteY2" fmla="*/ 848435 h 921813"/>
              <a:gd name="connsiteX3" fmla="*/ 4233334 w 4233334"/>
              <a:gd name="connsiteY3" fmla="*/ 882301 h 921813"/>
              <a:gd name="connsiteX0" fmla="*/ 0 w 4233334"/>
              <a:gd name="connsiteY0" fmla="*/ 0 h 934513"/>
              <a:gd name="connsiteX1" fmla="*/ 1370854 w 4233334"/>
              <a:gd name="connsiteY1" fmla="*/ 365835 h 934513"/>
              <a:gd name="connsiteX2" fmla="*/ 2904067 w 4233334"/>
              <a:gd name="connsiteY2" fmla="*/ 848435 h 934513"/>
              <a:gd name="connsiteX3" fmla="*/ 4233334 w 4233334"/>
              <a:gd name="connsiteY3" fmla="*/ 882301 h 934513"/>
            </a:gdLst>
            <a:ahLst/>
            <a:cxnLst>
              <a:cxn ang="0">
                <a:pos x="connsiteX0" y="connsiteY0"/>
              </a:cxn>
              <a:cxn ang="0">
                <a:pos x="connsiteX1" y="connsiteY1"/>
              </a:cxn>
              <a:cxn ang="0">
                <a:pos x="connsiteX2" y="connsiteY2"/>
              </a:cxn>
              <a:cxn ang="0">
                <a:pos x="connsiteX3" y="connsiteY3"/>
              </a:cxn>
            </a:cxnLst>
            <a:rect l="l" t="t" r="r" b="b"/>
            <a:pathLst>
              <a:path w="4233334" h="934513">
                <a:moveTo>
                  <a:pt x="0" y="0"/>
                </a:moveTo>
                <a:cubicBezTo>
                  <a:pt x="158101" y="225650"/>
                  <a:pt x="776341" y="404875"/>
                  <a:pt x="1370854" y="365835"/>
                </a:cubicBezTo>
                <a:cubicBezTo>
                  <a:pt x="1845949" y="332057"/>
                  <a:pt x="2426987" y="762357"/>
                  <a:pt x="2904067" y="848435"/>
                </a:cubicBezTo>
                <a:cubicBezTo>
                  <a:pt x="3381147" y="934513"/>
                  <a:pt x="4233334" y="882301"/>
                  <a:pt x="4233334" y="882301"/>
                </a:cubicBezTo>
              </a:path>
            </a:pathLst>
          </a:custGeom>
          <a:ln w="38100" cap="flat" cmpd="sng" algn="ctr">
            <a:solidFill>
              <a:srgbClr val="FF0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0" y="4426782"/>
            <a:ext cx="9144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Right Arrow 22"/>
          <p:cNvSpPr/>
          <p:nvPr/>
        </p:nvSpPr>
        <p:spPr>
          <a:xfrm>
            <a:off x="3441781" y="3527984"/>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3441781" y="2503831"/>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0" y="2359846"/>
            <a:ext cx="937032" cy="646331"/>
          </a:xfrm>
          <a:prstGeom prst="rect">
            <a:avLst/>
          </a:prstGeom>
          <a:noFill/>
        </p:spPr>
        <p:txBody>
          <a:bodyPr wrap="square" rtlCol="0">
            <a:spAutoFit/>
          </a:bodyPr>
          <a:lstStyle/>
          <a:p>
            <a:r>
              <a:rPr lang="en-US" b="1" dirty="0" smtClean="0">
                <a:solidFill>
                  <a:srgbClr val="008000"/>
                </a:solidFill>
              </a:rPr>
              <a:t>Good </a:t>
            </a:r>
          </a:p>
          <a:p>
            <a:r>
              <a:rPr lang="en-US" b="1" dirty="0" smtClean="0">
                <a:solidFill>
                  <a:srgbClr val="008000"/>
                </a:solidFill>
              </a:rPr>
              <a:t>input</a:t>
            </a:r>
            <a:endParaRPr lang="en-US" b="1" dirty="0">
              <a:solidFill>
                <a:srgbClr val="008000"/>
              </a:solidFill>
            </a:endParaRPr>
          </a:p>
        </p:txBody>
      </p:sp>
      <p:sp>
        <p:nvSpPr>
          <p:cNvPr id="10" name="TextBox 9"/>
          <p:cNvSpPr txBox="1"/>
          <p:nvPr/>
        </p:nvSpPr>
        <p:spPr>
          <a:xfrm>
            <a:off x="4027071" y="2556356"/>
            <a:ext cx="798929" cy="369332"/>
          </a:xfrm>
          <a:prstGeom prst="rect">
            <a:avLst/>
          </a:prstGeom>
          <a:noFill/>
        </p:spPr>
        <p:txBody>
          <a:bodyPr wrap="square" rtlCol="0">
            <a:spAutoFit/>
          </a:bodyPr>
          <a:lstStyle/>
          <a:p>
            <a:r>
              <a:rPr lang="en-US" dirty="0" smtClean="0"/>
              <a:t>True</a:t>
            </a:r>
            <a:endParaRPr lang="en-US" dirty="0"/>
          </a:p>
        </p:txBody>
      </p:sp>
      <p:sp>
        <p:nvSpPr>
          <p:cNvPr id="11" name="TextBox 10"/>
          <p:cNvSpPr txBox="1"/>
          <p:nvPr/>
        </p:nvSpPr>
        <p:spPr>
          <a:xfrm>
            <a:off x="4055508" y="3610378"/>
            <a:ext cx="770492" cy="369332"/>
          </a:xfrm>
          <a:prstGeom prst="rect">
            <a:avLst/>
          </a:prstGeom>
          <a:noFill/>
        </p:spPr>
        <p:txBody>
          <a:bodyPr wrap="square" rtlCol="0">
            <a:spAutoFit/>
          </a:bodyPr>
          <a:lstStyle/>
          <a:p>
            <a:r>
              <a:rPr lang="en-US" dirty="0" smtClean="0"/>
              <a:t>False</a:t>
            </a:r>
            <a:endParaRPr lang="en-US" dirty="0"/>
          </a:p>
        </p:txBody>
      </p:sp>
      <p:sp>
        <p:nvSpPr>
          <p:cNvPr id="15" name="TextBox 14"/>
          <p:cNvSpPr txBox="1"/>
          <p:nvPr/>
        </p:nvSpPr>
        <p:spPr>
          <a:xfrm>
            <a:off x="0" y="3625219"/>
            <a:ext cx="997768" cy="646331"/>
          </a:xfrm>
          <a:prstGeom prst="rect">
            <a:avLst/>
          </a:prstGeom>
          <a:noFill/>
        </p:spPr>
        <p:txBody>
          <a:bodyPr wrap="square" rtlCol="0">
            <a:spAutoFit/>
          </a:bodyPr>
          <a:lstStyle/>
          <a:p>
            <a:r>
              <a:rPr lang="en-US" b="1" dirty="0" smtClean="0">
                <a:solidFill>
                  <a:srgbClr val="FF0000"/>
                </a:solidFill>
              </a:rPr>
              <a:t>Bad</a:t>
            </a:r>
          </a:p>
          <a:p>
            <a:r>
              <a:rPr lang="en-US" b="1" dirty="0" smtClean="0">
                <a:solidFill>
                  <a:srgbClr val="FF0000"/>
                </a:solidFill>
              </a:rPr>
              <a:t>input</a:t>
            </a:r>
            <a:endParaRPr lang="en-US" b="1" dirty="0">
              <a:solidFill>
                <a:srgbClr val="FF0000"/>
              </a:solidFill>
            </a:endParaRPr>
          </a:p>
        </p:txBody>
      </p:sp>
      <p:sp>
        <p:nvSpPr>
          <p:cNvPr id="20" name="Right Arrow 19"/>
          <p:cNvSpPr/>
          <p:nvPr/>
        </p:nvSpPr>
        <p:spPr>
          <a:xfrm>
            <a:off x="1043702" y="3029123"/>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690558" y="2713554"/>
            <a:ext cx="3360191" cy="596900"/>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452193"/>
              <a:gd name="connsiteY0" fmla="*/ 255411 h 596900"/>
              <a:gd name="connsiteX1" fmla="*/ 1260260 w 4452193"/>
              <a:gd name="connsiteY1" fmla="*/ 568678 h 596900"/>
              <a:gd name="connsiteX2" fmla="*/ 3114460 w 4452193"/>
              <a:gd name="connsiteY2" fmla="*/ 86078 h 596900"/>
              <a:gd name="connsiteX3" fmla="*/ 4452193 w 4452193"/>
              <a:gd name="connsiteY3" fmla="*/ 52211 h 596900"/>
              <a:gd name="connsiteX4" fmla="*/ 4452193 w 4452193"/>
              <a:gd name="connsiteY4" fmla="*/ 52211 h 59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193" h="596900">
                <a:moveTo>
                  <a:pt x="0" y="255411"/>
                </a:moveTo>
                <a:cubicBezTo>
                  <a:pt x="286455" y="553155"/>
                  <a:pt x="741183" y="596900"/>
                  <a:pt x="1260260" y="568678"/>
                </a:cubicBezTo>
                <a:cubicBezTo>
                  <a:pt x="1779337" y="540456"/>
                  <a:pt x="2582471" y="172156"/>
                  <a:pt x="3114460" y="86078"/>
                </a:cubicBezTo>
                <a:cubicBezTo>
                  <a:pt x="3646449" y="0"/>
                  <a:pt x="4452193" y="52211"/>
                  <a:pt x="4452193" y="52211"/>
                </a:cubicBezTo>
                <a:lnTo>
                  <a:pt x="4452193" y="52211"/>
                </a:lnTo>
              </a:path>
            </a:pathLst>
          </a:custGeom>
          <a:ln w="38100" cap="flat" cmpd="sng" algn="ctr">
            <a:solidFill>
              <a:srgbClr val="008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696007" y="3271036"/>
            <a:ext cx="2250393" cy="527662"/>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4581"/>
              <a:gd name="connsiteY0" fmla="*/ 365018 h 592194"/>
              <a:gd name="connsiteX1" fmla="*/ 1051114 w 4234581"/>
              <a:gd name="connsiteY1" fmla="*/ 23516 h 592194"/>
              <a:gd name="connsiteX2" fmla="*/ 2905314 w 4234581"/>
              <a:gd name="connsiteY2" fmla="*/ 506116 h 592194"/>
              <a:gd name="connsiteX3" fmla="*/ 4234581 w 4234581"/>
              <a:gd name="connsiteY3" fmla="*/ 539982 h 592194"/>
              <a:gd name="connsiteX0" fmla="*/ 0 w 4436508"/>
              <a:gd name="connsiteY0" fmla="*/ 365018 h 592194"/>
              <a:gd name="connsiteX1" fmla="*/ 1253041 w 4436508"/>
              <a:gd name="connsiteY1" fmla="*/ 23516 h 592194"/>
              <a:gd name="connsiteX2" fmla="*/ 3107241 w 4436508"/>
              <a:gd name="connsiteY2" fmla="*/ 506116 h 592194"/>
              <a:gd name="connsiteX3" fmla="*/ 4436508 w 4436508"/>
              <a:gd name="connsiteY3" fmla="*/ 539982 h 592194"/>
              <a:gd name="connsiteX0" fmla="*/ 0 w 4436508"/>
              <a:gd name="connsiteY0" fmla="*/ 355705 h 530669"/>
              <a:gd name="connsiteX1" fmla="*/ 1253041 w 4436508"/>
              <a:gd name="connsiteY1" fmla="*/ 14203 h 530669"/>
              <a:gd name="connsiteX2" fmla="*/ 3107241 w 4436508"/>
              <a:gd name="connsiteY2" fmla="*/ 270484 h 530669"/>
              <a:gd name="connsiteX3" fmla="*/ 4436508 w 4436508"/>
              <a:gd name="connsiteY3" fmla="*/ 530669 h 530669"/>
              <a:gd name="connsiteX0" fmla="*/ 0 w 4436508"/>
              <a:gd name="connsiteY0" fmla="*/ 355705 h 530669"/>
              <a:gd name="connsiteX1" fmla="*/ 1253041 w 4436508"/>
              <a:gd name="connsiteY1" fmla="*/ 14203 h 530669"/>
              <a:gd name="connsiteX2" fmla="*/ 3107241 w 4436508"/>
              <a:gd name="connsiteY2" fmla="*/ 270484 h 530669"/>
              <a:gd name="connsiteX3" fmla="*/ 4436508 w 4436508"/>
              <a:gd name="connsiteY3" fmla="*/ 530669 h 530669"/>
              <a:gd name="connsiteX0" fmla="*/ 0 w 4436508"/>
              <a:gd name="connsiteY0" fmla="*/ 352698 h 673803"/>
              <a:gd name="connsiteX1" fmla="*/ 1253041 w 4436508"/>
              <a:gd name="connsiteY1" fmla="*/ 11196 h 673803"/>
              <a:gd name="connsiteX2" fmla="*/ 3107241 w 4436508"/>
              <a:gd name="connsiteY2" fmla="*/ 419877 h 673803"/>
              <a:gd name="connsiteX3" fmla="*/ 4436508 w 4436508"/>
              <a:gd name="connsiteY3" fmla="*/ 527662 h 673803"/>
              <a:gd name="connsiteX0" fmla="*/ 0 w 4436508"/>
              <a:gd name="connsiteY0" fmla="*/ 352698 h 673803"/>
              <a:gd name="connsiteX1" fmla="*/ 1253041 w 4436508"/>
              <a:gd name="connsiteY1" fmla="*/ 11196 h 673803"/>
              <a:gd name="connsiteX2" fmla="*/ 3107241 w 4436508"/>
              <a:gd name="connsiteY2" fmla="*/ 419877 h 673803"/>
              <a:gd name="connsiteX3" fmla="*/ 4436508 w 4436508"/>
              <a:gd name="connsiteY3" fmla="*/ 527662 h 673803"/>
              <a:gd name="connsiteX0" fmla="*/ 0 w 4436508"/>
              <a:gd name="connsiteY0" fmla="*/ 352698 h 527662"/>
              <a:gd name="connsiteX1" fmla="*/ 1253041 w 4436508"/>
              <a:gd name="connsiteY1" fmla="*/ 11196 h 527662"/>
              <a:gd name="connsiteX2" fmla="*/ 3107241 w 4436508"/>
              <a:gd name="connsiteY2" fmla="*/ 419877 h 527662"/>
              <a:gd name="connsiteX3" fmla="*/ 4436508 w 4436508"/>
              <a:gd name="connsiteY3" fmla="*/ 527662 h 527662"/>
              <a:gd name="connsiteX0" fmla="*/ 0 w 4436508"/>
              <a:gd name="connsiteY0" fmla="*/ 352698 h 527662"/>
              <a:gd name="connsiteX1" fmla="*/ 1253041 w 4436508"/>
              <a:gd name="connsiteY1" fmla="*/ 11196 h 527662"/>
              <a:gd name="connsiteX2" fmla="*/ 3107241 w 4436508"/>
              <a:gd name="connsiteY2" fmla="*/ 419877 h 527662"/>
              <a:gd name="connsiteX3" fmla="*/ 4436508 w 4436508"/>
              <a:gd name="connsiteY3" fmla="*/ 527662 h 527662"/>
            </a:gdLst>
            <a:ahLst/>
            <a:cxnLst>
              <a:cxn ang="0">
                <a:pos x="connsiteX0" y="connsiteY0"/>
              </a:cxn>
              <a:cxn ang="0">
                <a:pos x="connsiteX1" y="connsiteY1"/>
              </a:cxn>
              <a:cxn ang="0">
                <a:pos x="connsiteX2" y="connsiteY2"/>
              </a:cxn>
              <a:cxn ang="0">
                <a:pos x="connsiteX3" y="connsiteY3"/>
              </a:cxn>
            </a:cxnLst>
            <a:rect l="l" t="t" r="r" b="b"/>
            <a:pathLst>
              <a:path w="4436508" h="527662">
                <a:moveTo>
                  <a:pt x="0" y="352698"/>
                </a:moveTo>
                <a:cubicBezTo>
                  <a:pt x="282928" y="2037"/>
                  <a:pt x="735168" y="0"/>
                  <a:pt x="1253041" y="11196"/>
                </a:cubicBezTo>
                <a:cubicBezTo>
                  <a:pt x="1770914" y="22392"/>
                  <a:pt x="2172839" y="73602"/>
                  <a:pt x="3107241" y="419877"/>
                </a:cubicBezTo>
                <a:cubicBezTo>
                  <a:pt x="3838118" y="487160"/>
                  <a:pt x="4436508" y="527662"/>
                  <a:pt x="4436508" y="527662"/>
                </a:cubicBezTo>
              </a:path>
            </a:pathLst>
          </a:custGeom>
          <a:ln w="38100" cap="flat" cmpd="sng" algn="ctr">
            <a:solidFill>
              <a:srgbClr val="FF0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hape 12"/>
          <p:cNvCxnSpPr/>
          <p:nvPr/>
        </p:nvCxnSpPr>
        <p:spPr>
          <a:xfrm>
            <a:off x="7298267" y="2775128"/>
            <a:ext cx="1123315" cy="997138"/>
          </a:xfrm>
          <a:prstGeom prst="curvedConnector3">
            <a:avLst>
              <a:gd name="adj1" fmla="val 7792"/>
            </a:avLst>
          </a:prstGeom>
          <a:ln w="25400" cap="flat" cmpd="sng" algn="ctr">
            <a:solidFill>
              <a:srgbClr val="008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cxnSp>
        <p:nvCxnSpPr>
          <p:cNvPr id="41" name="Shape 12"/>
          <p:cNvCxnSpPr/>
          <p:nvPr/>
        </p:nvCxnSpPr>
        <p:spPr>
          <a:xfrm flipV="1">
            <a:off x="2946400" y="2775128"/>
            <a:ext cx="1080671" cy="997138"/>
          </a:xfrm>
          <a:prstGeom prst="curvedConnector3">
            <a:avLst>
              <a:gd name="adj1" fmla="val 2992"/>
            </a:avLst>
          </a:prstGeom>
          <a:ln w="25400" cap="flat" cmpd="sng" algn="ctr">
            <a:solidFill>
              <a:srgbClr val="FF0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55" name="Freeform 54"/>
          <p:cNvSpPr/>
          <p:nvPr/>
        </p:nvSpPr>
        <p:spPr>
          <a:xfrm>
            <a:off x="783694" y="2726257"/>
            <a:ext cx="3283991" cy="575738"/>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250266"/>
              <a:gd name="connsiteY0" fmla="*/ 494411 h 792155"/>
              <a:gd name="connsiteX1" fmla="*/ 1058333 w 4250266"/>
              <a:gd name="connsiteY1" fmla="*/ 568678 h 792155"/>
              <a:gd name="connsiteX2" fmla="*/ 2912533 w 4250266"/>
              <a:gd name="connsiteY2" fmla="*/ 86078 h 792155"/>
              <a:gd name="connsiteX3" fmla="*/ 4250266 w 4250266"/>
              <a:gd name="connsiteY3" fmla="*/ 52211 h 792155"/>
              <a:gd name="connsiteX4" fmla="*/ 4250266 w 4250266"/>
              <a:gd name="connsiteY4" fmla="*/ 52211 h 792155"/>
              <a:gd name="connsiteX0" fmla="*/ 0 w 4250266"/>
              <a:gd name="connsiteY0" fmla="*/ 494411 h 636734"/>
              <a:gd name="connsiteX1" fmla="*/ 1058333 w 4250266"/>
              <a:gd name="connsiteY1" fmla="*/ 568678 h 636734"/>
              <a:gd name="connsiteX2" fmla="*/ 2912533 w 4250266"/>
              <a:gd name="connsiteY2" fmla="*/ 86078 h 636734"/>
              <a:gd name="connsiteX3" fmla="*/ 4250266 w 4250266"/>
              <a:gd name="connsiteY3" fmla="*/ 52211 h 636734"/>
              <a:gd name="connsiteX4" fmla="*/ 4250266 w 4250266"/>
              <a:gd name="connsiteY4" fmla="*/ 52211 h 636734"/>
              <a:gd name="connsiteX0" fmla="*/ 0 w 4250266"/>
              <a:gd name="connsiteY0" fmla="*/ 456311 h 567274"/>
              <a:gd name="connsiteX1" fmla="*/ 1462188 w 4250266"/>
              <a:gd name="connsiteY1" fmla="*/ 301978 h 567274"/>
              <a:gd name="connsiteX2" fmla="*/ 2912533 w 4250266"/>
              <a:gd name="connsiteY2" fmla="*/ 47978 h 567274"/>
              <a:gd name="connsiteX3" fmla="*/ 4250266 w 4250266"/>
              <a:gd name="connsiteY3" fmla="*/ 14111 h 567274"/>
              <a:gd name="connsiteX4" fmla="*/ 4250266 w 4250266"/>
              <a:gd name="connsiteY4" fmla="*/ 14111 h 567274"/>
              <a:gd name="connsiteX0" fmla="*/ 0 w 4250266"/>
              <a:gd name="connsiteY0" fmla="*/ 456311 h 567274"/>
              <a:gd name="connsiteX1" fmla="*/ 1462188 w 4250266"/>
              <a:gd name="connsiteY1" fmla="*/ 301978 h 567274"/>
              <a:gd name="connsiteX2" fmla="*/ 2912533 w 4250266"/>
              <a:gd name="connsiteY2" fmla="*/ 47978 h 567274"/>
              <a:gd name="connsiteX3" fmla="*/ 4250266 w 4250266"/>
              <a:gd name="connsiteY3" fmla="*/ 14111 h 567274"/>
              <a:gd name="connsiteX4" fmla="*/ 4250266 w 4250266"/>
              <a:gd name="connsiteY4" fmla="*/ 14111 h 567274"/>
              <a:gd name="connsiteX0" fmla="*/ 0 w 4250266"/>
              <a:gd name="connsiteY0" fmla="*/ 456311 h 482604"/>
              <a:gd name="connsiteX1" fmla="*/ 1462188 w 4250266"/>
              <a:gd name="connsiteY1" fmla="*/ 301978 h 482604"/>
              <a:gd name="connsiteX2" fmla="*/ 2912533 w 4250266"/>
              <a:gd name="connsiteY2" fmla="*/ 47978 h 482604"/>
              <a:gd name="connsiteX3" fmla="*/ 4250266 w 4250266"/>
              <a:gd name="connsiteY3" fmla="*/ 14111 h 482604"/>
              <a:gd name="connsiteX4" fmla="*/ 4250266 w 4250266"/>
              <a:gd name="connsiteY4" fmla="*/ 14111 h 482604"/>
              <a:gd name="connsiteX0" fmla="*/ 0 w 4351230"/>
              <a:gd name="connsiteY0" fmla="*/ 532511 h 558804"/>
              <a:gd name="connsiteX1" fmla="*/ 1563152 w 4351230"/>
              <a:gd name="connsiteY1" fmla="*/ 301978 h 558804"/>
              <a:gd name="connsiteX2" fmla="*/ 3013497 w 4351230"/>
              <a:gd name="connsiteY2" fmla="*/ 47978 h 558804"/>
              <a:gd name="connsiteX3" fmla="*/ 4351230 w 4351230"/>
              <a:gd name="connsiteY3" fmla="*/ 14111 h 558804"/>
              <a:gd name="connsiteX4" fmla="*/ 4351230 w 4351230"/>
              <a:gd name="connsiteY4" fmla="*/ 14111 h 558804"/>
              <a:gd name="connsiteX0" fmla="*/ 0 w 4351230"/>
              <a:gd name="connsiteY0" fmla="*/ 532511 h 550338"/>
              <a:gd name="connsiteX1" fmla="*/ 1563152 w 4351230"/>
              <a:gd name="connsiteY1" fmla="*/ 301978 h 550338"/>
              <a:gd name="connsiteX2" fmla="*/ 3013497 w 4351230"/>
              <a:gd name="connsiteY2" fmla="*/ 47978 h 550338"/>
              <a:gd name="connsiteX3" fmla="*/ 4351230 w 4351230"/>
              <a:gd name="connsiteY3" fmla="*/ 14111 h 550338"/>
              <a:gd name="connsiteX4" fmla="*/ 4351230 w 4351230"/>
              <a:gd name="connsiteY4" fmla="*/ 14111 h 550338"/>
              <a:gd name="connsiteX0" fmla="*/ 0 w 4351230"/>
              <a:gd name="connsiteY0" fmla="*/ 557911 h 575738"/>
              <a:gd name="connsiteX1" fmla="*/ 1462188 w 4351230"/>
              <a:gd name="connsiteY1" fmla="*/ 479778 h 575738"/>
              <a:gd name="connsiteX2" fmla="*/ 3013497 w 4351230"/>
              <a:gd name="connsiteY2" fmla="*/ 73378 h 575738"/>
              <a:gd name="connsiteX3" fmla="*/ 4351230 w 4351230"/>
              <a:gd name="connsiteY3" fmla="*/ 39511 h 575738"/>
              <a:gd name="connsiteX4" fmla="*/ 4351230 w 4351230"/>
              <a:gd name="connsiteY4" fmla="*/ 39511 h 57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1230" h="575738">
                <a:moveTo>
                  <a:pt x="0" y="557911"/>
                </a:moveTo>
                <a:cubicBezTo>
                  <a:pt x="409764" y="575738"/>
                  <a:pt x="959939" y="560534"/>
                  <a:pt x="1462188" y="479778"/>
                </a:cubicBezTo>
                <a:cubicBezTo>
                  <a:pt x="1964438" y="399023"/>
                  <a:pt x="2531990" y="146756"/>
                  <a:pt x="3013497" y="73378"/>
                </a:cubicBezTo>
                <a:cubicBezTo>
                  <a:pt x="3495004" y="0"/>
                  <a:pt x="4351230" y="39511"/>
                  <a:pt x="4351230" y="39511"/>
                </a:cubicBezTo>
                <a:lnTo>
                  <a:pt x="4351230" y="39511"/>
                </a:lnTo>
              </a:path>
            </a:pathLst>
          </a:custGeom>
          <a:ln w="57150" cap="flat" cmpd="sng" algn="ctr">
            <a:solidFill>
              <a:schemeClr val="tx1">
                <a:lumMod val="65000"/>
                <a:lumOff val="35000"/>
              </a:schemeClr>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941" y="3070754"/>
            <a:ext cx="937032" cy="369332"/>
          </a:xfrm>
          <a:prstGeom prst="rect">
            <a:avLst/>
          </a:prstGeom>
          <a:noFill/>
        </p:spPr>
        <p:txBody>
          <a:bodyPr wrap="square" rtlCol="0">
            <a:spAutoFit/>
          </a:bodyPr>
          <a:lstStyle/>
          <a:p>
            <a:r>
              <a:rPr lang="en-US" b="1" dirty="0" smtClean="0">
                <a:solidFill>
                  <a:schemeClr val="tx1">
                    <a:lumMod val="65000"/>
                    <a:lumOff val="35000"/>
                  </a:schemeClr>
                </a:solidFill>
              </a:rPr>
              <a:t>input</a:t>
            </a:r>
            <a:endParaRPr lang="en-US" b="1" dirty="0">
              <a:solidFill>
                <a:schemeClr val="tx1">
                  <a:lumMod val="65000"/>
                  <a:lumOff val="35000"/>
                </a:schemeClr>
              </a:solidFill>
            </a:endParaRPr>
          </a:p>
        </p:txBody>
      </p:sp>
      <p:sp>
        <p:nvSpPr>
          <p:cNvPr id="57" name="Freeform 56"/>
          <p:cNvSpPr/>
          <p:nvPr/>
        </p:nvSpPr>
        <p:spPr>
          <a:xfrm>
            <a:off x="4453469" y="2933327"/>
            <a:ext cx="4019856" cy="917585"/>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3334"/>
              <a:gd name="connsiteY0" fmla="*/ 477903 h 569617"/>
              <a:gd name="connsiteX1" fmla="*/ 1049867 w 4233334"/>
              <a:gd name="connsiteY1" fmla="*/ 939 h 569617"/>
              <a:gd name="connsiteX2" fmla="*/ 2904067 w 4233334"/>
              <a:gd name="connsiteY2" fmla="*/ 483539 h 569617"/>
              <a:gd name="connsiteX3" fmla="*/ 4233334 w 4233334"/>
              <a:gd name="connsiteY3" fmla="*/ 517405 h 569617"/>
              <a:gd name="connsiteX0" fmla="*/ 0 w 4233334"/>
              <a:gd name="connsiteY0" fmla="*/ 350661 h 1268246"/>
              <a:gd name="connsiteX1" fmla="*/ 1049867 w 4233334"/>
              <a:gd name="connsiteY1" fmla="*/ 699568 h 1268246"/>
              <a:gd name="connsiteX2" fmla="*/ 2904067 w 4233334"/>
              <a:gd name="connsiteY2" fmla="*/ 1182168 h 1268246"/>
              <a:gd name="connsiteX3" fmla="*/ 4233334 w 4233334"/>
              <a:gd name="connsiteY3" fmla="*/ 1216034 h 1268246"/>
              <a:gd name="connsiteX0" fmla="*/ 0 w 4233334"/>
              <a:gd name="connsiteY0" fmla="*/ 0 h 917585"/>
              <a:gd name="connsiteX1" fmla="*/ 1049867 w 4233334"/>
              <a:gd name="connsiteY1" fmla="*/ 348907 h 917585"/>
              <a:gd name="connsiteX2" fmla="*/ 2904067 w 4233334"/>
              <a:gd name="connsiteY2" fmla="*/ 831507 h 917585"/>
              <a:gd name="connsiteX3" fmla="*/ 4233334 w 4233334"/>
              <a:gd name="connsiteY3" fmla="*/ 865373 h 917585"/>
              <a:gd name="connsiteX0" fmla="*/ 0 w 4233334"/>
              <a:gd name="connsiteY0" fmla="*/ 0 h 917585"/>
              <a:gd name="connsiteX1" fmla="*/ 1049867 w 4233334"/>
              <a:gd name="connsiteY1" fmla="*/ 348907 h 917585"/>
              <a:gd name="connsiteX2" fmla="*/ 2904067 w 4233334"/>
              <a:gd name="connsiteY2" fmla="*/ 831507 h 917585"/>
              <a:gd name="connsiteX3" fmla="*/ 4233334 w 4233334"/>
              <a:gd name="connsiteY3" fmla="*/ 865373 h 917585"/>
              <a:gd name="connsiteX0" fmla="*/ 0 w 4233334"/>
              <a:gd name="connsiteY0" fmla="*/ 0 h 917585"/>
              <a:gd name="connsiteX1" fmla="*/ 1049867 w 4233334"/>
              <a:gd name="connsiteY1" fmla="*/ 348907 h 917585"/>
              <a:gd name="connsiteX2" fmla="*/ 3385547 w 4233334"/>
              <a:gd name="connsiteY2" fmla="*/ 831507 h 917585"/>
              <a:gd name="connsiteX3" fmla="*/ 4233334 w 4233334"/>
              <a:gd name="connsiteY3" fmla="*/ 865373 h 917585"/>
              <a:gd name="connsiteX0" fmla="*/ 0 w 4233334"/>
              <a:gd name="connsiteY0" fmla="*/ 0 h 917585"/>
              <a:gd name="connsiteX1" fmla="*/ 1049867 w 4233334"/>
              <a:gd name="connsiteY1" fmla="*/ 348907 h 917585"/>
              <a:gd name="connsiteX2" fmla="*/ 3385547 w 4233334"/>
              <a:gd name="connsiteY2" fmla="*/ 831507 h 917585"/>
              <a:gd name="connsiteX3" fmla="*/ 4233334 w 4233334"/>
              <a:gd name="connsiteY3" fmla="*/ 865373 h 917585"/>
            </a:gdLst>
            <a:ahLst/>
            <a:cxnLst>
              <a:cxn ang="0">
                <a:pos x="connsiteX0" y="connsiteY0"/>
              </a:cxn>
              <a:cxn ang="0">
                <a:pos x="connsiteX1" y="connsiteY1"/>
              </a:cxn>
              <a:cxn ang="0">
                <a:pos x="connsiteX2" y="connsiteY2"/>
              </a:cxn>
              <a:cxn ang="0">
                <a:pos x="connsiteX3" y="connsiteY3"/>
              </a:cxn>
            </a:cxnLst>
            <a:rect l="l" t="t" r="r" b="b"/>
            <a:pathLst>
              <a:path w="4233334" h="917585">
                <a:moveTo>
                  <a:pt x="0" y="0"/>
                </a:moveTo>
                <a:cubicBezTo>
                  <a:pt x="229431" y="140978"/>
                  <a:pt x="485609" y="210323"/>
                  <a:pt x="1049867" y="348907"/>
                </a:cubicBezTo>
                <a:cubicBezTo>
                  <a:pt x="1614125" y="487491"/>
                  <a:pt x="1981171" y="300774"/>
                  <a:pt x="3385547" y="831507"/>
                </a:cubicBezTo>
                <a:cubicBezTo>
                  <a:pt x="3916125" y="917585"/>
                  <a:pt x="4233334" y="865373"/>
                  <a:pt x="4233334" y="865373"/>
                </a:cubicBezTo>
              </a:path>
            </a:pathLst>
          </a:custGeom>
          <a:ln w="57150" cap="flat" cmpd="sng" algn="ctr">
            <a:solidFill>
              <a:srgbClr val="595959"/>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5958599"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Server Validation Function</a:t>
            </a:r>
          </a:p>
        </p:txBody>
      </p:sp>
      <p:pic>
        <p:nvPicPr>
          <p:cNvPr id="47" name="Picture 46"/>
          <p:cNvPicPr>
            <a:picLocks noChangeAspect="1"/>
          </p:cNvPicPr>
          <p:nvPr/>
        </p:nvPicPr>
        <p:blipFill>
          <a:blip r:embed="rId3"/>
          <a:stretch>
            <a:fillRect/>
          </a:stretch>
        </p:blipFill>
        <p:spPr>
          <a:xfrm>
            <a:off x="6290734" y="2657086"/>
            <a:ext cx="1264873" cy="1193823"/>
          </a:xfrm>
          <a:prstGeom prst="rect">
            <a:avLst/>
          </a:prstGeom>
        </p:spPr>
      </p:pic>
      <p:pic>
        <p:nvPicPr>
          <p:cNvPr id="48" name="Picture 47"/>
          <p:cNvPicPr>
            <a:picLocks noChangeAspect="1"/>
          </p:cNvPicPr>
          <p:nvPr/>
        </p:nvPicPr>
        <p:blipFill>
          <a:blip r:embed="rId4"/>
          <a:stretch>
            <a:fillRect/>
          </a:stretch>
        </p:blipFill>
        <p:spPr>
          <a:xfrm>
            <a:off x="1973552" y="2604875"/>
            <a:ext cx="1193823" cy="1193823"/>
          </a:xfrm>
          <a:prstGeom prst="rect">
            <a:avLst/>
          </a:prstGeom>
        </p:spPr>
      </p:pic>
      <p:sp>
        <p:nvSpPr>
          <p:cNvPr id="63" name="Content Placeholder 2"/>
          <p:cNvSpPr txBox="1">
            <a:spLocks/>
          </p:cNvSpPr>
          <p:nvPr/>
        </p:nvSpPr>
        <p:spPr>
          <a:xfrm>
            <a:off x="457200" y="4622803"/>
            <a:ext cx="8229600" cy="2128515"/>
          </a:xfrm>
          <a:prstGeom prst="rect">
            <a:avLst/>
          </a:prstGeom>
        </p:spPr>
        <p:txBody>
          <a:bodyPr vert="horz" lIns="54864" tIns="91440" rtlCol="0">
            <a:normAutofit fontScale="700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t>Two problems may occur:</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896112" lvl="1" indent="-320040">
              <a:buClr>
                <a:schemeClr val="accent1"/>
              </a:buClr>
              <a:buSzPct val="80000"/>
              <a:buFont typeface="Wingdings 2"/>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Either the client side</a:t>
            </a:r>
            <a:r>
              <a:rPr kumimoji="0" lang="en-US" sz="3200" b="0" i="0" u="none" strike="noStrike" kern="1200" cap="none" spc="0" normalizeH="0" noProof="0" dirty="0" smtClean="0">
                <a:ln>
                  <a:noFill/>
                </a:ln>
                <a:solidFill>
                  <a:schemeClr val="tx1"/>
                </a:solidFill>
                <a:effectLst/>
                <a:uLnTx/>
                <a:uFillTx/>
                <a:latin typeface="+mn-lt"/>
                <a:ea typeface="+mn-ea"/>
                <a:cs typeface="+mn-cs"/>
              </a:rPr>
              <a:t> input validation function was under constrained and accepted </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bad</a:t>
            </a:r>
            <a:r>
              <a:rPr kumimoji="0" lang="en-US" sz="3200" b="0" i="0" u="none" strike="noStrike" kern="1200" cap="none" spc="0" normalizeH="0" noProof="0" dirty="0" smtClean="0">
                <a:ln>
                  <a:noFill/>
                </a:ln>
                <a:solidFill>
                  <a:srgbClr val="FF0000"/>
                </a:solidFill>
                <a:effectLst/>
                <a:uLnTx/>
                <a:uFillTx/>
                <a:latin typeface="+mn-lt"/>
                <a:ea typeface="+mn-ea"/>
                <a:cs typeface="+mn-cs"/>
              </a:rPr>
              <a:t> inputs</a:t>
            </a:r>
          </a:p>
          <a:p>
            <a:pPr marL="896112" lvl="1" indent="-320040">
              <a:buClr>
                <a:schemeClr val="accent1"/>
              </a:buClr>
              <a:buSzPct val="80000"/>
              <a:buFont typeface="Wingdings 2"/>
              <a:buChar cha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896112" lvl="1" indent="-320040">
              <a:buClr>
                <a:schemeClr val="accent1"/>
              </a:buClr>
              <a:buSzPct val="80000"/>
              <a:buFont typeface="Wingdings 2"/>
              <a:buChar char=""/>
            </a:pPr>
            <a:r>
              <a:rPr lang="en-US" sz="3200" baseline="0" dirty="0" smtClean="0"/>
              <a:t>Or the server side input validation function was over constrained and rejected some</a:t>
            </a:r>
            <a:r>
              <a:rPr lang="en-US" sz="3200" dirty="0" smtClean="0"/>
              <a:t> </a:t>
            </a:r>
            <a:r>
              <a:rPr lang="en-US" sz="3200" baseline="0" dirty="0" smtClean="0">
                <a:solidFill>
                  <a:srgbClr val="008000"/>
                </a:solidFill>
              </a:rPr>
              <a:t>good</a:t>
            </a:r>
            <a:r>
              <a:rPr lang="en-US" sz="3200" dirty="0" smtClean="0">
                <a:solidFill>
                  <a:srgbClr val="008000"/>
                </a:solidFill>
              </a:rPr>
              <a:t> input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
                                            <p:txEl>
                                              <p:pRg st="2" end="2"/>
                                            </p:txEl>
                                          </p:spTgt>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8"/>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0" grpId="1" animBg="1"/>
      <p:bldP spid="7" grpId="0"/>
      <p:bldP spid="15" grpId="0"/>
      <p:bldP spid="15" grpId="1"/>
      <p:bldP spid="22" grpId="0" animBg="1"/>
      <p:bldP spid="24" grpId="0" animBg="1"/>
      <p:bldP spid="24" grpId="1" animBg="1"/>
      <p:bldP spid="55" grpId="0" animBg="1"/>
      <p:bldP spid="55" grpId="1" animBg="1"/>
      <p:bldP spid="56" grpId="0"/>
      <p:bldP spid="56" grpId="1"/>
      <p:bldP spid="57" grpId="0" animBg="1"/>
      <p:bldP spid="57" grpId="1" animBg="1"/>
      <p:bldP spid="6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4419600" y="3079680"/>
            <a:ext cx="2038038" cy="17760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Client Rejects</a:t>
            </a:r>
            <a:endParaRPr lang="en-US" dirty="0"/>
          </a:p>
        </p:txBody>
      </p:sp>
      <p:pic>
        <p:nvPicPr>
          <p:cNvPr id="20" name="Picture 19"/>
          <p:cNvPicPr>
            <a:picLocks noChangeAspect="1"/>
          </p:cNvPicPr>
          <p:nvPr/>
        </p:nvPicPr>
        <p:blipFill>
          <a:blip r:embed="rId2"/>
          <a:stretch>
            <a:fillRect/>
          </a:stretch>
        </p:blipFill>
        <p:spPr>
          <a:xfrm>
            <a:off x="4253509" y="3130479"/>
            <a:ext cx="1874302" cy="1725210"/>
          </a:xfrm>
          <a:prstGeom prst="rect">
            <a:avLst/>
          </a:prstGeom>
        </p:spPr>
      </p:pic>
      <p:pic>
        <p:nvPicPr>
          <p:cNvPr id="24" name="Picture 23"/>
          <p:cNvPicPr>
            <a:picLocks noChangeAspect="1"/>
          </p:cNvPicPr>
          <p:nvPr/>
        </p:nvPicPr>
        <p:blipFill>
          <a:blip r:embed="rId3"/>
          <a:stretch>
            <a:fillRect/>
          </a:stretch>
        </p:blipFill>
        <p:spPr>
          <a:xfrm>
            <a:off x="212431" y="1905133"/>
            <a:ext cx="3116605" cy="3705054"/>
          </a:xfrm>
          <a:prstGeom prst="rect">
            <a:avLst/>
          </a:prstGeom>
        </p:spPr>
      </p:pic>
      <p:pic>
        <p:nvPicPr>
          <p:cNvPr id="26" name="Picture 25"/>
          <p:cNvPicPr>
            <a:picLocks noChangeAspect="1"/>
          </p:cNvPicPr>
          <p:nvPr/>
        </p:nvPicPr>
        <p:blipFill>
          <a:blip r:embed="rId4"/>
          <a:stretch>
            <a:fillRect/>
          </a:stretch>
        </p:blipFill>
        <p:spPr>
          <a:xfrm>
            <a:off x="6356040" y="2780272"/>
            <a:ext cx="2550891" cy="2425624"/>
          </a:xfrm>
          <a:prstGeom prst="rect">
            <a:avLst/>
          </a:prstGeom>
        </p:spPr>
      </p:pic>
      <p:pic>
        <p:nvPicPr>
          <p:cNvPr id="27" name="Picture 26"/>
          <p:cNvPicPr>
            <a:picLocks noChangeAspect="1"/>
          </p:cNvPicPr>
          <p:nvPr/>
        </p:nvPicPr>
        <p:blipFill>
          <a:blip r:embed="rId5"/>
          <a:stretch>
            <a:fillRect/>
          </a:stretch>
        </p:blipFill>
        <p:spPr>
          <a:xfrm>
            <a:off x="2018142" y="4724810"/>
            <a:ext cx="1397478" cy="1397478"/>
          </a:xfrm>
          <a:prstGeom prst="rect">
            <a:avLst/>
          </a:prstGeom>
        </p:spPr>
      </p:pic>
      <p:sp>
        <p:nvSpPr>
          <p:cNvPr id="12" name="Rectangle 11"/>
          <p:cNvSpPr/>
          <p:nvPr/>
        </p:nvSpPr>
        <p:spPr>
          <a:xfrm>
            <a:off x="1411816" y="4343399"/>
            <a:ext cx="1090083" cy="128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81000" y="2559050"/>
            <a:ext cx="2745984" cy="1162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93700" y="2010826"/>
            <a:ext cx="122555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079500" y="4660900"/>
            <a:ext cx="1051560" cy="310896"/>
          </a:xfrm>
          <a:prstGeom prst="roundRect">
            <a:avLst>
              <a:gd name="adj" fmla="val 12516"/>
            </a:avLst>
          </a:prstGeom>
          <a:gradFill flip="none" rotWithShape="1">
            <a:gsLst>
              <a:gs pos="75000">
                <a:srgbClr val="F3F3F3"/>
              </a:gs>
              <a:gs pos="100000">
                <a:srgbClr val="BAD3EE"/>
              </a:gs>
            </a:gsLst>
            <a:path path="rect">
              <a:fillToRect l="50000" t="50000" r="50000" b="50000"/>
            </a:path>
            <a:tileRect/>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40" tIns="36576" rtlCol="0" anchor="ctr"/>
          <a:lstStyle/>
          <a:p>
            <a:pPr algn="ctr"/>
            <a:r>
              <a:rPr lang="en-US" sz="1300" dirty="0" smtClean="0">
                <a:solidFill>
                  <a:schemeClr val="tx1"/>
                </a:solidFill>
              </a:rPr>
              <a:t>Submit</a:t>
            </a:r>
            <a:endParaRPr lang="en-US" sz="1300" dirty="0">
              <a:solidFill>
                <a:schemeClr val="tx1"/>
              </a:solidFill>
            </a:endParaRPr>
          </a:p>
        </p:txBody>
      </p:sp>
      <p:sp>
        <p:nvSpPr>
          <p:cNvPr id="17" name="Rectangle 16"/>
          <p:cNvSpPr/>
          <p:nvPr/>
        </p:nvSpPr>
        <p:spPr>
          <a:xfrm>
            <a:off x="7128937" y="3433239"/>
            <a:ext cx="1634063" cy="13673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Explosion 2 21"/>
          <p:cNvSpPr/>
          <p:nvPr/>
        </p:nvSpPr>
        <p:spPr>
          <a:xfrm>
            <a:off x="393700" y="2338958"/>
            <a:ext cx="1528913" cy="1094281"/>
          </a:xfrm>
          <a:prstGeom prst="irregularSeal2">
            <a:avLst/>
          </a:prstGeom>
          <a:solidFill>
            <a:schemeClr val="bg1"/>
          </a:solidFill>
          <a:ln w="38100" cap="rnd"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b="1" dirty="0" smtClean="0">
                <a:solidFill>
                  <a:srgbClr val="FF0000"/>
                </a:solidFill>
              </a:rPr>
              <a:t>Reject</a:t>
            </a:r>
            <a:endParaRPr lang="en-US" b="1" dirty="0">
              <a:solidFill>
                <a:srgbClr val="FF0000"/>
              </a:solidFill>
            </a:endParaRPr>
          </a:p>
        </p:txBody>
      </p:sp>
      <p:grpSp>
        <p:nvGrpSpPr>
          <p:cNvPr id="23" name="Group 22"/>
          <p:cNvGrpSpPr/>
          <p:nvPr/>
        </p:nvGrpSpPr>
        <p:grpSpPr>
          <a:xfrm>
            <a:off x="3856470" y="2600228"/>
            <a:ext cx="2051212" cy="2004441"/>
            <a:chOff x="3415620" y="3001423"/>
            <a:chExt cx="942975" cy="990108"/>
          </a:xfrm>
        </p:grpSpPr>
        <p:cxnSp>
          <p:nvCxnSpPr>
            <p:cNvPr id="28" name="Straight Connector 27"/>
            <p:cNvCxnSpPr/>
            <p:nvPr/>
          </p:nvCxnSpPr>
          <p:spPr>
            <a:xfrm rot="5400000" flipH="1" flipV="1">
              <a:off x="3392054" y="3024990"/>
              <a:ext cx="990107" cy="942974"/>
            </a:xfrm>
            <a:prstGeom prst="line">
              <a:avLst/>
            </a:prstGeom>
            <a:ln w="762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15620" y="3130479"/>
              <a:ext cx="942974" cy="861052"/>
            </a:xfrm>
            <a:prstGeom prst="line">
              <a:avLst/>
            </a:prstGeom>
            <a:ln w="762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065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6" grpId="1"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1043702" y="3029123"/>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a:off x="3441781" y="3550679"/>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644649" y="2398411"/>
            <a:ext cx="1784353"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16"/>
          <p:cNvSpPr>
            <a:spLocks noGrp="1"/>
          </p:cNvSpPr>
          <p:nvPr>
            <p:ph type="title"/>
          </p:nvPr>
        </p:nvSpPr>
        <p:spPr/>
        <p:txBody>
          <a:bodyPr/>
          <a:lstStyle/>
          <a:p>
            <a:r>
              <a:rPr lang="en-US" dirty="0" smtClean="0"/>
              <a:t>Client Rejects</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18</a:t>
            </a:fld>
            <a:endParaRPr lang="en-US"/>
          </a:p>
        </p:txBody>
      </p:sp>
      <p:sp>
        <p:nvSpPr>
          <p:cNvPr id="16" name="TextBox 15"/>
          <p:cNvSpPr txBox="1"/>
          <p:nvPr/>
        </p:nvSpPr>
        <p:spPr>
          <a:xfrm>
            <a:off x="1622245"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Client Validation Function</a:t>
            </a:r>
          </a:p>
        </p:txBody>
      </p:sp>
      <p:sp>
        <p:nvSpPr>
          <p:cNvPr id="30" name="Right Arrow 29"/>
          <p:cNvSpPr/>
          <p:nvPr/>
        </p:nvSpPr>
        <p:spPr>
          <a:xfrm>
            <a:off x="7816500" y="3527984"/>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a:off x="7816500" y="2503831"/>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58599" y="2398411"/>
            <a:ext cx="1844692"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8421582" y="2556356"/>
            <a:ext cx="722418" cy="369332"/>
          </a:xfrm>
          <a:prstGeom prst="rect">
            <a:avLst/>
          </a:prstGeom>
          <a:noFill/>
        </p:spPr>
        <p:txBody>
          <a:bodyPr wrap="square" rtlCol="0">
            <a:spAutoFit/>
          </a:bodyPr>
          <a:lstStyle/>
          <a:p>
            <a:r>
              <a:rPr lang="en-US" dirty="0" smtClean="0"/>
              <a:t>True</a:t>
            </a:r>
            <a:endParaRPr lang="en-US" dirty="0"/>
          </a:p>
        </p:txBody>
      </p:sp>
      <p:sp>
        <p:nvSpPr>
          <p:cNvPr id="35" name="TextBox 34"/>
          <p:cNvSpPr txBox="1"/>
          <p:nvPr/>
        </p:nvSpPr>
        <p:spPr>
          <a:xfrm>
            <a:off x="8450982" y="3610378"/>
            <a:ext cx="693018" cy="369332"/>
          </a:xfrm>
          <a:prstGeom prst="rect">
            <a:avLst/>
          </a:prstGeom>
          <a:noFill/>
        </p:spPr>
        <p:txBody>
          <a:bodyPr wrap="square" rtlCol="0">
            <a:spAutoFit/>
          </a:bodyPr>
          <a:lstStyle/>
          <a:p>
            <a:r>
              <a:rPr lang="en-US" dirty="0" smtClean="0"/>
              <a:t>False</a:t>
            </a:r>
            <a:endParaRPr lang="en-US" dirty="0"/>
          </a:p>
        </p:txBody>
      </p:sp>
      <p:sp>
        <p:nvSpPr>
          <p:cNvPr id="38" name="Right Arrow 37"/>
          <p:cNvSpPr/>
          <p:nvPr/>
        </p:nvSpPr>
        <p:spPr>
          <a:xfrm>
            <a:off x="5337330" y="3029123"/>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690559" y="2844408"/>
            <a:ext cx="2255842" cy="546423"/>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416336"/>
              <a:gd name="connsiteY0" fmla="*/ 179211 h 584200"/>
              <a:gd name="connsiteX1" fmla="*/ 1224403 w 4416336"/>
              <a:gd name="connsiteY1" fmla="*/ 568678 h 584200"/>
              <a:gd name="connsiteX2" fmla="*/ 3078603 w 4416336"/>
              <a:gd name="connsiteY2" fmla="*/ 86078 h 584200"/>
              <a:gd name="connsiteX3" fmla="*/ 4416336 w 4416336"/>
              <a:gd name="connsiteY3" fmla="*/ 52211 h 584200"/>
              <a:gd name="connsiteX4" fmla="*/ 4416336 w 4416336"/>
              <a:gd name="connsiteY4" fmla="*/ 52211 h 584200"/>
              <a:gd name="connsiteX0" fmla="*/ 0 w 4416336"/>
              <a:gd name="connsiteY0" fmla="*/ 127000 h 571824"/>
              <a:gd name="connsiteX1" fmla="*/ 1224403 w 4416336"/>
              <a:gd name="connsiteY1" fmla="*/ 516467 h 571824"/>
              <a:gd name="connsiteX2" fmla="*/ 3078603 w 4416336"/>
              <a:gd name="connsiteY2" fmla="*/ 459139 h 571824"/>
              <a:gd name="connsiteX3" fmla="*/ 4416336 w 4416336"/>
              <a:gd name="connsiteY3" fmla="*/ 0 h 571824"/>
              <a:gd name="connsiteX4" fmla="*/ 4416336 w 4416336"/>
              <a:gd name="connsiteY4" fmla="*/ 0 h 571824"/>
              <a:gd name="connsiteX0" fmla="*/ 0 w 4416336"/>
              <a:gd name="connsiteY0" fmla="*/ 127000 h 571824"/>
              <a:gd name="connsiteX1" fmla="*/ 1224403 w 4416336"/>
              <a:gd name="connsiteY1" fmla="*/ 516467 h 571824"/>
              <a:gd name="connsiteX2" fmla="*/ 3078603 w 4416336"/>
              <a:gd name="connsiteY2" fmla="*/ 459139 h 571824"/>
              <a:gd name="connsiteX3" fmla="*/ 4416336 w 4416336"/>
              <a:gd name="connsiteY3" fmla="*/ 0 h 571824"/>
              <a:gd name="connsiteX4" fmla="*/ 4416336 w 4416336"/>
              <a:gd name="connsiteY4" fmla="*/ 0 h 571824"/>
              <a:gd name="connsiteX0" fmla="*/ 0 w 4416336"/>
              <a:gd name="connsiteY0" fmla="*/ 183093 h 602516"/>
              <a:gd name="connsiteX1" fmla="*/ 1224403 w 4416336"/>
              <a:gd name="connsiteY1" fmla="*/ 572560 h 602516"/>
              <a:gd name="connsiteX2" fmla="*/ 3310289 w 4416336"/>
              <a:gd name="connsiteY2" fmla="*/ 362832 h 602516"/>
              <a:gd name="connsiteX3" fmla="*/ 4416336 w 4416336"/>
              <a:gd name="connsiteY3" fmla="*/ 56093 h 602516"/>
              <a:gd name="connsiteX4" fmla="*/ 4416336 w 4416336"/>
              <a:gd name="connsiteY4" fmla="*/ 56093 h 602516"/>
              <a:gd name="connsiteX0" fmla="*/ 0 w 4416336"/>
              <a:gd name="connsiteY0" fmla="*/ 127000 h 546423"/>
              <a:gd name="connsiteX1" fmla="*/ 1224403 w 4416336"/>
              <a:gd name="connsiteY1" fmla="*/ 516467 h 546423"/>
              <a:gd name="connsiteX2" fmla="*/ 3310289 w 4416336"/>
              <a:gd name="connsiteY2" fmla="*/ 306739 h 546423"/>
              <a:gd name="connsiteX3" fmla="*/ 4416336 w 4416336"/>
              <a:gd name="connsiteY3" fmla="*/ 0 h 546423"/>
              <a:gd name="connsiteX4" fmla="*/ 4416336 w 4416336"/>
              <a:gd name="connsiteY4" fmla="*/ 0 h 546423"/>
              <a:gd name="connsiteX0" fmla="*/ 0 w 4416336"/>
              <a:gd name="connsiteY0" fmla="*/ 127000 h 546423"/>
              <a:gd name="connsiteX1" fmla="*/ 1224403 w 4416336"/>
              <a:gd name="connsiteY1" fmla="*/ 516467 h 546423"/>
              <a:gd name="connsiteX2" fmla="*/ 3310289 w 4416336"/>
              <a:gd name="connsiteY2" fmla="*/ 306739 h 546423"/>
              <a:gd name="connsiteX3" fmla="*/ 4416336 w 4416336"/>
              <a:gd name="connsiteY3" fmla="*/ 0 h 546423"/>
              <a:gd name="connsiteX4" fmla="*/ 4416336 w 4416336"/>
              <a:gd name="connsiteY4" fmla="*/ 0 h 546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6336" h="546423">
                <a:moveTo>
                  <a:pt x="0" y="127000"/>
                </a:moveTo>
                <a:cubicBezTo>
                  <a:pt x="286455" y="424744"/>
                  <a:pt x="672688" y="486511"/>
                  <a:pt x="1224403" y="516467"/>
                </a:cubicBezTo>
                <a:cubicBezTo>
                  <a:pt x="1776118" y="546423"/>
                  <a:pt x="2662455" y="539396"/>
                  <a:pt x="3310289" y="306739"/>
                </a:cubicBezTo>
                <a:cubicBezTo>
                  <a:pt x="3945249" y="11302"/>
                  <a:pt x="4193381" y="76523"/>
                  <a:pt x="4416336" y="0"/>
                </a:cubicBezTo>
                <a:lnTo>
                  <a:pt x="4416336" y="0"/>
                </a:lnTo>
              </a:path>
            </a:pathLst>
          </a:custGeom>
          <a:ln w="38100" cap="flat" cmpd="sng" algn="ctr">
            <a:solidFill>
              <a:srgbClr val="008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0" y="4426782"/>
            <a:ext cx="9144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3441781" y="2503831"/>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0" y="2359846"/>
            <a:ext cx="937032" cy="646331"/>
          </a:xfrm>
          <a:prstGeom prst="rect">
            <a:avLst/>
          </a:prstGeom>
          <a:noFill/>
        </p:spPr>
        <p:txBody>
          <a:bodyPr wrap="square" rtlCol="0">
            <a:spAutoFit/>
          </a:bodyPr>
          <a:lstStyle/>
          <a:p>
            <a:r>
              <a:rPr lang="en-US" b="1" dirty="0" smtClean="0">
                <a:solidFill>
                  <a:srgbClr val="008000"/>
                </a:solidFill>
              </a:rPr>
              <a:t>Good </a:t>
            </a:r>
          </a:p>
          <a:p>
            <a:r>
              <a:rPr lang="en-US" b="1" dirty="0" smtClean="0">
                <a:solidFill>
                  <a:srgbClr val="008000"/>
                </a:solidFill>
              </a:rPr>
              <a:t>input</a:t>
            </a:r>
            <a:endParaRPr lang="en-US" b="1" dirty="0">
              <a:solidFill>
                <a:srgbClr val="008000"/>
              </a:solidFill>
            </a:endParaRPr>
          </a:p>
        </p:txBody>
      </p:sp>
      <p:sp>
        <p:nvSpPr>
          <p:cNvPr id="10" name="TextBox 9"/>
          <p:cNvSpPr txBox="1"/>
          <p:nvPr/>
        </p:nvSpPr>
        <p:spPr>
          <a:xfrm>
            <a:off x="4027071" y="2556356"/>
            <a:ext cx="798929" cy="369332"/>
          </a:xfrm>
          <a:prstGeom prst="rect">
            <a:avLst/>
          </a:prstGeom>
          <a:noFill/>
        </p:spPr>
        <p:txBody>
          <a:bodyPr wrap="square" rtlCol="0">
            <a:spAutoFit/>
          </a:bodyPr>
          <a:lstStyle/>
          <a:p>
            <a:r>
              <a:rPr lang="en-US" dirty="0" smtClean="0"/>
              <a:t>True</a:t>
            </a:r>
            <a:endParaRPr lang="en-US" dirty="0"/>
          </a:p>
        </p:txBody>
      </p:sp>
      <p:sp>
        <p:nvSpPr>
          <p:cNvPr id="11" name="TextBox 10"/>
          <p:cNvSpPr txBox="1"/>
          <p:nvPr/>
        </p:nvSpPr>
        <p:spPr>
          <a:xfrm>
            <a:off x="4055508" y="3593445"/>
            <a:ext cx="770492" cy="369332"/>
          </a:xfrm>
          <a:prstGeom prst="rect">
            <a:avLst/>
          </a:prstGeom>
          <a:noFill/>
        </p:spPr>
        <p:txBody>
          <a:bodyPr wrap="square" rtlCol="0">
            <a:spAutoFit/>
          </a:bodyPr>
          <a:lstStyle/>
          <a:p>
            <a:r>
              <a:rPr lang="en-US" dirty="0" smtClean="0"/>
              <a:t>False</a:t>
            </a:r>
            <a:endParaRPr lang="en-US" dirty="0"/>
          </a:p>
        </p:txBody>
      </p:sp>
      <p:cxnSp>
        <p:nvCxnSpPr>
          <p:cNvPr id="13" name="Shape 12"/>
          <p:cNvCxnSpPr/>
          <p:nvPr/>
        </p:nvCxnSpPr>
        <p:spPr>
          <a:xfrm>
            <a:off x="2867450" y="2844408"/>
            <a:ext cx="1123315" cy="955702"/>
          </a:xfrm>
          <a:prstGeom prst="curvedConnector3">
            <a:avLst>
              <a:gd name="adj1" fmla="val 21359"/>
            </a:avLst>
          </a:prstGeom>
          <a:ln w="25400" cap="flat" cmpd="sng" algn="ctr">
            <a:solidFill>
              <a:srgbClr val="008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55" name="Freeform 54"/>
          <p:cNvSpPr/>
          <p:nvPr/>
        </p:nvSpPr>
        <p:spPr>
          <a:xfrm flipV="1">
            <a:off x="783694" y="3251180"/>
            <a:ext cx="3283991" cy="575738"/>
          </a:xfrm>
          <a:custGeom>
            <a:avLst/>
            <a:gdLst>
              <a:gd name="connsiteX0" fmla="*/ 0 w 4250266"/>
              <a:gd name="connsiteY0" fmla="*/ 0 h 640645"/>
              <a:gd name="connsiteX1" fmla="*/ 1058333 w 4250266"/>
              <a:gd name="connsiteY1" fmla="*/ 618067 h 640645"/>
              <a:gd name="connsiteX2" fmla="*/ 2912533 w 4250266"/>
              <a:gd name="connsiteY2" fmla="*/ 135467 h 640645"/>
              <a:gd name="connsiteX3" fmla="*/ 4250266 w 4250266"/>
              <a:gd name="connsiteY3" fmla="*/ 101600 h 640645"/>
              <a:gd name="connsiteX4" fmla="*/ 4250266 w 4250266"/>
              <a:gd name="connsiteY4" fmla="*/ 101600 h 640645"/>
              <a:gd name="connsiteX0" fmla="*/ 0 w 4250266"/>
              <a:gd name="connsiteY0" fmla="*/ 494411 h 792155"/>
              <a:gd name="connsiteX1" fmla="*/ 1058333 w 4250266"/>
              <a:gd name="connsiteY1" fmla="*/ 568678 h 792155"/>
              <a:gd name="connsiteX2" fmla="*/ 2912533 w 4250266"/>
              <a:gd name="connsiteY2" fmla="*/ 86078 h 792155"/>
              <a:gd name="connsiteX3" fmla="*/ 4250266 w 4250266"/>
              <a:gd name="connsiteY3" fmla="*/ 52211 h 792155"/>
              <a:gd name="connsiteX4" fmla="*/ 4250266 w 4250266"/>
              <a:gd name="connsiteY4" fmla="*/ 52211 h 792155"/>
              <a:gd name="connsiteX0" fmla="*/ 0 w 4250266"/>
              <a:gd name="connsiteY0" fmla="*/ 494411 h 636734"/>
              <a:gd name="connsiteX1" fmla="*/ 1058333 w 4250266"/>
              <a:gd name="connsiteY1" fmla="*/ 568678 h 636734"/>
              <a:gd name="connsiteX2" fmla="*/ 2912533 w 4250266"/>
              <a:gd name="connsiteY2" fmla="*/ 86078 h 636734"/>
              <a:gd name="connsiteX3" fmla="*/ 4250266 w 4250266"/>
              <a:gd name="connsiteY3" fmla="*/ 52211 h 636734"/>
              <a:gd name="connsiteX4" fmla="*/ 4250266 w 4250266"/>
              <a:gd name="connsiteY4" fmla="*/ 52211 h 636734"/>
              <a:gd name="connsiteX0" fmla="*/ 0 w 4250266"/>
              <a:gd name="connsiteY0" fmla="*/ 456311 h 567274"/>
              <a:gd name="connsiteX1" fmla="*/ 1462188 w 4250266"/>
              <a:gd name="connsiteY1" fmla="*/ 301978 h 567274"/>
              <a:gd name="connsiteX2" fmla="*/ 2912533 w 4250266"/>
              <a:gd name="connsiteY2" fmla="*/ 47978 h 567274"/>
              <a:gd name="connsiteX3" fmla="*/ 4250266 w 4250266"/>
              <a:gd name="connsiteY3" fmla="*/ 14111 h 567274"/>
              <a:gd name="connsiteX4" fmla="*/ 4250266 w 4250266"/>
              <a:gd name="connsiteY4" fmla="*/ 14111 h 567274"/>
              <a:gd name="connsiteX0" fmla="*/ 0 w 4250266"/>
              <a:gd name="connsiteY0" fmla="*/ 456311 h 567274"/>
              <a:gd name="connsiteX1" fmla="*/ 1462188 w 4250266"/>
              <a:gd name="connsiteY1" fmla="*/ 301978 h 567274"/>
              <a:gd name="connsiteX2" fmla="*/ 2912533 w 4250266"/>
              <a:gd name="connsiteY2" fmla="*/ 47978 h 567274"/>
              <a:gd name="connsiteX3" fmla="*/ 4250266 w 4250266"/>
              <a:gd name="connsiteY3" fmla="*/ 14111 h 567274"/>
              <a:gd name="connsiteX4" fmla="*/ 4250266 w 4250266"/>
              <a:gd name="connsiteY4" fmla="*/ 14111 h 567274"/>
              <a:gd name="connsiteX0" fmla="*/ 0 w 4250266"/>
              <a:gd name="connsiteY0" fmla="*/ 456311 h 482604"/>
              <a:gd name="connsiteX1" fmla="*/ 1462188 w 4250266"/>
              <a:gd name="connsiteY1" fmla="*/ 301978 h 482604"/>
              <a:gd name="connsiteX2" fmla="*/ 2912533 w 4250266"/>
              <a:gd name="connsiteY2" fmla="*/ 47978 h 482604"/>
              <a:gd name="connsiteX3" fmla="*/ 4250266 w 4250266"/>
              <a:gd name="connsiteY3" fmla="*/ 14111 h 482604"/>
              <a:gd name="connsiteX4" fmla="*/ 4250266 w 4250266"/>
              <a:gd name="connsiteY4" fmla="*/ 14111 h 482604"/>
              <a:gd name="connsiteX0" fmla="*/ 0 w 4351230"/>
              <a:gd name="connsiteY0" fmla="*/ 532511 h 558804"/>
              <a:gd name="connsiteX1" fmla="*/ 1563152 w 4351230"/>
              <a:gd name="connsiteY1" fmla="*/ 301978 h 558804"/>
              <a:gd name="connsiteX2" fmla="*/ 3013497 w 4351230"/>
              <a:gd name="connsiteY2" fmla="*/ 47978 h 558804"/>
              <a:gd name="connsiteX3" fmla="*/ 4351230 w 4351230"/>
              <a:gd name="connsiteY3" fmla="*/ 14111 h 558804"/>
              <a:gd name="connsiteX4" fmla="*/ 4351230 w 4351230"/>
              <a:gd name="connsiteY4" fmla="*/ 14111 h 558804"/>
              <a:gd name="connsiteX0" fmla="*/ 0 w 4351230"/>
              <a:gd name="connsiteY0" fmla="*/ 532511 h 550338"/>
              <a:gd name="connsiteX1" fmla="*/ 1563152 w 4351230"/>
              <a:gd name="connsiteY1" fmla="*/ 301978 h 550338"/>
              <a:gd name="connsiteX2" fmla="*/ 3013497 w 4351230"/>
              <a:gd name="connsiteY2" fmla="*/ 47978 h 550338"/>
              <a:gd name="connsiteX3" fmla="*/ 4351230 w 4351230"/>
              <a:gd name="connsiteY3" fmla="*/ 14111 h 550338"/>
              <a:gd name="connsiteX4" fmla="*/ 4351230 w 4351230"/>
              <a:gd name="connsiteY4" fmla="*/ 14111 h 550338"/>
              <a:gd name="connsiteX0" fmla="*/ 0 w 4351230"/>
              <a:gd name="connsiteY0" fmla="*/ 557911 h 575738"/>
              <a:gd name="connsiteX1" fmla="*/ 1462188 w 4351230"/>
              <a:gd name="connsiteY1" fmla="*/ 479778 h 575738"/>
              <a:gd name="connsiteX2" fmla="*/ 3013497 w 4351230"/>
              <a:gd name="connsiteY2" fmla="*/ 73378 h 575738"/>
              <a:gd name="connsiteX3" fmla="*/ 4351230 w 4351230"/>
              <a:gd name="connsiteY3" fmla="*/ 39511 h 575738"/>
              <a:gd name="connsiteX4" fmla="*/ 4351230 w 4351230"/>
              <a:gd name="connsiteY4" fmla="*/ 39511 h 57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1230" h="575738">
                <a:moveTo>
                  <a:pt x="0" y="557911"/>
                </a:moveTo>
                <a:cubicBezTo>
                  <a:pt x="409764" y="575738"/>
                  <a:pt x="959939" y="560534"/>
                  <a:pt x="1462188" y="479778"/>
                </a:cubicBezTo>
                <a:cubicBezTo>
                  <a:pt x="1964438" y="399023"/>
                  <a:pt x="2531990" y="146756"/>
                  <a:pt x="3013497" y="73378"/>
                </a:cubicBezTo>
                <a:cubicBezTo>
                  <a:pt x="3495004" y="0"/>
                  <a:pt x="4351230" y="39511"/>
                  <a:pt x="4351230" y="39511"/>
                </a:cubicBezTo>
                <a:lnTo>
                  <a:pt x="4351230" y="39511"/>
                </a:lnTo>
              </a:path>
            </a:pathLst>
          </a:custGeom>
          <a:ln w="57150" cap="flat" cmpd="sng" algn="ctr">
            <a:solidFill>
              <a:schemeClr val="tx1">
                <a:lumMod val="65000"/>
                <a:lumOff val="35000"/>
              </a:schemeClr>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941" y="3070754"/>
            <a:ext cx="937032" cy="369332"/>
          </a:xfrm>
          <a:prstGeom prst="rect">
            <a:avLst/>
          </a:prstGeom>
          <a:noFill/>
        </p:spPr>
        <p:txBody>
          <a:bodyPr wrap="square" rtlCol="0">
            <a:spAutoFit/>
          </a:bodyPr>
          <a:lstStyle/>
          <a:p>
            <a:r>
              <a:rPr lang="en-US" b="1" dirty="0" smtClean="0">
                <a:solidFill>
                  <a:schemeClr val="tx1">
                    <a:lumMod val="65000"/>
                    <a:lumOff val="35000"/>
                  </a:schemeClr>
                </a:solidFill>
              </a:rPr>
              <a:t>input</a:t>
            </a:r>
            <a:endParaRPr lang="en-US" b="1" dirty="0">
              <a:solidFill>
                <a:schemeClr val="tx1">
                  <a:lumMod val="65000"/>
                  <a:lumOff val="35000"/>
                </a:schemeClr>
              </a:solidFill>
            </a:endParaRPr>
          </a:p>
        </p:txBody>
      </p:sp>
      <p:sp>
        <p:nvSpPr>
          <p:cNvPr id="58" name="TextBox 57"/>
          <p:cNvSpPr txBox="1"/>
          <p:nvPr/>
        </p:nvSpPr>
        <p:spPr>
          <a:xfrm>
            <a:off x="5958599"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Server Validation Function</a:t>
            </a:r>
          </a:p>
        </p:txBody>
      </p:sp>
      <p:pic>
        <p:nvPicPr>
          <p:cNvPr id="47" name="Picture 46"/>
          <p:cNvPicPr>
            <a:picLocks noChangeAspect="1"/>
          </p:cNvPicPr>
          <p:nvPr/>
        </p:nvPicPr>
        <p:blipFill>
          <a:blip r:embed="rId2"/>
          <a:stretch>
            <a:fillRect/>
          </a:stretch>
        </p:blipFill>
        <p:spPr>
          <a:xfrm>
            <a:off x="1905001" y="2657086"/>
            <a:ext cx="1264873" cy="1193823"/>
          </a:xfrm>
          <a:prstGeom prst="rect">
            <a:avLst/>
          </a:prstGeom>
        </p:spPr>
      </p:pic>
      <p:sp>
        <p:nvSpPr>
          <p:cNvPr id="63" name="Content Placeholder 2"/>
          <p:cNvSpPr txBox="1">
            <a:spLocks/>
          </p:cNvSpPr>
          <p:nvPr/>
        </p:nvSpPr>
        <p:spPr>
          <a:xfrm>
            <a:off x="457200" y="4622803"/>
            <a:ext cx="8229600" cy="2128515"/>
          </a:xfrm>
          <a:prstGeom prst="rect">
            <a:avLst/>
          </a:prstGeom>
        </p:spPr>
        <p:txBody>
          <a:bodyPr vert="horz" lIns="54864" tIns="91440" rtlCol="0">
            <a:normAutofit fontScale="700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t>A problem may occur:</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896112" lvl="1" indent="-320040">
              <a:buClr>
                <a:schemeClr val="accent1"/>
              </a:buClr>
              <a:buSzPct val="80000"/>
              <a:buFont typeface="Wingdings 2"/>
              <a:buChar char=""/>
            </a:pPr>
            <a:r>
              <a:rPr lang="en-US" sz="3200" dirty="0" smtClean="0"/>
              <a:t>the client side input validation function was over constrained and rejected some </a:t>
            </a:r>
            <a:r>
              <a:rPr lang="en-US" sz="3200" dirty="0" smtClean="0">
                <a:solidFill>
                  <a:srgbClr val="008000"/>
                </a:solidFill>
              </a:rPr>
              <a:t>good input</a:t>
            </a:r>
          </a:p>
          <a:p>
            <a:pPr marL="896112" lvl="1" indent="-320040">
              <a:buClr>
                <a:schemeClr val="accent1"/>
              </a:buClr>
              <a:buSzPct val="80000"/>
              <a:buFont typeface="Wingdings 2"/>
              <a:buChar char=""/>
            </a:pPr>
            <a:endParaRPr lang="en-US" sz="3200" dirty="0" smtClean="0"/>
          </a:p>
          <a:p>
            <a:pPr marL="438912" indent="-320040">
              <a:buClr>
                <a:schemeClr val="accent1"/>
              </a:buClr>
              <a:buSzPct val="80000"/>
              <a:buFont typeface="Wingdings 2"/>
              <a:buChar char=""/>
            </a:pPr>
            <a:r>
              <a:rPr lang="en-US" sz="3200" noProof="0" dirty="0" smtClean="0"/>
              <a:t>What happens when Input value is bad and</a:t>
            </a:r>
            <a:r>
              <a:rPr lang="en-US" sz="3200" noProof="0" dirty="0" smtClean="0">
                <a:sym typeface="Wingdings"/>
              </a:rPr>
              <a:t> the </a:t>
            </a:r>
            <a:r>
              <a:rPr lang="en-US" sz="3200" dirty="0" err="1" smtClean="0">
                <a:sym typeface="Wingdings"/>
              </a:rPr>
              <a:t>s</a:t>
            </a:r>
            <a:r>
              <a:rPr lang="en-US" sz="3200" noProof="0" dirty="0" err="1" smtClean="0">
                <a:sym typeface="Wingdings"/>
              </a:rPr>
              <a:t>erver</a:t>
            </a:r>
            <a:r>
              <a:rPr lang="en-US" sz="3200" noProof="0" dirty="0" smtClean="0">
                <a:sym typeface="Wingdings"/>
              </a:rPr>
              <a:t> accepts this value?</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p:txBody>
      </p:sp>
      <p:grpSp>
        <p:nvGrpSpPr>
          <p:cNvPr id="50" name="Group 49"/>
          <p:cNvGrpSpPr/>
          <p:nvPr/>
        </p:nvGrpSpPr>
        <p:grpSpPr>
          <a:xfrm>
            <a:off x="4951656" y="2891822"/>
            <a:ext cx="771348" cy="753760"/>
            <a:chOff x="3415620" y="3001423"/>
            <a:chExt cx="942975" cy="990108"/>
          </a:xfrm>
        </p:grpSpPr>
        <p:cxnSp>
          <p:nvCxnSpPr>
            <p:cNvPr id="51" name="Straight Connector 50"/>
            <p:cNvCxnSpPr/>
            <p:nvPr/>
          </p:nvCxnSpPr>
          <p:spPr>
            <a:xfrm rot="5400000" flipH="1" flipV="1">
              <a:off x="3392054" y="3024990"/>
              <a:ext cx="990107" cy="942974"/>
            </a:xfrm>
            <a:prstGeom prst="line">
              <a:avLst/>
            </a:prstGeom>
            <a:ln w="762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415620" y="3130479"/>
              <a:ext cx="942974" cy="861052"/>
            </a:xfrm>
            <a:prstGeom prst="line">
              <a:avLst/>
            </a:prstGeom>
            <a:ln w="762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2"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0"/>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3">
                                            <p:txEl>
                                              <p:pRg st="0" end="0"/>
                                            </p:txEl>
                                          </p:spTgt>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63">
                                            <p:txEl>
                                              <p:pRg st="2" end="2"/>
                                            </p:txEl>
                                          </p:spTgt>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4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7" grpId="0"/>
      <p:bldP spid="7" grpId="1"/>
      <p:bldP spid="55" grpId="1" animBg="1"/>
      <p:bldP spid="55" grpId="2" animBg="1"/>
      <p:bldP spid="56" grpId="0"/>
      <p:bldP spid="56" grpId="1"/>
      <p:bldP spid="6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873284" y="4139188"/>
            <a:ext cx="1230606" cy="1341491"/>
          </a:xfrm>
          <a:prstGeom prst="rect">
            <a:avLst/>
          </a:prstGeom>
        </p:spPr>
      </p:pic>
      <p:sp>
        <p:nvSpPr>
          <p:cNvPr id="2" name="Title 1"/>
          <p:cNvSpPr>
            <a:spLocks noGrp="1"/>
          </p:cNvSpPr>
          <p:nvPr>
            <p:ph type="title"/>
          </p:nvPr>
        </p:nvSpPr>
        <p:spPr/>
        <p:txBody>
          <a:bodyPr/>
          <a:lstStyle/>
          <a:p>
            <a:r>
              <a:rPr lang="en-US" dirty="0" smtClean="0"/>
              <a:t>Client Rejects – Server Accepts</a:t>
            </a:r>
            <a:endParaRPr lang="en-US" dirty="0"/>
          </a:p>
        </p:txBody>
      </p:sp>
      <p:pic>
        <p:nvPicPr>
          <p:cNvPr id="7" name="Picture 6"/>
          <p:cNvPicPr>
            <a:picLocks noChangeAspect="1"/>
          </p:cNvPicPr>
          <p:nvPr/>
        </p:nvPicPr>
        <p:blipFill>
          <a:blip r:embed="rId3"/>
          <a:stretch>
            <a:fillRect/>
          </a:stretch>
        </p:blipFill>
        <p:spPr>
          <a:xfrm>
            <a:off x="3175089" y="2641220"/>
            <a:ext cx="5731842" cy="703106"/>
          </a:xfrm>
          <a:prstGeom prst="rect">
            <a:avLst/>
          </a:prstGeom>
        </p:spPr>
      </p:pic>
      <p:pic>
        <p:nvPicPr>
          <p:cNvPr id="18" name="Picture 17"/>
          <p:cNvPicPr>
            <a:picLocks noChangeAspect="1"/>
          </p:cNvPicPr>
          <p:nvPr/>
        </p:nvPicPr>
        <p:blipFill>
          <a:blip r:embed="rId4"/>
          <a:stretch>
            <a:fillRect/>
          </a:stretch>
        </p:blipFill>
        <p:spPr>
          <a:xfrm>
            <a:off x="3040390" y="3785987"/>
            <a:ext cx="3713887" cy="548446"/>
          </a:xfrm>
          <a:prstGeom prst="rect">
            <a:avLst/>
          </a:prstGeom>
        </p:spPr>
      </p:pic>
      <p:pic>
        <p:nvPicPr>
          <p:cNvPr id="20" name="Picture 19"/>
          <p:cNvPicPr>
            <a:picLocks noChangeAspect="1"/>
          </p:cNvPicPr>
          <p:nvPr/>
        </p:nvPicPr>
        <p:blipFill>
          <a:blip r:embed="rId5"/>
          <a:stretch>
            <a:fillRect/>
          </a:stretch>
        </p:blipFill>
        <p:spPr>
          <a:xfrm>
            <a:off x="4253509" y="3625779"/>
            <a:ext cx="1874302" cy="1725210"/>
          </a:xfrm>
          <a:prstGeom prst="rect">
            <a:avLst/>
          </a:prstGeom>
        </p:spPr>
      </p:pic>
      <p:pic>
        <p:nvPicPr>
          <p:cNvPr id="26" name="Picture 25"/>
          <p:cNvPicPr>
            <a:picLocks noChangeAspect="1"/>
          </p:cNvPicPr>
          <p:nvPr/>
        </p:nvPicPr>
        <p:blipFill>
          <a:blip r:embed="rId6"/>
          <a:stretch>
            <a:fillRect/>
          </a:stretch>
        </p:blipFill>
        <p:spPr>
          <a:xfrm>
            <a:off x="6356040" y="3275572"/>
            <a:ext cx="2550891" cy="2425624"/>
          </a:xfrm>
          <a:prstGeom prst="rect">
            <a:avLst/>
          </a:prstGeom>
        </p:spPr>
      </p:pic>
      <p:sp>
        <p:nvSpPr>
          <p:cNvPr id="12" name="Rectangle 11"/>
          <p:cNvSpPr/>
          <p:nvPr/>
        </p:nvSpPr>
        <p:spPr>
          <a:xfrm>
            <a:off x="7128937" y="3928539"/>
            <a:ext cx="1634063" cy="13673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7"/>
          <a:stretch>
            <a:fillRect/>
          </a:stretch>
        </p:blipFill>
        <p:spPr>
          <a:xfrm>
            <a:off x="85431" y="2209933"/>
            <a:ext cx="2111669" cy="2510375"/>
          </a:xfrm>
          <a:prstGeom prst="rect">
            <a:avLst/>
          </a:prstGeom>
        </p:spPr>
      </p:pic>
      <p:sp>
        <p:nvSpPr>
          <p:cNvPr id="15" name="Rectangle 14"/>
          <p:cNvSpPr/>
          <p:nvPr/>
        </p:nvSpPr>
        <p:spPr>
          <a:xfrm>
            <a:off x="888299" y="3869618"/>
            <a:ext cx="738590" cy="867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15900" y="2863850"/>
            <a:ext cx="1410989" cy="5971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15900" y="2302926"/>
            <a:ext cx="830377" cy="5679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64632" y="4068239"/>
            <a:ext cx="712489" cy="210649"/>
          </a:xfrm>
          <a:prstGeom prst="roundRect">
            <a:avLst>
              <a:gd name="adj" fmla="val 12516"/>
            </a:avLst>
          </a:prstGeom>
          <a:gradFill flip="none" rotWithShape="1">
            <a:gsLst>
              <a:gs pos="75000">
                <a:srgbClr val="F3F3F3"/>
              </a:gs>
              <a:gs pos="100000">
                <a:srgbClr val="BAD3EE"/>
              </a:gs>
            </a:gsLst>
            <a:path path="rect">
              <a:fillToRect l="50000" t="50000" r="50000" b="50000"/>
            </a:path>
            <a:tileRect/>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40" tIns="36576" rtlCol="0" anchor="ctr"/>
          <a:lstStyle/>
          <a:p>
            <a:pPr algn="ctr"/>
            <a:r>
              <a:rPr lang="en-US" sz="1300" dirty="0" smtClean="0">
                <a:solidFill>
                  <a:schemeClr val="tx1"/>
                </a:solidFill>
              </a:rPr>
              <a:t>Submit</a:t>
            </a:r>
            <a:endParaRPr lang="en-US" sz="1300" dirty="0">
              <a:solidFill>
                <a:schemeClr val="tx1"/>
              </a:solidFill>
            </a:endParaRPr>
          </a:p>
        </p:txBody>
      </p:sp>
      <p:sp>
        <p:nvSpPr>
          <p:cNvPr id="21" name="Rectangle 20"/>
          <p:cNvSpPr/>
          <p:nvPr/>
        </p:nvSpPr>
        <p:spPr>
          <a:xfrm>
            <a:off x="6716177" y="2921652"/>
            <a:ext cx="1805523" cy="227948"/>
          </a:xfrm>
          <a:prstGeom prst="rect">
            <a:avLst/>
          </a:prstGeom>
          <a:gradFill>
            <a:gsLst>
              <a:gs pos="0">
                <a:srgbClr val="E0ECF8"/>
              </a:gs>
              <a:gs pos="55000">
                <a:srgbClr val="E0ECF8"/>
              </a:gs>
              <a:gs pos="100000">
                <a:srgbClr val="F4F9F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500" b="1" dirty="0" smtClean="0">
                <a:solidFill>
                  <a:srgbClr val="FF0000"/>
                </a:solidFill>
                <a:latin typeface="Arial"/>
                <a:cs typeface="Arial"/>
              </a:rPr>
              <a:t>…&lt;script…&gt;…</a:t>
            </a:r>
            <a:endParaRPr lang="en-US" sz="1500" b="1" dirty="0">
              <a:solidFill>
                <a:srgbClr val="FF0000"/>
              </a:solidFill>
              <a:latin typeface="Arial"/>
              <a:cs typeface="Arial"/>
            </a:endParaRPr>
          </a:p>
        </p:txBody>
      </p:sp>
      <p:sp>
        <p:nvSpPr>
          <p:cNvPr id="22" name="Explosion 2 21"/>
          <p:cNvSpPr/>
          <p:nvPr/>
        </p:nvSpPr>
        <p:spPr>
          <a:xfrm>
            <a:off x="7157887" y="3941243"/>
            <a:ext cx="1528913" cy="1094281"/>
          </a:xfrm>
          <a:prstGeom prst="irregularSeal2">
            <a:avLst/>
          </a:prstGeom>
          <a:solidFill>
            <a:schemeClr val="bg1"/>
          </a:solidFill>
          <a:ln w="38100" cap="rnd"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b="1" dirty="0" smtClean="0">
                <a:solidFill>
                  <a:srgbClr val="FF0000"/>
                </a:solidFill>
              </a:rPr>
              <a:t>Attack</a:t>
            </a:r>
            <a:endParaRPr lang="en-US" b="1" dirty="0">
              <a:solidFill>
                <a:srgbClr val="FF0000"/>
              </a:solidFill>
            </a:endParaRPr>
          </a:p>
        </p:txBody>
      </p:sp>
    </p:spTree>
    <p:extLst>
      <p:ext uri="{BB962C8B-B14F-4D97-AF65-F5344CB8AC3E}">
        <p14:creationId xmlns:p14="http://schemas.microsoft.com/office/powerpoint/2010/main" val="37065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1"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normAutofit/>
          </a:bodyPr>
          <a:lstStyle/>
          <a:p>
            <a:r>
              <a:rPr lang="en-US" sz="3600" dirty="0">
                <a:latin typeface="Arial" charset="0"/>
                <a:ea typeface="ＭＳ Ｐゴシック" charset="0"/>
                <a:cs typeface="ＭＳ Ｐゴシック" charset="0"/>
              </a:rPr>
              <a:t>Web</a:t>
            </a:r>
            <a:r>
              <a:rPr lang="en-US" sz="3600" dirty="0" smtClean="0">
                <a:latin typeface="Arial" charset="0"/>
                <a:ea typeface="ＭＳ Ｐゴシック" charset="0"/>
                <a:cs typeface="ＭＳ Ｐゴシック" charset="0"/>
              </a:rPr>
              <a:t> Software is Becoming Increasingly Dominant</a:t>
            </a:r>
            <a:endParaRPr lang="en-US" sz="3600" dirty="0">
              <a:latin typeface="Arial" charset="0"/>
              <a:ea typeface="ＭＳ Ｐゴシック" charset="0"/>
              <a:cs typeface="ＭＳ Ｐゴシック" charset="0"/>
            </a:endParaRPr>
          </a:p>
        </p:txBody>
      </p:sp>
      <p:sp>
        <p:nvSpPr>
          <p:cNvPr id="12290" name="Content Placeholder 2"/>
          <p:cNvSpPr>
            <a:spLocks noGrp="1"/>
          </p:cNvSpPr>
          <p:nvPr>
            <p:ph idx="1"/>
          </p:nvPr>
        </p:nvSpPr>
        <p:spPr/>
        <p:txBody>
          <a:bodyPr>
            <a:noAutofit/>
          </a:bodyPr>
          <a:lstStyle/>
          <a:p>
            <a:r>
              <a:rPr lang="en-US" sz="2000" dirty="0" smtClean="0">
                <a:latin typeface="Arial" charset="0"/>
                <a:ea typeface="ＭＳ Ｐゴシック" charset="0"/>
                <a:cs typeface="ＭＳ Ｐゴシック" charset="0"/>
              </a:rPr>
              <a:t>Web </a:t>
            </a:r>
            <a:r>
              <a:rPr lang="en-US" sz="2000" dirty="0">
                <a:latin typeface="Arial" charset="0"/>
                <a:ea typeface="ＭＳ Ｐゴシック" charset="0"/>
                <a:cs typeface="ＭＳ Ｐゴシック" charset="0"/>
              </a:rPr>
              <a:t>applications are used extensively in many areas:</a:t>
            </a:r>
          </a:p>
          <a:p>
            <a:endParaRPr lang="en-US" sz="2000" dirty="0" smtClean="0">
              <a:latin typeface="Arial" charset="0"/>
              <a:ea typeface="ＭＳ Ｐゴシック" charset="0"/>
              <a:cs typeface="ＭＳ Ｐゴシック" charset="0"/>
            </a:endParaRPr>
          </a:p>
          <a:p>
            <a:endParaRPr lang="en-US" sz="2000" dirty="0">
              <a:latin typeface="Arial" charset="0"/>
              <a:ea typeface="ＭＳ Ｐゴシック" charset="0"/>
              <a:cs typeface="ＭＳ Ｐゴシック" charset="0"/>
            </a:endParaRPr>
          </a:p>
          <a:p>
            <a:endParaRPr lang="en-US" sz="2000" dirty="0" smtClean="0">
              <a:latin typeface="Arial" charset="0"/>
              <a:ea typeface="ＭＳ Ｐゴシック" charset="0"/>
              <a:cs typeface="ＭＳ Ｐゴシック" charset="0"/>
            </a:endParaRPr>
          </a:p>
          <a:p>
            <a:pPr marL="118872" indent="0">
              <a:buNone/>
            </a:pPr>
            <a:endParaRPr lang="en-US" sz="2000" dirty="0">
              <a:latin typeface="Arial" charset="0"/>
              <a:ea typeface="ＭＳ Ｐゴシック" charset="0"/>
              <a:cs typeface="ＭＳ Ｐゴシック" charset="0"/>
            </a:endParaRPr>
          </a:p>
          <a:p>
            <a:pPr marL="118872" indent="0">
              <a:buNone/>
            </a:pPr>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We </a:t>
            </a:r>
            <a:r>
              <a:rPr lang="en-US" sz="2000" dirty="0">
                <a:latin typeface="Arial" charset="0"/>
                <a:ea typeface="ＭＳ Ｐゴシック" charset="0"/>
                <a:cs typeface="ＭＳ Ｐゴシック" charset="0"/>
              </a:rPr>
              <a:t>will rely on web applications more in the future:</a:t>
            </a:r>
          </a:p>
          <a:p>
            <a:pPr lvl="1"/>
            <a:endParaRPr lang="en-US" sz="1600" dirty="0" smtClean="0">
              <a:latin typeface="Arial" charset="0"/>
              <a:ea typeface="ＭＳ Ｐゴシック" charset="0"/>
            </a:endParaRPr>
          </a:p>
          <a:p>
            <a:pPr marL="118872" indent="0">
              <a:buNone/>
            </a:pPr>
            <a:endParaRPr lang="en-US" sz="2000" dirty="0">
              <a:latin typeface="Arial" charset="0"/>
              <a:ea typeface="ＭＳ Ｐゴシック" charset="0"/>
              <a:cs typeface="ＭＳ Ｐゴシック" charset="0"/>
            </a:endParaRPr>
          </a:p>
          <a:p>
            <a:endParaRPr lang="en-US" sz="2000" dirty="0" smtClean="0">
              <a:latin typeface="Arial" charset="0"/>
              <a:ea typeface="ＭＳ Ｐゴシック" charset="0"/>
              <a:cs typeface="ＭＳ Ｐゴシック" charset="0"/>
            </a:endParaRP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Web software is also rapidly replacing desktop applications</a:t>
            </a:r>
          </a:p>
          <a:p>
            <a:pPr lvl="1">
              <a:buFontTx/>
              <a:buNone/>
            </a:pPr>
            <a:endParaRPr lang="en-US" sz="1800" dirty="0">
              <a:latin typeface="Arial" charset="0"/>
              <a:ea typeface="ＭＳ Ｐゴシック" charset="0"/>
            </a:endParaRPr>
          </a:p>
          <a:p>
            <a:endParaRPr lang="en-US" sz="2000" dirty="0">
              <a:latin typeface="Arial" charset="0"/>
              <a:ea typeface="ＭＳ Ｐゴシック" charset="0"/>
              <a:cs typeface="ＭＳ Ｐゴシック" charset="0"/>
            </a:endParaRPr>
          </a:p>
        </p:txBody>
      </p:sp>
      <p:pic>
        <p:nvPicPr>
          <p:cNvPr id="4" name="Picture 3"/>
          <p:cNvPicPr>
            <a:picLocks noChangeAspect="1"/>
          </p:cNvPicPr>
          <p:nvPr/>
        </p:nvPicPr>
        <p:blipFill>
          <a:blip r:embed="rId3"/>
          <a:stretch>
            <a:fillRect/>
          </a:stretch>
        </p:blipFill>
        <p:spPr>
          <a:xfrm>
            <a:off x="857249" y="5579533"/>
            <a:ext cx="2032001" cy="821267"/>
          </a:xfrm>
          <a:prstGeom prst="rect">
            <a:avLst/>
          </a:prstGeom>
        </p:spPr>
      </p:pic>
      <p:pic>
        <p:nvPicPr>
          <p:cNvPr id="5" name="Picture 4"/>
          <p:cNvPicPr>
            <a:picLocks noChangeAspect="1"/>
          </p:cNvPicPr>
          <p:nvPr/>
        </p:nvPicPr>
        <p:blipFill>
          <a:blip r:embed="rId4"/>
          <a:stretch>
            <a:fillRect/>
          </a:stretch>
        </p:blipFill>
        <p:spPr>
          <a:xfrm>
            <a:off x="2928937" y="5579533"/>
            <a:ext cx="1635126" cy="789720"/>
          </a:xfrm>
          <a:prstGeom prst="rect">
            <a:avLst/>
          </a:prstGeom>
        </p:spPr>
      </p:pic>
      <p:pic>
        <p:nvPicPr>
          <p:cNvPr id="6" name="Picture 5"/>
          <p:cNvPicPr>
            <a:picLocks noChangeAspect="1"/>
          </p:cNvPicPr>
          <p:nvPr/>
        </p:nvPicPr>
        <p:blipFill>
          <a:blip r:embed="rId5"/>
          <a:stretch>
            <a:fillRect/>
          </a:stretch>
        </p:blipFill>
        <p:spPr>
          <a:xfrm>
            <a:off x="4568825" y="5532967"/>
            <a:ext cx="1327709" cy="1356783"/>
          </a:xfrm>
          <a:prstGeom prst="rect">
            <a:avLst/>
          </a:prstGeom>
        </p:spPr>
      </p:pic>
      <p:pic>
        <p:nvPicPr>
          <p:cNvPr id="7" name="Picture 6"/>
          <p:cNvPicPr>
            <a:picLocks noChangeAspect="1"/>
          </p:cNvPicPr>
          <p:nvPr/>
        </p:nvPicPr>
        <p:blipFill>
          <a:blip r:embed="rId6"/>
          <a:stretch>
            <a:fillRect/>
          </a:stretch>
        </p:blipFill>
        <p:spPr>
          <a:xfrm>
            <a:off x="4778553" y="4047453"/>
            <a:ext cx="977544" cy="977544"/>
          </a:xfrm>
          <a:prstGeom prst="rect">
            <a:avLst/>
          </a:prstGeom>
        </p:spPr>
      </p:pic>
      <p:pic>
        <p:nvPicPr>
          <p:cNvPr id="8" name="Picture 7"/>
          <p:cNvPicPr>
            <a:picLocks noChangeAspect="1"/>
          </p:cNvPicPr>
          <p:nvPr/>
        </p:nvPicPr>
        <p:blipFill>
          <a:blip r:embed="rId7"/>
          <a:stretch>
            <a:fillRect/>
          </a:stretch>
        </p:blipFill>
        <p:spPr>
          <a:xfrm>
            <a:off x="3363118" y="4086784"/>
            <a:ext cx="938213" cy="93821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57249" y="4180649"/>
            <a:ext cx="2298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9"/>
          <a:stretch>
            <a:fillRect/>
          </a:stretch>
        </p:blipFill>
        <p:spPr>
          <a:xfrm>
            <a:off x="5676723" y="4047453"/>
            <a:ext cx="1768653" cy="1176958"/>
          </a:xfrm>
          <a:prstGeom prst="rect">
            <a:avLst/>
          </a:prstGeom>
        </p:spPr>
      </p:pic>
      <p:pic>
        <p:nvPicPr>
          <p:cNvPr id="11" name="Picture 10"/>
          <p:cNvPicPr>
            <a:picLocks noChangeAspect="1"/>
          </p:cNvPicPr>
          <p:nvPr/>
        </p:nvPicPr>
        <p:blipFill>
          <a:blip r:embed="rId10"/>
          <a:stretch>
            <a:fillRect/>
          </a:stretch>
        </p:blipFill>
        <p:spPr>
          <a:xfrm>
            <a:off x="857249" y="2246192"/>
            <a:ext cx="1158876" cy="634896"/>
          </a:xfrm>
          <a:prstGeom prst="rect">
            <a:avLst/>
          </a:prstGeom>
        </p:spPr>
      </p:pic>
      <p:pic>
        <p:nvPicPr>
          <p:cNvPr id="12" name="Picture 11"/>
          <p:cNvPicPr>
            <a:picLocks noChangeAspect="1"/>
          </p:cNvPicPr>
          <p:nvPr/>
        </p:nvPicPr>
        <p:blipFill>
          <a:blip r:embed="rId11"/>
          <a:stretch>
            <a:fillRect/>
          </a:stretch>
        </p:blipFill>
        <p:spPr>
          <a:xfrm>
            <a:off x="2135455" y="2246192"/>
            <a:ext cx="1020494" cy="619693"/>
          </a:xfrm>
          <a:prstGeom prst="rect">
            <a:avLst/>
          </a:prstGeom>
        </p:spPr>
      </p:pic>
      <p:pic>
        <p:nvPicPr>
          <p:cNvPr id="13" name="Picture 12"/>
          <p:cNvPicPr>
            <a:picLocks noChangeAspect="1"/>
          </p:cNvPicPr>
          <p:nvPr/>
        </p:nvPicPr>
        <p:blipFill>
          <a:blip r:embed="rId12"/>
          <a:stretch>
            <a:fillRect/>
          </a:stretch>
        </p:blipFill>
        <p:spPr>
          <a:xfrm>
            <a:off x="5960034" y="5580592"/>
            <a:ext cx="1670627" cy="1171932"/>
          </a:xfrm>
          <a:prstGeom prst="rect">
            <a:avLst/>
          </a:prstGeom>
        </p:spPr>
      </p:pic>
      <p:pic>
        <p:nvPicPr>
          <p:cNvPr id="14" name="Picture 13"/>
          <p:cNvPicPr>
            <a:picLocks noChangeAspect="1"/>
          </p:cNvPicPr>
          <p:nvPr/>
        </p:nvPicPr>
        <p:blipFill>
          <a:blip r:embed="rId13"/>
          <a:stretch>
            <a:fillRect/>
          </a:stretch>
        </p:blipFill>
        <p:spPr>
          <a:xfrm>
            <a:off x="3153953" y="2198567"/>
            <a:ext cx="1529349" cy="716735"/>
          </a:xfrm>
          <a:prstGeom prst="rect">
            <a:avLst/>
          </a:prstGeom>
        </p:spPr>
      </p:pic>
      <p:pic>
        <p:nvPicPr>
          <p:cNvPr id="15" name="Picture 14"/>
          <p:cNvPicPr>
            <a:picLocks noChangeAspect="1"/>
          </p:cNvPicPr>
          <p:nvPr/>
        </p:nvPicPr>
        <p:blipFill>
          <a:blip r:embed="rId14"/>
          <a:stretch>
            <a:fillRect/>
          </a:stretch>
        </p:blipFill>
        <p:spPr>
          <a:xfrm>
            <a:off x="4778553" y="2198567"/>
            <a:ext cx="775609" cy="886410"/>
          </a:xfrm>
          <a:prstGeom prst="rect">
            <a:avLst/>
          </a:prstGeom>
        </p:spPr>
      </p:pic>
      <p:pic>
        <p:nvPicPr>
          <p:cNvPr id="16" name="Content Placeholder 5"/>
          <p:cNvPicPr>
            <a:picLocks noChangeAspect="1"/>
          </p:cNvPicPr>
          <p:nvPr/>
        </p:nvPicPr>
        <p:blipFill>
          <a:blip r:embed="rId15"/>
          <a:srcRect t="13905" b="13905"/>
          <a:stretch>
            <a:fillRect/>
          </a:stretch>
        </p:blipFill>
        <p:spPr>
          <a:xfrm>
            <a:off x="971324" y="2915302"/>
            <a:ext cx="1727200" cy="702733"/>
          </a:xfrm>
          <a:prstGeom prst="rect">
            <a:avLst/>
          </a:prstGeom>
        </p:spPr>
      </p:pic>
      <p:pic>
        <p:nvPicPr>
          <p:cNvPr id="17" name="Picture 16"/>
          <p:cNvPicPr>
            <a:picLocks noChangeAspect="1"/>
          </p:cNvPicPr>
          <p:nvPr/>
        </p:nvPicPr>
        <p:blipFill>
          <a:blip r:embed="rId16"/>
          <a:stretch>
            <a:fillRect/>
          </a:stretch>
        </p:blipFill>
        <p:spPr>
          <a:xfrm>
            <a:off x="2802547" y="3084977"/>
            <a:ext cx="1020859" cy="485378"/>
          </a:xfrm>
          <a:prstGeom prst="rect">
            <a:avLst/>
          </a:prstGeom>
        </p:spPr>
      </p:pic>
      <p:pic>
        <p:nvPicPr>
          <p:cNvPr id="18" name="Picture 17"/>
          <p:cNvPicPr>
            <a:picLocks noChangeAspect="1"/>
          </p:cNvPicPr>
          <p:nvPr/>
        </p:nvPicPr>
        <p:blipFill>
          <a:blip r:embed="rId17"/>
          <a:stretch>
            <a:fillRect/>
          </a:stretch>
        </p:blipFill>
        <p:spPr>
          <a:xfrm>
            <a:off x="3952875" y="2915302"/>
            <a:ext cx="1803222" cy="664345"/>
          </a:xfrm>
          <a:prstGeom prst="rect">
            <a:avLst/>
          </a:prstGeom>
        </p:spPr>
      </p:pic>
      <p:pic>
        <p:nvPicPr>
          <p:cNvPr id="19" name="Picture 18"/>
          <p:cNvPicPr>
            <a:picLocks noChangeAspect="1"/>
          </p:cNvPicPr>
          <p:nvPr/>
        </p:nvPicPr>
        <p:blipFill>
          <a:blip r:embed="rId18"/>
          <a:stretch>
            <a:fillRect/>
          </a:stretch>
        </p:blipFill>
        <p:spPr>
          <a:xfrm>
            <a:off x="5867222" y="2246192"/>
            <a:ext cx="1078994" cy="619693"/>
          </a:xfrm>
          <a:prstGeom prst="rect">
            <a:avLst/>
          </a:prstGeom>
        </p:spPr>
      </p:pic>
      <p:pic>
        <p:nvPicPr>
          <p:cNvPr id="20" name="Picture 19"/>
          <p:cNvPicPr>
            <a:picLocks noChangeAspect="1"/>
          </p:cNvPicPr>
          <p:nvPr/>
        </p:nvPicPr>
        <p:blipFill>
          <a:blip r:embed="rId19"/>
          <a:stretch>
            <a:fillRect/>
          </a:stretch>
        </p:blipFill>
        <p:spPr>
          <a:xfrm>
            <a:off x="5756098" y="3033762"/>
            <a:ext cx="1689278" cy="654595"/>
          </a:xfrm>
          <a:prstGeom prst="rect">
            <a:avLst/>
          </a:prstGeom>
        </p:spPr>
      </p:pic>
      <p:pic>
        <p:nvPicPr>
          <p:cNvPr id="2" name="Picture 1"/>
          <p:cNvPicPr>
            <a:picLocks noChangeAspect="1"/>
          </p:cNvPicPr>
          <p:nvPr/>
        </p:nvPicPr>
        <p:blipFill>
          <a:blip r:embed="rId20"/>
          <a:stretch>
            <a:fillRect/>
          </a:stretch>
        </p:blipFill>
        <p:spPr>
          <a:xfrm>
            <a:off x="7433915" y="2246192"/>
            <a:ext cx="1186354" cy="858309"/>
          </a:xfrm>
          <a:prstGeom prst="rect">
            <a:avLst/>
          </a:prstGeom>
        </p:spPr>
      </p:pic>
      <p:sp>
        <p:nvSpPr>
          <p:cNvPr id="22" name="Slide Number Placeholder 21"/>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0290926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4649" y="2398411"/>
            <a:ext cx="1784353"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16"/>
          <p:cNvSpPr>
            <a:spLocks noGrp="1"/>
          </p:cNvSpPr>
          <p:nvPr>
            <p:ph type="title"/>
          </p:nvPr>
        </p:nvSpPr>
        <p:spPr/>
        <p:txBody>
          <a:bodyPr/>
          <a:lstStyle/>
          <a:p>
            <a:r>
              <a:rPr lang="en-US" dirty="0" smtClean="0"/>
              <a:t>Client Rejects – Server Accepts</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20</a:t>
            </a:fld>
            <a:endParaRPr lang="en-US"/>
          </a:p>
        </p:txBody>
      </p:sp>
      <p:sp>
        <p:nvSpPr>
          <p:cNvPr id="16" name="TextBox 15"/>
          <p:cNvSpPr txBox="1"/>
          <p:nvPr/>
        </p:nvSpPr>
        <p:spPr>
          <a:xfrm>
            <a:off x="1622245"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Client Validation Function</a:t>
            </a:r>
          </a:p>
        </p:txBody>
      </p:sp>
      <p:sp>
        <p:nvSpPr>
          <p:cNvPr id="30" name="Right Arrow 29"/>
          <p:cNvSpPr/>
          <p:nvPr/>
        </p:nvSpPr>
        <p:spPr>
          <a:xfrm>
            <a:off x="7816500" y="3527984"/>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a:off x="7816500" y="2503831"/>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58599" y="2398411"/>
            <a:ext cx="1844692" cy="1701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8421582" y="2556356"/>
            <a:ext cx="722418" cy="369332"/>
          </a:xfrm>
          <a:prstGeom prst="rect">
            <a:avLst/>
          </a:prstGeom>
          <a:noFill/>
        </p:spPr>
        <p:txBody>
          <a:bodyPr wrap="square" rtlCol="0">
            <a:spAutoFit/>
          </a:bodyPr>
          <a:lstStyle/>
          <a:p>
            <a:r>
              <a:rPr lang="en-US" dirty="0" smtClean="0"/>
              <a:t>True</a:t>
            </a:r>
            <a:endParaRPr lang="en-US" dirty="0"/>
          </a:p>
        </p:txBody>
      </p:sp>
      <p:sp>
        <p:nvSpPr>
          <p:cNvPr id="35" name="TextBox 34"/>
          <p:cNvSpPr txBox="1"/>
          <p:nvPr/>
        </p:nvSpPr>
        <p:spPr>
          <a:xfrm>
            <a:off x="8450982" y="3610378"/>
            <a:ext cx="845418" cy="369332"/>
          </a:xfrm>
          <a:prstGeom prst="rect">
            <a:avLst/>
          </a:prstGeom>
          <a:noFill/>
        </p:spPr>
        <p:txBody>
          <a:bodyPr wrap="square" rtlCol="0">
            <a:spAutoFit/>
          </a:bodyPr>
          <a:lstStyle/>
          <a:p>
            <a:r>
              <a:rPr lang="en-US" dirty="0" smtClean="0"/>
              <a:t>False</a:t>
            </a:r>
            <a:endParaRPr lang="en-US" dirty="0"/>
          </a:p>
        </p:txBody>
      </p:sp>
      <p:sp>
        <p:nvSpPr>
          <p:cNvPr id="38" name="Right Arrow 37"/>
          <p:cNvSpPr/>
          <p:nvPr/>
        </p:nvSpPr>
        <p:spPr>
          <a:xfrm>
            <a:off x="5337330" y="3029123"/>
            <a:ext cx="634481"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0" y="4426782"/>
            <a:ext cx="9144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Right Arrow 22"/>
          <p:cNvSpPr/>
          <p:nvPr/>
        </p:nvSpPr>
        <p:spPr>
          <a:xfrm>
            <a:off x="3441781" y="3527984"/>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3441781" y="2503831"/>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27071" y="2556356"/>
            <a:ext cx="798929" cy="369332"/>
          </a:xfrm>
          <a:prstGeom prst="rect">
            <a:avLst/>
          </a:prstGeom>
          <a:noFill/>
        </p:spPr>
        <p:txBody>
          <a:bodyPr wrap="square" rtlCol="0">
            <a:spAutoFit/>
          </a:bodyPr>
          <a:lstStyle/>
          <a:p>
            <a:r>
              <a:rPr lang="en-US" dirty="0" smtClean="0"/>
              <a:t>True</a:t>
            </a:r>
            <a:endParaRPr lang="en-US" dirty="0"/>
          </a:p>
        </p:txBody>
      </p:sp>
      <p:sp>
        <p:nvSpPr>
          <p:cNvPr id="11" name="TextBox 10"/>
          <p:cNvSpPr txBox="1"/>
          <p:nvPr/>
        </p:nvSpPr>
        <p:spPr>
          <a:xfrm>
            <a:off x="4055508" y="3610378"/>
            <a:ext cx="770492" cy="369332"/>
          </a:xfrm>
          <a:prstGeom prst="rect">
            <a:avLst/>
          </a:prstGeom>
          <a:noFill/>
        </p:spPr>
        <p:txBody>
          <a:bodyPr wrap="square" rtlCol="0">
            <a:spAutoFit/>
          </a:bodyPr>
          <a:lstStyle/>
          <a:p>
            <a:r>
              <a:rPr lang="en-US" dirty="0" smtClean="0"/>
              <a:t>False</a:t>
            </a:r>
            <a:endParaRPr lang="en-US" dirty="0"/>
          </a:p>
        </p:txBody>
      </p:sp>
      <p:sp>
        <p:nvSpPr>
          <p:cNvPr id="15" name="TextBox 14"/>
          <p:cNvSpPr txBox="1"/>
          <p:nvPr/>
        </p:nvSpPr>
        <p:spPr>
          <a:xfrm>
            <a:off x="0" y="3625219"/>
            <a:ext cx="997768" cy="646331"/>
          </a:xfrm>
          <a:prstGeom prst="rect">
            <a:avLst/>
          </a:prstGeom>
          <a:noFill/>
        </p:spPr>
        <p:txBody>
          <a:bodyPr wrap="square" rtlCol="0">
            <a:spAutoFit/>
          </a:bodyPr>
          <a:lstStyle/>
          <a:p>
            <a:r>
              <a:rPr lang="en-US" b="1" dirty="0" smtClean="0">
                <a:solidFill>
                  <a:srgbClr val="FF0000"/>
                </a:solidFill>
              </a:rPr>
              <a:t>Bad</a:t>
            </a:r>
          </a:p>
          <a:p>
            <a:r>
              <a:rPr lang="en-US" b="1" dirty="0" smtClean="0">
                <a:solidFill>
                  <a:srgbClr val="FF0000"/>
                </a:solidFill>
              </a:rPr>
              <a:t>input</a:t>
            </a:r>
            <a:endParaRPr lang="en-US" b="1" dirty="0">
              <a:solidFill>
                <a:srgbClr val="FF0000"/>
              </a:solidFill>
            </a:endParaRPr>
          </a:p>
        </p:txBody>
      </p:sp>
      <p:sp>
        <p:nvSpPr>
          <p:cNvPr id="20" name="Right Arrow 19"/>
          <p:cNvSpPr/>
          <p:nvPr/>
        </p:nvSpPr>
        <p:spPr>
          <a:xfrm>
            <a:off x="1043702" y="3029123"/>
            <a:ext cx="613728" cy="4988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29733" y="3243364"/>
            <a:ext cx="6529052" cy="1043191"/>
          </a:xfrm>
          <a:custGeom>
            <a:avLst/>
            <a:gdLst>
              <a:gd name="connsiteX0" fmla="*/ 0 w 4233334"/>
              <a:gd name="connsiteY0" fmla="*/ 788810 h 788810"/>
              <a:gd name="connsiteX1" fmla="*/ 1049867 w 4233334"/>
              <a:gd name="connsiteY1" fmla="*/ 43744 h 788810"/>
              <a:gd name="connsiteX2" fmla="*/ 2904067 w 4233334"/>
              <a:gd name="connsiteY2" fmla="*/ 526344 h 788810"/>
              <a:gd name="connsiteX3" fmla="*/ 4233334 w 4233334"/>
              <a:gd name="connsiteY3" fmla="*/ 560210 h 788810"/>
              <a:gd name="connsiteX0" fmla="*/ 0 w 4234581"/>
              <a:gd name="connsiteY0" fmla="*/ 365018 h 592194"/>
              <a:gd name="connsiteX1" fmla="*/ 1051114 w 4234581"/>
              <a:gd name="connsiteY1" fmla="*/ 23516 h 592194"/>
              <a:gd name="connsiteX2" fmla="*/ 2905314 w 4234581"/>
              <a:gd name="connsiteY2" fmla="*/ 506116 h 592194"/>
              <a:gd name="connsiteX3" fmla="*/ 4234581 w 4234581"/>
              <a:gd name="connsiteY3" fmla="*/ 539982 h 592194"/>
              <a:gd name="connsiteX0" fmla="*/ 0 w 4436508"/>
              <a:gd name="connsiteY0" fmla="*/ 365018 h 592194"/>
              <a:gd name="connsiteX1" fmla="*/ 1253041 w 4436508"/>
              <a:gd name="connsiteY1" fmla="*/ 23516 h 592194"/>
              <a:gd name="connsiteX2" fmla="*/ 3107241 w 4436508"/>
              <a:gd name="connsiteY2" fmla="*/ 506116 h 592194"/>
              <a:gd name="connsiteX3" fmla="*/ 4436508 w 4436508"/>
              <a:gd name="connsiteY3" fmla="*/ 539982 h 592194"/>
              <a:gd name="connsiteX0" fmla="*/ 0 w 4436508"/>
              <a:gd name="connsiteY0" fmla="*/ 355705 h 530669"/>
              <a:gd name="connsiteX1" fmla="*/ 1253041 w 4436508"/>
              <a:gd name="connsiteY1" fmla="*/ 14203 h 530669"/>
              <a:gd name="connsiteX2" fmla="*/ 3107241 w 4436508"/>
              <a:gd name="connsiteY2" fmla="*/ 270484 h 530669"/>
              <a:gd name="connsiteX3" fmla="*/ 4436508 w 4436508"/>
              <a:gd name="connsiteY3" fmla="*/ 530669 h 530669"/>
              <a:gd name="connsiteX0" fmla="*/ 0 w 4436508"/>
              <a:gd name="connsiteY0" fmla="*/ 355705 h 530669"/>
              <a:gd name="connsiteX1" fmla="*/ 1253041 w 4436508"/>
              <a:gd name="connsiteY1" fmla="*/ 14203 h 530669"/>
              <a:gd name="connsiteX2" fmla="*/ 3107241 w 4436508"/>
              <a:gd name="connsiteY2" fmla="*/ 270484 h 530669"/>
              <a:gd name="connsiteX3" fmla="*/ 4436508 w 4436508"/>
              <a:gd name="connsiteY3" fmla="*/ 530669 h 530669"/>
              <a:gd name="connsiteX0" fmla="*/ 0 w 4436508"/>
              <a:gd name="connsiteY0" fmla="*/ 352698 h 673803"/>
              <a:gd name="connsiteX1" fmla="*/ 1253041 w 4436508"/>
              <a:gd name="connsiteY1" fmla="*/ 11196 h 673803"/>
              <a:gd name="connsiteX2" fmla="*/ 3107241 w 4436508"/>
              <a:gd name="connsiteY2" fmla="*/ 419877 h 673803"/>
              <a:gd name="connsiteX3" fmla="*/ 4436508 w 4436508"/>
              <a:gd name="connsiteY3" fmla="*/ 527662 h 673803"/>
              <a:gd name="connsiteX0" fmla="*/ 0 w 4436508"/>
              <a:gd name="connsiteY0" fmla="*/ 352698 h 673803"/>
              <a:gd name="connsiteX1" fmla="*/ 1253041 w 4436508"/>
              <a:gd name="connsiteY1" fmla="*/ 11196 h 673803"/>
              <a:gd name="connsiteX2" fmla="*/ 3107241 w 4436508"/>
              <a:gd name="connsiteY2" fmla="*/ 419877 h 673803"/>
              <a:gd name="connsiteX3" fmla="*/ 4436508 w 4436508"/>
              <a:gd name="connsiteY3" fmla="*/ 527662 h 673803"/>
              <a:gd name="connsiteX0" fmla="*/ 0 w 4436508"/>
              <a:gd name="connsiteY0" fmla="*/ 352698 h 527662"/>
              <a:gd name="connsiteX1" fmla="*/ 1253041 w 4436508"/>
              <a:gd name="connsiteY1" fmla="*/ 11196 h 527662"/>
              <a:gd name="connsiteX2" fmla="*/ 3107241 w 4436508"/>
              <a:gd name="connsiteY2" fmla="*/ 419877 h 527662"/>
              <a:gd name="connsiteX3" fmla="*/ 4436508 w 4436508"/>
              <a:gd name="connsiteY3" fmla="*/ 527662 h 527662"/>
              <a:gd name="connsiteX0" fmla="*/ 0 w 4436508"/>
              <a:gd name="connsiteY0" fmla="*/ 352698 h 527662"/>
              <a:gd name="connsiteX1" fmla="*/ 1253041 w 4436508"/>
              <a:gd name="connsiteY1" fmla="*/ 11196 h 527662"/>
              <a:gd name="connsiteX2" fmla="*/ 3107241 w 4436508"/>
              <a:gd name="connsiteY2" fmla="*/ 419877 h 527662"/>
              <a:gd name="connsiteX3" fmla="*/ 4436508 w 4436508"/>
              <a:gd name="connsiteY3" fmla="*/ 527662 h 527662"/>
              <a:gd name="connsiteX0" fmla="*/ 0 w 12871615"/>
              <a:gd name="connsiteY0" fmla="*/ 881728 h 881728"/>
              <a:gd name="connsiteX1" fmla="*/ 9688148 w 12871615"/>
              <a:gd name="connsiteY1" fmla="*/ 67578 h 881728"/>
              <a:gd name="connsiteX2" fmla="*/ 11542348 w 12871615"/>
              <a:gd name="connsiteY2" fmla="*/ 476259 h 881728"/>
              <a:gd name="connsiteX3" fmla="*/ 12871615 w 12871615"/>
              <a:gd name="connsiteY3" fmla="*/ 584044 h 881728"/>
              <a:gd name="connsiteX0" fmla="*/ 0 w 12871615"/>
              <a:gd name="connsiteY0" fmla="*/ 917829 h 1134435"/>
              <a:gd name="connsiteX1" fmla="*/ 6175856 w 12871615"/>
              <a:gd name="connsiteY1" fmla="*/ 1134435 h 1134435"/>
              <a:gd name="connsiteX2" fmla="*/ 9688148 w 12871615"/>
              <a:gd name="connsiteY2" fmla="*/ 103679 h 1134435"/>
              <a:gd name="connsiteX3" fmla="*/ 11542348 w 12871615"/>
              <a:gd name="connsiteY3" fmla="*/ 512360 h 1134435"/>
              <a:gd name="connsiteX4" fmla="*/ 12871615 w 12871615"/>
              <a:gd name="connsiteY4" fmla="*/ 620145 h 1134435"/>
              <a:gd name="connsiteX0" fmla="*/ 0 w 12871615"/>
              <a:gd name="connsiteY0" fmla="*/ 917829 h 1134435"/>
              <a:gd name="connsiteX1" fmla="*/ 1500380 w 12871615"/>
              <a:gd name="connsiteY1" fmla="*/ 1115080 h 1134435"/>
              <a:gd name="connsiteX2" fmla="*/ 6175856 w 12871615"/>
              <a:gd name="connsiteY2" fmla="*/ 1134435 h 1134435"/>
              <a:gd name="connsiteX3" fmla="*/ 9688148 w 12871615"/>
              <a:gd name="connsiteY3" fmla="*/ 103679 h 1134435"/>
              <a:gd name="connsiteX4" fmla="*/ 11542348 w 12871615"/>
              <a:gd name="connsiteY4" fmla="*/ 512360 h 1134435"/>
              <a:gd name="connsiteX5" fmla="*/ 12871615 w 12871615"/>
              <a:gd name="connsiteY5" fmla="*/ 620145 h 1134435"/>
              <a:gd name="connsiteX0" fmla="*/ 0 w 12871615"/>
              <a:gd name="connsiteY0" fmla="*/ 826585 h 1043191"/>
              <a:gd name="connsiteX1" fmla="*/ 1500380 w 12871615"/>
              <a:gd name="connsiteY1" fmla="*/ 1023836 h 1043191"/>
              <a:gd name="connsiteX2" fmla="*/ 6175856 w 12871615"/>
              <a:gd name="connsiteY2" fmla="*/ 1043191 h 1043191"/>
              <a:gd name="connsiteX3" fmla="*/ 8178836 w 12871615"/>
              <a:gd name="connsiteY3" fmla="*/ 346503 h 1043191"/>
              <a:gd name="connsiteX4" fmla="*/ 9688148 w 12871615"/>
              <a:gd name="connsiteY4" fmla="*/ 12435 h 1043191"/>
              <a:gd name="connsiteX5" fmla="*/ 11542348 w 12871615"/>
              <a:gd name="connsiteY5" fmla="*/ 421116 h 1043191"/>
              <a:gd name="connsiteX6" fmla="*/ 12871615 w 12871615"/>
              <a:gd name="connsiteY6" fmla="*/ 528901 h 104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1615" h="1043191">
                <a:moveTo>
                  <a:pt x="0" y="826585"/>
                </a:moveTo>
                <a:lnTo>
                  <a:pt x="1500380" y="1023836"/>
                </a:lnTo>
                <a:lnTo>
                  <a:pt x="6175856" y="1043191"/>
                </a:lnTo>
                <a:cubicBezTo>
                  <a:pt x="7288932" y="955702"/>
                  <a:pt x="7593454" y="518296"/>
                  <a:pt x="8178836" y="346503"/>
                </a:cubicBezTo>
                <a:cubicBezTo>
                  <a:pt x="8764218" y="174710"/>
                  <a:pt x="9127563" y="0"/>
                  <a:pt x="9688148" y="12435"/>
                </a:cubicBezTo>
                <a:cubicBezTo>
                  <a:pt x="10248733" y="24870"/>
                  <a:pt x="10607946" y="74841"/>
                  <a:pt x="11542348" y="421116"/>
                </a:cubicBezTo>
                <a:cubicBezTo>
                  <a:pt x="12273225" y="488399"/>
                  <a:pt x="12871615" y="528901"/>
                  <a:pt x="12871615" y="528901"/>
                </a:cubicBezTo>
              </a:path>
            </a:pathLst>
          </a:custGeom>
          <a:ln w="38100" cap="flat" cmpd="sng" algn="ctr">
            <a:solidFill>
              <a:srgbClr val="FF0000"/>
            </a:solidFill>
            <a:prstDash val="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1" name="Shape 12"/>
          <p:cNvCxnSpPr/>
          <p:nvPr/>
        </p:nvCxnSpPr>
        <p:spPr>
          <a:xfrm flipV="1">
            <a:off x="7358785" y="2748696"/>
            <a:ext cx="1080671" cy="997138"/>
          </a:xfrm>
          <a:prstGeom prst="curvedConnector3">
            <a:avLst>
              <a:gd name="adj1" fmla="val 2992"/>
            </a:avLst>
          </a:prstGeom>
          <a:ln w="25400" cap="flat" cmpd="sng" algn="ctr">
            <a:solidFill>
              <a:srgbClr val="FF0000"/>
            </a:solidFill>
            <a:prstDash val="dash"/>
            <a:round/>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958599" y="1592324"/>
            <a:ext cx="1815219" cy="646331"/>
          </a:xfrm>
          <a:prstGeom prst="rect">
            <a:avLst/>
          </a:prstGeom>
          <a:noFill/>
          <a:ln>
            <a:solidFill>
              <a:schemeClr val="tx1"/>
            </a:solidFill>
          </a:ln>
          <a:effectLst>
            <a:outerShdw blurRad="50800" dist="12700" dir="2700000">
              <a:srgbClr val="000000">
                <a:alpha val="43000"/>
              </a:srgbClr>
            </a:outerShdw>
          </a:effectLst>
        </p:spPr>
        <p:txBody>
          <a:bodyPr wrap="square" rtlCol="0" anchor="ctr">
            <a:spAutoFit/>
          </a:bodyPr>
          <a:lstStyle/>
          <a:p>
            <a:pPr algn="ctr"/>
            <a:r>
              <a:rPr lang="en-US" dirty="0" smtClean="0"/>
              <a:t>Server Validation Function</a:t>
            </a:r>
          </a:p>
        </p:txBody>
      </p:sp>
      <p:pic>
        <p:nvPicPr>
          <p:cNvPr id="47" name="Picture 46"/>
          <p:cNvPicPr>
            <a:picLocks noChangeAspect="1"/>
          </p:cNvPicPr>
          <p:nvPr/>
        </p:nvPicPr>
        <p:blipFill>
          <a:blip r:embed="rId2"/>
          <a:stretch>
            <a:fillRect/>
          </a:stretch>
        </p:blipFill>
        <p:spPr>
          <a:xfrm>
            <a:off x="6290734" y="2657086"/>
            <a:ext cx="1264873" cy="1193823"/>
          </a:xfrm>
          <a:prstGeom prst="rect">
            <a:avLst/>
          </a:prstGeom>
        </p:spPr>
      </p:pic>
      <p:sp>
        <p:nvSpPr>
          <p:cNvPr id="63" name="Content Placeholder 2"/>
          <p:cNvSpPr txBox="1">
            <a:spLocks/>
          </p:cNvSpPr>
          <p:nvPr/>
        </p:nvSpPr>
        <p:spPr>
          <a:xfrm>
            <a:off x="457200" y="4622803"/>
            <a:ext cx="8229600" cy="1854195"/>
          </a:xfrm>
          <a:prstGeom prst="rect">
            <a:avLst/>
          </a:prstGeom>
        </p:spPr>
        <p:txBody>
          <a:bodyPr vert="horz" lIns="54864" tIns="91440" rtlCol="0">
            <a:normAutofit fontScale="92500" lnSpcReduction="10000"/>
          </a:bodyPr>
          <a:lstStyle/>
          <a:p>
            <a:pPr marL="438912" indent="-320040">
              <a:buClr>
                <a:schemeClr val="accent1"/>
              </a:buClr>
              <a:buSzPct val="80000"/>
              <a:buFont typeface="Wingdings 2"/>
              <a:buChar char=""/>
            </a:pPr>
            <a:r>
              <a:rPr lang="en-US" sz="3200" dirty="0" smtClean="0"/>
              <a:t>The server side input validation function was under constrained and accepted </a:t>
            </a:r>
            <a:r>
              <a:rPr lang="en-US" sz="3200" dirty="0" smtClean="0">
                <a:solidFill>
                  <a:srgbClr val="FF0000"/>
                </a:solidFill>
              </a:rPr>
              <a:t>bad inputs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t>Serious security problem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3">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3">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animBg="1"/>
      <p:bldP spid="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7" name="Picture 6"/>
          <p:cNvPicPr>
            <a:picLocks noChangeAspect="1"/>
          </p:cNvPicPr>
          <p:nvPr/>
        </p:nvPicPr>
        <p:blipFill>
          <a:blip r:embed="rId3"/>
          <a:stretch>
            <a:fillRect/>
          </a:stretch>
        </p:blipFill>
        <p:spPr>
          <a:xfrm>
            <a:off x="341742" y="1456988"/>
            <a:ext cx="1608423" cy="2636027"/>
          </a:xfrm>
          <a:prstGeom prst="rect">
            <a:avLst/>
          </a:prstGeom>
        </p:spPr>
      </p:pic>
      <p:pic>
        <p:nvPicPr>
          <p:cNvPr id="9" name="Picture 8"/>
          <p:cNvPicPr>
            <a:picLocks noChangeAspect="1"/>
          </p:cNvPicPr>
          <p:nvPr/>
        </p:nvPicPr>
        <p:blipFill>
          <a:blip r:embed="rId4"/>
          <a:stretch>
            <a:fillRect/>
          </a:stretch>
        </p:blipFill>
        <p:spPr>
          <a:xfrm>
            <a:off x="4016668" y="1634788"/>
            <a:ext cx="2099885" cy="2427527"/>
          </a:xfrm>
          <a:prstGeom prst="rect">
            <a:avLst/>
          </a:prstGeom>
        </p:spPr>
      </p:pic>
      <p:pic>
        <p:nvPicPr>
          <p:cNvPr id="10" name="Picture 9"/>
          <p:cNvPicPr>
            <a:picLocks noChangeAspect="1"/>
          </p:cNvPicPr>
          <p:nvPr/>
        </p:nvPicPr>
        <p:blipFill>
          <a:blip r:embed="rId5"/>
          <a:stretch>
            <a:fillRect/>
          </a:stretch>
        </p:blipFill>
        <p:spPr>
          <a:xfrm>
            <a:off x="5767810" y="1634789"/>
            <a:ext cx="2918990" cy="2070100"/>
          </a:xfrm>
          <a:prstGeom prst="rect">
            <a:avLst/>
          </a:prstGeom>
        </p:spPr>
      </p:pic>
      <p:pic>
        <p:nvPicPr>
          <p:cNvPr id="12" name="Picture 11"/>
          <p:cNvPicPr>
            <a:picLocks noChangeAspect="1"/>
          </p:cNvPicPr>
          <p:nvPr/>
        </p:nvPicPr>
        <p:blipFill>
          <a:blip r:embed="rId6"/>
          <a:stretch>
            <a:fillRect/>
          </a:stretch>
        </p:blipFill>
        <p:spPr>
          <a:xfrm>
            <a:off x="3243944" y="4401736"/>
            <a:ext cx="2528559" cy="2019941"/>
          </a:xfrm>
          <a:prstGeom prst="rect">
            <a:avLst/>
          </a:prstGeom>
        </p:spPr>
      </p:pic>
      <p:pic>
        <p:nvPicPr>
          <p:cNvPr id="13" name="Picture 12"/>
          <p:cNvPicPr>
            <a:picLocks noChangeAspect="1"/>
          </p:cNvPicPr>
          <p:nvPr/>
        </p:nvPicPr>
        <p:blipFill>
          <a:blip r:embed="rId7"/>
          <a:stretch>
            <a:fillRect/>
          </a:stretch>
        </p:blipFill>
        <p:spPr>
          <a:xfrm>
            <a:off x="5729326" y="4595702"/>
            <a:ext cx="2339644" cy="1642110"/>
          </a:xfrm>
          <a:prstGeom prst="rect">
            <a:avLst/>
          </a:prstGeom>
        </p:spPr>
      </p:pic>
      <p:grpSp>
        <p:nvGrpSpPr>
          <p:cNvPr id="3" name="Group 25"/>
          <p:cNvGrpSpPr/>
          <p:nvPr/>
        </p:nvGrpSpPr>
        <p:grpSpPr>
          <a:xfrm>
            <a:off x="1258391" y="2669839"/>
            <a:ext cx="7428409" cy="3761460"/>
            <a:chOff x="1258391" y="2669839"/>
            <a:chExt cx="7428409" cy="3761460"/>
          </a:xfrm>
        </p:grpSpPr>
        <p:cxnSp>
          <p:nvCxnSpPr>
            <p:cNvPr id="15" name="Elbow Connector 14"/>
            <p:cNvCxnSpPr>
              <a:stCxn id="10" idx="3"/>
              <a:endCxn id="20" idx="1"/>
            </p:cNvCxnSpPr>
            <p:nvPr/>
          </p:nvCxnSpPr>
          <p:spPr>
            <a:xfrm flipH="1">
              <a:off x="1258391" y="2669839"/>
              <a:ext cx="7428409" cy="2720396"/>
            </a:xfrm>
            <a:prstGeom prst="bentConnector5">
              <a:avLst>
                <a:gd name="adj1" fmla="val -3077"/>
                <a:gd name="adj2" fmla="val 59266"/>
                <a:gd name="adj3" fmla="val 103077"/>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8"/>
            <a:stretch>
              <a:fillRect/>
            </a:stretch>
          </p:blipFill>
          <p:spPr>
            <a:xfrm>
              <a:off x="1258391" y="5244185"/>
              <a:ext cx="901700" cy="292100"/>
            </a:xfrm>
            <a:prstGeom prst="rect">
              <a:avLst/>
            </a:prstGeom>
          </p:spPr>
        </p:pic>
        <p:pic>
          <p:nvPicPr>
            <p:cNvPr id="21" name="Picture 20"/>
            <p:cNvPicPr>
              <a:picLocks noChangeAspect="1"/>
            </p:cNvPicPr>
            <p:nvPr/>
          </p:nvPicPr>
          <p:blipFill>
            <a:blip r:embed="rId9"/>
            <a:stretch>
              <a:fillRect/>
            </a:stretch>
          </p:blipFill>
          <p:spPr>
            <a:xfrm>
              <a:off x="1790795" y="4411358"/>
              <a:ext cx="1500528" cy="2019941"/>
            </a:xfrm>
            <a:prstGeom prst="rect">
              <a:avLst/>
            </a:prstGeom>
          </p:spPr>
        </p:pic>
      </p:grpSp>
      <p:pic>
        <p:nvPicPr>
          <p:cNvPr id="4" name="Picture 3"/>
          <p:cNvPicPr>
            <a:picLocks noChangeAspect="1"/>
          </p:cNvPicPr>
          <p:nvPr/>
        </p:nvPicPr>
        <p:blipFill>
          <a:blip r:embed="rId10"/>
          <a:stretch>
            <a:fillRect/>
          </a:stretch>
        </p:blipFill>
        <p:spPr>
          <a:xfrm>
            <a:off x="1595809" y="1648211"/>
            <a:ext cx="2618935" cy="2056678"/>
          </a:xfrm>
          <a:prstGeom prst="rect">
            <a:avLst/>
          </a:prstGeom>
        </p:spPr>
      </p:pic>
    </p:spTree>
    <p:extLst>
      <p:ext uri="{BB962C8B-B14F-4D97-AF65-F5344CB8AC3E}">
        <p14:creationId xmlns:p14="http://schemas.microsoft.com/office/powerpoint/2010/main" val="4242662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&amp; Extraction </a:t>
            </a:r>
            <a:r>
              <a:rPr lang="en-US" dirty="0"/>
              <a:t>Phase</a:t>
            </a:r>
            <a:endParaRPr lang="en-US" dirty="0"/>
          </a:p>
        </p:txBody>
      </p:sp>
      <p:pic>
        <p:nvPicPr>
          <p:cNvPr id="7" name="Picture 6"/>
          <p:cNvPicPr>
            <a:picLocks noChangeAspect="1"/>
          </p:cNvPicPr>
          <p:nvPr/>
        </p:nvPicPr>
        <p:blipFill>
          <a:blip r:embed="rId2">
            <a:alphaModFix/>
          </a:blip>
          <a:stretch>
            <a:fillRect/>
          </a:stretch>
        </p:blipFill>
        <p:spPr>
          <a:xfrm>
            <a:off x="341742" y="1456988"/>
            <a:ext cx="1608423" cy="2636027"/>
          </a:xfrm>
          <a:prstGeom prst="rect">
            <a:avLst/>
          </a:prstGeom>
        </p:spPr>
      </p:pic>
      <p:pic>
        <p:nvPicPr>
          <p:cNvPr id="9" name="Picture 8"/>
          <p:cNvPicPr>
            <a:picLocks noChangeAspect="1"/>
          </p:cNvPicPr>
          <p:nvPr/>
        </p:nvPicPr>
        <p:blipFill>
          <a:blip r:embed="rId3"/>
          <a:stretch>
            <a:fillRect/>
          </a:stretch>
        </p:blipFill>
        <p:spPr>
          <a:xfrm>
            <a:off x="4016668" y="1634788"/>
            <a:ext cx="2099885" cy="2427527"/>
          </a:xfrm>
          <a:prstGeom prst="rect">
            <a:avLst/>
          </a:prstGeom>
        </p:spPr>
      </p:pic>
      <p:pic>
        <p:nvPicPr>
          <p:cNvPr id="10" name="Picture 9"/>
          <p:cNvPicPr>
            <a:picLocks noChangeAspect="1"/>
          </p:cNvPicPr>
          <p:nvPr/>
        </p:nvPicPr>
        <p:blipFill>
          <a:blip r:embed="rId4">
            <a:alphaModFix amt="22000"/>
          </a:blip>
          <a:stretch>
            <a:fillRect/>
          </a:stretch>
        </p:blipFill>
        <p:spPr>
          <a:xfrm>
            <a:off x="5767810" y="1634789"/>
            <a:ext cx="2918990" cy="2070100"/>
          </a:xfrm>
          <a:prstGeom prst="rect">
            <a:avLst/>
          </a:prstGeom>
        </p:spPr>
      </p:pic>
      <p:pic>
        <p:nvPicPr>
          <p:cNvPr id="12" name="Picture 11"/>
          <p:cNvPicPr>
            <a:picLocks noChangeAspect="1"/>
          </p:cNvPicPr>
          <p:nvPr/>
        </p:nvPicPr>
        <p:blipFill>
          <a:blip r:embed="rId5">
            <a:alphaModFix amt="22000"/>
          </a:blip>
          <a:stretch>
            <a:fillRect/>
          </a:stretch>
        </p:blipFill>
        <p:spPr>
          <a:xfrm>
            <a:off x="3243944" y="4401736"/>
            <a:ext cx="2528559" cy="2019941"/>
          </a:xfrm>
          <a:prstGeom prst="rect">
            <a:avLst/>
          </a:prstGeom>
        </p:spPr>
      </p:pic>
      <p:pic>
        <p:nvPicPr>
          <p:cNvPr id="13" name="Picture 12"/>
          <p:cNvPicPr>
            <a:picLocks noChangeAspect="1"/>
          </p:cNvPicPr>
          <p:nvPr/>
        </p:nvPicPr>
        <p:blipFill>
          <a:blip r:embed="rId6">
            <a:alphaModFix amt="22000"/>
          </a:blip>
          <a:stretch>
            <a:fillRect/>
          </a:stretch>
        </p:blipFill>
        <p:spPr>
          <a:xfrm>
            <a:off x="5729326" y="4595702"/>
            <a:ext cx="2339644" cy="1642110"/>
          </a:xfrm>
          <a:prstGeom prst="rect">
            <a:avLst/>
          </a:prstGeom>
        </p:spPr>
      </p:pic>
      <p:grpSp>
        <p:nvGrpSpPr>
          <p:cNvPr id="3" name="Group 25"/>
          <p:cNvGrpSpPr/>
          <p:nvPr/>
        </p:nvGrpSpPr>
        <p:grpSpPr>
          <a:xfrm>
            <a:off x="1258391" y="2669839"/>
            <a:ext cx="7428409" cy="3761460"/>
            <a:chOff x="1258391" y="2669839"/>
            <a:chExt cx="7428409" cy="3761460"/>
          </a:xfrm>
        </p:grpSpPr>
        <p:cxnSp>
          <p:nvCxnSpPr>
            <p:cNvPr id="15" name="Elbow Connector 14"/>
            <p:cNvCxnSpPr>
              <a:stCxn id="10" idx="3"/>
              <a:endCxn id="20" idx="1"/>
            </p:cNvCxnSpPr>
            <p:nvPr/>
          </p:nvCxnSpPr>
          <p:spPr>
            <a:xfrm flipH="1">
              <a:off x="1258391" y="2669839"/>
              <a:ext cx="7428409" cy="2720396"/>
            </a:xfrm>
            <a:prstGeom prst="bentConnector5">
              <a:avLst>
                <a:gd name="adj1" fmla="val -3077"/>
                <a:gd name="adj2" fmla="val 59266"/>
                <a:gd name="adj3" fmla="val 103077"/>
              </a:avLst>
            </a:prstGeom>
            <a:ln>
              <a:solidFill>
                <a:schemeClr val="bg2"/>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7">
              <a:alphaModFix amt="22000"/>
            </a:blip>
            <a:stretch>
              <a:fillRect/>
            </a:stretch>
          </p:blipFill>
          <p:spPr>
            <a:xfrm>
              <a:off x="1258391" y="5244185"/>
              <a:ext cx="901700" cy="292100"/>
            </a:xfrm>
            <a:prstGeom prst="rect">
              <a:avLst/>
            </a:prstGeom>
          </p:spPr>
        </p:pic>
        <p:pic>
          <p:nvPicPr>
            <p:cNvPr id="21" name="Picture 20"/>
            <p:cNvPicPr>
              <a:picLocks noChangeAspect="1"/>
            </p:cNvPicPr>
            <p:nvPr/>
          </p:nvPicPr>
          <p:blipFill>
            <a:blip r:embed="rId8">
              <a:alphaModFix amt="22000"/>
            </a:blip>
            <a:stretch>
              <a:fillRect/>
            </a:stretch>
          </p:blipFill>
          <p:spPr>
            <a:xfrm>
              <a:off x="1790795" y="4411358"/>
              <a:ext cx="1500528" cy="2019941"/>
            </a:xfrm>
            <a:prstGeom prst="rect">
              <a:avLst/>
            </a:prstGeom>
          </p:spPr>
        </p:pic>
      </p:grpSp>
      <p:pic>
        <p:nvPicPr>
          <p:cNvPr id="14" name="Picture 13"/>
          <p:cNvPicPr>
            <a:picLocks noChangeAspect="1"/>
          </p:cNvPicPr>
          <p:nvPr/>
        </p:nvPicPr>
        <p:blipFill>
          <a:blip r:embed="rId9"/>
          <a:stretch>
            <a:fillRect/>
          </a:stretch>
        </p:blipFill>
        <p:spPr>
          <a:xfrm>
            <a:off x="1595809" y="1651721"/>
            <a:ext cx="2618935" cy="2056678"/>
          </a:xfrm>
          <a:prstGeom prst="rect">
            <a:avLst/>
          </a:prstGeom>
        </p:spPr>
      </p:pic>
    </p:spTree>
    <p:extLst>
      <p:ext uri="{BB962C8B-B14F-4D97-AF65-F5344CB8AC3E}">
        <p14:creationId xmlns:p14="http://schemas.microsoft.com/office/powerpoint/2010/main" val="24657936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Input Validation Mapping</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23</a:t>
            </a:fld>
            <a:endParaRPr lang="en-US"/>
          </a:p>
        </p:txBody>
      </p:sp>
      <p:pic>
        <p:nvPicPr>
          <p:cNvPr id="5" name="Picture 4"/>
          <p:cNvPicPr>
            <a:picLocks noChangeAspect="1"/>
          </p:cNvPicPr>
          <p:nvPr/>
        </p:nvPicPr>
        <p:blipFill>
          <a:blip r:embed="rId3"/>
          <a:stretch>
            <a:fillRect/>
          </a:stretch>
        </p:blipFill>
        <p:spPr>
          <a:xfrm>
            <a:off x="2972305" y="3353855"/>
            <a:ext cx="1328763" cy="884232"/>
          </a:xfrm>
          <a:prstGeom prst="rect">
            <a:avLst/>
          </a:prstGeom>
        </p:spPr>
      </p:pic>
      <p:pic>
        <p:nvPicPr>
          <p:cNvPr id="6" name="Picture 5"/>
          <p:cNvPicPr>
            <a:picLocks noChangeAspect="1"/>
          </p:cNvPicPr>
          <p:nvPr/>
        </p:nvPicPr>
        <p:blipFill>
          <a:blip r:embed="rId4"/>
          <a:stretch>
            <a:fillRect/>
          </a:stretch>
        </p:blipFill>
        <p:spPr>
          <a:xfrm>
            <a:off x="2616707" y="3168701"/>
            <a:ext cx="1059282" cy="369390"/>
          </a:xfrm>
          <a:prstGeom prst="rect">
            <a:avLst/>
          </a:prstGeom>
        </p:spPr>
      </p:pic>
      <p:pic>
        <p:nvPicPr>
          <p:cNvPr id="7" name="Picture 6"/>
          <p:cNvPicPr>
            <a:picLocks noChangeAspect="1"/>
          </p:cNvPicPr>
          <p:nvPr/>
        </p:nvPicPr>
        <p:blipFill>
          <a:blip r:embed="rId5"/>
          <a:stretch>
            <a:fillRect/>
          </a:stretch>
        </p:blipFill>
        <p:spPr>
          <a:xfrm>
            <a:off x="739663" y="4074628"/>
            <a:ext cx="1009802" cy="1009802"/>
          </a:xfrm>
          <a:prstGeom prst="rect">
            <a:avLst/>
          </a:prstGeom>
        </p:spPr>
      </p:pic>
      <p:sp>
        <p:nvSpPr>
          <p:cNvPr id="8" name="TextBox 7"/>
          <p:cNvSpPr txBox="1"/>
          <p:nvPr/>
        </p:nvSpPr>
        <p:spPr>
          <a:xfrm>
            <a:off x="298530" y="5084430"/>
            <a:ext cx="1852002" cy="646331"/>
          </a:xfrm>
          <a:prstGeom prst="rect">
            <a:avLst/>
          </a:prstGeom>
          <a:noFill/>
        </p:spPr>
        <p:txBody>
          <a:bodyPr wrap="none" rtlCol="0">
            <a:spAutoFit/>
          </a:bodyPr>
          <a:lstStyle/>
          <a:p>
            <a:pPr algn="ctr"/>
            <a:r>
              <a:rPr lang="en-US" dirty="0" smtClean="0"/>
              <a:t>Web Deployment</a:t>
            </a:r>
          </a:p>
          <a:p>
            <a:pPr algn="ctr"/>
            <a:r>
              <a:rPr lang="en-US" dirty="0" smtClean="0"/>
              <a:t>Descriptor</a:t>
            </a:r>
            <a:endParaRPr lang="en-US" dirty="0"/>
          </a:p>
        </p:txBody>
      </p:sp>
      <p:pic>
        <p:nvPicPr>
          <p:cNvPr id="9" name="Picture 8"/>
          <p:cNvPicPr>
            <a:picLocks noChangeAspect="1"/>
          </p:cNvPicPr>
          <p:nvPr/>
        </p:nvPicPr>
        <p:blipFill>
          <a:blip r:embed="rId6"/>
          <a:stretch>
            <a:fillRect/>
          </a:stretch>
        </p:blipFill>
        <p:spPr>
          <a:xfrm>
            <a:off x="631865" y="1852127"/>
            <a:ext cx="1253067" cy="1253067"/>
          </a:xfrm>
          <a:prstGeom prst="rect">
            <a:avLst/>
          </a:prstGeom>
        </p:spPr>
      </p:pic>
      <p:sp>
        <p:nvSpPr>
          <p:cNvPr id="10" name="TextBox 9"/>
          <p:cNvSpPr txBox="1"/>
          <p:nvPr/>
        </p:nvSpPr>
        <p:spPr>
          <a:xfrm>
            <a:off x="485663" y="3105194"/>
            <a:ext cx="1538665" cy="369332"/>
          </a:xfrm>
          <a:prstGeom prst="rect">
            <a:avLst/>
          </a:prstGeom>
          <a:noFill/>
        </p:spPr>
        <p:txBody>
          <a:bodyPr wrap="none" rtlCol="0">
            <a:spAutoFit/>
          </a:bodyPr>
          <a:lstStyle/>
          <a:p>
            <a:pPr algn="ctr"/>
            <a:r>
              <a:rPr lang="en-US" dirty="0" smtClean="0"/>
              <a:t>J2EE Web App</a:t>
            </a:r>
            <a:endParaRPr lang="en-US" dirty="0"/>
          </a:p>
        </p:txBody>
      </p:sp>
      <p:sp>
        <p:nvSpPr>
          <p:cNvPr id="11" name="Rounded Rectangle 10"/>
          <p:cNvSpPr/>
          <p:nvPr/>
        </p:nvSpPr>
        <p:spPr>
          <a:xfrm>
            <a:off x="2675469" y="1835672"/>
            <a:ext cx="1490136" cy="12695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Web Application</a:t>
            </a:r>
          </a:p>
          <a:p>
            <a:pPr algn="ctr"/>
            <a:r>
              <a:rPr lang="en-US" b="1" dirty="0" smtClean="0"/>
              <a:t>Analyzer</a:t>
            </a:r>
            <a:endParaRPr lang="en-US" b="1" dirty="0"/>
          </a:p>
        </p:txBody>
      </p:sp>
      <p:cxnSp>
        <p:nvCxnSpPr>
          <p:cNvPr id="12" name="Straight Connector 11"/>
          <p:cNvCxnSpPr>
            <a:stCxn id="10" idx="2"/>
            <a:endCxn id="7" idx="0"/>
          </p:cNvCxnSpPr>
          <p:nvPr/>
        </p:nvCxnSpPr>
        <p:spPr>
          <a:xfrm flipH="1">
            <a:off x="1244564" y="3474526"/>
            <a:ext cx="10432" cy="6001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ight Arrow 12"/>
          <p:cNvSpPr/>
          <p:nvPr/>
        </p:nvSpPr>
        <p:spPr>
          <a:xfrm>
            <a:off x="1967486" y="2313493"/>
            <a:ext cx="615355" cy="3147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250269" y="2288080"/>
            <a:ext cx="712645" cy="2910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2972306" y="4539188"/>
            <a:ext cx="4151426" cy="2178265"/>
          </a:xfrm>
          <a:prstGeom prst="rect">
            <a:avLst/>
          </a:prstGeom>
        </p:spPr>
        <p:style>
          <a:lnRef idx="2">
            <a:schemeClr val="dk1"/>
          </a:lnRef>
          <a:fillRef idx="1">
            <a:schemeClr val="lt1"/>
          </a:fillRef>
          <a:effectRef idx="0">
            <a:schemeClr val="dk1"/>
          </a:effectRef>
          <a:fontRef idx="minor">
            <a:schemeClr val="dk1"/>
          </a:fontRef>
        </p:style>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118872" indent="0">
              <a:buFont typeface="Wingdings 2"/>
              <a:buNone/>
            </a:pPr>
            <a:r>
              <a:rPr lang="en-US" sz="2000" dirty="0" smtClean="0"/>
              <a:t>For each input, we obtain</a:t>
            </a:r>
          </a:p>
          <a:p>
            <a:r>
              <a:rPr lang="en-US" sz="2000" dirty="0" smtClean="0"/>
              <a:t>Domain information</a:t>
            </a:r>
          </a:p>
          <a:p>
            <a:r>
              <a:rPr lang="en-US" sz="2000" dirty="0" smtClean="0"/>
              <a:t>Multiple parameterized validation functions with parameter values</a:t>
            </a:r>
          </a:p>
          <a:p>
            <a:r>
              <a:rPr lang="en-US" sz="2000" dirty="0" smtClean="0"/>
              <a:t>Path to access the  web application form</a:t>
            </a:r>
            <a:endParaRPr lang="en-US" sz="2000" dirty="0"/>
          </a:p>
        </p:txBody>
      </p:sp>
      <p:pic>
        <p:nvPicPr>
          <p:cNvPr id="17" name="Picture 16"/>
          <p:cNvPicPr>
            <a:picLocks noChangeAspect="1"/>
          </p:cNvPicPr>
          <p:nvPr/>
        </p:nvPicPr>
        <p:blipFill>
          <a:blip r:embed="rId7"/>
          <a:stretch>
            <a:fillRect/>
          </a:stretch>
        </p:blipFill>
        <p:spPr>
          <a:xfrm>
            <a:off x="7628664" y="1734767"/>
            <a:ext cx="990404" cy="990404"/>
          </a:xfrm>
          <a:prstGeom prst="rect">
            <a:avLst/>
          </a:prstGeom>
        </p:spPr>
      </p:pic>
      <p:sp>
        <p:nvSpPr>
          <p:cNvPr id="18" name="TextBox 17"/>
          <p:cNvSpPr txBox="1"/>
          <p:nvPr/>
        </p:nvSpPr>
        <p:spPr>
          <a:xfrm>
            <a:off x="7123732" y="2628195"/>
            <a:ext cx="2059729" cy="646331"/>
          </a:xfrm>
          <a:prstGeom prst="rect">
            <a:avLst/>
          </a:prstGeom>
          <a:noFill/>
        </p:spPr>
        <p:txBody>
          <a:bodyPr wrap="none" rtlCol="0">
            <a:spAutoFit/>
          </a:bodyPr>
          <a:lstStyle/>
          <a:p>
            <a:pPr algn="ctr"/>
            <a:r>
              <a:rPr lang="en-US" dirty="0" smtClean="0"/>
              <a:t>Dynamic Extraction</a:t>
            </a:r>
          </a:p>
          <a:p>
            <a:pPr algn="ctr"/>
            <a:r>
              <a:rPr lang="en-US" dirty="0" smtClean="0"/>
              <a:t>for JavaScript</a:t>
            </a:r>
            <a:endParaRPr lang="en-US" dirty="0"/>
          </a:p>
        </p:txBody>
      </p:sp>
      <p:pic>
        <p:nvPicPr>
          <p:cNvPr id="19" name="Picture 18"/>
          <p:cNvPicPr>
            <a:picLocks noChangeAspect="1"/>
          </p:cNvPicPr>
          <p:nvPr/>
        </p:nvPicPr>
        <p:blipFill>
          <a:blip r:embed="rId8"/>
          <a:stretch>
            <a:fillRect/>
          </a:stretch>
        </p:blipFill>
        <p:spPr>
          <a:xfrm>
            <a:off x="7569199" y="3472386"/>
            <a:ext cx="1100668" cy="1100668"/>
          </a:xfrm>
          <a:prstGeom prst="rect">
            <a:avLst/>
          </a:prstGeom>
        </p:spPr>
      </p:pic>
      <p:sp>
        <p:nvSpPr>
          <p:cNvPr id="20" name="TextBox 19"/>
          <p:cNvSpPr txBox="1"/>
          <p:nvPr/>
        </p:nvSpPr>
        <p:spPr>
          <a:xfrm>
            <a:off x="7285582" y="4396879"/>
            <a:ext cx="1803762" cy="646331"/>
          </a:xfrm>
          <a:prstGeom prst="rect">
            <a:avLst/>
          </a:prstGeom>
          <a:noFill/>
        </p:spPr>
        <p:txBody>
          <a:bodyPr wrap="none" rtlCol="0">
            <a:spAutoFit/>
          </a:bodyPr>
          <a:lstStyle/>
          <a:p>
            <a:pPr algn="ctr"/>
            <a:r>
              <a:rPr lang="en-US" dirty="0" smtClean="0"/>
              <a:t>Static Extraction</a:t>
            </a:r>
          </a:p>
          <a:p>
            <a:pPr algn="ctr"/>
            <a:r>
              <a:rPr lang="en-US" dirty="0" smtClean="0"/>
              <a:t>for Java Routines</a:t>
            </a:r>
            <a:endParaRPr lang="en-US" dirty="0"/>
          </a:p>
        </p:txBody>
      </p:sp>
      <p:sp>
        <p:nvSpPr>
          <p:cNvPr id="21" name="Bent Arrow 20"/>
          <p:cNvSpPr/>
          <p:nvPr/>
        </p:nvSpPr>
        <p:spPr>
          <a:xfrm flipV="1">
            <a:off x="6781602" y="2313493"/>
            <a:ext cx="787597" cy="1760725"/>
          </a:xfrm>
          <a:prstGeom prst="bentArrow">
            <a:avLst>
              <a:gd name="adj1" fmla="val 14250"/>
              <a:gd name="adj2" fmla="val 207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Right Arrow 21"/>
          <p:cNvSpPr/>
          <p:nvPr/>
        </p:nvSpPr>
        <p:spPr>
          <a:xfrm>
            <a:off x="6616260" y="2061574"/>
            <a:ext cx="1046269" cy="2910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9"/>
          <a:stretch>
            <a:fillRect/>
          </a:stretch>
        </p:blipFill>
        <p:spPr>
          <a:xfrm>
            <a:off x="4990660" y="1728255"/>
            <a:ext cx="1625600" cy="1625600"/>
          </a:xfrm>
          <a:prstGeom prst="rect">
            <a:avLst/>
          </a:prstGeom>
        </p:spPr>
      </p:pic>
      <p:sp>
        <p:nvSpPr>
          <p:cNvPr id="24" name="Rectangle 23"/>
          <p:cNvSpPr/>
          <p:nvPr/>
        </p:nvSpPr>
        <p:spPr>
          <a:xfrm>
            <a:off x="4990660" y="3206794"/>
            <a:ext cx="1574801" cy="923330"/>
          </a:xfrm>
          <a:prstGeom prst="rect">
            <a:avLst/>
          </a:prstGeom>
        </p:spPr>
        <p:txBody>
          <a:bodyPr wrap="square">
            <a:spAutoFit/>
          </a:bodyPr>
          <a:lstStyle/>
          <a:p>
            <a:pPr algn="ctr"/>
            <a:r>
              <a:rPr lang="en-US" b="1" dirty="0"/>
              <a:t>Per Input</a:t>
            </a:r>
          </a:p>
          <a:p>
            <a:pPr algn="ctr"/>
            <a:r>
              <a:rPr lang="en-US" b="1" dirty="0"/>
              <a:t>Validation Configuration</a:t>
            </a:r>
          </a:p>
        </p:txBody>
      </p:sp>
    </p:spTree>
    <p:extLst>
      <p:ext uri="{BB962C8B-B14F-4D97-AF65-F5344CB8AC3E}">
        <p14:creationId xmlns:p14="http://schemas.microsoft.com/office/powerpoint/2010/main" val="42080508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Dynamic Extraction for </a:t>
            </a:r>
            <a:r>
              <a:rPr lang="en-US" dirty="0" err="1" smtClean="0"/>
              <a:t>Javascript</a:t>
            </a:r>
            <a:endParaRPr lang="en-US" dirty="0"/>
          </a:p>
        </p:txBody>
      </p:sp>
      <p:sp>
        <p:nvSpPr>
          <p:cNvPr id="7" name="Content Placeholder 6"/>
          <p:cNvSpPr>
            <a:spLocks noGrp="1"/>
          </p:cNvSpPr>
          <p:nvPr>
            <p:ph idx="1"/>
          </p:nvPr>
        </p:nvSpPr>
        <p:spPr/>
        <p:txBody>
          <a:bodyPr>
            <a:noAutofit/>
          </a:bodyPr>
          <a:lstStyle/>
          <a:p>
            <a:r>
              <a:rPr lang="en-US" sz="2353" dirty="0" smtClean="0">
                <a:latin typeface="Arial"/>
                <a:cs typeface="Arial"/>
              </a:rPr>
              <a:t>Why extraction</a:t>
            </a:r>
          </a:p>
          <a:p>
            <a:pPr lvl="1"/>
            <a:r>
              <a:rPr lang="en-US" sz="1800" dirty="0" smtClean="0">
                <a:latin typeface="Arial"/>
                <a:cs typeface="Arial"/>
              </a:rPr>
              <a:t>Lots of event handling, error reporting and rendering code</a:t>
            </a:r>
          </a:p>
          <a:p>
            <a:pPr lvl="1"/>
            <a:endParaRPr lang="en-US" dirty="0" smtClean="0">
              <a:latin typeface="Arial"/>
              <a:cs typeface="Arial"/>
            </a:endParaRPr>
          </a:p>
          <a:p>
            <a:r>
              <a:rPr lang="en-US" sz="2000" dirty="0" smtClean="0">
                <a:latin typeface="Arial"/>
                <a:cs typeface="Arial"/>
              </a:rPr>
              <a:t>Why dynamic?</a:t>
            </a:r>
          </a:p>
          <a:p>
            <a:pPr lvl="1"/>
            <a:r>
              <a:rPr lang="en-US" sz="1800" dirty="0" err="1" smtClean="0">
                <a:latin typeface="Arial"/>
                <a:cs typeface="Arial"/>
              </a:rPr>
              <a:t>Javascript</a:t>
            </a:r>
            <a:r>
              <a:rPr lang="en-US" sz="1800" dirty="0" smtClean="0">
                <a:latin typeface="Arial"/>
                <a:cs typeface="Arial"/>
              </a:rPr>
              <a:t> is very dynamic</a:t>
            </a:r>
          </a:p>
          <a:p>
            <a:pPr lvl="1"/>
            <a:r>
              <a:rPr lang="en-US" sz="1800" dirty="0" smtClean="0">
                <a:latin typeface="Arial"/>
                <a:cs typeface="Arial"/>
              </a:rPr>
              <a:t>Object oriented</a:t>
            </a:r>
          </a:p>
          <a:p>
            <a:pPr lvl="1"/>
            <a:r>
              <a:rPr lang="en-US" sz="1800" dirty="0" smtClean="0">
                <a:latin typeface="Arial"/>
                <a:cs typeface="Arial"/>
              </a:rPr>
              <a:t>Prototype inheritance</a:t>
            </a:r>
          </a:p>
          <a:p>
            <a:pPr lvl="1"/>
            <a:r>
              <a:rPr lang="en-US" sz="1800" dirty="0" smtClean="0">
                <a:latin typeface="Arial"/>
                <a:cs typeface="Arial"/>
              </a:rPr>
              <a:t>Closures</a:t>
            </a:r>
          </a:p>
          <a:p>
            <a:pPr lvl="1"/>
            <a:r>
              <a:rPr lang="en-US" sz="1800" dirty="0" smtClean="0">
                <a:latin typeface="Arial"/>
                <a:cs typeface="Arial"/>
              </a:rPr>
              <a:t>Dynamically typed</a:t>
            </a:r>
          </a:p>
          <a:p>
            <a:pPr lvl="1"/>
            <a:r>
              <a:rPr lang="en-US" sz="1800" dirty="0" err="1" smtClean="0">
                <a:latin typeface="Arial"/>
                <a:cs typeface="Arial"/>
              </a:rPr>
              <a:t>eval</a:t>
            </a:r>
            <a:endParaRPr lang="en-US" sz="1800" dirty="0">
              <a:latin typeface="Arial"/>
              <a:cs typeface="Arial"/>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Dynamic Extraction for </a:t>
            </a:r>
            <a:r>
              <a:rPr lang="en-US" dirty="0" err="1" smtClean="0"/>
              <a:t>Javascript</a:t>
            </a:r>
            <a:endParaRPr lang="en-US" dirty="0"/>
          </a:p>
        </p:txBody>
      </p:sp>
      <p:sp>
        <p:nvSpPr>
          <p:cNvPr id="7" name="Content Placeholder 6"/>
          <p:cNvSpPr>
            <a:spLocks noGrp="1"/>
          </p:cNvSpPr>
          <p:nvPr>
            <p:ph idx="1"/>
          </p:nvPr>
        </p:nvSpPr>
        <p:spPr>
          <a:xfrm>
            <a:off x="656690" y="1600197"/>
            <a:ext cx="7498080" cy="5181600"/>
          </a:xfrm>
        </p:spPr>
        <p:txBody>
          <a:bodyPr>
            <a:normAutofit fontScale="55000" lnSpcReduction="20000"/>
          </a:bodyPr>
          <a:lstStyle/>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pPr lvl="1"/>
            <a:endParaRPr lang="en-US" dirty="0" smtClean="0">
              <a:latin typeface="Arial"/>
              <a:cs typeface="Arial"/>
              <a:sym typeface="Wingdings"/>
            </a:endParaRPr>
          </a:p>
          <a:p>
            <a:r>
              <a:rPr lang="en-US" sz="3789" dirty="0" smtClean="0">
                <a:latin typeface="Arial"/>
                <a:cs typeface="Arial"/>
                <a:sym typeface="Wingdings"/>
              </a:rPr>
              <a:t>Number of valid inputs</a:t>
            </a:r>
          </a:p>
          <a:p>
            <a:pPr lvl="1"/>
            <a:r>
              <a:rPr lang="en-US" sz="3158" dirty="0" smtClean="0">
                <a:latin typeface="Arial"/>
                <a:cs typeface="Arial"/>
                <a:sym typeface="Wingdings"/>
              </a:rPr>
              <a:t>Inputs are selected heuristically</a:t>
            </a:r>
            <a:endParaRPr lang="en-US" sz="3158" dirty="0" smtClean="0">
              <a:latin typeface="Arial"/>
              <a:cs typeface="Arial"/>
            </a:endParaRPr>
          </a:p>
          <a:p>
            <a:endParaRPr lang="en-US" sz="3789" dirty="0" smtClean="0">
              <a:latin typeface="Arial"/>
              <a:cs typeface="Arial"/>
            </a:endParaRPr>
          </a:p>
          <a:p>
            <a:r>
              <a:rPr lang="en-US" sz="3789" dirty="0" smtClean="0">
                <a:latin typeface="Arial"/>
                <a:cs typeface="Arial"/>
              </a:rPr>
              <a:t>Instrument execution</a:t>
            </a:r>
          </a:p>
          <a:p>
            <a:pPr lvl="1"/>
            <a:r>
              <a:rPr lang="en-US" sz="3158" b="1" dirty="0" err="1" smtClean="0">
                <a:latin typeface="Arial"/>
                <a:cs typeface="Arial"/>
              </a:rPr>
              <a:t>HtmlUnit</a:t>
            </a:r>
            <a:r>
              <a:rPr lang="en-US" sz="3158" dirty="0" smtClean="0">
                <a:latin typeface="Arial"/>
                <a:cs typeface="Arial"/>
              </a:rPr>
              <a:t>: browser simulator</a:t>
            </a:r>
          </a:p>
          <a:p>
            <a:pPr lvl="1"/>
            <a:r>
              <a:rPr lang="en-US" sz="3158" b="1" dirty="0" smtClean="0">
                <a:latin typeface="Arial"/>
                <a:cs typeface="Arial"/>
              </a:rPr>
              <a:t>Rhino</a:t>
            </a:r>
            <a:r>
              <a:rPr lang="en-US" sz="3158" dirty="0" smtClean="0">
                <a:latin typeface="Arial"/>
                <a:cs typeface="Arial"/>
              </a:rPr>
              <a:t>: JS interpreter</a:t>
            </a:r>
          </a:p>
          <a:p>
            <a:endParaRPr lang="en-US" sz="3789" dirty="0" smtClean="0">
              <a:latin typeface="Arial"/>
              <a:cs typeface="Arial"/>
            </a:endParaRPr>
          </a:p>
          <a:p>
            <a:r>
              <a:rPr lang="en-US" sz="3789" dirty="0" smtClean="0">
                <a:latin typeface="Arial"/>
                <a:cs typeface="Arial"/>
              </a:rPr>
              <a:t>Convert all accesses on objects and arrays to accesses on memory locations</a:t>
            </a:r>
          </a:p>
        </p:txBody>
      </p:sp>
      <p:grpSp>
        <p:nvGrpSpPr>
          <p:cNvPr id="2" name="Group 46"/>
          <p:cNvGrpSpPr/>
          <p:nvPr/>
        </p:nvGrpSpPr>
        <p:grpSpPr>
          <a:xfrm>
            <a:off x="6307682" y="2057397"/>
            <a:ext cx="990600" cy="1832610"/>
            <a:chOff x="4495800" y="2895600"/>
            <a:chExt cx="1524000" cy="2819400"/>
          </a:xfrm>
        </p:grpSpPr>
        <p:sp>
          <p:nvSpPr>
            <p:cNvPr id="22" name="Rectangle 21"/>
            <p:cNvSpPr/>
            <p:nvPr/>
          </p:nvSpPr>
          <p:spPr>
            <a:xfrm>
              <a:off x="4876800" y="28956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3" name="Rectangle 22"/>
            <p:cNvSpPr/>
            <p:nvPr/>
          </p:nvSpPr>
          <p:spPr>
            <a:xfrm>
              <a:off x="4800600" y="3352800"/>
              <a:ext cx="8382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4" name="Rectangle 23"/>
            <p:cNvSpPr/>
            <p:nvPr/>
          </p:nvSpPr>
          <p:spPr>
            <a:xfrm>
              <a:off x="4876800" y="38100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5" name="Rectangle 24"/>
            <p:cNvSpPr/>
            <p:nvPr/>
          </p:nvSpPr>
          <p:spPr>
            <a:xfrm>
              <a:off x="4724400" y="4191000"/>
              <a:ext cx="990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6" name="Rectangle 25"/>
            <p:cNvSpPr/>
            <p:nvPr/>
          </p:nvSpPr>
          <p:spPr>
            <a:xfrm>
              <a:off x="4495800" y="45720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7" name="Rectangle 26"/>
            <p:cNvSpPr/>
            <p:nvPr/>
          </p:nvSpPr>
          <p:spPr>
            <a:xfrm>
              <a:off x="5410200" y="45720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8" name="Rectangle 27"/>
            <p:cNvSpPr/>
            <p:nvPr/>
          </p:nvSpPr>
          <p:spPr>
            <a:xfrm>
              <a:off x="4953000" y="50292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sp>
          <p:nvSpPr>
            <p:cNvPr id="29" name="Rectangle 28"/>
            <p:cNvSpPr/>
            <p:nvPr/>
          </p:nvSpPr>
          <p:spPr>
            <a:xfrm>
              <a:off x="4953000" y="5486400"/>
              <a:ext cx="6096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a:cs typeface="Arial"/>
              </a:endParaRPr>
            </a:p>
          </p:txBody>
        </p:sp>
        <p:cxnSp>
          <p:nvCxnSpPr>
            <p:cNvPr id="30" name="Straight Arrow Connector 29"/>
            <p:cNvCxnSpPr>
              <a:stCxn id="22" idx="2"/>
              <a:endCxn id="23" idx="0"/>
            </p:cNvCxnSpPr>
            <p:nvPr/>
          </p:nvCxnSpPr>
          <p:spPr>
            <a:xfrm rot="16200000" flipH="1">
              <a:off x="5086350" y="3219450"/>
              <a:ext cx="228600" cy="381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1" name="Straight Arrow Connector 30"/>
            <p:cNvCxnSpPr>
              <a:stCxn id="23" idx="2"/>
              <a:endCxn id="24" idx="0"/>
            </p:cNvCxnSpPr>
            <p:nvPr/>
          </p:nvCxnSpPr>
          <p:spPr>
            <a:xfrm rot="5400000">
              <a:off x="5086350" y="3676650"/>
              <a:ext cx="228600" cy="381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2" name="Straight Arrow Connector 31"/>
            <p:cNvCxnSpPr>
              <a:stCxn id="24" idx="2"/>
              <a:endCxn id="25" idx="0"/>
            </p:cNvCxnSpPr>
            <p:nvPr/>
          </p:nvCxnSpPr>
          <p:spPr>
            <a:xfrm rot="16200000" flipH="1">
              <a:off x="5124450" y="4095750"/>
              <a:ext cx="152400" cy="381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3" name="Straight Arrow Connector 32"/>
            <p:cNvCxnSpPr>
              <a:stCxn id="25" idx="2"/>
              <a:endCxn id="27" idx="0"/>
            </p:cNvCxnSpPr>
            <p:nvPr/>
          </p:nvCxnSpPr>
          <p:spPr>
            <a:xfrm rot="16200000" flipH="1">
              <a:off x="5391150" y="4248150"/>
              <a:ext cx="152400" cy="4953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4" name="Straight Arrow Connector 33"/>
            <p:cNvCxnSpPr>
              <a:endCxn id="26" idx="0"/>
            </p:cNvCxnSpPr>
            <p:nvPr/>
          </p:nvCxnSpPr>
          <p:spPr>
            <a:xfrm rot="10800000" flipV="1">
              <a:off x="4800600" y="4419600"/>
              <a:ext cx="381000" cy="1524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5" name="Straight Arrow Connector 34"/>
            <p:cNvCxnSpPr>
              <a:stCxn id="27" idx="2"/>
              <a:endCxn id="28" idx="0"/>
            </p:cNvCxnSpPr>
            <p:nvPr/>
          </p:nvCxnSpPr>
          <p:spPr>
            <a:xfrm rot="5400000">
              <a:off x="5372100" y="4686300"/>
              <a:ext cx="228600" cy="4572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6" name="Straight Arrow Connector 35"/>
            <p:cNvCxnSpPr>
              <a:stCxn id="26" idx="2"/>
              <a:endCxn id="28" idx="0"/>
            </p:cNvCxnSpPr>
            <p:nvPr/>
          </p:nvCxnSpPr>
          <p:spPr>
            <a:xfrm rot="16200000" flipH="1">
              <a:off x="4914900" y="4686300"/>
              <a:ext cx="228600" cy="45720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7" name="Straight Arrow Connector 36"/>
            <p:cNvCxnSpPr>
              <a:stCxn id="28" idx="2"/>
              <a:endCxn id="29" idx="0"/>
            </p:cNvCxnSpPr>
            <p:nvPr/>
          </p:nvCxnSpPr>
          <p:spPr>
            <a:xfrm rot="5400000">
              <a:off x="5143500" y="5372100"/>
              <a:ext cx="228600" cy="1588"/>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8" name="Curved Connector 37"/>
            <p:cNvCxnSpPr>
              <a:stCxn id="28" idx="1"/>
              <a:endCxn id="23" idx="1"/>
            </p:cNvCxnSpPr>
            <p:nvPr/>
          </p:nvCxnSpPr>
          <p:spPr>
            <a:xfrm rot="10800000">
              <a:off x="4800600" y="3467100"/>
              <a:ext cx="152400" cy="1676400"/>
            </a:xfrm>
            <a:prstGeom prst="curvedConnector3">
              <a:avLst>
                <a:gd name="adj1" fmla="val 458333"/>
              </a:avLst>
            </a:prstGeom>
            <a:ln>
              <a:tailEnd type="arrow"/>
            </a:ln>
          </p:spPr>
          <p:style>
            <a:lnRef idx="1">
              <a:schemeClr val="accent4"/>
            </a:lnRef>
            <a:fillRef idx="2">
              <a:schemeClr val="accent4"/>
            </a:fillRef>
            <a:effectRef idx="1">
              <a:schemeClr val="accent4"/>
            </a:effectRef>
            <a:fontRef idx="minor">
              <a:schemeClr val="dk1"/>
            </a:fontRef>
          </p:style>
        </p:cxnSp>
      </p:grpSp>
      <p:grpSp>
        <p:nvGrpSpPr>
          <p:cNvPr id="3" name="Group 49"/>
          <p:cNvGrpSpPr/>
          <p:nvPr/>
        </p:nvGrpSpPr>
        <p:grpSpPr>
          <a:xfrm>
            <a:off x="3716882" y="1955797"/>
            <a:ext cx="533400" cy="2006600"/>
            <a:chOff x="3505200" y="2794000"/>
            <a:chExt cx="533400" cy="2006600"/>
          </a:xfrm>
        </p:grpSpPr>
        <p:sp>
          <p:nvSpPr>
            <p:cNvPr id="16" name="Isosceles Triangle 15"/>
            <p:cNvSpPr/>
            <p:nvPr/>
          </p:nvSpPr>
          <p:spPr>
            <a:xfrm>
              <a:off x="3623733" y="2867637"/>
              <a:ext cx="355600" cy="27613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Isosceles Triangle 16"/>
            <p:cNvSpPr/>
            <p:nvPr/>
          </p:nvSpPr>
          <p:spPr>
            <a:xfrm>
              <a:off x="3505200" y="3254229"/>
              <a:ext cx="355600" cy="27613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Isosceles Triangle 17"/>
            <p:cNvSpPr/>
            <p:nvPr/>
          </p:nvSpPr>
          <p:spPr>
            <a:xfrm>
              <a:off x="3683000" y="3640822"/>
              <a:ext cx="355600" cy="27613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9" name="Isosceles Triangle 18"/>
            <p:cNvSpPr/>
            <p:nvPr/>
          </p:nvSpPr>
          <p:spPr>
            <a:xfrm>
              <a:off x="3564467" y="4027415"/>
              <a:ext cx="355600" cy="27613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0" name="Isosceles Triangle 19"/>
            <p:cNvSpPr/>
            <p:nvPr/>
          </p:nvSpPr>
          <p:spPr>
            <a:xfrm>
              <a:off x="3683000" y="4414007"/>
              <a:ext cx="355600" cy="27613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1" name="Freeform 20"/>
            <p:cNvSpPr/>
            <p:nvPr/>
          </p:nvSpPr>
          <p:spPr>
            <a:xfrm>
              <a:off x="3661819" y="2794000"/>
              <a:ext cx="252629" cy="2006600"/>
            </a:xfrm>
            <a:custGeom>
              <a:avLst/>
              <a:gdLst>
                <a:gd name="connsiteX0" fmla="*/ 154233 w 324809"/>
                <a:gd name="connsiteY0" fmla="*/ 0 h 2768600"/>
                <a:gd name="connsiteX1" fmla="*/ 141533 w 324809"/>
                <a:gd name="connsiteY1" fmla="*/ 482600 h 2768600"/>
                <a:gd name="connsiteX2" fmla="*/ 103433 w 324809"/>
                <a:gd name="connsiteY2" fmla="*/ 508000 h 2768600"/>
                <a:gd name="connsiteX3" fmla="*/ 39933 w 324809"/>
                <a:gd name="connsiteY3" fmla="*/ 596900 h 2768600"/>
                <a:gd name="connsiteX4" fmla="*/ 39933 w 324809"/>
                <a:gd name="connsiteY4" fmla="*/ 901700 h 2768600"/>
                <a:gd name="connsiteX5" fmla="*/ 65333 w 324809"/>
                <a:gd name="connsiteY5" fmla="*/ 1016000 h 2768600"/>
                <a:gd name="connsiteX6" fmla="*/ 166933 w 324809"/>
                <a:gd name="connsiteY6" fmla="*/ 1079500 h 2768600"/>
                <a:gd name="connsiteX7" fmla="*/ 205033 w 324809"/>
                <a:gd name="connsiteY7" fmla="*/ 1092200 h 2768600"/>
                <a:gd name="connsiteX8" fmla="*/ 230433 w 324809"/>
                <a:gd name="connsiteY8" fmla="*/ 1193800 h 2768600"/>
                <a:gd name="connsiteX9" fmla="*/ 255833 w 324809"/>
                <a:gd name="connsiteY9" fmla="*/ 1231900 h 2768600"/>
                <a:gd name="connsiteX10" fmla="*/ 243133 w 324809"/>
                <a:gd name="connsiteY10" fmla="*/ 1536700 h 2768600"/>
                <a:gd name="connsiteX11" fmla="*/ 205033 w 324809"/>
                <a:gd name="connsiteY11" fmla="*/ 1587500 h 2768600"/>
                <a:gd name="connsiteX12" fmla="*/ 141533 w 324809"/>
                <a:gd name="connsiteY12" fmla="*/ 1689100 h 2768600"/>
                <a:gd name="connsiteX13" fmla="*/ 128833 w 324809"/>
                <a:gd name="connsiteY13" fmla="*/ 1727200 h 2768600"/>
                <a:gd name="connsiteX14" fmla="*/ 90733 w 324809"/>
                <a:gd name="connsiteY14" fmla="*/ 1803400 h 2768600"/>
                <a:gd name="connsiteX15" fmla="*/ 116133 w 324809"/>
                <a:gd name="connsiteY15" fmla="*/ 2070100 h 2768600"/>
                <a:gd name="connsiteX16" fmla="*/ 141533 w 324809"/>
                <a:gd name="connsiteY16" fmla="*/ 2108200 h 2768600"/>
                <a:gd name="connsiteX17" fmla="*/ 179633 w 324809"/>
                <a:gd name="connsiteY17" fmla="*/ 2133600 h 2768600"/>
                <a:gd name="connsiteX18" fmla="*/ 243133 w 324809"/>
                <a:gd name="connsiteY18" fmla="*/ 2247900 h 2768600"/>
                <a:gd name="connsiteX19" fmla="*/ 255833 w 324809"/>
                <a:gd name="connsiteY19" fmla="*/ 2336800 h 2768600"/>
                <a:gd name="connsiteX20" fmla="*/ 281233 w 324809"/>
                <a:gd name="connsiteY20" fmla="*/ 2413000 h 2768600"/>
                <a:gd name="connsiteX21" fmla="*/ 293933 w 324809"/>
                <a:gd name="connsiteY21" fmla="*/ 2514600 h 2768600"/>
                <a:gd name="connsiteX22" fmla="*/ 319333 w 324809"/>
                <a:gd name="connsiteY22" fmla="*/ 2603500 h 2768600"/>
                <a:gd name="connsiteX23" fmla="*/ 319333 w 324809"/>
                <a:gd name="connsiteY23" fmla="*/ 2768600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4809" h="2768600">
                  <a:moveTo>
                    <a:pt x="154233" y="0"/>
                  </a:moveTo>
                  <a:cubicBezTo>
                    <a:pt x="150000" y="160867"/>
                    <a:pt x="157545" y="322476"/>
                    <a:pt x="141533" y="482600"/>
                  </a:cubicBezTo>
                  <a:cubicBezTo>
                    <a:pt x="140014" y="497788"/>
                    <a:pt x="111523" y="495057"/>
                    <a:pt x="103433" y="508000"/>
                  </a:cubicBezTo>
                  <a:cubicBezTo>
                    <a:pt x="41047" y="607818"/>
                    <a:pt x="119809" y="570275"/>
                    <a:pt x="39933" y="596900"/>
                  </a:cubicBezTo>
                  <a:cubicBezTo>
                    <a:pt x="0" y="716698"/>
                    <a:pt x="20534" y="639815"/>
                    <a:pt x="39933" y="901700"/>
                  </a:cubicBezTo>
                  <a:cubicBezTo>
                    <a:pt x="41630" y="924604"/>
                    <a:pt x="51355" y="988043"/>
                    <a:pt x="65333" y="1016000"/>
                  </a:cubicBezTo>
                  <a:cubicBezTo>
                    <a:pt x="93509" y="1072352"/>
                    <a:pt x="97435" y="1056334"/>
                    <a:pt x="166933" y="1079500"/>
                  </a:cubicBezTo>
                  <a:lnTo>
                    <a:pt x="205033" y="1092200"/>
                  </a:lnTo>
                  <a:cubicBezTo>
                    <a:pt x="209863" y="1116352"/>
                    <a:pt x="217416" y="1167765"/>
                    <a:pt x="230433" y="1193800"/>
                  </a:cubicBezTo>
                  <a:cubicBezTo>
                    <a:pt x="237259" y="1207452"/>
                    <a:pt x="247366" y="1219200"/>
                    <a:pt x="255833" y="1231900"/>
                  </a:cubicBezTo>
                  <a:cubicBezTo>
                    <a:pt x="251600" y="1333500"/>
                    <a:pt x="257514" y="1436034"/>
                    <a:pt x="243133" y="1536700"/>
                  </a:cubicBezTo>
                  <a:cubicBezTo>
                    <a:pt x="240140" y="1557654"/>
                    <a:pt x="214499" y="1568568"/>
                    <a:pt x="205033" y="1587500"/>
                  </a:cubicBezTo>
                  <a:cubicBezTo>
                    <a:pt x="152136" y="1693294"/>
                    <a:pt x="214834" y="1640233"/>
                    <a:pt x="141533" y="1689100"/>
                  </a:cubicBezTo>
                  <a:cubicBezTo>
                    <a:pt x="137300" y="1701800"/>
                    <a:pt x="134820" y="1715226"/>
                    <a:pt x="128833" y="1727200"/>
                  </a:cubicBezTo>
                  <a:cubicBezTo>
                    <a:pt x="79594" y="1825677"/>
                    <a:pt x="122655" y="1707635"/>
                    <a:pt x="90733" y="1803400"/>
                  </a:cubicBezTo>
                  <a:cubicBezTo>
                    <a:pt x="91052" y="1809134"/>
                    <a:pt x="81601" y="2001037"/>
                    <a:pt x="116133" y="2070100"/>
                  </a:cubicBezTo>
                  <a:cubicBezTo>
                    <a:pt x="122959" y="2083752"/>
                    <a:pt x="130740" y="2097407"/>
                    <a:pt x="141533" y="2108200"/>
                  </a:cubicBezTo>
                  <a:cubicBezTo>
                    <a:pt x="152326" y="2118993"/>
                    <a:pt x="166933" y="2125133"/>
                    <a:pt x="179633" y="2133600"/>
                  </a:cubicBezTo>
                  <a:cubicBezTo>
                    <a:pt x="237859" y="2220939"/>
                    <a:pt x="220780" y="2180840"/>
                    <a:pt x="243133" y="2247900"/>
                  </a:cubicBezTo>
                  <a:cubicBezTo>
                    <a:pt x="247366" y="2277533"/>
                    <a:pt x="249102" y="2307632"/>
                    <a:pt x="255833" y="2336800"/>
                  </a:cubicBezTo>
                  <a:cubicBezTo>
                    <a:pt x="261853" y="2362888"/>
                    <a:pt x="281233" y="2413000"/>
                    <a:pt x="281233" y="2413000"/>
                  </a:cubicBezTo>
                  <a:cubicBezTo>
                    <a:pt x="285466" y="2446867"/>
                    <a:pt x="287240" y="2481133"/>
                    <a:pt x="293933" y="2514600"/>
                  </a:cubicBezTo>
                  <a:cubicBezTo>
                    <a:pt x="299977" y="2544821"/>
                    <a:pt x="316266" y="2572834"/>
                    <a:pt x="319333" y="2603500"/>
                  </a:cubicBezTo>
                  <a:cubicBezTo>
                    <a:pt x="324809" y="2658260"/>
                    <a:pt x="319333" y="2713567"/>
                    <a:pt x="319333" y="2768600"/>
                  </a:cubicBezTo>
                </a:path>
              </a:pathLst>
            </a:custGeom>
            <a:noFill/>
            <a:ln w="38100" cap="flat" cmpd="sng" algn="ctr">
              <a:solidFill>
                <a:schemeClr val="accent1">
                  <a:lumMod val="50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grpSp>
      <p:sp>
        <p:nvSpPr>
          <p:cNvPr id="9" name="Rectangle 8"/>
          <p:cNvSpPr/>
          <p:nvPr/>
        </p:nvSpPr>
        <p:spPr>
          <a:xfrm>
            <a:off x="821282" y="2666997"/>
            <a:ext cx="762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Arial"/>
                <a:cs typeface="Arial"/>
              </a:rPr>
              <a:t>Input</a:t>
            </a:r>
            <a:endParaRPr lang="en-US" dirty="0">
              <a:latin typeface="Arial"/>
              <a:cs typeface="Arial"/>
            </a:endParaRPr>
          </a:p>
        </p:txBody>
      </p:sp>
      <p:cxnSp>
        <p:nvCxnSpPr>
          <p:cNvPr id="10" name="Straight Arrow Connector 9"/>
          <p:cNvCxnSpPr/>
          <p:nvPr/>
        </p:nvCxnSpPr>
        <p:spPr>
          <a:xfrm>
            <a:off x="1659482" y="2895597"/>
            <a:ext cx="2057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326482" y="2895597"/>
            <a:ext cx="1752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684055" y="2362197"/>
            <a:ext cx="1788771" cy="369332"/>
          </a:xfrm>
          <a:prstGeom prst="rect">
            <a:avLst/>
          </a:prstGeom>
          <a:noFill/>
        </p:spPr>
        <p:txBody>
          <a:bodyPr wrap="none" rtlCol="0">
            <a:spAutoFit/>
          </a:bodyPr>
          <a:lstStyle/>
          <a:p>
            <a:r>
              <a:rPr lang="en-US" dirty="0" smtClean="0">
                <a:latin typeface="Arial"/>
                <a:cs typeface="Arial"/>
              </a:rPr>
              <a:t>Run Application</a:t>
            </a:r>
            <a:endParaRPr lang="en-US" dirty="0">
              <a:latin typeface="Arial"/>
              <a:cs typeface="Arial"/>
            </a:endParaRPr>
          </a:p>
        </p:txBody>
      </p:sp>
      <p:sp>
        <p:nvSpPr>
          <p:cNvPr id="13" name="TextBox 12"/>
          <p:cNvSpPr txBox="1"/>
          <p:nvPr/>
        </p:nvSpPr>
        <p:spPr>
          <a:xfrm>
            <a:off x="4402682" y="2362197"/>
            <a:ext cx="1519053" cy="369332"/>
          </a:xfrm>
          <a:prstGeom prst="rect">
            <a:avLst/>
          </a:prstGeom>
          <a:noFill/>
        </p:spPr>
        <p:txBody>
          <a:bodyPr wrap="none" rtlCol="0">
            <a:spAutoFit/>
          </a:bodyPr>
          <a:lstStyle/>
          <a:p>
            <a:r>
              <a:rPr lang="en-US" dirty="0" err="1" smtClean="0">
                <a:latin typeface="Arial"/>
                <a:cs typeface="Arial"/>
              </a:rPr>
              <a:t>Dep</a:t>
            </a:r>
            <a:r>
              <a:rPr lang="en-US" dirty="0" smtClean="0">
                <a:latin typeface="Arial"/>
                <a:cs typeface="Arial"/>
              </a:rPr>
              <a:t> Analysis</a:t>
            </a:r>
            <a:endParaRPr lang="en-US" dirty="0">
              <a:latin typeface="Arial"/>
              <a:cs typeface="Arial"/>
            </a:endParaRPr>
          </a:p>
        </p:txBody>
      </p:sp>
      <p:sp>
        <p:nvSpPr>
          <p:cNvPr id="14" name="TextBox 13"/>
          <p:cNvSpPr txBox="1"/>
          <p:nvPr/>
        </p:nvSpPr>
        <p:spPr>
          <a:xfrm>
            <a:off x="3385990" y="1523997"/>
            <a:ext cx="1236824" cy="369332"/>
          </a:xfrm>
          <a:prstGeom prst="rect">
            <a:avLst/>
          </a:prstGeom>
          <a:noFill/>
        </p:spPr>
        <p:txBody>
          <a:bodyPr wrap="none" rtlCol="0">
            <a:spAutoFit/>
          </a:bodyPr>
          <a:lstStyle/>
          <a:p>
            <a:r>
              <a:rPr lang="en-US" dirty="0" smtClean="0">
                <a:latin typeface="Arial"/>
                <a:cs typeface="Arial"/>
              </a:rPr>
              <a:t>Exec Path</a:t>
            </a:r>
            <a:endParaRPr lang="en-US" dirty="0">
              <a:latin typeface="Arial"/>
              <a:cs typeface="Arial"/>
            </a:endParaRPr>
          </a:p>
        </p:txBody>
      </p:sp>
      <p:sp>
        <p:nvSpPr>
          <p:cNvPr id="15" name="TextBox 14"/>
          <p:cNvSpPr txBox="1"/>
          <p:nvPr/>
        </p:nvSpPr>
        <p:spPr>
          <a:xfrm>
            <a:off x="6002882" y="1523997"/>
            <a:ext cx="1646980" cy="369332"/>
          </a:xfrm>
          <a:prstGeom prst="rect">
            <a:avLst/>
          </a:prstGeom>
          <a:noFill/>
        </p:spPr>
        <p:txBody>
          <a:bodyPr wrap="none" rtlCol="0">
            <a:spAutoFit/>
          </a:bodyPr>
          <a:lstStyle/>
          <a:p>
            <a:r>
              <a:rPr lang="en-US" dirty="0" smtClean="0">
                <a:latin typeface="Arial"/>
                <a:cs typeface="Arial"/>
              </a:rPr>
              <a:t>Dynamic Slice</a:t>
            </a:r>
            <a:endParaRPr lang="en-US" dirty="0">
              <a:latin typeface="Arial"/>
              <a:cs typeface="Arial"/>
            </a:endParaRPr>
          </a:p>
        </p:txBody>
      </p:sp>
      <p:sp>
        <p:nvSpPr>
          <p:cNvPr id="39" name="Slide Number Placeholder 38"/>
          <p:cNvSpPr>
            <a:spLocks noGrp="1"/>
          </p:cNvSpPr>
          <p:nvPr>
            <p:ph type="sldNum" sz="quarter" idx="12"/>
          </p:nvPr>
        </p:nvSpPr>
        <p:spPr/>
        <p:txBody>
          <a:bodyPr/>
          <a:lstStyle/>
          <a:p>
            <a:fld id="{1D72EBF8-7CF5-44B7-B2BF-E22DE4D0703D}"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Extraction for Java</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26</a:t>
            </a:fld>
            <a:endParaRPr lang="en-US"/>
          </a:p>
        </p:txBody>
      </p:sp>
      <p:sp>
        <p:nvSpPr>
          <p:cNvPr id="43" name="Content Placeholder 2"/>
          <p:cNvSpPr txBox="1">
            <a:spLocks/>
          </p:cNvSpPr>
          <p:nvPr/>
        </p:nvSpPr>
        <p:spPr>
          <a:xfrm>
            <a:off x="338664" y="4200600"/>
            <a:ext cx="8466669" cy="2550719"/>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2400" dirty="0" smtClean="0"/>
              <a:t>Transformations</a:t>
            </a:r>
          </a:p>
          <a:p>
            <a:pPr lvl="1"/>
            <a:r>
              <a:rPr lang="en-US" sz="1800" dirty="0" smtClean="0"/>
              <a:t>Library call and parameter </a:t>
            </a:r>
            <a:r>
              <a:rPr lang="en-US" sz="1800" dirty="0" err="1" smtClean="0"/>
              <a:t>inlining</a:t>
            </a:r>
            <a:endParaRPr lang="en-US" sz="1800" dirty="0"/>
          </a:p>
          <a:p>
            <a:pPr lvl="1"/>
            <a:r>
              <a:rPr lang="en-US" sz="1800" dirty="0" smtClean="0"/>
              <a:t>Framework specific modeling and transformation</a:t>
            </a:r>
          </a:p>
          <a:p>
            <a:pPr lvl="1"/>
            <a:r>
              <a:rPr lang="en-US" sz="1800" dirty="0" smtClean="0"/>
              <a:t>Constant propagation and Dead </a:t>
            </a:r>
            <a:r>
              <a:rPr lang="en-US" sz="1800" dirty="0"/>
              <a:t>code </a:t>
            </a:r>
            <a:r>
              <a:rPr lang="en-US" sz="1800" dirty="0" smtClean="0"/>
              <a:t>elimination</a:t>
            </a:r>
          </a:p>
          <a:p>
            <a:pPr lvl="1"/>
            <a:endParaRPr lang="en-US" sz="1800" dirty="0" smtClean="0"/>
          </a:p>
          <a:p>
            <a:r>
              <a:rPr lang="en-US" sz="2200" dirty="0" smtClean="0"/>
              <a:t>Slicing (PDG based)</a:t>
            </a:r>
          </a:p>
          <a:p>
            <a:pPr lvl="1"/>
            <a:r>
              <a:rPr lang="en-US" sz="1800" dirty="0" smtClean="0"/>
              <a:t>Forward slicing on input parameter</a:t>
            </a:r>
          </a:p>
          <a:p>
            <a:pPr lvl="1"/>
            <a:r>
              <a:rPr lang="en-US" sz="1800" dirty="0" smtClean="0"/>
              <a:t>Backward slicing for the true path</a:t>
            </a:r>
            <a:endParaRPr lang="en-US" sz="1800" dirty="0"/>
          </a:p>
          <a:p>
            <a:endParaRPr lang="en-US" sz="2400" dirty="0"/>
          </a:p>
          <a:p>
            <a:endParaRPr lang="en-US" sz="2400" dirty="0"/>
          </a:p>
        </p:txBody>
      </p:sp>
      <p:pic>
        <p:nvPicPr>
          <p:cNvPr id="47" name="Picture 46"/>
          <p:cNvPicPr>
            <a:picLocks noChangeAspect="1"/>
          </p:cNvPicPr>
          <p:nvPr/>
        </p:nvPicPr>
        <p:blipFill>
          <a:blip r:embed="rId3"/>
          <a:stretch>
            <a:fillRect/>
          </a:stretch>
        </p:blipFill>
        <p:spPr>
          <a:xfrm>
            <a:off x="457200" y="1994378"/>
            <a:ext cx="1168400" cy="1173534"/>
          </a:xfrm>
          <a:prstGeom prst="rect">
            <a:avLst/>
          </a:prstGeom>
        </p:spPr>
      </p:pic>
      <p:sp>
        <p:nvSpPr>
          <p:cNvPr id="48" name="TextBox 47"/>
          <p:cNvSpPr txBox="1"/>
          <p:nvPr/>
        </p:nvSpPr>
        <p:spPr>
          <a:xfrm>
            <a:off x="338665" y="3184937"/>
            <a:ext cx="1688665" cy="646331"/>
          </a:xfrm>
          <a:prstGeom prst="rect">
            <a:avLst/>
          </a:prstGeom>
          <a:noFill/>
        </p:spPr>
        <p:txBody>
          <a:bodyPr wrap="square" rtlCol="0">
            <a:spAutoFit/>
          </a:bodyPr>
          <a:lstStyle/>
          <a:p>
            <a:pPr algn="ctr"/>
            <a:r>
              <a:rPr lang="en-US" dirty="0" smtClean="0"/>
              <a:t>Input validation routines</a:t>
            </a:r>
            <a:endParaRPr lang="en-US" dirty="0"/>
          </a:p>
        </p:txBody>
      </p:sp>
      <p:grpSp>
        <p:nvGrpSpPr>
          <p:cNvPr id="3" name="Group 46"/>
          <p:cNvGrpSpPr/>
          <p:nvPr/>
        </p:nvGrpSpPr>
        <p:grpSpPr>
          <a:xfrm>
            <a:off x="7508451" y="1885619"/>
            <a:ext cx="990600" cy="1544749"/>
            <a:chOff x="4495800" y="3338467"/>
            <a:chExt cx="1524000" cy="2376533"/>
          </a:xfrm>
        </p:grpSpPr>
        <p:sp>
          <p:nvSpPr>
            <p:cNvPr id="52" name="Rectangle 51"/>
            <p:cNvSpPr/>
            <p:nvPr/>
          </p:nvSpPr>
          <p:spPr>
            <a:xfrm>
              <a:off x="4876800" y="3338467"/>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3" name="Rectangle 52"/>
            <p:cNvSpPr/>
            <p:nvPr/>
          </p:nvSpPr>
          <p:spPr>
            <a:xfrm>
              <a:off x="4800600" y="3795666"/>
              <a:ext cx="8382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5" name="Rectangle 54"/>
            <p:cNvSpPr/>
            <p:nvPr/>
          </p:nvSpPr>
          <p:spPr>
            <a:xfrm>
              <a:off x="4724400" y="4191000"/>
              <a:ext cx="990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6" name="Rectangle 55"/>
            <p:cNvSpPr/>
            <p:nvPr/>
          </p:nvSpPr>
          <p:spPr>
            <a:xfrm>
              <a:off x="4495800" y="45720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7" name="Rectangle 56"/>
            <p:cNvSpPr/>
            <p:nvPr/>
          </p:nvSpPr>
          <p:spPr>
            <a:xfrm>
              <a:off x="5410200" y="45720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8" name="Rectangle 57"/>
            <p:cNvSpPr/>
            <p:nvPr/>
          </p:nvSpPr>
          <p:spPr>
            <a:xfrm>
              <a:off x="4953000" y="50292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59" name="Rectangle 58"/>
            <p:cNvSpPr/>
            <p:nvPr/>
          </p:nvSpPr>
          <p:spPr>
            <a:xfrm>
              <a:off x="4953000" y="54864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cxnSp>
          <p:nvCxnSpPr>
            <p:cNvPr id="60" name="Straight Arrow Connector 59"/>
            <p:cNvCxnSpPr>
              <a:stCxn id="52" idx="2"/>
              <a:endCxn id="53" idx="0"/>
            </p:cNvCxnSpPr>
            <p:nvPr/>
          </p:nvCxnSpPr>
          <p:spPr>
            <a:xfrm>
              <a:off x="5181600" y="3567067"/>
              <a:ext cx="38100" cy="2286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2" name="Straight Arrow Connector 61"/>
            <p:cNvCxnSpPr>
              <a:endCxn id="55" idx="0"/>
            </p:cNvCxnSpPr>
            <p:nvPr/>
          </p:nvCxnSpPr>
          <p:spPr>
            <a:xfrm rot="16200000" flipH="1">
              <a:off x="5124450" y="4095750"/>
              <a:ext cx="152400" cy="381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3" name="Straight Arrow Connector 62"/>
            <p:cNvCxnSpPr>
              <a:stCxn id="55" idx="2"/>
              <a:endCxn id="57" idx="0"/>
            </p:cNvCxnSpPr>
            <p:nvPr/>
          </p:nvCxnSpPr>
          <p:spPr>
            <a:xfrm rot="16200000" flipH="1">
              <a:off x="5391150" y="4248150"/>
              <a:ext cx="152400" cy="4953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4" name="Straight Arrow Connector 63"/>
            <p:cNvCxnSpPr>
              <a:endCxn id="56" idx="0"/>
            </p:cNvCxnSpPr>
            <p:nvPr/>
          </p:nvCxnSpPr>
          <p:spPr>
            <a:xfrm rot="10800000" flipV="1">
              <a:off x="4800600" y="4419600"/>
              <a:ext cx="381000" cy="1524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5" name="Straight Arrow Connector 64"/>
            <p:cNvCxnSpPr>
              <a:stCxn id="57" idx="2"/>
              <a:endCxn id="58" idx="0"/>
            </p:cNvCxnSpPr>
            <p:nvPr/>
          </p:nvCxnSpPr>
          <p:spPr>
            <a:xfrm rot="5400000">
              <a:off x="5372100" y="4686300"/>
              <a:ext cx="228600" cy="457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6" name="Straight Arrow Connector 65"/>
            <p:cNvCxnSpPr>
              <a:stCxn id="56" idx="2"/>
              <a:endCxn id="58" idx="0"/>
            </p:cNvCxnSpPr>
            <p:nvPr/>
          </p:nvCxnSpPr>
          <p:spPr>
            <a:xfrm rot="16200000" flipH="1">
              <a:off x="4914900" y="4686300"/>
              <a:ext cx="228600" cy="457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7" name="Straight Arrow Connector 66"/>
            <p:cNvCxnSpPr>
              <a:stCxn id="58" idx="2"/>
              <a:endCxn id="59" idx="0"/>
            </p:cNvCxnSpPr>
            <p:nvPr/>
          </p:nvCxnSpPr>
          <p:spPr>
            <a:xfrm rot="5400000">
              <a:off x="5143500" y="5372100"/>
              <a:ext cx="228600"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68" name="Curved Connector 67"/>
            <p:cNvCxnSpPr>
              <a:stCxn id="58" idx="1"/>
              <a:endCxn id="53" idx="1"/>
            </p:cNvCxnSpPr>
            <p:nvPr/>
          </p:nvCxnSpPr>
          <p:spPr>
            <a:xfrm rot="10800000">
              <a:off x="4800600" y="3909966"/>
              <a:ext cx="152400" cy="1233533"/>
            </a:xfrm>
            <a:prstGeom prst="curvedConnector3">
              <a:avLst>
                <a:gd name="adj1" fmla="val 467522"/>
              </a:avLst>
            </a:prstGeom>
            <a:ln>
              <a:tailEnd type="arrow"/>
            </a:ln>
          </p:spPr>
          <p:style>
            <a:lnRef idx="1">
              <a:schemeClr val="accent2"/>
            </a:lnRef>
            <a:fillRef idx="2">
              <a:schemeClr val="accent2"/>
            </a:fillRef>
            <a:effectRef idx="1">
              <a:schemeClr val="accent2"/>
            </a:effectRef>
            <a:fontRef idx="minor">
              <a:schemeClr val="dk1"/>
            </a:fontRef>
          </p:style>
        </p:cxnSp>
      </p:grpSp>
      <p:sp>
        <p:nvSpPr>
          <p:cNvPr id="69" name="TextBox 68"/>
          <p:cNvSpPr txBox="1"/>
          <p:nvPr/>
        </p:nvSpPr>
        <p:spPr>
          <a:xfrm>
            <a:off x="7392689" y="3566043"/>
            <a:ext cx="1231189" cy="369332"/>
          </a:xfrm>
          <a:prstGeom prst="rect">
            <a:avLst/>
          </a:prstGeom>
          <a:noFill/>
        </p:spPr>
        <p:txBody>
          <a:bodyPr wrap="none" rtlCol="0">
            <a:spAutoFit/>
          </a:bodyPr>
          <a:lstStyle/>
          <a:p>
            <a:r>
              <a:rPr lang="en-US" dirty="0" smtClean="0"/>
              <a:t>Static Slice</a:t>
            </a:r>
            <a:endParaRPr lang="en-US" dirty="0"/>
          </a:p>
        </p:txBody>
      </p:sp>
      <p:grpSp>
        <p:nvGrpSpPr>
          <p:cNvPr id="5" name="Group 46"/>
          <p:cNvGrpSpPr/>
          <p:nvPr/>
        </p:nvGrpSpPr>
        <p:grpSpPr>
          <a:xfrm>
            <a:off x="3719293" y="1885619"/>
            <a:ext cx="990600" cy="1832610"/>
            <a:chOff x="4495800" y="2895600"/>
            <a:chExt cx="1524000" cy="2819400"/>
          </a:xfrm>
        </p:grpSpPr>
        <p:sp>
          <p:nvSpPr>
            <p:cNvPr id="71" name="Rectangle 70"/>
            <p:cNvSpPr/>
            <p:nvPr/>
          </p:nvSpPr>
          <p:spPr>
            <a:xfrm>
              <a:off x="4876800" y="28956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2" name="Rectangle 71"/>
            <p:cNvSpPr/>
            <p:nvPr/>
          </p:nvSpPr>
          <p:spPr>
            <a:xfrm>
              <a:off x="4800600" y="3352800"/>
              <a:ext cx="8382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3" name="Rectangle 72"/>
            <p:cNvSpPr/>
            <p:nvPr/>
          </p:nvSpPr>
          <p:spPr>
            <a:xfrm>
              <a:off x="4876800" y="38100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4" name="Rectangle 73"/>
            <p:cNvSpPr/>
            <p:nvPr/>
          </p:nvSpPr>
          <p:spPr>
            <a:xfrm>
              <a:off x="4724400" y="4191000"/>
              <a:ext cx="990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5" name="Rectangle 74"/>
            <p:cNvSpPr/>
            <p:nvPr/>
          </p:nvSpPr>
          <p:spPr>
            <a:xfrm>
              <a:off x="4495800" y="45720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6" name="Rectangle 75"/>
            <p:cNvSpPr/>
            <p:nvPr/>
          </p:nvSpPr>
          <p:spPr>
            <a:xfrm>
              <a:off x="5410200" y="45720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7" name="Rectangle 76"/>
            <p:cNvSpPr/>
            <p:nvPr/>
          </p:nvSpPr>
          <p:spPr>
            <a:xfrm>
              <a:off x="4953000" y="50292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sp>
          <p:nvSpPr>
            <p:cNvPr id="78" name="Rectangle 77"/>
            <p:cNvSpPr/>
            <p:nvPr/>
          </p:nvSpPr>
          <p:spPr>
            <a:xfrm>
              <a:off x="4953000" y="5486400"/>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Arial"/>
                <a:cs typeface="Arial"/>
              </a:endParaRPr>
            </a:p>
          </p:txBody>
        </p:sp>
        <p:cxnSp>
          <p:nvCxnSpPr>
            <p:cNvPr id="79" name="Straight Arrow Connector 78"/>
            <p:cNvCxnSpPr>
              <a:stCxn id="71" idx="2"/>
              <a:endCxn id="72" idx="0"/>
            </p:cNvCxnSpPr>
            <p:nvPr/>
          </p:nvCxnSpPr>
          <p:spPr>
            <a:xfrm rot="16200000" flipH="1">
              <a:off x="5086350" y="3219450"/>
              <a:ext cx="228600" cy="381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0" name="Straight Arrow Connector 79"/>
            <p:cNvCxnSpPr>
              <a:stCxn id="72" idx="2"/>
              <a:endCxn id="73" idx="0"/>
            </p:cNvCxnSpPr>
            <p:nvPr/>
          </p:nvCxnSpPr>
          <p:spPr>
            <a:xfrm rot="5400000">
              <a:off x="5086350" y="3676650"/>
              <a:ext cx="228600" cy="381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1" name="Straight Arrow Connector 80"/>
            <p:cNvCxnSpPr>
              <a:stCxn id="73" idx="2"/>
              <a:endCxn id="74" idx="0"/>
            </p:cNvCxnSpPr>
            <p:nvPr/>
          </p:nvCxnSpPr>
          <p:spPr>
            <a:xfrm rot="16200000" flipH="1">
              <a:off x="5124450" y="4095750"/>
              <a:ext cx="152400" cy="381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2" name="Straight Arrow Connector 81"/>
            <p:cNvCxnSpPr>
              <a:stCxn id="74" idx="2"/>
              <a:endCxn id="76" idx="0"/>
            </p:cNvCxnSpPr>
            <p:nvPr/>
          </p:nvCxnSpPr>
          <p:spPr>
            <a:xfrm rot="16200000" flipH="1">
              <a:off x="5391150" y="4248150"/>
              <a:ext cx="152400" cy="4953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3" name="Straight Arrow Connector 82"/>
            <p:cNvCxnSpPr>
              <a:endCxn id="75" idx="0"/>
            </p:cNvCxnSpPr>
            <p:nvPr/>
          </p:nvCxnSpPr>
          <p:spPr>
            <a:xfrm rot="10800000" flipV="1">
              <a:off x="4800600" y="4419600"/>
              <a:ext cx="381000" cy="1524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4" name="Straight Arrow Connector 83"/>
            <p:cNvCxnSpPr>
              <a:stCxn id="76" idx="2"/>
              <a:endCxn id="77" idx="0"/>
            </p:cNvCxnSpPr>
            <p:nvPr/>
          </p:nvCxnSpPr>
          <p:spPr>
            <a:xfrm rot="5400000">
              <a:off x="5372100" y="4686300"/>
              <a:ext cx="228600" cy="457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5" name="Straight Arrow Connector 84"/>
            <p:cNvCxnSpPr>
              <a:stCxn id="75" idx="2"/>
              <a:endCxn id="77" idx="0"/>
            </p:cNvCxnSpPr>
            <p:nvPr/>
          </p:nvCxnSpPr>
          <p:spPr>
            <a:xfrm rot="16200000" flipH="1">
              <a:off x="4914900" y="4686300"/>
              <a:ext cx="228600" cy="457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6" name="Straight Arrow Connector 85"/>
            <p:cNvCxnSpPr>
              <a:stCxn id="77" idx="2"/>
              <a:endCxn id="78" idx="0"/>
            </p:cNvCxnSpPr>
            <p:nvPr/>
          </p:nvCxnSpPr>
          <p:spPr>
            <a:xfrm rot="5400000">
              <a:off x="5143500" y="5372100"/>
              <a:ext cx="228600"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87" name="Curved Connector 86"/>
            <p:cNvCxnSpPr>
              <a:stCxn id="77" idx="1"/>
              <a:endCxn id="72" idx="1"/>
            </p:cNvCxnSpPr>
            <p:nvPr/>
          </p:nvCxnSpPr>
          <p:spPr>
            <a:xfrm rot="10800000">
              <a:off x="4800600" y="3467100"/>
              <a:ext cx="152400" cy="1676400"/>
            </a:xfrm>
            <a:prstGeom prst="curvedConnector3">
              <a:avLst>
                <a:gd name="adj1" fmla="val 458333"/>
              </a:avLst>
            </a:prstGeom>
            <a:ln>
              <a:tailEnd type="arrow"/>
            </a:ln>
          </p:spPr>
          <p:style>
            <a:lnRef idx="1">
              <a:schemeClr val="accent2"/>
            </a:lnRef>
            <a:fillRef idx="2">
              <a:schemeClr val="accent2"/>
            </a:fillRef>
            <a:effectRef idx="1">
              <a:schemeClr val="accent2"/>
            </a:effectRef>
            <a:fontRef idx="minor">
              <a:schemeClr val="dk1"/>
            </a:fontRef>
          </p:style>
        </p:cxnSp>
      </p:grpSp>
      <p:cxnSp>
        <p:nvCxnSpPr>
          <p:cNvPr id="89" name="Straight Arrow Connector 88"/>
          <p:cNvCxnSpPr/>
          <p:nvPr/>
        </p:nvCxnSpPr>
        <p:spPr>
          <a:xfrm flipV="1">
            <a:off x="1659482" y="2706887"/>
            <a:ext cx="1744118" cy="3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3238174" y="3831268"/>
            <a:ext cx="1961444" cy="369332"/>
          </a:xfrm>
          <a:prstGeom prst="rect">
            <a:avLst/>
          </a:prstGeom>
          <a:noFill/>
        </p:spPr>
        <p:txBody>
          <a:bodyPr wrap="none" rtlCol="0">
            <a:spAutoFit/>
          </a:bodyPr>
          <a:lstStyle/>
          <a:p>
            <a:r>
              <a:rPr lang="en-US" dirty="0" smtClean="0"/>
              <a:t>Control flow graph</a:t>
            </a:r>
          </a:p>
        </p:txBody>
      </p:sp>
      <p:cxnSp>
        <p:nvCxnSpPr>
          <p:cNvPr id="94" name="Straight Arrow Connector 93"/>
          <p:cNvCxnSpPr/>
          <p:nvPr/>
        </p:nvCxnSpPr>
        <p:spPr>
          <a:xfrm>
            <a:off x="4815402" y="2690491"/>
            <a:ext cx="2279665" cy="37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075018" y="2039486"/>
            <a:ext cx="1753492" cy="646331"/>
          </a:xfrm>
          <a:prstGeom prst="rect">
            <a:avLst/>
          </a:prstGeom>
          <a:noFill/>
        </p:spPr>
        <p:txBody>
          <a:bodyPr wrap="none" rtlCol="0">
            <a:spAutoFit/>
          </a:bodyPr>
          <a:lstStyle/>
          <a:p>
            <a:pPr algn="ctr"/>
            <a:r>
              <a:rPr lang="en-US" dirty="0" smtClean="0"/>
              <a:t>Transformations</a:t>
            </a:r>
          </a:p>
          <a:p>
            <a:pPr algn="ctr"/>
            <a:r>
              <a:rPr lang="en-US" dirty="0" smtClean="0"/>
              <a:t>and Slicing</a:t>
            </a:r>
            <a:endParaRPr lang="en-US" dirty="0"/>
          </a:p>
        </p:txBody>
      </p:sp>
      <p:sp>
        <p:nvSpPr>
          <p:cNvPr id="97" name="TextBox 96"/>
          <p:cNvSpPr txBox="1"/>
          <p:nvPr/>
        </p:nvSpPr>
        <p:spPr>
          <a:xfrm>
            <a:off x="1663074" y="2034830"/>
            <a:ext cx="1746279" cy="646331"/>
          </a:xfrm>
          <a:prstGeom prst="rect">
            <a:avLst/>
          </a:prstGeom>
          <a:noFill/>
        </p:spPr>
        <p:txBody>
          <a:bodyPr wrap="none" rtlCol="0">
            <a:spAutoFit/>
          </a:bodyPr>
          <a:lstStyle/>
          <a:p>
            <a:pPr algn="ctr"/>
            <a:r>
              <a:rPr lang="en-US" dirty="0" smtClean="0"/>
              <a:t>Parsing and CFG</a:t>
            </a:r>
          </a:p>
          <a:p>
            <a:pPr algn="ctr"/>
            <a:r>
              <a:rPr lang="en-US" dirty="0" smtClean="0"/>
              <a:t>Construction</a:t>
            </a:r>
          </a:p>
        </p:txBody>
      </p:sp>
      <p:sp>
        <p:nvSpPr>
          <p:cNvPr id="49" name="TextBox 48"/>
          <p:cNvSpPr txBox="1"/>
          <p:nvPr/>
        </p:nvSpPr>
        <p:spPr>
          <a:xfrm>
            <a:off x="1883033" y="2729136"/>
            <a:ext cx="1238290" cy="369332"/>
          </a:xfrm>
          <a:prstGeom prst="rect">
            <a:avLst/>
          </a:prstGeom>
          <a:noFill/>
        </p:spPr>
        <p:txBody>
          <a:bodyPr wrap="none" rtlCol="0">
            <a:spAutoFit/>
          </a:bodyPr>
          <a:lstStyle/>
          <a:p>
            <a:r>
              <a:rPr lang="en-US" dirty="0" smtClean="0"/>
              <a:t>(uses Soot)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 Modeling</a:t>
            </a:r>
            <a:endParaRPr lang="en-US" dirty="0"/>
          </a:p>
        </p:txBody>
      </p:sp>
      <p:pic>
        <p:nvPicPr>
          <p:cNvPr id="7" name="Picture 6"/>
          <p:cNvPicPr>
            <a:picLocks noChangeAspect="1"/>
          </p:cNvPicPr>
          <p:nvPr/>
        </p:nvPicPr>
        <p:blipFill>
          <a:blip r:embed="rId2">
            <a:alphaModFix amt="27000"/>
          </a:blip>
          <a:stretch>
            <a:fillRect/>
          </a:stretch>
        </p:blipFill>
        <p:spPr>
          <a:xfrm>
            <a:off x="341742" y="1456988"/>
            <a:ext cx="1608423" cy="2636027"/>
          </a:xfrm>
          <a:prstGeom prst="rect">
            <a:avLst/>
          </a:prstGeom>
        </p:spPr>
      </p:pic>
      <p:pic>
        <p:nvPicPr>
          <p:cNvPr id="9" name="Picture 8"/>
          <p:cNvPicPr>
            <a:picLocks noChangeAspect="1"/>
          </p:cNvPicPr>
          <p:nvPr/>
        </p:nvPicPr>
        <p:blipFill>
          <a:blip r:embed="rId3">
            <a:alphaModFix amt="27000"/>
          </a:blip>
          <a:stretch>
            <a:fillRect/>
          </a:stretch>
        </p:blipFill>
        <p:spPr>
          <a:xfrm>
            <a:off x="4016668" y="1634788"/>
            <a:ext cx="2099885" cy="2427527"/>
          </a:xfrm>
          <a:prstGeom prst="rect">
            <a:avLst/>
          </a:prstGeom>
        </p:spPr>
      </p:pic>
      <p:pic>
        <p:nvPicPr>
          <p:cNvPr id="10" name="Picture 9"/>
          <p:cNvPicPr>
            <a:picLocks noChangeAspect="1"/>
          </p:cNvPicPr>
          <p:nvPr/>
        </p:nvPicPr>
        <p:blipFill>
          <a:blip r:embed="rId4"/>
          <a:stretch>
            <a:fillRect/>
          </a:stretch>
        </p:blipFill>
        <p:spPr>
          <a:xfrm>
            <a:off x="5767810" y="1634789"/>
            <a:ext cx="2918990" cy="2070100"/>
          </a:xfrm>
          <a:prstGeom prst="rect">
            <a:avLst/>
          </a:prstGeom>
        </p:spPr>
      </p:pic>
      <p:pic>
        <p:nvPicPr>
          <p:cNvPr id="12" name="Picture 11"/>
          <p:cNvPicPr>
            <a:picLocks noChangeAspect="1"/>
          </p:cNvPicPr>
          <p:nvPr/>
        </p:nvPicPr>
        <p:blipFill>
          <a:blip r:embed="rId5">
            <a:alphaModFix amt="27000"/>
          </a:blip>
          <a:stretch>
            <a:fillRect/>
          </a:stretch>
        </p:blipFill>
        <p:spPr>
          <a:xfrm>
            <a:off x="3243944" y="4401736"/>
            <a:ext cx="2528559" cy="2019941"/>
          </a:xfrm>
          <a:prstGeom prst="rect">
            <a:avLst/>
          </a:prstGeom>
        </p:spPr>
      </p:pic>
      <p:pic>
        <p:nvPicPr>
          <p:cNvPr id="13" name="Picture 12"/>
          <p:cNvPicPr>
            <a:picLocks noChangeAspect="1"/>
          </p:cNvPicPr>
          <p:nvPr/>
        </p:nvPicPr>
        <p:blipFill>
          <a:blip r:embed="rId6">
            <a:alphaModFix amt="27000"/>
          </a:blip>
          <a:stretch>
            <a:fillRect/>
          </a:stretch>
        </p:blipFill>
        <p:spPr>
          <a:xfrm>
            <a:off x="5729326" y="4595702"/>
            <a:ext cx="2339644" cy="1642110"/>
          </a:xfrm>
          <a:prstGeom prst="rect">
            <a:avLst/>
          </a:prstGeom>
        </p:spPr>
      </p:pic>
      <p:grpSp>
        <p:nvGrpSpPr>
          <p:cNvPr id="3" name="Group 25"/>
          <p:cNvGrpSpPr/>
          <p:nvPr/>
        </p:nvGrpSpPr>
        <p:grpSpPr>
          <a:xfrm>
            <a:off x="1258391" y="2669839"/>
            <a:ext cx="7428409" cy="3761460"/>
            <a:chOff x="1258391" y="2669839"/>
            <a:chExt cx="7428409" cy="3761460"/>
          </a:xfrm>
        </p:grpSpPr>
        <p:cxnSp>
          <p:nvCxnSpPr>
            <p:cNvPr id="15" name="Elbow Connector 14"/>
            <p:cNvCxnSpPr>
              <a:stCxn id="10" idx="3"/>
              <a:endCxn id="20" idx="1"/>
            </p:cNvCxnSpPr>
            <p:nvPr/>
          </p:nvCxnSpPr>
          <p:spPr>
            <a:xfrm flipH="1">
              <a:off x="1258391" y="2669839"/>
              <a:ext cx="7428409" cy="2720396"/>
            </a:xfrm>
            <a:prstGeom prst="bentConnector5">
              <a:avLst>
                <a:gd name="adj1" fmla="val -3077"/>
                <a:gd name="adj2" fmla="val 59266"/>
                <a:gd name="adj3" fmla="val 103077"/>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7"/>
            <a:stretch>
              <a:fillRect/>
            </a:stretch>
          </p:blipFill>
          <p:spPr>
            <a:xfrm>
              <a:off x="1258391" y="5244185"/>
              <a:ext cx="901700" cy="292100"/>
            </a:xfrm>
            <a:prstGeom prst="rect">
              <a:avLst/>
            </a:prstGeom>
          </p:spPr>
        </p:pic>
        <p:pic>
          <p:nvPicPr>
            <p:cNvPr id="21" name="Picture 20"/>
            <p:cNvPicPr>
              <a:picLocks noChangeAspect="1"/>
            </p:cNvPicPr>
            <p:nvPr/>
          </p:nvPicPr>
          <p:blipFill>
            <a:blip r:embed="rId8"/>
            <a:stretch>
              <a:fillRect/>
            </a:stretch>
          </p:blipFill>
          <p:spPr>
            <a:xfrm>
              <a:off x="1790795" y="4411358"/>
              <a:ext cx="1500528" cy="2019941"/>
            </a:xfrm>
            <a:prstGeom prst="rect">
              <a:avLst/>
            </a:prstGeom>
          </p:spPr>
        </p:pic>
      </p:grpSp>
      <p:pic>
        <p:nvPicPr>
          <p:cNvPr id="14" name="Picture 13"/>
          <p:cNvPicPr>
            <a:picLocks noChangeAspect="1"/>
          </p:cNvPicPr>
          <p:nvPr/>
        </p:nvPicPr>
        <p:blipFill>
          <a:blip r:embed="rId9">
            <a:alphaModFix amt="25000"/>
          </a:blip>
          <a:stretch>
            <a:fillRect/>
          </a:stretch>
        </p:blipFill>
        <p:spPr>
          <a:xfrm>
            <a:off x="1595809" y="1648211"/>
            <a:ext cx="2618935" cy="2056678"/>
          </a:xfrm>
          <a:prstGeom prst="rect">
            <a:avLst/>
          </a:prstGeom>
        </p:spPr>
      </p:pic>
    </p:spTree>
    <p:extLst>
      <p:ext uri="{BB962C8B-B14F-4D97-AF65-F5344CB8AC3E}">
        <p14:creationId xmlns:p14="http://schemas.microsoft.com/office/powerpoint/2010/main" val="12168253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Client &amp; Server </a:t>
            </a:r>
            <a:r>
              <a:rPr lang="en-US" dirty="0" err="1" smtClean="0"/>
              <a:t>DFAs</a:t>
            </a:r>
            <a:endParaRPr lang="en-US" dirty="0"/>
          </a:p>
        </p:txBody>
      </p:sp>
      <p:sp>
        <p:nvSpPr>
          <p:cNvPr id="3" name="Content Placeholder 2"/>
          <p:cNvSpPr>
            <a:spLocks noGrp="1"/>
          </p:cNvSpPr>
          <p:nvPr>
            <p:ph idx="1"/>
          </p:nvPr>
        </p:nvSpPr>
        <p:spPr/>
        <p:txBody>
          <a:bodyPr/>
          <a:lstStyle/>
          <a:p>
            <a:r>
              <a:rPr lang="en-US" sz="2000" dirty="0" smtClean="0">
                <a:latin typeface="Arial"/>
                <a:cs typeface="Arial"/>
              </a:rPr>
              <a:t>Compute two automata for each input field:</a:t>
            </a:r>
          </a:p>
          <a:p>
            <a:pPr lvl="1"/>
            <a:r>
              <a:rPr lang="en-US" sz="1600" dirty="0" smtClean="0">
                <a:latin typeface="Arial"/>
                <a:cs typeface="Arial"/>
              </a:rPr>
              <a:t>Client-Side DFA </a:t>
            </a:r>
            <a:r>
              <a:rPr lang="en-US" sz="1600" b="1" i="1" dirty="0" smtClean="0">
                <a:latin typeface="Arial"/>
                <a:cs typeface="Arial"/>
              </a:rPr>
              <a:t>A</a:t>
            </a:r>
            <a:r>
              <a:rPr lang="en-US" sz="1600" b="1" i="1" baseline="-25000" dirty="0" smtClean="0">
                <a:latin typeface="Arial"/>
                <a:cs typeface="Arial"/>
              </a:rPr>
              <a:t>c</a:t>
            </a:r>
            <a:endParaRPr lang="en-US" sz="1600" b="1" i="1" dirty="0" smtClean="0">
              <a:latin typeface="Arial"/>
              <a:cs typeface="Arial"/>
            </a:endParaRPr>
          </a:p>
          <a:p>
            <a:pPr lvl="2"/>
            <a:r>
              <a:rPr lang="en-US" sz="1600" b="1" i="1" dirty="0" err="1" smtClean="0">
                <a:latin typeface="Arial"/>
                <a:cs typeface="Arial"/>
              </a:rPr>
              <a:t>L(A</a:t>
            </a:r>
            <a:r>
              <a:rPr lang="en-US" sz="1600" b="1" i="1" baseline="-25000" dirty="0" err="1" smtClean="0">
                <a:latin typeface="Arial"/>
                <a:cs typeface="Arial"/>
              </a:rPr>
              <a:t>c</a:t>
            </a:r>
            <a:r>
              <a:rPr lang="en-US" sz="1600" b="1" i="1" dirty="0" smtClean="0">
                <a:latin typeface="Arial"/>
                <a:cs typeface="Arial"/>
              </a:rPr>
              <a:t>)  </a:t>
            </a:r>
            <a:r>
              <a:rPr lang="en-US" sz="1600" dirty="0" smtClean="0">
                <a:latin typeface="Arial"/>
                <a:cs typeface="Arial"/>
              </a:rPr>
              <a:t>Over approximation of set of values accepted by client-side input validation function</a:t>
            </a:r>
          </a:p>
          <a:p>
            <a:pPr lvl="1"/>
            <a:r>
              <a:rPr lang="en-US" sz="1600" dirty="0" smtClean="0">
                <a:latin typeface="Arial"/>
                <a:cs typeface="Arial"/>
              </a:rPr>
              <a:t>Server-Side DFA </a:t>
            </a:r>
            <a:r>
              <a:rPr lang="en-US" sz="1600" b="1" i="1" dirty="0" smtClean="0">
                <a:latin typeface="Arial"/>
                <a:cs typeface="Arial"/>
              </a:rPr>
              <a:t>A</a:t>
            </a:r>
            <a:r>
              <a:rPr lang="en-US" sz="1600" b="1" i="1" baseline="-25000" dirty="0" smtClean="0">
                <a:latin typeface="Arial"/>
                <a:cs typeface="Arial"/>
              </a:rPr>
              <a:t>s</a:t>
            </a:r>
            <a:endParaRPr lang="en-US" sz="1600" b="1" i="1" dirty="0" smtClean="0">
              <a:latin typeface="Arial"/>
              <a:cs typeface="Arial"/>
            </a:endParaRPr>
          </a:p>
          <a:p>
            <a:pPr lvl="2"/>
            <a:r>
              <a:rPr lang="en-US" sz="1600" b="1" i="1" dirty="0" err="1" smtClean="0">
                <a:latin typeface="Arial"/>
                <a:cs typeface="Arial"/>
              </a:rPr>
              <a:t>L(A</a:t>
            </a:r>
            <a:r>
              <a:rPr lang="en-US" sz="1600" b="1" i="1" baseline="-25000" dirty="0" err="1" smtClean="0">
                <a:latin typeface="Arial"/>
                <a:cs typeface="Arial"/>
              </a:rPr>
              <a:t>s</a:t>
            </a:r>
            <a:r>
              <a:rPr lang="en-US" sz="1600" b="1" i="1" dirty="0" smtClean="0">
                <a:latin typeface="Arial"/>
                <a:cs typeface="Arial"/>
              </a:rPr>
              <a:t>) </a:t>
            </a:r>
            <a:r>
              <a:rPr lang="en-US" sz="1600" dirty="0" smtClean="0">
                <a:latin typeface="Arial"/>
                <a:cs typeface="Arial"/>
              </a:rPr>
              <a:t>Over approximation of set of values accepted by server-side input validation function</a:t>
            </a:r>
          </a:p>
          <a:p>
            <a:endParaRPr lang="en-US" sz="2400" dirty="0" smtClean="0">
              <a:latin typeface="Arial"/>
              <a:cs typeface="Arial"/>
            </a:endParaRPr>
          </a:p>
          <a:p>
            <a:r>
              <a:rPr lang="en-US" sz="2000" dirty="0" smtClean="0">
                <a:latin typeface="Arial"/>
                <a:cs typeface="Arial"/>
              </a:rPr>
              <a:t>We use automata based static string analysis to compute </a:t>
            </a:r>
            <a:r>
              <a:rPr lang="en-US" sz="2000" b="1" i="1" dirty="0" err="1" smtClean="0">
                <a:latin typeface="Arial"/>
                <a:cs typeface="Arial"/>
              </a:rPr>
              <a:t>L(A</a:t>
            </a:r>
            <a:r>
              <a:rPr lang="en-US" sz="2000" b="1" i="1" baseline="-25000" dirty="0" err="1" smtClean="0">
                <a:latin typeface="Arial"/>
                <a:cs typeface="Arial"/>
              </a:rPr>
              <a:t>c</a:t>
            </a:r>
            <a:r>
              <a:rPr lang="en-US" sz="2000" b="1" i="1" dirty="0" smtClean="0">
                <a:latin typeface="Arial"/>
                <a:cs typeface="Arial"/>
              </a:rPr>
              <a:t>) </a:t>
            </a:r>
            <a:r>
              <a:rPr lang="en-US" sz="2000" dirty="0" smtClean="0">
                <a:latin typeface="Arial"/>
                <a:cs typeface="Arial"/>
              </a:rPr>
              <a:t>and</a:t>
            </a:r>
            <a:r>
              <a:rPr lang="en-US" sz="2000" b="1" i="1" dirty="0" smtClean="0">
                <a:latin typeface="Arial"/>
                <a:cs typeface="Arial"/>
              </a:rPr>
              <a:t> </a:t>
            </a:r>
            <a:r>
              <a:rPr lang="en-US" sz="2000" b="1" i="1" dirty="0" err="1" smtClean="0">
                <a:latin typeface="Arial"/>
                <a:cs typeface="Arial"/>
              </a:rPr>
              <a:t>L(A</a:t>
            </a:r>
            <a:r>
              <a:rPr lang="en-US" sz="2000" b="1" i="1" baseline="-25000" dirty="0" err="1" smtClean="0">
                <a:latin typeface="Arial"/>
                <a:cs typeface="Arial"/>
              </a:rPr>
              <a:t>s</a:t>
            </a:r>
            <a:r>
              <a:rPr lang="en-US" sz="2000" b="1" i="1" dirty="0" smtClean="0">
                <a:latin typeface="Arial"/>
                <a:cs typeface="Arial"/>
              </a:rPr>
              <a:t>)</a:t>
            </a:r>
            <a:endParaRPr lang="en-US" sz="2000"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tIns="32002">
            <a:normAutofit/>
          </a:bodyP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3600" dirty="0" smtClean="0">
                <a:latin typeface="Arial" charset="0"/>
                <a:ea typeface="ＭＳ Ｐゴシック" charset="0"/>
                <a:cs typeface="ＭＳ Ｐゴシック" charset="0"/>
              </a:rPr>
              <a:t>Static String </a:t>
            </a:r>
            <a:r>
              <a:rPr lang="en-US" sz="3600" dirty="0">
                <a:latin typeface="Arial" charset="0"/>
                <a:ea typeface="ＭＳ Ｐゴシック" charset="0"/>
                <a:cs typeface="ＭＳ Ｐゴシック" charset="0"/>
              </a:rPr>
              <a:t>Analysis</a:t>
            </a:r>
          </a:p>
        </p:txBody>
      </p:sp>
      <p:sp>
        <p:nvSpPr>
          <p:cNvPr id="36866" name="Rectangle 2"/>
          <p:cNvSpPr>
            <a:spLocks noGrp="1" noChangeArrowheads="1"/>
          </p:cNvSpPr>
          <p:nvPr>
            <p:ph idx="1"/>
          </p:nvPr>
        </p:nvSpPr>
        <p:spPr>
          <a:xfrm>
            <a:off x="457200" y="1775191"/>
            <a:ext cx="8229600" cy="4840243"/>
          </a:xfrm>
        </p:spPr>
        <p:txBody>
          <a:bodyPr>
            <a:noAutofit/>
          </a:bodyPr>
          <a:lstStyle/>
          <a:p>
            <a:pPr marL="390525" indent="-293688" eaLnBrk="1" hangingPunct="1">
              <a:buSzPct val="45000"/>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smtClean="0">
                <a:latin typeface="Arial" charset="0"/>
                <a:ea typeface="ＭＳ Ｐゴシック" charset="0"/>
                <a:cs typeface="ＭＳ Ｐゴシック" charset="0"/>
              </a:rPr>
              <a:t>Static string </a:t>
            </a:r>
            <a:r>
              <a:rPr lang="en-US" sz="2000" dirty="0">
                <a:latin typeface="Arial" charset="0"/>
                <a:ea typeface="ＭＳ Ｐゴシック" charset="0"/>
                <a:cs typeface="ＭＳ Ｐゴシック" charset="0"/>
              </a:rPr>
              <a:t>analysis determines all possible values that a string expression can take during any program execution</a:t>
            </a:r>
            <a:endParaRPr lang="en-US" sz="2000" dirty="0" smtClean="0">
              <a:latin typeface="Arial" charset="0"/>
              <a:ea typeface="ＭＳ Ｐゴシック" charset="0"/>
              <a:cs typeface="ＭＳ Ｐゴシック" charset="0"/>
            </a:endParaRPr>
          </a:p>
          <a:p>
            <a:pPr marL="497967"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200" dirty="0" smtClean="0">
              <a:latin typeface="Arial" charset="0"/>
              <a:ea typeface="ＭＳ Ｐゴシック" charset="0"/>
            </a:endParaRPr>
          </a:p>
          <a:p>
            <a:r>
              <a:rPr lang="en-US" sz="2000" dirty="0" smtClean="0">
                <a:latin typeface="Arial" charset="0"/>
                <a:ea typeface="ＭＳ Ｐゴシック" charset="0"/>
                <a:cs typeface="ＭＳ Ｐゴシック" charset="0"/>
              </a:rPr>
              <a:t>We use automata based string analysis</a:t>
            </a:r>
          </a:p>
          <a:p>
            <a:pPr lvl="1"/>
            <a:r>
              <a:rPr lang="en-US" sz="1800" dirty="0" smtClean="0">
                <a:latin typeface="Arial" charset="0"/>
                <a:ea typeface="ＭＳ Ｐゴシック" charset="0"/>
              </a:rPr>
              <a:t>Associate each string expression in the program with an automaton</a:t>
            </a:r>
          </a:p>
          <a:p>
            <a:pPr lvl="1"/>
            <a:r>
              <a:rPr lang="en-US" sz="1800" dirty="0" smtClean="0">
                <a:latin typeface="Arial" charset="0"/>
                <a:ea typeface="ＭＳ Ｐゴシック" charset="0"/>
              </a:rPr>
              <a:t>The automaton accepts an over approximation of all possible values that the string expression can take during program execution</a:t>
            </a:r>
            <a:endParaRPr lang="en-US" sz="2200" dirty="0" smtClean="0">
              <a:latin typeface="Arial" charset="0"/>
              <a:ea typeface="ＭＳ Ｐゴシック" charset="0"/>
            </a:endParaRPr>
          </a:p>
          <a:p>
            <a:endParaRPr lang="en-US" sz="2600" dirty="0" smtClean="0">
              <a:latin typeface="Arial" charset="0"/>
              <a:ea typeface="ＭＳ Ｐゴシック" charset="0"/>
            </a:endParaRPr>
          </a:p>
          <a:p>
            <a:r>
              <a:rPr lang="en-US" sz="2000" dirty="0" smtClean="0">
                <a:latin typeface="Arial" charset="0"/>
                <a:ea typeface="ＭＳ Ｐゴシック" charset="0"/>
              </a:rPr>
              <a:t>We built our </a:t>
            </a:r>
            <a:r>
              <a:rPr lang="en-US" sz="2000" dirty="0" err="1" smtClean="0">
                <a:latin typeface="Arial" charset="0"/>
                <a:ea typeface="ＭＳ Ｐゴシック" charset="0"/>
              </a:rPr>
              <a:t>javascript</a:t>
            </a:r>
            <a:r>
              <a:rPr lang="en-US" sz="2000" dirty="0" smtClean="0">
                <a:latin typeface="Arial" charset="0"/>
                <a:ea typeface="ＭＳ Ｐゴシック" charset="0"/>
              </a:rPr>
              <a:t> string analysis on </a:t>
            </a:r>
            <a:r>
              <a:rPr lang="en-US" sz="2000" b="1" i="1" dirty="0" smtClean="0">
                <a:latin typeface="Arial" charset="0"/>
                <a:ea typeface="ＭＳ Ｐゴシック" charset="0"/>
              </a:rPr>
              <a:t>Closure </a:t>
            </a:r>
            <a:r>
              <a:rPr lang="en-US" sz="2000" dirty="0" smtClean="0">
                <a:latin typeface="Arial" charset="0"/>
                <a:ea typeface="ＭＳ Ｐゴシック" charset="0"/>
              </a:rPr>
              <a:t>compiler from Google and java string analysis on </a:t>
            </a:r>
            <a:r>
              <a:rPr lang="en-US" sz="2000" b="1" i="1" dirty="0" smtClean="0">
                <a:latin typeface="Arial" charset="0"/>
                <a:ea typeface="ＭＳ Ｐゴシック" charset="0"/>
              </a:rPr>
              <a:t>Soot</a:t>
            </a:r>
          </a:p>
          <a:p>
            <a:endParaRPr lang="en-US" sz="2600" dirty="0" smtClean="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Flow sensitive, </a:t>
            </a:r>
            <a:r>
              <a:rPr lang="en-US" sz="2000" dirty="0" err="1" smtClean="0">
                <a:latin typeface="Arial" charset="0"/>
                <a:ea typeface="ＭＳ Ｐゴシック" charset="0"/>
                <a:cs typeface="ＭＳ Ｐゴシック" charset="0"/>
              </a:rPr>
              <a:t>intraprocedural</a:t>
            </a:r>
            <a:r>
              <a:rPr lang="en-US" sz="2000" dirty="0" smtClean="0">
                <a:latin typeface="Arial" charset="0"/>
                <a:ea typeface="ＭＳ Ｐゴシック" charset="0"/>
                <a:cs typeface="ＭＳ Ｐゴシック" charset="0"/>
              </a:rPr>
              <a:t> and path sensitive</a:t>
            </a:r>
            <a:endParaRPr lang="en-US" sz="1800" dirty="0" smtClean="0">
              <a:latin typeface="Arial" charset="0"/>
              <a:ea typeface="ＭＳ Ｐゴシック" charset="0"/>
            </a:endParaRPr>
          </a:p>
          <a:p>
            <a:pPr marL="390525" indent="-293688">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000" dirty="0" smtClean="0">
              <a:latin typeface="Arial" charset="0"/>
              <a:ea typeface="ＭＳ Ｐゴシック" charset="0"/>
              <a:cs typeface="ＭＳ Ｐゴシック" charset="0"/>
            </a:endParaRPr>
          </a:p>
          <a:p>
            <a:pPr marL="390525" indent="-293688">
              <a:buSzPct val="45000"/>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1800" dirty="0" smtClean="0">
              <a:latin typeface="Arial" charset="0"/>
              <a:ea typeface="ＭＳ Ｐゴシック" charset="0"/>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29</a:t>
            </a:fld>
            <a:endParaRPr lang="en-US"/>
          </a:p>
        </p:txBody>
      </p:sp>
    </p:spTree>
    <p:extLst>
      <p:ext uri="{BB962C8B-B14F-4D97-AF65-F5344CB8AC3E}">
        <p14:creationId xmlns:p14="http://schemas.microsoft.com/office/powerpoint/2010/main" val="51113958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4" y="155448"/>
            <a:ext cx="8229600" cy="1252728"/>
          </a:xfrm>
        </p:spPr>
        <p:txBody>
          <a:bodyPr>
            <a:normAutofit/>
          </a:bodyPr>
          <a:lstStyle/>
          <a:p>
            <a:r>
              <a:rPr lang="en-US" sz="3600" dirty="0" smtClean="0">
                <a:latin typeface="Arial" charset="0"/>
                <a:ea typeface="ＭＳ Ｐゴシック" charset="0"/>
                <a:cs typeface="ＭＳ Ｐゴシック" charset="0"/>
              </a:rPr>
              <a:t>Web applications are </a:t>
            </a:r>
            <a:r>
              <a:rPr lang="en-US" sz="3600" dirty="0" smtClean="0">
                <a:solidFill>
                  <a:srgbClr val="FF0000"/>
                </a:solidFill>
                <a:latin typeface="Arial" charset="0"/>
                <a:ea typeface="ＭＳ Ｐゴシック" charset="0"/>
                <a:cs typeface="ＭＳ Ｐゴシック" charset="0"/>
              </a:rPr>
              <a:t>not trustworthy</a:t>
            </a:r>
            <a:endParaRPr lang="en-US" sz="3600" dirty="0"/>
          </a:p>
        </p:txBody>
      </p:sp>
      <p:pic>
        <p:nvPicPr>
          <p:cNvPr id="4" name="Content Placeholder 3" descr="fig30_Web Application Vulnerabilitiesas a Percentage of All Disclosures in 2011.jpg"/>
          <p:cNvPicPr>
            <a:picLocks noGrp="1" noChangeAspect="1"/>
          </p:cNvPicPr>
          <p:nvPr>
            <p:ph idx="1"/>
          </p:nvPr>
        </p:nvPicPr>
        <p:blipFill>
          <a:blip r:embed="rId3"/>
          <a:srcRect l="-19518" r="-19518"/>
          <a:stretch>
            <a:fillRect/>
          </a:stretch>
        </p:blipFill>
        <p:spPr>
          <a:xfrm>
            <a:off x="-389460" y="1622794"/>
            <a:ext cx="10579481" cy="5946406"/>
          </a:xfrm>
        </p:spPr>
      </p:pic>
      <p:sp>
        <p:nvSpPr>
          <p:cNvPr id="5" name="Slide Number Placeholder 4"/>
          <p:cNvSpPr>
            <a:spLocks noGrp="1"/>
          </p:cNvSpPr>
          <p:nvPr>
            <p:ph type="sldNum" sz="quarter" idx="12"/>
          </p:nvPr>
        </p:nvSpPr>
        <p:spPr/>
        <p:txBody>
          <a:bodyPr/>
          <a:lstStyle/>
          <a:p>
            <a:fld id="{1D72EBF8-7CF5-44B7-B2BF-E22DE4D0703D}" type="slidenum">
              <a:rPr lang="en-US" smtClean="0"/>
              <a:pPr/>
              <a:t>3</a:t>
            </a:fld>
            <a:endParaRPr lang="en-US"/>
          </a:p>
        </p:txBody>
      </p:sp>
      <p:sp>
        <p:nvSpPr>
          <p:cNvPr id="6" name="TextBox 5"/>
          <p:cNvSpPr txBox="1"/>
          <p:nvPr/>
        </p:nvSpPr>
        <p:spPr>
          <a:xfrm>
            <a:off x="1337733" y="6392334"/>
            <a:ext cx="1943523" cy="369332"/>
          </a:xfrm>
          <a:prstGeom prst="rect">
            <a:avLst/>
          </a:prstGeom>
          <a:noFill/>
        </p:spPr>
        <p:txBody>
          <a:bodyPr wrap="none" rtlCol="0">
            <a:spAutoFit/>
          </a:bodyPr>
          <a:lstStyle/>
          <a:p>
            <a:r>
              <a:rPr lang="en-US" dirty="0" smtClean="0"/>
              <a:t>IBM X-force report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licitDFA.eps"/>
          <p:cNvPicPr>
            <a:picLocks noChangeAspect="1"/>
          </p:cNvPicPr>
          <p:nvPr/>
        </p:nvPicPr>
        <p:blipFill>
          <a:blip r:embed="rId2"/>
          <a:srcRect/>
          <a:stretch>
            <a:fillRect/>
          </a:stretch>
        </p:blipFill>
        <p:spPr bwMode="auto">
          <a:xfrm>
            <a:off x="-33866" y="2454273"/>
            <a:ext cx="4033838" cy="3946525"/>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smtClean="0"/>
              <a:t>Symbolic Automata</a:t>
            </a:r>
            <a:endParaRPr lang="en-US" dirty="0"/>
          </a:p>
        </p:txBody>
      </p:sp>
      <p:pic>
        <p:nvPicPr>
          <p:cNvPr id="6" name="Picture 5" descr="symbolicDFA.eps"/>
          <p:cNvPicPr>
            <a:picLocks noChangeAspect="1"/>
          </p:cNvPicPr>
          <p:nvPr/>
        </p:nvPicPr>
        <p:blipFill>
          <a:blip r:embed="rId3"/>
          <a:srcRect/>
          <a:stretch>
            <a:fillRect/>
          </a:stretch>
        </p:blipFill>
        <p:spPr bwMode="auto">
          <a:xfrm>
            <a:off x="4155547" y="2139948"/>
            <a:ext cx="4954587" cy="4651375"/>
          </a:xfrm>
          <a:prstGeom prst="rect">
            <a:avLst/>
          </a:prstGeom>
          <a:noFill/>
          <a:ln w="9525">
            <a:noFill/>
            <a:miter lim="800000"/>
            <a:headEnd/>
            <a:tailEnd/>
          </a:ln>
        </p:spPr>
      </p:pic>
      <p:sp>
        <p:nvSpPr>
          <p:cNvPr id="11" name="Freeform 10"/>
          <p:cNvSpPr/>
          <p:nvPr/>
        </p:nvSpPr>
        <p:spPr>
          <a:xfrm>
            <a:off x="2371197" y="3459160"/>
            <a:ext cx="461962" cy="384175"/>
          </a:xfrm>
          <a:custGeom>
            <a:avLst/>
            <a:gdLst>
              <a:gd name="connsiteX0" fmla="*/ 0 w 462845"/>
              <a:gd name="connsiteY0" fmla="*/ 214489 h 383822"/>
              <a:gd name="connsiteX1" fmla="*/ 33867 w 462845"/>
              <a:gd name="connsiteY1" fmla="*/ 28222 h 383822"/>
              <a:gd name="connsiteX2" fmla="*/ 186267 w 462845"/>
              <a:gd name="connsiteY2" fmla="*/ 45156 h 383822"/>
              <a:gd name="connsiteX3" fmla="*/ 423334 w 462845"/>
              <a:gd name="connsiteY3" fmla="*/ 112889 h 383822"/>
              <a:gd name="connsiteX4" fmla="*/ 423334 w 462845"/>
              <a:gd name="connsiteY4" fmla="*/ 265289 h 383822"/>
              <a:gd name="connsiteX5" fmla="*/ 220134 w 462845"/>
              <a:gd name="connsiteY5" fmla="*/ 383822 h 38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45" h="383822">
                <a:moveTo>
                  <a:pt x="0" y="214489"/>
                </a:moveTo>
                <a:cubicBezTo>
                  <a:pt x="1411" y="135466"/>
                  <a:pt x="2823" y="56444"/>
                  <a:pt x="33867" y="28222"/>
                </a:cubicBezTo>
                <a:cubicBezTo>
                  <a:pt x="64912" y="0"/>
                  <a:pt x="121356" y="31045"/>
                  <a:pt x="186267" y="45156"/>
                </a:cubicBezTo>
                <a:cubicBezTo>
                  <a:pt x="251178" y="59267"/>
                  <a:pt x="383823" y="76200"/>
                  <a:pt x="423334" y="112889"/>
                </a:cubicBezTo>
                <a:cubicBezTo>
                  <a:pt x="462845" y="149578"/>
                  <a:pt x="457201" y="220134"/>
                  <a:pt x="423334" y="265289"/>
                </a:cubicBezTo>
                <a:cubicBezTo>
                  <a:pt x="389467" y="310444"/>
                  <a:pt x="220134" y="383822"/>
                  <a:pt x="220134" y="383822"/>
                </a:cubicBezTo>
              </a:path>
            </a:pathLst>
          </a:cu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cxnSp>
        <p:nvCxnSpPr>
          <p:cNvPr id="12" name="Straight Connector 11"/>
          <p:cNvCxnSpPr/>
          <p:nvPr/>
        </p:nvCxnSpPr>
        <p:spPr>
          <a:xfrm rot="16200000" flipH="1">
            <a:off x="846403" y="3860004"/>
            <a:ext cx="152400" cy="119062"/>
          </a:xfrm>
          <a:prstGeom prst="line">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H="1">
            <a:off x="6349471" y="2133598"/>
            <a:ext cx="220663" cy="18573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6282003" y="2742404"/>
            <a:ext cx="355600" cy="220662"/>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6451865" y="2709067"/>
            <a:ext cx="388937" cy="355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6163735" y="3675060"/>
            <a:ext cx="3708400" cy="1743075"/>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flipV="1">
            <a:off x="5485872" y="3301998"/>
            <a:ext cx="711200" cy="32067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6200000" flipH="1">
            <a:off x="7179734" y="4351336"/>
            <a:ext cx="287337" cy="17462"/>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6689197" y="5367335"/>
            <a:ext cx="1862138" cy="439737"/>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4419866" y="4741066"/>
            <a:ext cx="2674938" cy="77787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H="1">
            <a:off x="4792134" y="5079998"/>
            <a:ext cx="2201863" cy="541337"/>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0800000" flipV="1">
            <a:off x="5825597" y="5130798"/>
            <a:ext cx="355600" cy="338137"/>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a:off x="4647671" y="5308598"/>
            <a:ext cx="1846263" cy="541338"/>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a:off x="5037403" y="5899942"/>
            <a:ext cx="914400" cy="322262"/>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a:off x="7070197" y="4783135"/>
            <a:ext cx="338137" cy="119063"/>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6815403" y="5241129"/>
            <a:ext cx="373063" cy="11747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6612997" y="5697535"/>
            <a:ext cx="287338" cy="134937"/>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a:off x="6138334" y="6070598"/>
            <a:ext cx="439737" cy="388938"/>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7814734" y="5240335"/>
            <a:ext cx="355600" cy="1016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7196403" y="5841204"/>
            <a:ext cx="881063" cy="44132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0800000" flipV="1">
            <a:off x="7400397" y="6095998"/>
            <a:ext cx="762000" cy="42227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2" name="TextBox 101"/>
          <p:cNvSpPr txBox="1">
            <a:spLocks noChangeArrowheads="1"/>
          </p:cNvSpPr>
          <p:nvPr/>
        </p:nvSpPr>
        <p:spPr bwMode="auto">
          <a:xfrm>
            <a:off x="575212" y="1574265"/>
            <a:ext cx="3624262" cy="400110"/>
          </a:xfrm>
          <a:prstGeom prst="rect">
            <a:avLst/>
          </a:prstGeom>
          <a:noFill/>
          <a:ln w="9525">
            <a:noFill/>
            <a:miter lim="800000"/>
            <a:headEnd/>
            <a:tailEnd/>
          </a:ln>
        </p:spPr>
        <p:txBody>
          <a:bodyPr wrap="square">
            <a:prstTxWarp prst="textNoShape">
              <a:avLst/>
            </a:prstTxWarp>
            <a:spAutoFit/>
          </a:bodyPr>
          <a:lstStyle/>
          <a:p>
            <a:r>
              <a:rPr lang="en-US" sz="2000" dirty="0">
                <a:latin typeface="Arial" charset="0"/>
                <a:ea typeface="Arial" charset="0"/>
                <a:cs typeface="Arial" charset="0"/>
              </a:rPr>
              <a:t>Explicit </a:t>
            </a:r>
            <a:r>
              <a:rPr lang="en-US" sz="2000" dirty="0" smtClean="0">
                <a:latin typeface="Arial" charset="0"/>
                <a:ea typeface="Arial" charset="0"/>
                <a:cs typeface="Arial" charset="0"/>
              </a:rPr>
              <a:t>DFA representation</a:t>
            </a:r>
            <a:endParaRPr lang="en-US" sz="2000" dirty="0">
              <a:latin typeface="Arial" charset="0"/>
              <a:ea typeface="Arial" charset="0"/>
              <a:cs typeface="Arial" charset="0"/>
            </a:endParaRPr>
          </a:p>
        </p:txBody>
      </p:sp>
      <p:sp>
        <p:nvSpPr>
          <p:cNvPr id="33" name="TextBox 102"/>
          <p:cNvSpPr txBox="1">
            <a:spLocks noChangeArrowheads="1"/>
          </p:cNvSpPr>
          <p:nvPr/>
        </p:nvSpPr>
        <p:spPr bwMode="auto">
          <a:xfrm>
            <a:off x="5300132" y="1557860"/>
            <a:ext cx="3589341" cy="400110"/>
          </a:xfrm>
          <a:prstGeom prst="rect">
            <a:avLst/>
          </a:prstGeom>
          <a:noFill/>
          <a:ln w="9525">
            <a:noFill/>
            <a:miter lim="800000"/>
            <a:headEnd/>
            <a:tailEnd/>
          </a:ln>
        </p:spPr>
        <p:txBody>
          <a:bodyPr wrap="square">
            <a:prstTxWarp prst="textNoShape">
              <a:avLst/>
            </a:prstTxWarp>
            <a:spAutoFit/>
          </a:bodyPr>
          <a:lstStyle/>
          <a:p>
            <a:r>
              <a:rPr lang="en-US" sz="2000" dirty="0">
                <a:latin typeface="Arial" charset="0"/>
                <a:ea typeface="Arial" charset="0"/>
                <a:cs typeface="Arial" charset="0"/>
              </a:rPr>
              <a:t>Symbolic </a:t>
            </a:r>
            <a:r>
              <a:rPr lang="en-US" sz="2000" dirty="0" smtClean="0">
                <a:latin typeface="Arial" charset="0"/>
                <a:ea typeface="Arial" charset="0"/>
                <a:cs typeface="Arial" charset="0"/>
              </a:rPr>
              <a:t>DFA representation</a:t>
            </a:r>
            <a:endParaRPr lang="en-US" sz="2000" dirty="0">
              <a:latin typeface="Arial" charset="0"/>
              <a:ea typeface="Arial" charset="0"/>
              <a:cs typeface="Arial" charset="0"/>
            </a:endParaRPr>
          </a:p>
        </p:txBody>
      </p:sp>
      <p:cxnSp>
        <p:nvCxnSpPr>
          <p:cNvPr id="34" name="Straight Connector 33"/>
          <p:cNvCxnSpPr/>
          <p:nvPr/>
        </p:nvCxnSpPr>
        <p:spPr>
          <a:xfrm rot="16200000" flipH="1">
            <a:off x="1422927" y="4148664"/>
            <a:ext cx="5300140" cy="50800"/>
          </a:xfrm>
          <a:prstGeom prst="line">
            <a:avLst/>
          </a:prstGeom>
          <a:ln>
            <a:solidFill>
              <a:schemeClr val="accent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36" name="Slide Number Placeholder 35"/>
          <p:cNvSpPr>
            <a:spLocks noGrp="1"/>
          </p:cNvSpPr>
          <p:nvPr>
            <p:ph type="sldNum" sz="quarter" idx="12"/>
          </p:nvPr>
        </p:nvSpPr>
        <p:spPr>
          <a:xfrm>
            <a:off x="-311050" y="6518274"/>
            <a:ext cx="733864" cy="274320"/>
          </a:xfrm>
        </p:spPr>
        <p:txBody>
          <a:bodyPr/>
          <a:lstStyle/>
          <a:p>
            <a:fld id="{1D72EBF8-7CF5-44B7-B2BF-E22DE4D0703D}" type="slidenum">
              <a:rPr lang="en-US" smtClean="0"/>
              <a:pPr/>
              <a:t>30</a:t>
            </a:fld>
            <a:endParaRPr lang="en-US" dirty="0"/>
          </a:p>
        </p:txBody>
      </p:sp>
      <p:sp>
        <p:nvSpPr>
          <p:cNvPr id="37" name="TextBox 36"/>
          <p:cNvSpPr txBox="1"/>
          <p:nvPr/>
        </p:nvSpPr>
        <p:spPr>
          <a:xfrm>
            <a:off x="1018092" y="4031732"/>
            <a:ext cx="284515" cy="307777"/>
          </a:xfrm>
          <a:prstGeom prst="rect">
            <a:avLst/>
          </a:prstGeom>
          <a:noFill/>
        </p:spPr>
        <p:txBody>
          <a:bodyPr wrap="none" rtlCol="0">
            <a:spAutoFit/>
          </a:bodyPr>
          <a:lstStyle/>
          <a:p>
            <a:r>
              <a:rPr lang="en-US" sz="1400" dirty="0" smtClean="0">
                <a:latin typeface="Arial"/>
                <a:cs typeface="Arial"/>
              </a:rPr>
              <a:t>0</a:t>
            </a:r>
            <a:endParaRPr lang="en-US" sz="1400" dirty="0">
              <a:latin typeface="Arial"/>
              <a:cs typeface="Arial"/>
            </a:endParaRPr>
          </a:p>
        </p:txBody>
      </p:sp>
      <p:sp>
        <p:nvSpPr>
          <p:cNvPr id="38" name="TextBox 37"/>
          <p:cNvSpPr txBox="1"/>
          <p:nvPr/>
        </p:nvSpPr>
        <p:spPr>
          <a:xfrm>
            <a:off x="2166937" y="3672513"/>
            <a:ext cx="284515" cy="307777"/>
          </a:xfrm>
          <a:prstGeom prst="rect">
            <a:avLst/>
          </a:prstGeom>
          <a:noFill/>
        </p:spPr>
        <p:txBody>
          <a:bodyPr wrap="none" rtlCol="0">
            <a:spAutoFit/>
          </a:bodyPr>
          <a:lstStyle/>
          <a:p>
            <a:r>
              <a:rPr lang="en-US" sz="1400" dirty="0" smtClean="0">
                <a:latin typeface="Arial"/>
                <a:cs typeface="Arial"/>
              </a:rPr>
              <a:t>1</a:t>
            </a:r>
            <a:endParaRPr lang="en-US" sz="1400" dirty="0">
              <a:latin typeface="Arial"/>
              <a:cs typeface="Arial"/>
            </a:endParaRPr>
          </a:p>
        </p:txBody>
      </p:sp>
      <p:sp>
        <p:nvSpPr>
          <p:cNvPr id="39" name="TextBox 38"/>
          <p:cNvSpPr txBox="1"/>
          <p:nvPr/>
        </p:nvSpPr>
        <p:spPr>
          <a:xfrm>
            <a:off x="1920964" y="4758264"/>
            <a:ext cx="284515" cy="307777"/>
          </a:xfrm>
          <a:prstGeom prst="rect">
            <a:avLst/>
          </a:prstGeom>
          <a:noFill/>
        </p:spPr>
        <p:txBody>
          <a:bodyPr wrap="none" rtlCol="0">
            <a:spAutoFit/>
          </a:bodyPr>
          <a:lstStyle/>
          <a:p>
            <a:r>
              <a:rPr lang="en-US" sz="1400" dirty="0" smtClean="0">
                <a:latin typeface="Arial"/>
                <a:cs typeface="Arial"/>
              </a:rPr>
              <a:t>2</a:t>
            </a:r>
            <a:endParaRPr lang="en-US" sz="1400" dirty="0">
              <a:latin typeface="Arial"/>
              <a:cs typeface="Arial"/>
            </a:endParaRPr>
          </a:p>
        </p:txBody>
      </p:sp>
      <p:sp>
        <p:nvSpPr>
          <p:cNvPr id="52" name="TextBox 51"/>
          <p:cNvSpPr txBox="1"/>
          <p:nvPr/>
        </p:nvSpPr>
        <p:spPr>
          <a:xfrm>
            <a:off x="1574800" y="3767135"/>
            <a:ext cx="252418" cy="489878"/>
          </a:xfrm>
          <a:prstGeom prst="rect">
            <a:avLst/>
          </a:prstGeom>
          <a:noFill/>
        </p:spPr>
        <p:txBody>
          <a:bodyPr wrap="none" rtlCol="0">
            <a:spAutoFit/>
          </a:bodyPr>
          <a:lstStyle/>
          <a:p>
            <a:pPr>
              <a:lnSpc>
                <a:spcPts val="740"/>
              </a:lnSpc>
            </a:pPr>
            <a:r>
              <a:rPr lang="en-US" sz="2000" dirty="0" smtClean="0"/>
              <a:t>.</a:t>
            </a:r>
          </a:p>
          <a:p>
            <a:pPr>
              <a:lnSpc>
                <a:spcPts val="740"/>
              </a:lnSpc>
            </a:pPr>
            <a:r>
              <a:rPr lang="en-US" sz="2000" dirty="0" smtClean="0"/>
              <a:t>.</a:t>
            </a:r>
          </a:p>
          <a:p>
            <a:pPr>
              <a:lnSpc>
                <a:spcPts val="740"/>
              </a:lnSpc>
            </a:pPr>
            <a:r>
              <a:rPr lang="en-US" sz="2000" dirty="0" smtClean="0"/>
              <a:t>.</a:t>
            </a:r>
            <a:endParaRPr lang="en-US" sz="2000" dirty="0"/>
          </a:p>
        </p:txBody>
      </p:sp>
      <p:sp>
        <p:nvSpPr>
          <p:cNvPr id="53" name="Rectangle 52"/>
          <p:cNvSpPr/>
          <p:nvPr/>
        </p:nvSpPr>
        <p:spPr>
          <a:xfrm rot="1562088">
            <a:off x="2044589" y="3837064"/>
            <a:ext cx="114126" cy="115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p:cNvSpPr/>
          <p:nvPr/>
        </p:nvSpPr>
        <p:spPr>
          <a:xfrm rot="20124499" flipV="1">
            <a:off x="1190929" y="3722708"/>
            <a:ext cx="954167" cy="317091"/>
          </a:xfrm>
          <a:custGeom>
            <a:avLst/>
            <a:gdLst>
              <a:gd name="connsiteX0" fmla="*/ 0 w 920750"/>
              <a:gd name="connsiteY0" fmla="*/ 215900 h 245533"/>
              <a:gd name="connsiteX1" fmla="*/ 565150 w 920750"/>
              <a:gd name="connsiteY1" fmla="*/ 209550 h 245533"/>
              <a:gd name="connsiteX2" fmla="*/ 920750 w 920750"/>
              <a:gd name="connsiteY2" fmla="*/ 0 h 245533"/>
              <a:gd name="connsiteX3" fmla="*/ 920750 w 920750"/>
              <a:gd name="connsiteY3" fmla="*/ 0 h 245533"/>
              <a:gd name="connsiteX0" fmla="*/ 0 w 920750"/>
              <a:gd name="connsiteY0" fmla="*/ 215900 h 329382"/>
              <a:gd name="connsiteX1" fmla="*/ 401005 w 920750"/>
              <a:gd name="connsiteY1" fmla="*/ 293399 h 329382"/>
              <a:gd name="connsiteX2" fmla="*/ 920750 w 920750"/>
              <a:gd name="connsiteY2" fmla="*/ 0 h 329382"/>
              <a:gd name="connsiteX3" fmla="*/ 920750 w 920750"/>
              <a:gd name="connsiteY3" fmla="*/ 0 h 329382"/>
              <a:gd name="connsiteX0" fmla="*/ 0 w 954167"/>
              <a:gd name="connsiteY0" fmla="*/ 142152 h 317091"/>
              <a:gd name="connsiteX1" fmla="*/ 434422 w 954167"/>
              <a:gd name="connsiteY1" fmla="*/ 293399 h 317091"/>
              <a:gd name="connsiteX2" fmla="*/ 954167 w 954167"/>
              <a:gd name="connsiteY2" fmla="*/ 0 h 317091"/>
              <a:gd name="connsiteX3" fmla="*/ 954167 w 954167"/>
              <a:gd name="connsiteY3" fmla="*/ 0 h 317091"/>
              <a:gd name="connsiteX0" fmla="*/ 0 w 954167"/>
              <a:gd name="connsiteY0" fmla="*/ 142152 h 317091"/>
              <a:gd name="connsiteX1" fmla="*/ 434422 w 954167"/>
              <a:gd name="connsiteY1" fmla="*/ 293399 h 317091"/>
              <a:gd name="connsiteX2" fmla="*/ 954167 w 954167"/>
              <a:gd name="connsiteY2" fmla="*/ 0 h 317091"/>
              <a:gd name="connsiteX3" fmla="*/ 954167 w 954167"/>
              <a:gd name="connsiteY3" fmla="*/ 0 h 317091"/>
            </a:gdLst>
            <a:ahLst/>
            <a:cxnLst>
              <a:cxn ang="0">
                <a:pos x="connsiteX0" y="connsiteY0"/>
              </a:cxn>
              <a:cxn ang="0">
                <a:pos x="connsiteX1" y="connsiteY1"/>
              </a:cxn>
              <a:cxn ang="0">
                <a:pos x="connsiteX2" y="connsiteY2"/>
              </a:cxn>
              <a:cxn ang="0">
                <a:pos x="connsiteX3" y="connsiteY3"/>
              </a:cxn>
            </a:cxnLst>
            <a:rect l="l" t="t" r="r" b="b"/>
            <a:pathLst>
              <a:path w="954167" h="317091">
                <a:moveTo>
                  <a:pt x="0" y="142152"/>
                </a:moveTo>
                <a:cubicBezTo>
                  <a:pt x="163478" y="216983"/>
                  <a:pt x="275394" y="317091"/>
                  <a:pt x="434422" y="293399"/>
                </a:cubicBezTo>
                <a:cubicBezTo>
                  <a:pt x="593450" y="269707"/>
                  <a:pt x="867543" y="48900"/>
                  <a:pt x="954167" y="0"/>
                </a:cubicBezTo>
                <a:lnTo>
                  <a:pt x="954167" y="0"/>
                </a:ln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Freeform 49"/>
          <p:cNvSpPr/>
          <p:nvPr/>
        </p:nvSpPr>
        <p:spPr>
          <a:xfrm>
            <a:off x="1263650" y="3930650"/>
            <a:ext cx="920750" cy="245533"/>
          </a:xfrm>
          <a:custGeom>
            <a:avLst/>
            <a:gdLst>
              <a:gd name="connsiteX0" fmla="*/ 0 w 920750"/>
              <a:gd name="connsiteY0" fmla="*/ 215900 h 245533"/>
              <a:gd name="connsiteX1" fmla="*/ 565150 w 920750"/>
              <a:gd name="connsiteY1" fmla="*/ 209550 h 245533"/>
              <a:gd name="connsiteX2" fmla="*/ 920750 w 920750"/>
              <a:gd name="connsiteY2" fmla="*/ 0 h 245533"/>
              <a:gd name="connsiteX3" fmla="*/ 920750 w 920750"/>
              <a:gd name="connsiteY3" fmla="*/ 0 h 245533"/>
            </a:gdLst>
            <a:ahLst/>
            <a:cxnLst>
              <a:cxn ang="0">
                <a:pos x="connsiteX0" y="connsiteY0"/>
              </a:cxn>
              <a:cxn ang="0">
                <a:pos x="connsiteX1" y="connsiteY1"/>
              </a:cxn>
              <a:cxn ang="0">
                <a:pos x="connsiteX2" y="connsiteY2"/>
              </a:cxn>
              <a:cxn ang="0">
                <a:pos x="connsiteX3" y="connsiteY3"/>
              </a:cxn>
            </a:cxnLst>
            <a:rect l="l" t="t" r="r" b="b"/>
            <a:pathLst>
              <a:path w="920750" h="245533">
                <a:moveTo>
                  <a:pt x="0" y="215900"/>
                </a:moveTo>
                <a:cubicBezTo>
                  <a:pt x="205846" y="230716"/>
                  <a:pt x="411692" y="245533"/>
                  <a:pt x="565150" y="209550"/>
                </a:cubicBezTo>
                <a:cubicBezTo>
                  <a:pt x="718608" y="173567"/>
                  <a:pt x="920750" y="0"/>
                  <a:pt x="920750" y="0"/>
                </a:cubicBezTo>
                <a:lnTo>
                  <a:pt x="920750" y="0"/>
                </a:ln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rot="721899">
            <a:off x="2024655" y="4681683"/>
            <a:ext cx="114126" cy="115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54"/>
          <p:cNvSpPr/>
          <p:nvPr/>
        </p:nvSpPr>
        <p:spPr>
          <a:xfrm>
            <a:off x="2007658" y="3990975"/>
            <a:ext cx="265642" cy="806450"/>
          </a:xfrm>
          <a:custGeom>
            <a:avLst/>
            <a:gdLst>
              <a:gd name="connsiteX0" fmla="*/ 265642 w 265642"/>
              <a:gd name="connsiteY0" fmla="*/ 0 h 806450"/>
              <a:gd name="connsiteX1" fmla="*/ 37042 w 265642"/>
              <a:gd name="connsiteY1" fmla="*/ 311150 h 806450"/>
              <a:gd name="connsiteX2" fmla="*/ 43392 w 265642"/>
              <a:gd name="connsiteY2" fmla="*/ 806450 h 806450"/>
            </a:gdLst>
            <a:ahLst/>
            <a:cxnLst>
              <a:cxn ang="0">
                <a:pos x="connsiteX0" y="connsiteY0"/>
              </a:cxn>
              <a:cxn ang="0">
                <a:pos x="connsiteX1" y="connsiteY1"/>
              </a:cxn>
              <a:cxn ang="0">
                <a:pos x="connsiteX2" y="connsiteY2"/>
              </a:cxn>
            </a:cxnLst>
            <a:rect l="l" t="t" r="r" b="b"/>
            <a:pathLst>
              <a:path w="265642" h="806450">
                <a:moveTo>
                  <a:pt x="265642" y="0"/>
                </a:moveTo>
                <a:cubicBezTo>
                  <a:pt x="169863" y="88371"/>
                  <a:pt x="74084" y="176742"/>
                  <a:pt x="37042" y="311150"/>
                </a:cubicBezTo>
                <a:cubicBezTo>
                  <a:pt x="0" y="445558"/>
                  <a:pt x="43392" y="806450"/>
                  <a:pt x="43392" y="806450"/>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3"/>
          <p:cNvSpPr/>
          <p:nvPr/>
        </p:nvSpPr>
        <p:spPr>
          <a:xfrm>
            <a:off x="2121958" y="3994150"/>
            <a:ext cx="310268" cy="847725"/>
          </a:xfrm>
          <a:custGeom>
            <a:avLst/>
            <a:gdLst>
              <a:gd name="connsiteX0" fmla="*/ 273050 w 363008"/>
              <a:gd name="connsiteY0" fmla="*/ 0 h 908050"/>
              <a:gd name="connsiteX1" fmla="*/ 317500 w 363008"/>
              <a:gd name="connsiteY1" fmla="*/ 492125 h 908050"/>
              <a:gd name="connsiteX2" fmla="*/ 0 w 363008"/>
              <a:gd name="connsiteY2" fmla="*/ 908050 h 908050"/>
              <a:gd name="connsiteX0" fmla="*/ 199673 w 350779"/>
              <a:gd name="connsiteY0" fmla="*/ 0 h 847725"/>
              <a:gd name="connsiteX1" fmla="*/ 317500 w 350779"/>
              <a:gd name="connsiteY1" fmla="*/ 431800 h 847725"/>
              <a:gd name="connsiteX2" fmla="*/ 0 w 350779"/>
              <a:gd name="connsiteY2" fmla="*/ 847725 h 847725"/>
              <a:gd name="connsiteX0" fmla="*/ 199673 w 350779"/>
              <a:gd name="connsiteY0" fmla="*/ 0 h 847725"/>
              <a:gd name="connsiteX1" fmla="*/ 317500 w 350779"/>
              <a:gd name="connsiteY1" fmla="*/ 431800 h 847725"/>
              <a:gd name="connsiteX2" fmla="*/ 0 w 350779"/>
              <a:gd name="connsiteY2" fmla="*/ 847725 h 847725"/>
              <a:gd name="connsiteX0" fmla="*/ 199673 w 276402"/>
              <a:gd name="connsiteY0" fmla="*/ 0 h 847725"/>
              <a:gd name="connsiteX1" fmla="*/ 227072 w 276402"/>
              <a:gd name="connsiteY1" fmla="*/ 431800 h 847725"/>
              <a:gd name="connsiteX2" fmla="*/ 0 w 276402"/>
              <a:gd name="connsiteY2" fmla="*/ 847725 h 847725"/>
              <a:gd name="connsiteX0" fmla="*/ 233539 w 310268"/>
              <a:gd name="connsiteY0" fmla="*/ 0 h 847725"/>
              <a:gd name="connsiteX1" fmla="*/ 260938 w 310268"/>
              <a:gd name="connsiteY1" fmla="*/ 431800 h 847725"/>
              <a:gd name="connsiteX2" fmla="*/ 0 w 310268"/>
              <a:gd name="connsiteY2" fmla="*/ 847725 h 847725"/>
            </a:gdLst>
            <a:ahLst/>
            <a:cxnLst>
              <a:cxn ang="0">
                <a:pos x="connsiteX0" y="connsiteY0"/>
              </a:cxn>
              <a:cxn ang="0">
                <a:pos x="connsiteX1" y="connsiteY1"/>
              </a:cxn>
              <a:cxn ang="0">
                <a:pos x="connsiteX2" y="connsiteY2"/>
              </a:cxn>
            </a:cxnLst>
            <a:rect l="l" t="t" r="r" b="b"/>
            <a:pathLst>
              <a:path w="310268" h="847725">
                <a:moveTo>
                  <a:pt x="233539" y="0"/>
                </a:moveTo>
                <a:cubicBezTo>
                  <a:pt x="310268" y="164041"/>
                  <a:pt x="299861" y="290513"/>
                  <a:pt x="260938" y="431800"/>
                </a:cubicBezTo>
                <a:cubicBezTo>
                  <a:pt x="222015" y="573088"/>
                  <a:pt x="0" y="847725"/>
                  <a:pt x="0" y="847725"/>
                </a:cubicBezTo>
              </a:path>
            </a:pathLst>
          </a:custGeom>
          <a:ln w="28575"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2365375" y="3656542"/>
            <a:ext cx="230717" cy="153458"/>
          </a:xfrm>
          <a:custGeom>
            <a:avLst/>
            <a:gdLst>
              <a:gd name="connsiteX0" fmla="*/ 0 w 230717"/>
              <a:gd name="connsiteY0" fmla="*/ 93133 h 153458"/>
              <a:gd name="connsiteX1" fmla="*/ 82550 w 230717"/>
              <a:gd name="connsiteY1" fmla="*/ 1058 h 153458"/>
              <a:gd name="connsiteX2" fmla="*/ 228600 w 230717"/>
              <a:gd name="connsiteY2" fmla="*/ 86783 h 153458"/>
              <a:gd name="connsiteX3" fmla="*/ 69850 w 230717"/>
              <a:gd name="connsiteY3" fmla="*/ 153458 h 153458"/>
            </a:gdLst>
            <a:ahLst/>
            <a:cxnLst>
              <a:cxn ang="0">
                <a:pos x="connsiteX0" y="connsiteY0"/>
              </a:cxn>
              <a:cxn ang="0">
                <a:pos x="connsiteX1" y="connsiteY1"/>
              </a:cxn>
              <a:cxn ang="0">
                <a:pos x="connsiteX2" y="connsiteY2"/>
              </a:cxn>
              <a:cxn ang="0">
                <a:pos x="connsiteX3" y="connsiteY3"/>
              </a:cxn>
            </a:cxnLst>
            <a:rect l="l" t="t" r="r" b="b"/>
            <a:pathLst>
              <a:path w="230717" h="153458">
                <a:moveTo>
                  <a:pt x="0" y="93133"/>
                </a:moveTo>
                <a:cubicBezTo>
                  <a:pt x="22225" y="47624"/>
                  <a:pt x="44450" y="2116"/>
                  <a:pt x="82550" y="1058"/>
                </a:cubicBezTo>
                <a:cubicBezTo>
                  <a:pt x="120650" y="0"/>
                  <a:pt x="230717" y="61383"/>
                  <a:pt x="228600" y="86783"/>
                </a:cubicBezTo>
                <a:cubicBezTo>
                  <a:pt x="226483" y="112183"/>
                  <a:pt x="69850" y="153458"/>
                  <a:pt x="69850" y="153458"/>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p:cNvSpPr txBox="1"/>
          <p:nvPr/>
        </p:nvSpPr>
        <p:spPr>
          <a:xfrm rot="3905441">
            <a:off x="2485758" y="3436471"/>
            <a:ext cx="252418" cy="489878"/>
          </a:xfrm>
          <a:prstGeom prst="rect">
            <a:avLst/>
          </a:prstGeom>
          <a:noFill/>
        </p:spPr>
        <p:txBody>
          <a:bodyPr wrap="none" rtlCol="0">
            <a:spAutoFit/>
          </a:bodyPr>
          <a:lstStyle/>
          <a:p>
            <a:pPr>
              <a:lnSpc>
                <a:spcPts val="640"/>
              </a:lnSpc>
            </a:pPr>
            <a:r>
              <a:rPr lang="en-US" sz="2000" dirty="0" smtClean="0"/>
              <a:t>.</a:t>
            </a:r>
          </a:p>
          <a:p>
            <a:pPr>
              <a:lnSpc>
                <a:spcPts val="640"/>
              </a:lnSpc>
            </a:pPr>
            <a:r>
              <a:rPr lang="en-US" sz="2000" dirty="0" smtClean="0"/>
              <a:t>.</a:t>
            </a:r>
          </a:p>
          <a:p>
            <a:pPr>
              <a:lnSpc>
                <a:spcPts val="640"/>
              </a:lnSpc>
            </a:pPr>
            <a:r>
              <a:rPr lang="en-US" sz="2000" dirty="0" smtClean="0"/>
              <a:t>.</a:t>
            </a:r>
            <a:endParaRPr lang="en-US" sz="2000" dirty="0"/>
          </a:p>
        </p:txBody>
      </p:sp>
      <p:sp>
        <p:nvSpPr>
          <p:cNvPr id="60" name="Rectangle 59"/>
          <p:cNvSpPr/>
          <p:nvPr/>
        </p:nvSpPr>
        <p:spPr>
          <a:xfrm rot="157940">
            <a:off x="1993429" y="5073186"/>
            <a:ext cx="114126" cy="115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p:cNvSpPr/>
          <p:nvPr/>
        </p:nvSpPr>
        <p:spPr>
          <a:xfrm>
            <a:off x="2010833" y="4905375"/>
            <a:ext cx="574675" cy="498475"/>
          </a:xfrm>
          <a:custGeom>
            <a:avLst/>
            <a:gdLst>
              <a:gd name="connsiteX0" fmla="*/ 170392 w 574675"/>
              <a:gd name="connsiteY0" fmla="*/ 0 h 498475"/>
              <a:gd name="connsiteX1" fmla="*/ 560917 w 574675"/>
              <a:gd name="connsiteY1" fmla="*/ 161925 h 498475"/>
              <a:gd name="connsiteX2" fmla="*/ 87842 w 574675"/>
              <a:gd name="connsiteY2" fmla="*/ 498475 h 498475"/>
              <a:gd name="connsiteX3" fmla="*/ 33867 w 574675"/>
              <a:gd name="connsiteY3" fmla="*/ 161925 h 498475"/>
            </a:gdLst>
            <a:ahLst/>
            <a:cxnLst>
              <a:cxn ang="0">
                <a:pos x="connsiteX0" y="connsiteY0"/>
              </a:cxn>
              <a:cxn ang="0">
                <a:pos x="connsiteX1" y="connsiteY1"/>
              </a:cxn>
              <a:cxn ang="0">
                <a:pos x="connsiteX2" y="connsiteY2"/>
              </a:cxn>
              <a:cxn ang="0">
                <a:pos x="connsiteX3" y="connsiteY3"/>
              </a:cxn>
            </a:cxnLst>
            <a:rect l="l" t="t" r="r" b="b"/>
            <a:pathLst>
              <a:path w="574675" h="498475">
                <a:moveTo>
                  <a:pt x="170392" y="0"/>
                </a:moveTo>
                <a:cubicBezTo>
                  <a:pt x="372533" y="39423"/>
                  <a:pt x="574675" y="78846"/>
                  <a:pt x="560917" y="161925"/>
                </a:cubicBezTo>
                <a:cubicBezTo>
                  <a:pt x="547159" y="245004"/>
                  <a:pt x="175684" y="498475"/>
                  <a:pt x="87842" y="498475"/>
                </a:cubicBezTo>
                <a:cubicBezTo>
                  <a:pt x="0" y="498475"/>
                  <a:pt x="33867" y="161925"/>
                  <a:pt x="33867" y="161925"/>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rot="5653923">
            <a:off x="2062854" y="5033290"/>
            <a:ext cx="230717" cy="153458"/>
          </a:xfrm>
          <a:custGeom>
            <a:avLst/>
            <a:gdLst>
              <a:gd name="connsiteX0" fmla="*/ 0 w 230717"/>
              <a:gd name="connsiteY0" fmla="*/ 93133 h 153458"/>
              <a:gd name="connsiteX1" fmla="*/ 82550 w 230717"/>
              <a:gd name="connsiteY1" fmla="*/ 1058 h 153458"/>
              <a:gd name="connsiteX2" fmla="*/ 228600 w 230717"/>
              <a:gd name="connsiteY2" fmla="*/ 86783 h 153458"/>
              <a:gd name="connsiteX3" fmla="*/ 69850 w 230717"/>
              <a:gd name="connsiteY3" fmla="*/ 153458 h 153458"/>
            </a:gdLst>
            <a:ahLst/>
            <a:cxnLst>
              <a:cxn ang="0">
                <a:pos x="connsiteX0" y="connsiteY0"/>
              </a:cxn>
              <a:cxn ang="0">
                <a:pos x="connsiteX1" y="connsiteY1"/>
              </a:cxn>
              <a:cxn ang="0">
                <a:pos x="connsiteX2" y="connsiteY2"/>
              </a:cxn>
              <a:cxn ang="0">
                <a:pos x="connsiteX3" y="connsiteY3"/>
              </a:cxn>
            </a:cxnLst>
            <a:rect l="l" t="t" r="r" b="b"/>
            <a:pathLst>
              <a:path w="230717" h="153458">
                <a:moveTo>
                  <a:pt x="0" y="93133"/>
                </a:moveTo>
                <a:cubicBezTo>
                  <a:pt x="22225" y="47624"/>
                  <a:pt x="44450" y="2116"/>
                  <a:pt x="82550" y="1058"/>
                </a:cubicBezTo>
                <a:cubicBezTo>
                  <a:pt x="120650" y="0"/>
                  <a:pt x="230717" y="61383"/>
                  <a:pt x="228600" y="86783"/>
                </a:cubicBezTo>
                <a:cubicBezTo>
                  <a:pt x="226483" y="112183"/>
                  <a:pt x="69850" y="153458"/>
                  <a:pt x="69850" y="153458"/>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TextBox 62"/>
          <p:cNvSpPr txBox="1"/>
          <p:nvPr/>
        </p:nvSpPr>
        <p:spPr>
          <a:xfrm rot="4995420">
            <a:off x="2235139" y="4846319"/>
            <a:ext cx="252418" cy="489878"/>
          </a:xfrm>
          <a:prstGeom prst="rect">
            <a:avLst/>
          </a:prstGeom>
          <a:noFill/>
        </p:spPr>
        <p:txBody>
          <a:bodyPr wrap="none" rtlCol="0">
            <a:spAutoFit/>
          </a:bodyPr>
          <a:lstStyle/>
          <a:p>
            <a:pPr>
              <a:lnSpc>
                <a:spcPts val="740"/>
              </a:lnSpc>
            </a:pPr>
            <a:r>
              <a:rPr lang="en-US" sz="2000" dirty="0" smtClean="0"/>
              <a:t>.</a:t>
            </a:r>
          </a:p>
          <a:p>
            <a:pPr>
              <a:lnSpc>
                <a:spcPts val="740"/>
              </a:lnSpc>
            </a:pPr>
            <a:r>
              <a:rPr lang="en-US" sz="2000" dirty="0" smtClean="0"/>
              <a:t>.</a:t>
            </a:r>
          </a:p>
          <a:p>
            <a:pPr>
              <a:lnSpc>
                <a:spcPts val="740"/>
              </a:lnSpc>
            </a:pPr>
            <a:r>
              <a:rPr lang="en-US" sz="2000" dirty="0" smtClean="0"/>
              <a:t>.</a:t>
            </a:r>
            <a:endParaRPr lang="en-US" sz="2000" dirty="0"/>
          </a:p>
        </p:txBody>
      </p:sp>
      <p:sp>
        <p:nvSpPr>
          <p:cNvPr id="65" name="Rectangle 64"/>
          <p:cNvSpPr/>
          <p:nvPr/>
        </p:nvSpPr>
        <p:spPr>
          <a:xfrm rot="157940">
            <a:off x="1835914" y="4720918"/>
            <a:ext cx="114126" cy="115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p:cNvSpPr/>
          <p:nvPr/>
        </p:nvSpPr>
        <p:spPr>
          <a:xfrm>
            <a:off x="1247775" y="4318000"/>
            <a:ext cx="701675" cy="514350"/>
          </a:xfrm>
          <a:custGeom>
            <a:avLst/>
            <a:gdLst>
              <a:gd name="connsiteX0" fmla="*/ 0 w 701675"/>
              <a:gd name="connsiteY0" fmla="*/ 0 h 514350"/>
              <a:gd name="connsiteX1" fmla="*/ 209550 w 701675"/>
              <a:gd name="connsiteY1" fmla="*/ 384175 h 514350"/>
              <a:gd name="connsiteX2" fmla="*/ 701675 w 701675"/>
              <a:gd name="connsiteY2" fmla="*/ 514350 h 514350"/>
            </a:gdLst>
            <a:ahLst/>
            <a:cxnLst>
              <a:cxn ang="0">
                <a:pos x="connsiteX0" y="connsiteY0"/>
              </a:cxn>
              <a:cxn ang="0">
                <a:pos x="connsiteX1" y="connsiteY1"/>
              </a:cxn>
              <a:cxn ang="0">
                <a:pos x="connsiteX2" y="connsiteY2"/>
              </a:cxn>
            </a:cxnLst>
            <a:rect l="l" t="t" r="r" b="b"/>
            <a:pathLst>
              <a:path w="701675" h="514350">
                <a:moveTo>
                  <a:pt x="0" y="0"/>
                </a:moveTo>
                <a:cubicBezTo>
                  <a:pt x="46302" y="149225"/>
                  <a:pt x="92604" y="298450"/>
                  <a:pt x="209550" y="384175"/>
                </a:cubicBezTo>
                <a:cubicBezTo>
                  <a:pt x="326496" y="469900"/>
                  <a:pt x="701675" y="514350"/>
                  <a:pt x="701675" y="514350"/>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1292225" y="4257675"/>
            <a:ext cx="666750" cy="549275"/>
          </a:xfrm>
          <a:custGeom>
            <a:avLst/>
            <a:gdLst>
              <a:gd name="connsiteX0" fmla="*/ 0 w 666750"/>
              <a:gd name="connsiteY0" fmla="*/ 0 h 549275"/>
              <a:gd name="connsiteX1" fmla="*/ 425450 w 666750"/>
              <a:gd name="connsiteY1" fmla="*/ 158750 h 549275"/>
              <a:gd name="connsiteX2" fmla="*/ 666750 w 666750"/>
              <a:gd name="connsiteY2" fmla="*/ 549275 h 549275"/>
            </a:gdLst>
            <a:ahLst/>
            <a:cxnLst>
              <a:cxn ang="0">
                <a:pos x="connsiteX0" y="connsiteY0"/>
              </a:cxn>
              <a:cxn ang="0">
                <a:pos x="connsiteX1" y="connsiteY1"/>
              </a:cxn>
              <a:cxn ang="0">
                <a:pos x="connsiteX2" y="connsiteY2"/>
              </a:cxn>
            </a:cxnLst>
            <a:rect l="l" t="t" r="r" b="b"/>
            <a:pathLst>
              <a:path w="666750" h="549275">
                <a:moveTo>
                  <a:pt x="0" y="0"/>
                </a:moveTo>
                <a:cubicBezTo>
                  <a:pt x="157162" y="33602"/>
                  <a:pt x="314325" y="67204"/>
                  <a:pt x="425450" y="158750"/>
                </a:cubicBezTo>
                <a:cubicBezTo>
                  <a:pt x="536575" y="250296"/>
                  <a:pt x="627063" y="484188"/>
                  <a:pt x="666750" y="549275"/>
                </a:cubicBezTo>
              </a:path>
            </a:pathLst>
          </a:custGeom>
          <a:ln w="28575" cap="flat" cmpd="sng" algn="ctr">
            <a:solidFill>
              <a:srgbClr val="000000"/>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9" name="Straight Connector 68"/>
          <p:cNvCxnSpPr/>
          <p:nvPr/>
        </p:nvCxnSpPr>
        <p:spPr>
          <a:xfrm flipV="1">
            <a:off x="1263650" y="3924300"/>
            <a:ext cx="760218" cy="190500"/>
          </a:xfrm>
          <a:prstGeom prst="line">
            <a:avLst/>
          </a:prstGeom>
          <a:ln w="285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flipH="1" flipV="1">
            <a:off x="1854121" y="4232166"/>
            <a:ext cx="687216" cy="246104"/>
          </a:xfrm>
          <a:prstGeom prst="line">
            <a:avLst/>
          </a:prstGeom>
          <a:ln w="285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0800000">
            <a:off x="1279527" y="4345860"/>
            <a:ext cx="546098" cy="384891"/>
          </a:xfrm>
          <a:prstGeom prst="line">
            <a:avLst/>
          </a:prstGeom>
          <a:ln w="285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rot="13925787">
            <a:off x="1486241" y="4277504"/>
            <a:ext cx="252418" cy="489878"/>
          </a:xfrm>
          <a:prstGeom prst="rect">
            <a:avLst/>
          </a:prstGeom>
          <a:noFill/>
        </p:spPr>
        <p:txBody>
          <a:bodyPr wrap="none" rtlCol="0">
            <a:spAutoFit/>
          </a:bodyPr>
          <a:lstStyle/>
          <a:p>
            <a:pPr>
              <a:lnSpc>
                <a:spcPts val="740"/>
              </a:lnSpc>
            </a:pPr>
            <a:r>
              <a:rPr lang="en-US" sz="2000" dirty="0" smtClean="0"/>
              <a:t>.</a:t>
            </a:r>
          </a:p>
          <a:p>
            <a:pPr>
              <a:lnSpc>
                <a:spcPts val="740"/>
              </a:lnSpc>
            </a:pPr>
            <a:r>
              <a:rPr lang="en-US" sz="2000" dirty="0" smtClean="0"/>
              <a:t>.</a:t>
            </a:r>
          </a:p>
          <a:p>
            <a:pPr>
              <a:lnSpc>
                <a:spcPts val="740"/>
              </a:lnSpc>
            </a:pPr>
            <a:r>
              <a:rPr lang="en-US" sz="2000" dirty="0" smtClean="0"/>
              <a:t>.</a:t>
            </a:r>
            <a:endParaRPr lang="en-US" sz="2000" dirty="0"/>
          </a:p>
        </p:txBody>
      </p:sp>
      <p:sp>
        <p:nvSpPr>
          <p:cNvPr id="57" name="TextBox 56"/>
          <p:cNvSpPr txBox="1"/>
          <p:nvPr/>
        </p:nvSpPr>
        <p:spPr>
          <a:xfrm rot="17277495">
            <a:off x="2144179" y="4139074"/>
            <a:ext cx="252418" cy="489878"/>
          </a:xfrm>
          <a:prstGeom prst="rect">
            <a:avLst/>
          </a:prstGeom>
          <a:noFill/>
        </p:spPr>
        <p:txBody>
          <a:bodyPr wrap="none" rtlCol="0">
            <a:spAutoFit/>
          </a:bodyPr>
          <a:lstStyle/>
          <a:p>
            <a:pPr>
              <a:lnSpc>
                <a:spcPts val="740"/>
              </a:lnSpc>
            </a:pPr>
            <a:r>
              <a:rPr lang="en-US" sz="2000" dirty="0" smtClean="0"/>
              <a:t>.</a:t>
            </a:r>
          </a:p>
          <a:p>
            <a:pPr>
              <a:lnSpc>
                <a:spcPts val="740"/>
              </a:lnSpc>
            </a:pPr>
            <a:r>
              <a:rPr lang="en-US" sz="2000" dirty="0" smtClean="0"/>
              <a:t>.</a:t>
            </a:r>
          </a:p>
          <a:p>
            <a:pPr>
              <a:lnSpc>
                <a:spcPts val="740"/>
              </a:lnSpc>
            </a:pPr>
            <a:r>
              <a:rPr lang="en-US" sz="2000" dirty="0" smtClean="0"/>
              <a:t>.</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Fixpoint</a:t>
            </a:r>
            <a:r>
              <a:rPr lang="en-US" dirty="0" smtClean="0"/>
              <a:t> &amp; Widening</a:t>
            </a:r>
            <a:endParaRPr lang="en-US" dirty="0"/>
          </a:p>
        </p:txBody>
      </p:sp>
      <p:sp>
        <p:nvSpPr>
          <p:cNvPr id="3" name="Content Placeholder 2"/>
          <p:cNvSpPr>
            <a:spLocks noGrp="1"/>
          </p:cNvSpPr>
          <p:nvPr>
            <p:ph idx="1"/>
          </p:nvPr>
        </p:nvSpPr>
        <p:spPr>
          <a:xfrm>
            <a:off x="457200" y="1995320"/>
            <a:ext cx="8229600" cy="4625609"/>
          </a:xfrm>
        </p:spPr>
        <p:txBody>
          <a:bodyPr>
            <a:normAutofit lnSpcReduction="10000"/>
          </a:bodyPr>
          <a:lstStyle/>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r>
              <a:rPr lang="en-US" sz="2000" dirty="0" smtClean="0">
                <a:latin typeface="Arial"/>
                <a:cs typeface="Arial"/>
              </a:rPr>
              <a:t>We use an automata based widening operation to over-approximate the </a:t>
            </a:r>
            <a:r>
              <a:rPr lang="en-US" sz="2000" dirty="0" err="1" smtClean="0">
                <a:latin typeface="Arial"/>
                <a:cs typeface="Arial"/>
              </a:rPr>
              <a:t>fixpoint</a:t>
            </a:r>
            <a:endParaRPr lang="en-US" sz="2000" dirty="0" smtClean="0">
              <a:latin typeface="Arial"/>
              <a:cs typeface="Arial"/>
            </a:endParaRPr>
          </a:p>
          <a:p>
            <a:pPr lvl="1"/>
            <a:r>
              <a:rPr lang="en-US" sz="1800" dirty="0" smtClean="0">
                <a:latin typeface="Arial"/>
                <a:cs typeface="Arial"/>
              </a:rPr>
              <a:t>Widening operation over-approximates the union operations and accelerates the convergence of the </a:t>
            </a:r>
            <a:r>
              <a:rPr lang="en-US" sz="1800" dirty="0" err="1" smtClean="0">
                <a:latin typeface="Arial"/>
                <a:cs typeface="Arial"/>
              </a:rPr>
              <a:t>fixpoint</a:t>
            </a:r>
            <a:r>
              <a:rPr lang="en-US" sz="1800" dirty="0" smtClean="0">
                <a:latin typeface="Arial"/>
                <a:cs typeface="Arial"/>
              </a:rPr>
              <a:t> computation</a:t>
            </a:r>
          </a:p>
          <a:p>
            <a:pPr lvl="1"/>
            <a:endParaRPr lang="en-US" dirty="0" smtClean="0">
              <a:latin typeface="Arial"/>
              <a:cs typeface="Arial"/>
            </a:endParaRPr>
          </a:p>
          <a:p>
            <a:endParaRPr lang="en-US" dirty="0">
              <a:latin typeface="Arial"/>
              <a:cs typeface="Arial"/>
            </a:endParaRPr>
          </a:p>
        </p:txBody>
      </p:sp>
      <p:grpSp>
        <p:nvGrpSpPr>
          <p:cNvPr id="4" name="Group 46"/>
          <p:cNvGrpSpPr/>
          <p:nvPr/>
        </p:nvGrpSpPr>
        <p:grpSpPr>
          <a:xfrm>
            <a:off x="2133600" y="1706029"/>
            <a:ext cx="1529492" cy="2829560"/>
            <a:chOff x="4495800" y="2895600"/>
            <a:chExt cx="1524000" cy="2819400"/>
          </a:xfrm>
          <a:solidFill>
            <a:schemeClr val="accent4">
              <a:lumMod val="60000"/>
              <a:lumOff val="40000"/>
            </a:schemeClr>
          </a:solidFill>
        </p:grpSpPr>
        <p:sp>
          <p:nvSpPr>
            <p:cNvPr id="5" name="Rectangle 4"/>
            <p:cNvSpPr/>
            <p:nvPr/>
          </p:nvSpPr>
          <p:spPr>
            <a:xfrm>
              <a:off x="4876800" y="28956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6" name="Rectangle 5"/>
            <p:cNvSpPr/>
            <p:nvPr/>
          </p:nvSpPr>
          <p:spPr>
            <a:xfrm>
              <a:off x="4800600" y="3352800"/>
              <a:ext cx="8382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7" name="Rectangle 6"/>
            <p:cNvSpPr/>
            <p:nvPr/>
          </p:nvSpPr>
          <p:spPr>
            <a:xfrm>
              <a:off x="4876800" y="38100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8" name="Rectangle 7"/>
            <p:cNvSpPr/>
            <p:nvPr/>
          </p:nvSpPr>
          <p:spPr>
            <a:xfrm>
              <a:off x="4724400" y="4191000"/>
              <a:ext cx="990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9" name="Rectangle 8"/>
            <p:cNvSpPr/>
            <p:nvPr/>
          </p:nvSpPr>
          <p:spPr>
            <a:xfrm>
              <a:off x="4495800" y="45720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10" name="Rectangle 9"/>
            <p:cNvSpPr/>
            <p:nvPr/>
          </p:nvSpPr>
          <p:spPr>
            <a:xfrm>
              <a:off x="5410200" y="45720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11" name="Rectangle 10"/>
            <p:cNvSpPr/>
            <p:nvPr/>
          </p:nvSpPr>
          <p:spPr>
            <a:xfrm>
              <a:off x="4953000" y="50292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sp>
          <p:nvSpPr>
            <p:cNvPr id="12" name="Rectangle 11"/>
            <p:cNvSpPr/>
            <p:nvPr/>
          </p:nvSpPr>
          <p:spPr>
            <a:xfrm>
              <a:off x="4953000" y="5486400"/>
              <a:ext cx="609600" cy="228600"/>
            </a:xfrm>
            <a:prstGeom prst="rect">
              <a:avLst/>
            </a:prstGeom>
            <a:ln w="19050" cap="flat" cmpd="sng" algn="ctr">
              <a:solidFill>
                <a:schemeClr val="accent4">
                  <a:shade val="50000"/>
                </a:schemeClr>
              </a:solidFill>
              <a:prstDash val="solid"/>
              <a:round/>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none" lIns="81639" tIns="53620" rIns="81639" bIns="40820" anchor="ctr"/>
            <a:lstStyle/>
            <a:p>
              <a:pPr algn="ctr">
                <a:tabLst>
                  <a:tab pos="655638" algn="l"/>
                </a:tabLst>
                <a:defRPr/>
              </a:pPr>
              <a:endParaRPr lang="en-US" sz="2000" b="1">
                <a:solidFill>
                  <a:srgbClr val="FFFFFF"/>
                </a:solidFill>
                <a:effectLst>
                  <a:outerShdw blurRad="38100" dist="38100" dir="2700000" algn="tl">
                    <a:srgbClr val="000000"/>
                  </a:outerShdw>
                </a:effectLst>
                <a:latin typeface="Arial"/>
                <a:cs typeface="Arial"/>
              </a:endParaRPr>
            </a:p>
          </p:txBody>
        </p:sp>
        <p:cxnSp>
          <p:nvCxnSpPr>
            <p:cNvPr id="13" name="Straight Arrow Connector 12"/>
            <p:cNvCxnSpPr>
              <a:stCxn id="5" idx="2"/>
              <a:endCxn id="6" idx="0"/>
            </p:cNvCxnSpPr>
            <p:nvPr/>
          </p:nvCxnSpPr>
          <p:spPr>
            <a:xfrm rot="16200000" flipH="1">
              <a:off x="5086350" y="3219450"/>
              <a:ext cx="228600" cy="381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4" name="Straight Arrow Connector 13"/>
            <p:cNvCxnSpPr>
              <a:stCxn id="6" idx="2"/>
              <a:endCxn id="7" idx="0"/>
            </p:cNvCxnSpPr>
            <p:nvPr/>
          </p:nvCxnSpPr>
          <p:spPr>
            <a:xfrm rot="5400000">
              <a:off x="5086350" y="3676650"/>
              <a:ext cx="228600" cy="381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5" name="Straight Arrow Connector 14"/>
            <p:cNvCxnSpPr>
              <a:stCxn id="7" idx="2"/>
              <a:endCxn id="8" idx="0"/>
            </p:cNvCxnSpPr>
            <p:nvPr/>
          </p:nvCxnSpPr>
          <p:spPr>
            <a:xfrm rot="16200000" flipH="1">
              <a:off x="5124450" y="4095750"/>
              <a:ext cx="152400" cy="381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6" name="Straight Arrow Connector 15"/>
            <p:cNvCxnSpPr>
              <a:stCxn id="8" idx="2"/>
              <a:endCxn id="10" idx="0"/>
            </p:cNvCxnSpPr>
            <p:nvPr/>
          </p:nvCxnSpPr>
          <p:spPr>
            <a:xfrm rot="16200000" flipH="1">
              <a:off x="5391150" y="4248150"/>
              <a:ext cx="152400" cy="4953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7" name="Straight Arrow Connector 16"/>
            <p:cNvCxnSpPr>
              <a:endCxn id="9" idx="0"/>
            </p:cNvCxnSpPr>
            <p:nvPr/>
          </p:nvCxnSpPr>
          <p:spPr>
            <a:xfrm rot="10800000" flipV="1">
              <a:off x="4800600" y="4419600"/>
              <a:ext cx="381000" cy="1524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8" name="Straight Arrow Connector 17"/>
            <p:cNvCxnSpPr>
              <a:stCxn id="10" idx="2"/>
              <a:endCxn id="11" idx="0"/>
            </p:cNvCxnSpPr>
            <p:nvPr/>
          </p:nvCxnSpPr>
          <p:spPr>
            <a:xfrm rot="5400000">
              <a:off x="5372100" y="4686300"/>
              <a:ext cx="228600" cy="4572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9" name="Straight Arrow Connector 18"/>
            <p:cNvCxnSpPr>
              <a:stCxn id="9" idx="2"/>
              <a:endCxn id="11" idx="0"/>
            </p:cNvCxnSpPr>
            <p:nvPr/>
          </p:nvCxnSpPr>
          <p:spPr>
            <a:xfrm rot="16200000" flipH="1">
              <a:off x="4914900" y="4686300"/>
              <a:ext cx="228600" cy="457200"/>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20" name="Straight Arrow Connector 19"/>
            <p:cNvCxnSpPr>
              <a:stCxn id="11" idx="2"/>
              <a:endCxn id="12" idx="0"/>
            </p:cNvCxnSpPr>
            <p:nvPr/>
          </p:nvCxnSpPr>
          <p:spPr>
            <a:xfrm rot="5400000">
              <a:off x="5143500" y="5372100"/>
              <a:ext cx="228600" cy="1588"/>
            </a:xfrm>
            <a:prstGeom prst="straightConnector1">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21" name="Curved Connector 20"/>
            <p:cNvCxnSpPr>
              <a:stCxn id="11" idx="1"/>
              <a:endCxn id="6" idx="1"/>
            </p:cNvCxnSpPr>
            <p:nvPr/>
          </p:nvCxnSpPr>
          <p:spPr>
            <a:xfrm rot="10800000">
              <a:off x="4800600" y="3467100"/>
              <a:ext cx="152400" cy="1676400"/>
            </a:xfrm>
            <a:prstGeom prst="curvedConnector3">
              <a:avLst>
                <a:gd name="adj1" fmla="val 458333"/>
              </a:avLst>
            </a:prstGeom>
            <a:ln w="19050" cap="flat" cmpd="sng" algn="ctr">
              <a:solidFill>
                <a:schemeClr val="accent4">
                  <a:shade val="50000"/>
                </a:schemeClr>
              </a:solidFill>
              <a:prstDash val="solid"/>
              <a:round/>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grpSp>
      <p:grpSp>
        <p:nvGrpSpPr>
          <p:cNvPr id="22" name="Group 35"/>
          <p:cNvGrpSpPr/>
          <p:nvPr/>
        </p:nvGrpSpPr>
        <p:grpSpPr>
          <a:xfrm>
            <a:off x="5791194" y="1439329"/>
            <a:ext cx="1320806" cy="3273591"/>
            <a:chOff x="5791200" y="838200"/>
            <a:chExt cx="1476022" cy="3658287"/>
          </a:xfrm>
        </p:grpSpPr>
        <p:sp>
          <p:nvSpPr>
            <p:cNvPr id="24" name="TextBox 23"/>
            <p:cNvSpPr txBox="1"/>
            <p:nvPr/>
          </p:nvSpPr>
          <p:spPr>
            <a:xfrm>
              <a:off x="6143815" y="3705414"/>
              <a:ext cx="990600" cy="791073"/>
            </a:xfrm>
            <a:prstGeom prst="rect">
              <a:avLst/>
            </a:prstGeom>
            <a:noFill/>
          </p:spPr>
          <p:txBody>
            <a:bodyPr wrap="square" rtlCol="0">
              <a:spAutoFit/>
            </a:bodyPr>
            <a:lstStyle/>
            <a:p>
              <a:r>
                <a:rPr lang="en-US" sz="4000" dirty="0" smtClean="0">
                  <a:solidFill>
                    <a:srgbClr val="C64847"/>
                  </a:solidFill>
                </a:rPr>
                <a:t>Ø</a:t>
              </a:r>
              <a:endParaRPr lang="en-US" sz="4000" dirty="0">
                <a:solidFill>
                  <a:srgbClr val="C64847"/>
                </a:solidFill>
              </a:endParaRPr>
            </a:p>
          </p:txBody>
        </p:sp>
        <p:sp>
          <p:nvSpPr>
            <p:cNvPr id="25" name="TextBox 24"/>
            <p:cNvSpPr txBox="1"/>
            <p:nvPr/>
          </p:nvSpPr>
          <p:spPr>
            <a:xfrm>
              <a:off x="6039237" y="838200"/>
              <a:ext cx="1227985" cy="791073"/>
            </a:xfrm>
            <a:prstGeom prst="rect">
              <a:avLst/>
            </a:prstGeom>
            <a:noFill/>
          </p:spPr>
          <p:txBody>
            <a:bodyPr wrap="square" rtlCol="0">
              <a:spAutoFit/>
            </a:bodyPr>
            <a:lstStyle/>
            <a:p>
              <a:r>
                <a:rPr lang="en-US" sz="4000" b="1" dirty="0" err="1" smtClean="0">
                  <a:solidFill>
                    <a:srgbClr val="C0654C"/>
                  </a:solidFill>
                </a:rPr>
                <a:t>Σ</a:t>
              </a:r>
              <a:r>
                <a:rPr lang="en-US" sz="4000" b="1" baseline="30000" dirty="0" smtClean="0">
                  <a:solidFill>
                    <a:srgbClr val="C0654C"/>
                  </a:solidFill>
                </a:rPr>
                <a:t>*</a:t>
              </a:r>
              <a:endParaRPr lang="en-US" sz="4000" b="1" baseline="30000" dirty="0">
                <a:solidFill>
                  <a:srgbClr val="C0654C"/>
                </a:solidFill>
              </a:endParaRPr>
            </a:p>
          </p:txBody>
        </p:sp>
        <p:cxnSp>
          <p:nvCxnSpPr>
            <p:cNvPr id="27" name="Straight Arrow Connector 26"/>
            <p:cNvCxnSpPr/>
            <p:nvPr/>
          </p:nvCxnSpPr>
          <p:spPr>
            <a:xfrm rot="5400000" flipH="1" flipV="1">
              <a:off x="6610350" y="3181350"/>
              <a:ext cx="685800" cy="4191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p:nvPr/>
          </p:nvCxnSpPr>
          <p:spPr>
            <a:xfrm rot="5400000" flipH="1" flipV="1">
              <a:off x="6096000" y="3352006"/>
              <a:ext cx="7620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1" name="Straight Arrow Connector 30"/>
            <p:cNvCxnSpPr/>
            <p:nvPr/>
          </p:nvCxnSpPr>
          <p:spPr>
            <a:xfrm rot="16200000" flipV="1">
              <a:off x="5676900" y="3162300"/>
              <a:ext cx="685800" cy="4572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nvGrpSpPr>
            <p:cNvPr id="23" name="Group 34"/>
            <p:cNvGrpSpPr/>
            <p:nvPr/>
          </p:nvGrpSpPr>
          <p:grpSpPr>
            <a:xfrm rot="10800000">
              <a:off x="5791200" y="1625263"/>
              <a:ext cx="1371600" cy="762000"/>
              <a:chOff x="5715000" y="1905000"/>
              <a:chExt cx="1371600" cy="762000"/>
            </a:xfrm>
          </p:grpSpPr>
          <p:cxnSp>
            <p:nvCxnSpPr>
              <p:cNvPr id="32" name="Straight Arrow Connector 31"/>
              <p:cNvCxnSpPr/>
              <p:nvPr/>
            </p:nvCxnSpPr>
            <p:spPr>
              <a:xfrm rot="5400000" flipH="1" flipV="1">
                <a:off x="6534150" y="2114550"/>
                <a:ext cx="685800" cy="4191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3" name="Straight Arrow Connector 32"/>
              <p:cNvCxnSpPr/>
              <p:nvPr/>
            </p:nvCxnSpPr>
            <p:spPr>
              <a:xfrm rot="5400000" flipH="1" flipV="1">
                <a:off x="6019800" y="2285206"/>
                <a:ext cx="7620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p:nvPr/>
            </p:nvCxnSpPr>
            <p:spPr>
              <a:xfrm rot="16200000" flipV="1">
                <a:off x="5600700" y="2095500"/>
                <a:ext cx="685800" cy="4572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grpSp>
        <p:nvGrpSpPr>
          <p:cNvPr id="26" name="Group 39"/>
          <p:cNvGrpSpPr/>
          <p:nvPr/>
        </p:nvGrpSpPr>
        <p:grpSpPr>
          <a:xfrm>
            <a:off x="5753100" y="2582329"/>
            <a:ext cx="381000" cy="762000"/>
            <a:chOff x="5753100" y="2362200"/>
            <a:chExt cx="381000" cy="762000"/>
          </a:xfrm>
        </p:grpSpPr>
        <p:sp>
          <p:nvSpPr>
            <p:cNvPr id="37" name="TextBox 36"/>
            <p:cNvSpPr txBox="1"/>
            <p:nvPr/>
          </p:nvSpPr>
          <p:spPr>
            <a:xfrm>
              <a:off x="5753100" y="2362200"/>
              <a:ext cx="381000" cy="461665"/>
            </a:xfrm>
            <a:prstGeom prst="rect">
              <a:avLst/>
            </a:prstGeom>
            <a:noFill/>
          </p:spPr>
          <p:txBody>
            <a:bodyPr wrap="square" lIns="0" tIns="0" rIns="0" bIns="0" rtlCol="0">
              <a:spAutoFit/>
            </a:bodyPr>
            <a:lstStyle/>
            <a:p>
              <a:r>
                <a:rPr lang="en-US" sz="3000" dirty="0" smtClean="0"/>
                <a:t>.</a:t>
              </a:r>
            </a:p>
          </p:txBody>
        </p:sp>
        <p:sp>
          <p:nvSpPr>
            <p:cNvPr id="38" name="TextBox 37"/>
            <p:cNvSpPr txBox="1"/>
            <p:nvPr/>
          </p:nvSpPr>
          <p:spPr>
            <a:xfrm>
              <a:off x="5753100" y="2514600"/>
              <a:ext cx="381000" cy="461665"/>
            </a:xfrm>
            <a:prstGeom prst="rect">
              <a:avLst/>
            </a:prstGeom>
            <a:noFill/>
          </p:spPr>
          <p:txBody>
            <a:bodyPr wrap="square" lIns="0" tIns="0" rIns="0" bIns="0" rtlCol="0">
              <a:spAutoFit/>
            </a:bodyPr>
            <a:lstStyle/>
            <a:p>
              <a:r>
                <a:rPr lang="en-US" sz="3000" dirty="0" smtClean="0"/>
                <a:t>.</a:t>
              </a:r>
            </a:p>
          </p:txBody>
        </p:sp>
        <p:sp>
          <p:nvSpPr>
            <p:cNvPr id="39" name="TextBox 38"/>
            <p:cNvSpPr txBox="1"/>
            <p:nvPr/>
          </p:nvSpPr>
          <p:spPr>
            <a:xfrm>
              <a:off x="5753100" y="2662535"/>
              <a:ext cx="381000" cy="461665"/>
            </a:xfrm>
            <a:prstGeom prst="rect">
              <a:avLst/>
            </a:prstGeom>
            <a:noFill/>
          </p:spPr>
          <p:txBody>
            <a:bodyPr wrap="square" lIns="0" tIns="0" rIns="0" bIns="0" rtlCol="0">
              <a:spAutoFit/>
            </a:bodyPr>
            <a:lstStyle/>
            <a:p>
              <a:r>
                <a:rPr lang="en-US" sz="3000" dirty="0" smtClean="0"/>
                <a:t>.</a:t>
              </a:r>
            </a:p>
          </p:txBody>
        </p:sp>
      </p:grpSp>
      <p:grpSp>
        <p:nvGrpSpPr>
          <p:cNvPr id="28" name="Group 40"/>
          <p:cNvGrpSpPr/>
          <p:nvPr/>
        </p:nvGrpSpPr>
        <p:grpSpPr>
          <a:xfrm>
            <a:off x="6362700" y="2582329"/>
            <a:ext cx="381000" cy="762000"/>
            <a:chOff x="5753100" y="2362200"/>
            <a:chExt cx="381000" cy="762000"/>
          </a:xfrm>
        </p:grpSpPr>
        <p:sp>
          <p:nvSpPr>
            <p:cNvPr id="42" name="TextBox 41"/>
            <p:cNvSpPr txBox="1"/>
            <p:nvPr/>
          </p:nvSpPr>
          <p:spPr>
            <a:xfrm>
              <a:off x="5753100" y="2362200"/>
              <a:ext cx="381000" cy="461665"/>
            </a:xfrm>
            <a:prstGeom prst="rect">
              <a:avLst/>
            </a:prstGeom>
            <a:noFill/>
          </p:spPr>
          <p:txBody>
            <a:bodyPr wrap="square" lIns="0" tIns="0" rIns="0" bIns="0" rtlCol="0">
              <a:spAutoFit/>
            </a:bodyPr>
            <a:lstStyle/>
            <a:p>
              <a:r>
                <a:rPr lang="en-US" sz="3000" dirty="0" smtClean="0"/>
                <a:t>.</a:t>
              </a:r>
            </a:p>
          </p:txBody>
        </p:sp>
        <p:sp>
          <p:nvSpPr>
            <p:cNvPr id="43" name="TextBox 42"/>
            <p:cNvSpPr txBox="1"/>
            <p:nvPr/>
          </p:nvSpPr>
          <p:spPr>
            <a:xfrm>
              <a:off x="5753100" y="2514600"/>
              <a:ext cx="381000" cy="461665"/>
            </a:xfrm>
            <a:prstGeom prst="rect">
              <a:avLst/>
            </a:prstGeom>
            <a:noFill/>
          </p:spPr>
          <p:txBody>
            <a:bodyPr wrap="square" lIns="0" tIns="0" rIns="0" bIns="0" rtlCol="0">
              <a:spAutoFit/>
            </a:bodyPr>
            <a:lstStyle/>
            <a:p>
              <a:r>
                <a:rPr lang="en-US" sz="3000" dirty="0" smtClean="0"/>
                <a:t>.</a:t>
              </a:r>
            </a:p>
          </p:txBody>
        </p:sp>
        <p:sp>
          <p:nvSpPr>
            <p:cNvPr id="44" name="TextBox 43"/>
            <p:cNvSpPr txBox="1"/>
            <p:nvPr/>
          </p:nvSpPr>
          <p:spPr>
            <a:xfrm>
              <a:off x="5753100" y="2662535"/>
              <a:ext cx="381000" cy="461665"/>
            </a:xfrm>
            <a:prstGeom prst="rect">
              <a:avLst/>
            </a:prstGeom>
            <a:noFill/>
          </p:spPr>
          <p:txBody>
            <a:bodyPr wrap="square" lIns="0" tIns="0" rIns="0" bIns="0" rtlCol="0">
              <a:spAutoFit/>
            </a:bodyPr>
            <a:lstStyle/>
            <a:p>
              <a:r>
                <a:rPr lang="en-US" sz="3000" dirty="0" smtClean="0"/>
                <a:t>.</a:t>
              </a:r>
            </a:p>
          </p:txBody>
        </p:sp>
      </p:grpSp>
      <p:grpSp>
        <p:nvGrpSpPr>
          <p:cNvPr id="30" name="Group 44"/>
          <p:cNvGrpSpPr/>
          <p:nvPr/>
        </p:nvGrpSpPr>
        <p:grpSpPr>
          <a:xfrm>
            <a:off x="6959600" y="2582329"/>
            <a:ext cx="381000" cy="762000"/>
            <a:chOff x="5753100" y="2362200"/>
            <a:chExt cx="381000" cy="762000"/>
          </a:xfrm>
        </p:grpSpPr>
        <p:sp>
          <p:nvSpPr>
            <p:cNvPr id="46" name="TextBox 45"/>
            <p:cNvSpPr txBox="1"/>
            <p:nvPr/>
          </p:nvSpPr>
          <p:spPr>
            <a:xfrm>
              <a:off x="5753100" y="2362200"/>
              <a:ext cx="381000" cy="461665"/>
            </a:xfrm>
            <a:prstGeom prst="rect">
              <a:avLst/>
            </a:prstGeom>
            <a:noFill/>
          </p:spPr>
          <p:txBody>
            <a:bodyPr wrap="square" lIns="0" tIns="0" rIns="0" bIns="0" rtlCol="0">
              <a:spAutoFit/>
            </a:bodyPr>
            <a:lstStyle/>
            <a:p>
              <a:r>
                <a:rPr lang="en-US" sz="3000" dirty="0" smtClean="0"/>
                <a:t>.</a:t>
              </a:r>
            </a:p>
          </p:txBody>
        </p:sp>
        <p:sp>
          <p:nvSpPr>
            <p:cNvPr id="47" name="TextBox 46"/>
            <p:cNvSpPr txBox="1"/>
            <p:nvPr/>
          </p:nvSpPr>
          <p:spPr>
            <a:xfrm>
              <a:off x="5753100" y="2514600"/>
              <a:ext cx="381000" cy="461665"/>
            </a:xfrm>
            <a:prstGeom prst="rect">
              <a:avLst/>
            </a:prstGeom>
            <a:noFill/>
          </p:spPr>
          <p:txBody>
            <a:bodyPr wrap="square" lIns="0" tIns="0" rIns="0" bIns="0" rtlCol="0">
              <a:spAutoFit/>
            </a:bodyPr>
            <a:lstStyle/>
            <a:p>
              <a:r>
                <a:rPr lang="en-US" sz="3000" dirty="0" smtClean="0"/>
                <a:t>.</a:t>
              </a:r>
            </a:p>
          </p:txBody>
        </p:sp>
        <p:sp>
          <p:nvSpPr>
            <p:cNvPr id="48" name="TextBox 47"/>
            <p:cNvSpPr txBox="1"/>
            <p:nvPr/>
          </p:nvSpPr>
          <p:spPr>
            <a:xfrm>
              <a:off x="5753100" y="2662535"/>
              <a:ext cx="381000" cy="461665"/>
            </a:xfrm>
            <a:prstGeom prst="rect">
              <a:avLst/>
            </a:prstGeom>
            <a:noFill/>
          </p:spPr>
          <p:txBody>
            <a:bodyPr wrap="square" lIns="0" tIns="0" rIns="0" bIns="0" rtlCol="0">
              <a:spAutoFit/>
            </a:bodyPr>
            <a:lstStyle/>
            <a:p>
              <a:r>
                <a:rPr lang="en-US" sz="3000" dirty="0" smtClean="0"/>
                <a:t>.</a:t>
              </a:r>
            </a:p>
          </p:txBody>
        </p:sp>
      </p:grpSp>
      <p:sp>
        <p:nvSpPr>
          <p:cNvPr id="45" name="Slide Number Placeholder 44"/>
          <p:cNvSpPr>
            <a:spLocks noGrp="1"/>
          </p:cNvSpPr>
          <p:nvPr>
            <p:ph type="sldNum" sz="quarter" idx="12"/>
          </p:nvPr>
        </p:nvSpPr>
        <p:spPr/>
        <p:txBody>
          <a:bodyPr/>
          <a:lstStyle/>
          <a:p>
            <a:fld id="{1D72EBF8-7CF5-44B7-B2BF-E22DE4D0703D}" type="slidenum">
              <a:rPr lang="en-US" smtClean="0"/>
              <a:pPr/>
              <a:t>31</a:t>
            </a:fld>
            <a:endParaRPr lang="en-US"/>
          </a:p>
        </p:txBody>
      </p:sp>
      <p:sp>
        <p:nvSpPr>
          <p:cNvPr id="49" name="TextBox 48"/>
          <p:cNvSpPr txBox="1"/>
          <p:nvPr/>
        </p:nvSpPr>
        <p:spPr>
          <a:xfrm>
            <a:off x="152406" y="2533583"/>
            <a:ext cx="1493693" cy="1200329"/>
          </a:xfrm>
          <a:prstGeom prst="rect">
            <a:avLst/>
          </a:prstGeom>
          <a:noFill/>
        </p:spPr>
        <p:txBody>
          <a:bodyPr wrap="none" rtlCol="0">
            <a:spAutoFit/>
          </a:bodyPr>
          <a:lstStyle/>
          <a:p>
            <a:r>
              <a:rPr lang="en-US" dirty="0" smtClean="0">
                <a:latin typeface="Arial"/>
                <a:cs typeface="Arial"/>
              </a:rPr>
              <a:t>Due to </a:t>
            </a:r>
          </a:p>
          <a:p>
            <a:r>
              <a:rPr lang="en-US" dirty="0" smtClean="0">
                <a:latin typeface="Arial"/>
                <a:cs typeface="Arial"/>
              </a:rPr>
              <a:t>loops we</a:t>
            </a:r>
          </a:p>
          <a:p>
            <a:r>
              <a:rPr lang="en-US" dirty="0" smtClean="0">
                <a:latin typeface="Arial"/>
                <a:cs typeface="Arial"/>
              </a:rPr>
              <a:t>need </a:t>
            </a:r>
            <a:r>
              <a:rPr lang="en-US" dirty="0" err="1" smtClean="0">
                <a:latin typeface="Arial"/>
                <a:cs typeface="Arial"/>
              </a:rPr>
              <a:t>fixpoint</a:t>
            </a:r>
            <a:endParaRPr lang="en-US" dirty="0" smtClean="0">
              <a:latin typeface="Arial"/>
              <a:cs typeface="Arial"/>
            </a:endParaRPr>
          </a:p>
          <a:p>
            <a:r>
              <a:rPr lang="en-US" dirty="0" smtClean="0">
                <a:latin typeface="Arial"/>
                <a:cs typeface="Arial"/>
              </a:rPr>
              <a:t>computation</a:t>
            </a:r>
            <a:endParaRPr lang="en-US" dirty="0">
              <a:latin typeface="Arial"/>
              <a:cs typeface="Arial"/>
            </a:endParaRPr>
          </a:p>
        </p:txBody>
      </p:sp>
      <p:sp>
        <p:nvSpPr>
          <p:cNvPr id="50" name="TextBox 49"/>
          <p:cNvSpPr txBox="1"/>
          <p:nvPr/>
        </p:nvSpPr>
        <p:spPr>
          <a:xfrm>
            <a:off x="7391399" y="2648295"/>
            <a:ext cx="1544977" cy="646331"/>
          </a:xfrm>
          <a:prstGeom prst="rect">
            <a:avLst/>
          </a:prstGeom>
          <a:noFill/>
        </p:spPr>
        <p:txBody>
          <a:bodyPr wrap="none" rtlCol="0">
            <a:spAutoFit/>
          </a:bodyPr>
          <a:lstStyle/>
          <a:p>
            <a:r>
              <a:rPr lang="en-US" dirty="0" smtClean="0">
                <a:latin typeface="Arial"/>
                <a:cs typeface="Arial"/>
              </a:rPr>
              <a:t>Lattice with</a:t>
            </a:r>
          </a:p>
          <a:p>
            <a:r>
              <a:rPr lang="en-US" dirty="0" smtClean="0">
                <a:latin typeface="Arial"/>
                <a:cs typeface="Arial"/>
              </a:rPr>
              <a:t>infinite height</a:t>
            </a:r>
            <a:endParaRPr lang="en-US"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80" y="1634063"/>
            <a:ext cx="7498080" cy="4800600"/>
          </a:xfrm>
        </p:spPr>
        <p:txBody>
          <a:bodyPr>
            <a:noAutofit/>
          </a:bodyPr>
          <a:lstStyle/>
          <a:p>
            <a:r>
              <a:rPr lang="en-US" sz="2000" dirty="0" smtClean="0">
                <a:latin typeface="Arial"/>
                <a:cs typeface="Arial"/>
              </a:rPr>
              <a:t>Modeling string operations</a:t>
            </a:r>
          </a:p>
          <a:p>
            <a:endParaRPr lang="en-US" dirty="0" smtClean="0">
              <a:latin typeface="Arial"/>
              <a:cs typeface="Arial"/>
            </a:endParaRPr>
          </a:p>
          <a:p>
            <a:pPr lvl="1"/>
            <a:r>
              <a:rPr lang="en-US" sz="1800" dirty="0" smtClean="0">
                <a:latin typeface="Arial"/>
                <a:cs typeface="Arial"/>
              </a:rPr>
              <a:t>CONCATENATION</a:t>
            </a:r>
          </a:p>
          <a:p>
            <a:pPr lvl="2"/>
            <a:r>
              <a:rPr lang="en-US" sz="1800" dirty="0" err="1" smtClean="0">
                <a:latin typeface="Courier New"/>
                <a:cs typeface="Courier New"/>
              </a:rPr>
              <a:t>y</a:t>
            </a:r>
            <a:r>
              <a:rPr lang="en-US" sz="1800" dirty="0" smtClean="0">
                <a:latin typeface="Courier New"/>
                <a:cs typeface="Courier New"/>
              </a:rPr>
              <a:t> = </a:t>
            </a:r>
            <a:r>
              <a:rPr lang="en-US" sz="1800" dirty="0" err="1" smtClean="0">
                <a:latin typeface="Courier New"/>
                <a:cs typeface="Courier New"/>
              </a:rPr>
              <a:t>x</a:t>
            </a:r>
            <a:r>
              <a:rPr lang="en-US" sz="1800" dirty="0" smtClean="0">
                <a:latin typeface="Courier New"/>
                <a:cs typeface="Courier New"/>
              </a:rPr>
              <a:t> + “</a:t>
            </a:r>
            <a:r>
              <a:rPr lang="en-US" sz="1800" dirty="0" err="1" smtClean="0">
                <a:latin typeface="Courier New"/>
                <a:cs typeface="Courier New"/>
              </a:rPr>
              <a:t>b</a:t>
            </a:r>
            <a:r>
              <a:rPr lang="en-US" sz="1800" dirty="0" smtClean="0">
                <a:latin typeface="Courier New"/>
                <a:cs typeface="Courier New"/>
              </a:rPr>
              <a:t>”</a:t>
            </a:r>
          </a:p>
          <a:p>
            <a:pPr lvl="1">
              <a:buNone/>
            </a:pPr>
            <a:endParaRPr lang="en-US" sz="2000" dirty="0" smtClean="0">
              <a:latin typeface="Arial"/>
              <a:cs typeface="Arial"/>
            </a:endParaRPr>
          </a:p>
          <a:p>
            <a:pPr lvl="1">
              <a:buNone/>
            </a:pPr>
            <a:endParaRPr lang="en-US" sz="2000" dirty="0" smtClean="0">
              <a:latin typeface="Arial"/>
              <a:cs typeface="Arial"/>
            </a:endParaRPr>
          </a:p>
          <a:p>
            <a:pPr lvl="1"/>
            <a:r>
              <a:rPr lang="en-US" sz="1800" dirty="0" smtClean="0">
                <a:latin typeface="Arial"/>
                <a:cs typeface="Arial"/>
              </a:rPr>
              <a:t>REPLACEMENT</a:t>
            </a:r>
          </a:p>
          <a:p>
            <a:pPr lvl="2"/>
            <a:r>
              <a:rPr lang="en-US" sz="1800" dirty="0" smtClean="0">
                <a:latin typeface="Arial"/>
                <a:cs typeface="Arial"/>
              </a:rPr>
              <a:t>Language based replacement</a:t>
            </a:r>
          </a:p>
          <a:p>
            <a:pPr lvl="2"/>
            <a:r>
              <a:rPr lang="en-US" sz="1800" dirty="0" err="1" smtClean="0">
                <a:latin typeface="Courier New"/>
                <a:cs typeface="Courier New"/>
              </a:rPr>
              <a:t>replace(x</a:t>
            </a:r>
            <a:r>
              <a:rPr lang="en-US" sz="1800" dirty="0" smtClean="0">
                <a:latin typeface="Courier New"/>
                <a:cs typeface="Courier New"/>
              </a:rPr>
              <a:t>, “a”, “</a:t>
            </a:r>
            <a:r>
              <a:rPr lang="en-US" sz="1800" dirty="0" err="1" smtClean="0">
                <a:latin typeface="Courier New"/>
                <a:cs typeface="Courier New"/>
              </a:rPr>
              <a:t>d</a:t>
            </a:r>
            <a:r>
              <a:rPr lang="en-US" sz="1800" dirty="0" smtClean="0">
                <a:latin typeface="Courier New"/>
                <a:cs typeface="Courier New"/>
              </a:rPr>
              <a:t>”)</a:t>
            </a:r>
          </a:p>
          <a:p>
            <a:pPr lvl="1">
              <a:buNone/>
            </a:pPr>
            <a:endParaRPr lang="en-US" sz="2000" dirty="0" smtClean="0">
              <a:latin typeface="Arial"/>
              <a:cs typeface="Arial"/>
            </a:endParaRPr>
          </a:p>
          <a:p>
            <a:pPr lvl="1">
              <a:buNone/>
            </a:pPr>
            <a:endParaRPr lang="en-US" sz="2000" dirty="0" smtClean="0">
              <a:latin typeface="Arial"/>
              <a:cs typeface="Arial"/>
            </a:endParaRPr>
          </a:p>
          <a:p>
            <a:pPr lvl="1"/>
            <a:r>
              <a:rPr lang="en-US" sz="1800" dirty="0" smtClean="0">
                <a:latin typeface="Arial"/>
                <a:cs typeface="Arial"/>
              </a:rPr>
              <a:t>RESTRICTION</a:t>
            </a:r>
          </a:p>
          <a:p>
            <a:pPr lvl="2"/>
            <a:r>
              <a:rPr lang="en-US" sz="1800" dirty="0" smtClean="0">
                <a:latin typeface="Courier New"/>
                <a:cs typeface="Courier New"/>
              </a:rPr>
              <a:t>If (</a:t>
            </a:r>
            <a:r>
              <a:rPr lang="en-US" sz="1800" dirty="0" err="1" smtClean="0">
                <a:latin typeface="Courier New"/>
                <a:cs typeface="Courier New"/>
              </a:rPr>
              <a:t>x</a:t>
            </a:r>
            <a:r>
              <a:rPr lang="en-US" sz="1800" dirty="0" smtClean="0">
                <a:latin typeface="Courier New"/>
                <a:cs typeface="Courier New"/>
              </a:rPr>
              <a:t> = “a”){ … }</a:t>
            </a:r>
            <a:endParaRPr lang="en-US" sz="1800" dirty="0">
              <a:latin typeface="Courier New"/>
              <a:cs typeface="Courier New"/>
            </a:endParaRPr>
          </a:p>
        </p:txBody>
      </p:sp>
      <p:sp>
        <p:nvSpPr>
          <p:cNvPr id="2" name="Title 1"/>
          <p:cNvSpPr>
            <a:spLocks noGrp="1"/>
          </p:cNvSpPr>
          <p:nvPr>
            <p:ph type="title"/>
          </p:nvPr>
        </p:nvSpPr>
        <p:spPr/>
        <p:txBody>
          <a:bodyPr/>
          <a:lstStyle/>
          <a:p>
            <a:r>
              <a:rPr lang="en-US" dirty="0" smtClean="0"/>
              <a:t>Modeling String Operations</a:t>
            </a:r>
            <a:endParaRPr lang="en-US" dirty="0"/>
          </a:p>
        </p:txBody>
      </p:sp>
      <p:cxnSp>
        <p:nvCxnSpPr>
          <p:cNvPr id="191" name="Straight Connector 190"/>
          <p:cNvCxnSpPr/>
          <p:nvPr/>
        </p:nvCxnSpPr>
        <p:spPr>
          <a:xfrm flipV="1">
            <a:off x="4876801" y="4510523"/>
            <a:ext cx="3968044" cy="10672"/>
          </a:xfrm>
          <a:prstGeom prst="line">
            <a:avLst/>
          </a:prstGeom>
          <a:noFill/>
          <a:ln w="25400" cap="flat" cmpd="sng" algn="ctr">
            <a:solidFill>
              <a:srgbClr val="475A8D"/>
            </a:solidFill>
            <a:prstDash val="solid"/>
          </a:ln>
          <a:effectLst/>
        </p:spPr>
      </p:cxnSp>
      <p:cxnSp>
        <p:nvCxnSpPr>
          <p:cNvPr id="192" name="Straight Connector 191"/>
          <p:cNvCxnSpPr/>
          <p:nvPr/>
        </p:nvCxnSpPr>
        <p:spPr>
          <a:xfrm rot="5400000">
            <a:off x="5116198" y="4524509"/>
            <a:ext cx="990600" cy="1839"/>
          </a:xfrm>
          <a:prstGeom prst="line">
            <a:avLst/>
          </a:prstGeom>
          <a:noFill/>
          <a:ln w="25400" cap="flat" cmpd="sng" algn="ctr">
            <a:solidFill>
              <a:srgbClr val="475A8D"/>
            </a:solidFill>
            <a:prstDash val="solid"/>
          </a:ln>
          <a:effectLst>
            <a:outerShdw blurRad="63500" dist="25400" dir="5400000" rotWithShape="0">
              <a:srgbClr val="000000">
                <a:alpha val="43137"/>
              </a:srgbClr>
            </a:outerShdw>
          </a:effectLst>
        </p:spPr>
      </p:cxnSp>
      <p:sp>
        <p:nvSpPr>
          <p:cNvPr id="193" name="TextBox 192"/>
          <p:cNvSpPr txBox="1"/>
          <p:nvPr/>
        </p:nvSpPr>
        <p:spPr>
          <a:xfrm>
            <a:off x="4958645" y="4057556"/>
            <a:ext cx="793994"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Input</a:t>
            </a:r>
          </a:p>
        </p:txBody>
      </p:sp>
      <p:sp>
        <p:nvSpPr>
          <p:cNvPr id="194" name="TextBox 193"/>
          <p:cNvSpPr txBox="1"/>
          <p:nvPr/>
        </p:nvSpPr>
        <p:spPr>
          <a:xfrm>
            <a:off x="4882445" y="4588513"/>
            <a:ext cx="970437"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Output</a:t>
            </a:r>
            <a:endParaRPr kumimoji="0" lang="en-US" sz="1500" b="0" i="0" u="none" strike="noStrike" kern="0" cap="none" spc="0" normalizeH="0" baseline="0" noProof="0" dirty="0">
              <a:ln>
                <a:noFill/>
              </a:ln>
              <a:solidFill>
                <a:sysClr val="windowText" lastClr="000000"/>
              </a:solidFill>
              <a:effectLst/>
              <a:uLnTx/>
              <a:uFillTx/>
              <a:latin typeface="Arial"/>
              <a:cs typeface="Arial"/>
            </a:endParaRPr>
          </a:p>
        </p:txBody>
      </p:sp>
      <p:cxnSp>
        <p:nvCxnSpPr>
          <p:cNvPr id="195" name="Straight Connector 194"/>
          <p:cNvCxnSpPr/>
          <p:nvPr/>
        </p:nvCxnSpPr>
        <p:spPr>
          <a:xfrm rot="5400000">
            <a:off x="5118315" y="2941242"/>
            <a:ext cx="990600" cy="1839"/>
          </a:xfrm>
          <a:prstGeom prst="line">
            <a:avLst/>
          </a:prstGeom>
          <a:noFill/>
          <a:ln w="25400" cap="flat" cmpd="sng" algn="ctr">
            <a:solidFill>
              <a:srgbClr val="475A8D"/>
            </a:solidFill>
            <a:prstDash val="solid"/>
          </a:ln>
          <a:effectLst>
            <a:outerShdw blurRad="63500" dist="25400" dir="5400000" rotWithShape="0">
              <a:srgbClr val="000000">
                <a:alpha val="43137"/>
              </a:srgbClr>
            </a:outerShdw>
          </a:effectLst>
        </p:spPr>
      </p:cxnSp>
      <p:sp>
        <p:nvSpPr>
          <p:cNvPr id="196" name="TextBox 195"/>
          <p:cNvSpPr txBox="1"/>
          <p:nvPr/>
        </p:nvSpPr>
        <p:spPr>
          <a:xfrm>
            <a:off x="4970667" y="2474289"/>
            <a:ext cx="793994"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Input</a:t>
            </a:r>
          </a:p>
        </p:txBody>
      </p:sp>
      <p:sp>
        <p:nvSpPr>
          <p:cNvPr id="197" name="TextBox 196"/>
          <p:cNvSpPr txBox="1"/>
          <p:nvPr/>
        </p:nvSpPr>
        <p:spPr>
          <a:xfrm>
            <a:off x="4882445" y="3019357"/>
            <a:ext cx="970437"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Output</a:t>
            </a:r>
            <a:endParaRPr kumimoji="0" lang="en-US" sz="15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198" name="Group 197"/>
          <p:cNvGrpSpPr/>
          <p:nvPr/>
        </p:nvGrpSpPr>
        <p:grpSpPr>
          <a:xfrm>
            <a:off x="6101645" y="2442731"/>
            <a:ext cx="914400" cy="461665"/>
            <a:chOff x="4648200" y="1905000"/>
            <a:chExt cx="1143000" cy="577081"/>
          </a:xfrm>
        </p:grpSpPr>
        <p:sp>
          <p:nvSpPr>
            <p:cNvPr id="199" name="Oval 198"/>
            <p:cNvSpPr/>
            <p:nvPr/>
          </p:nvSpPr>
          <p:spPr>
            <a:xfrm>
              <a:off x="49530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00" name="Oval 199"/>
            <p:cNvSpPr/>
            <p:nvPr/>
          </p:nvSpPr>
          <p:spPr>
            <a:xfrm>
              <a:off x="55626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01" name="Straight Arrow Connector 200"/>
            <p:cNvCxnSpPr>
              <a:stCxn id="199" idx="6"/>
              <a:endCxn id="200" idx="2"/>
            </p:cNvCxnSpPr>
            <p:nvPr/>
          </p:nvCxnSpPr>
          <p:spPr>
            <a:xfrm>
              <a:off x="5181600" y="2247900"/>
              <a:ext cx="381000" cy="1588"/>
            </a:xfrm>
            <a:prstGeom prst="straightConnector1">
              <a:avLst/>
            </a:prstGeom>
            <a:noFill/>
            <a:ln w="25400" cap="flat" cmpd="sng" algn="ctr">
              <a:solidFill>
                <a:srgbClr val="333F1A"/>
              </a:solidFill>
              <a:prstDash val="solid"/>
              <a:tailEnd type="arrow"/>
            </a:ln>
            <a:effectLst/>
          </p:spPr>
        </p:cxnSp>
        <p:sp>
          <p:nvSpPr>
            <p:cNvPr id="202" name="TextBox 201"/>
            <p:cNvSpPr txBox="1"/>
            <p:nvPr/>
          </p:nvSpPr>
          <p:spPr>
            <a:xfrm>
              <a:off x="5181600" y="1905000"/>
              <a:ext cx="287258" cy="57708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cs typeface="Arial"/>
                </a:rPr>
                <a:t>a</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cxnSp>
          <p:nvCxnSpPr>
            <p:cNvPr id="203" name="Straight Arrow Connector 202"/>
            <p:cNvCxnSpPr>
              <a:endCxn id="199" idx="2"/>
            </p:cNvCxnSpPr>
            <p:nvPr/>
          </p:nvCxnSpPr>
          <p:spPr>
            <a:xfrm>
              <a:off x="4648200" y="2057400"/>
              <a:ext cx="304800" cy="190500"/>
            </a:xfrm>
            <a:prstGeom prst="straightConnector1">
              <a:avLst/>
            </a:prstGeom>
            <a:noFill/>
            <a:ln w="25400" cap="flat" cmpd="sng" algn="ctr">
              <a:solidFill>
                <a:srgbClr val="333F1A"/>
              </a:solidFill>
              <a:prstDash val="solid"/>
              <a:tailEnd type="arrow"/>
            </a:ln>
            <a:effectLst/>
          </p:spPr>
        </p:cxnSp>
        <p:sp>
          <p:nvSpPr>
            <p:cNvPr id="204" name="Oval 203"/>
            <p:cNvSpPr/>
            <p:nvPr/>
          </p:nvSpPr>
          <p:spPr>
            <a:xfrm>
              <a:off x="5607050" y="2178050"/>
              <a:ext cx="146050" cy="14605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05" name="Group 204"/>
          <p:cNvGrpSpPr/>
          <p:nvPr/>
        </p:nvGrpSpPr>
        <p:grpSpPr>
          <a:xfrm>
            <a:off x="7549445" y="2464039"/>
            <a:ext cx="838200" cy="461665"/>
            <a:chOff x="4648200" y="1905000"/>
            <a:chExt cx="1143000" cy="629543"/>
          </a:xfrm>
          <a:effectLst/>
        </p:grpSpPr>
        <p:sp>
          <p:nvSpPr>
            <p:cNvPr id="206" name="Oval 205"/>
            <p:cNvSpPr/>
            <p:nvPr/>
          </p:nvSpPr>
          <p:spPr>
            <a:xfrm>
              <a:off x="49530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07" name="Oval 206"/>
            <p:cNvSpPr/>
            <p:nvPr/>
          </p:nvSpPr>
          <p:spPr>
            <a:xfrm>
              <a:off x="55626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08" name="Straight Arrow Connector 207"/>
            <p:cNvCxnSpPr>
              <a:stCxn id="206" idx="6"/>
              <a:endCxn id="207" idx="2"/>
            </p:cNvCxnSpPr>
            <p:nvPr/>
          </p:nvCxnSpPr>
          <p:spPr>
            <a:xfrm>
              <a:off x="5181600" y="2247900"/>
              <a:ext cx="381000" cy="1588"/>
            </a:xfrm>
            <a:prstGeom prst="straightConnector1">
              <a:avLst/>
            </a:prstGeom>
            <a:noFill/>
            <a:ln w="25400" cap="flat" cmpd="sng" algn="ctr">
              <a:solidFill>
                <a:srgbClr val="333F1A"/>
              </a:solidFill>
              <a:prstDash val="solid"/>
              <a:tailEnd type="arrow"/>
            </a:ln>
            <a:effectLst/>
          </p:spPr>
        </p:cxnSp>
        <p:cxnSp>
          <p:nvCxnSpPr>
            <p:cNvPr id="209" name="Straight Arrow Connector 208"/>
            <p:cNvCxnSpPr>
              <a:endCxn id="206" idx="2"/>
            </p:cNvCxnSpPr>
            <p:nvPr/>
          </p:nvCxnSpPr>
          <p:spPr>
            <a:xfrm>
              <a:off x="4648200" y="2057400"/>
              <a:ext cx="304800" cy="190500"/>
            </a:xfrm>
            <a:prstGeom prst="straightConnector1">
              <a:avLst/>
            </a:prstGeom>
            <a:noFill/>
            <a:ln w="25400" cap="flat" cmpd="sng" algn="ctr">
              <a:solidFill>
                <a:srgbClr val="333F1A"/>
              </a:solidFill>
              <a:prstDash val="solid"/>
              <a:tailEnd type="arrow"/>
            </a:ln>
            <a:effectLst/>
          </p:spPr>
        </p:cxnSp>
        <p:sp>
          <p:nvSpPr>
            <p:cNvPr id="210" name="TextBox 209"/>
            <p:cNvSpPr txBox="1"/>
            <p:nvPr/>
          </p:nvSpPr>
          <p:spPr>
            <a:xfrm>
              <a:off x="5181600" y="1905000"/>
              <a:ext cx="300082" cy="62954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cs typeface="Arial"/>
                </a:rPr>
                <a:t>b</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sp>
          <p:nvSpPr>
            <p:cNvPr id="211" name="Oval 210"/>
            <p:cNvSpPr/>
            <p:nvPr/>
          </p:nvSpPr>
          <p:spPr>
            <a:xfrm>
              <a:off x="5607050" y="2178050"/>
              <a:ext cx="146050" cy="14605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12" name="Group 211"/>
          <p:cNvGrpSpPr/>
          <p:nvPr/>
        </p:nvGrpSpPr>
        <p:grpSpPr>
          <a:xfrm>
            <a:off x="6558845" y="3056462"/>
            <a:ext cx="1447800" cy="461666"/>
            <a:chOff x="5257800" y="2438401"/>
            <a:chExt cx="1752600" cy="558859"/>
          </a:xfrm>
        </p:grpSpPr>
        <p:sp>
          <p:nvSpPr>
            <p:cNvPr id="213" name="Oval 212"/>
            <p:cNvSpPr/>
            <p:nvPr/>
          </p:nvSpPr>
          <p:spPr>
            <a:xfrm>
              <a:off x="6172200" y="26670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14" name="Oval 213"/>
            <p:cNvSpPr/>
            <p:nvPr/>
          </p:nvSpPr>
          <p:spPr>
            <a:xfrm>
              <a:off x="6781800" y="26670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15" name="Straight Arrow Connector 214"/>
            <p:cNvCxnSpPr>
              <a:stCxn id="213" idx="6"/>
              <a:endCxn id="214" idx="2"/>
            </p:cNvCxnSpPr>
            <p:nvPr/>
          </p:nvCxnSpPr>
          <p:spPr>
            <a:xfrm>
              <a:off x="6400800" y="2781300"/>
              <a:ext cx="381000" cy="1588"/>
            </a:xfrm>
            <a:prstGeom prst="straightConnector1">
              <a:avLst/>
            </a:prstGeom>
            <a:solidFill>
              <a:sysClr val="window" lastClr="FFFFFF"/>
            </a:solidFill>
            <a:ln w="25400" cap="flat" cmpd="sng" algn="ctr">
              <a:solidFill>
                <a:srgbClr val="C32D2E"/>
              </a:solidFill>
              <a:prstDash val="solid"/>
              <a:tailEnd type="arrow"/>
            </a:ln>
            <a:effectLst/>
          </p:spPr>
        </p:cxnSp>
        <p:cxnSp>
          <p:nvCxnSpPr>
            <p:cNvPr id="216" name="Straight Arrow Connector 215"/>
            <p:cNvCxnSpPr>
              <a:endCxn id="213" idx="2"/>
            </p:cNvCxnSpPr>
            <p:nvPr/>
          </p:nvCxnSpPr>
          <p:spPr>
            <a:xfrm>
              <a:off x="5759450" y="2774950"/>
              <a:ext cx="412750" cy="6350"/>
            </a:xfrm>
            <a:prstGeom prst="straightConnector1">
              <a:avLst/>
            </a:prstGeom>
            <a:solidFill>
              <a:sysClr val="window" lastClr="FFFFFF"/>
            </a:solidFill>
            <a:ln w="25400" cap="flat" cmpd="sng" algn="ctr">
              <a:solidFill>
                <a:srgbClr val="C32D2E"/>
              </a:solidFill>
              <a:prstDash val="solid"/>
              <a:tailEnd type="arrow"/>
            </a:ln>
            <a:effectLst/>
          </p:spPr>
        </p:cxnSp>
        <p:sp>
          <p:nvSpPr>
            <p:cNvPr id="217" name="TextBox 216"/>
            <p:cNvSpPr txBox="1"/>
            <p:nvPr/>
          </p:nvSpPr>
          <p:spPr>
            <a:xfrm>
              <a:off x="6400800" y="2438401"/>
              <a:ext cx="300082" cy="558858"/>
            </a:xfrm>
            <a:prstGeom prst="rect">
              <a:avLst/>
            </a:prstGeom>
            <a:noFill/>
            <a:ln w="254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ea typeface="+mn-ea"/>
                  <a:cs typeface="Arial"/>
                </a:rPr>
                <a:t>b</a:t>
              </a:r>
            </a:p>
          </p:txBody>
        </p:sp>
        <p:sp>
          <p:nvSpPr>
            <p:cNvPr id="218" name="Oval 217"/>
            <p:cNvSpPr/>
            <p:nvPr/>
          </p:nvSpPr>
          <p:spPr>
            <a:xfrm>
              <a:off x="6826250" y="2711450"/>
              <a:ext cx="146050" cy="14605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19" name="Oval 218"/>
            <p:cNvSpPr/>
            <p:nvPr/>
          </p:nvSpPr>
          <p:spPr>
            <a:xfrm>
              <a:off x="5562600" y="26670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20" name="TextBox 219"/>
            <p:cNvSpPr txBox="1"/>
            <p:nvPr/>
          </p:nvSpPr>
          <p:spPr>
            <a:xfrm>
              <a:off x="5791200" y="2438402"/>
              <a:ext cx="287258" cy="558858"/>
            </a:xfrm>
            <a:prstGeom prst="rect">
              <a:avLst/>
            </a:prstGeom>
            <a:noFill/>
            <a:ln w="254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ea typeface="+mn-ea"/>
                  <a:cs typeface="Arial"/>
                </a:rPr>
                <a:t>a</a:t>
              </a:r>
              <a:endParaRPr kumimoji="0" lang="en-US" sz="1200" b="0" i="0" u="none" strike="noStrike" kern="0" cap="none" spc="0" normalizeH="0" baseline="0" noProof="0" dirty="0">
                <a:ln>
                  <a:noFill/>
                </a:ln>
                <a:solidFill>
                  <a:sysClr val="windowText" lastClr="000000"/>
                </a:solidFill>
                <a:effectLst/>
                <a:uLnTx/>
                <a:uFillTx/>
                <a:latin typeface="Arial"/>
                <a:ea typeface="+mn-ea"/>
                <a:cs typeface="Arial"/>
              </a:endParaRPr>
            </a:p>
          </p:txBody>
        </p:sp>
        <p:cxnSp>
          <p:nvCxnSpPr>
            <p:cNvPr id="221" name="Straight Arrow Connector 220"/>
            <p:cNvCxnSpPr>
              <a:endCxn id="219" idx="2"/>
            </p:cNvCxnSpPr>
            <p:nvPr/>
          </p:nvCxnSpPr>
          <p:spPr>
            <a:xfrm>
              <a:off x="5257800" y="2590800"/>
              <a:ext cx="304800" cy="190500"/>
            </a:xfrm>
            <a:prstGeom prst="straightConnector1">
              <a:avLst/>
            </a:prstGeom>
            <a:solidFill>
              <a:sysClr val="window" lastClr="FFFFFF"/>
            </a:solidFill>
            <a:ln w="25400" cap="flat" cmpd="sng" algn="ctr">
              <a:solidFill>
                <a:srgbClr val="C32D2E"/>
              </a:solidFill>
              <a:prstDash val="solid"/>
              <a:tailEnd type="arrow"/>
            </a:ln>
            <a:effectLst/>
          </p:spPr>
        </p:cxnSp>
      </p:grpSp>
      <p:grpSp>
        <p:nvGrpSpPr>
          <p:cNvPr id="222" name="Group 221"/>
          <p:cNvGrpSpPr/>
          <p:nvPr/>
        </p:nvGrpSpPr>
        <p:grpSpPr>
          <a:xfrm>
            <a:off x="5754512" y="4038594"/>
            <a:ext cx="914400" cy="461665"/>
            <a:chOff x="4648200" y="1905000"/>
            <a:chExt cx="1143000" cy="577081"/>
          </a:xfrm>
        </p:grpSpPr>
        <p:sp>
          <p:nvSpPr>
            <p:cNvPr id="223" name="Oval 222"/>
            <p:cNvSpPr/>
            <p:nvPr/>
          </p:nvSpPr>
          <p:spPr>
            <a:xfrm>
              <a:off x="49530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24" name="Oval 223"/>
            <p:cNvSpPr/>
            <p:nvPr/>
          </p:nvSpPr>
          <p:spPr>
            <a:xfrm>
              <a:off x="55626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25" name="Straight Arrow Connector 224"/>
            <p:cNvCxnSpPr>
              <a:stCxn id="223" idx="6"/>
              <a:endCxn id="224" idx="2"/>
            </p:cNvCxnSpPr>
            <p:nvPr/>
          </p:nvCxnSpPr>
          <p:spPr>
            <a:xfrm>
              <a:off x="5181600" y="2247900"/>
              <a:ext cx="381000" cy="1588"/>
            </a:xfrm>
            <a:prstGeom prst="straightConnector1">
              <a:avLst/>
            </a:prstGeom>
            <a:noFill/>
            <a:ln w="25400" cap="flat" cmpd="sng" algn="ctr">
              <a:solidFill>
                <a:srgbClr val="333F1A"/>
              </a:solidFill>
              <a:prstDash val="solid"/>
              <a:tailEnd type="arrow"/>
            </a:ln>
            <a:effectLst/>
          </p:spPr>
        </p:cxnSp>
        <p:cxnSp>
          <p:nvCxnSpPr>
            <p:cNvPr id="226" name="Straight Arrow Connector 225"/>
            <p:cNvCxnSpPr>
              <a:endCxn id="223" idx="2"/>
            </p:cNvCxnSpPr>
            <p:nvPr/>
          </p:nvCxnSpPr>
          <p:spPr>
            <a:xfrm>
              <a:off x="4648200" y="2057400"/>
              <a:ext cx="304800" cy="190500"/>
            </a:xfrm>
            <a:prstGeom prst="straightConnector1">
              <a:avLst/>
            </a:prstGeom>
            <a:noFill/>
            <a:ln w="25400" cap="flat" cmpd="sng" algn="ctr">
              <a:solidFill>
                <a:srgbClr val="333F1A"/>
              </a:solidFill>
              <a:prstDash val="solid"/>
              <a:tailEnd type="arrow"/>
            </a:ln>
            <a:effectLst/>
          </p:spPr>
        </p:cxnSp>
        <p:sp>
          <p:nvSpPr>
            <p:cNvPr id="227" name="TextBox 226"/>
            <p:cNvSpPr txBox="1"/>
            <p:nvPr/>
          </p:nvSpPr>
          <p:spPr>
            <a:xfrm>
              <a:off x="5181600" y="1905000"/>
              <a:ext cx="287258" cy="57708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cs typeface="Arial"/>
                </a:rPr>
                <a:t>a</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sp>
          <p:nvSpPr>
            <p:cNvPr id="228" name="Oval 227"/>
            <p:cNvSpPr/>
            <p:nvPr/>
          </p:nvSpPr>
          <p:spPr>
            <a:xfrm>
              <a:off x="5607050" y="2178050"/>
              <a:ext cx="146050" cy="14605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29" name="Group 228"/>
          <p:cNvGrpSpPr/>
          <p:nvPr/>
        </p:nvGrpSpPr>
        <p:grpSpPr>
          <a:xfrm>
            <a:off x="6787445" y="4038594"/>
            <a:ext cx="914400" cy="461665"/>
            <a:chOff x="4648200" y="1905000"/>
            <a:chExt cx="1143000" cy="577081"/>
          </a:xfrm>
        </p:grpSpPr>
        <p:sp>
          <p:nvSpPr>
            <p:cNvPr id="230" name="Oval 229"/>
            <p:cNvSpPr/>
            <p:nvPr/>
          </p:nvSpPr>
          <p:spPr>
            <a:xfrm>
              <a:off x="49530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31" name="Oval 230"/>
            <p:cNvSpPr/>
            <p:nvPr/>
          </p:nvSpPr>
          <p:spPr>
            <a:xfrm>
              <a:off x="55626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32" name="Straight Arrow Connector 231"/>
            <p:cNvCxnSpPr>
              <a:stCxn id="230" idx="6"/>
              <a:endCxn id="231" idx="2"/>
            </p:cNvCxnSpPr>
            <p:nvPr/>
          </p:nvCxnSpPr>
          <p:spPr>
            <a:xfrm>
              <a:off x="5181600" y="2247900"/>
              <a:ext cx="381000" cy="1588"/>
            </a:xfrm>
            <a:prstGeom prst="straightConnector1">
              <a:avLst/>
            </a:prstGeom>
            <a:noFill/>
            <a:ln w="25400" cap="flat" cmpd="sng" algn="ctr">
              <a:solidFill>
                <a:srgbClr val="333F1A"/>
              </a:solidFill>
              <a:prstDash val="solid"/>
              <a:tailEnd type="arrow"/>
            </a:ln>
            <a:effectLst/>
          </p:spPr>
        </p:cxnSp>
        <p:cxnSp>
          <p:nvCxnSpPr>
            <p:cNvPr id="233" name="Straight Arrow Connector 232"/>
            <p:cNvCxnSpPr>
              <a:endCxn id="230" idx="2"/>
            </p:cNvCxnSpPr>
            <p:nvPr/>
          </p:nvCxnSpPr>
          <p:spPr>
            <a:xfrm>
              <a:off x="4648200" y="2057400"/>
              <a:ext cx="304800" cy="190500"/>
            </a:xfrm>
            <a:prstGeom prst="straightConnector1">
              <a:avLst/>
            </a:prstGeom>
            <a:noFill/>
            <a:ln w="25400" cap="flat" cmpd="sng" algn="ctr">
              <a:solidFill>
                <a:srgbClr val="333F1A"/>
              </a:solidFill>
              <a:prstDash val="solid"/>
              <a:tailEnd type="arrow"/>
            </a:ln>
            <a:effectLst/>
          </p:spPr>
        </p:cxnSp>
        <p:sp>
          <p:nvSpPr>
            <p:cNvPr id="234" name="TextBox 233"/>
            <p:cNvSpPr txBox="1"/>
            <p:nvPr/>
          </p:nvSpPr>
          <p:spPr>
            <a:xfrm>
              <a:off x="5181600" y="1905000"/>
              <a:ext cx="287258" cy="57708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cs typeface="Arial"/>
                </a:rPr>
                <a:t>a</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sp>
          <p:nvSpPr>
            <p:cNvPr id="235" name="Oval 234"/>
            <p:cNvSpPr/>
            <p:nvPr/>
          </p:nvSpPr>
          <p:spPr>
            <a:xfrm>
              <a:off x="5607050" y="2178050"/>
              <a:ext cx="146050" cy="14605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36" name="Group 235"/>
          <p:cNvGrpSpPr/>
          <p:nvPr/>
        </p:nvGrpSpPr>
        <p:grpSpPr>
          <a:xfrm>
            <a:off x="7854245" y="4038594"/>
            <a:ext cx="914400" cy="461665"/>
            <a:chOff x="4648200" y="1905001"/>
            <a:chExt cx="1143000" cy="577081"/>
          </a:xfrm>
        </p:grpSpPr>
        <p:sp>
          <p:nvSpPr>
            <p:cNvPr id="237" name="Oval 236"/>
            <p:cNvSpPr/>
            <p:nvPr/>
          </p:nvSpPr>
          <p:spPr>
            <a:xfrm>
              <a:off x="49530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38" name="Oval 237"/>
            <p:cNvSpPr/>
            <p:nvPr/>
          </p:nvSpPr>
          <p:spPr>
            <a:xfrm>
              <a:off x="5562600" y="2133600"/>
              <a:ext cx="228600" cy="22860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39" name="Straight Arrow Connector 238"/>
            <p:cNvCxnSpPr>
              <a:stCxn id="237" idx="6"/>
              <a:endCxn id="238" idx="2"/>
            </p:cNvCxnSpPr>
            <p:nvPr/>
          </p:nvCxnSpPr>
          <p:spPr>
            <a:xfrm>
              <a:off x="5181600" y="2247900"/>
              <a:ext cx="381000" cy="1588"/>
            </a:xfrm>
            <a:prstGeom prst="straightConnector1">
              <a:avLst/>
            </a:prstGeom>
            <a:noFill/>
            <a:ln w="25400" cap="flat" cmpd="sng" algn="ctr">
              <a:solidFill>
                <a:srgbClr val="333F1A"/>
              </a:solidFill>
              <a:prstDash val="solid"/>
              <a:tailEnd type="arrow"/>
            </a:ln>
            <a:effectLst/>
          </p:spPr>
        </p:cxnSp>
        <p:cxnSp>
          <p:nvCxnSpPr>
            <p:cNvPr id="240" name="Straight Arrow Connector 239"/>
            <p:cNvCxnSpPr>
              <a:endCxn id="237" idx="2"/>
            </p:cNvCxnSpPr>
            <p:nvPr/>
          </p:nvCxnSpPr>
          <p:spPr>
            <a:xfrm>
              <a:off x="4648200" y="2057400"/>
              <a:ext cx="304800" cy="190500"/>
            </a:xfrm>
            <a:prstGeom prst="straightConnector1">
              <a:avLst/>
            </a:prstGeom>
            <a:noFill/>
            <a:ln w="25400" cap="flat" cmpd="sng" algn="ctr">
              <a:solidFill>
                <a:srgbClr val="333F1A"/>
              </a:solidFill>
              <a:prstDash val="solid"/>
              <a:tailEnd type="arrow"/>
            </a:ln>
            <a:effectLst/>
          </p:spPr>
        </p:cxnSp>
        <p:sp>
          <p:nvSpPr>
            <p:cNvPr id="241" name="TextBox 240"/>
            <p:cNvSpPr txBox="1"/>
            <p:nvPr/>
          </p:nvSpPr>
          <p:spPr>
            <a:xfrm>
              <a:off x="5181600" y="1905001"/>
              <a:ext cx="287258" cy="57708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latin typeface="Arial"/>
                  <a:cs typeface="Arial"/>
                </a:rPr>
                <a:t>d</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sp>
          <p:nvSpPr>
            <p:cNvPr id="242" name="Oval 241"/>
            <p:cNvSpPr/>
            <p:nvPr/>
          </p:nvSpPr>
          <p:spPr>
            <a:xfrm>
              <a:off x="5607050" y="2178050"/>
              <a:ext cx="146050" cy="14605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43" name="Group 242"/>
          <p:cNvGrpSpPr/>
          <p:nvPr/>
        </p:nvGrpSpPr>
        <p:grpSpPr>
          <a:xfrm>
            <a:off x="6711245" y="4543772"/>
            <a:ext cx="914400" cy="461665"/>
            <a:chOff x="4648200" y="1905001"/>
            <a:chExt cx="1143000" cy="577081"/>
          </a:xfrm>
        </p:grpSpPr>
        <p:sp>
          <p:nvSpPr>
            <p:cNvPr id="244" name="Oval 243"/>
            <p:cNvSpPr/>
            <p:nvPr/>
          </p:nvSpPr>
          <p:spPr>
            <a:xfrm>
              <a:off x="4953000" y="2133601"/>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45" name="Oval 244"/>
            <p:cNvSpPr/>
            <p:nvPr/>
          </p:nvSpPr>
          <p:spPr>
            <a:xfrm>
              <a:off x="5562600" y="21336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46" name="Straight Arrow Connector 245"/>
            <p:cNvCxnSpPr>
              <a:stCxn id="244" idx="6"/>
              <a:endCxn id="245" idx="2"/>
            </p:cNvCxnSpPr>
            <p:nvPr/>
          </p:nvCxnSpPr>
          <p:spPr>
            <a:xfrm>
              <a:off x="5181600" y="2247900"/>
              <a:ext cx="381000" cy="1588"/>
            </a:xfrm>
            <a:prstGeom prst="straightConnector1">
              <a:avLst/>
            </a:prstGeom>
            <a:solidFill>
              <a:sysClr val="window" lastClr="FFFFFF"/>
            </a:solidFill>
            <a:ln w="25400" cap="flat" cmpd="sng" algn="ctr">
              <a:solidFill>
                <a:srgbClr val="C32D2E"/>
              </a:solidFill>
              <a:prstDash val="solid"/>
              <a:tailEnd type="arrow"/>
            </a:ln>
            <a:effectLst/>
          </p:spPr>
        </p:cxnSp>
        <p:cxnSp>
          <p:nvCxnSpPr>
            <p:cNvPr id="247" name="Straight Arrow Connector 246"/>
            <p:cNvCxnSpPr>
              <a:endCxn id="244" idx="2"/>
            </p:cNvCxnSpPr>
            <p:nvPr/>
          </p:nvCxnSpPr>
          <p:spPr>
            <a:xfrm>
              <a:off x="4648200" y="2057400"/>
              <a:ext cx="304800" cy="190500"/>
            </a:xfrm>
            <a:prstGeom prst="straightConnector1">
              <a:avLst/>
            </a:prstGeom>
            <a:solidFill>
              <a:sysClr val="window" lastClr="FFFFFF"/>
            </a:solidFill>
            <a:ln w="25400" cap="flat" cmpd="sng" algn="ctr">
              <a:solidFill>
                <a:srgbClr val="C32D2E"/>
              </a:solidFill>
              <a:prstDash val="solid"/>
              <a:tailEnd type="arrow"/>
            </a:ln>
            <a:effectLst/>
          </p:spPr>
        </p:cxnSp>
        <p:sp>
          <p:nvSpPr>
            <p:cNvPr id="248" name="TextBox 247"/>
            <p:cNvSpPr txBox="1"/>
            <p:nvPr/>
          </p:nvSpPr>
          <p:spPr>
            <a:xfrm>
              <a:off x="5181600" y="1905001"/>
              <a:ext cx="287258" cy="577081"/>
            </a:xfrm>
            <a:prstGeom prst="rect">
              <a:avLst/>
            </a:prstGeom>
            <a:noFill/>
            <a:ln w="254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latin typeface="Arial"/>
                  <a:ea typeface="+mn-ea"/>
                  <a:cs typeface="Arial"/>
                </a:rPr>
                <a:t>d</a:t>
              </a:r>
              <a:endParaRPr kumimoji="0" lang="en-US" sz="1200" b="0" i="0" u="none" strike="noStrike" kern="0" cap="none" spc="0" normalizeH="0" baseline="0" noProof="0" dirty="0">
                <a:ln>
                  <a:noFill/>
                </a:ln>
                <a:solidFill>
                  <a:sysClr val="windowText" lastClr="000000"/>
                </a:solidFill>
                <a:effectLst/>
                <a:uLnTx/>
                <a:uFillTx/>
                <a:latin typeface="Arial"/>
                <a:ea typeface="+mn-ea"/>
                <a:cs typeface="Arial"/>
              </a:endParaRPr>
            </a:p>
          </p:txBody>
        </p:sp>
        <p:sp>
          <p:nvSpPr>
            <p:cNvPr id="249" name="Oval 248"/>
            <p:cNvSpPr/>
            <p:nvPr/>
          </p:nvSpPr>
          <p:spPr>
            <a:xfrm>
              <a:off x="5607050" y="2178051"/>
              <a:ext cx="146050" cy="14605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cxnSp>
        <p:nvCxnSpPr>
          <p:cNvPr id="250" name="Straight Arrow Connector 249"/>
          <p:cNvCxnSpPr/>
          <p:nvPr/>
        </p:nvCxnSpPr>
        <p:spPr>
          <a:xfrm flipV="1">
            <a:off x="7010400" y="5854695"/>
            <a:ext cx="495300" cy="3154"/>
          </a:xfrm>
          <a:prstGeom prst="straightConnector1">
            <a:avLst/>
          </a:prstGeom>
          <a:noFill/>
          <a:ln w="25400" cap="flat" cmpd="sng" algn="ctr">
            <a:solidFill>
              <a:srgbClr val="333F1A"/>
            </a:solidFill>
            <a:prstDash val="solid"/>
            <a:tailEnd type="arrow"/>
          </a:ln>
          <a:effectLst/>
        </p:spPr>
      </p:cxnSp>
      <p:grpSp>
        <p:nvGrpSpPr>
          <p:cNvPr id="251" name="Group 250"/>
          <p:cNvGrpSpPr/>
          <p:nvPr/>
        </p:nvGrpSpPr>
        <p:grpSpPr>
          <a:xfrm>
            <a:off x="6598920" y="5583530"/>
            <a:ext cx="1097280" cy="365759"/>
            <a:chOff x="6019800" y="4572000"/>
            <a:chExt cx="1097280" cy="365759"/>
          </a:xfrm>
        </p:grpSpPr>
        <p:sp>
          <p:nvSpPr>
            <p:cNvPr id="252" name="Oval 251"/>
            <p:cNvSpPr/>
            <p:nvPr/>
          </p:nvSpPr>
          <p:spPr>
            <a:xfrm>
              <a:off x="6263640" y="4754879"/>
              <a:ext cx="182880" cy="18288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53" name="Oval 252"/>
            <p:cNvSpPr/>
            <p:nvPr/>
          </p:nvSpPr>
          <p:spPr>
            <a:xfrm>
              <a:off x="6934200" y="4754879"/>
              <a:ext cx="182880" cy="18288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54" name="Straight Arrow Connector 253"/>
            <p:cNvCxnSpPr>
              <a:endCxn id="252" idx="2"/>
            </p:cNvCxnSpPr>
            <p:nvPr/>
          </p:nvCxnSpPr>
          <p:spPr>
            <a:xfrm>
              <a:off x="6019800" y="4693919"/>
              <a:ext cx="243840" cy="152400"/>
            </a:xfrm>
            <a:prstGeom prst="straightConnector1">
              <a:avLst/>
            </a:prstGeom>
            <a:noFill/>
            <a:ln w="25400" cap="flat" cmpd="sng" algn="ctr">
              <a:solidFill>
                <a:srgbClr val="333F1A"/>
              </a:solidFill>
              <a:prstDash val="solid"/>
              <a:tailEnd type="arrow"/>
            </a:ln>
            <a:effectLst/>
          </p:spPr>
        </p:cxnSp>
        <p:sp>
          <p:nvSpPr>
            <p:cNvPr id="255" name="TextBox 254"/>
            <p:cNvSpPr txBox="1"/>
            <p:nvPr/>
          </p:nvSpPr>
          <p:spPr>
            <a:xfrm>
              <a:off x="6446520" y="4572000"/>
              <a:ext cx="640080"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latin typeface="Arial"/>
                  <a:cs typeface="Arial"/>
                </a:rPr>
                <a:t>d</a:t>
              </a:r>
              <a:r>
                <a:rPr kumimoji="0" lang="en-US" sz="1200" b="0" i="0" u="none" strike="noStrike" kern="0" cap="none" spc="0" normalizeH="0" baseline="0" noProof="0" dirty="0" smtClean="0">
                  <a:ln>
                    <a:noFill/>
                  </a:ln>
                  <a:solidFill>
                    <a:sysClr val="windowText" lastClr="000000"/>
                  </a:solidFill>
                  <a:effectLst/>
                  <a:uLnTx/>
                  <a:uFillTx/>
                  <a:latin typeface="Arial"/>
                  <a:cs typeface="Arial"/>
                </a:rPr>
                <a:t>, a</a:t>
              </a:r>
              <a:endParaRPr kumimoji="0" lang="en-US" sz="1200" b="0" i="0" u="none" strike="noStrike" kern="0" cap="none" spc="0" normalizeH="0" baseline="0" noProof="0" dirty="0">
                <a:ln>
                  <a:noFill/>
                </a:ln>
                <a:solidFill>
                  <a:sysClr val="windowText" lastClr="000000"/>
                </a:solidFill>
                <a:effectLst/>
                <a:uLnTx/>
                <a:uFillTx/>
                <a:latin typeface="Arial"/>
                <a:cs typeface="Arial"/>
              </a:endParaRPr>
            </a:p>
          </p:txBody>
        </p:sp>
        <p:sp>
          <p:nvSpPr>
            <p:cNvPr id="256" name="Oval 255"/>
            <p:cNvSpPr/>
            <p:nvPr/>
          </p:nvSpPr>
          <p:spPr>
            <a:xfrm>
              <a:off x="6969760" y="4790439"/>
              <a:ext cx="116840" cy="116840"/>
            </a:xfrm>
            <a:prstGeom prst="ellipse">
              <a:avLst/>
            </a:prstGeom>
            <a:solidFill>
              <a:sysClr val="window" lastClr="FFFFFF"/>
            </a:solidFill>
            <a:ln w="25400" cap="flat" cmpd="sng" algn="ctr">
              <a:solidFill>
                <a:srgbClr val="333F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grpSp>
        <p:nvGrpSpPr>
          <p:cNvPr id="257" name="Group 256"/>
          <p:cNvGrpSpPr/>
          <p:nvPr/>
        </p:nvGrpSpPr>
        <p:grpSpPr>
          <a:xfrm>
            <a:off x="6629400" y="6116930"/>
            <a:ext cx="914400" cy="461665"/>
            <a:chOff x="4648200" y="1905000"/>
            <a:chExt cx="1143000" cy="577081"/>
          </a:xfrm>
        </p:grpSpPr>
        <p:sp>
          <p:nvSpPr>
            <p:cNvPr id="258" name="Oval 257"/>
            <p:cNvSpPr/>
            <p:nvPr/>
          </p:nvSpPr>
          <p:spPr>
            <a:xfrm>
              <a:off x="4953000" y="21336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259" name="Oval 258"/>
            <p:cNvSpPr/>
            <p:nvPr/>
          </p:nvSpPr>
          <p:spPr>
            <a:xfrm>
              <a:off x="5562600" y="2133600"/>
              <a:ext cx="228600" cy="22860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cxnSp>
          <p:nvCxnSpPr>
            <p:cNvPr id="260" name="Straight Arrow Connector 259"/>
            <p:cNvCxnSpPr>
              <a:stCxn id="258" idx="6"/>
              <a:endCxn id="259" idx="2"/>
            </p:cNvCxnSpPr>
            <p:nvPr/>
          </p:nvCxnSpPr>
          <p:spPr>
            <a:xfrm>
              <a:off x="5181600" y="2247900"/>
              <a:ext cx="381000" cy="1588"/>
            </a:xfrm>
            <a:prstGeom prst="straightConnector1">
              <a:avLst/>
            </a:prstGeom>
            <a:solidFill>
              <a:sysClr val="window" lastClr="FFFFFF"/>
            </a:solidFill>
            <a:ln w="25400" cap="flat" cmpd="sng" algn="ctr">
              <a:solidFill>
                <a:srgbClr val="C32D2E"/>
              </a:solidFill>
              <a:prstDash val="solid"/>
              <a:tailEnd type="arrow"/>
            </a:ln>
            <a:effectLst/>
          </p:spPr>
        </p:cxnSp>
        <p:cxnSp>
          <p:nvCxnSpPr>
            <p:cNvPr id="261" name="Straight Arrow Connector 260"/>
            <p:cNvCxnSpPr>
              <a:endCxn id="258" idx="2"/>
            </p:cNvCxnSpPr>
            <p:nvPr/>
          </p:nvCxnSpPr>
          <p:spPr>
            <a:xfrm>
              <a:off x="4648200" y="2057400"/>
              <a:ext cx="304800" cy="190500"/>
            </a:xfrm>
            <a:prstGeom prst="straightConnector1">
              <a:avLst/>
            </a:prstGeom>
            <a:solidFill>
              <a:sysClr val="window" lastClr="FFFFFF"/>
            </a:solidFill>
            <a:ln w="25400" cap="flat" cmpd="sng" algn="ctr">
              <a:solidFill>
                <a:srgbClr val="C32D2E"/>
              </a:solidFill>
              <a:prstDash val="solid"/>
              <a:tailEnd type="arrow"/>
            </a:ln>
            <a:effectLst/>
          </p:spPr>
        </p:cxnSp>
        <p:sp>
          <p:nvSpPr>
            <p:cNvPr id="262" name="TextBox 261"/>
            <p:cNvSpPr txBox="1"/>
            <p:nvPr/>
          </p:nvSpPr>
          <p:spPr>
            <a:xfrm>
              <a:off x="5181600" y="1905000"/>
              <a:ext cx="287258" cy="577081"/>
            </a:xfrm>
            <a:prstGeom prst="rect">
              <a:avLst/>
            </a:prstGeom>
            <a:noFill/>
            <a:ln w="254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a:ea typeface="+mn-ea"/>
                  <a:cs typeface="Arial"/>
                </a:rPr>
                <a:t>a</a:t>
              </a:r>
              <a:endParaRPr kumimoji="0" lang="en-US" sz="1200" b="0" i="0" u="none" strike="noStrike" kern="0" cap="none" spc="0" normalizeH="0" baseline="0" noProof="0" dirty="0">
                <a:ln>
                  <a:noFill/>
                </a:ln>
                <a:solidFill>
                  <a:sysClr val="windowText" lastClr="000000"/>
                </a:solidFill>
                <a:effectLst/>
                <a:uLnTx/>
                <a:uFillTx/>
                <a:latin typeface="Arial"/>
                <a:ea typeface="+mn-ea"/>
                <a:cs typeface="Arial"/>
              </a:endParaRPr>
            </a:p>
          </p:txBody>
        </p:sp>
        <p:sp>
          <p:nvSpPr>
            <p:cNvPr id="263" name="Oval 262"/>
            <p:cNvSpPr/>
            <p:nvPr/>
          </p:nvSpPr>
          <p:spPr>
            <a:xfrm>
              <a:off x="5607050" y="2178050"/>
              <a:ext cx="146050" cy="146050"/>
            </a:xfrm>
            <a:prstGeom prst="ellipse">
              <a:avLst/>
            </a:prstGeom>
            <a:solidFill>
              <a:sysClr val="window" lastClr="FFFFFF"/>
            </a:solidFill>
            <a:ln w="25400" cap="flat" cmpd="sng" algn="ctr">
              <a:solidFill>
                <a:srgbClr val="C32D2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Arial"/>
              </a:endParaRPr>
            </a:p>
          </p:txBody>
        </p:sp>
      </p:grpSp>
      <p:cxnSp>
        <p:nvCxnSpPr>
          <p:cNvPr id="264" name="Straight Connector 263"/>
          <p:cNvCxnSpPr/>
          <p:nvPr/>
        </p:nvCxnSpPr>
        <p:spPr>
          <a:xfrm flipV="1">
            <a:off x="4882445" y="2903267"/>
            <a:ext cx="3968044" cy="10672"/>
          </a:xfrm>
          <a:prstGeom prst="line">
            <a:avLst/>
          </a:prstGeom>
          <a:noFill/>
          <a:ln w="25400" cap="flat" cmpd="sng" algn="ctr">
            <a:solidFill>
              <a:srgbClr val="475A8D"/>
            </a:solidFill>
            <a:prstDash val="solid"/>
          </a:ln>
          <a:effectLst/>
        </p:spPr>
      </p:cxnSp>
      <p:grpSp>
        <p:nvGrpSpPr>
          <p:cNvPr id="265" name="Group 264"/>
          <p:cNvGrpSpPr/>
          <p:nvPr/>
        </p:nvGrpSpPr>
        <p:grpSpPr>
          <a:xfrm>
            <a:off x="4876800" y="5583531"/>
            <a:ext cx="3968044" cy="990600"/>
            <a:chOff x="5023555" y="5105401"/>
            <a:chExt cx="3968044" cy="990600"/>
          </a:xfrm>
        </p:grpSpPr>
        <p:cxnSp>
          <p:nvCxnSpPr>
            <p:cNvPr id="266" name="Straight Connector 265"/>
            <p:cNvCxnSpPr/>
            <p:nvPr/>
          </p:nvCxnSpPr>
          <p:spPr>
            <a:xfrm flipV="1">
              <a:off x="5023555" y="5585795"/>
              <a:ext cx="3968044" cy="10672"/>
            </a:xfrm>
            <a:prstGeom prst="line">
              <a:avLst/>
            </a:prstGeom>
            <a:noFill/>
            <a:ln w="25400" cap="flat" cmpd="sng" algn="ctr">
              <a:solidFill>
                <a:srgbClr val="475A8D"/>
              </a:solidFill>
              <a:prstDash val="solid"/>
            </a:ln>
            <a:effectLst/>
          </p:spPr>
        </p:cxnSp>
        <p:cxnSp>
          <p:nvCxnSpPr>
            <p:cNvPr id="267" name="Straight Connector 266"/>
            <p:cNvCxnSpPr/>
            <p:nvPr/>
          </p:nvCxnSpPr>
          <p:spPr>
            <a:xfrm rot="5400000">
              <a:off x="5262952" y="5599781"/>
              <a:ext cx="990600" cy="1839"/>
            </a:xfrm>
            <a:prstGeom prst="line">
              <a:avLst/>
            </a:prstGeom>
            <a:noFill/>
            <a:ln w="25400" cap="flat" cmpd="sng" algn="ctr">
              <a:solidFill>
                <a:srgbClr val="475A8D"/>
              </a:solidFill>
              <a:prstDash val="solid"/>
            </a:ln>
            <a:effectLst>
              <a:outerShdw blurRad="63500" dist="25400" dir="5400000" rotWithShape="0">
                <a:srgbClr val="000000">
                  <a:alpha val="43137"/>
                </a:srgbClr>
              </a:outerShdw>
            </a:effectLst>
          </p:spPr>
        </p:cxnSp>
        <p:sp>
          <p:nvSpPr>
            <p:cNvPr id="268" name="TextBox 267"/>
            <p:cNvSpPr txBox="1"/>
            <p:nvPr/>
          </p:nvSpPr>
          <p:spPr>
            <a:xfrm>
              <a:off x="5105399" y="5132828"/>
              <a:ext cx="793994"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Input</a:t>
              </a:r>
            </a:p>
          </p:txBody>
        </p:sp>
        <p:sp>
          <p:nvSpPr>
            <p:cNvPr id="269" name="TextBox 268"/>
            <p:cNvSpPr txBox="1"/>
            <p:nvPr/>
          </p:nvSpPr>
          <p:spPr>
            <a:xfrm>
              <a:off x="5029199" y="5663785"/>
              <a:ext cx="970437"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ysClr val="windowText" lastClr="000000"/>
                  </a:solidFill>
                  <a:effectLst/>
                  <a:uLnTx/>
                  <a:uFillTx/>
                  <a:latin typeface="Arial"/>
                  <a:cs typeface="Arial"/>
                </a:rPr>
                <a:t>Output</a:t>
              </a:r>
              <a:endParaRPr kumimoji="0" lang="en-US" sz="1500" b="0" i="0" u="none" strike="noStrike" kern="0" cap="none" spc="0" normalizeH="0" baseline="0" noProof="0" dirty="0">
                <a:ln>
                  <a:noFill/>
                </a:ln>
                <a:solidFill>
                  <a:sysClr val="windowText" lastClr="000000"/>
                </a:solidFill>
                <a:effectLst/>
                <a:uLnTx/>
                <a:uFillTx/>
                <a:latin typeface="Arial"/>
                <a:cs typeface="Arial"/>
              </a:endParaRPr>
            </a:p>
          </p:txBody>
        </p:sp>
      </p:grpSp>
      <p:cxnSp>
        <p:nvCxnSpPr>
          <p:cNvPr id="270" name="Curved Connector 269"/>
          <p:cNvCxnSpPr/>
          <p:nvPr/>
        </p:nvCxnSpPr>
        <p:spPr>
          <a:xfrm rot="5400000" flipH="1" flipV="1">
            <a:off x="6924605" y="2587735"/>
            <a:ext cx="1588" cy="129316"/>
          </a:xfrm>
          <a:prstGeom prst="curvedConnector3">
            <a:avLst>
              <a:gd name="adj1" fmla="val 16081990"/>
            </a:avLst>
          </a:prstGeom>
          <a:noFill/>
          <a:ln w="25400" cap="flat" cmpd="sng" algn="ctr">
            <a:solidFill>
              <a:srgbClr val="333F1A"/>
            </a:solidFill>
            <a:prstDash val="solid"/>
            <a:tailEnd type="arrow"/>
          </a:ln>
          <a:effectLst/>
        </p:spPr>
      </p:cxnSp>
      <p:sp>
        <p:nvSpPr>
          <p:cNvPr id="271" name="TextBox 270"/>
          <p:cNvSpPr txBox="1"/>
          <p:nvPr/>
        </p:nvSpPr>
        <p:spPr>
          <a:xfrm>
            <a:off x="6788150" y="2078562"/>
            <a:ext cx="228600" cy="4924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err="1" smtClean="0">
                <a:ln>
                  <a:noFill/>
                </a:ln>
                <a:solidFill>
                  <a:sysClr val="windowText" lastClr="000000"/>
                </a:solidFill>
                <a:effectLst/>
                <a:uLnTx/>
                <a:uFillTx/>
                <a:latin typeface="Arial"/>
                <a:cs typeface="Arial"/>
              </a:rPr>
              <a:t>c</a:t>
            </a:r>
            <a:endParaRPr kumimoji="0" lang="en-US" sz="1300" b="0" i="0" u="none" strike="noStrike" kern="0" cap="none" spc="0" normalizeH="0" baseline="0" noProof="0" dirty="0">
              <a:ln>
                <a:noFill/>
              </a:ln>
              <a:solidFill>
                <a:sysClr val="windowText" lastClr="000000"/>
              </a:solidFill>
              <a:effectLst/>
              <a:uLnTx/>
              <a:uFillTx/>
              <a:latin typeface="Arial"/>
              <a:cs typeface="Arial"/>
            </a:endParaRPr>
          </a:p>
        </p:txBody>
      </p:sp>
      <p:sp>
        <p:nvSpPr>
          <p:cNvPr id="272" name="TextBox 271"/>
          <p:cNvSpPr txBox="1"/>
          <p:nvPr/>
        </p:nvSpPr>
        <p:spPr>
          <a:xfrm>
            <a:off x="7162800" y="2827862"/>
            <a:ext cx="228600" cy="492443"/>
          </a:xfrm>
          <a:prstGeom prst="rect">
            <a:avLst/>
          </a:prstGeom>
          <a:noFill/>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err="1" smtClean="0">
                <a:ln>
                  <a:noFill/>
                </a:ln>
                <a:solidFill>
                  <a:sysClr val="windowText" lastClr="000000"/>
                </a:solidFill>
                <a:effectLst/>
                <a:uLnTx/>
                <a:uFillTx/>
                <a:latin typeface="Arial"/>
                <a:cs typeface="Arial"/>
              </a:rPr>
              <a:t>c</a:t>
            </a:r>
            <a:endParaRPr kumimoji="0" lang="en-US" sz="1300" b="0" i="0" u="none" strike="noStrike" kern="0" cap="none" spc="0" normalizeH="0" baseline="0" noProof="0" dirty="0">
              <a:ln>
                <a:noFill/>
              </a:ln>
              <a:solidFill>
                <a:sysClr val="windowText" lastClr="000000"/>
              </a:solidFill>
              <a:effectLst/>
              <a:uLnTx/>
              <a:uFillTx/>
              <a:latin typeface="Arial"/>
              <a:cs typeface="Arial"/>
            </a:endParaRPr>
          </a:p>
        </p:txBody>
      </p:sp>
      <p:cxnSp>
        <p:nvCxnSpPr>
          <p:cNvPr id="273" name="Curved Connector 272"/>
          <p:cNvCxnSpPr/>
          <p:nvPr/>
        </p:nvCxnSpPr>
        <p:spPr>
          <a:xfrm rot="5400000" flipH="1" flipV="1">
            <a:off x="7402148" y="3205026"/>
            <a:ext cx="1588" cy="129316"/>
          </a:xfrm>
          <a:prstGeom prst="curvedConnector3">
            <a:avLst>
              <a:gd name="adj1" fmla="val 16081990"/>
            </a:avLst>
          </a:prstGeom>
          <a:noFill/>
          <a:ln w="25400" cap="flat" cmpd="sng" algn="ctr">
            <a:solidFill>
              <a:srgbClr val="C32D2E"/>
            </a:solidFill>
            <a:prstDash val="solid"/>
            <a:tailEnd type="arrow"/>
          </a:ln>
          <a:effectLst/>
        </p:spPr>
      </p:cxnSp>
      <p:cxnSp>
        <p:nvCxnSpPr>
          <p:cNvPr id="274" name="Curved Connector 273"/>
          <p:cNvCxnSpPr/>
          <p:nvPr/>
        </p:nvCxnSpPr>
        <p:spPr>
          <a:xfrm rot="5400000" flipH="1" flipV="1">
            <a:off x="7604055" y="5725743"/>
            <a:ext cx="1588" cy="129316"/>
          </a:xfrm>
          <a:prstGeom prst="curvedConnector3">
            <a:avLst>
              <a:gd name="adj1" fmla="val 16081990"/>
            </a:avLst>
          </a:prstGeom>
          <a:noFill/>
          <a:ln w="25400" cap="flat" cmpd="sng" algn="ctr">
            <a:solidFill>
              <a:srgbClr val="333F1A"/>
            </a:solidFill>
            <a:prstDash val="solid"/>
            <a:tailEnd type="arrow"/>
          </a:ln>
          <a:effectLst/>
        </p:spPr>
      </p:cxnSp>
      <p:sp>
        <p:nvSpPr>
          <p:cNvPr id="275" name="TextBox 274"/>
          <p:cNvSpPr txBox="1"/>
          <p:nvPr/>
        </p:nvSpPr>
        <p:spPr>
          <a:xfrm>
            <a:off x="7620000" y="5400352"/>
            <a:ext cx="228600" cy="4924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err="1" smtClean="0">
                <a:ln>
                  <a:noFill/>
                </a:ln>
                <a:solidFill>
                  <a:sysClr val="windowText" lastClr="000000"/>
                </a:solidFill>
                <a:effectLst/>
                <a:uLnTx/>
                <a:uFillTx/>
                <a:latin typeface="Arial"/>
                <a:cs typeface="Arial"/>
              </a:rPr>
              <a:t>c</a:t>
            </a:r>
            <a:endParaRPr kumimoji="0" lang="en-US" sz="1300" b="0" i="0" u="none" strike="noStrike" kern="0" cap="none" spc="0" normalizeH="0" baseline="0" noProof="0" dirty="0">
              <a:ln>
                <a:noFill/>
              </a:ln>
              <a:solidFill>
                <a:sysClr val="windowText" lastClr="000000"/>
              </a:solidFill>
              <a:effectLst/>
              <a:uLnTx/>
              <a:uFillTx/>
              <a:latin typeface="Arial"/>
              <a:cs typeface="Arial"/>
            </a:endParaRPr>
          </a:p>
        </p:txBody>
      </p:sp>
      <p:sp>
        <p:nvSpPr>
          <p:cNvPr id="276" name="Slide Number Placeholder 275"/>
          <p:cNvSpPr>
            <a:spLocks noGrp="1"/>
          </p:cNvSpPr>
          <p:nvPr>
            <p:ph type="sldNum" sz="quarter" idx="12"/>
          </p:nvPr>
        </p:nvSpPr>
        <p:spPr/>
        <p:txBody>
          <a:bodyPr/>
          <a:lstStyle/>
          <a:p>
            <a:fld id="{1D72EBF8-7CF5-44B7-B2BF-E22DE4D0703D}"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Analysis Example </a:t>
            </a:r>
            <a:br>
              <a:rPr lang="en-US" dirty="0" smtClean="0"/>
            </a:br>
            <a:r>
              <a:rPr lang="en-US" dirty="0" smtClean="0"/>
              <a:t>Client-Side</a:t>
            </a:r>
            <a:endParaRPr lang="en-US" dirty="0"/>
          </a:p>
        </p:txBody>
      </p:sp>
      <p:sp>
        <p:nvSpPr>
          <p:cNvPr id="4" name="Slide Number Placeholder 3"/>
          <p:cNvSpPr>
            <a:spLocks noGrp="1"/>
          </p:cNvSpPr>
          <p:nvPr>
            <p:ph type="sldNum" sz="quarter" idx="12"/>
          </p:nvPr>
        </p:nvSpPr>
        <p:spPr>
          <a:xfrm>
            <a:off x="8272128" y="6476999"/>
            <a:ext cx="733864" cy="274320"/>
          </a:xfrm>
        </p:spPr>
        <p:txBody>
          <a:bodyPr/>
          <a:lstStyle/>
          <a:p>
            <a:fld id="{1D72EBF8-7CF5-44B7-B2BF-E22DE4D0703D}" type="slidenum">
              <a:rPr lang="en-US" smtClean="0"/>
              <a:pPr/>
              <a:t>33</a:t>
            </a:fld>
            <a:endParaRPr lang="en-US" dirty="0"/>
          </a:p>
        </p:txBody>
      </p:sp>
      <p:sp>
        <p:nvSpPr>
          <p:cNvPr id="5" name="Rectangle 4"/>
          <p:cNvSpPr/>
          <p:nvPr/>
        </p:nvSpPr>
        <p:spPr>
          <a:xfrm>
            <a:off x="2592815" y="1934629"/>
            <a:ext cx="3909591" cy="275171"/>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400" dirty="0" smtClean="0">
                <a:solidFill>
                  <a:schemeClr val="bg1"/>
                </a:solidFill>
                <a:latin typeface="Courier"/>
                <a:cs typeface="Courier"/>
              </a:rPr>
              <a:t> </a:t>
            </a:r>
            <a:r>
              <a:rPr lang="en-US" sz="1400" dirty="0" err="1" smtClean="0">
                <a:solidFill>
                  <a:schemeClr val="bg1"/>
                </a:solidFill>
                <a:latin typeface="Courier"/>
                <a:cs typeface="Courier"/>
              </a:rPr>
              <a:t>var</a:t>
            </a:r>
            <a:r>
              <a:rPr lang="en-US" sz="1400" dirty="0" smtClean="0">
                <a:solidFill>
                  <a:schemeClr val="bg1"/>
                </a:solidFill>
                <a:latin typeface="Courier"/>
                <a:cs typeface="Courier"/>
              </a:rPr>
              <a:t> </a:t>
            </a:r>
            <a:r>
              <a:rPr lang="en-US" sz="1400" dirty="0" err="1" smtClean="0">
                <a:solidFill>
                  <a:schemeClr val="bg1"/>
                </a:solidFill>
                <a:latin typeface="Courier"/>
                <a:cs typeface="Courier"/>
              </a:rPr>
              <a:t>emailStr</a:t>
            </a:r>
            <a:r>
              <a:rPr lang="en-US" sz="1400" dirty="0" smtClean="0">
                <a:solidFill>
                  <a:schemeClr val="bg1"/>
                </a:solidFill>
                <a:latin typeface="Courier"/>
                <a:cs typeface="Courier"/>
              </a:rPr>
              <a:t> = </a:t>
            </a:r>
            <a:r>
              <a:rPr lang="en-US" sz="1400" dirty="0" err="1" smtClean="0">
                <a:solidFill>
                  <a:schemeClr val="bg1"/>
                </a:solidFill>
                <a:latin typeface="Courier"/>
                <a:cs typeface="Courier"/>
              </a:rPr>
              <a:t>form["email"].value</a:t>
            </a:r>
            <a:r>
              <a:rPr lang="en-US" sz="1400" dirty="0" smtClean="0">
                <a:solidFill>
                  <a:schemeClr val="bg1"/>
                </a:solidFill>
                <a:latin typeface="Courier"/>
                <a:cs typeface="Courier"/>
              </a:rPr>
              <a:t>; </a:t>
            </a:r>
            <a:endParaRPr lang="en-US" sz="1300" b="1" dirty="0">
              <a:solidFill>
                <a:schemeClr val="bg1"/>
              </a:solidFill>
              <a:latin typeface="Courier New"/>
              <a:ea typeface="AR PL UMing HK" charset="0"/>
              <a:cs typeface="Courier New"/>
            </a:endParaRPr>
          </a:p>
        </p:txBody>
      </p:sp>
      <p:sp>
        <p:nvSpPr>
          <p:cNvPr id="6" name="Diamond 5"/>
          <p:cNvSpPr/>
          <p:nvPr/>
        </p:nvSpPr>
        <p:spPr>
          <a:xfrm>
            <a:off x="2396069" y="2565394"/>
            <a:ext cx="4267396" cy="1262325"/>
          </a:xfrm>
          <a:prstGeom prst="diamond">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err="1" smtClean="0">
                <a:solidFill>
                  <a:srgbClr val="FFFFFF"/>
                </a:solidFill>
                <a:latin typeface="Courier New"/>
                <a:ea typeface="AR PL UMing HK" charset="0"/>
                <a:cs typeface="Courier New"/>
              </a:rPr>
              <a:t>emailStr.length</a:t>
            </a:r>
            <a:r>
              <a:rPr lang="en-US" sz="1300" b="1" dirty="0" smtClean="0">
                <a:solidFill>
                  <a:srgbClr val="FFFFFF"/>
                </a:solidFill>
                <a:latin typeface="Courier New"/>
                <a:ea typeface="AR PL UMing HK" charset="0"/>
                <a:cs typeface="Courier New"/>
              </a:rPr>
              <a:t> == 0</a:t>
            </a:r>
            <a:endParaRPr lang="en-US" sz="1300" b="1" dirty="0">
              <a:solidFill>
                <a:srgbClr val="FFFFFF"/>
              </a:solidFill>
              <a:latin typeface="Courier New"/>
              <a:ea typeface="AR PL UMing HK" charset="0"/>
              <a:cs typeface="Courier New"/>
            </a:endParaRPr>
          </a:p>
        </p:txBody>
      </p:sp>
      <p:sp>
        <p:nvSpPr>
          <p:cNvPr id="10" name="Rectangle 9"/>
          <p:cNvSpPr/>
          <p:nvPr/>
        </p:nvSpPr>
        <p:spPr>
          <a:xfrm>
            <a:off x="262564" y="3024706"/>
            <a:ext cx="1498404" cy="330202"/>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true</a:t>
            </a:r>
            <a:endParaRPr lang="en-US" sz="1300" b="1" dirty="0">
              <a:solidFill>
                <a:srgbClr val="FFFFFF"/>
              </a:solidFill>
              <a:latin typeface="Courier New"/>
              <a:ea typeface="AR PL UMing HK" charset="0"/>
              <a:cs typeface="Courier New"/>
            </a:endParaRPr>
          </a:p>
        </p:txBody>
      </p:sp>
      <p:sp>
        <p:nvSpPr>
          <p:cNvPr id="11" name="Diamond 10"/>
          <p:cNvSpPr/>
          <p:nvPr/>
        </p:nvSpPr>
        <p:spPr>
          <a:xfrm>
            <a:off x="2396069" y="4152883"/>
            <a:ext cx="4267396" cy="1262325"/>
          </a:xfrm>
          <a:prstGeom prst="diamond">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!r1.test(emailStr) &amp;&amp; </a:t>
            </a:r>
          </a:p>
          <a:p>
            <a:pPr algn="ctr">
              <a:tabLst>
                <a:tab pos="723900" algn="l"/>
              </a:tabLst>
            </a:pPr>
            <a:r>
              <a:rPr lang="en-US" sz="1300" b="1" dirty="0" smtClean="0">
                <a:solidFill>
                  <a:srgbClr val="FFFFFF"/>
                </a:solidFill>
                <a:latin typeface="Courier New"/>
                <a:ea typeface="AR PL UMing HK" charset="0"/>
                <a:cs typeface="Courier New"/>
              </a:rPr>
              <a:t>r2.test(emailStr)</a:t>
            </a:r>
            <a:endParaRPr lang="en-US" sz="1300" b="1" dirty="0">
              <a:solidFill>
                <a:srgbClr val="FFFFFF"/>
              </a:solidFill>
              <a:latin typeface="Courier New"/>
              <a:ea typeface="AR PL UMing HK" charset="0"/>
              <a:cs typeface="Courier New"/>
            </a:endParaRPr>
          </a:p>
        </p:txBody>
      </p:sp>
      <p:cxnSp>
        <p:nvCxnSpPr>
          <p:cNvPr id="14" name="Shape 13"/>
          <p:cNvCxnSpPr>
            <a:stCxn id="6" idx="1"/>
            <a:endCxn id="10" idx="3"/>
          </p:cNvCxnSpPr>
          <p:nvPr/>
        </p:nvCxnSpPr>
        <p:spPr>
          <a:xfrm rot="10800000">
            <a:off x="1760969" y="3189807"/>
            <a:ext cx="635101" cy="6750"/>
          </a:xfrm>
          <a:prstGeom prst="bentConnector3">
            <a:avLst>
              <a:gd name="adj1" fmla="val 50000"/>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16" name="Straight Arrow Connector 15"/>
          <p:cNvCxnSpPr>
            <a:stCxn id="6" idx="2"/>
            <a:endCxn id="11" idx="0"/>
          </p:cNvCxnSpPr>
          <p:nvPr/>
        </p:nvCxnSpPr>
        <p:spPr>
          <a:xfrm rot="5400000">
            <a:off x="4367185" y="3990301"/>
            <a:ext cx="325164" cy="1588"/>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18" name="Straight Arrow Connector 17"/>
          <p:cNvCxnSpPr>
            <a:stCxn id="5" idx="2"/>
            <a:endCxn id="6" idx="0"/>
          </p:cNvCxnSpPr>
          <p:nvPr/>
        </p:nvCxnSpPr>
        <p:spPr>
          <a:xfrm rot="5400000">
            <a:off x="4360892" y="2378675"/>
            <a:ext cx="355594" cy="17844"/>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20" name="Straight Arrow Connector 19"/>
          <p:cNvCxnSpPr>
            <a:stCxn id="11" idx="2"/>
            <a:endCxn id="43" idx="0"/>
          </p:cNvCxnSpPr>
          <p:nvPr/>
        </p:nvCxnSpPr>
        <p:spPr>
          <a:xfrm rot="5400000">
            <a:off x="4350607" y="5572888"/>
            <a:ext cx="336841" cy="21480"/>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22" name="Shape 21"/>
          <p:cNvCxnSpPr>
            <a:stCxn id="11" idx="1"/>
            <a:endCxn id="41" idx="3"/>
          </p:cNvCxnSpPr>
          <p:nvPr/>
        </p:nvCxnSpPr>
        <p:spPr>
          <a:xfrm rot="10800000" flipV="1">
            <a:off x="1760969" y="4784046"/>
            <a:ext cx="635101" cy="5950"/>
          </a:xfrm>
          <a:prstGeom prst="bentConnector3">
            <a:avLst>
              <a:gd name="adj1" fmla="val 50000"/>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sp>
        <p:nvSpPr>
          <p:cNvPr id="41" name="Rectangle 40"/>
          <p:cNvSpPr/>
          <p:nvPr/>
        </p:nvSpPr>
        <p:spPr>
          <a:xfrm>
            <a:off x="262564" y="4624895"/>
            <a:ext cx="1498404" cy="330202"/>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true</a:t>
            </a:r>
            <a:endParaRPr lang="en-US" sz="1300" b="1" dirty="0">
              <a:solidFill>
                <a:srgbClr val="FFFFFF"/>
              </a:solidFill>
              <a:latin typeface="Courier New"/>
              <a:ea typeface="AR PL UMing HK" charset="0"/>
              <a:cs typeface="Courier New"/>
            </a:endParaRPr>
          </a:p>
        </p:txBody>
      </p:sp>
      <p:sp>
        <p:nvSpPr>
          <p:cNvPr id="43" name="Rectangle 42"/>
          <p:cNvSpPr/>
          <p:nvPr/>
        </p:nvSpPr>
        <p:spPr>
          <a:xfrm>
            <a:off x="3759085" y="5752049"/>
            <a:ext cx="1498404" cy="330202"/>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false</a:t>
            </a:r>
          </a:p>
        </p:txBody>
      </p:sp>
      <p:sp>
        <p:nvSpPr>
          <p:cNvPr id="51" name="Rounded Rectangle 50"/>
          <p:cNvSpPr/>
          <p:nvPr/>
        </p:nvSpPr>
        <p:spPr>
          <a:xfrm>
            <a:off x="4579773" y="1557866"/>
            <a:ext cx="819525" cy="3047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Σ</a:t>
            </a:r>
            <a:r>
              <a:rPr lang="en-US" sz="1400" dirty="0" smtClean="0">
                <a:latin typeface="Arial"/>
                <a:cs typeface="Arial"/>
              </a:rPr>
              <a:t>*</a:t>
            </a:r>
            <a:endParaRPr lang="en-US" sz="1400" dirty="0">
              <a:latin typeface="Arial"/>
              <a:cs typeface="Arial"/>
            </a:endParaRPr>
          </a:p>
        </p:txBody>
      </p:sp>
      <p:sp>
        <p:nvSpPr>
          <p:cNvPr id="52" name="Rounded Rectangle 51"/>
          <p:cNvSpPr/>
          <p:nvPr/>
        </p:nvSpPr>
        <p:spPr>
          <a:xfrm>
            <a:off x="3100806" y="2309389"/>
            <a:ext cx="819525" cy="3068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Σ</a:t>
            </a:r>
            <a:r>
              <a:rPr lang="en-US" sz="1400" dirty="0" smtClean="0">
                <a:latin typeface="Arial"/>
                <a:cs typeface="Arial"/>
              </a:rPr>
              <a:t>*</a:t>
            </a:r>
            <a:endParaRPr lang="en-US" sz="1400" dirty="0">
              <a:latin typeface="Arial"/>
              <a:cs typeface="Arial"/>
            </a:endParaRPr>
          </a:p>
        </p:txBody>
      </p:sp>
      <p:sp>
        <p:nvSpPr>
          <p:cNvPr id="53" name="Rounded Rectangle 52"/>
          <p:cNvSpPr/>
          <p:nvPr/>
        </p:nvSpPr>
        <p:spPr>
          <a:xfrm>
            <a:off x="4938735" y="3856554"/>
            <a:ext cx="819525" cy="2963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Σ</a:t>
            </a:r>
            <a:r>
              <a:rPr lang="en-US" sz="1400" baseline="30000" dirty="0" smtClean="0">
                <a:latin typeface="Arial"/>
                <a:cs typeface="Arial"/>
              </a:rPr>
              <a:t>+</a:t>
            </a:r>
            <a:endParaRPr lang="en-US" sz="1400" baseline="30000" dirty="0">
              <a:latin typeface="Arial"/>
              <a:cs typeface="Arial"/>
            </a:endParaRPr>
          </a:p>
        </p:txBody>
      </p:sp>
      <p:sp>
        <p:nvSpPr>
          <p:cNvPr id="54" name="Rounded Rectangle 53"/>
          <p:cNvSpPr/>
          <p:nvPr/>
        </p:nvSpPr>
        <p:spPr>
          <a:xfrm>
            <a:off x="1104803" y="2637358"/>
            <a:ext cx="819525" cy="2963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ε</a:t>
            </a:r>
            <a:endParaRPr lang="en-US" sz="1400" dirty="0">
              <a:latin typeface="Arial"/>
              <a:cs typeface="Arial"/>
            </a:endParaRPr>
          </a:p>
        </p:txBody>
      </p:sp>
      <p:sp>
        <p:nvSpPr>
          <p:cNvPr id="56" name="Rounded Rectangle 55"/>
          <p:cNvSpPr/>
          <p:nvPr/>
        </p:nvSpPr>
        <p:spPr>
          <a:xfrm>
            <a:off x="5348498" y="5439832"/>
            <a:ext cx="2923630" cy="6424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 )|(@.*@)|(@\.))| </a:t>
            </a:r>
          </a:p>
          <a:p>
            <a:pPr algn="ctr"/>
            <a:r>
              <a:rPr lang="en-US" sz="1400" dirty="0" smtClean="0">
                <a:latin typeface="Arial"/>
                <a:cs typeface="Arial"/>
              </a:rPr>
              <a:t>(Σ</a:t>
            </a:r>
            <a:r>
              <a:rPr lang="en-US" sz="1400" baseline="30000" dirty="0" smtClean="0">
                <a:latin typeface="Arial"/>
                <a:cs typeface="Arial"/>
              </a:rPr>
              <a:t>+</a:t>
            </a:r>
            <a:r>
              <a:rPr lang="en-US" dirty="0" smtClean="0">
                <a:solidFill>
                  <a:srgbClr val="B48200"/>
                </a:solidFill>
                <a:latin typeface="Arial"/>
                <a:cs typeface="Arial"/>
              </a:rPr>
              <a:t>\</a:t>
            </a:r>
            <a:r>
              <a:rPr lang="en-US" sz="1400" dirty="0" smtClean="0">
                <a:latin typeface="Arial"/>
                <a:cs typeface="Arial"/>
              </a:rPr>
              <a:t>(^[\w]+@([\w]+\\.[\w]{2,4})$))</a:t>
            </a:r>
          </a:p>
        </p:txBody>
      </p:sp>
      <p:sp>
        <p:nvSpPr>
          <p:cNvPr id="57" name="Rounded Rectangle 56"/>
          <p:cNvSpPr/>
          <p:nvPr/>
        </p:nvSpPr>
        <p:spPr>
          <a:xfrm>
            <a:off x="1026879" y="6324600"/>
            <a:ext cx="7008187" cy="414863"/>
          </a:xfrm>
          <a:prstGeom prst="roundRect">
            <a:avLst/>
          </a:prstGeom>
          <a:solidFill>
            <a:schemeClr val="accent4">
              <a:lumMod val="60000"/>
              <a:lumOff val="40000"/>
            </a:schemeClr>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Arial"/>
                <a:cs typeface="Arial"/>
              </a:rPr>
              <a:t>L(A</a:t>
            </a:r>
            <a:r>
              <a:rPr lang="en-US" baseline="-25000" dirty="0" err="1" smtClean="0">
                <a:latin typeface="Arial"/>
                <a:cs typeface="Arial"/>
              </a:rPr>
              <a:t>c</a:t>
            </a:r>
            <a:r>
              <a:rPr lang="en-US" dirty="0" smtClean="0">
                <a:latin typeface="Arial"/>
                <a:cs typeface="Arial"/>
              </a:rPr>
              <a:t>)  =  (</a:t>
            </a:r>
            <a:r>
              <a:rPr lang="en-US" dirty="0" err="1" smtClean="0">
                <a:latin typeface="Arial"/>
                <a:cs typeface="Arial"/>
              </a:rPr>
              <a:t>Σ</a:t>
            </a:r>
            <a:r>
              <a:rPr lang="en-US" dirty="0" smtClean="0">
                <a:latin typeface="Arial"/>
                <a:cs typeface="Arial"/>
              </a:rPr>
              <a:t>*</a:t>
            </a:r>
            <a:r>
              <a:rPr lang="en-US" sz="2400" dirty="0" smtClean="0">
                <a:solidFill>
                  <a:srgbClr val="B48200"/>
                </a:solidFill>
                <a:latin typeface="Arial"/>
                <a:cs typeface="Arial"/>
              </a:rPr>
              <a:t>\</a:t>
            </a:r>
            <a:r>
              <a:rPr lang="en-US" dirty="0" smtClean="0">
                <a:latin typeface="Arial"/>
                <a:cs typeface="Arial"/>
              </a:rPr>
              <a:t>(( )|(@.*@)|(@\.)))|(^[\w]+@([\w]+\.[\w]{2,4})$)</a:t>
            </a:r>
          </a:p>
        </p:txBody>
      </p:sp>
      <p:sp>
        <p:nvSpPr>
          <p:cNvPr id="65" name="Rounded Rectangle 64"/>
          <p:cNvSpPr/>
          <p:nvPr/>
        </p:nvSpPr>
        <p:spPr>
          <a:xfrm>
            <a:off x="101614" y="3915576"/>
            <a:ext cx="2491201" cy="5929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a:t>
            </a:r>
            <a:r>
              <a:rPr lang="en-US" sz="1400" dirty="0" err="1" smtClean="0">
                <a:latin typeface="Arial"/>
                <a:cs typeface="Arial"/>
              </a:rPr>
              <a:t>Σ</a:t>
            </a:r>
            <a:r>
              <a:rPr lang="en-US" sz="1400" baseline="30000" dirty="0" smtClean="0">
                <a:latin typeface="Arial"/>
                <a:cs typeface="Arial"/>
              </a:rPr>
              <a:t>+</a:t>
            </a:r>
            <a:r>
              <a:rPr lang="en-US" dirty="0" smtClean="0">
                <a:solidFill>
                  <a:srgbClr val="B48200"/>
                </a:solidFill>
                <a:latin typeface="Arial"/>
                <a:cs typeface="Arial"/>
              </a:rPr>
              <a:t>\</a:t>
            </a:r>
            <a:r>
              <a:rPr lang="en-US" sz="1400" dirty="0" smtClean="0">
                <a:latin typeface="Arial"/>
                <a:cs typeface="Arial"/>
              </a:rPr>
              <a:t>(( )|(@.*@)|(@\.)))| </a:t>
            </a:r>
          </a:p>
          <a:p>
            <a:pPr algn="ctr"/>
            <a:r>
              <a:rPr lang="en-US" sz="1400" dirty="0" smtClean="0">
                <a:latin typeface="Arial"/>
                <a:cs typeface="Arial"/>
              </a:rPr>
              <a:t>(^[\w]+@([\w]+\.[\w]{2,4})$))</a:t>
            </a:r>
          </a:p>
        </p:txBody>
      </p:sp>
      <p:sp>
        <p:nvSpPr>
          <p:cNvPr id="69" name="TextBox 68"/>
          <p:cNvSpPr txBox="1"/>
          <p:nvPr/>
        </p:nvSpPr>
        <p:spPr>
          <a:xfrm>
            <a:off x="1856596" y="3181345"/>
            <a:ext cx="511979" cy="369332"/>
          </a:xfrm>
          <a:prstGeom prst="rect">
            <a:avLst/>
          </a:prstGeom>
          <a:noFill/>
        </p:spPr>
        <p:txBody>
          <a:bodyPr wrap="none" rtlCol="0">
            <a:spAutoFit/>
          </a:bodyPr>
          <a:lstStyle/>
          <a:p>
            <a:r>
              <a:rPr lang="en-US" dirty="0" smtClean="0"/>
              <a:t>Yes</a:t>
            </a:r>
            <a:endParaRPr lang="en-US" dirty="0"/>
          </a:p>
        </p:txBody>
      </p:sp>
      <p:sp>
        <p:nvSpPr>
          <p:cNvPr id="70" name="TextBox 69"/>
          <p:cNvSpPr txBox="1"/>
          <p:nvPr/>
        </p:nvSpPr>
        <p:spPr>
          <a:xfrm>
            <a:off x="1884090" y="4739200"/>
            <a:ext cx="511979" cy="369332"/>
          </a:xfrm>
          <a:prstGeom prst="rect">
            <a:avLst/>
          </a:prstGeom>
          <a:noFill/>
        </p:spPr>
        <p:txBody>
          <a:bodyPr wrap="none" rtlCol="0">
            <a:spAutoFit/>
          </a:bodyPr>
          <a:lstStyle/>
          <a:p>
            <a:r>
              <a:rPr lang="en-US" dirty="0" smtClean="0"/>
              <a:t>Yes</a:t>
            </a:r>
            <a:endParaRPr lang="en-US" dirty="0"/>
          </a:p>
        </p:txBody>
      </p:sp>
      <p:sp>
        <p:nvSpPr>
          <p:cNvPr id="72" name="TextBox 71"/>
          <p:cNvSpPr txBox="1"/>
          <p:nvPr/>
        </p:nvSpPr>
        <p:spPr>
          <a:xfrm>
            <a:off x="3920331" y="3784345"/>
            <a:ext cx="468473" cy="369332"/>
          </a:xfrm>
          <a:prstGeom prst="rect">
            <a:avLst/>
          </a:prstGeom>
          <a:noFill/>
        </p:spPr>
        <p:txBody>
          <a:bodyPr wrap="none" rtlCol="0">
            <a:spAutoFit/>
          </a:bodyPr>
          <a:lstStyle/>
          <a:p>
            <a:r>
              <a:rPr lang="en-US" dirty="0" smtClean="0"/>
              <a:t>No</a:t>
            </a:r>
            <a:endParaRPr lang="en-US" dirty="0"/>
          </a:p>
        </p:txBody>
      </p:sp>
      <p:sp>
        <p:nvSpPr>
          <p:cNvPr id="73" name="TextBox 72"/>
          <p:cNvSpPr txBox="1"/>
          <p:nvPr/>
        </p:nvSpPr>
        <p:spPr>
          <a:xfrm>
            <a:off x="3962400" y="5342468"/>
            <a:ext cx="468473" cy="369332"/>
          </a:xfrm>
          <a:prstGeom prst="rect">
            <a:avLst/>
          </a:prstGeom>
          <a:noFill/>
        </p:spPr>
        <p:txBody>
          <a:bodyPr wrap="none" rtlCol="0">
            <a:spAutoFit/>
          </a:bodyPr>
          <a:lstStyle/>
          <a:p>
            <a:r>
              <a:rPr lang="en-US" dirty="0" smtClean="0"/>
              <a:t>No</a:t>
            </a:r>
            <a:endParaRPr lang="en-US" dirty="0"/>
          </a:p>
        </p:txBody>
      </p:sp>
      <p:sp>
        <p:nvSpPr>
          <p:cNvPr id="76" name="Rounded Rectangle 75"/>
          <p:cNvSpPr/>
          <p:nvPr/>
        </p:nvSpPr>
        <p:spPr>
          <a:xfrm>
            <a:off x="5790993" y="2941899"/>
            <a:ext cx="3214999" cy="478892"/>
          </a:xfrm>
          <a:prstGeom prst="roundRect">
            <a:avLst>
              <a:gd name="adj" fmla="val 0"/>
            </a:avLst>
          </a:prstGeom>
          <a:ln w="28575" cap="flat" cmpd="sng" algn="ctr">
            <a:solidFill>
              <a:schemeClr val="accent2"/>
            </a:solidFill>
            <a:prstDash val="solid"/>
            <a:round/>
            <a:headEnd type="none" w="med" len="med"/>
            <a:tailEnd type="none" w="med" len="med"/>
          </a:ln>
          <a:effectLst>
            <a:glow rad="63500">
              <a:schemeClr val="accent2">
                <a:alpha val="75000"/>
              </a:schemeClr>
            </a:glow>
          </a:effectLst>
        </p:spPr>
        <p:style>
          <a:lnRef idx="2">
            <a:schemeClr val="accent2"/>
          </a:lnRef>
          <a:fillRef idx="1">
            <a:schemeClr val="lt1"/>
          </a:fillRef>
          <a:effectRef idx="0">
            <a:schemeClr val="accent2"/>
          </a:effectRef>
          <a:fontRef idx="minor">
            <a:schemeClr val="dk1"/>
          </a:fontRef>
        </p:style>
        <p:txBody>
          <a:bodyPr lIns="91440" tIns="45720" rIns="0" bIns="0" rtlCol="0" anchor="t"/>
          <a:lstStyle/>
          <a:p>
            <a:r>
              <a:rPr lang="en-US" sz="1000" dirty="0" smtClean="0">
                <a:latin typeface="Courier New"/>
                <a:cs typeface="Courier New"/>
              </a:rPr>
              <a:t>if (</a:t>
            </a:r>
            <a:r>
              <a:rPr lang="en-US" sz="1000" dirty="0" err="1" smtClean="0">
                <a:latin typeface="Courier New"/>
                <a:cs typeface="Courier New"/>
              </a:rPr>
              <a:t>Pred</a:t>
            </a:r>
            <a:r>
              <a:rPr lang="en-US" sz="1000" dirty="0" smtClean="0">
                <a:latin typeface="Courier New"/>
                <a:cs typeface="Courier New"/>
              </a:rPr>
              <a:t> ≡ </a:t>
            </a:r>
            <a:r>
              <a:rPr lang="en-US" sz="1000" dirty="0" err="1" smtClean="0">
                <a:latin typeface="Courier New"/>
                <a:cs typeface="Courier New"/>
              </a:rPr>
              <a:t>var.length</a:t>
            </a:r>
            <a:r>
              <a:rPr lang="en-US" sz="1000" dirty="0" smtClean="0">
                <a:latin typeface="Courier New"/>
                <a:cs typeface="Courier New"/>
              </a:rPr>
              <a:t> == </a:t>
            </a:r>
            <a:r>
              <a:rPr lang="en-US" sz="1000" dirty="0" err="1" smtClean="0">
                <a:latin typeface="Courier New"/>
                <a:cs typeface="Courier New"/>
              </a:rPr>
              <a:t>intlit</a:t>
            </a:r>
            <a:r>
              <a:rPr lang="en-US" sz="1000" dirty="0" smtClean="0">
                <a:latin typeface="Courier New"/>
                <a:cs typeface="Courier New"/>
              </a:rPr>
              <a:t>) </a:t>
            </a:r>
          </a:p>
          <a:p>
            <a:r>
              <a:rPr lang="en-US" sz="1000" dirty="0" smtClean="0">
                <a:latin typeface="Courier New"/>
                <a:cs typeface="Courier New"/>
              </a:rPr>
              <a:t>   return </a:t>
            </a:r>
            <a:r>
              <a:rPr lang="en-US" sz="1000" dirty="0" err="1" smtClean="0">
                <a:latin typeface="Courier New"/>
                <a:cs typeface="Courier New"/>
              </a:rPr>
              <a:t>Σ</a:t>
            </a:r>
            <a:r>
              <a:rPr lang="en-US" sz="1000" baseline="30000" dirty="0" err="1" smtClean="0">
                <a:latin typeface="Courier New"/>
                <a:cs typeface="Courier New"/>
              </a:rPr>
              <a:t>intlit</a:t>
            </a:r>
            <a:r>
              <a:rPr lang="en-US" sz="1000" dirty="0" smtClean="0">
                <a:latin typeface="Courier New"/>
                <a:cs typeface="Courier New"/>
              </a:rPr>
              <a:t>;</a:t>
            </a:r>
            <a:endParaRPr lang="en-US" sz="1000" dirty="0">
              <a:latin typeface="Courier New"/>
              <a:cs typeface="Courier New"/>
            </a:endParaRPr>
          </a:p>
        </p:txBody>
      </p:sp>
      <p:sp>
        <p:nvSpPr>
          <p:cNvPr id="58" name="Rounded Rectangle 57"/>
          <p:cNvSpPr/>
          <p:nvPr/>
        </p:nvSpPr>
        <p:spPr>
          <a:xfrm>
            <a:off x="5824862" y="4178301"/>
            <a:ext cx="3214999" cy="1020242"/>
          </a:xfrm>
          <a:prstGeom prst="roundRect">
            <a:avLst>
              <a:gd name="adj" fmla="val 0"/>
            </a:avLst>
          </a:prstGeom>
          <a:ln w="28575" cap="flat" cmpd="sng" algn="ctr">
            <a:solidFill>
              <a:schemeClr val="accent2"/>
            </a:solidFill>
            <a:prstDash val="solid"/>
            <a:round/>
            <a:headEnd type="none" w="med" len="med"/>
            <a:tailEnd type="none" w="med" len="med"/>
          </a:ln>
          <a:effectLst>
            <a:glow rad="63500">
              <a:schemeClr val="accent2">
                <a:alpha val="75000"/>
              </a:schemeClr>
            </a:glow>
          </a:effectLst>
        </p:spPr>
        <p:style>
          <a:lnRef idx="2">
            <a:schemeClr val="accent2"/>
          </a:lnRef>
          <a:fillRef idx="1">
            <a:schemeClr val="lt1"/>
          </a:fillRef>
          <a:effectRef idx="0">
            <a:schemeClr val="accent2"/>
          </a:effectRef>
          <a:fontRef idx="minor">
            <a:schemeClr val="dk1"/>
          </a:fontRef>
        </p:style>
        <p:txBody>
          <a:bodyPr lIns="91440" tIns="45720" rIns="0" bIns="0" rtlCol="0" anchor="t"/>
          <a:lstStyle/>
          <a:p>
            <a:r>
              <a:rPr lang="en-US" sz="1000" dirty="0" smtClean="0">
                <a:latin typeface="Courier New"/>
                <a:cs typeface="Courier New"/>
              </a:rPr>
              <a:t>if (</a:t>
            </a:r>
            <a:r>
              <a:rPr lang="en-US" sz="1000" dirty="0" err="1" smtClean="0">
                <a:latin typeface="Courier New"/>
                <a:cs typeface="Courier New"/>
              </a:rPr>
              <a:t>Pred</a:t>
            </a:r>
            <a:r>
              <a:rPr lang="en-US" sz="1000" dirty="0" smtClean="0">
                <a:latin typeface="Courier New"/>
                <a:cs typeface="Courier New"/>
              </a:rPr>
              <a:t> ≡ </a:t>
            </a:r>
            <a:r>
              <a:rPr lang="en-US" sz="1000" dirty="0" err="1" smtClean="0">
                <a:latin typeface="Courier New"/>
                <a:cs typeface="Courier New"/>
              </a:rPr>
              <a:t>regexp.test(var</a:t>
            </a:r>
            <a:r>
              <a:rPr lang="en-US" sz="1000" dirty="0" smtClean="0">
                <a:latin typeface="Courier New"/>
                <a:cs typeface="Courier New"/>
              </a:rPr>
              <a:t>)) </a:t>
            </a:r>
          </a:p>
          <a:p>
            <a:r>
              <a:rPr lang="en-US" sz="1000" dirty="0" smtClean="0">
                <a:latin typeface="Courier New"/>
                <a:cs typeface="Courier New"/>
              </a:rPr>
              <a:t>  if (</a:t>
            </a:r>
            <a:r>
              <a:rPr lang="en-US" sz="1000" dirty="0" err="1" smtClean="0">
                <a:latin typeface="Courier New"/>
                <a:cs typeface="Courier New"/>
              </a:rPr>
              <a:t>checkregexp(regexp</a:t>
            </a:r>
            <a:r>
              <a:rPr lang="en-US" sz="1000" dirty="0" smtClean="0">
                <a:latin typeface="Courier New"/>
                <a:cs typeface="Courier New"/>
              </a:rPr>
              <a:t>)=</a:t>
            </a:r>
            <a:r>
              <a:rPr lang="en-US" sz="1000" dirty="0" err="1" smtClean="0">
                <a:latin typeface="Courier New"/>
                <a:cs typeface="Courier New"/>
              </a:rPr>
              <a:t>partialmatch</a:t>
            </a:r>
            <a:r>
              <a:rPr lang="en-US" sz="1000" dirty="0" smtClean="0">
                <a:latin typeface="Courier New"/>
                <a:cs typeface="Courier New"/>
              </a:rPr>
              <a:t>) </a:t>
            </a:r>
          </a:p>
          <a:p>
            <a:r>
              <a:rPr lang="en-US" sz="1000" dirty="0" smtClean="0">
                <a:latin typeface="Courier New"/>
                <a:cs typeface="Courier New"/>
              </a:rPr>
              <a:t>    return CONCAT(CONCAT(Σ∗, </a:t>
            </a:r>
            <a:r>
              <a:rPr lang="en-US" sz="1000" dirty="0" err="1" smtClean="0">
                <a:latin typeface="Courier New"/>
                <a:cs typeface="Courier New"/>
              </a:rPr>
              <a:t>L(regexp</a:t>
            </a:r>
            <a:r>
              <a:rPr lang="en-US" sz="1000" dirty="0" smtClean="0">
                <a:latin typeface="Courier New"/>
                <a:cs typeface="Courier New"/>
              </a:rPr>
              <a:t>)), </a:t>
            </a:r>
          </a:p>
          <a:p>
            <a:r>
              <a:rPr lang="en-US" sz="1000" dirty="0" smtClean="0">
                <a:latin typeface="Courier New"/>
                <a:cs typeface="Courier New"/>
              </a:rPr>
              <a:t>                  </a:t>
            </a:r>
            <a:r>
              <a:rPr lang="en-US" sz="1000" dirty="0" err="1" smtClean="0">
                <a:latin typeface="Courier New"/>
                <a:cs typeface="Courier New"/>
              </a:rPr>
              <a:t>Σ</a:t>
            </a:r>
            <a:r>
              <a:rPr lang="en-US" sz="1000" dirty="0" smtClean="0">
                <a:latin typeface="Courier New"/>
                <a:cs typeface="Courier New"/>
              </a:rPr>
              <a:t>∗);</a:t>
            </a:r>
          </a:p>
          <a:p>
            <a:r>
              <a:rPr lang="en-US" sz="1000" dirty="0" smtClean="0">
                <a:latin typeface="Courier New"/>
                <a:cs typeface="Courier New"/>
              </a:rPr>
              <a:t>    else </a:t>
            </a:r>
          </a:p>
          <a:p>
            <a:r>
              <a:rPr lang="en-US" sz="1000" dirty="0" smtClean="0">
                <a:latin typeface="Courier New"/>
                <a:cs typeface="Courier New"/>
              </a:rPr>
              <a:t>         return </a:t>
            </a:r>
            <a:r>
              <a:rPr lang="en-US" sz="1000" dirty="0" err="1" smtClean="0">
                <a:latin typeface="Courier New"/>
                <a:cs typeface="Courier New"/>
              </a:rPr>
              <a:t>L(regexp</a:t>
            </a:r>
            <a:r>
              <a:rPr lang="en-US" sz="1000" dirty="0" smtClean="0">
                <a:latin typeface="Courier New"/>
                <a:cs typeface="Courier New"/>
              </a:rPr>
              <a:t>);</a:t>
            </a:r>
            <a:endParaRPr lang="en-US" sz="1000" dirty="0">
              <a:latin typeface="Courier New"/>
              <a:cs typeface="Courier New"/>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6" grpId="0" animBg="1"/>
      <p:bldP spid="57" grpId="0" animBg="1"/>
      <p:bldP spid="65" grpId="0" animBg="1"/>
      <p:bldP spid="76" grpId="0" animBg="1"/>
      <p:bldP spid="76" grpId="1" animBg="1"/>
      <p:bldP spid="58" grpId="0" animBg="1"/>
      <p:bldP spid="5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Analysis Example </a:t>
            </a:r>
            <a:br>
              <a:rPr lang="en-US" dirty="0" smtClean="0"/>
            </a:br>
            <a:r>
              <a:rPr lang="en-US" dirty="0" smtClean="0"/>
              <a:t>Server-Side</a:t>
            </a:r>
            <a:endParaRPr lang="en-US" dirty="0"/>
          </a:p>
        </p:txBody>
      </p:sp>
      <p:sp>
        <p:nvSpPr>
          <p:cNvPr id="4" name="Slide Number Placeholder 3"/>
          <p:cNvSpPr>
            <a:spLocks noGrp="1"/>
          </p:cNvSpPr>
          <p:nvPr>
            <p:ph type="sldNum" sz="quarter" idx="12"/>
          </p:nvPr>
        </p:nvSpPr>
        <p:spPr>
          <a:xfrm>
            <a:off x="8272128" y="6476999"/>
            <a:ext cx="733864" cy="274320"/>
          </a:xfrm>
        </p:spPr>
        <p:txBody>
          <a:bodyPr/>
          <a:lstStyle/>
          <a:p>
            <a:fld id="{1D72EBF8-7CF5-44B7-B2BF-E22DE4D0703D}" type="slidenum">
              <a:rPr lang="en-US" smtClean="0"/>
              <a:pPr/>
              <a:t>34</a:t>
            </a:fld>
            <a:endParaRPr lang="en-US"/>
          </a:p>
        </p:txBody>
      </p:sp>
      <p:sp>
        <p:nvSpPr>
          <p:cNvPr id="5" name="Rectangle 4"/>
          <p:cNvSpPr/>
          <p:nvPr/>
        </p:nvSpPr>
        <p:spPr>
          <a:xfrm>
            <a:off x="1321838" y="1934629"/>
            <a:ext cx="5706262" cy="351371"/>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 String </a:t>
            </a:r>
            <a:r>
              <a:rPr lang="en-US" sz="1300" b="1" dirty="0" err="1" smtClean="0">
                <a:solidFill>
                  <a:srgbClr val="FFFFFF"/>
                </a:solidFill>
                <a:latin typeface="Courier New"/>
                <a:ea typeface="AR PL UMing HK" charset="0"/>
                <a:cs typeface="Courier New"/>
              </a:rPr>
              <a:t>val</a:t>
            </a:r>
            <a:r>
              <a:rPr lang="en-US" sz="1300" b="1" dirty="0" smtClean="0">
                <a:solidFill>
                  <a:srgbClr val="FFFFFF"/>
                </a:solidFill>
                <a:latin typeface="Courier New"/>
                <a:ea typeface="AR PL UMing HK" charset="0"/>
                <a:cs typeface="Courier New"/>
              </a:rPr>
              <a:t> = </a:t>
            </a:r>
            <a:r>
              <a:rPr lang="en-US" sz="1300" b="1" dirty="0" err="1" smtClean="0">
                <a:solidFill>
                  <a:srgbClr val="FFFFFF"/>
                </a:solidFill>
                <a:latin typeface="Courier New"/>
                <a:ea typeface="AR PL UMing HK" charset="0"/>
                <a:cs typeface="Courier New"/>
              </a:rPr>
              <a:t>ValidatorUtils.getValueAsString(bean</a:t>
            </a:r>
            <a:r>
              <a:rPr lang="en-US" sz="1300" b="1" dirty="0" smtClean="0">
                <a:solidFill>
                  <a:srgbClr val="FFFFFF"/>
                </a:solidFill>
                <a:latin typeface="Courier New"/>
                <a:ea typeface="AR PL UMing HK" charset="0"/>
                <a:cs typeface="Courier New"/>
              </a:rPr>
              <a:t>, </a:t>
            </a:r>
            <a:r>
              <a:rPr lang="en-US" sz="1300" b="1" dirty="0" err="1" smtClean="0">
                <a:solidFill>
                  <a:srgbClr val="FFFFFF"/>
                </a:solidFill>
                <a:latin typeface="Courier New"/>
                <a:ea typeface="AR PL UMing HK" charset="0"/>
                <a:cs typeface="Courier New"/>
              </a:rPr>
              <a:t>f</a:t>
            </a:r>
            <a:r>
              <a:rPr lang="en-US" sz="1300" b="1" dirty="0" smtClean="0">
                <a:solidFill>
                  <a:srgbClr val="FFFFFF"/>
                </a:solidFill>
                <a:latin typeface="Courier New"/>
                <a:ea typeface="AR PL UMing HK" charset="0"/>
                <a:cs typeface="Courier New"/>
              </a:rPr>
              <a:t>); </a:t>
            </a:r>
            <a:endParaRPr lang="en-US" sz="1300" b="1" dirty="0">
              <a:solidFill>
                <a:srgbClr val="FFFFFF"/>
              </a:solidFill>
              <a:latin typeface="Courier New"/>
              <a:ea typeface="AR PL UMing HK" charset="0"/>
              <a:cs typeface="Courier New"/>
            </a:endParaRPr>
          </a:p>
        </p:txBody>
      </p:sp>
      <p:sp>
        <p:nvSpPr>
          <p:cNvPr id="6" name="Diamond 5"/>
          <p:cNvSpPr/>
          <p:nvPr/>
        </p:nvSpPr>
        <p:spPr>
          <a:xfrm>
            <a:off x="2040476" y="2565394"/>
            <a:ext cx="4267396" cy="1011766"/>
          </a:xfrm>
          <a:prstGeom prst="diamond">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a:t>
            </a:r>
            <a:r>
              <a:rPr lang="en-US" sz="1300" b="1" dirty="0" err="1" smtClean="0">
                <a:solidFill>
                  <a:srgbClr val="FFFFFF"/>
                </a:solidFill>
                <a:latin typeface="Courier New"/>
                <a:ea typeface="AR PL UMing HK" charset="0"/>
                <a:cs typeface="Courier New"/>
              </a:rPr>
              <a:t>val</a:t>
            </a:r>
            <a:r>
              <a:rPr lang="en-US" sz="1300" b="1" dirty="0" smtClean="0">
                <a:solidFill>
                  <a:srgbClr val="FFFFFF"/>
                </a:solidFill>
                <a:latin typeface="Courier New"/>
                <a:ea typeface="AR PL UMing HK" charset="0"/>
                <a:cs typeface="Courier New"/>
              </a:rPr>
              <a:t> == null || </a:t>
            </a:r>
          </a:p>
          <a:p>
            <a:pPr algn="ctr">
              <a:tabLst>
                <a:tab pos="723900" algn="l"/>
              </a:tabLst>
            </a:pPr>
            <a:r>
              <a:rPr lang="en-US" sz="1300" b="1" dirty="0" err="1" smtClean="0">
                <a:solidFill>
                  <a:srgbClr val="FFFFFF"/>
                </a:solidFill>
                <a:latin typeface="Courier New"/>
                <a:ea typeface="AR PL UMing HK" charset="0"/>
                <a:cs typeface="Courier New"/>
              </a:rPr>
              <a:t>val.trim().length</a:t>
            </a:r>
            <a:r>
              <a:rPr lang="en-US" sz="1300" b="1" dirty="0" smtClean="0">
                <a:solidFill>
                  <a:srgbClr val="FFFFFF"/>
                </a:solidFill>
                <a:latin typeface="Courier New"/>
                <a:ea typeface="AR PL UMing HK" charset="0"/>
                <a:cs typeface="Courier New"/>
              </a:rPr>
              <a:t> == 0)</a:t>
            </a:r>
            <a:endParaRPr lang="en-US" sz="1300" b="1" dirty="0">
              <a:solidFill>
                <a:srgbClr val="FFFFFF"/>
              </a:solidFill>
              <a:latin typeface="Courier New"/>
              <a:ea typeface="AR PL UMing HK" charset="0"/>
              <a:cs typeface="Courier New"/>
            </a:endParaRPr>
          </a:p>
        </p:txBody>
      </p:sp>
      <p:sp>
        <p:nvSpPr>
          <p:cNvPr id="9" name="Rectangle 8"/>
          <p:cNvSpPr/>
          <p:nvPr/>
        </p:nvSpPr>
        <p:spPr>
          <a:xfrm>
            <a:off x="3337868" y="5854707"/>
            <a:ext cx="1638104" cy="330202"/>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true</a:t>
            </a:r>
          </a:p>
        </p:txBody>
      </p:sp>
      <p:sp>
        <p:nvSpPr>
          <p:cNvPr id="10" name="Rectangle 9"/>
          <p:cNvSpPr/>
          <p:nvPr/>
        </p:nvSpPr>
        <p:spPr>
          <a:xfrm>
            <a:off x="304800" y="2910408"/>
            <a:ext cx="1286838" cy="315391"/>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true</a:t>
            </a:r>
            <a:endParaRPr lang="en-US" sz="1300" b="1" dirty="0">
              <a:solidFill>
                <a:srgbClr val="FFFFFF"/>
              </a:solidFill>
              <a:latin typeface="Courier New"/>
              <a:ea typeface="AR PL UMing HK" charset="0"/>
              <a:cs typeface="Courier New"/>
            </a:endParaRPr>
          </a:p>
        </p:txBody>
      </p:sp>
      <p:sp>
        <p:nvSpPr>
          <p:cNvPr id="11" name="Diamond 10"/>
          <p:cNvSpPr/>
          <p:nvPr/>
        </p:nvSpPr>
        <p:spPr>
          <a:xfrm>
            <a:off x="2040476" y="3915821"/>
            <a:ext cx="4267396" cy="1685905"/>
          </a:xfrm>
          <a:prstGeom prst="diamond">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a:t>
            </a:r>
            <a:r>
              <a:rPr lang="en-US" sz="1300" b="1" dirty="0" err="1" smtClean="0">
                <a:solidFill>
                  <a:srgbClr val="FFFFFF"/>
                </a:solidFill>
                <a:latin typeface="Courier New"/>
                <a:ea typeface="AR PL UMing HK" charset="0"/>
                <a:cs typeface="Courier New"/>
              </a:rPr>
              <a:t>u.match</a:t>
            </a:r>
            <a:r>
              <a:rPr lang="en-US" sz="1300" b="1" dirty="0" smtClean="0">
                <a:solidFill>
                  <a:srgbClr val="FFFFFF"/>
                </a:solidFill>
                <a:latin typeface="Courier New"/>
                <a:ea typeface="AR PL UMing HK" charset="0"/>
                <a:cs typeface="Courier New"/>
              </a:rPr>
              <a:t>("/( )|(@.*@)|</a:t>
            </a:r>
          </a:p>
          <a:p>
            <a:pPr algn="ctr">
              <a:tabLst>
                <a:tab pos="723900" algn="l"/>
              </a:tabLst>
            </a:pPr>
            <a:r>
              <a:rPr lang="en-US" sz="1300" b="1" dirty="0" smtClean="0">
                <a:solidFill>
                  <a:srgbClr val="FFFFFF"/>
                </a:solidFill>
                <a:latin typeface="Courier New"/>
                <a:ea typeface="AR PL UMing HK" charset="0"/>
                <a:cs typeface="Courier New"/>
              </a:rPr>
              <a:t>(@\\.)/", </a:t>
            </a:r>
            <a:r>
              <a:rPr lang="en-US" sz="1300" b="1" dirty="0" err="1" smtClean="0">
                <a:solidFill>
                  <a:srgbClr val="FFFFFF"/>
                </a:solidFill>
                <a:latin typeface="Courier New"/>
                <a:ea typeface="AR PL UMing HK" charset="0"/>
                <a:cs typeface="Courier New"/>
              </a:rPr>
              <a:t>val</a:t>
            </a:r>
            <a:r>
              <a:rPr lang="en-US" sz="1300" b="1" dirty="0" smtClean="0">
                <a:solidFill>
                  <a:srgbClr val="FFFFFF"/>
                </a:solidFill>
                <a:latin typeface="Courier New"/>
                <a:ea typeface="AR PL UMing HK" charset="0"/>
                <a:cs typeface="Courier New"/>
              </a:rPr>
              <a:t>)) &amp;&amp; </a:t>
            </a:r>
          </a:p>
          <a:p>
            <a:pPr algn="ctr">
              <a:tabLst>
                <a:tab pos="723900" algn="l"/>
              </a:tabLst>
            </a:pPr>
            <a:r>
              <a:rPr lang="en-US" sz="1300" b="1" dirty="0" smtClean="0">
                <a:solidFill>
                  <a:srgbClr val="FFFFFF"/>
                </a:solidFill>
                <a:latin typeface="Courier New"/>
                <a:ea typeface="AR PL UMing HK" charset="0"/>
                <a:cs typeface="Courier New"/>
              </a:rPr>
              <a:t>  </a:t>
            </a:r>
            <a:r>
              <a:rPr lang="en-US" sz="1300" b="1" dirty="0" err="1" smtClean="0">
                <a:solidFill>
                  <a:srgbClr val="FFFFFF"/>
                </a:solidFill>
                <a:latin typeface="Courier New"/>
                <a:ea typeface="AR PL UMing HK" charset="0"/>
                <a:cs typeface="Courier New"/>
              </a:rPr>
              <a:t>u.match("/^[\\w]+@([\\w</a:t>
            </a:r>
            <a:r>
              <a:rPr lang="en-US" sz="1300" b="1" dirty="0" smtClean="0">
                <a:solidFill>
                  <a:srgbClr val="FFFFFF"/>
                </a:solidFill>
                <a:latin typeface="Courier New"/>
                <a:ea typeface="AR PL UMing HK" charset="0"/>
                <a:cs typeface="Courier New"/>
              </a:rPr>
              <a:t>]+\\.</a:t>
            </a:r>
          </a:p>
          <a:p>
            <a:pPr algn="ctr">
              <a:tabLst>
                <a:tab pos="723900" algn="l"/>
              </a:tabLst>
            </a:pPr>
            <a:r>
              <a:rPr lang="en-US" sz="1300" b="1" dirty="0" smtClean="0">
                <a:solidFill>
                  <a:srgbClr val="FFFFFF"/>
                </a:solidFill>
                <a:latin typeface="Courier New"/>
                <a:ea typeface="AR PL UMing HK" charset="0"/>
                <a:cs typeface="Courier New"/>
              </a:rPr>
              <a:t>[\\w]{2,4})$/”, </a:t>
            </a:r>
            <a:r>
              <a:rPr lang="en-US" sz="1300" b="1" dirty="0" err="1" smtClean="0">
                <a:solidFill>
                  <a:srgbClr val="FFFFFF"/>
                </a:solidFill>
                <a:latin typeface="Courier New"/>
                <a:ea typeface="AR PL UMing HK" charset="0"/>
                <a:cs typeface="Courier New"/>
              </a:rPr>
              <a:t>val</a:t>
            </a:r>
            <a:r>
              <a:rPr lang="en-US" sz="1300" b="1" dirty="0" smtClean="0">
                <a:solidFill>
                  <a:srgbClr val="FFFFFF"/>
                </a:solidFill>
                <a:latin typeface="Courier New"/>
                <a:ea typeface="AR PL UMing HK" charset="0"/>
                <a:cs typeface="Courier New"/>
              </a:rPr>
              <a:t>)</a:t>
            </a:r>
            <a:endParaRPr lang="en-US" sz="1300" b="1" dirty="0">
              <a:solidFill>
                <a:srgbClr val="FFFFFF"/>
              </a:solidFill>
              <a:latin typeface="Courier New"/>
              <a:ea typeface="AR PL UMing HK" charset="0"/>
              <a:cs typeface="Courier New"/>
            </a:endParaRPr>
          </a:p>
        </p:txBody>
      </p:sp>
      <p:cxnSp>
        <p:nvCxnSpPr>
          <p:cNvPr id="14" name="Shape 13"/>
          <p:cNvCxnSpPr>
            <a:stCxn id="6" idx="1"/>
            <a:endCxn id="10" idx="3"/>
          </p:cNvCxnSpPr>
          <p:nvPr/>
        </p:nvCxnSpPr>
        <p:spPr>
          <a:xfrm rot="10800000">
            <a:off x="1591638" y="3068105"/>
            <a:ext cx="448838" cy="3173"/>
          </a:xfrm>
          <a:prstGeom prst="bentConnector3">
            <a:avLst>
              <a:gd name="adj1" fmla="val 50000"/>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16" name="Straight Arrow Connector 15"/>
          <p:cNvCxnSpPr>
            <a:stCxn id="6" idx="2"/>
            <a:endCxn id="11" idx="0"/>
          </p:cNvCxnSpPr>
          <p:nvPr/>
        </p:nvCxnSpPr>
        <p:spPr>
          <a:xfrm rot="5400000">
            <a:off x="4004844" y="3746490"/>
            <a:ext cx="338661" cy="1588"/>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18" name="Straight Arrow Connector 17"/>
          <p:cNvCxnSpPr>
            <a:stCxn id="5" idx="2"/>
            <a:endCxn id="6" idx="0"/>
          </p:cNvCxnSpPr>
          <p:nvPr/>
        </p:nvCxnSpPr>
        <p:spPr>
          <a:xfrm rot="5400000">
            <a:off x="4034875" y="2425300"/>
            <a:ext cx="279394" cy="795"/>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20" name="Straight Arrow Connector 19"/>
          <p:cNvCxnSpPr>
            <a:stCxn id="11" idx="2"/>
            <a:endCxn id="9" idx="0"/>
          </p:cNvCxnSpPr>
          <p:nvPr/>
        </p:nvCxnSpPr>
        <p:spPr>
          <a:xfrm rot="5400000">
            <a:off x="4039057" y="5719589"/>
            <a:ext cx="252981" cy="17254"/>
          </a:xfrm>
          <a:prstGeom prst="straightConnector1">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cxnSp>
        <p:nvCxnSpPr>
          <p:cNvPr id="22" name="Shape 21"/>
          <p:cNvCxnSpPr>
            <a:stCxn id="11" idx="1"/>
            <a:endCxn id="41" idx="3"/>
          </p:cNvCxnSpPr>
          <p:nvPr/>
        </p:nvCxnSpPr>
        <p:spPr>
          <a:xfrm rot="10800000" flipV="1">
            <a:off x="1591638" y="4758773"/>
            <a:ext cx="448838" cy="541"/>
          </a:xfrm>
          <a:prstGeom prst="bentConnector3">
            <a:avLst>
              <a:gd name="adj1" fmla="val 50000"/>
            </a:avLst>
          </a:prstGeom>
          <a:solidFill>
            <a:schemeClr val="accent2">
              <a:lumMod val="75000"/>
            </a:schemeClr>
          </a:solidFill>
          <a:ln w="28575" cap="rnd" cmpd="sng" algn="ctr">
            <a:solidFill>
              <a:schemeClr val="accent2">
                <a:lumMod val="50000"/>
              </a:schemeClr>
            </a:solidFill>
            <a:prstDash val="solid"/>
            <a:round/>
            <a:headEnd type="none" w="med" len="med"/>
            <a:tailEnd type="arrow" w="med" len="med"/>
          </a:ln>
        </p:spPr>
        <p:style>
          <a:lnRef idx="1">
            <a:schemeClr val="accent4"/>
          </a:lnRef>
          <a:fillRef idx="2">
            <a:schemeClr val="accent4"/>
          </a:fillRef>
          <a:effectRef idx="1">
            <a:schemeClr val="accent4"/>
          </a:effectRef>
          <a:fontRef idx="minor">
            <a:schemeClr val="dk1"/>
          </a:fontRef>
        </p:style>
      </p:cxnSp>
      <p:sp>
        <p:nvSpPr>
          <p:cNvPr id="41" name="Rectangle 40"/>
          <p:cNvSpPr/>
          <p:nvPr/>
        </p:nvSpPr>
        <p:spPr>
          <a:xfrm>
            <a:off x="304800" y="4599496"/>
            <a:ext cx="1286838" cy="319637"/>
          </a:xfrm>
          <a:prstGeom prst="rect">
            <a:avLst/>
          </a:prstGeom>
          <a:solidFill>
            <a:schemeClr val="accent2">
              <a:lumMod val="75000"/>
            </a:schemeClr>
          </a:solidFill>
          <a:ln>
            <a:solidFill>
              <a:schemeClr val="accent2">
                <a:lumMod val="50000"/>
              </a:schemeClr>
            </a:solidFill>
            <a:headEnd/>
            <a:tailEnd/>
          </a:ln>
        </p:spPr>
        <p:style>
          <a:lnRef idx="1">
            <a:schemeClr val="accent4"/>
          </a:lnRef>
          <a:fillRef idx="2">
            <a:schemeClr val="accent4"/>
          </a:fillRef>
          <a:effectRef idx="1">
            <a:schemeClr val="accent4"/>
          </a:effectRef>
          <a:fontRef idx="minor">
            <a:schemeClr val="dk1"/>
          </a:fontRef>
        </p:style>
        <p:txBody>
          <a:bodyPr wrap="none" lIns="90000" tIns="55583" rIns="90000" bIns="45000" anchor="ctr">
            <a:prstTxWarp prst="textNoShape">
              <a:avLst/>
            </a:prstTxWarp>
          </a:bodyPr>
          <a:lstStyle/>
          <a:p>
            <a:pPr algn="ctr">
              <a:tabLst>
                <a:tab pos="723900" algn="l"/>
              </a:tabLst>
            </a:pPr>
            <a:r>
              <a:rPr lang="en-US" sz="1300" b="1" dirty="0" smtClean="0">
                <a:solidFill>
                  <a:srgbClr val="FFFFFF"/>
                </a:solidFill>
                <a:latin typeface="Courier New"/>
                <a:ea typeface="AR PL UMing HK" charset="0"/>
                <a:cs typeface="Courier New"/>
              </a:rPr>
              <a:t>return false</a:t>
            </a:r>
            <a:endParaRPr lang="en-US" sz="1300" b="1" dirty="0">
              <a:solidFill>
                <a:srgbClr val="FFFFFF"/>
              </a:solidFill>
              <a:latin typeface="Courier New"/>
              <a:ea typeface="AR PL UMing HK" charset="0"/>
              <a:cs typeface="Courier New"/>
            </a:endParaRPr>
          </a:p>
        </p:txBody>
      </p:sp>
      <p:sp>
        <p:nvSpPr>
          <p:cNvPr id="51" name="Rounded Rectangle 50"/>
          <p:cNvSpPr/>
          <p:nvPr/>
        </p:nvSpPr>
        <p:spPr>
          <a:xfrm>
            <a:off x="4528974" y="1557866"/>
            <a:ext cx="819525" cy="3047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Σ</a:t>
            </a:r>
            <a:r>
              <a:rPr lang="en-US" sz="1400" dirty="0" smtClean="0">
                <a:latin typeface="Arial"/>
                <a:cs typeface="Arial"/>
              </a:rPr>
              <a:t>*</a:t>
            </a:r>
            <a:endParaRPr lang="en-US" sz="1400" dirty="0">
              <a:latin typeface="Arial"/>
              <a:cs typeface="Arial"/>
            </a:endParaRPr>
          </a:p>
        </p:txBody>
      </p:sp>
      <p:sp>
        <p:nvSpPr>
          <p:cNvPr id="53" name="Rounded Rectangle 52"/>
          <p:cNvSpPr/>
          <p:nvPr/>
        </p:nvSpPr>
        <p:spPr>
          <a:xfrm>
            <a:off x="4599168" y="3611029"/>
            <a:ext cx="819525" cy="2963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 ]</a:t>
            </a:r>
            <a:r>
              <a:rPr lang="en-US" sz="1400" baseline="30000" dirty="0" smtClean="0">
                <a:latin typeface="Arial"/>
                <a:cs typeface="Arial"/>
              </a:rPr>
              <a:t>+</a:t>
            </a:r>
            <a:endParaRPr lang="en-US" sz="1400" baseline="30000" dirty="0">
              <a:latin typeface="Arial"/>
              <a:cs typeface="Arial"/>
            </a:endParaRPr>
          </a:p>
        </p:txBody>
      </p:sp>
      <p:sp>
        <p:nvSpPr>
          <p:cNvPr id="54" name="Rounded Rectangle 53"/>
          <p:cNvSpPr/>
          <p:nvPr/>
        </p:nvSpPr>
        <p:spPr>
          <a:xfrm>
            <a:off x="833875" y="2535760"/>
            <a:ext cx="819525" cy="2963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 *)</a:t>
            </a:r>
            <a:endParaRPr lang="en-US" sz="1400" dirty="0">
              <a:latin typeface="Arial"/>
              <a:cs typeface="Arial"/>
            </a:endParaRPr>
          </a:p>
        </p:txBody>
      </p:sp>
      <p:sp>
        <p:nvSpPr>
          <p:cNvPr id="55" name="Rounded Rectangle 54"/>
          <p:cNvSpPr/>
          <p:nvPr/>
        </p:nvSpPr>
        <p:spPr>
          <a:xfrm>
            <a:off x="5047897" y="5372090"/>
            <a:ext cx="3224231" cy="57151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 ]</a:t>
            </a:r>
            <a:r>
              <a:rPr lang="en-US" sz="1400" baseline="30000" dirty="0" smtClean="0">
                <a:latin typeface="Arial"/>
                <a:cs typeface="Arial"/>
              </a:rPr>
              <a:t>+</a:t>
            </a:r>
            <a:r>
              <a:rPr lang="en-US" b="1" dirty="0" smtClean="0">
                <a:solidFill>
                  <a:srgbClr val="B48200"/>
                </a:solidFill>
                <a:latin typeface="Arial"/>
                <a:cs typeface="Arial"/>
              </a:rPr>
              <a:t>\</a:t>
            </a:r>
            <a:r>
              <a:rPr lang="en-US" sz="1400" dirty="0" smtClean="0">
                <a:latin typeface="Arial"/>
                <a:cs typeface="Arial"/>
              </a:rPr>
              <a:t>(( )|(@.*@)|(@\.))| </a:t>
            </a:r>
          </a:p>
          <a:p>
            <a:pPr algn="ctr"/>
            <a:r>
              <a:rPr lang="en-US" sz="1400" dirty="0" smtClean="0">
                <a:latin typeface="Arial"/>
                <a:cs typeface="Arial"/>
              </a:rPr>
              <a:t>(^[\w]+@([\w]+\.[\w]{2,4})$))</a:t>
            </a:r>
          </a:p>
        </p:txBody>
      </p:sp>
      <p:sp>
        <p:nvSpPr>
          <p:cNvPr id="69" name="TextBox 68"/>
          <p:cNvSpPr txBox="1"/>
          <p:nvPr/>
        </p:nvSpPr>
        <p:spPr>
          <a:xfrm>
            <a:off x="1636464" y="3054349"/>
            <a:ext cx="468473" cy="369332"/>
          </a:xfrm>
          <a:prstGeom prst="rect">
            <a:avLst/>
          </a:prstGeom>
          <a:noFill/>
        </p:spPr>
        <p:txBody>
          <a:bodyPr wrap="none" rtlCol="0">
            <a:spAutoFit/>
          </a:bodyPr>
          <a:lstStyle/>
          <a:p>
            <a:r>
              <a:rPr lang="en-US" dirty="0" smtClean="0"/>
              <a:t>No</a:t>
            </a:r>
          </a:p>
        </p:txBody>
      </p:sp>
      <p:sp>
        <p:nvSpPr>
          <p:cNvPr id="70" name="TextBox 69"/>
          <p:cNvSpPr txBox="1"/>
          <p:nvPr/>
        </p:nvSpPr>
        <p:spPr>
          <a:xfrm>
            <a:off x="1613161" y="4781534"/>
            <a:ext cx="468473" cy="369332"/>
          </a:xfrm>
          <a:prstGeom prst="rect">
            <a:avLst/>
          </a:prstGeom>
          <a:noFill/>
        </p:spPr>
        <p:txBody>
          <a:bodyPr wrap="none" rtlCol="0">
            <a:spAutoFit/>
          </a:bodyPr>
          <a:lstStyle/>
          <a:p>
            <a:r>
              <a:rPr lang="en-US" dirty="0" smtClean="0"/>
              <a:t>No</a:t>
            </a:r>
            <a:endParaRPr lang="en-US" dirty="0"/>
          </a:p>
        </p:txBody>
      </p:sp>
      <p:sp>
        <p:nvSpPr>
          <p:cNvPr id="72" name="TextBox 71"/>
          <p:cNvSpPr txBox="1"/>
          <p:nvPr/>
        </p:nvSpPr>
        <p:spPr>
          <a:xfrm>
            <a:off x="3598604" y="3550677"/>
            <a:ext cx="511979" cy="369332"/>
          </a:xfrm>
          <a:prstGeom prst="rect">
            <a:avLst/>
          </a:prstGeom>
          <a:noFill/>
        </p:spPr>
        <p:txBody>
          <a:bodyPr wrap="none" rtlCol="0">
            <a:spAutoFit/>
          </a:bodyPr>
          <a:lstStyle/>
          <a:p>
            <a:r>
              <a:rPr lang="en-US" dirty="0" smtClean="0"/>
              <a:t>Yes</a:t>
            </a:r>
            <a:endParaRPr lang="en-US" dirty="0"/>
          </a:p>
        </p:txBody>
      </p:sp>
      <p:sp>
        <p:nvSpPr>
          <p:cNvPr id="73" name="TextBox 72"/>
          <p:cNvSpPr txBox="1"/>
          <p:nvPr/>
        </p:nvSpPr>
        <p:spPr>
          <a:xfrm>
            <a:off x="3598604" y="5452523"/>
            <a:ext cx="511979" cy="369332"/>
          </a:xfrm>
          <a:prstGeom prst="rect">
            <a:avLst/>
          </a:prstGeom>
          <a:noFill/>
        </p:spPr>
        <p:txBody>
          <a:bodyPr wrap="none" rtlCol="0">
            <a:spAutoFit/>
          </a:bodyPr>
          <a:lstStyle/>
          <a:p>
            <a:r>
              <a:rPr lang="en-US" dirty="0" smtClean="0"/>
              <a:t>Yes</a:t>
            </a:r>
            <a:endParaRPr lang="en-US" dirty="0"/>
          </a:p>
        </p:txBody>
      </p:sp>
      <p:sp>
        <p:nvSpPr>
          <p:cNvPr id="77" name="Rounded Rectangle 76"/>
          <p:cNvSpPr/>
          <p:nvPr/>
        </p:nvSpPr>
        <p:spPr>
          <a:xfrm>
            <a:off x="5895135" y="4132511"/>
            <a:ext cx="3214999" cy="1020242"/>
          </a:xfrm>
          <a:prstGeom prst="roundRect">
            <a:avLst>
              <a:gd name="adj" fmla="val 0"/>
            </a:avLst>
          </a:prstGeom>
          <a:ln w="28575" cap="flat" cmpd="sng" algn="ctr">
            <a:solidFill>
              <a:schemeClr val="accent2"/>
            </a:solidFill>
            <a:prstDash val="solid"/>
            <a:round/>
            <a:headEnd type="none" w="med" len="med"/>
            <a:tailEnd type="none" w="med" len="med"/>
          </a:ln>
          <a:effectLst>
            <a:glow rad="63500">
              <a:schemeClr val="accent2">
                <a:alpha val="75000"/>
              </a:schemeClr>
            </a:glow>
          </a:effectLst>
        </p:spPr>
        <p:style>
          <a:lnRef idx="2">
            <a:schemeClr val="accent2"/>
          </a:lnRef>
          <a:fillRef idx="1">
            <a:schemeClr val="lt1"/>
          </a:fillRef>
          <a:effectRef idx="0">
            <a:schemeClr val="accent2"/>
          </a:effectRef>
          <a:fontRef idx="minor">
            <a:schemeClr val="dk1"/>
          </a:fontRef>
        </p:style>
        <p:txBody>
          <a:bodyPr lIns="91440" tIns="45720" rIns="0" bIns="0" rtlCol="0" anchor="t"/>
          <a:lstStyle/>
          <a:p>
            <a:r>
              <a:rPr lang="en-US" sz="1000" dirty="0" smtClean="0">
                <a:latin typeface="Courier New"/>
                <a:cs typeface="Courier New"/>
              </a:rPr>
              <a:t>if (</a:t>
            </a:r>
            <a:r>
              <a:rPr lang="en-US" sz="1000" dirty="0" err="1" smtClean="0">
                <a:latin typeface="Courier New"/>
                <a:cs typeface="Courier New"/>
              </a:rPr>
              <a:t>Pred</a:t>
            </a:r>
            <a:r>
              <a:rPr lang="en-US" sz="1000" dirty="0" smtClean="0">
                <a:latin typeface="Courier New"/>
                <a:cs typeface="Courier New"/>
              </a:rPr>
              <a:t> ≡ </a:t>
            </a:r>
            <a:r>
              <a:rPr lang="en-US" sz="1000" dirty="0" err="1" smtClean="0">
                <a:latin typeface="Courier New"/>
                <a:cs typeface="Courier New"/>
              </a:rPr>
              <a:t>regexp.match(var</a:t>
            </a:r>
            <a:r>
              <a:rPr lang="en-US" sz="1000" dirty="0" smtClean="0">
                <a:latin typeface="Courier New"/>
                <a:cs typeface="Courier New"/>
              </a:rPr>
              <a:t>)) </a:t>
            </a:r>
          </a:p>
          <a:p>
            <a:r>
              <a:rPr lang="en-US" sz="1000" dirty="0" smtClean="0">
                <a:latin typeface="Courier New"/>
                <a:cs typeface="Courier New"/>
              </a:rPr>
              <a:t>  if (</a:t>
            </a:r>
            <a:r>
              <a:rPr lang="en-US" sz="1000" dirty="0" err="1" smtClean="0">
                <a:latin typeface="Courier New"/>
                <a:cs typeface="Courier New"/>
              </a:rPr>
              <a:t>checkregexp(regexp</a:t>
            </a:r>
            <a:r>
              <a:rPr lang="en-US" sz="1000" dirty="0" smtClean="0">
                <a:latin typeface="Courier New"/>
                <a:cs typeface="Courier New"/>
              </a:rPr>
              <a:t>)=</a:t>
            </a:r>
            <a:r>
              <a:rPr lang="en-US" sz="1000" dirty="0" err="1" smtClean="0">
                <a:latin typeface="Courier New"/>
                <a:cs typeface="Courier New"/>
              </a:rPr>
              <a:t>partialmatch</a:t>
            </a:r>
            <a:r>
              <a:rPr lang="en-US" sz="1000" dirty="0" smtClean="0">
                <a:latin typeface="Courier New"/>
                <a:cs typeface="Courier New"/>
              </a:rPr>
              <a:t>) </a:t>
            </a:r>
          </a:p>
          <a:p>
            <a:r>
              <a:rPr lang="en-US" sz="1000" dirty="0" smtClean="0">
                <a:latin typeface="Courier New"/>
                <a:cs typeface="Courier New"/>
              </a:rPr>
              <a:t>    return CONCAT(CONCAT(Σ∗, </a:t>
            </a:r>
            <a:r>
              <a:rPr lang="en-US" sz="1000" dirty="0" err="1" smtClean="0">
                <a:latin typeface="Courier New"/>
                <a:cs typeface="Courier New"/>
              </a:rPr>
              <a:t>L(regexp</a:t>
            </a:r>
            <a:r>
              <a:rPr lang="en-US" sz="1000" dirty="0" smtClean="0">
                <a:latin typeface="Courier New"/>
                <a:cs typeface="Courier New"/>
              </a:rPr>
              <a:t>)), </a:t>
            </a:r>
          </a:p>
          <a:p>
            <a:r>
              <a:rPr lang="en-US" sz="1000" dirty="0" smtClean="0">
                <a:latin typeface="Courier New"/>
                <a:cs typeface="Courier New"/>
              </a:rPr>
              <a:t>                  </a:t>
            </a:r>
            <a:r>
              <a:rPr lang="en-US" sz="1000" dirty="0" err="1" smtClean="0">
                <a:latin typeface="Courier New"/>
                <a:cs typeface="Courier New"/>
              </a:rPr>
              <a:t>Σ</a:t>
            </a:r>
            <a:r>
              <a:rPr lang="en-US" sz="1000" dirty="0" smtClean="0">
                <a:latin typeface="Courier New"/>
                <a:cs typeface="Courier New"/>
              </a:rPr>
              <a:t>∗);</a:t>
            </a:r>
          </a:p>
          <a:p>
            <a:r>
              <a:rPr lang="en-US" sz="1000" dirty="0" smtClean="0">
                <a:latin typeface="Courier New"/>
                <a:cs typeface="Courier New"/>
              </a:rPr>
              <a:t>    else </a:t>
            </a:r>
          </a:p>
          <a:p>
            <a:r>
              <a:rPr lang="en-US" sz="1000" dirty="0" smtClean="0">
                <a:latin typeface="Courier New"/>
                <a:cs typeface="Courier New"/>
              </a:rPr>
              <a:t>         return </a:t>
            </a:r>
            <a:r>
              <a:rPr lang="en-US" sz="1000" dirty="0" err="1" smtClean="0">
                <a:latin typeface="Courier New"/>
                <a:cs typeface="Courier New"/>
              </a:rPr>
              <a:t>L(regexp</a:t>
            </a:r>
            <a:r>
              <a:rPr lang="en-US" sz="1000" dirty="0" smtClean="0">
                <a:latin typeface="Courier New"/>
                <a:cs typeface="Courier New"/>
              </a:rPr>
              <a:t>);</a:t>
            </a:r>
            <a:endParaRPr lang="en-US" sz="1000" dirty="0">
              <a:latin typeface="Courier New"/>
              <a:cs typeface="Courier New"/>
            </a:endParaRPr>
          </a:p>
        </p:txBody>
      </p:sp>
      <p:sp>
        <p:nvSpPr>
          <p:cNvPr id="38" name="Rounded Rectangle 37"/>
          <p:cNvSpPr/>
          <p:nvPr/>
        </p:nvSpPr>
        <p:spPr>
          <a:xfrm>
            <a:off x="5790993" y="2789502"/>
            <a:ext cx="3214999" cy="478892"/>
          </a:xfrm>
          <a:prstGeom prst="roundRect">
            <a:avLst>
              <a:gd name="adj" fmla="val 0"/>
            </a:avLst>
          </a:prstGeom>
          <a:ln w="28575" cap="flat" cmpd="sng" algn="ctr">
            <a:solidFill>
              <a:schemeClr val="accent2"/>
            </a:solidFill>
            <a:prstDash val="solid"/>
            <a:round/>
            <a:headEnd type="none" w="med" len="med"/>
            <a:tailEnd type="none" w="med" len="med"/>
          </a:ln>
          <a:effectLst>
            <a:glow rad="63500">
              <a:schemeClr val="accent2">
                <a:alpha val="75000"/>
              </a:schemeClr>
            </a:glow>
          </a:effectLst>
        </p:spPr>
        <p:style>
          <a:lnRef idx="2">
            <a:schemeClr val="accent2"/>
          </a:lnRef>
          <a:fillRef idx="1">
            <a:schemeClr val="lt1"/>
          </a:fillRef>
          <a:effectRef idx="0">
            <a:schemeClr val="accent2"/>
          </a:effectRef>
          <a:fontRef idx="minor">
            <a:schemeClr val="dk1"/>
          </a:fontRef>
        </p:style>
        <p:txBody>
          <a:bodyPr lIns="91440" tIns="45720" rIns="0" bIns="0" rtlCol="0" anchor="t"/>
          <a:lstStyle/>
          <a:p>
            <a:r>
              <a:rPr lang="en-US" sz="1000" dirty="0" smtClean="0">
                <a:latin typeface="Courier New"/>
                <a:cs typeface="Courier New"/>
              </a:rPr>
              <a:t>if (</a:t>
            </a:r>
            <a:r>
              <a:rPr lang="en-US" sz="1000" dirty="0" err="1" smtClean="0">
                <a:latin typeface="Courier New"/>
                <a:cs typeface="Courier New"/>
              </a:rPr>
              <a:t>Pred</a:t>
            </a:r>
            <a:r>
              <a:rPr lang="en-US" sz="1000" dirty="0" smtClean="0">
                <a:latin typeface="Courier New"/>
                <a:cs typeface="Courier New"/>
              </a:rPr>
              <a:t> ≡ </a:t>
            </a:r>
            <a:r>
              <a:rPr lang="en-US" sz="1000" dirty="0" err="1" smtClean="0">
                <a:latin typeface="Courier New"/>
                <a:cs typeface="Courier New"/>
              </a:rPr>
              <a:t>var.length</a:t>
            </a:r>
            <a:r>
              <a:rPr lang="en-US" sz="1000" dirty="0" smtClean="0">
                <a:latin typeface="Courier New"/>
                <a:cs typeface="Courier New"/>
              </a:rPr>
              <a:t> == </a:t>
            </a:r>
            <a:r>
              <a:rPr lang="en-US" sz="1000" dirty="0" err="1" smtClean="0">
                <a:latin typeface="Courier New"/>
                <a:cs typeface="Courier New"/>
              </a:rPr>
              <a:t>intlit</a:t>
            </a:r>
            <a:r>
              <a:rPr lang="en-US" sz="1000" dirty="0" smtClean="0">
                <a:latin typeface="Courier New"/>
                <a:cs typeface="Courier New"/>
              </a:rPr>
              <a:t>) </a:t>
            </a:r>
          </a:p>
          <a:p>
            <a:r>
              <a:rPr lang="en-US" sz="1000" dirty="0" smtClean="0">
                <a:latin typeface="Courier New"/>
                <a:cs typeface="Courier New"/>
              </a:rPr>
              <a:t>   return </a:t>
            </a:r>
            <a:r>
              <a:rPr lang="en-US" sz="1000" dirty="0" err="1" smtClean="0">
                <a:latin typeface="Courier New"/>
                <a:cs typeface="Courier New"/>
              </a:rPr>
              <a:t>Σ</a:t>
            </a:r>
            <a:r>
              <a:rPr lang="en-US" sz="1000" baseline="30000" dirty="0" err="1" smtClean="0">
                <a:latin typeface="Courier New"/>
                <a:cs typeface="Courier New"/>
              </a:rPr>
              <a:t>intlit</a:t>
            </a:r>
            <a:r>
              <a:rPr lang="en-US" sz="1000" dirty="0" smtClean="0">
                <a:latin typeface="Courier New"/>
                <a:cs typeface="Courier New"/>
              </a:rPr>
              <a:t>;</a:t>
            </a:r>
            <a:endParaRPr lang="en-US" sz="1000" dirty="0">
              <a:latin typeface="Courier New"/>
              <a:cs typeface="Courier New"/>
            </a:endParaRPr>
          </a:p>
        </p:txBody>
      </p:sp>
      <p:sp>
        <p:nvSpPr>
          <p:cNvPr id="39" name="Rounded Rectangle 38"/>
          <p:cNvSpPr/>
          <p:nvPr/>
        </p:nvSpPr>
        <p:spPr>
          <a:xfrm>
            <a:off x="2040476" y="2383362"/>
            <a:ext cx="819525" cy="3047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Arial"/>
                <a:cs typeface="Arial"/>
              </a:rPr>
              <a:t>Σ</a:t>
            </a:r>
            <a:r>
              <a:rPr lang="en-US" sz="1400" dirty="0" smtClean="0">
                <a:latin typeface="Arial"/>
                <a:cs typeface="Arial"/>
              </a:rPr>
              <a:t>*</a:t>
            </a:r>
            <a:endParaRPr lang="en-US" sz="1400" dirty="0">
              <a:latin typeface="Arial"/>
              <a:cs typeface="Arial"/>
            </a:endParaRPr>
          </a:p>
        </p:txBody>
      </p:sp>
      <p:sp>
        <p:nvSpPr>
          <p:cNvPr id="40" name="Rounded Rectangle 39"/>
          <p:cNvSpPr/>
          <p:nvPr/>
        </p:nvSpPr>
        <p:spPr>
          <a:xfrm>
            <a:off x="63515" y="3767412"/>
            <a:ext cx="2412986" cy="7537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Arial"/>
                <a:cs typeface="Arial"/>
              </a:rPr>
              <a:t>(((@.*@)|(@\.))| </a:t>
            </a:r>
          </a:p>
          <a:p>
            <a:pPr algn="ctr"/>
            <a:r>
              <a:rPr lang="en-US" sz="1400" dirty="0" smtClean="0">
                <a:latin typeface="Arial"/>
                <a:cs typeface="Arial"/>
              </a:rPr>
              <a:t>([^ ]</a:t>
            </a:r>
            <a:r>
              <a:rPr lang="en-US" sz="1400" baseline="30000" dirty="0" smtClean="0">
                <a:latin typeface="Arial"/>
                <a:cs typeface="Arial"/>
              </a:rPr>
              <a:t>+</a:t>
            </a:r>
            <a:r>
              <a:rPr lang="en-US" b="1" dirty="0" smtClean="0">
                <a:solidFill>
                  <a:srgbClr val="B48200"/>
                </a:solidFill>
                <a:latin typeface="Arial"/>
                <a:cs typeface="Arial"/>
              </a:rPr>
              <a:t>\</a:t>
            </a:r>
            <a:r>
              <a:rPr lang="en-US" sz="1400" dirty="0" smtClean="0">
                <a:latin typeface="Arial"/>
                <a:cs typeface="Arial"/>
              </a:rPr>
              <a:t>(^[\w]+@([\w]+\.[\w]{2,4})$)))</a:t>
            </a:r>
          </a:p>
        </p:txBody>
      </p:sp>
      <p:sp>
        <p:nvSpPr>
          <p:cNvPr id="42" name="Rounded Rectangle 41"/>
          <p:cNvSpPr/>
          <p:nvPr/>
        </p:nvSpPr>
        <p:spPr>
          <a:xfrm>
            <a:off x="789817" y="6324600"/>
            <a:ext cx="7008187" cy="414863"/>
          </a:xfrm>
          <a:prstGeom prst="roundRect">
            <a:avLst/>
          </a:prstGeom>
          <a:solidFill>
            <a:schemeClr val="accent4">
              <a:lumMod val="60000"/>
              <a:lumOff val="40000"/>
            </a:schemeClr>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Arial"/>
                <a:cs typeface="Arial"/>
              </a:rPr>
              <a:t>L(A</a:t>
            </a:r>
            <a:r>
              <a:rPr lang="en-US" baseline="-25000" dirty="0" err="1" smtClean="0">
                <a:latin typeface="Arial"/>
                <a:cs typeface="Arial"/>
              </a:rPr>
              <a:t>s</a:t>
            </a:r>
            <a:r>
              <a:rPr lang="en-US" dirty="0" smtClean="0">
                <a:latin typeface="Arial"/>
                <a:cs typeface="Arial"/>
              </a:rPr>
              <a:t>)  =  ([^ ]</a:t>
            </a:r>
            <a:r>
              <a:rPr lang="en-US" baseline="30000" dirty="0" smtClean="0">
                <a:latin typeface="Arial"/>
                <a:cs typeface="Arial"/>
              </a:rPr>
              <a:t>+</a:t>
            </a:r>
            <a:r>
              <a:rPr lang="en-US" sz="2400" b="1" dirty="0" smtClean="0">
                <a:solidFill>
                  <a:srgbClr val="B48200"/>
                </a:solidFill>
                <a:latin typeface="Arial"/>
                <a:cs typeface="Arial"/>
              </a:rPr>
              <a:t>\</a:t>
            </a:r>
            <a:r>
              <a:rPr lang="en-US" dirty="0" smtClean="0">
                <a:latin typeface="Arial"/>
                <a:cs typeface="Arial"/>
              </a:rPr>
              <a:t>(( )|(@.*@)|(@\.))|(^[\w]+@([\w]+\.[\w]{2,4})$))</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Inconsistency Identification</a:t>
            </a:r>
            <a:endParaRPr lang="en-US" dirty="0"/>
          </a:p>
        </p:txBody>
      </p:sp>
      <p:pic>
        <p:nvPicPr>
          <p:cNvPr id="7" name="Picture 6"/>
          <p:cNvPicPr>
            <a:picLocks noChangeAspect="1"/>
          </p:cNvPicPr>
          <p:nvPr/>
        </p:nvPicPr>
        <p:blipFill>
          <a:blip r:embed="rId3">
            <a:alphaModFix amt="24000"/>
          </a:blip>
          <a:stretch>
            <a:fillRect/>
          </a:stretch>
        </p:blipFill>
        <p:spPr>
          <a:xfrm>
            <a:off x="341742" y="1456988"/>
            <a:ext cx="1608423" cy="2636027"/>
          </a:xfrm>
          <a:prstGeom prst="rect">
            <a:avLst/>
          </a:prstGeom>
        </p:spPr>
      </p:pic>
      <p:pic>
        <p:nvPicPr>
          <p:cNvPr id="9" name="Picture 8"/>
          <p:cNvPicPr>
            <a:picLocks noChangeAspect="1"/>
          </p:cNvPicPr>
          <p:nvPr/>
        </p:nvPicPr>
        <p:blipFill>
          <a:blip r:embed="rId4">
            <a:alphaModFix amt="24000"/>
          </a:blip>
          <a:stretch>
            <a:fillRect/>
          </a:stretch>
        </p:blipFill>
        <p:spPr>
          <a:xfrm>
            <a:off x="4016668" y="1634788"/>
            <a:ext cx="2099885" cy="2427527"/>
          </a:xfrm>
          <a:prstGeom prst="rect">
            <a:avLst/>
          </a:prstGeom>
        </p:spPr>
      </p:pic>
      <p:pic>
        <p:nvPicPr>
          <p:cNvPr id="10" name="Picture 9"/>
          <p:cNvPicPr>
            <a:picLocks noChangeAspect="1"/>
          </p:cNvPicPr>
          <p:nvPr/>
        </p:nvPicPr>
        <p:blipFill>
          <a:blip r:embed="rId5">
            <a:alphaModFix amt="24000"/>
          </a:blip>
          <a:stretch>
            <a:fillRect/>
          </a:stretch>
        </p:blipFill>
        <p:spPr>
          <a:xfrm>
            <a:off x="5767810" y="1634789"/>
            <a:ext cx="2918990" cy="2070100"/>
          </a:xfrm>
          <a:prstGeom prst="rect">
            <a:avLst/>
          </a:prstGeom>
        </p:spPr>
      </p:pic>
      <p:pic>
        <p:nvPicPr>
          <p:cNvPr id="12" name="Picture 11"/>
          <p:cNvPicPr>
            <a:picLocks noChangeAspect="1"/>
          </p:cNvPicPr>
          <p:nvPr/>
        </p:nvPicPr>
        <p:blipFill>
          <a:blip r:embed="rId6"/>
          <a:stretch>
            <a:fillRect/>
          </a:stretch>
        </p:blipFill>
        <p:spPr>
          <a:xfrm>
            <a:off x="3243944" y="4401736"/>
            <a:ext cx="2528559" cy="2019941"/>
          </a:xfrm>
          <a:prstGeom prst="rect">
            <a:avLst/>
          </a:prstGeom>
        </p:spPr>
      </p:pic>
      <p:pic>
        <p:nvPicPr>
          <p:cNvPr id="13" name="Picture 12"/>
          <p:cNvPicPr>
            <a:picLocks noChangeAspect="1"/>
          </p:cNvPicPr>
          <p:nvPr/>
        </p:nvPicPr>
        <p:blipFill>
          <a:blip r:embed="rId7"/>
          <a:stretch>
            <a:fillRect/>
          </a:stretch>
        </p:blipFill>
        <p:spPr>
          <a:xfrm>
            <a:off x="5729326" y="4595702"/>
            <a:ext cx="2339644" cy="1642110"/>
          </a:xfrm>
          <a:prstGeom prst="rect">
            <a:avLst/>
          </a:prstGeom>
        </p:spPr>
      </p:pic>
      <p:grpSp>
        <p:nvGrpSpPr>
          <p:cNvPr id="3" name="Group 25"/>
          <p:cNvGrpSpPr/>
          <p:nvPr/>
        </p:nvGrpSpPr>
        <p:grpSpPr>
          <a:xfrm>
            <a:off x="1258391" y="2669839"/>
            <a:ext cx="7428409" cy="3761460"/>
            <a:chOff x="1258391" y="2669839"/>
            <a:chExt cx="7428409" cy="3761460"/>
          </a:xfrm>
        </p:grpSpPr>
        <p:cxnSp>
          <p:nvCxnSpPr>
            <p:cNvPr id="15" name="Elbow Connector 14"/>
            <p:cNvCxnSpPr>
              <a:stCxn id="10" idx="3"/>
              <a:endCxn id="20" idx="1"/>
            </p:cNvCxnSpPr>
            <p:nvPr/>
          </p:nvCxnSpPr>
          <p:spPr>
            <a:xfrm flipH="1">
              <a:off x="1258391" y="2669839"/>
              <a:ext cx="7428409" cy="2720396"/>
            </a:xfrm>
            <a:prstGeom prst="bentConnector5">
              <a:avLst>
                <a:gd name="adj1" fmla="val -3077"/>
                <a:gd name="adj2" fmla="val 59266"/>
                <a:gd name="adj3" fmla="val 103077"/>
              </a:avLst>
            </a:prstGeom>
            <a:ln>
              <a:solidFill>
                <a:srgbClr val="D4D4D6"/>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8">
              <a:alphaModFix amt="24000"/>
            </a:blip>
            <a:stretch>
              <a:fillRect/>
            </a:stretch>
          </p:blipFill>
          <p:spPr>
            <a:xfrm>
              <a:off x="1258391" y="5244185"/>
              <a:ext cx="901700" cy="292100"/>
            </a:xfrm>
            <a:prstGeom prst="rect">
              <a:avLst/>
            </a:prstGeom>
          </p:spPr>
        </p:pic>
        <p:pic>
          <p:nvPicPr>
            <p:cNvPr id="21" name="Picture 20"/>
            <p:cNvPicPr>
              <a:picLocks noChangeAspect="1"/>
            </p:cNvPicPr>
            <p:nvPr/>
          </p:nvPicPr>
          <p:blipFill>
            <a:blip r:embed="rId9">
              <a:alphaModFix amt="24000"/>
            </a:blip>
            <a:stretch>
              <a:fillRect/>
            </a:stretch>
          </p:blipFill>
          <p:spPr>
            <a:xfrm>
              <a:off x="1790795" y="4411358"/>
              <a:ext cx="1500528" cy="2019941"/>
            </a:xfrm>
            <a:prstGeom prst="rect">
              <a:avLst/>
            </a:prstGeom>
          </p:spPr>
        </p:pic>
      </p:grpSp>
      <p:pic>
        <p:nvPicPr>
          <p:cNvPr id="14" name="Picture 13"/>
          <p:cNvPicPr>
            <a:picLocks noChangeAspect="1"/>
          </p:cNvPicPr>
          <p:nvPr/>
        </p:nvPicPr>
        <p:blipFill>
          <a:blip r:embed="rId10">
            <a:alphaModFix amt="25000"/>
          </a:blip>
          <a:stretch>
            <a:fillRect/>
          </a:stretch>
        </p:blipFill>
        <p:spPr>
          <a:xfrm>
            <a:off x="1595809" y="1648211"/>
            <a:ext cx="2618935" cy="2056678"/>
          </a:xfrm>
          <a:prstGeom prst="rect">
            <a:avLst/>
          </a:prstGeom>
        </p:spPr>
      </p:pic>
    </p:spTree>
    <p:extLst>
      <p:ext uri="{BB962C8B-B14F-4D97-AF65-F5344CB8AC3E}">
        <p14:creationId xmlns:p14="http://schemas.microsoft.com/office/powerpoint/2010/main" val="42426624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Difference Signature</a:t>
            </a:r>
            <a:endParaRPr lang="en-US" dirty="0"/>
          </a:p>
        </p:txBody>
      </p:sp>
      <p:sp>
        <p:nvSpPr>
          <p:cNvPr id="4" name="Content Placeholder 3"/>
          <p:cNvSpPr>
            <a:spLocks noGrp="1"/>
          </p:cNvSpPr>
          <p:nvPr>
            <p:ph idx="1"/>
          </p:nvPr>
        </p:nvSpPr>
        <p:spPr/>
        <p:txBody>
          <a:bodyPr>
            <a:normAutofit/>
          </a:bodyPr>
          <a:lstStyle/>
          <a:p>
            <a:r>
              <a:rPr lang="en-US" sz="2000" dirty="0" smtClean="0">
                <a:latin typeface="Arial"/>
                <a:cs typeface="Arial"/>
              </a:rPr>
              <a:t>Compute two difference signatures:</a:t>
            </a:r>
          </a:p>
          <a:p>
            <a:pPr lvl="1"/>
            <a:r>
              <a:rPr lang="en-US" sz="2000" dirty="0" err="1" smtClean="0">
                <a:latin typeface="Arial"/>
                <a:cs typeface="Arial"/>
              </a:rPr>
              <a:t>L(A</a:t>
            </a:r>
            <a:r>
              <a:rPr lang="en-US" sz="2000" baseline="-25000" dirty="0" err="1" smtClean="0">
                <a:latin typeface="Arial"/>
                <a:cs typeface="Arial"/>
              </a:rPr>
              <a:t>s-c</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s</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c</a:t>
            </a:r>
            <a:r>
              <a:rPr lang="en-US" sz="2000" dirty="0" smtClean="0">
                <a:latin typeface="Arial"/>
                <a:cs typeface="Arial"/>
              </a:rPr>
              <a:t>)</a:t>
            </a:r>
          </a:p>
          <a:p>
            <a:pPr lvl="1"/>
            <a:r>
              <a:rPr lang="en-US" sz="2000" dirty="0" err="1" smtClean="0">
                <a:latin typeface="Arial"/>
                <a:cs typeface="Arial"/>
              </a:rPr>
              <a:t>L(A</a:t>
            </a:r>
            <a:r>
              <a:rPr lang="en-US" sz="2000" baseline="-25000" dirty="0" err="1" smtClean="0">
                <a:latin typeface="Arial"/>
                <a:cs typeface="Arial"/>
              </a:rPr>
              <a:t>c-s</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c</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s</a:t>
            </a:r>
            <a:r>
              <a:rPr lang="en-US" sz="2000" dirty="0" smtClean="0">
                <a:latin typeface="Arial"/>
                <a:cs typeface="Arial"/>
              </a:rPr>
              <a:t>)</a:t>
            </a:r>
          </a:p>
          <a:p>
            <a:pPr lvl="1"/>
            <a:endParaRPr lang="en-US" sz="2000" dirty="0" smtClean="0">
              <a:latin typeface="Arial"/>
              <a:cs typeface="Arial"/>
            </a:endParaRPr>
          </a:p>
          <a:p>
            <a:endParaRPr lang="en-US" sz="2400" dirty="0" smtClean="0">
              <a:latin typeface="Arial"/>
              <a:cs typeface="Arial"/>
            </a:endParaRPr>
          </a:p>
          <a:p>
            <a:r>
              <a:rPr lang="en-US" sz="2400" dirty="0" smtClean="0">
                <a:latin typeface="Arial"/>
                <a:cs typeface="Arial"/>
              </a:rPr>
              <a:t>If </a:t>
            </a:r>
            <a:r>
              <a:rPr lang="en-US" sz="2400" dirty="0" err="1" smtClean="0">
                <a:latin typeface="Arial"/>
                <a:cs typeface="Arial"/>
              </a:rPr>
              <a:t>L(A</a:t>
            </a:r>
            <a:r>
              <a:rPr lang="en-US" sz="2400" baseline="-25000" dirty="0" err="1" smtClean="0">
                <a:latin typeface="Arial"/>
                <a:cs typeface="Arial"/>
              </a:rPr>
              <a:t>s-c</a:t>
            </a:r>
            <a:r>
              <a:rPr lang="en-US" sz="2400" dirty="0" smtClean="0">
                <a:latin typeface="Arial"/>
                <a:cs typeface="Arial"/>
              </a:rPr>
              <a:t>) ≠ </a:t>
            </a:r>
            <a:r>
              <a:rPr lang="en-US" sz="2400" b="1" dirty="0" smtClean="0">
                <a:solidFill>
                  <a:srgbClr val="000000"/>
                </a:solidFill>
                <a:cs typeface="Arial" charset="0"/>
              </a:rPr>
              <a:t>Ø     </a:t>
            </a:r>
            <a:r>
              <a:rPr lang="en-US" sz="2400" dirty="0" smtClean="0">
                <a:latin typeface="Arial"/>
                <a:cs typeface="Arial"/>
              </a:rPr>
              <a:t> </a:t>
            </a:r>
          </a:p>
          <a:p>
            <a:endParaRPr lang="en-US" sz="2400" baseline="-25000" dirty="0" smtClean="0">
              <a:latin typeface="Arial"/>
              <a:cs typeface="Arial"/>
            </a:endParaRPr>
          </a:p>
          <a:p>
            <a:endParaRPr lang="en-US" sz="2400" baseline="-25000" dirty="0" smtClean="0">
              <a:latin typeface="Arial"/>
              <a:cs typeface="Arial"/>
            </a:endParaRPr>
          </a:p>
          <a:p>
            <a:endParaRPr lang="en-US" sz="2400" dirty="0" smtClean="0">
              <a:latin typeface="Arial"/>
              <a:cs typeface="Arial"/>
            </a:endParaRPr>
          </a:p>
          <a:p>
            <a:pPr>
              <a:buNone/>
            </a:pPr>
            <a:endParaRPr lang="en-US" sz="2400" dirty="0" smtClean="0">
              <a:latin typeface="Arial"/>
              <a:cs typeface="Arial"/>
            </a:endParaRPr>
          </a:p>
          <a:p>
            <a:r>
              <a:rPr lang="en-US" sz="2400" dirty="0" smtClean="0">
                <a:latin typeface="Arial"/>
                <a:cs typeface="Arial"/>
              </a:rPr>
              <a:t>If </a:t>
            </a:r>
            <a:r>
              <a:rPr lang="en-US" sz="2400" dirty="0" err="1" smtClean="0">
                <a:latin typeface="Arial"/>
                <a:cs typeface="Arial"/>
              </a:rPr>
              <a:t>L(A</a:t>
            </a:r>
            <a:r>
              <a:rPr lang="en-US" sz="2400" baseline="-25000" dirty="0" err="1" smtClean="0">
                <a:latin typeface="Arial"/>
                <a:cs typeface="Arial"/>
              </a:rPr>
              <a:t>c-s</a:t>
            </a:r>
            <a:r>
              <a:rPr lang="en-US" sz="2400" dirty="0" smtClean="0">
                <a:latin typeface="Arial"/>
                <a:cs typeface="Arial"/>
              </a:rPr>
              <a:t>) ≠ </a:t>
            </a:r>
            <a:r>
              <a:rPr lang="en-US" sz="2400" b="1" dirty="0" smtClean="0">
                <a:solidFill>
                  <a:srgbClr val="000000"/>
                </a:solidFill>
                <a:cs typeface="Arial" charset="0"/>
              </a:rPr>
              <a:t>Ø</a:t>
            </a:r>
            <a:endParaRPr lang="en-US" sz="2400" baseline="-25000" dirty="0" smtClean="0">
              <a:latin typeface="Arial"/>
              <a:cs typeface="Arial"/>
            </a:endParaRPr>
          </a:p>
        </p:txBody>
      </p:sp>
      <p:sp>
        <p:nvSpPr>
          <p:cNvPr id="3" name="Slide Number Placeholder 2"/>
          <p:cNvSpPr>
            <a:spLocks noGrp="1"/>
          </p:cNvSpPr>
          <p:nvPr>
            <p:ph type="sldNum" sz="quarter" idx="12"/>
          </p:nvPr>
        </p:nvSpPr>
        <p:spPr/>
        <p:txBody>
          <a:bodyPr/>
          <a:lstStyle/>
          <a:p>
            <a:fld id="{1D72EBF8-7CF5-44B7-B2BF-E22DE4D0703D}" type="slidenum">
              <a:rPr lang="en-US" smtClean="0"/>
              <a:pPr/>
              <a:t>36</a:t>
            </a:fld>
            <a:endParaRPr lang="en-US"/>
          </a:p>
        </p:txBody>
      </p:sp>
      <p:sp>
        <p:nvSpPr>
          <p:cNvPr id="11" name="Right Arrow 10"/>
          <p:cNvSpPr/>
          <p:nvPr/>
        </p:nvSpPr>
        <p:spPr>
          <a:xfrm>
            <a:off x="2777067" y="3623724"/>
            <a:ext cx="795866" cy="37253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3928532" y="3358499"/>
            <a:ext cx="956733" cy="902992"/>
          </a:xfrm>
          <a:prstGeom prst="rect">
            <a:avLst/>
          </a:prstGeom>
        </p:spPr>
      </p:pic>
      <p:sp>
        <p:nvSpPr>
          <p:cNvPr id="13" name="Right Arrow 12"/>
          <p:cNvSpPr/>
          <p:nvPr/>
        </p:nvSpPr>
        <p:spPr>
          <a:xfrm>
            <a:off x="2777067" y="5220969"/>
            <a:ext cx="795866" cy="37253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3928532" y="5057342"/>
            <a:ext cx="956733" cy="90299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Client – Server    Relation</a:t>
            </a:r>
            <a:endParaRPr lang="en-US" dirty="0"/>
          </a:p>
        </p:txBody>
      </p:sp>
      <p:sp>
        <p:nvSpPr>
          <p:cNvPr id="10" name="Slide Number Placeholder 9"/>
          <p:cNvSpPr>
            <a:spLocks noGrp="1"/>
          </p:cNvSpPr>
          <p:nvPr>
            <p:ph type="sldNum" sz="quarter" idx="12"/>
          </p:nvPr>
        </p:nvSpPr>
        <p:spPr/>
        <p:txBody>
          <a:bodyPr/>
          <a:lstStyle/>
          <a:p>
            <a:fld id="{1D72EBF8-7CF5-44B7-B2BF-E22DE4D0703D}" type="slidenum">
              <a:rPr lang="en-US" smtClean="0"/>
              <a:pPr/>
              <a:t>37</a:t>
            </a:fld>
            <a:endParaRPr lang="en-US"/>
          </a:p>
        </p:txBody>
      </p:sp>
      <p:grpSp>
        <p:nvGrpSpPr>
          <p:cNvPr id="2" name="Group 27"/>
          <p:cNvGrpSpPr/>
          <p:nvPr/>
        </p:nvGrpSpPr>
        <p:grpSpPr>
          <a:xfrm>
            <a:off x="6170801" y="2429918"/>
            <a:ext cx="2056273" cy="1533782"/>
            <a:chOff x="4572007" y="1718732"/>
            <a:chExt cx="3259863" cy="2067556"/>
          </a:xfrm>
        </p:grpSpPr>
        <p:sp>
          <p:nvSpPr>
            <p:cNvPr id="5" name="Oval 4"/>
            <p:cNvSpPr/>
            <p:nvPr/>
          </p:nvSpPr>
          <p:spPr>
            <a:xfrm>
              <a:off x="4783676" y="1913467"/>
              <a:ext cx="2946595" cy="1720423"/>
            </a:xfrm>
            <a:prstGeom prst="ellipse">
              <a:avLst/>
            </a:prstGeom>
            <a:noFill/>
            <a:ln w="38100" cap="rnd"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600" b="1" dirty="0" smtClean="0">
                <a:solidFill>
                  <a:srgbClr val="785700"/>
                </a:solidFill>
              </a:endParaRPr>
            </a:p>
            <a:p>
              <a:endParaRPr lang="en-US" sz="1600" b="1" dirty="0" smtClean="0">
                <a:solidFill>
                  <a:srgbClr val="785700"/>
                </a:solidFill>
              </a:endParaRPr>
            </a:p>
            <a:p>
              <a:r>
                <a:rPr lang="en-US" sz="1600" b="1" dirty="0" smtClean="0">
                  <a:solidFill>
                    <a:srgbClr val="0000FF"/>
                  </a:solidFill>
                </a:rPr>
                <a:t>Server</a:t>
              </a:r>
              <a:endParaRPr lang="en-US" sz="1600" b="1" dirty="0">
                <a:solidFill>
                  <a:srgbClr val="0000FF"/>
                </a:solidFill>
              </a:endParaRPr>
            </a:p>
          </p:txBody>
        </p:sp>
        <p:sp>
          <p:nvSpPr>
            <p:cNvPr id="8" name="Oval 7"/>
            <p:cNvSpPr/>
            <p:nvPr/>
          </p:nvSpPr>
          <p:spPr>
            <a:xfrm>
              <a:off x="6238058" y="2167469"/>
              <a:ext cx="1368016" cy="1212423"/>
            </a:xfrm>
            <a:prstGeom prst="ellipse">
              <a:avLst/>
            </a:prstGeom>
            <a:noFill/>
            <a:ln w="38100" cap="rnd" cmpd="sng" algn="ctr">
              <a:solidFill>
                <a:schemeClr val="accent3">
                  <a:lumMod val="50000"/>
                </a:schemeClr>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600" b="1" dirty="0" smtClean="0">
                <a:solidFill>
                  <a:scrgbClr r="0" g="0" b="0"/>
                </a:solidFill>
              </a:endParaRPr>
            </a:p>
            <a:p>
              <a:pPr algn="ctr"/>
              <a:r>
                <a:rPr lang="en-US" sz="1600" b="1" dirty="0" smtClean="0">
                  <a:solidFill>
                    <a:schemeClr val="accent5">
                      <a:lumMod val="50000"/>
                    </a:schemeClr>
                  </a:solidFill>
                </a:rPr>
                <a:t>Client</a:t>
              </a:r>
            </a:p>
            <a:p>
              <a:pPr algn="ctr"/>
              <a:endParaRPr lang="en-US" sz="1600" b="1" dirty="0" smtClean="0">
                <a:solidFill>
                  <a:scrgbClr r="0" g="0" b="0"/>
                </a:solidFill>
              </a:endParaRPr>
            </a:p>
          </p:txBody>
        </p:sp>
        <p:sp>
          <p:nvSpPr>
            <p:cNvPr id="23" name="Rectangle 22"/>
            <p:cNvSpPr/>
            <p:nvPr/>
          </p:nvSpPr>
          <p:spPr>
            <a:xfrm>
              <a:off x="4572007"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3" name="Group 28"/>
          <p:cNvGrpSpPr/>
          <p:nvPr/>
        </p:nvGrpSpPr>
        <p:grpSpPr>
          <a:xfrm>
            <a:off x="3166542" y="2412985"/>
            <a:ext cx="2056273" cy="1533782"/>
            <a:chOff x="973885" y="1718732"/>
            <a:chExt cx="3259863" cy="2067556"/>
          </a:xfrm>
        </p:grpSpPr>
        <p:sp>
          <p:nvSpPr>
            <p:cNvPr id="11" name="Oval 10"/>
            <p:cNvSpPr/>
            <p:nvPr/>
          </p:nvSpPr>
          <p:spPr>
            <a:xfrm>
              <a:off x="1236150" y="1879601"/>
              <a:ext cx="2785725" cy="1754289"/>
            </a:xfrm>
            <a:prstGeom prst="ellipse">
              <a:avLst/>
            </a:prstGeom>
            <a:no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9757" rIns="19513" bIns="9757" rtlCol="0" anchor="t">
              <a:prstTxWarp prst="textNoShape">
                <a:avLst/>
              </a:prstTxWarp>
            </a:bodyPr>
            <a:lstStyle/>
            <a:p>
              <a:pPr algn="ctr"/>
              <a:endParaRPr lang="en-US" sz="1600" b="1" dirty="0" smtClean="0">
                <a:solidFill>
                  <a:schemeClr val="accent3">
                    <a:lumMod val="50000"/>
                  </a:schemeClr>
                </a:solidFill>
              </a:endParaRPr>
            </a:p>
            <a:p>
              <a:endParaRPr lang="en-US" sz="1600" b="1" dirty="0" smtClean="0">
                <a:solidFill>
                  <a:schemeClr val="accent3">
                    <a:lumMod val="50000"/>
                  </a:schemeClr>
                </a:solidFill>
              </a:endParaRPr>
            </a:p>
            <a:p>
              <a:r>
                <a:rPr lang="en-US" sz="1600" b="1" dirty="0" smtClean="0">
                  <a:solidFill>
                    <a:schemeClr val="accent3">
                      <a:lumMod val="50000"/>
                    </a:schemeClr>
                  </a:solidFill>
                </a:rPr>
                <a:t>Client</a:t>
              </a:r>
              <a:endParaRPr lang="en-US" sz="1600" b="1" dirty="0">
                <a:solidFill>
                  <a:schemeClr val="accent3">
                    <a:lumMod val="50000"/>
                  </a:schemeClr>
                </a:solidFill>
              </a:endParaRPr>
            </a:p>
          </p:txBody>
        </p:sp>
        <p:sp>
          <p:nvSpPr>
            <p:cNvPr id="12" name="Oval 11"/>
            <p:cNvSpPr/>
            <p:nvPr/>
          </p:nvSpPr>
          <p:spPr>
            <a:xfrm>
              <a:off x="2597983" y="2150537"/>
              <a:ext cx="1333559" cy="1212423"/>
            </a:xfrm>
            <a:prstGeom prst="ellipse">
              <a:avLst/>
            </a:prstGeom>
            <a:no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785700"/>
                </a:solidFill>
              </a:endParaRPr>
            </a:p>
            <a:p>
              <a:pPr algn="ctr"/>
              <a:r>
                <a:rPr lang="en-US" sz="1500" b="1" dirty="0" smtClean="0">
                  <a:solidFill>
                    <a:srgbClr val="0000FF"/>
                  </a:solidFill>
                </a:rPr>
                <a:t>Server</a:t>
              </a:r>
            </a:p>
            <a:p>
              <a:pPr algn="ctr"/>
              <a:endParaRPr lang="en-US" sz="1500" b="1" dirty="0" smtClean="0">
                <a:solidFill>
                  <a:srgbClr val="785700"/>
                </a:solidFill>
              </a:endParaRPr>
            </a:p>
          </p:txBody>
        </p:sp>
        <p:sp>
          <p:nvSpPr>
            <p:cNvPr id="24" name="Rectangle 23"/>
            <p:cNvSpPr/>
            <p:nvPr/>
          </p:nvSpPr>
          <p:spPr>
            <a:xfrm>
              <a:off x="973885"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4" name="Group 29"/>
          <p:cNvGrpSpPr/>
          <p:nvPr/>
        </p:nvGrpSpPr>
        <p:grpSpPr>
          <a:xfrm>
            <a:off x="6170801" y="4699903"/>
            <a:ext cx="2056273" cy="1671389"/>
            <a:chOff x="5663999" y="4240880"/>
            <a:chExt cx="3386868" cy="2253051"/>
          </a:xfrm>
        </p:grpSpPr>
        <p:sp>
          <p:nvSpPr>
            <p:cNvPr id="21" name="Oval 20"/>
            <p:cNvSpPr/>
            <p:nvPr/>
          </p:nvSpPr>
          <p:spPr>
            <a:xfrm>
              <a:off x="5768985" y="4378950"/>
              <a:ext cx="1530355" cy="1980290"/>
            </a:xfrm>
            <a:prstGeom prst="ellipse">
              <a:avLst/>
            </a:prstGeom>
            <a:no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600" b="1" dirty="0" smtClean="0">
                <a:solidFill>
                  <a:schemeClr val="accent3">
                    <a:lumMod val="50000"/>
                  </a:schemeClr>
                </a:solidFill>
              </a:endParaRPr>
            </a:p>
            <a:p>
              <a:endParaRPr lang="en-US" sz="1600" b="1" dirty="0" smtClean="0">
                <a:solidFill>
                  <a:schemeClr val="accent3">
                    <a:lumMod val="50000"/>
                  </a:schemeClr>
                </a:solidFill>
              </a:endParaRPr>
            </a:p>
            <a:p>
              <a:r>
                <a:rPr lang="en-US" sz="1600" b="1" dirty="0" smtClean="0">
                  <a:solidFill>
                    <a:schemeClr val="accent3">
                      <a:lumMod val="50000"/>
                    </a:schemeClr>
                  </a:solidFill>
                </a:rPr>
                <a:t>Client</a:t>
              </a:r>
              <a:endParaRPr lang="en-US" sz="1600" b="1" dirty="0">
                <a:solidFill>
                  <a:schemeClr val="accent3">
                    <a:lumMod val="50000"/>
                  </a:schemeClr>
                </a:solidFill>
              </a:endParaRPr>
            </a:p>
          </p:txBody>
        </p:sp>
        <p:sp>
          <p:nvSpPr>
            <p:cNvPr id="22" name="Oval 21"/>
            <p:cNvSpPr/>
            <p:nvPr/>
          </p:nvSpPr>
          <p:spPr>
            <a:xfrm>
              <a:off x="7422850" y="4378951"/>
              <a:ext cx="1545836" cy="1980290"/>
            </a:xfrm>
            <a:prstGeom prst="ellipse">
              <a:avLst/>
            </a:prstGeom>
            <a:no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600" b="1" dirty="0" smtClean="0">
                <a:solidFill>
                  <a:srgbClr val="0000FF"/>
                </a:solidFill>
              </a:endParaRPr>
            </a:p>
            <a:p>
              <a:pPr algn="ctr"/>
              <a:r>
                <a:rPr lang="en-US" sz="1600" b="1" dirty="0" smtClean="0">
                  <a:solidFill>
                    <a:srgbClr val="0000FF"/>
                  </a:solidFill>
                </a:rPr>
                <a:t>Server</a:t>
              </a:r>
            </a:p>
            <a:p>
              <a:pPr algn="ctr"/>
              <a:endParaRPr lang="en-US" sz="1600" b="1" dirty="0" smtClean="0">
                <a:solidFill>
                  <a:srgbClr val="0000FF"/>
                </a:solidFill>
              </a:endParaRPr>
            </a:p>
          </p:txBody>
        </p:sp>
        <p:sp>
          <p:nvSpPr>
            <p:cNvPr id="25" name="Rectangle 24"/>
            <p:cNvSpPr/>
            <p:nvPr/>
          </p:nvSpPr>
          <p:spPr>
            <a:xfrm>
              <a:off x="5663999" y="4240880"/>
              <a:ext cx="3386868" cy="2253051"/>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7" name="Group 30"/>
          <p:cNvGrpSpPr/>
          <p:nvPr/>
        </p:nvGrpSpPr>
        <p:grpSpPr>
          <a:xfrm>
            <a:off x="171650" y="3321988"/>
            <a:ext cx="1905103" cy="2253051"/>
            <a:chOff x="3471228" y="4223947"/>
            <a:chExt cx="1905103" cy="2253051"/>
          </a:xfrm>
          <a:noFill/>
        </p:grpSpPr>
        <p:sp>
          <p:nvSpPr>
            <p:cNvPr id="26" name="Rectangle 25"/>
            <p:cNvSpPr/>
            <p:nvPr/>
          </p:nvSpPr>
          <p:spPr>
            <a:xfrm>
              <a:off x="3471228" y="4223947"/>
              <a:ext cx="1905103" cy="2253051"/>
            </a:xfrm>
            <a:prstGeom prst="rect">
              <a:avLst/>
            </a:prstGeom>
            <a:grp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575234" y="4362014"/>
              <a:ext cx="1704617" cy="1980291"/>
            </a:xfrm>
            <a:prstGeom prst="ellipse">
              <a:avLst/>
            </a:prstGeom>
            <a:grpFill/>
            <a:ln w="57150" cap="rnd" cmpd="sng" algn="ctr">
              <a:solidFill>
                <a:schemeClr val="accent4">
                  <a:lumMod val="50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2000" b="1" dirty="0" smtClean="0">
                <a:solidFill>
                  <a:schemeClr val="accent3">
                    <a:lumMod val="50000"/>
                  </a:schemeClr>
                </a:solidFill>
              </a:endParaRPr>
            </a:p>
            <a:p>
              <a:r>
                <a:rPr lang="en-US" sz="2000" b="1" dirty="0" smtClean="0">
                  <a:solidFill>
                    <a:schemeClr val="accent3">
                      <a:lumMod val="50000"/>
                    </a:schemeClr>
                  </a:solidFill>
                </a:rPr>
                <a:t>    </a:t>
              </a:r>
              <a:endParaRPr lang="en-US" sz="2000" b="1" dirty="0">
                <a:solidFill>
                  <a:schemeClr val="accent3">
                    <a:lumMod val="50000"/>
                  </a:schemeClr>
                </a:solidFill>
              </a:endParaRPr>
            </a:p>
          </p:txBody>
        </p:sp>
        <p:sp>
          <p:nvSpPr>
            <p:cNvPr id="20" name="Oval 19"/>
            <p:cNvSpPr/>
            <p:nvPr/>
          </p:nvSpPr>
          <p:spPr>
            <a:xfrm>
              <a:off x="3581616" y="4362015"/>
              <a:ext cx="1676183" cy="1980290"/>
            </a:xfrm>
            <a:prstGeom prst="ellipse">
              <a:avLst/>
            </a:prstGeom>
            <a:grpFill/>
            <a:ln w="57150" cap="rnd" cmpd="sng" algn="ctr">
              <a:solidFill>
                <a:schemeClr val="accent4">
                  <a:lumMod val="50000"/>
                </a:schemeClr>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2000" b="1" dirty="0" smtClean="0">
                <a:solidFill>
                  <a:srgbClr val="785700"/>
                </a:solidFill>
              </a:endParaRPr>
            </a:p>
            <a:p>
              <a:pPr algn="ctr"/>
              <a:r>
                <a:rPr lang="en-US" sz="2000" b="1" dirty="0" smtClean="0">
                  <a:solidFill>
                    <a:schemeClr val="accent4">
                      <a:lumMod val="50000"/>
                    </a:schemeClr>
                  </a:solidFill>
                </a:rPr>
                <a:t>Server</a:t>
              </a:r>
            </a:p>
            <a:p>
              <a:pPr algn="ctr"/>
              <a:endParaRPr lang="en-US" sz="2000" b="1" dirty="0" smtClean="0">
                <a:solidFill>
                  <a:schemeClr val="accent4">
                    <a:lumMod val="50000"/>
                  </a:schemeClr>
                </a:solidFill>
              </a:endParaRPr>
            </a:p>
            <a:p>
              <a:pPr algn="ctr"/>
              <a:endParaRPr lang="en-US" sz="2000" b="1" dirty="0" smtClean="0">
                <a:solidFill>
                  <a:srgbClr val="785700"/>
                </a:solidFill>
              </a:endParaRPr>
            </a:p>
            <a:p>
              <a:pPr algn="ctr"/>
              <a:r>
                <a:rPr lang="en-US" sz="2000" b="1" dirty="0" smtClean="0">
                  <a:solidFill>
                    <a:srgbClr val="2F6231"/>
                  </a:solidFill>
                </a:rPr>
                <a:t>Client</a:t>
              </a:r>
            </a:p>
            <a:p>
              <a:pPr algn="ctr"/>
              <a:endParaRPr lang="en-US" sz="2000" b="1" dirty="0" smtClean="0">
                <a:solidFill>
                  <a:srgbClr val="785700"/>
                </a:solidFill>
              </a:endParaRPr>
            </a:p>
          </p:txBody>
        </p:sp>
      </p:grpSp>
      <p:grpSp>
        <p:nvGrpSpPr>
          <p:cNvPr id="9" name="Group 31"/>
          <p:cNvGrpSpPr/>
          <p:nvPr/>
        </p:nvGrpSpPr>
        <p:grpSpPr>
          <a:xfrm>
            <a:off x="3166541" y="4682969"/>
            <a:ext cx="2056274" cy="1683950"/>
            <a:chOff x="50800" y="4207014"/>
            <a:chExt cx="3124200" cy="2269984"/>
          </a:xfrm>
        </p:grpSpPr>
        <p:sp>
          <p:nvSpPr>
            <p:cNvPr id="13" name="Oval 12"/>
            <p:cNvSpPr/>
            <p:nvPr/>
          </p:nvSpPr>
          <p:spPr>
            <a:xfrm>
              <a:off x="145923" y="4311213"/>
              <a:ext cx="1667210" cy="1980291"/>
            </a:xfrm>
            <a:prstGeom prst="ellipse">
              <a:avLst/>
            </a:prstGeom>
            <a:no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600" b="1" dirty="0" smtClean="0">
                <a:solidFill>
                  <a:schemeClr val="accent3">
                    <a:lumMod val="50000"/>
                  </a:schemeClr>
                </a:solidFill>
              </a:endParaRPr>
            </a:p>
            <a:p>
              <a:endParaRPr lang="en-US" sz="1600" b="1" dirty="0" smtClean="0">
                <a:solidFill>
                  <a:schemeClr val="accent3">
                    <a:lumMod val="50000"/>
                  </a:schemeClr>
                </a:solidFill>
              </a:endParaRPr>
            </a:p>
            <a:p>
              <a:r>
                <a:rPr lang="en-US" sz="1600" b="1" dirty="0" smtClean="0">
                  <a:solidFill>
                    <a:schemeClr val="accent3">
                      <a:lumMod val="50000"/>
                    </a:schemeClr>
                  </a:solidFill>
                </a:rPr>
                <a:t>Client</a:t>
              </a:r>
              <a:endParaRPr lang="en-US" sz="1600" b="1" dirty="0">
                <a:solidFill>
                  <a:schemeClr val="accent3">
                    <a:lumMod val="50000"/>
                  </a:schemeClr>
                </a:solidFill>
              </a:endParaRPr>
            </a:p>
          </p:txBody>
        </p:sp>
        <p:sp>
          <p:nvSpPr>
            <p:cNvPr id="18" name="Oval 17"/>
            <p:cNvSpPr/>
            <p:nvPr/>
          </p:nvSpPr>
          <p:spPr>
            <a:xfrm>
              <a:off x="1490670" y="4311214"/>
              <a:ext cx="1545835" cy="1980290"/>
            </a:xfrm>
            <a:prstGeom prst="ellipse">
              <a:avLst/>
            </a:prstGeom>
            <a:no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600" b="1" dirty="0" smtClean="0">
                <a:solidFill>
                  <a:srgbClr val="0000FF"/>
                </a:solidFill>
              </a:endParaRPr>
            </a:p>
            <a:p>
              <a:pPr algn="ctr"/>
              <a:r>
                <a:rPr lang="en-US" sz="1600" b="1" dirty="0" smtClean="0">
                  <a:solidFill>
                    <a:srgbClr val="0000FF"/>
                  </a:solidFill>
                </a:rPr>
                <a:t>  Server</a:t>
              </a:r>
            </a:p>
            <a:p>
              <a:pPr algn="ctr"/>
              <a:endParaRPr lang="en-US" sz="1600" b="1" dirty="0" smtClean="0">
                <a:solidFill>
                  <a:srgbClr val="0000FF"/>
                </a:solidFill>
              </a:endParaRPr>
            </a:p>
          </p:txBody>
        </p:sp>
        <p:sp>
          <p:nvSpPr>
            <p:cNvPr id="27" name="Rectangle 26"/>
            <p:cNvSpPr/>
            <p:nvPr/>
          </p:nvSpPr>
          <p:spPr>
            <a:xfrm>
              <a:off x="50800" y="4207014"/>
              <a:ext cx="3124200" cy="2269984"/>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8" name="TextBox 27"/>
          <p:cNvSpPr txBox="1"/>
          <p:nvPr/>
        </p:nvSpPr>
        <p:spPr>
          <a:xfrm>
            <a:off x="321754" y="1490136"/>
            <a:ext cx="8449732" cy="600164"/>
          </a:xfrm>
          <a:prstGeom prst="rect">
            <a:avLst/>
          </a:prstGeom>
          <a:noFill/>
          <a:ln w="28575" cmpd="sng">
            <a:noFill/>
          </a:ln>
        </p:spPr>
        <p:txBody>
          <a:bodyPr wrap="square" bIns="91440" rtlCol="0">
            <a:spAutoFit/>
          </a:bodyPr>
          <a:lstStyle/>
          <a:p>
            <a:pPr algn="ctr"/>
            <a:r>
              <a:rPr lang="en-US" sz="3000" dirty="0" smtClean="0"/>
              <a:t>Five possible relationships between </a:t>
            </a:r>
            <a:r>
              <a:rPr lang="en-US" sz="3000" dirty="0" err="1" smtClean="0"/>
              <a:t>L(A</a:t>
            </a:r>
            <a:r>
              <a:rPr lang="en-US" sz="3000" baseline="-25000" dirty="0" err="1" smtClean="0"/>
              <a:t>c</a:t>
            </a:r>
            <a:r>
              <a:rPr lang="en-US" sz="3000" dirty="0" smtClean="0"/>
              <a:t>) and </a:t>
            </a:r>
            <a:r>
              <a:rPr lang="en-US" sz="3000" dirty="0" err="1" smtClean="0"/>
              <a:t>L(A</a:t>
            </a:r>
            <a:r>
              <a:rPr lang="en-US" sz="3000" baseline="-25000" dirty="0" err="1" smtClean="0"/>
              <a:t>s</a:t>
            </a:r>
            <a:r>
              <a:rPr lang="en-US" sz="3000" dirty="0" smtClean="0"/>
              <a:t>)</a:t>
            </a:r>
            <a:endParaRPr lang="en-US" sz="3000" dirty="0"/>
          </a:p>
        </p:txBody>
      </p:sp>
      <p:cxnSp>
        <p:nvCxnSpPr>
          <p:cNvPr id="29" name="Straight Connector 28"/>
          <p:cNvCxnSpPr/>
          <p:nvPr/>
        </p:nvCxnSpPr>
        <p:spPr>
          <a:xfrm>
            <a:off x="0" y="2167487"/>
            <a:ext cx="9144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8723" y="5691179"/>
            <a:ext cx="1719140" cy="461665"/>
          </a:xfrm>
          <a:prstGeom prst="rect">
            <a:avLst/>
          </a:prstGeom>
          <a:noFill/>
        </p:spPr>
        <p:txBody>
          <a:bodyPr wrap="none" rtlCol="0">
            <a:spAutoFit/>
          </a:bodyPr>
          <a:lstStyle/>
          <a:p>
            <a:r>
              <a:rPr lang="en-US" sz="2400" dirty="0" err="1" smtClean="0"/>
              <a:t>L(A</a:t>
            </a:r>
            <a:r>
              <a:rPr lang="en-US" sz="2400" baseline="-25000" dirty="0" err="1" smtClean="0"/>
              <a:t>c</a:t>
            </a:r>
            <a:r>
              <a:rPr lang="en-US" sz="2400" dirty="0" smtClean="0"/>
              <a:t>) = </a:t>
            </a:r>
            <a:r>
              <a:rPr lang="en-US" sz="2400" dirty="0" err="1" smtClean="0"/>
              <a:t>L(A</a:t>
            </a:r>
            <a:r>
              <a:rPr lang="en-US" sz="2400" baseline="-25000" dirty="0" err="1" smtClean="0"/>
              <a:t>s</a:t>
            </a:r>
            <a:r>
              <a:rPr lang="en-US" sz="2400" dirty="0" smtClean="0"/>
              <a:t>)</a:t>
            </a:r>
            <a:endParaRPr lang="en-US" sz="2400" dirty="0"/>
          </a:p>
        </p:txBody>
      </p:sp>
      <p:grpSp>
        <p:nvGrpSpPr>
          <p:cNvPr id="40" name="Group 39"/>
          <p:cNvGrpSpPr/>
          <p:nvPr/>
        </p:nvGrpSpPr>
        <p:grpSpPr>
          <a:xfrm>
            <a:off x="3313048" y="3963700"/>
            <a:ext cx="1931037" cy="461665"/>
            <a:chOff x="3313048" y="3963700"/>
            <a:chExt cx="1931037" cy="461665"/>
          </a:xfrm>
        </p:grpSpPr>
        <p:sp>
          <p:nvSpPr>
            <p:cNvPr id="31" name="TextBox 30"/>
            <p:cNvSpPr txBox="1"/>
            <p:nvPr/>
          </p:nvSpPr>
          <p:spPr>
            <a:xfrm>
              <a:off x="3313048" y="3963700"/>
              <a:ext cx="1931037" cy="461665"/>
            </a:xfrm>
            <a:prstGeom prst="rect">
              <a:avLst/>
            </a:prstGeom>
            <a:noFill/>
          </p:spPr>
          <p:txBody>
            <a:bodyPr wrap="none" rtlCol="0">
              <a:spAutoFit/>
            </a:bodyPr>
            <a:lstStyle/>
            <a:p>
              <a:r>
                <a:rPr lang="en-US" sz="2400" dirty="0" err="1" smtClean="0"/>
                <a:t>L(A</a:t>
              </a:r>
              <a:r>
                <a:rPr lang="en-US" sz="2400" baseline="-25000" dirty="0" err="1" smtClean="0"/>
                <a:t>s</a:t>
              </a:r>
              <a:r>
                <a:rPr lang="en-US" sz="2400" dirty="0" smtClean="0"/>
                <a:t>)        </a:t>
              </a:r>
              <a:r>
                <a:rPr lang="en-US" sz="2400" dirty="0" err="1" smtClean="0"/>
                <a:t>L(A</a:t>
              </a:r>
              <a:r>
                <a:rPr lang="en-US" sz="2400" baseline="-25000" dirty="0" err="1" smtClean="0"/>
                <a:t>c</a:t>
              </a:r>
              <a:r>
                <a:rPr lang="en-US" sz="2400" dirty="0" smtClean="0"/>
                <a:t>)</a:t>
              </a:r>
              <a:endParaRPr lang="en-US" sz="2400" dirty="0"/>
            </a:p>
          </p:txBody>
        </p:sp>
        <p:pic>
          <p:nvPicPr>
            <p:cNvPr id="35" name="Picture 34"/>
            <p:cNvPicPr>
              <a:picLocks noChangeAspect="1"/>
            </p:cNvPicPr>
            <p:nvPr/>
          </p:nvPicPr>
          <p:blipFill>
            <a:blip r:embed="rId3"/>
            <a:stretch>
              <a:fillRect/>
            </a:stretch>
          </p:blipFill>
          <p:spPr>
            <a:xfrm>
              <a:off x="4089390" y="4047068"/>
              <a:ext cx="304800" cy="304800"/>
            </a:xfrm>
            <a:prstGeom prst="rect">
              <a:avLst/>
            </a:prstGeom>
          </p:spPr>
        </p:pic>
      </p:grpSp>
      <p:grpSp>
        <p:nvGrpSpPr>
          <p:cNvPr id="41" name="Group 40"/>
          <p:cNvGrpSpPr/>
          <p:nvPr/>
        </p:nvGrpSpPr>
        <p:grpSpPr>
          <a:xfrm>
            <a:off x="6304319" y="3946767"/>
            <a:ext cx="1931037" cy="461665"/>
            <a:chOff x="6304319" y="3946767"/>
            <a:chExt cx="1931037" cy="461665"/>
          </a:xfrm>
        </p:grpSpPr>
        <p:sp>
          <p:nvSpPr>
            <p:cNvPr id="32" name="TextBox 31"/>
            <p:cNvSpPr txBox="1"/>
            <p:nvPr/>
          </p:nvSpPr>
          <p:spPr>
            <a:xfrm>
              <a:off x="6304319" y="3946767"/>
              <a:ext cx="1931037" cy="461665"/>
            </a:xfrm>
            <a:prstGeom prst="rect">
              <a:avLst/>
            </a:prstGeom>
            <a:noFill/>
          </p:spPr>
          <p:txBody>
            <a:bodyPr wrap="none" rtlCol="0">
              <a:spAutoFit/>
            </a:bodyPr>
            <a:lstStyle/>
            <a:p>
              <a:r>
                <a:rPr lang="en-US" sz="2400" dirty="0" err="1" smtClean="0"/>
                <a:t>L(A</a:t>
              </a:r>
              <a:r>
                <a:rPr lang="en-US" sz="2400" baseline="-25000" dirty="0" err="1" smtClean="0"/>
                <a:t>c</a:t>
              </a:r>
              <a:r>
                <a:rPr lang="en-US" sz="2400" dirty="0" smtClean="0"/>
                <a:t>)        </a:t>
              </a:r>
              <a:r>
                <a:rPr lang="en-US" sz="2400" dirty="0" err="1" smtClean="0"/>
                <a:t>L(A</a:t>
              </a:r>
              <a:r>
                <a:rPr lang="en-US" sz="2400" baseline="-25000" dirty="0" err="1" smtClean="0"/>
                <a:t>s</a:t>
              </a:r>
              <a:r>
                <a:rPr lang="en-US" sz="2400" dirty="0" smtClean="0"/>
                <a:t>)</a:t>
              </a:r>
              <a:endParaRPr lang="en-US" sz="2400" dirty="0"/>
            </a:p>
          </p:txBody>
        </p:sp>
        <p:pic>
          <p:nvPicPr>
            <p:cNvPr id="36" name="Picture 35"/>
            <p:cNvPicPr>
              <a:picLocks noChangeAspect="1"/>
            </p:cNvPicPr>
            <p:nvPr/>
          </p:nvPicPr>
          <p:blipFill>
            <a:blip r:embed="rId3"/>
            <a:stretch>
              <a:fillRect/>
            </a:stretch>
          </p:blipFill>
          <p:spPr>
            <a:xfrm>
              <a:off x="7112865" y="4052833"/>
              <a:ext cx="304800" cy="304800"/>
            </a:xfrm>
            <a:prstGeom prst="rect">
              <a:avLst/>
            </a:prstGeom>
          </p:spPr>
        </p:pic>
      </p:grpSp>
      <p:grpSp>
        <p:nvGrpSpPr>
          <p:cNvPr id="42" name="Group 41"/>
          <p:cNvGrpSpPr/>
          <p:nvPr/>
        </p:nvGrpSpPr>
        <p:grpSpPr>
          <a:xfrm>
            <a:off x="3031076" y="6311670"/>
            <a:ext cx="2624659" cy="461665"/>
            <a:chOff x="3031076" y="6311670"/>
            <a:chExt cx="2624659" cy="461665"/>
          </a:xfrm>
        </p:grpSpPr>
        <p:sp>
          <p:nvSpPr>
            <p:cNvPr id="33" name="TextBox 32"/>
            <p:cNvSpPr txBox="1"/>
            <p:nvPr/>
          </p:nvSpPr>
          <p:spPr>
            <a:xfrm>
              <a:off x="3031076" y="6311670"/>
              <a:ext cx="2624659" cy="461665"/>
            </a:xfrm>
            <a:prstGeom prst="rect">
              <a:avLst/>
            </a:prstGeom>
            <a:noFill/>
          </p:spPr>
          <p:txBody>
            <a:bodyPr wrap="square" rtlCol="0">
              <a:spAutoFit/>
            </a:bodyPr>
            <a:lstStyle/>
            <a:p>
              <a:r>
                <a:rPr lang="en-US" sz="2400" dirty="0" err="1" smtClean="0"/>
                <a:t>L(A</a:t>
              </a:r>
              <a:r>
                <a:rPr lang="en-US" sz="2400" baseline="-25000" dirty="0" err="1" smtClean="0"/>
                <a:t>c</a:t>
              </a:r>
              <a:r>
                <a:rPr lang="en-US" sz="2400" dirty="0" smtClean="0"/>
                <a:t>)       </a:t>
              </a:r>
              <a:r>
                <a:rPr lang="en-US" sz="2400" dirty="0" err="1" smtClean="0"/>
                <a:t>L(A</a:t>
              </a:r>
              <a:r>
                <a:rPr lang="en-US" sz="2400" baseline="-25000" dirty="0" err="1" smtClean="0"/>
                <a:t>s</a:t>
              </a:r>
              <a:r>
                <a:rPr lang="en-US" sz="2400" dirty="0" smtClean="0"/>
                <a:t>) ≠ </a:t>
              </a:r>
              <a:r>
                <a:rPr lang="en-US" sz="2400" b="1" dirty="0" smtClean="0">
                  <a:solidFill>
                    <a:srgbClr val="000000"/>
                  </a:solidFill>
                  <a:cs typeface="Arial" charset="0"/>
                </a:rPr>
                <a:t>Ø</a:t>
              </a:r>
              <a:endParaRPr lang="en-US" sz="2400" dirty="0"/>
            </a:p>
          </p:txBody>
        </p:sp>
        <p:pic>
          <p:nvPicPr>
            <p:cNvPr id="37" name="Picture 36"/>
            <p:cNvPicPr>
              <a:picLocks noChangeAspect="1"/>
            </p:cNvPicPr>
            <p:nvPr/>
          </p:nvPicPr>
          <p:blipFill>
            <a:blip r:embed="rId4"/>
            <a:stretch>
              <a:fillRect/>
            </a:stretch>
          </p:blipFill>
          <p:spPr>
            <a:xfrm>
              <a:off x="3781932" y="6393047"/>
              <a:ext cx="324406" cy="324406"/>
            </a:xfrm>
            <a:prstGeom prst="rect">
              <a:avLst/>
            </a:prstGeom>
          </p:spPr>
        </p:pic>
      </p:grpSp>
      <p:grpSp>
        <p:nvGrpSpPr>
          <p:cNvPr id="43" name="Group 42"/>
          <p:cNvGrpSpPr/>
          <p:nvPr/>
        </p:nvGrpSpPr>
        <p:grpSpPr>
          <a:xfrm>
            <a:off x="6044855" y="6342248"/>
            <a:ext cx="2624659" cy="461665"/>
            <a:chOff x="6044855" y="6342248"/>
            <a:chExt cx="2624659" cy="461665"/>
          </a:xfrm>
        </p:grpSpPr>
        <p:sp>
          <p:nvSpPr>
            <p:cNvPr id="38" name="TextBox 37"/>
            <p:cNvSpPr txBox="1"/>
            <p:nvPr/>
          </p:nvSpPr>
          <p:spPr>
            <a:xfrm>
              <a:off x="6044855" y="6342248"/>
              <a:ext cx="2624659" cy="461665"/>
            </a:xfrm>
            <a:prstGeom prst="rect">
              <a:avLst/>
            </a:prstGeom>
            <a:noFill/>
          </p:spPr>
          <p:txBody>
            <a:bodyPr wrap="square" rtlCol="0">
              <a:spAutoFit/>
            </a:bodyPr>
            <a:lstStyle/>
            <a:p>
              <a:r>
                <a:rPr lang="en-US" sz="2400" dirty="0" err="1" smtClean="0"/>
                <a:t>L(A</a:t>
              </a:r>
              <a:r>
                <a:rPr lang="en-US" sz="2400" baseline="-25000" dirty="0" err="1" smtClean="0"/>
                <a:t>c</a:t>
              </a:r>
              <a:r>
                <a:rPr lang="en-US" sz="2400" dirty="0" smtClean="0"/>
                <a:t>)       </a:t>
              </a:r>
              <a:r>
                <a:rPr lang="en-US" sz="2400" dirty="0" err="1" smtClean="0"/>
                <a:t>L(A</a:t>
              </a:r>
              <a:r>
                <a:rPr lang="en-US" sz="2400" baseline="-25000" dirty="0" err="1" smtClean="0"/>
                <a:t>s</a:t>
              </a:r>
              <a:r>
                <a:rPr lang="en-US" sz="2400" dirty="0" smtClean="0"/>
                <a:t>) = </a:t>
              </a:r>
              <a:r>
                <a:rPr lang="en-US" sz="2400" b="1" dirty="0" smtClean="0">
                  <a:solidFill>
                    <a:srgbClr val="000000"/>
                  </a:solidFill>
                  <a:cs typeface="Arial" charset="0"/>
                </a:rPr>
                <a:t>Ø</a:t>
              </a:r>
              <a:endParaRPr lang="en-US" sz="2400" dirty="0"/>
            </a:p>
          </p:txBody>
        </p:sp>
        <p:pic>
          <p:nvPicPr>
            <p:cNvPr id="39" name="Picture 38"/>
            <p:cNvPicPr>
              <a:picLocks noChangeAspect="1"/>
            </p:cNvPicPr>
            <p:nvPr/>
          </p:nvPicPr>
          <p:blipFill>
            <a:blip r:embed="rId4"/>
            <a:stretch>
              <a:fillRect/>
            </a:stretch>
          </p:blipFill>
          <p:spPr>
            <a:xfrm>
              <a:off x="6795711" y="6423625"/>
              <a:ext cx="324406" cy="324406"/>
            </a:xfrm>
            <a:prstGeom prst="rect">
              <a:avLst/>
            </a:prstGeom>
          </p:spPr>
        </p:pic>
      </p:grpSp>
      <p:pic>
        <p:nvPicPr>
          <p:cNvPr id="44" name="Picture 43"/>
          <p:cNvPicPr>
            <a:picLocks noChangeAspect="1"/>
          </p:cNvPicPr>
          <p:nvPr/>
        </p:nvPicPr>
        <p:blipFill>
          <a:blip r:embed="rId5"/>
          <a:stretch>
            <a:fillRect/>
          </a:stretch>
        </p:blipFill>
        <p:spPr>
          <a:xfrm>
            <a:off x="660677" y="2283222"/>
            <a:ext cx="959167" cy="959167"/>
          </a:xfrm>
          <a:prstGeom prst="rect">
            <a:avLst/>
          </a:prstGeom>
        </p:spPr>
      </p:pic>
      <p:pic>
        <p:nvPicPr>
          <p:cNvPr id="45" name="Picture 44"/>
          <p:cNvPicPr>
            <a:picLocks noChangeAspect="1"/>
          </p:cNvPicPr>
          <p:nvPr/>
        </p:nvPicPr>
        <p:blipFill>
          <a:blip r:embed="rId6"/>
          <a:stretch>
            <a:fillRect/>
          </a:stretch>
        </p:blipFill>
        <p:spPr>
          <a:xfrm>
            <a:off x="4597573" y="3460056"/>
            <a:ext cx="2116323" cy="199744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Server-Client Difference Signature</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38</a:t>
            </a:fld>
            <a:endParaRPr lang="en-US"/>
          </a:p>
        </p:txBody>
      </p:sp>
      <p:sp>
        <p:nvSpPr>
          <p:cNvPr id="8" name="TextBox 7"/>
          <p:cNvSpPr txBox="1"/>
          <p:nvPr/>
        </p:nvSpPr>
        <p:spPr>
          <a:xfrm>
            <a:off x="1303868" y="1574801"/>
            <a:ext cx="6587066" cy="754053"/>
          </a:xfrm>
          <a:prstGeom prst="rect">
            <a:avLst/>
          </a:prstGeom>
          <a:noFill/>
          <a:ln w="28575" cmpd="sng">
            <a:noFill/>
          </a:ln>
        </p:spPr>
        <p:txBody>
          <a:bodyPr wrap="square" bIns="91440" rtlCol="0">
            <a:spAutoFit/>
          </a:bodyPr>
          <a:lstStyle/>
          <a:p>
            <a:pPr algn="ctr"/>
            <a:r>
              <a:rPr lang="en-US" sz="4000" dirty="0" smtClean="0"/>
              <a:t>We compute    </a:t>
            </a:r>
            <a:r>
              <a:rPr lang="en-US" sz="4000" dirty="0" err="1" smtClean="0"/>
              <a:t>L(A</a:t>
            </a:r>
            <a:r>
              <a:rPr lang="en-US" sz="4000" baseline="-25000" dirty="0" err="1" smtClean="0"/>
              <a:t>s-c</a:t>
            </a:r>
            <a:r>
              <a:rPr lang="en-US" sz="4000" dirty="0" smtClean="0"/>
              <a:t>)</a:t>
            </a:r>
            <a:endParaRPr lang="en-US" sz="4000" dirty="0"/>
          </a:p>
        </p:txBody>
      </p:sp>
      <p:grpSp>
        <p:nvGrpSpPr>
          <p:cNvPr id="4" name="Group 8"/>
          <p:cNvGrpSpPr/>
          <p:nvPr/>
        </p:nvGrpSpPr>
        <p:grpSpPr>
          <a:xfrm>
            <a:off x="156031" y="5208398"/>
            <a:ext cx="1947326" cy="1235084"/>
            <a:chOff x="4572007" y="1718732"/>
            <a:chExt cx="3259863" cy="2067556"/>
          </a:xfrm>
        </p:grpSpPr>
        <p:sp>
          <p:nvSpPr>
            <p:cNvPr id="10" name="Oval 9"/>
            <p:cNvSpPr/>
            <p:nvPr/>
          </p:nvSpPr>
          <p:spPr>
            <a:xfrm>
              <a:off x="4783676" y="1913467"/>
              <a:ext cx="2946595" cy="1720423"/>
            </a:xfrm>
            <a:prstGeom prst="ellipse">
              <a:avLst/>
            </a:prstGeom>
            <a:solidFill>
              <a:srgbClr val="66CCFF"/>
            </a:solidFill>
            <a:ln w="38100" cap="rnd"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rgbClr val="0000FF"/>
                </a:solidFill>
              </a:endParaRPr>
            </a:p>
            <a:p>
              <a:endParaRPr lang="en-US" sz="1500" b="1" dirty="0" smtClean="0">
                <a:solidFill>
                  <a:srgbClr val="0000FF"/>
                </a:solidFill>
              </a:endParaRPr>
            </a:p>
            <a:p>
              <a:r>
                <a:rPr lang="en-US" sz="1500" b="1" dirty="0" smtClean="0">
                  <a:solidFill>
                    <a:srgbClr val="0000FF"/>
                  </a:solidFill>
                </a:rPr>
                <a:t>Server</a:t>
              </a:r>
              <a:endParaRPr lang="en-US" sz="1500" b="1" dirty="0">
                <a:solidFill>
                  <a:srgbClr val="0000FF"/>
                </a:solidFill>
              </a:endParaRPr>
            </a:p>
          </p:txBody>
        </p:sp>
        <p:sp>
          <p:nvSpPr>
            <p:cNvPr id="12" name="Rectangle 11"/>
            <p:cNvSpPr/>
            <p:nvPr/>
          </p:nvSpPr>
          <p:spPr>
            <a:xfrm>
              <a:off x="4572007"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1" name="Oval 10"/>
            <p:cNvSpPr/>
            <p:nvPr/>
          </p:nvSpPr>
          <p:spPr>
            <a:xfrm>
              <a:off x="6060238" y="2167469"/>
              <a:ext cx="1545836" cy="1212423"/>
            </a:xfrm>
            <a:prstGeom prst="ellipse">
              <a:avLst/>
            </a:prstGeom>
            <a:solidFill>
              <a:schemeClr val="bg1"/>
            </a:solidFill>
            <a:ln w="38100" cap="rnd" cmpd="sng" algn="ctr">
              <a:solidFill>
                <a:schemeClr val="accent3">
                  <a:lumMod val="50000"/>
                </a:schemeClr>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crgbClr r="0" g="0" b="0"/>
                </a:solidFill>
              </a:endParaRPr>
            </a:p>
            <a:p>
              <a:pPr algn="ctr"/>
              <a:r>
                <a:rPr lang="en-US" sz="1500" b="1" dirty="0" smtClean="0">
                  <a:solidFill>
                    <a:schemeClr val="accent5">
                      <a:lumMod val="50000"/>
                    </a:schemeClr>
                  </a:solidFill>
                </a:rPr>
                <a:t>Client</a:t>
              </a:r>
            </a:p>
            <a:p>
              <a:pPr algn="ctr"/>
              <a:endParaRPr lang="en-US" sz="1500" b="1" dirty="0" smtClean="0">
                <a:solidFill>
                  <a:scrgbClr r="0" g="0" b="0"/>
                </a:solidFill>
              </a:endParaRPr>
            </a:p>
          </p:txBody>
        </p:sp>
      </p:grpSp>
      <p:grpSp>
        <p:nvGrpSpPr>
          <p:cNvPr id="5" name="Group 12"/>
          <p:cNvGrpSpPr/>
          <p:nvPr/>
        </p:nvGrpSpPr>
        <p:grpSpPr>
          <a:xfrm>
            <a:off x="2414762" y="3010757"/>
            <a:ext cx="1947326" cy="1235084"/>
            <a:chOff x="973885" y="1718732"/>
            <a:chExt cx="3259863" cy="2067556"/>
          </a:xfrm>
        </p:grpSpPr>
        <p:sp>
          <p:nvSpPr>
            <p:cNvPr id="14" name="Oval 13"/>
            <p:cNvSpPr/>
            <p:nvPr/>
          </p:nvSpPr>
          <p:spPr>
            <a:xfrm>
              <a:off x="1236150" y="1879601"/>
              <a:ext cx="2785725" cy="1754289"/>
            </a:xfrm>
            <a:prstGeom prst="ellipse">
              <a:avLst/>
            </a:prstGeom>
            <a:no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endParaRPr lang="en-US" sz="1500" b="1" dirty="0" smtClean="0">
                <a:solidFill>
                  <a:schemeClr val="accent3">
                    <a:lumMod val="50000"/>
                  </a:schemeClr>
                </a:solidFill>
              </a:endParaRPr>
            </a:p>
            <a:p>
              <a:r>
                <a:rPr lang="en-US" sz="1500" b="1" dirty="0" smtClean="0">
                  <a:solidFill>
                    <a:schemeClr val="accent3">
                      <a:lumMod val="50000"/>
                    </a:schemeClr>
                  </a:solidFill>
                </a:rPr>
                <a:t>Client</a:t>
              </a:r>
              <a:endParaRPr lang="en-US" sz="1500" b="1" dirty="0">
                <a:solidFill>
                  <a:schemeClr val="accent3">
                    <a:lumMod val="50000"/>
                  </a:schemeClr>
                </a:solidFill>
              </a:endParaRPr>
            </a:p>
          </p:txBody>
        </p:sp>
        <p:sp>
          <p:nvSpPr>
            <p:cNvPr id="15" name="Oval 14"/>
            <p:cNvSpPr/>
            <p:nvPr/>
          </p:nvSpPr>
          <p:spPr>
            <a:xfrm>
              <a:off x="2385708" y="2150536"/>
              <a:ext cx="1545836" cy="1212423"/>
            </a:xfrm>
            <a:prstGeom prst="ellipse">
              <a:avLst/>
            </a:prstGeom>
            <a:no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rgbClr val="0000FF"/>
                  </a:solidFill>
                </a:rPr>
                <a:t>Server</a:t>
              </a:r>
            </a:p>
            <a:p>
              <a:pPr algn="ctr"/>
              <a:endParaRPr lang="en-US" sz="1500" b="1" dirty="0" smtClean="0">
                <a:solidFill>
                  <a:srgbClr val="0000FF"/>
                </a:solidFill>
              </a:endParaRPr>
            </a:p>
          </p:txBody>
        </p:sp>
        <p:sp>
          <p:nvSpPr>
            <p:cNvPr id="16" name="Rectangle 15"/>
            <p:cNvSpPr/>
            <p:nvPr/>
          </p:nvSpPr>
          <p:spPr>
            <a:xfrm>
              <a:off x="973885"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6" name="Group 16"/>
          <p:cNvGrpSpPr/>
          <p:nvPr/>
        </p:nvGrpSpPr>
        <p:grpSpPr>
          <a:xfrm>
            <a:off x="4469158" y="5169520"/>
            <a:ext cx="2023194" cy="1345892"/>
            <a:chOff x="5663999" y="4240880"/>
            <a:chExt cx="3386868" cy="2253051"/>
          </a:xfrm>
        </p:grpSpPr>
        <p:sp>
          <p:nvSpPr>
            <p:cNvPr id="18" name="Oval 17"/>
            <p:cNvSpPr/>
            <p:nvPr/>
          </p:nvSpPr>
          <p:spPr>
            <a:xfrm>
              <a:off x="5796874" y="4378950"/>
              <a:ext cx="1530354" cy="1980291"/>
            </a:xfrm>
            <a:prstGeom prst="ellipse">
              <a:avLst/>
            </a:prstGeom>
            <a:no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r>
                <a:rPr lang="en-US" sz="1500" b="1" dirty="0" smtClean="0">
                  <a:solidFill>
                    <a:schemeClr val="accent3">
                      <a:lumMod val="50000"/>
                    </a:schemeClr>
                  </a:solidFill>
                </a:rPr>
                <a:t>Client</a:t>
              </a:r>
              <a:endParaRPr lang="en-US" sz="1500" b="1" dirty="0">
                <a:solidFill>
                  <a:schemeClr val="accent3">
                    <a:lumMod val="50000"/>
                  </a:schemeClr>
                </a:solidFill>
              </a:endParaRPr>
            </a:p>
          </p:txBody>
        </p:sp>
        <p:sp>
          <p:nvSpPr>
            <p:cNvPr id="19" name="Oval 18"/>
            <p:cNvSpPr/>
            <p:nvPr/>
          </p:nvSpPr>
          <p:spPr>
            <a:xfrm>
              <a:off x="7394959" y="4378951"/>
              <a:ext cx="1545836" cy="1980290"/>
            </a:xfrm>
            <a:prstGeom prst="ellipse">
              <a:avLst/>
            </a:prstGeom>
            <a:solidFill>
              <a:srgbClr val="66CCFF"/>
            </a:solid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rgbClr val="0000FF"/>
                  </a:solidFill>
                </a:rPr>
                <a:t>Server</a:t>
              </a:r>
            </a:p>
            <a:p>
              <a:pPr algn="ctr"/>
              <a:endParaRPr lang="en-US" sz="1500" b="1" dirty="0" smtClean="0">
                <a:solidFill>
                  <a:srgbClr val="0000FF"/>
                </a:solidFill>
              </a:endParaRPr>
            </a:p>
          </p:txBody>
        </p:sp>
        <p:sp>
          <p:nvSpPr>
            <p:cNvPr id="20" name="Rectangle 19"/>
            <p:cNvSpPr/>
            <p:nvPr/>
          </p:nvSpPr>
          <p:spPr>
            <a:xfrm>
              <a:off x="5663999" y="4240880"/>
              <a:ext cx="3386868" cy="2253051"/>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7" name="Group 20"/>
          <p:cNvGrpSpPr/>
          <p:nvPr/>
        </p:nvGrpSpPr>
        <p:grpSpPr>
          <a:xfrm>
            <a:off x="356309" y="2980409"/>
            <a:ext cx="1138041" cy="1345893"/>
            <a:chOff x="3471228" y="4223947"/>
            <a:chExt cx="1905103" cy="2253051"/>
          </a:xfrm>
        </p:grpSpPr>
        <p:sp>
          <p:nvSpPr>
            <p:cNvPr id="22" name="Oval 21"/>
            <p:cNvSpPr/>
            <p:nvPr/>
          </p:nvSpPr>
          <p:spPr>
            <a:xfrm>
              <a:off x="3575234" y="4362014"/>
              <a:ext cx="1704617" cy="1980291"/>
            </a:xfrm>
            <a:prstGeom prst="ellipse">
              <a:avLst/>
            </a:prstGeom>
            <a:noFill/>
            <a:ln w="57150" cap="rnd" cmpd="sng" algn="ctr">
              <a:solidFill>
                <a:srgbClr val="7857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r>
                <a:rPr lang="en-US" sz="1500" b="1" dirty="0" smtClean="0">
                  <a:solidFill>
                    <a:srgbClr val="008000"/>
                  </a:solidFill>
                </a:rPr>
                <a:t>    Client</a:t>
              </a:r>
              <a:endParaRPr lang="en-US" sz="1500" b="1" dirty="0">
                <a:solidFill>
                  <a:srgbClr val="008000"/>
                </a:solidFill>
              </a:endParaRPr>
            </a:p>
          </p:txBody>
        </p:sp>
        <p:sp>
          <p:nvSpPr>
            <p:cNvPr id="23" name="Oval 22"/>
            <p:cNvSpPr/>
            <p:nvPr/>
          </p:nvSpPr>
          <p:spPr>
            <a:xfrm>
              <a:off x="3598550" y="4362015"/>
              <a:ext cx="1667718" cy="1980290"/>
            </a:xfrm>
            <a:prstGeom prst="ellipse">
              <a:avLst/>
            </a:prstGeom>
            <a:noFill/>
            <a:ln w="57150" cap="rnd" cmpd="sng" algn="ctr">
              <a:solidFill>
                <a:srgbClr val="008000"/>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785700"/>
                </a:solidFill>
              </a:endParaRPr>
            </a:p>
            <a:p>
              <a:pPr algn="ctr"/>
              <a:endParaRPr lang="en-US" sz="1500" b="1" dirty="0" smtClean="0">
                <a:solidFill>
                  <a:srgbClr val="785700"/>
                </a:solidFill>
              </a:endParaRPr>
            </a:p>
            <a:p>
              <a:pPr algn="ctr"/>
              <a:endParaRPr lang="en-US" sz="1500" b="1" dirty="0" smtClean="0">
                <a:solidFill>
                  <a:srgbClr val="785700"/>
                </a:solidFill>
              </a:endParaRPr>
            </a:p>
            <a:p>
              <a:pPr algn="ctr"/>
              <a:r>
                <a:rPr lang="en-US" sz="1500" b="1" dirty="0" smtClean="0">
                  <a:solidFill>
                    <a:srgbClr val="008000"/>
                  </a:solidFill>
                </a:rPr>
                <a:t>Server</a:t>
              </a:r>
            </a:p>
            <a:p>
              <a:pPr algn="ctr"/>
              <a:endParaRPr lang="en-US" sz="1500" b="1" dirty="0" smtClean="0">
                <a:solidFill>
                  <a:srgbClr val="785700"/>
                </a:solidFill>
              </a:endParaRPr>
            </a:p>
          </p:txBody>
        </p:sp>
        <p:sp>
          <p:nvSpPr>
            <p:cNvPr id="24" name="Rectangle 23"/>
            <p:cNvSpPr/>
            <p:nvPr/>
          </p:nvSpPr>
          <p:spPr>
            <a:xfrm>
              <a:off x="3471228" y="4223947"/>
              <a:ext cx="1905103" cy="2253051"/>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9" name="Group 24"/>
          <p:cNvGrpSpPr/>
          <p:nvPr/>
        </p:nvGrpSpPr>
        <p:grpSpPr>
          <a:xfrm>
            <a:off x="2333192" y="5153488"/>
            <a:ext cx="1866286" cy="1356008"/>
            <a:chOff x="50800" y="4207014"/>
            <a:chExt cx="3124200" cy="2269984"/>
          </a:xfrm>
        </p:grpSpPr>
        <p:sp>
          <p:nvSpPr>
            <p:cNvPr id="27" name="Oval 26"/>
            <p:cNvSpPr/>
            <p:nvPr/>
          </p:nvSpPr>
          <p:spPr>
            <a:xfrm>
              <a:off x="1464942" y="4311214"/>
              <a:ext cx="1545836" cy="1980290"/>
            </a:xfrm>
            <a:prstGeom prst="ellipse">
              <a:avLst/>
            </a:prstGeom>
            <a:solidFill>
              <a:srgbClr val="66CCFF"/>
            </a:solid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40"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rgbClr val="0000FF"/>
                  </a:solidFill>
                </a:rPr>
                <a:t>  </a:t>
              </a:r>
              <a:r>
                <a:rPr lang="en-US" sz="1400" b="1" dirty="0" smtClean="0">
                  <a:solidFill>
                    <a:srgbClr val="0000FF"/>
                  </a:solidFill>
                </a:rPr>
                <a:t>Server</a:t>
              </a:r>
            </a:p>
            <a:p>
              <a:pPr algn="ctr"/>
              <a:endParaRPr lang="en-US" sz="1500" b="1" dirty="0" smtClean="0">
                <a:solidFill>
                  <a:srgbClr val="0000FF"/>
                </a:solidFill>
              </a:endParaRPr>
            </a:p>
          </p:txBody>
        </p:sp>
        <p:sp>
          <p:nvSpPr>
            <p:cNvPr id="28" name="Rectangle 27"/>
            <p:cNvSpPr/>
            <p:nvPr/>
          </p:nvSpPr>
          <p:spPr>
            <a:xfrm>
              <a:off x="50800" y="4207014"/>
              <a:ext cx="3124200" cy="2269984"/>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6" name="Oval 25"/>
            <p:cNvSpPr/>
            <p:nvPr/>
          </p:nvSpPr>
          <p:spPr>
            <a:xfrm>
              <a:off x="171650" y="4311213"/>
              <a:ext cx="1758754" cy="1980291"/>
            </a:xfrm>
            <a:prstGeom prst="ellipse">
              <a:avLst/>
            </a:prstGeom>
            <a:solidFill>
              <a:schemeClr val="bg1"/>
            </a:solid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endParaRPr lang="en-US" sz="1500" b="1" dirty="0" smtClean="0">
                <a:solidFill>
                  <a:schemeClr val="accent3">
                    <a:lumMod val="50000"/>
                  </a:schemeClr>
                </a:solidFill>
              </a:endParaRPr>
            </a:p>
            <a:p>
              <a:r>
                <a:rPr lang="en-US" sz="1500" b="1" dirty="0" smtClean="0">
                  <a:solidFill>
                    <a:schemeClr val="accent3">
                      <a:lumMod val="50000"/>
                    </a:schemeClr>
                  </a:solidFill>
                </a:rPr>
                <a:t>Client</a:t>
              </a:r>
              <a:endParaRPr lang="en-US" sz="1500" b="1" dirty="0">
                <a:solidFill>
                  <a:schemeClr val="accent3">
                    <a:lumMod val="50000"/>
                  </a:schemeClr>
                </a:solidFill>
              </a:endParaRPr>
            </a:p>
          </p:txBody>
        </p:sp>
      </p:grpSp>
      <p:sp>
        <p:nvSpPr>
          <p:cNvPr id="29" name="TextBox 28"/>
          <p:cNvSpPr txBox="1"/>
          <p:nvPr/>
        </p:nvSpPr>
        <p:spPr>
          <a:xfrm>
            <a:off x="4897076" y="3231373"/>
            <a:ext cx="3025204" cy="707886"/>
          </a:xfrm>
          <a:prstGeom prst="rect">
            <a:avLst/>
          </a:prstGeom>
          <a:noFill/>
        </p:spPr>
        <p:txBody>
          <a:bodyPr wrap="square" rtlCol="0">
            <a:spAutoFit/>
          </a:bodyPr>
          <a:lstStyle/>
          <a:p>
            <a:r>
              <a:rPr lang="en-US" sz="4000" dirty="0" smtClean="0"/>
              <a:t> </a:t>
            </a:r>
            <a:r>
              <a:rPr lang="en-US" sz="4000" dirty="0" err="1" smtClean="0"/>
              <a:t>L(A</a:t>
            </a:r>
            <a:r>
              <a:rPr lang="en-US" sz="4000" baseline="-25000" dirty="0" err="1" smtClean="0"/>
              <a:t>s-c</a:t>
            </a:r>
            <a:r>
              <a:rPr lang="en-US" sz="4000" dirty="0" smtClean="0"/>
              <a:t>) = </a:t>
            </a:r>
            <a:r>
              <a:rPr lang="en-US" sz="4000" b="1" dirty="0" smtClean="0">
                <a:solidFill>
                  <a:srgbClr val="000000"/>
                </a:solidFill>
                <a:cs typeface="Arial" charset="0"/>
              </a:rPr>
              <a:t>Ø</a:t>
            </a:r>
            <a:endParaRPr lang="en-US" sz="4000" baseline="-25000" dirty="0"/>
          </a:p>
        </p:txBody>
      </p:sp>
      <p:sp>
        <p:nvSpPr>
          <p:cNvPr id="31" name="TextBox 30"/>
          <p:cNvSpPr txBox="1"/>
          <p:nvPr/>
        </p:nvSpPr>
        <p:spPr>
          <a:xfrm>
            <a:off x="6608061" y="4968467"/>
            <a:ext cx="3025204" cy="707886"/>
          </a:xfrm>
          <a:prstGeom prst="rect">
            <a:avLst/>
          </a:prstGeom>
          <a:noFill/>
        </p:spPr>
        <p:txBody>
          <a:bodyPr wrap="square" rtlCol="0">
            <a:spAutoFit/>
          </a:bodyPr>
          <a:lstStyle/>
          <a:p>
            <a:r>
              <a:rPr lang="en-US" sz="4000" dirty="0" smtClean="0"/>
              <a:t> </a:t>
            </a:r>
            <a:r>
              <a:rPr lang="en-US" sz="4000" dirty="0" err="1" smtClean="0"/>
              <a:t>L(A</a:t>
            </a:r>
            <a:r>
              <a:rPr lang="en-US" sz="4000" baseline="-25000" dirty="0" err="1" smtClean="0"/>
              <a:t>s-c</a:t>
            </a:r>
            <a:r>
              <a:rPr lang="en-US" sz="4000" dirty="0" smtClean="0"/>
              <a:t>) ≠ </a:t>
            </a:r>
            <a:r>
              <a:rPr lang="en-US" sz="4000" b="1" dirty="0" smtClean="0">
                <a:solidFill>
                  <a:srgbClr val="000000"/>
                </a:solidFill>
                <a:cs typeface="Arial" charset="0"/>
              </a:rPr>
              <a:t>Ø</a:t>
            </a:r>
            <a:endParaRPr lang="en-US" sz="4000" baseline="-25000" dirty="0"/>
          </a:p>
        </p:txBody>
      </p:sp>
      <p:cxnSp>
        <p:nvCxnSpPr>
          <p:cNvPr id="33" name="Straight Connector 32"/>
          <p:cNvCxnSpPr/>
          <p:nvPr/>
        </p:nvCxnSpPr>
        <p:spPr>
          <a:xfrm>
            <a:off x="0" y="4800426"/>
            <a:ext cx="9144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0" y="2472281"/>
            <a:ext cx="9144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3"/>
          <a:stretch>
            <a:fillRect/>
          </a:stretch>
        </p:blipFill>
        <p:spPr>
          <a:xfrm>
            <a:off x="7727633" y="3195636"/>
            <a:ext cx="959167" cy="959167"/>
          </a:xfrm>
          <a:prstGeom prst="rect">
            <a:avLst/>
          </a:prstGeom>
        </p:spPr>
      </p:pic>
      <p:pic>
        <p:nvPicPr>
          <p:cNvPr id="36" name="Picture 35"/>
          <p:cNvPicPr>
            <a:picLocks noChangeAspect="1"/>
          </p:cNvPicPr>
          <p:nvPr/>
        </p:nvPicPr>
        <p:blipFill>
          <a:blip r:embed="rId4"/>
          <a:stretch>
            <a:fillRect/>
          </a:stretch>
        </p:blipFill>
        <p:spPr>
          <a:xfrm>
            <a:off x="7416797" y="5848327"/>
            <a:ext cx="956733" cy="90299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Client-Server Difference Signature</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39</a:t>
            </a:fld>
            <a:endParaRPr lang="en-US"/>
          </a:p>
        </p:txBody>
      </p:sp>
      <p:sp>
        <p:nvSpPr>
          <p:cNvPr id="8" name="TextBox 7"/>
          <p:cNvSpPr txBox="1"/>
          <p:nvPr/>
        </p:nvSpPr>
        <p:spPr>
          <a:xfrm>
            <a:off x="1303868" y="1574801"/>
            <a:ext cx="6587066" cy="754053"/>
          </a:xfrm>
          <a:prstGeom prst="rect">
            <a:avLst/>
          </a:prstGeom>
          <a:noFill/>
          <a:ln w="28575" cmpd="sng">
            <a:noFill/>
          </a:ln>
        </p:spPr>
        <p:txBody>
          <a:bodyPr wrap="square" bIns="91440" rtlCol="0">
            <a:spAutoFit/>
          </a:bodyPr>
          <a:lstStyle/>
          <a:p>
            <a:pPr algn="ctr"/>
            <a:r>
              <a:rPr lang="en-US" sz="4000" dirty="0" smtClean="0"/>
              <a:t>We compute    </a:t>
            </a:r>
            <a:r>
              <a:rPr lang="en-US" sz="4000" dirty="0" err="1" smtClean="0"/>
              <a:t>L(A</a:t>
            </a:r>
            <a:r>
              <a:rPr lang="en-US" sz="4000" baseline="-25000" dirty="0" err="1" smtClean="0"/>
              <a:t>c-s</a:t>
            </a:r>
            <a:r>
              <a:rPr lang="en-US" sz="4000" dirty="0" smtClean="0"/>
              <a:t>)</a:t>
            </a:r>
            <a:endParaRPr lang="en-US" sz="4000" dirty="0"/>
          </a:p>
        </p:txBody>
      </p:sp>
      <p:grpSp>
        <p:nvGrpSpPr>
          <p:cNvPr id="4" name="Group 8"/>
          <p:cNvGrpSpPr/>
          <p:nvPr/>
        </p:nvGrpSpPr>
        <p:grpSpPr>
          <a:xfrm>
            <a:off x="156031" y="5208398"/>
            <a:ext cx="1947326" cy="1235084"/>
            <a:chOff x="4572007" y="1718732"/>
            <a:chExt cx="3259863" cy="2067556"/>
          </a:xfrm>
        </p:grpSpPr>
        <p:sp>
          <p:nvSpPr>
            <p:cNvPr id="10" name="Oval 9"/>
            <p:cNvSpPr/>
            <p:nvPr/>
          </p:nvSpPr>
          <p:spPr>
            <a:xfrm>
              <a:off x="4783676" y="1913467"/>
              <a:ext cx="2946595" cy="1720423"/>
            </a:xfrm>
            <a:prstGeom prst="ellipse">
              <a:avLst/>
            </a:prstGeom>
            <a:solidFill>
              <a:schemeClr val="accent6">
                <a:lumMod val="40000"/>
                <a:lumOff val="60000"/>
              </a:schemeClr>
            </a:solidFill>
            <a:ln w="38100" cap="rnd" cmpd="sng" algn="ctr">
              <a:solidFill>
                <a:schemeClr val="accent6">
                  <a:lumMod val="75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rgbClr val="0000FF"/>
                </a:solidFill>
              </a:endParaRPr>
            </a:p>
            <a:p>
              <a:endParaRPr lang="en-US" sz="1500" b="1" dirty="0" smtClean="0">
                <a:solidFill>
                  <a:srgbClr val="0000FF"/>
                </a:solidFill>
              </a:endParaRPr>
            </a:p>
            <a:p>
              <a:r>
                <a:rPr lang="en-US" sz="1500" b="1" dirty="0" smtClean="0">
                  <a:solidFill>
                    <a:schemeClr val="accent6">
                      <a:lumMod val="75000"/>
                    </a:schemeClr>
                  </a:solidFill>
                </a:rPr>
                <a:t>Client</a:t>
              </a:r>
              <a:endParaRPr lang="en-US" sz="1500" b="1" dirty="0">
                <a:solidFill>
                  <a:schemeClr val="accent6">
                    <a:lumMod val="75000"/>
                  </a:schemeClr>
                </a:solidFill>
              </a:endParaRPr>
            </a:p>
          </p:txBody>
        </p:sp>
        <p:sp>
          <p:nvSpPr>
            <p:cNvPr id="12" name="Rectangle 11"/>
            <p:cNvSpPr/>
            <p:nvPr/>
          </p:nvSpPr>
          <p:spPr>
            <a:xfrm>
              <a:off x="4572007"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1" name="Oval 10"/>
            <p:cNvSpPr/>
            <p:nvPr/>
          </p:nvSpPr>
          <p:spPr>
            <a:xfrm>
              <a:off x="6060238" y="2167469"/>
              <a:ext cx="1545836" cy="1212423"/>
            </a:xfrm>
            <a:prstGeom prst="ellipse">
              <a:avLst/>
            </a:prstGeom>
            <a:solidFill>
              <a:schemeClr val="bg1"/>
            </a:solid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crgbClr r="0" g="0" b="0"/>
                </a:solidFill>
              </a:endParaRPr>
            </a:p>
            <a:p>
              <a:pPr algn="ctr"/>
              <a:r>
                <a:rPr lang="en-US" sz="1500" b="1" dirty="0" smtClean="0">
                  <a:solidFill>
                    <a:srgbClr val="0000FF"/>
                  </a:solidFill>
                </a:rPr>
                <a:t>Server</a:t>
              </a:r>
            </a:p>
            <a:p>
              <a:pPr algn="ctr"/>
              <a:endParaRPr lang="en-US" sz="1500" b="1" dirty="0" smtClean="0">
                <a:solidFill>
                  <a:scrgbClr r="0" g="0" b="0"/>
                </a:solidFill>
              </a:endParaRPr>
            </a:p>
          </p:txBody>
        </p:sp>
      </p:grpSp>
      <p:grpSp>
        <p:nvGrpSpPr>
          <p:cNvPr id="5" name="Group 12"/>
          <p:cNvGrpSpPr/>
          <p:nvPr/>
        </p:nvGrpSpPr>
        <p:grpSpPr>
          <a:xfrm>
            <a:off x="2414762" y="3010757"/>
            <a:ext cx="1947326" cy="1235084"/>
            <a:chOff x="973885" y="1718732"/>
            <a:chExt cx="3259863" cy="2067556"/>
          </a:xfrm>
        </p:grpSpPr>
        <p:sp>
          <p:nvSpPr>
            <p:cNvPr id="14" name="Oval 13"/>
            <p:cNvSpPr/>
            <p:nvPr/>
          </p:nvSpPr>
          <p:spPr>
            <a:xfrm>
              <a:off x="1236150" y="1879601"/>
              <a:ext cx="2785725" cy="1754289"/>
            </a:xfrm>
            <a:prstGeom prst="ellipse">
              <a:avLst/>
            </a:prstGeom>
            <a:noFill/>
            <a:ln w="38100" cap="rnd"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endParaRPr lang="en-US" sz="1500" b="1" dirty="0" smtClean="0">
                <a:solidFill>
                  <a:schemeClr val="accent3">
                    <a:lumMod val="50000"/>
                  </a:schemeClr>
                </a:solidFill>
              </a:endParaRPr>
            </a:p>
            <a:p>
              <a:r>
                <a:rPr lang="en-US" sz="1500" b="1" dirty="0" smtClean="0">
                  <a:solidFill>
                    <a:srgbClr val="0000FF"/>
                  </a:solidFill>
                </a:rPr>
                <a:t>server</a:t>
              </a:r>
              <a:endParaRPr lang="en-US" sz="1500" b="1" dirty="0">
                <a:solidFill>
                  <a:srgbClr val="0000FF"/>
                </a:solidFill>
              </a:endParaRPr>
            </a:p>
          </p:txBody>
        </p:sp>
        <p:sp>
          <p:nvSpPr>
            <p:cNvPr id="15" name="Oval 14"/>
            <p:cNvSpPr/>
            <p:nvPr/>
          </p:nvSpPr>
          <p:spPr>
            <a:xfrm>
              <a:off x="2385708" y="2150536"/>
              <a:ext cx="1545836" cy="1212423"/>
            </a:xfrm>
            <a:prstGeom prst="ellipse">
              <a:avLst/>
            </a:prstGeom>
            <a:noFill/>
            <a:ln w="38100" cap="rnd" cmpd="sng" algn="ctr">
              <a:solidFill>
                <a:schemeClr val="accent6">
                  <a:lumMod val="75000"/>
                </a:schemeClr>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chemeClr val="accent6">
                      <a:lumMod val="75000"/>
                    </a:schemeClr>
                  </a:solidFill>
                </a:rPr>
                <a:t>client</a:t>
              </a:r>
            </a:p>
            <a:p>
              <a:pPr algn="ctr"/>
              <a:endParaRPr lang="en-US" sz="1500" b="1" dirty="0" smtClean="0">
                <a:solidFill>
                  <a:srgbClr val="0000FF"/>
                </a:solidFill>
              </a:endParaRPr>
            </a:p>
          </p:txBody>
        </p:sp>
        <p:sp>
          <p:nvSpPr>
            <p:cNvPr id="16" name="Rectangle 15"/>
            <p:cNvSpPr/>
            <p:nvPr/>
          </p:nvSpPr>
          <p:spPr>
            <a:xfrm>
              <a:off x="973885" y="1718732"/>
              <a:ext cx="3259863" cy="2067556"/>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6" name="Group 16"/>
          <p:cNvGrpSpPr/>
          <p:nvPr/>
        </p:nvGrpSpPr>
        <p:grpSpPr>
          <a:xfrm>
            <a:off x="4469158" y="5169520"/>
            <a:ext cx="2023194" cy="1345892"/>
            <a:chOff x="5663999" y="4240880"/>
            <a:chExt cx="3386868" cy="2253051"/>
          </a:xfrm>
        </p:grpSpPr>
        <p:sp>
          <p:nvSpPr>
            <p:cNvPr id="18" name="Oval 17"/>
            <p:cNvSpPr/>
            <p:nvPr/>
          </p:nvSpPr>
          <p:spPr>
            <a:xfrm>
              <a:off x="5796874" y="4378950"/>
              <a:ext cx="1530354" cy="1980291"/>
            </a:xfrm>
            <a:prstGeom prst="ellipse">
              <a:avLst/>
            </a:prstGeom>
            <a:solidFill>
              <a:srgbClr val="E8B6B5"/>
            </a:solid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r>
                <a:rPr lang="en-US" sz="1500" b="1" dirty="0" smtClean="0">
                  <a:solidFill>
                    <a:schemeClr val="accent3">
                      <a:lumMod val="50000"/>
                    </a:schemeClr>
                  </a:solidFill>
                </a:rPr>
                <a:t>Client</a:t>
              </a:r>
              <a:endParaRPr lang="en-US" sz="1500" b="1" dirty="0">
                <a:solidFill>
                  <a:schemeClr val="accent3">
                    <a:lumMod val="50000"/>
                  </a:schemeClr>
                </a:solidFill>
              </a:endParaRPr>
            </a:p>
          </p:txBody>
        </p:sp>
        <p:sp>
          <p:nvSpPr>
            <p:cNvPr id="19" name="Oval 18"/>
            <p:cNvSpPr/>
            <p:nvPr/>
          </p:nvSpPr>
          <p:spPr>
            <a:xfrm>
              <a:off x="7394959" y="4378951"/>
              <a:ext cx="1545836" cy="1980290"/>
            </a:xfrm>
            <a:prstGeom prst="ellipse">
              <a:avLst/>
            </a:prstGeom>
            <a:no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rgbClr val="0000FF"/>
                  </a:solidFill>
                </a:rPr>
                <a:t>Server</a:t>
              </a:r>
            </a:p>
            <a:p>
              <a:pPr algn="ctr"/>
              <a:endParaRPr lang="en-US" sz="1500" b="1" dirty="0" smtClean="0">
                <a:solidFill>
                  <a:srgbClr val="0000FF"/>
                </a:solidFill>
              </a:endParaRPr>
            </a:p>
          </p:txBody>
        </p:sp>
        <p:sp>
          <p:nvSpPr>
            <p:cNvPr id="20" name="Rectangle 19"/>
            <p:cNvSpPr/>
            <p:nvPr/>
          </p:nvSpPr>
          <p:spPr>
            <a:xfrm>
              <a:off x="5663999" y="4240880"/>
              <a:ext cx="3386868" cy="2253051"/>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7" name="Group 20"/>
          <p:cNvGrpSpPr/>
          <p:nvPr/>
        </p:nvGrpSpPr>
        <p:grpSpPr>
          <a:xfrm>
            <a:off x="356309" y="2980409"/>
            <a:ext cx="1138041" cy="1345893"/>
            <a:chOff x="3471228" y="4223947"/>
            <a:chExt cx="1905103" cy="2253051"/>
          </a:xfrm>
        </p:grpSpPr>
        <p:sp>
          <p:nvSpPr>
            <p:cNvPr id="22" name="Oval 21"/>
            <p:cNvSpPr/>
            <p:nvPr/>
          </p:nvSpPr>
          <p:spPr>
            <a:xfrm>
              <a:off x="3575234" y="4362014"/>
              <a:ext cx="1704617" cy="1980291"/>
            </a:xfrm>
            <a:prstGeom prst="ellipse">
              <a:avLst/>
            </a:prstGeom>
            <a:noFill/>
            <a:ln w="57150" cap="rnd" cmpd="sng" algn="ctr">
              <a:solidFill>
                <a:srgbClr val="7857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r>
                <a:rPr lang="en-US" sz="1500" b="1" dirty="0" smtClean="0">
                  <a:solidFill>
                    <a:srgbClr val="008000"/>
                  </a:solidFill>
                </a:rPr>
                <a:t>    Client</a:t>
              </a:r>
              <a:endParaRPr lang="en-US" sz="1500" b="1" dirty="0">
                <a:solidFill>
                  <a:srgbClr val="008000"/>
                </a:solidFill>
              </a:endParaRPr>
            </a:p>
          </p:txBody>
        </p:sp>
        <p:sp>
          <p:nvSpPr>
            <p:cNvPr id="23" name="Oval 22"/>
            <p:cNvSpPr/>
            <p:nvPr/>
          </p:nvSpPr>
          <p:spPr>
            <a:xfrm>
              <a:off x="3598550" y="4362015"/>
              <a:ext cx="1667718" cy="1980290"/>
            </a:xfrm>
            <a:prstGeom prst="ellipse">
              <a:avLst/>
            </a:prstGeom>
            <a:noFill/>
            <a:ln w="57150" cap="rnd" cmpd="sng" algn="ctr">
              <a:solidFill>
                <a:srgbClr val="008000"/>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9513" tIns="9757" rIns="19513" bIns="9757" rtlCol="0" anchor="ctr">
              <a:prstTxWarp prst="textNoShape">
                <a:avLst/>
              </a:prstTxWarp>
            </a:bodyPr>
            <a:lstStyle/>
            <a:p>
              <a:pPr algn="ctr"/>
              <a:endParaRPr lang="en-US" sz="1500" b="1" dirty="0" smtClean="0">
                <a:solidFill>
                  <a:srgbClr val="785700"/>
                </a:solidFill>
              </a:endParaRPr>
            </a:p>
            <a:p>
              <a:pPr algn="ctr"/>
              <a:endParaRPr lang="en-US" sz="1500" b="1" dirty="0" smtClean="0">
                <a:solidFill>
                  <a:srgbClr val="785700"/>
                </a:solidFill>
              </a:endParaRPr>
            </a:p>
            <a:p>
              <a:pPr algn="ctr"/>
              <a:endParaRPr lang="en-US" sz="1500" b="1" dirty="0" smtClean="0">
                <a:solidFill>
                  <a:srgbClr val="785700"/>
                </a:solidFill>
              </a:endParaRPr>
            </a:p>
            <a:p>
              <a:pPr algn="ctr"/>
              <a:r>
                <a:rPr lang="en-US" sz="1500" b="1" dirty="0" smtClean="0">
                  <a:solidFill>
                    <a:srgbClr val="008000"/>
                  </a:solidFill>
                </a:rPr>
                <a:t>Server</a:t>
              </a:r>
            </a:p>
            <a:p>
              <a:pPr algn="ctr"/>
              <a:endParaRPr lang="en-US" sz="1500" b="1" dirty="0" smtClean="0">
                <a:solidFill>
                  <a:srgbClr val="785700"/>
                </a:solidFill>
              </a:endParaRPr>
            </a:p>
          </p:txBody>
        </p:sp>
        <p:sp>
          <p:nvSpPr>
            <p:cNvPr id="24" name="Rectangle 23"/>
            <p:cNvSpPr/>
            <p:nvPr/>
          </p:nvSpPr>
          <p:spPr>
            <a:xfrm>
              <a:off x="3471228" y="4223947"/>
              <a:ext cx="1905103" cy="2253051"/>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grpSp>
      <p:grpSp>
        <p:nvGrpSpPr>
          <p:cNvPr id="9" name="Group 24"/>
          <p:cNvGrpSpPr/>
          <p:nvPr/>
        </p:nvGrpSpPr>
        <p:grpSpPr>
          <a:xfrm>
            <a:off x="2333192" y="5153488"/>
            <a:ext cx="1866286" cy="1356008"/>
            <a:chOff x="50800" y="4207014"/>
            <a:chExt cx="3124200" cy="2269984"/>
          </a:xfrm>
        </p:grpSpPr>
        <p:sp>
          <p:nvSpPr>
            <p:cNvPr id="28" name="Rectangle 27"/>
            <p:cNvSpPr/>
            <p:nvPr/>
          </p:nvSpPr>
          <p:spPr>
            <a:xfrm>
              <a:off x="50800" y="4207014"/>
              <a:ext cx="3124200" cy="2269984"/>
            </a:xfrm>
            <a:prstGeom prst="rect">
              <a:avLst/>
            </a:prstGeom>
            <a:noFill/>
            <a:ln w="38100" cap="rnd"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6" name="Oval 25"/>
            <p:cNvSpPr/>
            <p:nvPr/>
          </p:nvSpPr>
          <p:spPr>
            <a:xfrm>
              <a:off x="171650" y="4311213"/>
              <a:ext cx="1758754" cy="1980291"/>
            </a:xfrm>
            <a:prstGeom prst="ellipse">
              <a:avLst/>
            </a:prstGeom>
            <a:solidFill>
              <a:srgbClr val="E8B6B5"/>
            </a:solidFill>
            <a:ln w="38100" cap="rnd" cmpd="sng" algn="ctr">
              <a:solidFill>
                <a:srgbClr val="901929"/>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9513" tIns="9757" rIns="19513" bIns="9757" rtlCol="0" anchor="t">
              <a:prstTxWarp prst="textNoShape">
                <a:avLst/>
              </a:prstTxWarp>
            </a:bodyPr>
            <a:lstStyle/>
            <a:p>
              <a:pPr algn="ctr"/>
              <a:endParaRPr lang="en-US" sz="1500" b="1" dirty="0" smtClean="0">
                <a:solidFill>
                  <a:schemeClr val="accent3">
                    <a:lumMod val="50000"/>
                  </a:schemeClr>
                </a:solidFill>
              </a:endParaRPr>
            </a:p>
            <a:p>
              <a:endParaRPr lang="en-US" sz="1500" b="1" dirty="0" smtClean="0">
                <a:solidFill>
                  <a:schemeClr val="accent3">
                    <a:lumMod val="50000"/>
                  </a:schemeClr>
                </a:solidFill>
              </a:endParaRPr>
            </a:p>
            <a:p>
              <a:r>
                <a:rPr lang="en-US" sz="1500" b="1" dirty="0" smtClean="0">
                  <a:solidFill>
                    <a:schemeClr val="accent3">
                      <a:lumMod val="50000"/>
                    </a:schemeClr>
                  </a:solidFill>
                </a:rPr>
                <a:t>Client</a:t>
              </a:r>
              <a:endParaRPr lang="en-US" sz="1500" b="1" dirty="0">
                <a:solidFill>
                  <a:schemeClr val="accent3">
                    <a:lumMod val="50000"/>
                  </a:schemeClr>
                </a:solidFill>
              </a:endParaRPr>
            </a:p>
          </p:txBody>
        </p:sp>
        <p:sp>
          <p:nvSpPr>
            <p:cNvPr id="27" name="Oval 26"/>
            <p:cNvSpPr/>
            <p:nvPr/>
          </p:nvSpPr>
          <p:spPr>
            <a:xfrm>
              <a:off x="1464942" y="4311214"/>
              <a:ext cx="1545836" cy="1980290"/>
            </a:xfrm>
            <a:prstGeom prst="ellipse">
              <a:avLst/>
            </a:prstGeom>
            <a:solidFill>
              <a:schemeClr val="bg1"/>
            </a:solidFill>
            <a:ln w="38100" cap="rnd" cmpd="sng" algn="ctr">
              <a:solidFill>
                <a:srgbClr val="0000FF"/>
              </a:solidFill>
              <a:prstDash val="solid"/>
              <a:round/>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40" tIns="9757" rIns="19513" bIns="9757" rtlCol="0" anchor="ctr">
              <a:prstTxWarp prst="textNoShape">
                <a:avLst/>
              </a:prstTxWarp>
            </a:bodyPr>
            <a:lstStyle/>
            <a:p>
              <a:pPr algn="ctr"/>
              <a:endParaRPr lang="en-US" sz="1500" b="1" dirty="0" smtClean="0">
                <a:solidFill>
                  <a:srgbClr val="0000FF"/>
                </a:solidFill>
              </a:endParaRPr>
            </a:p>
            <a:p>
              <a:pPr algn="ctr"/>
              <a:r>
                <a:rPr lang="en-US" sz="1500" b="1" dirty="0" smtClean="0">
                  <a:solidFill>
                    <a:srgbClr val="0000FF"/>
                  </a:solidFill>
                </a:rPr>
                <a:t>  </a:t>
              </a:r>
              <a:r>
                <a:rPr lang="en-US" sz="1400" b="1" dirty="0" smtClean="0">
                  <a:solidFill>
                    <a:srgbClr val="0000FF"/>
                  </a:solidFill>
                </a:rPr>
                <a:t>Server</a:t>
              </a:r>
            </a:p>
            <a:p>
              <a:pPr algn="ctr"/>
              <a:endParaRPr lang="en-US" sz="1500" b="1" dirty="0" smtClean="0">
                <a:solidFill>
                  <a:srgbClr val="0000FF"/>
                </a:solidFill>
              </a:endParaRPr>
            </a:p>
          </p:txBody>
        </p:sp>
      </p:grpSp>
      <p:sp>
        <p:nvSpPr>
          <p:cNvPr id="29" name="TextBox 28"/>
          <p:cNvSpPr txBox="1"/>
          <p:nvPr/>
        </p:nvSpPr>
        <p:spPr>
          <a:xfrm>
            <a:off x="4930942" y="3231373"/>
            <a:ext cx="3025204" cy="707886"/>
          </a:xfrm>
          <a:prstGeom prst="rect">
            <a:avLst/>
          </a:prstGeom>
          <a:noFill/>
        </p:spPr>
        <p:txBody>
          <a:bodyPr wrap="square" rtlCol="0">
            <a:spAutoFit/>
          </a:bodyPr>
          <a:lstStyle/>
          <a:p>
            <a:r>
              <a:rPr lang="en-US" sz="4000" dirty="0" smtClean="0"/>
              <a:t> </a:t>
            </a:r>
            <a:r>
              <a:rPr lang="en-US" sz="4000" dirty="0" err="1" smtClean="0"/>
              <a:t>L(A</a:t>
            </a:r>
            <a:r>
              <a:rPr lang="en-US" sz="4000" baseline="-25000" dirty="0" err="1" smtClean="0"/>
              <a:t>c-s</a:t>
            </a:r>
            <a:r>
              <a:rPr lang="en-US" sz="4000" dirty="0" smtClean="0"/>
              <a:t>) = </a:t>
            </a:r>
            <a:r>
              <a:rPr lang="en-US" sz="4000" b="1" dirty="0" smtClean="0">
                <a:solidFill>
                  <a:srgbClr val="000000"/>
                </a:solidFill>
                <a:cs typeface="Arial" charset="0"/>
              </a:rPr>
              <a:t>Ø</a:t>
            </a:r>
            <a:endParaRPr lang="en-US" sz="4000" baseline="-25000" dirty="0"/>
          </a:p>
        </p:txBody>
      </p:sp>
      <p:sp>
        <p:nvSpPr>
          <p:cNvPr id="31" name="TextBox 30"/>
          <p:cNvSpPr txBox="1"/>
          <p:nvPr/>
        </p:nvSpPr>
        <p:spPr>
          <a:xfrm>
            <a:off x="6608061" y="4968467"/>
            <a:ext cx="3025204" cy="707886"/>
          </a:xfrm>
          <a:prstGeom prst="rect">
            <a:avLst/>
          </a:prstGeom>
          <a:noFill/>
        </p:spPr>
        <p:txBody>
          <a:bodyPr wrap="square" rtlCol="0">
            <a:spAutoFit/>
          </a:bodyPr>
          <a:lstStyle/>
          <a:p>
            <a:r>
              <a:rPr lang="en-US" sz="4000" dirty="0" smtClean="0"/>
              <a:t> </a:t>
            </a:r>
            <a:r>
              <a:rPr lang="en-US" sz="4000" dirty="0" err="1" smtClean="0"/>
              <a:t>L(A</a:t>
            </a:r>
            <a:r>
              <a:rPr lang="en-US" sz="4000" baseline="-25000" dirty="0" err="1" smtClean="0"/>
              <a:t>c-s</a:t>
            </a:r>
            <a:r>
              <a:rPr lang="en-US" sz="4000" dirty="0" smtClean="0"/>
              <a:t>) ≠ </a:t>
            </a:r>
            <a:r>
              <a:rPr lang="en-US" sz="4000" b="1" dirty="0" smtClean="0">
                <a:solidFill>
                  <a:srgbClr val="000000"/>
                </a:solidFill>
                <a:cs typeface="Arial" charset="0"/>
              </a:rPr>
              <a:t>Ø</a:t>
            </a:r>
            <a:endParaRPr lang="en-US" sz="4000" baseline="-25000" dirty="0"/>
          </a:p>
        </p:txBody>
      </p:sp>
      <p:cxnSp>
        <p:nvCxnSpPr>
          <p:cNvPr id="33" name="Straight Connector 32"/>
          <p:cNvCxnSpPr/>
          <p:nvPr/>
        </p:nvCxnSpPr>
        <p:spPr>
          <a:xfrm>
            <a:off x="0" y="4800426"/>
            <a:ext cx="9144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0" y="2472281"/>
            <a:ext cx="9144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3"/>
          <a:stretch>
            <a:fillRect/>
          </a:stretch>
        </p:blipFill>
        <p:spPr>
          <a:xfrm>
            <a:off x="7727633" y="3195636"/>
            <a:ext cx="959167" cy="959167"/>
          </a:xfrm>
          <a:prstGeom prst="rect">
            <a:avLst/>
          </a:prstGeom>
        </p:spPr>
      </p:pic>
      <p:pic>
        <p:nvPicPr>
          <p:cNvPr id="32" name="Picture 31"/>
          <p:cNvPicPr>
            <a:picLocks noChangeAspect="1"/>
          </p:cNvPicPr>
          <p:nvPr/>
        </p:nvPicPr>
        <p:blipFill>
          <a:blip r:embed="rId4"/>
          <a:stretch>
            <a:fillRect/>
          </a:stretch>
        </p:blipFill>
        <p:spPr>
          <a:xfrm>
            <a:off x="7416797" y="5848327"/>
            <a:ext cx="956733" cy="9029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Why Do We Need Input Validation?</a:t>
            </a:r>
            <a:endParaRPr lang="en-US" dirty="0"/>
          </a:p>
        </p:txBody>
      </p:sp>
      <p:sp>
        <p:nvSpPr>
          <p:cNvPr id="7" name="Content Placeholder 6"/>
          <p:cNvSpPr>
            <a:spLocks noGrp="1"/>
          </p:cNvSpPr>
          <p:nvPr>
            <p:ph idx="1"/>
          </p:nvPr>
        </p:nvSpPr>
        <p:spPr>
          <a:xfrm>
            <a:off x="457200" y="1487330"/>
            <a:ext cx="8229600" cy="5370670"/>
          </a:xfrm>
        </p:spPr>
        <p:txBody>
          <a:bodyPr>
            <a:noAutofit/>
          </a:bodyPr>
          <a:lstStyle/>
          <a:p>
            <a:pPr lvl="0"/>
            <a:endParaRPr lang="en-US" dirty="0" smtClean="0">
              <a:latin typeface="Arial"/>
              <a:cs typeface="Arial"/>
            </a:endParaRPr>
          </a:p>
          <a:p>
            <a:pPr lvl="0"/>
            <a:endParaRPr lang="en-US" dirty="0" smtClean="0">
              <a:latin typeface="Arial"/>
              <a:cs typeface="Arial"/>
            </a:endParaRPr>
          </a:p>
          <a:p>
            <a:pPr lvl="0"/>
            <a:endParaRPr lang="en-US" dirty="0" smtClean="0">
              <a:latin typeface="Arial"/>
              <a:cs typeface="Arial"/>
            </a:endParaRPr>
          </a:p>
          <a:p>
            <a:pPr lvl="0">
              <a:buNone/>
            </a:pPr>
            <a:endParaRPr lang="en-US" dirty="0" smtClean="0">
              <a:latin typeface="Arial"/>
              <a:cs typeface="Arial"/>
            </a:endParaRPr>
          </a:p>
          <a:p>
            <a:r>
              <a:rPr lang="en-US" sz="2000" dirty="0" smtClean="0">
                <a:latin typeface="Arial" charset="0"/>
                <a:ea typeface="ＭＳ Ｐゴシック" charset="0"/>
              </a:rPr>
              <a:t>The user input comes in string form and must be </a:t>
            </a:r>
            <a:r>
              <a:rPr lang="en-US" sz="2000" b="1" dirty="0" smtClean="0">
                <a:latin typeface="Arial" charset="0"/>
                <a:ea typeface="ＭＳ Ｐゴシック" charset="0"/>
              </a:rPr>
              <a:t>validated </a:t>
            </a:r>
            <a:r>
              <a:rPr lang="en-US" sz="2000" dirty="0" smtClean="0">
                <a:latin typeface="Arial" charset="0"/>
                <a:ea typeface="ＭＳ Ｐゴシック" charset="0"/>
              </a:rPr>
              <a:t>before it can be used</a:t>
            </a:r>
          </a:p>
          <a:p>
            <a:pPr lvl="1"/>
            <a:r>
              <a:rPr lang="en-US" sz="1800" dirty="0" smtClean="0">
                <a:latin typeface="Arial" charset="0"/>
                <a:ea typeface="ＭＳ Ｐゴシック" charset="0"/>
                <a:cs typeface="ＭＳ Ｐゴシック" charset="0"/>
              </a:rPr>
              <a:t>Input validation uses </a:t>
            </a:r>
            <a:r>
              <a:rPr lang="en-US" sz="1800" b="1" dirty="0" smtClean="0">
                <a:latin typeface="Arial" charset="0"/>
                <a:ea typeface="ＭＳ Ｐゴシック" charset="0"/>
                <a:cs typeface="ＭＳ Ｐゴシック" charset="0"/>
              </a:rPr>
              <a:t>string manipulation </a:t>
            </a:r>
            <a:r>
              <a:rPr lang="en-US" sz="1800" dirty="0" smtClean="0">
                <a:latin typeface="Arial" charset="0"/>
                <a:ea typeface="ＭＳ Ｐゴシック" charset="0"/>
                <a:cs typeface="ＭＳ Ｐゴシック" charset="0"/>
              </a:rPr>
              <a:t>which is error prone</a:t>
            </a:r>
          </a:p>
          <a:p>
            <a:pPr lvl="0"/>
            <a:endParaRPr lang="en-US" sz="2000" dirty="0" smtClean="0">
              <a:latin typeface="Arial"/>
              <a:cs typeface="Arial"/>
            </a:endParaRPr>
          </a:p>
          <a:p>
            <a:pPr lvl="0"/>
            <a:endParaRPr lang="en-US" sz="2000" dirty="0" smtClean="0">
              <a:latin typeface="Arial"/>
              <a:cs typeface="Arial"/>
            </a:endParaRPr>
          </a:p>
          <a:p>
            <a:pPr lvl="0"/>
            <a:r>
              <a:rPr lang="en-US" sz="2000" dirty="0" smtClean="0">
                <a:latin typeface="Arial"/>
                <a:cs typeface="Arial"/>
              </a:rPr>
              <a:t>We need to verify input validation to assure:</a:t>
            </a:r>
          </a:p>
          <a:p>
            <a:pPr lvl="1"/>
            <a:r>
              <a:rPr lang="en-US" sz="1800" dirty="0" smtClean="0">
                <a:latin typeface="Arial"/>
                <a:cs typeface="Arial"/>
              </a:rPr>
              <a:t>Correctness</a:t>
            </a:r>
          </a:p>
          <a:p>
            <a:pPr lvl="1"/>
            <a:r>
              <a:rPr lang="en-US" sz="1800" dirty="0" smtClean="0">
                <a:latin typeface="Arial"/>
                <a:cs typeface="Arial"/>
              </a:rPr>
              <a:t>Security</a:t>
            </a:r>
          </a:p>
          <a:p>
            <a:pPr lvl="1"/>
            <a:r>
              <a:rPr lang="en-US" sz="1800" dirty="0" smtClean="0">
                <a:latin typeface="Arial"/>
                <a:cs typeface="Arial"/>
              </a:rPr>
              <a:t>Consistency</a:t>
            </a:r>
          </a:p>
          <a:p>
            <a:endParaRPr lang="en-US" dirty="0" smtClean="0">
              <a:latin typeface="Arial"/>
              <a:cs typeface="Arial"/>
            </a:endParaRPr>
          </a:p>
          <a:p>
            <a:pPr lvl="1"/>
            <a:endParaRPr lang="en-US" sz="1654" dirty="0" smtClean="0">
              <a:latin typeface="Arial" charset="0"/>
              <a:ea typeface="ＭＳ Ｐゴシック" charset="0"/>
            </a:endParaRPr>
          </a:p>
          <a:p>
            <a:endParaRPr lang="en-US" dirty="0">
              <a:latin typeface="Arial"/>
              <a:cs typeface="Arial"/>
            </a:endParaRPr>
          </a:p>
        </p:txBody>
      </p:sp>
      <p:pic>
        <p:nvPicPr>
          <p:cNvPr id="5" name="Picture 4" descr="Untitled.png"/>
          <p:cNvPicPr>
            <a:picLocks noChangeAspect="1"/>
          </p:cNvPicPr>
          <p:nvPr/>
        </p:nvPicPr>
        <p:blipFill>
          <a:blip r:embed="rId3"/>
          <a:stretch>
            <a:fillRect/>
          </a:stretch>
        </p:blipFill>
        <p:spPr>
          <a:xfrm>
            <a:off x="778941" y="1477435"/>
            <a:ext cx="7899400" cy="1790700"/>
          </a:xfrm>
          <a:prstGeom prst="rect">
            <a:avLst/>
          </a:prstGeom>
        </p:spPr>
      </p:pic>
      <p:sp>
        <p:nvSpPr>
          <p:cNvPr id="8" name="Slide Number Placeholder 7"/>
          <p:cNvSpPr>
            <a:spLocks noGrp="1"/>
          </p:cNvSpPr>
          <p:nvPr>
            <p:ph type="sldNum" sz="quarter" idx="12"/>
          </p:nvPr>
        </p:nvSpPr>
        <p:spPr/>
        <p:txBody>
          <a:bodyPr/>
          <a:lstStyle/>
          <a:p>
            <a:fld id="{1D72EBF8-7CF5-44B7-B2BF-E22DE4D0703D}"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Inconsistencies for the Two Example Functions</a:t>
            </a:r>
            <a:endParaRPr lang="en-US" dirty="0"/>
          </a:p>
        </p:txBody>
      </p:sp>
      <p:sp>
        <p:nvSpPr>
          <p:cNvPr id="4" name="Content Placeholder 3"/>
          <p:cNvSpPr>
            <a:spLocks noGrp="1"/>
          </p:cNvSpPr>
          <p:nvPr>
            <p:ph idx="1"/>
          </p:nvPr>
        </p:nvSpPr>
        <p:spPr/>
        <p:txBody>
          <a:bodyPr>
            <a:normAutofit/>
          </a:bodyPr>
          <a:lstStyle/>
          <a:p>
            <a:r>
              <a:rPr lang="en-US" sz="2000" dirty="0" smtClean="0">
                <a:latin typeface="Arial"/>
                <a:cs typeface="Arial"/>
              </a:rPr>
              <a:t>Compute two difference signatures:</a:t>
            </a:r>
          </a:p>
          <a:p>
            <a:pPr lvl="1"/>
            <a:r>
              <a:rPr lang="en-US" sz="2000" dirty="0" err="1" smtClean="0">
                <a:latin typeface="Arial"/>
                <a:cs typeface="Arial"/>
              </a:rPr>
              <a:t>L(A</a:t>
            </a:r>
            <a:r>
              <a:rPr lang="en-US" sz="2000" baseline="-25000" dirty="0" err="1" smtClean="0">
                <a:latin typeface="Arial"/>
                <a:cs typeface="Arial"/>
              </a:rPr>
              <a:t>c-s</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c</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s</a:t>
            </a:r>
            <a:r>
              <a:rPr lang="en-US" sz="2000" dirty="0" smtClean="0">
                <a:latin typeface="Arial"/>
                <a:cs typeface="Arial"/>
              </a:rPr>
              <a:t>)</a:t>
            </a:r>
            <a:r>
              <a:rPr lang="en-US" sz="2000" baseline="-25000" dirty="0" smtClean="0">
                <a:latin typeface="Arial"/>
                <a:cs typeface="Arial"/>
              </a:rPr>
              <a:t> </a:t>
            </a:r>
            <a:r>
              <a:rPr lang="en-US" sz="2000" dirty="0" smtClean="0">
                <a:latin typeface="Arial"/>
                <a:cs typeface="Arial"/>
              </a:rPr>
              <a:t>= </a:t>
            </a:r>
            <a:r>
              <a:rPr lang="en-US" sz="2000" b="1" dirty="0" smtClean="0">
                <a:solidFill>
                  <a:srgbClr val="000000"/>
                </a:solidFill>
                <a:cs typeface="Arial" charset="0"/>
              </a:rPr>
              <a:t>Ø</a:t>
            </a:r>
            <a:r>
              <a:rPr lang="en-US" sz="2000" dirty="0" smtClean="0">
                <a:latin typeface="Arial"/>
                <a:cs typeface="Arial"/>
              </a:rPr>
              <a:t> </a:t>
            </a:r>
          </a:p>
          <a:p>
            <a:pPr lvl="1"/>
            <a:r>
              <a:rPr lang="en-US" sz="2000" dirty="0" err="1" smtClean="0">
                <a:latin typeface="Arial"/>
                <a:cs typeface="Arial"/>
              </a:rPr>
              <a:t>L(A</a:t>
            </a:r>
            <a:r>
              <a:rPr lang="en-US" sz="2000" baseline="-25000" dirty="0" err="1" smtClean="0">
                <a:latin typeface="Arial"/>
                <a:cs typeface="Arial"/>
              </a:rPr>
              <a:t>s-c</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s</a:t>
            </a:r>
            <a:r>
              <a:rPr lang="en-US" sz="2000" dirty="0" smtClean="0">
                <a:latin typeface="Arial"/>
                <a:cs typeface="Arial"/>
              </a:rPr>
              <a:t>) \ </a:t>
            </a:r>
            <a:r>
              <a:rPr lang="en-US" sz="2000" dirty="0" err="1" smtClean="0">
                <a:latin typeface="Arial"/>
                <a:cs typeface="Arial"/>
              </a:rPr>
              <a:t>L(A</a:t>
            </a:r>
            <a:r>
              <a:rPr lang="en-US" sz="2000" baseline="-25000" dirty="0" err="1" smtClean="0">
                <a:latin typeface="Arial"/>
                <a:cs typeface="Arial"/>
              </a:rPr>
              <a:t>c</a:t>
            </a:r>
            <a:r>
              <a:rPr lang="en-US" sz="2000" dirty="0" smtClean="0">
                <a:latin typeface="Arial"/>
                <a:cs typeface="Arial"/>
              </a:rPr>
              <a:t>)</a:t>
            </a:r>
          </a:p>
          <a:p>
            <a:endParaRPr lang="en-US" sz="2400" baseline="-25000" dirty="0" smtClean="0">
              <a:latin typeface="Arial"/>
              <a:cs typeface="Arial"/>
            </a:endParaRPr>
          </a:p>
        </p:txBody>
      </p:sp>
      <p:sp>
        <p:nvSpPr>
          <p:cNvPr id="3" name="Slide Number Placeholder 2"/>
          <p:cNvSpPr>
            <a:spLocks noGrp="1"/>
          </p:cNvSpPr>
          <p:nvPr>
            <p:ph type="sldNum" sz="quarter" idx="12"/>
          </p:nvPr>
        </p:nvSpPr>
        <p:spPr/>
        <p:txBody>
          <a:bodyPr/>
          <a:lstStyle/>
          <a:p>
            <a:fld id="{1D72EBF8-7CF5-44B7-B2BF-E22DE4D0703D}" type="slidenum">
              <a:rPr lang="en-US" smtClean="0"/>
              <a:pPr/>
              <a:t>40</a:t>
            </a:fld>
            <a:endParaRPr lang="en-US"/>
          </a:p>
        </p:txBody>
      </p:sp>
      <p:sp>
        <p:nvSpPr>
          <p:cNvPr id="5" name="Rounded Rectangle 4"/>
          <p:cNvSpPr/>
          <p:nvPr/>
        </p:nvSpPr>
        <p:spPr>
          <a:xfrm>
            <a:off x="964873" y="3200400"/>
            <a:ext cx="7008187" cy="516463"/>
          </a:xfrm>
          <a:prstGeom prst="roundRect">
            <a:avLst/>
          </a:prstGeom>
          <a:solidFill>
            <a:schemeClr val="accent4">
              <a:lumMod val="60000"/>
              <a:lumOff val="40000"/>
            </a:schemeClr>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dirty="0" err="1" smtClean="0">
                <a:latin typeface="Arial"/>
                <a:cs typeface="Arial"/>
              </a:rPr>
              <a:t>L(A</a:t>
            </a:r>
            <a:r>
              <a:rPr lang="en-US" sz="2500" baseline="-25000" dirty="0" err="1" smtClean="0">
                <a:latin typeface="Arial"/>
                <a:cs typeface="Arial"/>
              </a:rPr>
              <a:t>s</a:t>
            </a:r>
            <a:r>
              <a:rPr lang="en-US" sz="2500" dirty="0" smtClean="0">
                <a:latin typeface="Arial"/>
                <a:cs typeface="Arial"/>
              </a:rPr>
              <a:t>)</a:t>
            </a:r>
            <a:r>
              <a:rPr lang="en-US" dirty="0" smtClean="0">
                <a:latin typeface="Arial"/>
                <a:cs typeface="Arial"/>
              </a:rPr>
              <a:t>  = ([^ ]</a:t>
            </a:r>
            <a:r>
              <a:rPr lang="en-US" baseline="30000" dirty="0" smtClean="0">
                <a:latin typeface="Arial"/>
                <a:cs typeface="Arial"/>
              </a:rPr>
              <a:t>+</a:t>
            </a:r>
            <a:r>
              <a:rPr lang="en-US" sz="2800" b="1" dirty="0" smtClean="0">
                <a:solidFill>
                  <a:schemeClr val="accent1">
                    <a:lumMod val="75000"/>
                  </a:schemeClr>
                </a:solidFill>
                <a:latin typeface="Arial"/>
                <a:cs typeface="Arial"/>
              </a:rPr>
              <a:t>\</a:t>
            </a:r>
            <a:r>
              <a:rPr lang="en-US" dirty="0" smtClean="0">
                <a:latin typeface="Arial"/>
                <a:cs typeface="Arial"/>
              </a:rPr>
              <a:t>(( )|(@.*@)|(@\.))|(^[\w]+@([\w]+\.[\w]{2,4})$))</a:t>
            </a:r>
          </a:p>
        </p:txBody>
      </p:sp>
      <p:sp>
        <p:nvSpPr>
          <p:cNvPr id="6" name="Rounded Rectangle 5"/>
          <p:cNvSpPr/>
          <p:nvPr/>
        </p:nvSpPr>
        <p:spPr>
          <a:xfrm>
            <a:off x="964873" y="4233332"/>
            <a:ext cx="7008187" cy="491068"/>
          </a:xfrm>
          <a:prstGeom prst="roundRect">
            <a:avLst/>
          </a:prstGeom>
          <a:solidFill>
            <a:schemeClr val="accent4">
              <a:lumMod val="60000"/>
              <a:lumOff val="40000"/>
            </a:schemeClr>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dirty="0" err="1" smtClean="0">
                <a:latin typeface="Arial"/>
                <a:cs typeface="Arial"/>
              </a:rPr>
              <a:t>L(A</a:t>
            </a:r>
            <a:r>
              <a:rPr lang="en-US" sz="2500" baseline="-25000" dirty="0" err="1" smtClean="0">
                <a:latin typeface="Arial"/>
                <a:cs typeface="Arial"/>
              </a:rPr>
              <a:t>c</a:t>
            </a:r>
            <a:r>
              <a:rPr lang="en-US" sz="2500" dirty="0" smtClean="0">
                <a:latin typeface="Arial"/>
                <a:cs typeface="Arial"/>
              </a:rPr>
              <a:t>)</a:t>
            </a:r>
            <a:r>
              <a:rPr lang="en-US" dirty="0" smtClean="0">
                <a:latin typeface="Arial"/>
                <a:cs typeface="Arial"/>
              </a:rPr>
              <a:t>  = (</a:t>
            </a:r>
            <a:r>
              <a:rPr lang="en-US" dirty="0" err="1" smtClean="0">
                <a:latin typeface="Arial"/>
                <a:cs typeface="Arial"/>
              </a:rPr>
              <a:t>Σ</a:t>
            </a:r>
            <a:r>
              <a:rPr lang="en-US" dirty="0" smtClean="0">
                <a:latin typeface="Arial"/>
                <a:cs typeface="Arial"/>
              </a:rPr>
              <a:t>*</a:t>
            </a:r>
            <a:r>
              <a:rPr lang="en-US" sz="2400" b="1" dirty="0" smtClean="0">
                <a:solidFill>
                  <a:schemeClr val="accent1">
                    <a:lumMod val="75000"/>
                  </a:schemeClr>
                </a:solidFill>
                <a:latin typeface="Arial"/>
                <a:cs typeface="Arial"/>
              </a:rPr>
              <a:t>\</a:t>
            </a:r>
            <a:r>
              <a:rPr lang="en-US" dirty="0" smtClean="0">
                <a:latin typeface="Arial"/>
                <a:cs typeface="Arial"/>
              </a:rPr>
              <a:t>(( )|(@.*@)|(@\.)))|(^[\w]+@([\w]+\.[\w]{2,4})$)</a:t>
            </a:r>
          </a:p>
        </p:txBody>
      </p:sp>
      <p:sp>
        <p:nvSpPr>
          <p:cNvPr id="7" name="TextBox 6"/>
          <p:cNvSpPr txBox="1"/>
          <p:nvPr/>
        </p:nvSpPr>
        <p:spPr>
          <a:xfrm>
            <a:off x="4165595" y="3659204"/>
            <a:ext cx="290427" cy="553998"/>
          </a:xfrm>
          <a:prstGeom prst="rect">
            <a:avLst/>
          </a:prstGeom>
          <a:noFill/>
        </p:spPr>
        <p:txBody>
          <a:bodyPr wrap="none" rtlCol="0">
            <a:spAutoFit/>
          </a:bodyPr>
          <a:lstStyle/>
          <a:p>
            <a:r>
              <a:rPr lang="en-US" sz="3000" dirty="0" smtClean="0"/>
              <a:t>\</a:t>
            </a:r>
            <a:endParaRPr lang="en-US" sz="3000" dirty="0"/>
          </a:p>
        </p:txBody>
      </p:sp>
      <p:sp>
        <p:nvSpPr>
          <p:cNvPr id="8" name="Rounded Rectangle 7"/>
          <p:cNvSpPr/>
          <p:nvPr/>
        </p:nvSpPr>
        <p:spPr>
          <a:xfrm>
            <a:off x="964873" y="5164667"/>
            <a:ext cx="7008187" cy="550333"/>
          </a:xfrm>
          <a:prstGeom prst="roundRect">
            <a:avLst/>
          </a:prstGeom>
          <a:solidFill>
            <a:srgbClr val="FF0000"/>
          </a:solidFill>
          <a:ln>
            <a:solidFill>
              <a:schemeClr val="accent3">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err="1" smtClean="0">
                <a:solidFill>
                  <a:schemeClr val="bg1"/>
                </a:solidFill>
                <a:latin typeface="Arial"/>
                <a:cs typeface="Arial"/>
              </a:rPr>
              <a:t>L(A</a:t>
            </a:r>
            <a:r>
              <a:rPr lang="en-US" sz="2500" b="1" baseline="-25000" dirty="0" err="1" smtClean="0">
                <a:solidFill>
                  <a:schemeClr val="bg1"/>
                </a:solidFill>
                <a:latin typeface="Arial"/>
                <a:cs typeface="Arial"/>
              </a:rPr>
              <a:t>s-c</a:t>
            </a:r>
            <a:r>
              <a:rPr lang="en-US" sz="2500" b="1" dirty="0" smtClean="0">
                <a:solidFill>
                  <a:schemeClr val="bg1"/>
                </a:solidFill>
                <a:latin typeface="Arial"/>
                <a:cs typeface="Arial"/>
              </a:rPr>
              <a:t>)</a:t>
            </a:r>
            <a:r>
              <a:rPr lang="en-US" b="1" dirty="0" smtClean="0">
                <a:solidFill>
                  <a:schemeClr val="bg1"/>
                </a:solidFill>
                <a:latin typeface="Arial"/>
                <a:cs typeface="Arial"/>
              </a:rPr>
              <a:t>  =  [ ]+</a:t>
            </a:r>
          </a:p>
        </p:txBody>
      </p:sp>
      <p:sp>
        <p:nvSpPr>
          <p:cNvPr id="9" name="TextBox 8"/>
          <p:cNvSpPr txBox="1"/>
          <p:nvPr/>
        </p:nvSpPr>
        <p:spPr>
          <a:xfrm>
            <a:off x="4199461" y="4614329"/>
            <a:ext cx="381910" cy="553998"/>
          </a:xfrm>
          <a:prstGeom prst="rect">
            <a:avLst/>
          </a:prstGeom>
          <a:noFill/>
        </p:spPr>
        <p:txBody>
          <a:bodyPr wrap="none" rtlCol="0">
            <a:spAutoFit/>
          </a:bodyPr>
          <a:lstStyle/>
          <a:p>
            <a:r>
              <a:rPr lang="en-US" sz="3000" dirty="0" smtClean="0"/>
              <a:t>=</a:t>
            </a:r>
            <a:endParaRPr lang="en-US" sz="3000" dirty="0"/>
          </a:p>
        </p:txBody>
      </p:sp>
      <p:pic>
        <p:nvPicPr>
          <p:cNvPr id="10" name="Picture 9"/>
          <p:cNvPicPr>
            <a:picLocks noChangeAspect="1"/>
          </p:cNvPicPr>
          <p:nvPr/>
        </p:nvPicPr>
        <p:blipFill>
          <a:blip r:embed="rId3"/>
          <a:stretch>
            <a:fillRect/>
          </a:stretch>
        </p:blipFill>
        <p:spPr>
          <a:xfrm>
            <a:off x="3736246" y="5848327"/>
            <a:ext cx="956733" cy="902992"/>
          </a:xfrm>
          <a:prstGeom prst="rect">
            <a:avLst/>
          </a:prstGeom>
        </p:spPr>
      </p:pic>
      <p:sp>
        <p:nvSpPr>
          <p:cNvPr id="11" name="Rounded Rectangle 10"/>
          <p:cNvSpPr/>
          <p:nvPr/>
        </p:nvSpPr>
        <p:spPr>
          <a:xfrm>
            <a:off x="964873" y="6125633"/>
            <a:ext cx="7008187" cy="550333"/>
          </a:xfrm>
          <a:prstGeom prst="roundRect">
            <a:avLst/>
          </a:prstGeom>
          <a:solidFill>
            <a:srgbClr val="3366FF"/>
          </a:solidFill>
          <a:ln>
            <a:solidFill>
              <a:srgbClr val="00009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solidFill>
                  <a:schemeClr val="bg1"/>
                </a:solidFill>
                <a:latin typeface="Arial"/>
                <a:cs typeface="Arial"/>
              </a:rPr>
              <a:t>Counter Example = “ “</a:t>
            </a:r>
            <a:endParaRPr lang="en-US" b="1" dirty="0" smtClean="0">
              <a:solidFill>
                <a:schemeClr val="bg1"/>
              </a:solidFill>
              <a:latin typeface="Arial"/>
              <a:cs typeface="Arial"/>
            </a:endParaRPr>
          </a:p>
        </p:txBody>
      </p:sp>
      <p:pic>
        <p:nvPicPr>
          <p:cNvPr id="12" name="Picture 11"/>
          <p:cNvPicPr>
            <a:picLocks noChangeAspect="1"/>
          </p:cNvPicPr>
          <p:nvPr/>
        </p:nvPicPr>
        <p:blipFill>
          <a:blip r:embed="rId4"/>
          <a:stretch>
            <a:fillRect/>
          </a:stretch>
        </p:blipFill>
        <p:spPr>
          <a:xfrm>
            <a:off x="4199461" y="2235099"/>
            <a:ext cx="454645" cy="45464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Evaluation</a:t>
            </a:r>
            <a:endParaRPr lang="en-US" dirty="0"/>
          </a:p>
        </p:txBody>
      </p:sp>
      <p:sp>
        <p:nvSpPr>
          <p:cNvPr id="7" name="Content Placeholder 6"/>
          <p:cNvSpPr>
            <a:spLocks noGrp="1"/>
          </p:cNvSpPr>
          <p:nvPr>
            <p:ph idx="1"/>
          </p:nvPr>
        </p:nvSpPr>
        <p:spPr/>
        <p:txBody>
          <a:bodyPr>
            <a:noAutofit/>
          </a:bodyPr>
          <a:lstStyle/>
          <a:p>
            <a:r>
              <a:rPr lang="en-US" sz="2000" dirty="0" smtClean="0">
                <a:latin typeface="Arial"/>
                <a:cs typeface="Arial"/>
              </a:rPr>
              <a:t>Analyzed a number of Java EE web applications</a:t>
            </a:r>
            <a:endParaRPr lang="en-US" sz="2000" dirty="0">
              <a:latin typeface="Arial"/>
              <a:cs typeface="Arial"/>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51349768"/>
              </p:ext>
            </p:extLst>
          </p:nvPr>
        </p:nvGraphicFramePr>
        <p:xfrm>
          <a:off x="686572" y="2563717"/>
          <a:ext cx="7864763" cy="3794361"/>
        </p:xfrm>
        <a:graphic>
          <a:graphicData uri="http://schemas.openxmlformats.org/drawingml/2006/table">
            <a:tbl>
              <a:tblPr firstRow="1" bandRow="1">
                <a:tableStyleId>{5C22544A-7EE6-4342-B048-85BDC9FD1C3A}</a:tableStyleId>
              </a:tblPr>
              <a:tblGrid>
                <a:gridCol w="2655633"/>
                <a:gridCol w="5209130"/>
              </a:tblGrid>
              <a:tr h="708081">
                <a:tc>
                  <a:txBody>
                    <a:bodyPr/>
                    <a:lstStyle/>
                    <a:p>
                      <a:pPr algn="ctr"/>
                      <a:r>
                        <a:rPr lang="en-US" sz="2600" dirty="0" smtClean="0">
                          <a:latin typeface="Arial"/>
                          <a:cs typeface="Arial"/>
                        </a:rPr>
                        <a:t>Name</a:t>
                      </a:r>
                      <a:endParaRPr lang="en-US" sz="26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algn="ctr"/>
                      <a:r>
                        <a:rPr lang="en-US" sz="2600" dirty="0" smtClean="0">
                          <a:latin typeface="Arial"/>
                          <a:cs typeface="Arial"/>
                        </a:rPr>
                        <a:t>URL</a:t>
                      </a:r>
                      <a:endParaRPr lang="en-US" sz="2600" dirty="0">
                        <a:latin typeface="Arial"/>
                        <a:cs typeface="Arial"/>
                      </a:endParaRPr>
                    </a:p>
                  </a:txBody>
                  <a:tcPr anchor="ctr">
                    <a:lnL w="76200" cap="flat" cmpd="sng" algn="ctr">
                      <a:solidFill>
                        <a:prstClr val="white"/>
                      </a:solidFill>
                      <a:prstDash val="solid"/>
                      <a:round/>
                      <a:headEnd type="none" w="med" len="med"/>
                      <a:tailEnd type="none" w="med" len="med"/>
                    </a:lnL>
                  </a:tcPr>
                </a:tc>
              </a:tr>
              <a:tr h="453420">
                <a:tc>
                  <a:txBody>
                    <a:bodyPr/>
                    <a:lstStyle/>
                    <a:p>
                      <a:pPr algn="ctr"/>
                      <a:r>
                        <a:rPr lang="en-US" sz="1800" dirty="0" smtClean="0">
                          <a:latin typeface="Arial"/>
                          <a:cs typeface="Arial"/>
                        </a:rPr>
                        <a:t>JGOSSIP</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r>
                        <a:rPr kumimoji="0" lang="en-US" sz="1800" kern="1200" dirty="0" smtClean="0">
                          <a:solidFill>
                            <a:schemeClr val="dk1"/>
                          </a:solidFill>
                          <a:latin typeface="+mn-lt"/>
                          <a:ea typeface="+mn-ea"/>
                          <a:cs typeface="+mn-cs"/>
                        </a:rPr>
                        <a:t>http://</a:t>
                      </a:r>
                      <a:r>
                        <a:rPr kumimoji="0" lang="en-US" sz="1800" kern="1200" dirty="0" err="1" smtClean="0">
                          <a:solidFill>
                            <a:schemeClr val="dk1"/>
                          </a:solidFill>
                          <a:latin typeface="+mn-lt"/>
                          <a:ea typeface="+mn-ea"/>
                          <a:cs typeface="+mn-cs"/>
                        </a:rPr>
                        <a:t>sourceforge.net/projects/jgossipforum</a:t>
                      </a:r>
                      <a:r>
                        <a:rPr kumimoji="0" lang="en-US" sz="1800" kern="1200" dirty="0" smtClean="0">
                          <a:solidFill>
                            <a:schemeClr val="dk1"/>
                          </a:solidFill>
                          <a:latin typeface="+mn-lt"/>
                          <a:ea typeface="+mn-ea"/>
                          <a:cs typeface="+mn-cs"/>
                        </a:rPr>
                        <a: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453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VEHICLE</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http://</a:t>
                      </a:r>
                      <a:r>
                        <a:rPr lang="en-US" sz="1600" dirty="0" err="1" smtClean="0">
                          <a:latin typeface="Arial"/>
                          <a:cs typeface="Arial"/>
                        </a:rPr>
                        <a:t>code.google.com/p/vehiclemanage</a:t>
                      </a:r>
                      <a:r>
                        <a:rPr lang="en-US" sz="1600" dirty="0" smtClean="0">
                          <a:latin typeface="Arial"/>
                          <a:cs typeface="Arial"/>
                        </a:rPr>
                        <a: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453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MEODIST</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http://</a:t>
                      </a:r>
                      <a:r>
                        <a:rPr lang="en-US" sz="1600" dirty="0" err="1" smtClean="0">
                          <a:latin typeface="Arial"/>
                          <a:cs typeface="Arial"/>
                        </a:rPr>
                        <a:t>code.google.com/p/meodist</a:t>
                      </a:r>
                      <a:r>
                        <a:rPr lang="en-US" sz="1600" dirty="0" smtClean="0">
                          <a:latin typeface="Arial"/>
                          <a:cs typeface="Arial"/>
                        </a:rPr>
                        <a: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453420">
                <a:tc>
                  <a:txBody>
                    <a:bodyPr/>
                    <a:lstStyle/>
                    <a:p>
                      <a:pPr algn="ctr"/>
                      <a:r>
                        <a:rPr lang="en-US" sz="1800" dirty="0" smtClean="0">
                          <a:latin typeface="Arial"/>
                          <a:cs typeface="Arial"/>
                        </a:rPr>
                        <a:t>MYALUMNI</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http://</a:t>
                      </a:r>
                      <a:r>
                        <a:rPr lang="en-US" sz="1600" dirty="0" err="1" smtClean="0">
                          <a:latin typeface="Arial"/>
                          <a:cs typeface="Arial"/>
                        </a:rPr>
                        <a:t>code.google.com/p/myalumni</a:t>
                      </a:r>
                      <a:r>
                        <a:rPr lang="en-US" sz="1600" dirty="0" smtClean="0">
                          <a:latin typeface="Arial"/>
                          <a:cs typeface="Arial"/>
                        </a:rPr>
                        <a: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453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CONSUMER</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http://</a:t>
                      </a:r>
                      <a:r>
                        <a:rPr lang="en-US" sz="1600" dirty="0" err="1" smtClean="0">
                          <a:latin typeface="Arial"/>
                          <a:cs typeface="Arial"/>
                        </a:rPr>
                        <a:t>code.google.com/p/consumerbasedenforcement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453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TUDU</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Arial"/>
                          <a:cs typeface="Arial"/>
                        </a:rPr>
                        <a:t>http://www.julien-dubois.com/tudu-lists</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JCRBIB</a:t>
                      </a:r>
                      <a:endParaRPr lang="en-US" sz="1800" dirty="0">
                        <a:latin typeface="Arial"/>
                        <a:cs typeface="Arial"/>
                      </a:endParaRPr>
                    </a:p>
                  </a:txBody>
                  <a:tcPr anchor="ctr">
                    <a:lnR w="76200" cap="flat" cmpd="sng" algn="ctr">
                      <a:solidFill>
                        <a:prstClr val="white"/>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http://</a:t>
                      </a:r>
                      <a:r>
                        <a:rPr lang="en-US" sz="1600" dirty="0" err="1" smtClean="0">
                          <a:latin typeface="Arial"/>
                          <a:cs typeface="Arial"/>
                        </a:rPr>
                        <a:t>code.google.com/p/jcrbib</a:t>
                      </a:r>
                      <a:r>
                        <a:rPr lang="en-US" sz="1600" dirty="0" smtClean="0">
                          <a:latin typeface="Arial"/>
                          <a:cs typeface="Arial"/>
                        </a:rPr>
                        <a:t>/</a:t>
                      </a:r>
                      <a:endParaRPr lang="en-US" sz="1600" dirty="0">
                        <a:latin typeface="Arial"/>
                        <a:cs typeface="Arial"/>
                      </a:endParaRPr>
                    </a:p>
                  </a:txBody>
                  <a:tcPr>
                    <a:lnL w="76200" cap="flat" cmpd="sng" algn="ctr">
                      <a:solidFill>
                        <a:prstClr val="white"/>
                      </a:solidFill>
                      <a:prstDash val="solid"/>
                      <a:round/>
                      <a:headEnd type="none" w="med" len="med"/>
                      <a:tailEnd type="none" w="med" len="med"/>
                    </a:ln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Extraction Phase Performance</a:t>
            </a:r>
            <a:endParaRPr lang="en-US" sz="3600" dirty="0"/>
          </a:p>
        </p:txBody>
      </p:sp>
      <p:graphicFrame>
        <p:nvGraphicFramePr>
          <p:cNvPr id="7" name="Content Placeholder 6"/>
          <p:cNvGraphicFramePr>
            <a:graphicFrameLocks noGrp="1"/>
          </p:cNvGraphicFramePr>
          <p:nvPr>
            <p:ph idx="1"/>
          </p:nvPr>
        </p:nvGraphicFramePr>
        <p:xfrm>
          <a:off x="186264" y="1859491"/>
          <a:ext cx="8735066" cy="4456641"/>
        </p:xfrm>
        <a:graphic>
          <a:graphicData uri="http://schemas.openxmlformats.org/drawingml/2006/table">
            <a:tbl>
              <a:tblPr firstRow="1" bandRow="1">
                <a:effectLst>
                  <a:outerShdw blurRad="50800" dist="63500" dir="2700000">
                    <a:srgbClr val="000000">
                      <a:alpha val="43000"/>
                    </a:srgbClr>
                  </a:outerShdw>
                </a:effectLst>
                <a:tableStyleId>{5C22544A-7EE6-4342-B048-85BDC9FD1C3A}</a:tableStyleId>
              </a:tblPr>
              <a:tblGrid>
                <a:gridCol w="2144288"/>
                <a:gridCol w="1098463"/>
                <a:gridCol w="1098463"/>
                <a:gridCol w="1098463"/>
                <a:gridCol w="1098463"/>
                <a:gridCol w="1098463"/>
                <a:gridCol w="1098463"/>
              </a:tblGrid>
              <a:tr h="523467">
                <a:tc>
                  <a:txBody>
                    <a:bodyPr/>
                    <a:lstStyle/>
                    <a:p>
                      <a:pPr algn="ctr" fontAlgn="b"/>
                      <a:r>
                        <a:rPr lang="en-US" sz="1700" b="1" i="0" u="none" strike="noStrike" dirty="0">
                          <a:latin typeface="Verdana"/>
                        </a:rPr>
                        <a:t>Subject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ctr" fontAlgn="b"/>
                      <a:r>
                        <a:rPr lang="en-US" sz="1700" b="1" i="0" u="none" strike="noStrike" dirty="0">
                          <a:latin typeface="Verdana"/>
                        </a:rPr>
                        <a:t> </a:t>
                      </a:r>
                      <a:r>
                        <a:rPr lang="en-US" sz="1700" b="1" i="0" u="none" strike="noStrike" dirty="0" err="1">
                          <a:latin typeface="Verdana"/>
                        </a:rPr>
                        <a:t>Frm</a:t>
                      </a:r>
                      <a:r>
                        <a:rPr lang="en-US" sz="1700" b="1" i="0" u="none" strike="noStrike" dirty="0">
                          <a:latin typeface="Verdana"/>
                        </a:rPr>
                        <a:t> </a:t>
                      </a:r>
                    </a:p>
                  </a:txBody>
                  <a:tcPr marL="12700" marR="12700" marT="12700" marB="0" anchor="ctr">
                    <a:lnL w="76200" cap="flat" cmpd="sng" algn="ctr">
                      <a:solidFill>
                        <a:prstClr val="white"/>
                      </a:solidFill>
                      <a:prstDash val="solid"/>
                      <a:round/>
                      <a:headEnd type="none" w="med" len="med"/>
                      <a:tailEnd type="none" w="med" len="med"/>
                    </a:lnL>
                  </a:tcPr>
                </a:tc>
                <a:tc>
                  <a:txBody>
                    <a:bodyPr/>
                    <a:lstStyle/>
                    <a:p>
                      <a:pPr algn="ctr" fontAlgn="b"/>
                      <a:r>
                        <a:rPr lang="en-US" sz="1700" b="1" i="0" u="none" strike="noStrike" dirty="0">
                          <a:latin typeface="Verdana"/>
                        </a:rPr>
                        <a:t> Inputs </a:t>
                      </a:r>
                    </a:p>
                  </a:txBody>
                  <a:tcPr marL="12700" marR="12700" marT="12700" marB="0" anchor="ctr"/>
                </a:tc>
                <a:tc>
                  <a:txBody>
                    <a:bodyPr/>
                    <a:lstStyle/>
                    <a:p>
                      <a:pPr algn="ctr" fontAlgn="b"/>
                      <a:r>
                        <a:rPr lang="en-US" sz="1700" b="1" i="0" u="none" strike="noStrike" dirty="0">
                          <a:latin typeface="Verdana"/>
                        </a:rPr>
                        <a:t> VI_C </a:t>
                      </a:r>
                    </a:p>
                  </a:txBody>
                  <a:tcPr marL="12700" marR="12700" marT="12700" marB="0" anchor="ctr"/>
                </a:tc>
                <a:tc>
                  <a:txBody>
                    <a:bodyPr/>
                    <a:lstStyle/>
                    <a:p>
                      <a:pPr algn="ctr" fontAlgn="b"/>
                      <a:r>
                        <a:rPr lang="en-US" sz="1700" b="1" i="0" u="none" strike="noStrike" dirty="0">
                          <a:latin typeface="Verdana"/>
                        </a:rPr>
                        <a:t> </a:t>
                      </a:r>
                      <a:r>
                        <a:rPr lang="en-US" sz="1700" b="1" i="0" u="none" strike="noStrike" dirty="0" err="1">
                          <a:latin typeface="Verdana"/>
                        </a:rPr>
                        <a:t>ET_C(s</a:t>
                      </a:r>
                      <a:r>
                        <a:rPr lang="en-US" sz="1700" b="1" i="0" u="none" strike="noStrike" dirty="0">
                          <a:latin typeface="Verdana"/>
                        </a:rPr>
                        <a:t>) </a:t>
                      </a:r>
                    </a:p>
                  </a:txBody>
                  <a:tcPr marL="12700" marR="12700" marT="12700" marB="0" anchor="ctr"/>
                </a:tc>
                <a:tc>
                  <a:txBody>
                    <a:bodyPr/>
                    <a:lstStyle/>
                    <a:p>
                      <a:pPr algn="ctr" fontAlgn="b"/>
                      <a:r>
                        <a:rPr lang="en-US" sz="1700" b="1" i="0" u="none" strike="noStrike" dirty="0">
                          <a:latin typeface="Verdana"/>
                        </a:rPr>
                        <a:t> VI_S </a:t>
                      </a:r>
                    </a:p>
                  </a:txBody>
                  <a:tcPr marL="12700" marR="12700" marT="12700" marB="0" anchor="ctr"/>
                </a:tc>
                <a:tc>
                  <a:txBody>
                    <a:bodyPr/>
                    <a:lstStyle/>
                    <a:p>
                      <a:pPr algn="ctr" fontAlgn="b"/>
                      <a:r>
                        <a:rPr lang="en-US" sz="1700" b="1" i="0" u="none" strike="noStrike" dirty="0">
                          <a:latin typeface="Verdana"/>
                        </a:rPr>
                        <a:t> </a:t>
                      </a:r>
                      <a:r>
                        <a:rPr lang="en-US" sz="1700" b="1" i="0" u="none" strike="noStrike" dirty="0" err="1">
                          <a:latin typeface="Verdana"/>
                        </a:rPr>
                        <a:t>ET_S(s</a:t>
                      </a:r>
                      <a:r>
                        <a:rPr lang="en-US" sz="1700" b="1" i="0" u="none" strike="noStrike" dirty="0">
                          <a:latin typeface="Verdana"/>
                        </a:rPr>
                        <a:t>)  </a:t>
                      </a:r>
                    </a:p>
                  </a:txBody>
                  <a:tcPr marL="12700" marR="12700" marT="12700" marB="0" anchor="ctr"/>
                </a:tc>
              </a:tr>
              <a:tr h="523467">
                <a:tc>
                  <a:txBody>
                    <a:bodyPr/>
                    <a:lstStyle/>
                    <a:p>
                      <a:pPr algn="ctr" fontAlgn="b"/>
                      <a:r>
                        <a:rPr lang="en-US" sz="1800" b="0" i="0" u="none" strike="noStrike" dirty="0" err="1">
                          <a:latin typeface="Verdana"/>
                        </a:rPr>
                        <a:t>JGossip</a:t>
                      </a:r>
                      <a:r>
                        <a:rPr lang="en-US" sz="1800" b="0" i="0" u="none" strike="noStrike" dirty="0">
                          <a:latin typeface="Verdana"/>
                        </a:rPr>
                        <a: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25</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83</a:t>
                      </a:r>
                    </a:p>
                  </a:txBody>
                  <a:tcPr marL="12700" marR="12700" marT="12700" marB="0" anchor="b"/>
                </a:tc>
                <a:tc>
                  <a:txBody>
                    <a:bodyPr/>
                    <a:lstStyle/>
                    <a:p>
                      <a:pPr algn="r" fontAlgn="b"/>
                      <a:r>
                        <a:rPr lang="en-US" sz="1800" b="0" i="0" u="none" strike="noStrike">
                          <a:latin typeface="Verdana"/>
                        </a:rPr>
                        <a:t>74</a:t>
                      </a:r>
                    </a:p>
                  </a:txBody>
                  <a:tcPr marL="12700" marR="12700" marT="12700" marB="0" anchor="b"/>
                </a:tc>
                <a:tc>
                  <a:txBody>
                    <a:bodyPr/>
                    <a:lstStyle/>
                    <a:p>
                      <a:pPr algn="r" fontAlgn="b"/>
                      <a:r>
                        <a:rPr lang="en-US" sz="1800" b="0" i="0" u="none" strike="noStrike">
                          <a:latin typeface="Verdana"/>
                        </a:rPr>
                        <a:t>329.8</a:t>
                      </a:r>
                    </a:p>
                  </a:txBody>
                  <a:tcPr marL="12700" marR="12700" marT="12700" marB="0" anchor="b"/>
                </a:tc>
                <a:tc>
                  <a:txBody>
                    <a:bodyPr/>
                    <a:lstStyle/>
                    <a:p>
                      <a:pPr algn="r" fontAlgn="b"/>
                      <a:r>
                        <a:rPr lang="en-US" sz="1800" b="0" i="0" u="none" strike="noStrike" dirty="0">
                          <a:latin typeface="Verdana"/>
                        </a:rPr>
                        <a:t>83</a:t>
                      </a:r>
                    </a:p>
                  </a:txBody>
                  <a:tcPr marL="12700" marR="12700" marT="12700" marB="0" anchor="b"/>
                </a:tc>
                <a:tc>
                  <a:txBody>
                    <a:bodyPr/>
                    <a:lstStyle/>
                    <a:p>
                      <a:pPr algn="r" fontAlgn="b"/>
                      <a:r>
                        <a:rPr lang="en-US" sz="1800" b="0" i="0" u="none" strike="noStrike">
                          <a:latin typeface="Verdana"/>
                        </a:rPr>
                        <a:t>4.38</a:t>
                      </a:r>
                    </a:p>
                  </a:txBody>
                  <a:tcPr marL="12700" marR="12700" marT="12700" marB="0" anchor="b"/>
                </a:tc>
              </a:tr>
              <a:tr h="523467">
                <a:tc>
                  <a:txBody>
                    <a:bodyPr/>
                    <a:lstStyle/>
                    <a:p>
                      <a:pPr algn="ctr" fontAlgn="b"/>
                      <a:r>
                        <a:rPr lang="en-US" sz="1800" b="0" i="0" u="none" strike="noStrike" dirty="0">
                          <a:latin typeface="Verdana"/>
                        </a:rPr>
                        <a:t>Vehicle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17</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41</a:t>
                      </a:r>
                    </a:p>
                  </a:txBody>
                  <a:tcPr marL="12700" marR="12700" marT="12700" marB="0" anchor="b"/>
                </a:tc>
                <a:tc>
                  <a:txBody>
                    <a:bodyPr/>
                    <a:lstStyle/>
                    <a:p>
                      <a:pPr algn="r" fontAlgn="b"/>
                      <a:r>
                        <a:rPr lang="en-US" sz="1800" b="0" i="0" u="none" strike="noStrike">
                          <a:latin typeface="Verdana"/>
                        </a:rPr>
                        <a:t>41</a:t>
                      </a:r>
                    </a:p>
                  </a:txBody>
                  <a:tcPr marL="12700" marR="12700" marT="12700" marB="0" anchor="b"/>
                </a:tc>
                <a:tc>
                  <a:txBody>
                    <a:bodyPr/>
                    <a:lstStyle/>
                    <a:p>
                      <a:pPr algn="r" fontAlgn="b"/>
                      <a:r>
                        <a:rPr lang="en-US" sz="1800" b="0" i="0" u="none" strike="noStrike" dirty="0" smtClean="0">
                          <a:latin typeface="Verdana"/>
                        </a:rPr>
                        <a:t>155.5</a:t>
                      </a:r>
                      <a:endParaRPr lang="en-US" sz="1800" b="0" i="0" u="none" strike="noStrike" dirty="0">
                        <a:latin typeface="Verdana"/>
                      </a:endParaRPr>
                    </a:p>
                  </a:txBody>
                  <a:tcPr marL="12700" marR="12700" marT="12700" marB="0" anchor="b"/>
                </a:tc>
                <a:tc>
                  <a:txBody>
                    <a:bodyPr/>
                    <a:lstStyle/>
                    <a:p>
                      <a:pPr algn="r" fontAlgn="b"/>
                      <a:r>
                        <a:rPr lang="en-US" sz="1800" b="0" i="0" u="none" strike="noStrike">
                          <a:latin typeface="Verdana"/>
                        </a:rPr>
                        <a:t>41</a:t>
                      </a:r>
                    </a:p>
                  </a:txBody>
                  <a:tcPr marL="12700" marR="12700" marT="12700" marB="0" anchor="b"/>
                </a:tc>
                <a:tc>
                  <a:txBody>
                    <a:bodyPr/>
                    <a:lstStyle/>
                    <a:p>
                      <a:pPr algn="r" fontAlgn="b"/>
                      <a:r>
                        <a:rPr lang="en-US" sz="1800" b="0" i="0" u="none" strike="noStrike">
                          <a:latin typeface="Verdana"/>
                        </a:rPr>
                        <a:t>2.04</a:t>
                      </a:r>
                    </a:p>
                  </a:txBody>
                  <a:tcPr marL="12700" marR="12700" marT="12700" marB="0" anchor="b"/>
                </a:tc>
              </a:tr>
              <a:tr h="523467">
                <a:tc>
                  <a:txBody>
                    <a:bodyPr/>
                    <a:lstStyle/>
                    <a:p>
                      <a:pPr algn="ctr" fontAlgn="b"/>
                      <a:r>
                        <a:rPr lang="en-US" sz="1800" b="0" i="0" u="none" strike="noStrike" dirty="0" err="1">
                          <a:latin typeface="Verdana"/>
                        </a:rPr>
                        <a:t>MeoDist</a:t>
                      </a:r>
                      <a:r>
                        <a:rPr lang="en-US" sz="1800" b="0" i="0" u="none" strike="noStrike" dirty="0">
                          <a:latin typeface="Verdana"/>
                        </a:rPr>
                        <a: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a:latin typeface="Verdana"/>
                        </a:rPr>
                        <a:t>18</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62</a:t>
                      </a:r>
                    </a:p>
                  </a:txBody>
                  <a:tcPr marL="12700" marR="12700" marT="12700" marB="0" anchor="b"/>
                </a:tc>
                <a:tc>
                  <a:txBody>
                    <a:bodyPr/>
                    <a:lstStyle/>
                    <a:p>
                      <a:pPr algn="r" fontAlgn="b"/>
                      <a:r>
                        <a:rPr lang="en-US" sz="1800" b="0" i="0" u="none" strike="noStrike">
                          <a:latin typeface="Verdana"/>
                        </a:rPr>
                        <a:t>62</a:t>
                      </a:r>
                    </a:p>
                  </a:txBody>
                  <a:tcPr marL="12700" marR="12700" marT="12700" marB="0" anchor="b"/>
                </a:tc>
                <a:tc>
                  <a:txBody>
                    <a:bodyPr/>
                    <a:lstStyle/>
                    <a:p>
                      <a:pPr algn="r" fontAlgn="b"/>
                      <a:r>
                        <a:rPr lang="en-US" sz="1800" b="0" i="0" u="none" strike="noStrike">
                          <a:latin typeface="Verdana"/>
                        </a:rPr>
                        <a:t>192.2</a:t>
                      </a:r>
                    </a:p>
                  </a:txBody>
                  <a:tcPr marL="12700" marR="12700" marT="12700" marB="0" anchor="b"/>
                </a:tc>
                <a:tc>
                  <a:txBody>
                    <a:bodyPr/>
                    <a:lstStyle/>
                    <a:p>
                      <a:pPr algn="r" fontAlgn="b"/>
                      <a:r>
                        <a:rPr lang="en-US" sz="1800" b="0" i="0" u="none" strike="noStrike">
                          <a:latin typeface="Verdana"/>
                        </a:rPr>
                        <a:t>62</a:t>
                      </a:r>
                    </a:p>
                  </a:txBody>
                  <a:tcPr marL="12700" marR="12700" marT="12700" marB="0" anchor="b"/>
                </a:tc>
                <a:tc>
                  <a:txBody>
                    <a:bodyPr/>
                    <a:lstStyle/>
                    <a:p>
                      <a:pPr algn="r" fontAlgn="b"/>
                      <a:r>
                        <a:rPr lang="en-US" sz="1800" b="0" i="0" u="none" strike="noStrike" dirty="0">
                          <a:latin typeface="Verdana"/>
                        </a:rPr>
                        <a:t>1.93</a:t>
                      </a:r>
                    </a:p>
                  </a:txBody>
                  <a:tcPr marL="12700" marR="12700" marT="12700" marB="0" anchor="b"/>
                </a:tc>
              </a:tr>
              <a:tr h="523467">
                <a:tc>
                  <a:txBody>
                    <a:bodyPr/>
                    <a:lstStyle/>
                    <a:p>
                      <a:pPr algn="ctr" fontAlgn="b"/>
                      <a:r>
                        <a:rPr lang="en-US" sz="1800" b="0" i="0" u="none" strike="noStrike" dirty="0" err="1">
                          <a:latin typeface="Verdana"/>
                        </a:rPr>
                        <a:t>MyAlumni</a:t>
                      </a:r>
                      <a:r>
                        <a:rPr lang="en-US" sz="1800" b="0" i="0" u="none" strike="noStrike" dirty="0">
                          <a:latin typeface="Verdana"/>
                        </a:rPr>
                        <a: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46</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141</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141</a:t>
                      </a:r>
                    </a:p>
                  </a:txBody>
                  <a:tcPr marL="12700" marR="12700" marT="12700" marB="0" anchor="b"/>
                </a:tc>
                <a:tc>
                  <a:txBody>
                    <a:bodyPr/>
                    <a:lstStyle/>
                    <a:p>
                      <a:pPr algn="r" fontAlgn="b"/>
                      <a:r>
                        <a:rPr lang="en-US" sz="1800" b="0" i="0" u="none" strike="noStrike">
                          <a:latin typeface="Verdana"/>
                        </a:rPr>
                        <a:t>4.28</a:t>
                      </a:r>
                    </a:p>
                  </a:txBody>
                  <a:tcPr marL="12700" marR="12700" marT="12700" marB="0" anchor="b"/>
                </a:tc>
              </a:tr>
              <a:tr h="792372">
                <a:tc>
                  <a:txBody>
                    <a:bodyPr/>
                    <a:lstStyle/>
                    <a:p>
                      <a:pPr algn="ctr" fontAlgn="b"/>
                      <a:r>
                        <a:rPr lang="en-US" sz="1800" b="0" i="0" u="none" strike="noStrike" dirty="0">
                          <a:latin typeface="Verdana"/>
                        </a:rPr>
                        <a:t>Consumer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3</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21</a:t>
                      </a:r>
                    </a:p>
                  </a:txBody>
                  <a:tcPr marL="12700" marR="12700" marT="12700" marB="0" anchor="b"/>
                </a:tc>
                <a:tc>
                  <a:txBody>
                    <a:bodyPr/>
                    <a:lstStyle/>
                    <a:p>
                      <a:pPr algn="r" fontAlgn="b"/>
                      <a:r>
                        <a:rPr lang="en-US" sz="1800" b="0" i="0" u="none" strike="noStrike">
                          <a:latin typeface="Verdana"/>
                        </a:rPr>
                        <a:t>14</a:t>
                      </a:r>
                    </a:p>
                  </a:txBody>
                  <a:tcPr marL="12700" marR="12700" marT="12700" marB="0" anchor="b"/>
                </a:tc>
                <a:tc>
                  <a:txBody>
                    <a:bodyPr/>
                    <a:lstStyle/>
                    <a:p>
                      <a:pPr algn="r" fontAlgn="b"/>
                      <a:r>
                        <a:rPr lang="en-US" sz="1800" b="0" i="0" u="none" strike="noStrike">
                          <a:latin typeface="Verdana"/>
                        </a:rPr>
                        <a:t>68.4</a:t>
                      </a:r>
                    </a:p>
                  </a:txBody>
                  <a:tcPr marL="12700" marR="12700" marT="12700" marB="0" anchor="b"/>
                </a:tc>
                <a:tc>
                  <a:txBody>
                    <a:bodyPr/>
                    <a:lstStyle/>
                    <a:p>
                      <a:pPr algn="r" fontAlgn="b"/>
                      <a:r>
                        <a:rPr lang="en-US" sz="1800" b="0" i="0" u="none" strike="noStrike">
                          <a:latin typeface="Verdana"/>
                        </a:rPr>
                        <a:t>21</a:t>
                      </a:r>
                    </a:p>
                  </a:txBody>
                  <a:tcPr marL="12700" marR="12700" marT="12700" marB="0" anchor="b"/>
                </a:tc>
                <a:tc>
                  <a:txBody>
                    <a:bodyPr/>
                    <a:lstStyle/>
                    <a:p>
                      <a:pPr algn="r" fontAlgn="b"/>
                      <a:r>
                        <a:rPr lang="en-US" sz="1800" b="0" i="0" u="none" strike="noStrike">
                          <a:latin typeface="Verdana"/>
                        </a:rPr>
                        <a:t>1.1</a:t>
                      </a:r>
                    </a:p>
                  </a:txBody>
                  <a:tcPr marL="12700" marR="12700" marT="12700" marB="0" anchor="b"/>
                </a:tc>
              </a:tr>
              <a:tr h="523467">
                <a:tc>
                  <a:txBody>
                    <a:bodyPr/>
                    <a:lstStyle/>
                    <a:p>
                      <a:pPr algn="ctr" fontAlgn="b"/>
                      <a:r>
                        <a:rPr lang="en-US" sz="1800" b="0" i="0" u="none" strike="noStrike" dirty="0" err="1">
                          <a:latin typeface="Verdana"/>
                        </a:rPr>
                        <a:t>Tudu</a:t>
                      </a:r>
                      <a:r>
                        <a:rPr lang="en-US" sz="1800" b="0" i="0" u="none" strike="noStrike" dirty="0">
                          <a:latin typeface="Verdana"/>
                        </a:rPr>
                        <a: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3</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11</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11</a:t>
                      </a:r>
                    </a:p>
                  </a:txBody>
                  <a:tcPr marL="12700" marR="12700" marT="12700" marB="0" anchor="b"/>
                </a:tc>
                <a:tc>
                  <a:txBody>
                    <a:bodyPr/>
                    <a:lstStyle/>
                    <a:p>
                      <a:pPr algn="r" fontAlgn="b"/>
                      <a:r>
                        <a:rPr lang="en-US" sz="1800" b="0" i="0" u="none" strike="noStrike">
                          <a:latin typeface="Verdana"/>
                        </a:rPr>
                        <a:t>0.78</a:t>
                      </a:r>
                    </a:p>
                  </a:txBody>
                  <a:tcPr marL="12700" marR="12700" marT="12700" marB="0" anchor="b"/>
                </a:tc>
              </a:tr>
              <a:tr h="523467">
                <a:tc>
                  <a:txBody>
                    <a:bodyPr/>
                    <a:lstStyle/>
                    <a:p>
                      <a:pPr algn="ctr" fontAlgn="b"/>
                      <a:r>
                        <a:rPr lang="en-US" sz="1800" b="0" i="0" u="none" strike="noStrike" dirty="0" err="1">
                          <a:latin typeface="Verdana"/>
                        </a:rPr>
                        <a:t>JcrBib</a:t>
                      </a:r>
                      <a:r>
                        <a:rPr lang="en-US" sz="1800" b="0" i="0" u="none" strike="noStrike" dirty="0">
                          <a:latin typeface="Verdana"/>
                        </a:rPr>
                        <a:t> </a:t>
                      </a:r>
                    </a:p>
                  </a:txBody>
                  <a:tcPr marL="12700" marR="12700" marT="12700"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a:latin typeface="Verdana"/>
                        </a:rPr>
                        <a:t>21</a:t>
                      </a: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45</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45</a:t>
                      </a:r>
                    </a:p>
                  </a:txBody>
                  <a:tcPr marL="12700" marR="12700" marT="12700" marB="0" anchor="b"/>
                </a:tc>
                <a:tc>
                  <a:txBody>
                    <a:bodyPr/>
                    <a:lstStyle/>
                    <a:p>
                      <a:pPr algn="r" fontAlgn="b"/>
                      <a:r>
                        <a:rPr lang="en-US" sz="1800" b="0" i="0" u="none" strike="noStrike" dirty="0">
                          <a:latin typeface="Verdana"/>
                        </a:rPr>
                        <a:t>1.51</a:t>
                      </a:r>
                    </a:p>
                  </a:txBody>
                  <a:tcPr marL="12700" marR="12700" marT="12700" marB="0" anchor="b"/>
                </a:tc>
              </a:tr>
            </a:tbl>
          </a:graphicData>
        </a:graphic>
      </p:graphicFrame>
      <p:sp>
        <p:nvSpPr>
          <p:cNvPr id="6" name="Slide Number Placeholder 5"/>
          <p:cNvSpPr>
            <a:spLocks noGrp="1"/>
          </p:cNvSpPr>
          <p:nvPr>
            <p:ph type="sldNum" sz="quarter" idx="12"/>
          </p:nvPr>
        </p:nvSpPr>
        <p:spPr/>
        <p:txBody>
          <a:bodyPr/>
          <a:lstStyle/>
          <a:p>
            <a:fld id="{1D72EBF8-7CF5-44B7-B2BF-E22DE4D0703D}" type="slidenum">
              <a:rPr lang="en-US" smtClean="0"/>
              <a:pPr/>
              <a:t>42</a:t>
            </a:fld>
            <a:endParaRPr lang="en-US"/>
          </a:p>
        </p:txBody>
      </p:sp>
      <p:sp>
        <p:nvSpPr>
          <p:cNvPr id="5" name="Oval 4"/>
          <p:cNvSpPr/>
          <p:nvPr/>
        </p:nvSpPr>
        <p:spPr>
          <a:xfrm>
            <a:off x="3894667" y="4047068"/>
            <a:ext cx="812800" cy="660400"/>
          </a:xfrm>
          <a:prstGeom prst="ellipse">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858936" y="2421467"/>
            <a:ext cx="1066800" cy="660400"/>
          </a:xfrm>
          <a:prstGeom prst="ellipse">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8077200" y="2421467"/>
            <a:ext cx="1066800" cy="660400"/>
          </a:xfrm>
          <a:prstGeom prst="ellipse">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805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Phase Memory Performance</a:t>
            </a:r>
            <a:endParaRPr lang="en-US" dirty="0"/>
          </a:p>
        </p:txBody>
      </p:sp>
      <p:graphicFrame>
        <p:nvGraphicFramePr>
          <p:cNvPr id="6" name="Content Placeholder 5"/>
          <p:cNvGraphicFramePr>
            <a:graphicFrameLocks noGrp="1"/>
          </p:cNvGraphicFramePr>
          <p:nvPr>
            <p:ph idx="1"/>
          </p:nvPr>
        </p:nvGraphicFramePr>
        <p:xfrm>
          <a:off x="84664" y="1947334"/>
          <a:ext cx="8923875" cy="4254267"/>
        </p:xfrm>
        <a:graphic>
          <a:graphicData uri="http://schemas.openxmlformats.org/drawingml/2006/table">
            <a:tbl>
              <a:tblPr firstRow="1" bandRow="1">
                <a:effectLst>
                  <a:outerShdw blurRad="50800" dist="63500" dir="2700000">
                    <a:srgbClr val="000000">
                      <a:alpha val="43000"/>
                    </a:srgbClr>
                  </a:outerShdw>
                </a:effectLst>
                <a:tableStyleId>{5C22544A-7EE6-4342-B048-85BDC9FD1C3A}</a:tableStyleId>
              </a:tblPr>
              <a:tblGrid>
                <a:gridCol w="1587189"/>
                <a:gridCol w="524049"/>
                <a:gridCol w="524049"/>
                <a:gridCol w="524049"/>
                <a:gridCol w="524049"/>
                <a:gridCol w="524049"/>
                <a:gridCol w="524049"/>
                <a:gridCol w="524049"/>
                <a:gridCol w="524049"/>
                <a:gridCol w="524049"/>
                <a:gridCol w="524049"/>
                <a:gridCol w="524049"/>
                <a:gridCol w="524049"/>
                <a:gridCol w="524049"/>
                <a:gridCol w="524049"/>
              </a:tblGrid>
              <a:tr h="393027">
                <a:tc rowSpan="3">
                  <a:txBody>
                    <a:bodyPr/>
                    <a:lstStyle/>
                    <a:p>
                      <a:pPr algn="ctr" fontAlgn="b"/>
                      <a:r>
                        <a:rPr lang="en-US" sz="2000" b="1" i="0" u="none" strike="noStrike" dirty="0" smtClean="0">
                          <a:effectLst>
                            <a:outerShdw blurRad="50800" dist="38100" dir="2700000">
                              <a:srgbClr val="000000">
                                <a:alpha val="43000"/>
                              </a:srgbClr>
                            </a:outerShdw>
                          </a:effectLst>
                          <a:latin typeface="Verdana"/>
                        </a:rPr>
                        <a:t>Subject</a:t>
                      </a:r>
                      <a:endParaRPr lang="en-US" sz="2000" b="1" i="0" u="none" strike="noStrike" dirty="0">
                        <a:effectLst>
                          <a:outerShdw blurRad="50800" dist="38100" dir="2700000">
                            <a:srgbClr val="000000">
                              <a:alpha val="43000"/>
                            </a:srgbClr>
                          </a:outerShdw>
                        </a:effectLst>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lnB w="76200" cap="flat" cmpd="sng" algn="ctr">
                      <a:solidFill>
                        <a:prstClr val="white"/>
                      </a:solidFill>
                      <a:prstDash val="solid"/>
                      <a:round/>
                      <a:headEnd type="none" w="med" len="med"/>
                      <a:tailEnd type="none" w="med" len="med"/>
                    </a:lnB>
                  </a:tcPr>
                </a:tc>
                <a:tc gridSpan="7">
                  <a:txBody>
                    <a:bodyPr/>
                    <a:lstStyle/>
                    <a:p>
                      <a:pPr algn="ctr" fontAlgn="b"/>
                      <a:r>
                        <a:rPr lang="en-US" sz="2000" b="1" i="0" u="none" strike="noStrike" dirty="0" smtClean="0">
                          <a:effectLst>
                            <a:outerShdw blurRad="50800" dist="38100" dir="2700000">
                              <a:srgbClr val="000000">
                                <a:alpha val="43000"/>
                              </a:srgbClr>
                            </a:outerShdw>
                          </a:effectLst>
                          <a:latin typeface="Verdana"/>
                        </a:rPr>
                        <a:t>Client-Side DFA</a:t>
                      </a:r>
                      <a:endParaRPr lang="en-US" sz="2000" b="1" i="0" u="none" strike="noStrike" dirty="0">
                        <a:effectLst>
                          <a:outerShdw blurRad="50800" dist="38100" dir="2700000">
                            <a:srgbClr val="000000">
                              <a:alpha val="43000"/>
                            </a:srgbClr>
                          </a:outerShdw>
                        </a:effectLst>
                        <a:latin typeface="Verdana"/>
                      </a:endParaRPr>
                    </a:p>
                  </a:txBody>
                  <a:tcPr marL="12609" marR="12609" marT="12609" marB="0" anchor="ctr">
                    <a:lnL w="76200" cap="flat" cmpd="sng" algn="ctr">
                      <a:solidFill>
                        <a:prstClr val="white"/>
                      </a:solidFill>
                      <a:prstDash val="solid"/>
                      <a:round/>
                      <a:headEnd type="none" w="med" len="med"/>
                      <a:tailEnd type="none" w="med" len="med"/>
                    </a:lnL>
                    <a:lnR w="38100" cap="flat" cmpd="sng" algn="ctr">
                      <a:solidFill>
                        <a:prstClr val="white"/>
                      </a:solidFill>
                      <a:prstDash val="solid"/>
                      <a:round/>
                      <a:headEnd type="none" w="med" len="med"/>
                      <a:tailEnd type="none" w="med" len="med"/>
                    </a:lnR>
                  </a:tcPr>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gridSpan="7">
                  <a:txBody>
                    <a:bodyPr/>
                    <a:lstStyle/>
                    <a:p>
                      <a:pPr algn="ctr" fontAlgn="b"/>
                      <a:r>
                        <a:rPr lang="en-US" sz="2000" b="1" i="0" u="none" strike="noStrike" dirty="0" smtClean="0">
                          <a:effectLst>
                            <a:outerShdw blurRad="50800" dist="38100" dir="2700000">
                              <a:srgbClr val="000000">
                                <a:alpha val="43000"/>
                              </a:srgbClr>
                            </a:outerShdw>
                          </a:effectLst>
                          <a:latin typeface="Verdana"/>
                        </a:rPr>
                        <a:t>Server-Side DFA</a:t>
                      </a:r>
                      <a:endParaRPr lang="en-US" sz="2000" b="1" i="0" u="none" strike="noStrike" dirty="0">
                        <a:effectLst>
                          <a:outerShdw blurRad="50800" dist="38100" dir="2700000">
                            <a:srgbClr val="000000">
                              <a:alpha val="43000"/>
                            </a:srgbClr>
                          </a:outerShdw>
                        </a:effectLst>
                        <a:latin typeface="Verdana"/>
                      </a:endParaRPr>
                    </a:p>
                  </a:txBody>
                  <a:tcPr marL="12609" marR="12609" marT="12609" marB="0" anchor="ctr">
                    <a:lnL w="38100" cap="flat" cmpd="sng" algn="ctr">
                      <a:solidFill>
                        <a:prstClr val="white"/>
                      </a:solidFill>
                      <a:prstDash val="solid"/>
                      <a:round/>
                      <a:headEnd type="none" w="med" len="med"/>
                      <a:tailEnd type="none" w="med" len="med"/>
                    </a:lnL>
                  </a:tcPr>
                </a:tc>
                <a:tc hMerge="1">
                  <a:txBody>
                    <a:bodyPr/>
                    <a:lstStyle/>
                    <a:p>
                      <a:pPr algn="r" fontAlgn="b"/>
                      <a:endParaRPr lang="en-US" sz="1000" b="0" i="0" u="none" strike="noStrike">
                        <a:latin typeface="Verdana"/>
                      </a:endParaRPr>
                    </a:p>
                  </a:txBody>
                  <a:tcPr marL="12700" marR="12700" marT="12700" marB="0" anchor="b"/>
                </a:tc>
                <a:tc hMerge="1">
                  <a:txBody>
                    <a:bodyPr/>
                    <a:lstStyle/>
                    <a:p>
                      <a:pPr algn="r" fontAlgn="b"/>
                      <a:endParaRPr lang="en-US" sz="1000" b="0" i="0" u="none" strike="noStrike">
                        <a:latin typeface="Verdana"/>
                      </a:endParaRPr>
                    </a:p>
                  </a:txBody>
                  <a:tcPr marL="12700" marR="12700" marT="12700" marB="0" anchor="b"/>
                </a:tc>
                <a:tc hMerge="1">
                  <a:txBody>
                    <a:bodyPr/>
                    <a:lstStyle/>
                    <a:p>
                      <a:pPr algn="r" fontAlgn="b"/>
                      <a:endParaRPr lang="en-US" sz="1000" b="0" i="0" u="none" strike="noStrike">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c hMerge="1">
                  <a:txBody>
                    <a:bodyPr/>
                    <a:lstStyle/>
                    <a:p>
                      <a:pPr algn="r" fontAlgn="b"/>
                      <a:endParaRPr lang="en-US" sz="1000" b="0" i="0" u="none" strike="noStrike" dirty="0">
                        <a:latin typeface="Verdana"/>
                      </a:endParaRPr>
                    </a:p>
                  </a:txBody>
                  <a:tcPr marL="12700" marR="12700" marT="12700" marB="0" anchor="b"/>
                </a:tc>
              </a:tr>
              <a:tr h="393027">
                <a:tc vMerge="1">
                  <a:txBody>
                    <a:bodyPr/>
                    <a:lstStyle/>
                    <a:p>
                      <a:pPr algn="r" fontAlgn="b"/>
                      <a:endParaRPr lang="en-US" sz="1000" b="0" i="0" u="none" strike="noStrike" dirty="0">
                        <a:latin typeface="Verdana"/>
                      </a:endParaRPr>
                    </a:p>
                  </a:txBody>
                  <a:tcPr marL="12700" marR="12700" marT="12700" marB="0" anchor="b"/>
                </a:tc>
                <a:tc row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dirty="0" err="1" smtClean="0">
                          <a:latin typeface="Verdana"/>
                        </a:rPr>
                        <a:t>Avr</a:t>
                      </a:r>
                      <a:r>
                        <a:rPr lang="en-US" sz="1500" b="0" i="0" u="none" strike="noStrike" dirty="0" smtClean="0">
                          <a:latin typeface="Verdana"/>
                        </a:rPr>
                        <a:t> size (</a:t>
                      </a:r>
                      <a:r>
                        <a:rPr lang="en-US" sz="1500" b="0" i="0" u="none" strike="noStrike" dirty="0" err="1" smtClean="0">
                          <a:latin typeface="Verdana"/>
                        </a:rPr>
                        <a:t>mb</a:t>
                      </a:r>
                      <a:r>
                        <a:rPr lang="en-US" sz="1500" b="0" i="0" u="none" strike="noStrike" dirty="0" smtClean="0">
                          <a:latin typeface="Verdana"/>
                        </a:rPr>
                        <a:t>)</a:t>
                      </a:r>
                    </a:p>
                  </a:txBody>
                  <a:tcPr marL="12609" marR="12609" marT="12609" marB="0" anchor="ctr">
                    <a:lnL w="76200" cap="flat" cmpd="sng" algn="ctr">
                      <a:solidFill>
                        <a:prstClr val="white"/>
                      </a:solidFill>
                      <a:prstDash val="solid"/>
                      <a:round/>
                      <a:headEnd type="none" w="med" len="med"/>
                      <a:tailEnd type="none" w="med" len="med"/>
                    </a:lnL>
                    <a:lnB w="76200" cap="flat" cmpd="sng" algn="ctr">
                      <a:solidFill>
                        <a:prstClr val="white"/>
                      </a:solidFill>
                      <a:prstDash val="solid"/>
                      <a:round/>
                      <a:headEnd type="none" w="med" len="med"/>
                      <a:tailEnd type="none" w="med" len="med"/>
                    </a:lnB>
                  </a:tcPr>
                </a:tc>
                <a:tc gridSpan="2">
                  <a:txBody>
                    <a:bodyPr/>
                    <a:lstStyle/>
                    <a:p>
                      <a:pPr algn="ctr" fontAlgn="b"/>
                      <a:r>
                        <a:rPr lang="en-US" sz="1500" b="0" i="0" u="none" strike="noStrike" dirty="0" smtClean="0">
                          <a:latin typeface="Verdana"/>
                        </a:rPr>
                        <a:t>Min</a:t>
                      </a:r>
                      <a:endParaRPr lang="en-US" sz="1500" b="0" i="0" u="none" strike="noStrike" dirty="0">
                        <a:latin typeface="Verdana"/>
                      </a:endParaRPr>
                    </a:p>
                  </a:txBody>
                  <a:tcPr marL="12609" marR="12609" marT="12609" marB="0" anchor="ctr"/>
                </a:tc>
                <a:tc hMerge="1">
                  <a:txBody>
                    <a:bodyPr/>
                    <a:lstStyle/>
                    <a:p>
                      <a:pPr algn="r" fontAlgn="b"/>
                      <a:endParaRPr lang="en-US" sz="1000" b="0" i="0" u="none" strike="noStrike" dirty="0">
                        <a:latin typeface="Verdana"/>
                      </a:endParaRPr>
                    </a:p>
                  </a:txBody>
                  <a:tcPr marL="12700" marR="12700" marT="12700" marB="0" anchor="b"/>
                </a:tc>
                <a:tc gridSpan="2">
                  <a:txBody>
                    <a:bodyPr/>
                    <a:lstStyle/>
                    <a:p>
                      <a:pPr algn="ctr" fontAlgn="b"/>
                      <a:r>
                        <a:rPr lang="en-US" sz="1500" b="0" i="0" u="none" strike="noStrike" dirty="0" smtClean="0">
                          <a:latin typeface="Verdana"/>
                        </a:rPr>
                        <a:t>Max</a:t>
                      </a:r>
                      <a:endParaRPr lang="en-US" sz="1500" b="0" i="0" u="none" strike="noStrike" dirty="0">
                        <a:latin typeface="Verdana"/>
                      </a:endParaRPr>
                    </a:p>
                  </a:txBody>
                  <a:tcPr marL="12609" marR="12609" marT="12609" marB="0" anchor="ctr"/>
                </a:tc>
                <a:tc hMerge="1">
                  <a:txBody>
                    <a:bodyPr/>
                    <a:lstStyle/>
                    <a:p>
                      <a:pPr algn="r" fontAlgn="b"/>
                      <a:endParaRPr lang="en-US" sz="1000" b="0" i="0" u="none" strike="noStrike" dirty="0">
                        <a:latin typeface="Verdana"/>
                      </a:endParaRPr>
                    </a:p>
                  </a:txBody>
                  <a:tcPr marL="12700" marR="12700" marT="12700" marB="0" anchor="b"/>
                </a:tc>
                <a:tc gridSpan="2">
                  <a:txBody>
                    <a:bodyPr/>
                    <a:lstStyle/>
                    <a:p>
                      <a:pPr algn="ctr" fontAlgn="b"/>
                      <a:r>
                        <a:rPr lang="en-US" sz="1500" b="0" i="0" u="none" strike="noStrike" dirty="0" err="1" smtClean="0">
                          <a:latin typeface="Verdana"/>
                        </a:rPr>
                        <a:t>Avr</a:t>
                      </a:r>
                      <a:endParaRPr lang="en-US" sz="1500" b="0" i="0" u="none" strike="noStrike" dirty="0">
                        <a:latin typeface="Verdana"/>
                      </a:endParaRPr>
                    </a:p>
                  </a:txBody>
                  <a:tcPr marL="12609" marR="12609" marT="12609" marB="0" anchor="ctr">
                    <a:lnR w="38100" cap="flat" cmpd="sng" algn="ctr">
                      <a:solidFill>
                        <a:prstClr val="white"/>
                      </a:solidFill>
                      <a:prstDash val="solid"/>
                      <a:round/>
                      <a:headEnd type="none" w="med" len="med"/>
                      <a:tailEnd type="none" w="med" len="med"/>
                    </a:lnR>
                  </a:tcPr>
                </a:tc>
                <a:tc hMerge="1">
                  <a:txBody>
                    <a:bodyPr/>
                    <a:lstStyle/>
                    <a:p>
                      <a:pPr algn="r" fontAlgn="b"/>
                      <a:endParaRPr lang="en-US" sz="1000" b="0" i="0" u="none" strike="noStrike" dirty="0">
                        <a:latin typeface="Verdana"/>
                      </a:endParaRPr>
                    </a:p>
                  </a:txBody>
                  <a:tcPr marL="12700" marR="12700" marT="12700" marB="0" anchor="b"/>
                </a:tc>
                <a:tc rowSpan="2">
                  <a:txBody>
                    <a:bodyPr/>
                    <a:lstStyle/>
                    <a:p>
                      <a:pPr algn="ctr" fontAlgn="b"/>
                      <a:r>
                        <a:rPr lang="en-US" sz="1500" b="0" i="0" u="none" strike="noStrike" dirty="0" err="1" smtClean="0">
                          <a:latin typeface="Verdana"/>
                        </a:rPr>
                        <a:t>Avr</a:t>
                      </a:r>
                      <a:r>
                        <a:rPr lang="en-US" sz="1500" b="0" i="0" u="none" strike="noStrike" dirty="0" smtClean="0">
                          <a:latin typeface="Verdana"/>
                        </a:rPr>
                        <a:t> size (</a:t>
                      </a:r>
                      <a:r>
                        <a:rPr lang="en-US" sz="1500" b="0" i="0" u="none" strike="noStrike" dirty="0" err="1" smtClean="0">
                          <a:latin typeface="Verdana"/>
                        </a:rPr>
                        <a:t>mb</a:t>
                      </a:r>
                      <a:r>
                        <a:rPr lang="en-US" sz="1500" b="0" i="0" u="none" strike="noStrike" dirty="0" smtClean="0">
                          <a:latin typeface="Verdana"/>
                        </a:rPr>
                        <a:t>)</a:t>
                      </a:r>
                      <a:endParaRPr lang="en-US" sz="1500" b="0" i="0" u="none" strike="noStrike" dirty="0">
                        <a:latin typeface="Verdana"/>
                      </a:endParaRPr>
                    </a:p>
                  </a:txBody>
                  <a:tcPr marL="12609" marR="12609" marT="12609" marB="0" anchor="ctr">
                    <a:lnL w="38100" cap="flat" cmpd="sng" algn="ctr">
                      <a:solidFill>
                        <a:prstClr val="white"/>
                      </a:solidFill>
                      <a:prstDash val="solid"/>
                      <a:round/>
                      <a:headEnd type="none" w="med" len="med"/>
                      <a:tailEnd type="none" w="med" len="med"/>
                    </a:lnL>
                    <a:lnB w="76200" cap="flat" cmpd="sng" algn="ctr">
                      <a:solidFill>
                        <a:prstClr val="white"/>
                      </a:solidFill>
                      <a:prstDash val="solid"/>
                      <a:round/>
                      <a:headEnd type="none" w="med" len="med"/>
                      <a:tailEnd type="none" w="med" len="med"/>
                    </a:lnB>
                  </a:tcPr>
                </a:tc>
                <a:tc gridSpan="2">
                  <a:txBody>
                    <a:bodyPr/>
                    <a:lstStyle/>
                    <a:p>
                      <a:pPr algn="ctr" fontAlgn="b"/>
                      <a:r>
                        <a:rPr lang="en-US" sz="1500" b="0" i="0" u="none" strike="noStrike" dirty="0" smtClean="0">
                          <a:latin typeface="Verdana"/>
                        </a:rPr>
                        <a:t>Min</a:t>
                      </a:r>
                      <a:endParaRPr lang="en-US" sz="1500" b="0" i="0" u="none" strike="noStrike" dirty="0">
                        <a:latin typeface="Verdana"/>
                      </a:endParaRPr>
                    </a:p>
                  </a:txBody>
                  <a:tcPr marL="12609" marR="12609" marT="12609" marB="0" anchor="ctr"/>
                </a:tc>
                <a:tc hMerge="1">
                  <a:txBody>
                    <a:bodyPr/>
                    <a:lstStyle/>
                    <a:p>
                      <a:pPr algn="r" fontAlgn="b"/>
                      <a:endParaRPr lang="en-US" sz="1000" b="0" i="0" u="none" strike="noStrike" dirty="0">
                        <a:latin typeface="Verdana"/>
                      </a:endParaRPr>
                    </a:p>
                  </a:txBody>
                  <a:tcPr marL="12700" marR="12700" marT="12700" marB="0" anchor="b"/>
                </a:tc>
                <a:tc gridSpan="2">
                  <a:txBody>
                    <a:bodyPr/>
                    <a:lstStyle/>
                    <a:p>
                      <a:pPr algn="ctr" fontAlgn="b"/>
                      <a:r>
                        <a:rPr lang="en-US" sz="1500" b="0" i="0" u="none" strike="noStrike" dirty="0" smtClean="0">
                          <a:latin typeface="Verdana"/>
                        </a:rPr>
                        <a:t>Max</a:t>
                      </a:r>
                      <a:endParaRPr lang="en-US" sz="1500" b="0" i="0" u="none" strike="noStrike" dirty="0">
                        <a:latin typeface="Verdana"/>
                      </a:endParaRPr>
                    </a:p>
                  </a:txBody>
                  <a:tcPr marL="12609" marR="12609" marT="12609" marB="0" anchor="ctr"/>
                </a:tc>
                <a:tc hMerge="1">
                  <a:txBody>
                    <a:bodyPr/>
                    <a:lstStyle/>
                    <a:p>
                      <a:pPr algn="r" fontAlgn="b"/>
                      <a:endParaRPr lang="en-US" sz="1000" b="0" i="0" u="none" strike="noStrike" dirty="0">
                        <a:latin typeface="Verdana"/>
                      </a:endParaRPr>
                    </a:p>
                  </a:txBody>
                  <a:tcPr marL="12700" marR="12700" marT="12700" marB="0" anchor="b"/>
                </a:tc>
                <a:tc gridSpan="2">
                  <a:txBody>
                    <a:bodyPr/>
                    <a:lstStyle/>
                    <a:p>
                      <a:pPr algn="ctr" fontAlgn="b"/>
                      <a:r>
                        <a:rPr lang="en-US" sz="1500" b="0" i="0" u="none" strike="noStrike" dirty="0" err="1" smtClean="0">
                          <a:latin typeface="Verdana"/>
                        </a:rPr>
                        <a:t>Avr</a:t>
                      </a:r>
                      <a:endParaRPr lang="en-US" sz="1500" b="0" i="0" u="none" strike="noStrike" dirty="0">
                        <a:latin typeface="Verdana"/>
                      </a:endParaRPr>
                    </a:p>
                  </a:txBody>
                  <a:tcPr marL="12609" marR="12609" marT="12609" marB="0" anchor="ctr"/>
                </a:tc>
                <a:tc hMerge="1">
                  <a:txBody>
                    <a:bodyPr/>
                    <a:lstStyle/>
                    <a:p>
                      <a:pPr algn="r" fontAlgn="b"/>
                      <a:endParaRPr lang="en-US" sz="1000" b="0" i="0" u="none" strike="noStrike" dirty="0">
                        <a:latin typeface="Verdana"/>
                      </a:endParaRPr>
                    </a:p>
                  </a:txBody>
                  <a:tcPr marL="12700" marR="12700" marT="12700" marB="0" anchor="b"/>
                </a:tc>
              </a:tr>
              <a:tr h="501026">
                <a:tc vMerge="1">
                  <a:txBody>
                    <a:bodyPr/>
                    <a:lstStyle/>
                    <a:p>
                      <a:pPr algn="r" fontAlgn="b"/>
                      <a:endParaRPr lang="en-US" sz="1000" b="0" i="0" u="none" strike="noStrike" dirty="0">
                        <a:latin typeface="Verdana"/>
                      </a:endParaRPr>
                    </a:p>
                  </a:txBody>
                  <a:tcPr marL="12700" marR="12700" marT="12700" marB="0" anchor="b"/>
                </a:tc>
                <a:tc vMerge="1">
                  <a:txBody>
                    <a:bodyPr/>
                    <a:lstStyle/>
                    <a:p>
                      <a:pPr algn="r" fontAlgn="b"/>
                      <a:endParaRPr lang="en-US" sz="1000" b="0" i="0" u="none" strike="noStrike" dirty="0">
                        <a:latin typeface="Verdana"/>
                      </a:endParaRPr>
                    </a:p>
                  </a:txBody>
                  <a:tcPr marL="12700" marR="12700" marT="12700" marB="0" anchor="b"/>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R w="38100" cap="flat" cmpd="sng" algn="ctr">
                      <a:solidFill>
                        <a:prstClr val="white"/>
                      </a:solidFill>
                      <a:prstDash val="solid"/>
                      <a:round/>
                      <a:headEnd type="none" w="med" len="med"/>
                      <a:tailEnd type="none" w="med" len="med"/>
                    </a:lnR>
                    <a:lnB w="76200" cap="flat" cmpd="sng" algn="ctr">
                      <a:solidFill>
                        <a:prstClr val="white"/>
                      </a:solidFill>
                      <a:prstDash val="solid"/>
                      <a:round/>
                      <a:headEnd type="none" w="med" len="med"/>
                      <a:tailEnd type="none" w="med" len="med"/>
                    </a:lnB>
                  </a:tcPr>
                </a:tc>
                <a:tc vMerge="1">
                  <a:txBody>
                    <a:bodyPr/>
                    <a:lstStyle/>
                    <a:p>
                      <a:pPr algn="r" fontAlgn="b"/>
                      <a:endParaRPr lang="en-US" sz="1000" b="0" i="0" u="none" strike="noStrike" dirty="0">
                        <a:latin typeface="Verdana"/>
                      </a:endParaRPr>
                    </a:p>
                  </a:txBody>
                  <a:tcPr marL="12700" marR="12700" marT="12700" marB="0" anchor="b"/>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S</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c>
                  <a:txBody>
                    <a:bodyPr/>
                    <a:lstStyle/>
                    <a:p>
                      <a:pPr algn="ctr" fontAlgn="b"/>
                      <a:r>
                        <a:rPr lang="en-US" sz="1500" b="0" i="0" u="none" strike="noStrike" dirty="0" smtClean="0">
                          <a:latin typeface="Verdana"/>
                        </a:rPr>
                        <a:t>B</a:t>
                      </a:r>
                      <a:endParaRPr lang="en-US" sz="1500" b="0" i="0" u="none" strike="noStrike" dirty="0">
                        <a:latin typeface="Verdana"/>
                      </a:endParaRPr>
                    </a:p>
                  </a:txBody>
                  <a:tcPr marL="12609" marR="12609" marT="12609" marB="0" anchor="ctr">
                    <a:lnB w="76200" cap="flat" cmpd="sng" algn="ctr">
                      <a:solidFill>
                        <a:prstClr val="white"/>
                      </a:solidFill>
                      <a:prstDash val="solid"/>
                      <a:round/>
                      <a:headEnd type="none" w="med" len="med"/>
                      <a:tailEnd type="none" w="med" len="med"/>
                    </a:lnB>
                  </a:tcPr>
                </a:tc>
              </a:tr>
              <a:tr h="393027">
                <a:tc>
                  <a:txBody>
                    <a:bodyPr/>
                    <a:lstStyle/>
                    <a:p>
                      <a:pPr algn="ctr" fontAlgn="b"/>
                      <a:r>
                        <a:rPr lang="en-US" sz="1500" b="0" i="0" u="none" strike="noStrike" dirty="0" smtClean="0">
                          <a:latin typeface="Verdana"/>
                        </a:rPr>
                        <a:t>JGOSSIP</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dirty="0" smtClean="0">
                          <a:latin typeface="Verdana"/>
                        </a:rPr>
                        <a:t>6.0</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4</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10</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35</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706</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6</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dirty="0">
                          <a:latin typeface="Verdana"/>
                        </a:rPr>
                        <a:t>39</a:t>
                      </a:r>
                    </a:p>
                  </a:txBody>
                  <a:tcPr marL="12609" marR="12609" marT="12609" marB="0" anchor="b">
                    <a:lnR w="381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dirty="0" smtClean="0">
                          <a:latin typeface="Verdana"/>
                        </a:rPr>
                        <a:t>6.1</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4</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24</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35</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a:latin typeface="Verdana"/>
                        </a:rPr>
                        <a:t>706</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dirty="0">
                          <a:latin typeface="Verdana"/>
                        </a:rPr>
                        <a:t>6</a:t>
                      </a:r>
                    </a:p>
                  </a:txBody>
                  <a:tcPr marL="12609" marR="12609" marT="12609" marB="0" anchor="b">
                    <a:lnT w="76200" cap="flat" cmpd="sng" algn="ctr">
                      <a:solidFill>
                        <a:prstClr val="white"/>
                      </a:solidFill>
                      <a:prstDash val="solid"/>
                      <a:round/>
                      <a:headEnd type="none" w="med" len="med"/>
                      <a:tailEnd type="none" w="med" len="med"/>
                    </a:lnT>
                  </a:tcPr>
                </a:tc>
                <a:tc>
                  <a:txBody>
                    <a:bodyPr/>
                    <a:lstStyle/>
                    <a:p>
                      <a:pPr algn="r" fontAlgn="b"/>
                      <a:r>
                        <a:rPr lang="en-US" sz="1500" b="0" i="0" u="none" strike="noStrike" dirty="0" smtClean="0">
                          <a:latin typeface="Verdana"/>
                        </a:rPr>
                        <a:t>41</a:t>
                      </a:r>
                      <a:endParaRPr lang="en-US" sz="1500" b="0" i="0" u="none" strike="noStrike" dirty="0">
                        <a:latin typeface="Verdana"/>
                      </a:endParaRPr>
                    </a:p>
                  </a:txBody>
                  <a:tcPr marL="12609" marR="12609" marT="12609" marB="0" anchor="b">
                    <a:lnT w="76200" cap="flat" cmpd="sng" algn="ctr">
                      <a:solidFill>
                        <a:prstClr val="white"/>
                      </a:solidFill>
                      <a:prstDash val="solid"/>
                      <a:round/>
                      <a:headEnd type="none" w="med" len="med"/>
                      <a:tailEnd type="none" w="med" len="med"/>
                    </a:lnT>
                  </a:tcPr>
                </a:tc>
              </a:tr>
              <a:tr h="393027">
                <a:tc>
                  <a:txBody>
                    <a:bodyPr/>
                    <a:lstStyle/>
                    <a:p>
                      <a:pPr algn="ctr" fontAlgn="b"/>
                      <a:r>
                        <a:rPr lang="en-US" sz="1500" b="0" i="0" u="none" strike="noStrike" dirty="0" smtClean="0">
                          <a:latin typeface="Verdana"/>
                        </a:rPr>
                        <a:t>VEHICLE</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4.8</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24</a:t>
                      </a:r>
                    </a:p>
                  </a:txBody>
                  <a:tcPr marL="12609" marR="12609" marT="12609" marB="0" anchor="b"/>
                </a:tc>
                <a:tc>
                  <a:txBody>
                    <a:bodyPr/>
                    <a:lstStyle/>
                    <a:p>
                      <a:pPr algn="r" fontAlgn="b"/>
                      <a:r>
                        <a:rPr lang="en-US" sz="1500" b="0" i="0" u="none" strike="noStrike">
                          <a:latin typeface="Verdana"/>
                        </a:rPr>
                        <a:t>7</a:t>
                      </a:r>
                    </a:p>
                  </a:txBody>
                  <a:tcPr marL="12609" marR="12609" marT="12609" marB="0" anchor="b"/>
                </a:tc>
                <a:tc>
                  <a:txBody>
                    <a:bodyPr/>
                    <a:lstStyle/>
                    <a:p>
                      <a:pPr algn="r" fontAlgn="b"/>
                      <a:r>
                        <a:rPr lang="en-US" sz="1500" b="0" i="0" u="none" strike="noStrike" dirty="0">
                          <a:latin typeface="Verdana"/>
                        </a:rPr>
                        <a:t>41</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a:latin typeface="Verdana"/>
                        </a:rPr>
                        <a:t>26</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4.8</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24</a:t>
                      </a:r>
                    </a:p>
                  </a:txBody>
                  <a:tcPr marL="12609" marR="12609" marT="12609" marB="0" anchor="b"/>
                </a:tc>
                <a:tc>
                  <a:txBody>
                    <a:bodyPr/>
                    <a:lstStyle/>
                    <a:p>
                      <a:pPr algn="r" fontAlgn="b"/>
                      <a:r>
                        <a:rPr lang="en-US" sz="1500" b="0" i="0" u="none" strike="noStrike">
                          <a:latin typeface="Verdana"/>
                        </a:rPr>
                        <a:t>7</a:t>
                      </a:r>
                    </a:p>
                  </a:txBody>
                  <a:tcPr marL="12609" marR="12609" marT="12609" marB="0" anchor="b"/>
                </a:tc>
                <a:tc>
                  <a:txBody>
                    <a:bodyPr/>
                    <a:lstStyle/>
                    <a:p>
                      <a:pPr algn="r" fontAlgn="b"/>
                      <a:r>
                        <a:rPr lang="en-US" sz="1500" b="0" i="0" u="none" strike="noStrike">
                          <a:latin typeface="Verdana"/>
                        </a:rPr>
                        <a:t>41</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smtClean="0">
                          <a:latin typeface="Verdana"/>
                        </a:rPr>
                        <a:t>26</a:t>
                      </a:r>
                      <a:endParaRPr lang="en-US" sz="1500" b="0" i="0" u="none" strike="noStrike" dirty="0">
                        <a:latin typeface="Verdana"/>
                      </a:endParaRPr>
                    </a:p>
                  </a:txBody>
                  <a:tcPr marL="12609" marR="12609" marT="12609" marB="0" anchor="b"/>
                </a:tc>
              </a:tr>
              <a:tr h="39302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latin typeface="Verdana"/>
                        </a:rPr>
                        <a:t>MEODIST</a:t>
                      </a:r>
                      <a:endParaRPr lang="en-US" sz="14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5.7</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a:latin typeface="Verdana"/>
                        </a:rPr>
                        <a:t>25</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a:latin typeface="Verdana"/>
                        </a:rPr>
                        <a:t>25</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a:latin typeface="Verdana"/>
                        </a:rPr>
                        <a:t>25</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5.7</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a:latin typeface="Verdana"/>
                        </a:rPr>
                        <a:t>25</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a:latin typeface="Verdana"/>
                        </a:rPr>
                        <a:t>25</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smtClean="0">
                          <a:latin typeface="Verdana"/>
                        </a:rPr>
                        <a:t>25</a:t>
                      </a:r>
                      <a:endParaRPr lang="en-US" sz="1500" b="0" i="0" u="none" strike="noStrike" dirty="0">
                        <a:latin typeface="Verdana"/>
                      </a:endParaRPr>
                    </a:p>
                  </a:txBody>
                  <a:tcPr marL="12609" marR="12609" marT="12609" marB="0" anchor="b"/>
                </a:tc>
              </a:tr>
              <a:tr h="50102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dirty="0" smtClean="0">
                          <a:latin typeface="Verdana"/>
                        </a:rPr>
                        <a:t>MYALUMNI</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3.2</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dirty="0">
                          <a:latin typeface="Verdana"/>
                        </a:rPr>
                        <a:t>10</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3.2</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dirty="0">
                          <a:latin typeface="Verdana"/>
                        </a:rPr>
                        <a:t>3</a:t>
                      </a:r>
                    </a:p>
                  </a:txBody>
                  <a:tcPr marL="12609" marR="12609" marT="12609" marB="0" anchor="b"/>
                </a:tc>
                <a:tc>
                  <a:txBody>
                    <a:bodyPr/>
                    <a:lstStyle/>
                    <a:p>
                      <a:pPr algn="r" fontAlgn="b"/>
                      <a:r>
                        <a:rPr lang="en-US" sz="1500" b="0" i="0" u="none" strike="noStrike">
                          <a:latin typeface="Verdana"/>
                        </a:rPr>
                        <a:t>24</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a:latin typeface="Verdana"/>
                        </a:rPr>
                        <a:t>25</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smtClean="0">
                          <a:latin typeface="Verdana"/>
                        </a:rPr>
                        <a:t>25</a:t>
                      </a:r>
                      <a:endParaRPr lang="en-US" sz="1500" b="0" i="0" u="none" strike="noStrike" dirty="0">
                        <a:latin typeface="Verdana"/>
                      </a:endParaRPr>
                    </a:p>
                  </a:txBody>
                  <a:tcPr marL="12609" marR="12609" marT="12609" marB="0" anchor="b"/>
                </a:tc>
              </a:tr>
              <a:tr h="50102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dirty="0" smtClean="0">
                          <a:latin typeface="Verdana"/>
                        </a:rPr>
                        <a:t>CONSUMER</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5.3</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a:latin typeface="Verdana"/>
                        </a:rPr>
                        <a:t>17</a:t>
                      </a:r>
                    </a:p>
                  </a:txBody>
                  <a:tcPr marL="12609" marR="12609" marT="12609" marB="0" anchor="b"/>
                </a:tc>
                <a:tc>
                  <a:txBody>
                    <a:bodyPr/>
                    <a:lstStyle/>
                    <a:p>
                      <a:pPr algn="r" fontAlgn="b"/>
                      <a:r>
                        <a:rPr lang="en-US" sz="1500" b="0" i="0" u="none" strike="noStrike">
                          <a:latin typeface="Verdana"/>
                        </a:rPr>
                        <a:t>132</a:t>
                      </a:r>
                    </a:p>
                  </a:txBody>
                  <a:tcPr marL="12609" marR="12609" marT="12609" marB="0" anchor="b"/>
                </a:tc>
                <a:tc>
                  <a:txBody>
                    <a:bodyPr/>
                    <a:lstStyle/>
                    <a:p>
                      <a:pPr algn="r" fontAlgn="b"/>
                      <a:r>
                        <a:rPr lang="en-US" sz="1500" b="0" i="0" u="none" strike="noStrike">
                          <a:latin typeface="Verdana"/>
                        </a:rPr>
                        <a:t>5</a:t>
                      </a:r>
                    </a:p>
                  </a:txBody>
                  <a:tcPr marL="12609" marR="12609" marT="12609" marB="0" anchor="b"/>
                </a:tc>
                <a:tc>
                  <a:txBody>
                    <a:bodyPr/>
                    <a:lstStyle/>
                    <a:p>
                      <a:pPr algn="r" fontAlgn="b"/>
                      <a:r>
                        <a:rPr lang="en-US" sz="1500" b="0" i="0" u="none" strike="noStrike" dirty="0">
                          <a:latin typeface="Verdana"/>
                        </a:rPr>
                        <a:t>25</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5.3</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dirty="0">
                          <a:latin typeface="Verdana"/>
                        </a:rPr>
                        <a:t>24</a:t>
                      </a:r>
                    </a:p>
                  </a:txBody>
                  <a:tcPr marL="12609" marR="12609" marT="12609" marB="0" anchor="b"/>
                </a:tc>
                <a:tc>
                  <a:txBody>
                    <a:bodyPr/>
                    <a:lstStyle/>
                    <a:p>
                      <a:pPr algn="r" fontAlgn="b"/>
                      <a:r>
                        <a:rPr lang="en-US" sz="1500" b="0" i="0" u="none" strike="noStrike">
                          <a:latin typeface="Verdana"/>
                        </a:rPr>
                        <a:t>17</a:t>
                      </a:r>
                    </a:p>
                  </a:txBody>
                  <a:tcPr marL="12609" marR="12609" marT="12609" marB="0" anchor="b"/>
                </a:tc>
                <a:tc>
                  <a:txBody>
                    <a:bodyPr/>
                    <a:lstStyle/>
                    <a:p>
                      <a:pPr algn="r" fontAlgn="b"/>
                      <a:r>
                        <a:rPr lang="en-US" sz="1500" b="0" i="0" u="none" strike="noStrike">
                          <a:latin typeface="Verdana"/>
                        </a:rPr>
                        <a:t>132</a:t>
                      </a:r>
                    </a:p>
                  </a:txBody>
                  <a:tcPr marL="12609" marR="12609" marT="12609" marB="0" anchor="b"/>
                </a:tc>
                <a:tc>
                  <a:txBody>
                    <a:bodyPr/>
                    <a:lstStyle/>
                    <a:p>
                      <a:pPr algn="r" fontAlgn="b"/>
                      <a:r>
                        <a:rPr lang="en-US" sz="1500" b="0" i="0" u="none" strike="noStrike">
                          <a:latin typeface="Verdana"/>
                        </a:rPr>
                        <a:t>7</a:t>
                      </a:r>
                    </a:p>
                  </a:txBody>
                  <a:tcPr marL="12609" marR="12609" marT="12609" marB="0" anchor="b"/>
                </a:tc>
                <a:tc>
                  <a:txBody>
                    <a:bodyPr/>
                    <a:lstStyle/>
                    <a:p>
                      <a:pPr algn="r" fontAlgn="b"/>
                      <a:r>
                        <a:rPr lang="en-US" sz="1500" b="0" i="0" u="none" strike="noStrike" dirty="0" smtClean="0">
                          <a:latin typeface="Verdana"/>
                        </a:rPr>
                        <a:t>41</a:t>
                      </a:r>
                      <a:endParaRPr lang="en-US" sz="1500" b="0" i="0" u="none" strike="noStrike" dirty="0">
                        <a:latin typeface="Verdana"/>
                      </a:endParaRPr>
                    </a:p>
                  </a:txBody>
                  <a:tcPr marL="12609" marR="12609" marT="12609" marB="0" anchor="b"/>
                </a:tc>
              </a:tr>
              <a:tr h="39302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dirty="0" smtClean="0">
                          <a:latin typeface="Verdana"/>
                        </a:rPr>
                        <a:t>TUDU</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6.1</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a:latin typeface="Verdana"/>
                        </a:rPr>
                        <a:t>4</a:t>
                      </a:r>
                    </a:p>
                  </a:txBody>
                  <a:tcPr marL="12609" marR="12609" marT="12609" marB="0" anchor="b"/>
                </a:tc>
                <a:tc>
                  <a:txBody>
                    <a:bodyPr/>
                    <a:lstStyle/>
                    <a:p>
                      <a:pPr algn="r" fontAlgn="b"/>
                      <a:r>
                        <a:rPr lang="en-US" sz="1500" b="0" i="0" u="none" strike="noStrike" dirty="0">
                          <a:latin typeface="Verdana"/>
                        </a:rPr>
                        <a:t>10</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6.1</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a:latin typeface="Verdana"/>
                        </a:rPr>
                        <a:t>3</a:t>
                      </a:r>
                    </a:p>
                  </a:txBody>
                  <a:tcPr marL="12609" marR="12609" marT="12609" marB="0" anchor="b"/>
                </a:tc>
                <a:tc>
                  <a:txBody>
                    <a:bodyPr/>
                    <a:lstStyle/>
                    <a:p>
                      <a:pPr algn="r" fontAlgn="b"/>
                      <a:r>
                        <a:rPr lang="en-US" sz="1500" b="0" i="0" u="none" strike="noStrike">
                          <a:latin typeface="Verdana"/>
                        </a:rPr>
                        <a:t>24</a:t>
                      </a:r>
                    </a:p>
                  </a:txBody>
                  <a:tcPr marL="12609" marR="12609" marT="12609" marB="0" anchor="b"/>
                </a:tc>
                <a:tc>
                  <a:txBody>
                    <a:bodyPr/>
                    <a:lstStyle/>
                    <a:p>
                      <a:pPr algn="r" fontAlgn="b"/>
                      <a:r>
                        <a:rPr lang="en-US" sz="1500" b="0" i="0" u="none" strike="noStrike" dirty="0">
                          <a:latin typeface="Verdana"/>
                        </a:rPr>
                        <a:t>23</a:t>
                      </a:r>
                    </a:p>
                  </a:txBody>
                  <a:tcPr marL="12609" marR="12609" marT="12609" marB="0" anchor="b"/>
                </a:tc>
                <a:tc>
                  <a:txBody>
                    <a:bodyPr/>
                    <a:lstStyle/>
                    <a:p>
                      <a:pPr algn="r" fontAlgn="b"/>
                      <a:r>
                        <a:rPr lang="en-US" sz="1500" b="0" i="0" u="none" strike="noStrike">
                          <a:latin typeface="Verdana"/>
                        </a:rPr>
                        <a:t>264</a:t>
                      </a:r>
                    </a:p>
                  </a:txBody>
                  <a:tcPr marL="12609" marR="12609" marT="12609" marB="0" anchor="b"/>
                </a:tc>
                <a:tc>
                  <a:txBody>
                    <a:bodyPr/>
                    <a:lstStyle/>
                    <a:p>
                      <a:pPr algn="r" fontAlgn="b"/>
                      <a:r>
                        <a:rPr lang="en-US" sz="1500" b="0" i="0" u="none" strike="noStrike">
                          <a:latin typeface="Verdana"/>
                        </a:rPr>
                        <a:t>8</a:t>
                      </a:r>
                    </a:p>
                  </a:txBody>
                  <a:tcPr marL="12609" marR="12609" marT="12609" marB="0" anchor="b"/>
                </a:tc>
                <a:tc>
                  <a:txBody>
                    <a:bodyPr/>
                    <a:lstStyle/>
                    <a:p>
                      <a:pPr algn="r" fontAlgn="b"/>
                      <a:r>
                        <a:rPr lang="en-US" sz="1500" b="0" i="0" u="none" strike="noStrike" dirty="0" smtClean="0">
                          <a:latin typeface="Verdana"/>
                        </a:rPr>
                        <a:t>68</a:t>
                      </a:r>
                      <a:endParaRPr lang="en-US" sz="1500" b="0" i="0" u="none" strike="noStrike" dirty="0">
                        <a:latin typeface="Verdana"/>
                      </a:endParaRPr>
                    </a:p>
                  </a:txBody>
                  <a:tcPr marL="12609" marR="12609" marT="12609" marB="0" anchor="b"/>
                </a:tc>
              </a:tr>
              <a:tr h="39302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dirty="0" smtClean="0">
                          <a:latin typeface="Verdana"/>
                        </a:rPr>
                        <a:t>JCRBIB</a:t>
                      </a:r>
                      <a:endParaRPr lang="en-US" sz="1500" b="0" i="0" u="none" strike="noStrike" dirty="0">
                        <a:latin typeface="Verdana"/>
                      </a:endParaRPr>
                    </a:p>
                  </a:txBody>
                  <a:tcPr marL="12609" marR="12609" marT="12609" marB="0" anchor="ctr">
                    <a:lnL w="28575" cap="flat" cmpd="sng" algn="ctr">
                      <a:noFill/>
                      <a:prstDash val="solid"/>
                      <a:round/>
                      <a:headEnd type="none" w="med" len="med"/>
                      <a:tailEnd type="none" w="med" len="med"/>
                    </a:lnL>
                    <a:lnR w="762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5.4</a:t>
                      </a:r>
                      <a:endParaRPr lang="en-US" sz="1500" b="0" i="0" u="none" strike="noStrike" dirty="0">
                        <a:latin typeface="Verdana"/>
                      </a:endParaRPr>
                    </a:p>
                  </a:txBody>
                  <a:tcPr marL="12609" marR="12609" marT="12609" marB="0" anchor="b">
                    <a:lnL w="76200" cap="flat" cmpd="sng" algn="ctr">
                      <a:solidFill>
                        <a:prstClr val="white"/>
                      </a:solidFill>
                      <a:prstDash val="solid"/>
                      <a:round/>
                      <a:headEnd type="none" w="med" len="med"/>
                      <a:tailEnd type="none" w="med" len="med"/>
                    </a:lnL>
                  </a:tcPr>
                </a:tc>
                <a:tc>
                  <a:txBody>
                    <a:bodyPr/>
                    <a:lstStyle/>
                    <a:p>
                      <a:pPr algn="r" fontAlgn="b"/>
                      <a:r>
                        <a:rPr lang="en-US" sz="1500" b="0" i="0" u="none" strike="noStrike" dirty="0">
                          <a:latin typeface="Verdana"/>
                        </a:rPr>
                        <a:t>4</a:t>
                      </a:r>
                    </a:p>
                  </a:txBody>
                  <a:tcPr marL="12609" marR="12609" marT="12609" marB="0" anchor="b"/>
                </a:tc>
                <a:tc>
                  <a:txBody>
                    <a:bodyPr/>
                    <a:lstStyle/>
                    <a:p>
                      <a:pPr algn="r" fontAlgn="b"/>
                      <a:r>
                        <a:rPr lang="en-US" sz="1500" b="0" i="0" u="none" strike="noStrike" dirty="0">
                          <a:latin typeface="Verdana"/>
                        </a:rPr>
                        <a:t>10</a:t>
                      </a:r>
                    </a:p>
                  </a:txBody>
                  <a:tcPr marL="12609" marR="12609" marT="12609" marB="0" anchor="b"/>
                </a:tc>
                <a:tc>
                  <a:txBody>
                    <a:bodyPr/>
                    <a:lstStyle/>
                    <a:p>
                      <a:pPr algn="r" fontAlgn="b"/>
                      <a:r>
                        <a:rPr lang="en-US" sz="1500" b="0" i="0" u="none" strike="noStrike" dirty="0">
                          <a:latin typeface="Verdana"/>
                        </a:rPr>
                        <a:t>4</a:t>
                      </a:r>
                    </a:p>
                  </a:txBody>
                  <a:tcPr marL="12609" marR="12609" marT="12609" marB="0" anchor="b"/>
                </a:tc>
                <a:tc>
                  <a:txBody>
                    <a:bodyPr/>
                    <a:lstStyle/>
                    <a:p>
                      <a:pPr algn="r" fontAlgn="b"/>
                      <a:r>
                        <a:rPr lang="en-US" sz="1500" b="0" i="0" u="none" strike="noStrike">
                          <a:latin typeface="Verdana"/>
                        </a:rPr>
                        <a:t>10</a:t>
                      </a:r>
                    </a:p>
                  </a:txBody>
                  <a:tcPr marL="12609" marR="12609" marT="12609" marB="0" anchor="b"/>
                </a:tc>
                <a:tc>
                  <a:txBody>
                    <a:bodyPr/>
                    <a:lstStyle/>
                    <a:p>
                      <a:pPr algn="r" fontAlgn="b"/>
                      <a:r>
                        <a:rPr lang="en-US" sz="1500" b="0" i="0" u="none" strike="noStrike" dirty="0">
                          <a:latin typeface="Verdana"/>
                        </a:rPr>
                        <a:t>4</a:t>
                      </a:r>
                    </a:p>
                  </a:txBody>
                  <a:tcPr marL="12609" marR="12609" marT="12609" marB="0" anchor="b"/>
                </a:tc>
                <a:tc>
                  <a:txBody>
                    <a:bodyPr/>
                    <a:lstStyle/>
                    <a:p>
                      <a:pPr algn="r" fontAlgn="b"/>
                      <a:r>
                        <a:rPr lang="en-US" sz="1500" b="0" i="0" u="none" strike="noStrike" dirty="0">
                          <a:latin typeface="Verdana"/>
                        </a:rPr>
                        <a:t>10</a:t>
                      </a:r>
                    </a:p>
                  </a:txBody>
                  <a:tcPr marL="12609" marR="12609" marT="12609" marB="0" anchor="b">
                    <a:lnR w="38100" cap="flat" cmpd="sng" algn="ctr">
                      <a:solidFill>
                        <a:prstClr val="white"/>
                      </a:solidFill>
                      <a:prstDash val="solid"/>
                      <a:round/>
                      <a:headEnd type="none" w="med" len="med"/>
                      <a:tailEnd type="none" w="med" len="med"/>
                    </a:lnR>
                  </a:tcPr>
                </a:tc>
                <a:tc>
                  <a:txBody>
                    <a:bodyPr/>
                    <a:lstStyle/>
                    <a:p>
                      <a:pPr algn="r" fontAlgn="b"/>
                      <a:r>
                        <a:rPr lang="en-US" sz="1500" b="0" i="0" u="none" strike="noStrike" dirty="0" smtClean="0">
                          <a:latin typeface="Verdana"/>
                        </a:rPr>
                        <a:t>5.4</a:t>
                      </a:r>
                      <a:endParaRPr lang="en-US" sz="1500" b="0" i="0" u="none" strike="noStrike" dirty="0">
                        <a:latin typeface="Verdana"/>
                      </a:endParaRPr>
                    </a:p>
                  </a:txBody>
                  <a:tcPr marL="12609" marR="12609" marT="12609" marB="0" anchor="b">
                    <a:lnL w="38100" cap="flat" cmpd="sng" algn="ctr">
                      <a:solidFill>
                        <a:prstClr val="white"/>
                      </a:solidFill>
                      <a:prstDash val="solid"/>
                      <a:round/>
                      <a:headEnd type="none" w="med" len="med"/>
                      <a:tailEnd type="none" w="med" len="med"/>
                    </a:lnL>
                  </a:tcPr>
                </a:tc>
                <a:tc>
                  <a:txBody>
                    <a:bodyPr/>
                    <a:lstStyle/>
                    <a:p>
                      <a:pPr algn="r" fontAlgn="b"/>
                      <a:r>
                        <a:rPr lang="en-US" sz="1500" b="0" i="0" u="none" strike="noStrike" dirty="0">
                          <a:latin typeface="Verdana"/>
                        </a:rPr>
                        <a:t>5</a:t>
                      </a:r>
                    </a:p>
                  </a:txBody>
                  <a:tcPr marL="12609" marR="12609" marT="12609" marB="0" anchor="b"/>
                </a:tc>
                <a:tc>
                  <a:txBody>
                    <a:bodyPr/>
                    <a:lstStyle/>
                    <a:p>
                      <a:pPr algn="r" fontAlgn="b"/>
                      <a:r>
                        <a:rPr lang="en-US" sz="1500" b="0" i="0" u="none" strike="noStrike" dirty="0">
                          <a:latin typeface="Verdana"/>
                        </a:rPr>
                        <a:t>25</a:t>
                      </a:r>
                    </a:p>
                  </a:txBody>
                  <a:tcPr marL="12609" marR="12609" marT="12609" marB="0" anchor="b"/>
                </a:tc>
                <a:tc>
                  <a:txBody>
                    <a:bodyPr/>
                    <a:lstStyle/>
                    <a:p>
                      <a:pPr algn="r" fontAlgn="b"/>
                      <a:r>
                        <a:rPr lang="en-US" sz="1500" b="0" i="0" u="none" strike="noStrike" dirty="0">
                          <a:latin typeface="Verdana"/>
                        </a:rPr>
                        <a:t>5</a:t>
                      </a:r>
                    </a:p>
                  </a:txBody>
                  <a:tcPr marL="12609" marR="12609" marT="12609" marB="0" anchor="b"/>
                </a:tc>
                <a:tc>
                  <a:txBody>
                    <a:bodyPr/>
                    <a:lstStyle/>
                    <a:p>
                      <a:pPr algn="r" fontAlgn="b"/>
                      <a:r>
                        <a:rPr lang="en-US" sz="1500" b="0" i="0" u="none" strike="noStrike" dirty="0">
                          <a:latin typeface="Verdana"/>
                        </a:rPr>
                        <a:t>25</a:t>
                      </a:r>
                    </a:p>
                  </a:txBody>
                  <a:tcPr marL="12609" marR="12609" marT="12609" marB="0" anchor="b"/>
                </a:tc>
                <a:tc>
                  <a:txBody>
                    <a:bodyPr/>
                    <a:lstStyle/>
                    <a:p>
                      <a:pPr algn="r" fontAlgn="b"/>
                      <a:r>
                        <a:rPr lang="en-US" sz="1500" b="0" i="0" u="none" strike="noStrike" dirty="0">
                          <a:latin typeface="Verdana"/>
                        </a:rPr>
                        <a:t>5</a:t>
                      </a:r>
                    </a:p>
                  </a:txBody>
                  <a:tcPr marL="12609" marR="12609" marT="12609" marB="0" anchor="b"/>
                </a:tc>
                <a:tc>
                  <a:txBody>
                    <a:bodyPr/>
                    <a:lstStyle/>
                    <a:p>
                      <a:pPr algn="r" fontAlgn="b"/>
                      <a:r>
                        <a:rPr lang="en-US" sz="1500" b="0" i="0" u="none" strike="noStrike" dirty="0" smtClean="0">
                          <a:latin typeface="Verdana"/>
                        </a:rPr>
                        <a:t>25</a:t>
                      </a:r>
                      <a:endParaRPr lang="en-US" sz="1500" b="0" i="0" u="none" strike="noStrike" dirty="0">
                        <a:latin typeface="Verdana"/>
                      </a:endParaRPr>
                    </a:p>
                  </a:txBody>
                  <a:tcPr marL="12609" marR="12609" marT="12609" marB="0" anchor="b"/>
                </a:tc>
              </a:tr>
            </a:tbl>
          </a:graphicData>
        </a:graphic>
      </p:graphicFrame>
      <p:sp>
        <p:nvSpPr>
          <p:cNvPr id="4" name="Slide Number Placeholder 3"/>
          <p:cNvSpPr>
            <a:spLocks noGrp="1"/>
          </p:cNvSpPr>
          <p:nvPr>
            <p:ph type="sldNum" sz="quarter" idx="12"/>
          </p:nvPr>
        </p:nvSpPr>
        <p:spPr/>
        <p:txBody>
          <a:bodyPr/>
          <a:lstStyle/>
          <a:p>
            <a:fld id="{1D72EBF8-7CF5-44B7-B2BF-E22DE4D0703D}" type="slidenum">
              <a:rPr lang="en-US" smtClean="0"/>
              <a:pPr/>
              <a:t>43</a:t>
            </a:fld>
            <a:endParaRPr lang="en-US"/>
          </a:p>
        </p:txBody>
      </p:sp>
      <p:sp>
        <p:nvSpPr>
          <p:cNvPr id="5" name="Rectangle 4"/>
          <p:cNvSpPr/>
          <p:nvPr/>
        </p:nvSpPr>
        <p:spPr>
          <a:xfrm>
            <a:off x="1676400" y="3318932"/>
            <a:ext cx="626533" cy="2950401"/>
          </a:xfrm>
          <a:prstGeom prst="rect">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384800" y="3318932"/>
            <a:ext cx="626533" cy="2950401"/>
          </a:xfrm>
          <a:prstGeom prst="rect">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Phase Time Performance &amp; Inconsistencies That We Found</a:t>
            </a:r>
            <a:endParaRPr lang="en-US" dirty="0"/>
          </a:p>
        </p:txBody>
      </p:sp>
      <p:graphicFrame>
        <p:nvGraphicFramePr>
          <p:cNvPr id="5" name="Content Placeholder 4"/>
          <p:cNvGraphicFramePr>
            <a:graphicFrameLocks noGrp="1"/>
          </p:cNvGraphicFramePr>
          <p:nvPr>
            <p:ph idx="1"/>
          </p:nvPr>
        </p:nvGraphicFramePr>
        <p:xfrm>
          <a:off x="939996" y="1986490"/>
          <a:ext cx="7264400" cy="4338112"/>
        </p:xfrm>
        <a:graphic>
          <a:graphicData uri="http://schemas.openxmlformats.org/drawingml/2006/table">
            <a:tbl>
              <a:tblPr firstRow="1" bandRow="1">
                <a:effectLst>
                  <a:outerShdw blurRad="50800" dist="63500" dir="2700000">
                    <a:srgbClr val="000000">
                      <a:alpha val="43000"/>
                    </a:srgbClr>
                  </a:outerShdw>
                </a:effectLst>
                <a:tableStyleId>{5C22544A-7EE6-4342-B048-85BDC9FD1C3A}</a:tableStyleId>
              </a:tblPr>
              <a:tblGrid>
                <a:gridCol w="2907971"/>
                <a:gridCol w="1611282"/>
                <a:gridCol w="1402412"/>
                <a:gridCol w="1342735"/>
              </a:tblGrid>
              <a:tr h="542264">
                <a:tc>
                  <a:txBody>
                    <a:bodyPr/>
                    <a:lstStyle/>
                    <a:p>
                      <a:pPr algn="ctr" fontAlgn="b"/>
                      <a:r>
                        <a:rPr lang="en-US" sz="2200" b="0" i="0" u="none" strike="noStrike" dirty="0">
                          <a:latin typeface="Verdana"/>
                        </a:rPr>
                        <a:t>Subject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ctr" fontAlgn="b"/>
                      <a:r>
                        <a:rPr lang="en-US" sz="2200" b="0" i="0" u="none" strike="noStrike" dirty="0">
                          <a:latin typeface="Verdana"/>
                        </a:rPr>
                        <a:t> Time </a:t>
                      </a:r>
                      <a:r>
                        <a:rPr lang="en-US" sz="2200" b="0" i="0" u="none" strike="noStrike" dirty="0" smtClean="0">
                          <a:latin typeface="Verdana"/>
                        </a:rPr>
                        <a:t>(</a:t>
                      </a:r>
                      <a:r>
                        <a:rPr lang="en-US" sz="2200" b="0" i="0" u="none" strike="noStrike" dirty="0" err="1" smtClean="0">
                          <a:latin typeface="Verdana"/>
                        </a:rPr>
                        <a:t>s</a:t>
                      </a:r>
                      <a:r>
                        <a:rPr lang="en-US" sz="2200" b="0" i="0" u="none" strike="noStrike" dirty="0">
                          <a:latin typeface="Verdana"/>
                        </a:rPr>
                        <a:t>) </a:t>
                      </a:r>
                    </a:p>
                  </a:txBody>
                  <a:tcPr marL="12700" marR="12700" marT="12700" marB="0" anchor="ctr">
                    <a:lnL w="76200" cap="flat" cmpd="sng" algn="ctr">
                      <a:solidFill>
                        <a:prstClr val="white"/>
                      </a:solidFill>
                      <a:prstDash val="solid"/>
                      <a:round/>
                      <a:headEnd type="none" w="med" len="med"/>
                      <a:tailEnd type="none" w="med" len="med"/>
                    </a:lnL>
                  </a:tcPr>
                </a:tc>
                <a:tc>
                  <a:txBody>
                    <a:bodyPr/>
                    <a:lstStyle/>
                    <a:p>
                      <a:pPr algn="ctr" fontAlgn="b"/>
                      <a:r>
                        <a:rPr lang="en-US" sz="2200" b="0" i="0" u="none" strike="noStrike" dirty="0">
                          <a:latin typeface="Verdana"/>
                        </a:rPr>
                        <a:t> AC-S </a:t>
                      </a:r>
                    </a:p>
                  </a:txBody>
                  <a:tcPr marL="12700" marR="12700" marT="12700" marB="0" anchor="ctr"/>
                </a:tc>
                <a:tc>
                  <a:txBody>
                    <a:bodyPr/>
                    <a:lstStyle/>
                    <a:p>
                      <a:pPr algn="ctr" fontAlgn="b"/>
                      <a:r>
                        <a:rPr lang="en-US" sz="2200" b="0" i="0" u="none" strike="noStrike" dirty="0">
                          <a:latin typeface="Verdana"/>
                        </a:rPr>
                        <a:t> AS-C </a:t>
                      </a:r>
                    </a:p>
                  </a:txBody>
                  <a:tcPr marL="12700" marR="12700" marT="12700" marB="0" anchor="ctr"/>
                </a:tc>
              </a:tr>
              <a:tr h="542264">
                <a:tc>
                  <a:txBody>
                    <a:bodyPr/>
                    <a:lstStyle/>
                    <a:p>
                      <a:pPr algn="ctr" fontAlgn="b"/>
                      <a:r>
                        <a:rPr lang="en-US" sz="1800" b="0" i="0" u="none" strike="noStrike" dirty="0" err="1">
                          <a:latin typeface="Verdana"/>
                        </a:rPr>
                        <a:t>JGossip</a:t>
                      </a:r>
                      <a:r>
                        <a:rPr lang="en-US" sz="1800" b="0" i="0" u="none" strike="noStrike" dirty="0">
                          <a:latin typeface="Verdana"/>
                        </a:rPr>
                        <a: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3.2</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9</a:t>
                      </a:r>
                    </a:p>
                  </a:txBody>
                  <a:tcPr marL="12700" marR="12700" marT="12700" marB="0" anchor="b"/>
                </a:tc>
                <a:tc>
                  <a:txBody>
                    <a:bodyPr/>
                    <a:lstStyle/>
                    <a:p>
                      <a:pPr algn="r" fontAlgn="b"/>
                      <a:r>
                        <a:rPr lang="en-US" sz="1800" b="0" i="0" u="none" strike="noStrike">
                          <a:latin typeface="Verdana"/>
                        </a:rPr>
                        <a:t>2</a:t>
                      </a:r>
                    </a:p>
                  </a:txBody>
                  <a:tcPr marL="12700" marR="12700" marT="12700" marB="0" anchor="b"/>
                </a:tc>
              </a:tr>
              <a:tr h="542264">
                <a:tc>
                  <a:txBody>
                    <a:bodyPr/>
                    <a:lstStyle/>
                    <a:p>
                      <a:pPr algn="ctr" fontAlgn="b"/>
                      <a:r>
                        <a:rPr lang="en-US" sz="1800" b="0" i="0" u="none" strike="noStrike" dirty="0">
                          <a:latin typeface="Verdana"/>
                        </a:rPr>
                        <a:t>Vehicle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1.5</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r>
              <a:tr h="542264">
                <a:tc>
                  <a:txBody>
                    <a:bodyPr/>
                    <a:lstStyle/>
                    <a:p>
                      <a:pPr algn="ctr" fontAlgn="b"/>
                      <a:r>
                        <a:rPr lang="en-US" sz="1800" b="0" i="0" u="none" strike="noStrike">
                          <a:latin typeface="Verdana"/>
                        </a:rPr>
                        <a:t>MeoDist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1.7</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0</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r>
              <a:tr h="542264">
                <a:tc>
                  <a:txBody>
                    <a:bodyPr/>
                    <a:lstStyle/>
                    <a:p>
                      <a:pPr algn="ctr" fontAlgn="b"/>
                      <a:r>
                        <a:rPr lang="en-US" sz="1800" b="0" i="0" u="none" strike="noStrike" dirty="0" err="1">
                          <a:latin typeface="Verdana"/>
                        </a:rPr>
                        <a:t>MyAlumni</a:t>
                      </a:r>
                      <a:r>
                        <a:rPr lang="en-US" sz="1800" b="0" i="0" u="none" strike="noStrike" dirty="0">
                          <a:latin typeface="Verdana"/>
                        </a:rPr>
                        <a: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2.9</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141</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r>
              <a:tr h="542264">
                <a:tc>
                  <a:txBody>
                    <a:bodyPr/>
                    <a:lstStyle/>
                    <a:p>
                      <a:pPr algn="ctr" fontAlgn="b"/>
                      <a:r>
                        <a:rPr lang="en-US" sz="1800" b="0" i="0" u="none" strike="noStrike" dirty="0">
                          <a:latin typeface="Verdana"/>
                        </a:rPr>
                        <a:t>Consumer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1.0</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7</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r>
              <a:tr h="542264">
                <a:tc>
                  <a:txBody>
                    <a:bodyPr/>
                    <a:lstStyle/>
                    <a:p>
                      <a:pPr algn="ctr" fontAlgn="b"/>
                      <a:r>
                        <a:rPr lang="en-US" sz="1800" b="0" i="0" u="none" strike="noStrike" dirty="0" err="1">
                          <a:latin typeface="Verdana"/>
                        </a:rPr>
                        <a:t>Tudu</a:t>
                      </a:r>
                      <a:r>
                        <a:rPr lang="en-US" sz="1800" b="0" i="0" u="none" strike="noStrike" dirty="0">
                          <a:latin typeface="Verdana"/>
                        </a:rPr>
                        <a: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0.6</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11</a:t>
                      </a:r>
                    </a:p>
                  </a:txBody>
                  <a:tcPr marL="12700" marR="12700" marT="12700" marB="0" anchor="b"/>
                </a:tc>
                <a:tc>
                  <a:txBody>
                    <a:bodyPr/>
                    <a:lstStyle/>
                    <a:p>
                      <a:pPr algn="r" fontAlgn="b"/>
                      <a:r>
                        <a:rPr lang="en-US" sz="1800" b="0" i="0" u="none" strike="noStrike">
                          <a:latin typeface="Verdana"/>
                        </a:rPr>
                        <a:t>0</a:t>
                      </a:r>
                    </a:p>
                  </a:txBody>
                  <a:tcPr marL="12700" marR="12700" marT="12700" marB="0" anchor="b"/>
                </a:tc>
              </a:tr>
              <a:tr h="542264">
                <a:tc>
                  <a:txBody>
                    <a:bodyPr/>
                    <a:lstStyle/>
                    <a:p>
                      <a:pPr algn="ctr" fontAlgn="b"/>
                      <a:r>
                        <a:rPr lang="en-US" sz="1800" b="0" i="0" u="none" strike="noStrike" dirty="0" err="1">
                          <a:latin typeface="Verdana"/>
                        </a:rPr>
                        <a:t>JcrBib</a:t>
                      </a:r>
                      <a:r>
                        <a:rPr lang="en-US" sz="1800" b="0" i="0" u="none" strike="noStrike" dirty="0">
                          <a:latin typeface="Verdana"/>
                        </a:rPr>
                        <a:t> </a:t>
                      </a:r>
                    </a:p>
                  </a:txBody>
                  <a:tcPr marL="12700" marR="12700" marT="12700" marB="0" anchor="ctr">
                    <a:lnR w="76200" cap="flat" cmpd="sng" algn="ctr">
                      <a:solidFill>
                        <a:prstClr val="white"/>
                      </a:solidFill>
                      <a:prstDash val="solid"/>
                      <a:round/>
                      <a:headEnd type="none" w="med" len="med"/>
                      <a:tailEnd type="none" w="med" len="med"/>
                    </a:lnR>
                  </a:tcPr>
                </a:tc>
                <a:tc>
                  <a:txBody>
                    <a:bodyPr/>
                    <a:lstStyle/>
                    <a:p>
                      <a:pPr algn="r" fontAlgn="b"/>
                      <a:r>
                        <a:rPr lang="en-US" sz="1800" b="0" i="0" u="none" strike="noStrike" dirty="0" smtClean="0">
                          <a:latin typeface="Verdana"/>
                        </a:rPr>
                        <a:t>1.2</a:t>
                      </a:r>
                      <a:endParaRPr lang="en-US" sz="1800" b="0" i="0" u="none" strike="noStrike" dirty="0">
                        <a:latin typeface="Verdana"/>
                      </a:endParaRPr>
                    </a:p>
                  </a:txBody>
                  <a:tcPr marL="12700" marR="12700" marT="12700" marB="0" anchor="b">
                    <a:lnL w="76200" cap="flat" cmpd="sng" algn="ctr">
                      <a:solidFill>
                        <a:prstClr val="white"/>
                      </a:solidFill>
                      <a:prstDash val="solid"/>
                      <a:round/>
                      <a:headEnd type="none" w="med" len="med"/>
                      <a:tailEnd type="none" w="med" len="med"/>
                    </a:lnL>
                  </a:tcPr>
                </a:tc>
                <a:tc>
                  <a:txBody>
                    <a:bodyPr/>
                    <a:lstStyle/>
                    <a:p>
                      <a:pPr algn="r" fontAlgn="b"/>
                      <a:r>
                        <a:rPr lang="en-US" sz="1800" b="0" i="0" u="none" strike="noStrike">
                          <a:latin typeface="Verdana"/>
                        </a:rPr>
                        <a:t>45</a:t>
                      </a:r>
                    </a:p>
                  </a:txBody>
                  <a:tcPr marL="12700" marR="12700" marT="12700" marB="0" anchor="b"/>
                </a:tc>
                <a:tc>
                  <a:txBody>
                    <a:bodyPr/>
                    <a:lstStyle/>
                    <a:p>
                      <a:pPr algn="r" fontAlgn="b"/>
                      <a:r>
                        <a:rPr lang="en-US" sz="1800" b="0" i="0" u="none" strike="noStrike" dirty="0">
                          <a:latin typeface="Verdana"/>
                        </a:rPr>
                        <a:t>0</a:t>
                      </a:r>
                    </a:p>
                  </a:txBody>
                  <a:tcPr marL="12700" marR="12700" marT="12700" marB="0" anchor="b"/>
                </a:tc>
              </a:tr>
            </a:tbl>
          </a:graphicData>
        </a:graphic>
      </p:graphicFrame>
      <p:sp>
        <p:nvSpPr>
          <p:cNvPr id="4" name="Slide Number Placeholder 3"/>
          <p:cNvSpPr>
            <a:spLocks noGrp="1"/>
          </p:cNvSpPr>
          <p:nvPr>
            <p:ph type="sldNum" sz="quarter" idx="12"/>
          </p:nvPr>
        </p:nvSpPr>
        <p:spPr/>
        <p:txBody>
          <a:bodyPr/>
          <a:lstStyle/>
          <a:p>
            <a:fld id="{1D72EBF8-7CF5-44B7-B2BF-E22DE4D0703D}" type="slidenum">
              <a:rPr lang="en-US" smtClean="0"/>
              <a:pPr/>
              <a:t>44</a:t>
            </a:fld>
            <a:endParaRPr lang="en-US"/>
          </a:p>
        </p:txBody>
      </p:sp>
      <p:sp>
        <p:nvSpPr>
          <p:cNvPr id="6" name="Oval 5"/>
          <p:cNvSpPr/>
          <p:nvPr/>
        </p:nvSpPr>
        <p:spPr>
          <a:xfrm>
            <a:off x="4605869" y="2633136"/>
            <a:ext cx="1066800" cy="660400"/>
          </a:xfrm>
          <a:prstGeom prst="ellipse">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501465" y="2556934"/>
            <a:ext cx="1066800" cy="660400"/>
          </a:xfrm>
          <a:prstGeom prst="ellipse">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79067" y="2650069"/>
            <a:ext cx="914397" cy="3767664"/>
          </a:xfrm>
          <a:prstGeom prst="rect">
            <a:avLst/>
          </a:prstGeom>
          <a:noFill/>
          <a:ln w="762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normAutofit/>
          </a:bodyPr>
          <a:lstStyle/>
          <a:p>
            <a:r>
              <a:rPr lang="en-US" sz="3600" dirty="0">
                <a:latin typeface="Corbel (Headings)"/>
                <a:ea typeface="ＭＳ Ｐゴシック" charset="0"/>
                <a:cs typeface="Corbel (Headings)"/>
              </a:rPr>
              <a:t>Related </a:t>
            </a:r>
            <a:r>
              <a:rPr lang="en-US" sz="3600" dirty="0" smtClean="0">
                <a:latin typeface="Corbel (Headings)"/>
                <a:ea typeface="ＭＳ Ｐゴシック" charset="0"/>
                <a:cs typeface="Corbel (Headings)"/>
              </a:rPr>
              <a:t>Work</a:t>
            </a:r>
            <a:endParaRPr lang="en-US" sz="3600" dirty="0">
              <a:latin typeface="Corbel (Headings)"/>
              <a:ea typeface="ＭＳ Ｐゴシック" charset="0"/>
              <a:cs typeface="Corbel (Headings)"/>
            </a:endParaRPr>
          </a:p>
        </p:txBody>
      </p:sp>
      <p:sp>
        <p:nvSpPr>
          <p:cNvPr id="96258" name="Content Placeholder 2"/>
          <p:cNvSpPr>
            <a:spLocks noGrp="1"/>
          </p:cNvSpPr>
          <p:nvPr>
            <p:ph idx="1"/>
          </p:nvPr>
        </p:nvSpPr>
        <p:spPr>
          <a:xfrm>
            <a:off x="457200" y="1775191"/>
            <a:ext cx="8229600" cy="4625609"/>
          </a:xfrm>
        </p:spPr>
        <p:txBody>
          <a:bodyPr>
            <a:normAutofit/>
          </a:bodyPr>
          <a:lstStyle/>
          <a:p>
            <a:r>
              <a:rPr lang="en-US" sz="2000" dirty="0" smtClean="0">
                <a:latin typeface="Arial" charset="0"/>
                <a:ea typeface="ＭＳ Ｐゴシック" charset="0"/>
                <a:cs typeface="ＭＳ Ｐゴシック" charset="0"/>
              </a:rPr>
              <a:t>String Analysis</a:t>
            </a:r>
          </a:p>
          <a:p>
            <a:pPr lvl="1"/>
            <a:r>
              <a:rPr lang="en-US" sz="1800" dirty="0" smtClean="0">
                <a:latin typeface="Arial" charset="0"/>
                <a:ea typeface="ＭＳ Ｐゴシック" charset="0"/>
                <a:cs typeface="ＭＳ Ｐゴシック" charset="0"/>
              </a:rPr>
              <a:t>String analysis based on context free grammars: </a:t>
            </a:r>
            <a:r>
              <a:rPr lang="en-US" sz="1600" dirty="0" smtClean="0">
                <a:latin typeface="Arial" charset="0"/>
                <a:ea typeface="ＭＳ Ｐゴシック" charset="0"/>
                <a:cs typeface="ＭＳ Ｐゴシック" charset="0"/>
              </a:rPr>
              <a:t>[Christensen et al., SAS</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03] [</a:t>
            </a:r>
            <a:r>
              <a:rPr lang="en-US" altLang="ja-JP" sz="1600" dirty="0" err="1" smtClean="0">
                <a:latin typeface="Arial" charset="0"/>
                <a:ea typeface="ＭＳ Ｐゴシック" charset="0"/>
                <a:cs typeface="ＭＳ Ｐゴシック" charset="0"/>
              </a:rPr>
              <a:t>Minamide</a:t>
            </a:r>
            <a:r>
              <a:rPr lang="en-US" altLang="ja-JP" sz="1600" dirty="0" smtClean="0">
                <a:latin typeface="Arial" charset="0"/>
                <a:ea typeface="ＭＳ Ｐゴシック" charset="0"/>
                <a:cs typeface="ＭＳ Ｐゴシック" charset="0"/>
              </a:rPr>
              <a:t>, WWW</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05]</a:t>
            </a:r>
            <a:endParaRPr lang="en-US" altLang="ja-JP" sz="1800" dirty="0" smtClean="0">
              <a:latin typeface="Arial" charset="0"/>
              <a:ea typeface="ＭＳ Ｐゴシック" charset="0"/>
              <a:cs typeface="ＭＳ Ｐゴシック" charset="0"/>
            </a:endParaRPr>
          </a:p>
          <a:p>
            <a:pPr lvl="1"/>
            <a:r>
              <a:rPr lang="en-US" sz="1800" dirty="0" smtClean="0">
                <a:latin typeface="Arial" charset="0"/>
                <a:ea typeface="ＭＳ Ｐゴシック" charset="0"/>
                <a:cs typeface="ＭＳ Ｐゴシック" charset="0"/>
              </a:rPr>
              <a:t>Application of string analysis to web applications</a:t>
            </a:r>
            <a:r>
              <a:rPr lang="en-US" sz="1600" dirty="0" smtClean="0">
                <a:latin typeface="Arial" charset="0"/>
                <a:ea typeface="ＭＳ Ｐゴシック" charset="0"/>
                <a:cs typeface="ＭＳ Ｐゴシック" charset="0"/>
              </a:rPr>
              <a:t>: [Wassermann and Su, PLDI</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07, ICSE</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08] [</a:t>
            </a:r>
            <a:r>
              <a:rPr lang="en-US" altLang="ja-JP" sz="1600" dirty="0" err="1" smtClean="0">
                <a:latin typeface="Arial" charset="0"/>
                <a:ea typeface="ＭＳ Ｐゴシック" charset="0"/>
                <a:cs typeface="ＭＳ Ｐゴシック" charset="0"/>
              </a:rPr>
              <a:t>Halfond</a:t>
            </a:r>
            <a:r>
              <a:rPr lang="en-US" altLang="ja-JP" sz="1600" dirty="0" smtClean="0">
                <a:latin typeface="Arial" charset="0"/>
                <a:ea typeface="ＭＳ Ｐゴシック" charset="0"/>
                <a:cs typeface="ＭＳ Ｐゴシック" charset="0"/>
              </a:rPr>
              <a:t> and </a:t>
            </a:r>
            <a:r>
              <a:rPr lang="en-US" altLang="ja-JP" sz="1600" dirty="0" err="1" smtClean="0">
                <a:latin typeface="Arial" charset="0"/>
                <a:ea typeface="ＭＳ Ｐゴシック" charset="0"/>
                <a:cs typeface="ＭＳ Ｐゴシック" charset="0"/>
              </a:rPr>
              <a:t>Orso</a:t>
            </a:r>
            <a:r>
              <a:rPr lang="en-US" altLang="ja-JP" sz="1600" dirty="0" smtClean="0">
                <a:latin typeface="Arial" charset="0"/>
                <a:ea typeface="ＭＳ Ｐゴシック" charset="0"/>
                <a:cs typeface="ＭＳ Ｐゴシック" charset="0"/>
              </a:rPr>
              <a:t>, ASE</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05, ICSE</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06]</a:t>
            </a:r>
          </a:p>
          <a:p>
            <a:pPr lvl="1"/>
            <a:r>
              <a:rPr lang="en-US" sz="1800" dirty="0" smtClean="0">
                <a:latin typeface="Arial" charset="0"/>
                <a:ea typeface="ＭＳ Ｐゴシック" charset="0"/>
                <a:cs typeface="ＭＳ Ｐゴシック" charset="0"/>
              </a:rPr>
              <a:t>Automata based string analysis: </a:t>
            </a:r>
            <a:r>
              <a:rPr lang="en-US" sz="1600" dirty="0" smtClean="0">
                <a:latin typeface="Arial" charset="0"/>
                <a:ea typeface="ＭＳ Ｐゴシック" charset="0"/>
                <a:cs typeface="ＭＳ Ｐゴシック" charset="0"/>
              </a:rPr>
              <a:t>[Xiang et al., COMPSAC</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07] [Shannon et al., MUTATION</a:t>
            </a:r>
            <a:r>
              <a:rPr lang="ja-JP" altLang="en-US" sz="1600" dirty="0" smtClean="0">
                <a:latin typeface="Arial" charset="0"/>
                <a:ea typeface="ＭＳ Ｐゴシック" charset="0"/>
                <a:cs typeface="ＭＳ Ｐゴシック" charset="0"/>
              </a:rPr>
              <a:t>’</a:t>
            </a:r>
            <a:r>
              <a:rPr lang="en-US" altLang="ja-JP" sz="1600" dirty="0" smtClean="0">
                <a:latin typeface="Arial" charset="0"/>
                <a:ea typeface="ＭＳ Ｐゴシック" charset="0"/>
                <a:cs typeface="ＭＳ Ｐゴシック" charset="0"/>
              </a:rPr>
              <a:t>07]</a:t>
            </a:r>
          </a:p>
          <a:p>
            <a:pPr lvl="1"/>
            <a:endParaRPr lang="en-US" altLang="ja-JP" sz="1800" dirty="0" smtClean="0">
              <a:latin typeface="Arial" charset="0"/>
              <a:ea typeface="ＭＳ Ｐゴシック" charset="0"/>
              <a:cs typeface="ＭＳ Ｐゴシック" charset="0"/>
            </a:endParaRPr>
          </a:p>
          <a:p>
            <a:r>
              <a:rPr lang="en-US" sz="2000" dirty="0" smtClean="0">
                <a:latin typeface="Arial"/>
                <a:cs typeface="Arial"/>
              </a:rPr>
              <a:t>Input Validation Verification</a:t>
            </a:r>
          </a:p>
          <a:p>
            <a:pPr lvl="1"/>
            <a:r>
              <a:rPr lang="en-US" sz="1600" dirty="0" smtClean="0">
                <a:latin typeface="Arial"/>
                <a:cs typeface="Arial"/>
              </a:rPr>
              <a:t>FLAX [ P. </a:t>
            </a:r>
            <a:r>
              <a:rPr lang="en-US" sz="1600" dirty="0" err="1" smtClean="0">
                <a:latin typeface="Arial"/>
                <a:cs typeface="Arial"/>
              </a:rPr>
              <a:t>Saxena</a:t>
            </a:r>
            <a:r>
              <a:rPr lang="en-US" sz="1600" dirty="0" smtClean="0">
                <a:latin typeface="Arial"/>
                <a:cs typeface="Arial"/>
              </a:rPr>
              <a:t> et al., NDSS’10 ]</a:t>
            </a:r>
          </a:p>
          <a:p>
            <a:pPr lvl="1"/>
            <a:r>
              <a:rPr lang="en-US" sz="1600" dirty="0" smtClean="0">
                <a:latin typeface="Arial"/>
                <a:cs typeface="Arial"/>
              </a:rPr>
              <a:t>Kudzu [ P. </a:t>
            </a:r>
            <a:r>
              <a:rPr lang="en-US" sz="1600" dirty="0" err="1" smtClean="0">
                <a:latin typeface="Arial"/>
                <a:cs typeface="Arial"/>
              </a:rPr>
              <a:t>Saxena</a:t>
            </a:r>
            <a:r>
              <a:rPr lang="en-US" sz="1600" dirty="0" smtClean="0">
                <a:latin typeface="Arial"/>
                <a:cs typeface="Arial"/>
              </a:rPr>
              <a:t> et al., SSP’10 ]</a:t>
            </a:r>
          </a:p>
          <a:p>
            <a:pPr lvl="1"/>
            <a:r>
              <a:rPr lang="en-US" sz="1600" dirty="0" err="1" smtClean="0">
                <a:latin typeface="Arial"/>
                <a:cs typeface="Arial"/>
              </a:rPr>
              <a:t>NoTamper</a:t>
            </a:r>
            <a:r>
              <a:rPr lang="en-US" sz="1600" dirty="0" smtClean="0">
                <a:latin typeface="Arial"/>
                <a:cs typeface="Arial"/>
              </a:rPr>
              <a:t> [ P. </a:t>
            </a:r>
            <a:r>
              <a:rPr lang="en-US" sz="1600" dirty="0" err="1" smtClean="0">
                <a:latin typeface="Arial"/>
                <a:cs typeface="Arial"/>
              </a:rPr>
              <a:t>Bisht</a:t>
            </a:r>
            <a:r>
              <a:rPr lang="en-US" sz="1600" dirty="0" smtClean="0">
                <a:latin typeface="Arial"/>
                <a:cs typeface="Arial"/>
              </a:rPr>
              <a:t> et al., CCS’10 ]</a:t>
            </a:r>
          </a:p>
          <a:p>
            <a:pPr lvl="1"/>
            <a:r>
              <a:rPr lang="en-US" sz="1600" dirty="0" smtClean="0">
                <a:latin typeface="Arial"/>
                <a:cs typeface="Arial"/>
              </a:rPr>
              <a:t>WAPTEC [ P. </a:t>
            </a:r>
            <a:r>
              <a:rPr lang="en-US" sz="1600" dirty="0" err="1" smtClean="0">
                <a:latin typeface="Arial"/>
                <a:cs typeface="Arial"/>
              </a:rPr>
              <a:t>Bisht</a:t>
            </a:r>
            <a:r>
              <a:rPr lang="en-US" sz="1600" dirty="0" smtClean="0">
                <a:latin typeface="Arial"/>
                <a:cs typeface="Arial"/>
              </a:rPr>
              <a:t> et al., CCS’11 ]</a:t>
            </a:r>
          </a:p>
          <a:p>
            <a:pPr lvl="1"/>
            <a:r>
              <a:rPr lang="en-US" sz="1600" dirty="0" smtClean="0">
                <a:latin typeface="Arial"/>
                <a:cs typeface="Arial"/>
              </a:rPr>
              <a:t>[ M. Alkhalaf et al., ICSE’12 ]</a:t>
            </a:r>
          </a:p>
          <a:p>
            <a:pPr lvl="2">
              <a:buNone/>
            </a:pPr>
            <a:endParaRPr lang="en-US" sz="1500" dirty="0" smtClean="0">
              <a:latin typeface="Arial"/>
              <a:cs typeface="Arial"/>
            </a:endParaRPr>
          </a:p>
          <a:p>
            <a:endParaRPr lang="en-US" altLang="ja-JP" sz="2000" dirty="0" smtClean="0">
              <a:latin typeface="Arial" charset="0"/>
              <a:ea typeface="ＭＳ Ｐゴシック" charset="0"/>
              <a:cs typeface="ＭＳ Ｐゴシック" charset="0"/>
            </a:endParaRPr>
          </a:p>
          <a:p>
            <a:endParaRPr lang="en-US" sz="2000" dirty="0">
              <a:latin typeface="Arial" charset="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45</a:t>
            </a:fld>
            <a:endParaRPr lang="en-US"/>
          </a:p>
        </p:txBody>
      </p:sp>
    </p:spTree>
    <p:extLst>
      <p:ext uri="{BB962C8B-B14F-4D97-AF65-F5344CB8AC3E}">
        <p14:creationId xmlns:p14="http://schemas.microsoft.com/office/powerpoint/2010/main" val="242360849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
            </a:r>
            <a:br>
              <a:rPr lang="en-US" dirty="0" smtClean="0"/>
            </a:br>
            <a:r>
              <a:rPr lang="en-US" dirty="0" smtClean="0"/>
              <a:t>Questions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46956" y="155448"/>
            <a:ext cx="8678752" cy="1252728"/>
          </a:xfrm>
        </p:spPr>
        <p:txBody>
          <a:bodyPr>
            <a:noAutofit/>
          </a:bodyPr>
          <a:lstStyle/>
          <a:p>
            <a:r>
              <a:rPr lang="en-US" sz="3600" dirty="0" smtClean="0">
                <a:latin typeface="Arial" charset="0"/>
                <a:ea typeface="ＭＳ Ｐゴシック" charset="0"/>
                <a:cs typeface="ＭＳ Ｐゴシック" charset="0"/>
              </a:rPr>
              <a:t>Web </a:t>
            </a:r>
            <a:r>
              <a:rPr lang="en-US" sz="3600" dirty="0">
                <a:latin typeface="Arial" charset="0"/>
                <a:ea typeface="ＭＳ Ｐゴシック" charset="0"/>
                <a:cs typeface="ＭＳ Ｐゴシック" charset="0"/>
              </a:rPr>
              <a:t>applications </a:t>
            </a:r>
            <a:r>
              <a:rPr lang="en-US" sz="3600" dirty="0" smtClean="0">
                <a:latin typeface="Arial" charset="0"/>
                <a:ea typeface="ＭＳ Ｐゴシック" charset="0"/>
                <a:cs typeface="ＭＳ Ｐゴシック" charset="0"/>
              </a:rPr>
              <a:t>are </a:t>
            </a:r>
            <a:r>
              <a:rPr lang="en-US" sz="3600" dirty="0" smtClean="0">
                <a:solidFill>
                  <a:srgbClr val="FF0000"/>
                </a:solidFill>
                <a:latin typeface="Arial" charset="0"/>
                <a:ea typeface="ＭＳ Ｐゴシック" charset="0"/>
                <a:cs typeface="ＭＳ Ｐゴシック" charset="0"/>
              </a:rPr>
              <a:t>not trustworthy</a:t>
            </a:r>
            <a:endParaRPr lang="en-US" sz="3600" dirty="0">
              <a:solidFill>
                <a:srgbClr val="FF0000"/>
              </a:solidFill>
              <a:latin typeface="Arial" charset="0"/>
              <a:ea typeface="ＭＳ Ｐゴシック" charset="0"/>
              <a:cs typeface="ＭＳ Ｐゴシック" charset="0"/>
            </a:endParaRPr>
          </a:p>
        </p:txBody>
      </p:sp>
      <p:sp>
        <p:nvSpPr>
          <p:cNvPr id="22530" name="Content Placeholder 2"/>
          <p:cNvSpPr>
            <a:spLocks noGrp="1"/>
          </p:cNvSpPr>
          <p:nvPr>
            <p:ph idx="1"/>
          </p:nvPr>
        </p:nvSpPr>
        <p:spPr/>
        <p:txBody>
          <a:bodyPr>
            <a:noAutofit/>
          </a:bodyPr>
          <a:lstStyle/>
          <a:p>
            <a:pPr marL="118872" indent="0">
              <a:buNone/>
            </a:pPr>
            <a:r>
              <a:rPr lang="en-US" sz="2000" b="1" dirty="0">
                <a:latin typeface="Arial" charset="0"/>
                <a:ea typeface="ＭＳ Ｐゴシック" charset="0"/>
                <a:cs typeface="ＭＳ Ｐゴシック" charset="0"/>
              </a:rPr>
              <a:t>Extensive string manipulation</a:t>
            </a:r>
            <a:r>
              <a:rPr lang="en-US" sz="2000" b="1" dirty="0" smtClean="0">
                <a:latin typeface="Arial" charset="0"/>
                <a:ea typeface="ＭＳ Ｐゴシック" charset="0"/>
                <a:cs typeface="ＭＳ Ｐゴシック" charset="0"/>
              </a:rPr>
              <a:t>:</a:t>
            </a:r>
          </a:p>
          <a:p>
            <a:pPr marL="118872" indent="0">
              <a:buNone/>
            </a:pPr>
            <a:endParaRPr lang="en-US" sz="2000" b="1" dirty="0" smtClean="0">
              <a:latin typeface="Arial" charset="0"/>
              <a:ea typeface="ＭＳ Ｐゴシック" charset="0"/>
              <a:cs typeface="ＭＳ Ｐゴシック" charset="0"/>
            </a:endParaRPr>
          </a:p>
          <a:p>
            <a:r>
              <a:rPr lang="en-US" sz="2000" dirty="0">
                <a:latin typeface="Arial" charset="0"/>
                <a:ea typeface="ＭＳ Ｐゴシック" charset="0"/>
              </a:rPr>
              <a:t>Web applications use extensive string </a:t>
            </a:r>
            <a:r>
              <a:rPr lang="en-US" sz="2000" dirty="0" smtClean="0">
                <a:latin typeface="Arial" charset="0"/>
                <a:ea typeface="ＭＳ Ｐゴシック" charset="0"/>
              </a:rPr>
              <a:t>manipulation</a:t>
            </a:r>
          </a:p>
          <a:p>
            <a:pPr lvl="1"/>
            <a:r>
              <a:rPr lang="en-US" sz="1800" dirty="0">
                <a:latin typeface="Arial" charset="0"/>
                <a:ea typeface="ＭＳ Ｐゴシック" charset="0"/>
              </a:rPr>
              <a:t>To construct </a:t>
            </a:r>
            <a:r>
              <a:rPr lang="en-US" sz="1800" b="1" dirty="0">
                <a:latin typeface="Arial" charset="0"/>
                <a:ea typeface="ＭＳ Ｐゴシック" charset="0"/>
              </a:rPr>
              <a:t>html </a:t>
            </a:r>
            <a:r>
              <a:rPr lang="en-US" sz="1800" dirty="0">
                <a:latin typeface="Arial" charset="0"/>
                <a:ea typeface="ＭＳ Ｐゴシック" charset="0"/>
              </a:rPr>
              <a:t>pages, to construct database queries in </a:t>
            </a:r>
            <a:r>
              <a:rPr lang="en-US" sz="1800" b="1" dirty="0">
                <a:latin typeface="Arial" charset="0"/>
                <a:ea typeface="ＭＳ Ｐゴシック" charset="0"/>
              </a:rPr>
              <a:t>SQL</a:t>
            </a:r>
            <a:r>
              <a:rPr lang="en-US" sz="1800" dirty="0">
                <a:latin typeface="Arial" charset="0"/>
                <a:ea typeface="ＭＳ Ｐゴシック" charset="0"/>
              </a:rPr>
              <a:t>, </a:t>
            </a:r>
            <a:r>
              <a:rPr lang="en-US" sz="1800" dirty="0" smtClean="0">
                <a:latin typeface="Arial" charset="0"/>
                <a:ea typeface="ＭＳ Ｐゴシック" charset="0"/>
              </a:rPr>
              <a:t>to construct system commands, etc.</a:t>
            </a:r>
          </a:p>
          <a:p>
            <a:pPr lvl="1"/>
            <a:endParaRPr lang="en-US" sz="1800" dirty="0" smtClean="0">
              <a:latin typeface="Arial" charset="0"/>
              <a:ea typeface="ＭＳ Ｐゴシック" charset="0"/>
            </a:endParaRPr>
          </a:p>
          <a:p>
            <a:r>
              <a:rPr lang="en-US" sz="2000" dirty="0" smtClean="0">
                <a:latin typeface="Arial" charset="0"/>
                <a:ea typeface="ＭＳ Ｐゴシック" charset="0"/>
              </a:rPr>
              <a:t>The </a:t>
            </a:r>
            <a:r>
              <a:rPr lang="en-US" sz="2000" dirty="0">
                <a:latin typeface="Arial" charset="0"/>
                <a:ea typeface="ＭＳ Ｐゴシック" charset="0"/>
              </a:rPr>
              <a:t>user input comes in string form and must be </a:t>
            </a:r>
            <a:r>
              <a:rPr lang="en-US" sz="2000" b="1" dirty="0">
                <a:latin typeface="Arial" charset="0"/>
                <a:ea typeface="ＭＳ Ｐゴシック" charset="0"/>
              </a:rPr>
              <a:t>validated</a:t>
            </a:r>
            <a:r>
              <a:rPr lang="en-US" sz="2000" b="1" dirty="0" smtClean="0">
                <a:latin typeface="Arial" charset="0"/>
                <a:ea typeface="ＭＳ Ｐゴシック" charset="0"/>
              </a:rPr>
              <a:t> </a:t>
            </a:r>
            <a:r>
              <a:rPr lang="en-US" sz="2000" dirty="0" smtClean="0">
                <a:latin typeface="Arial" charset="0"/>
                <a:ea typeface="ＭＳ Ｐゴシック" charset="0"/>
              </a:rPr>
              <a:t>before </a:t>
            </a:r>
            <a:r>
              <a:rPr lang="en-US" sz="2000" dirty="0">
                <a:latin typeface="Arial" charset="0"/>
                <a:ea typeface="ＭＳ Ｐゴシック" charset="0"/>
              </a:rPr>
              <a:t>it can be </a:t>
            </a:r>
            <a:r>
              <a:rPr lang="en-US" sz="2000" dirty="0" smtClean="0">
                <a:latin typeface="Arial" charset="0"/>
                <a:ea typeface="ＭＳ Ｐゴシック" charset="0"/>
              </a:rPr>
              <a:t>used</a:t>
            </a:r>
          </a:p>
          <a:p>
            <a:endParaRPr lang="en-US" sz="2000" dirty="0" smtClean="0">
              <a:latin typeface="Arial" charset="0"/>
              <a:ea typeface="ＭＳ Ｐゴシック" charset="0"/>
            </a:endParaRPr>
          </a:p>
          <a:p>
            <a:endParaRPr lang="en-US" sz="2000" dirty="0" smtClean="0">
              <a:latin typeface="Arial" charset="0"/>
              <a:ea typeface="ＭＳ Ｐゴシック" charset="0"/>
            </a:endParaRPr>
          </a:p>
          <a:p>
            <a:r>
              <a:rPr lang="en-US" sz="2000" b="1" dirty="0" smtClean="0">
                <a:latin typeface="Arial" charset="0"/>
                <a:ea typeface="ＭＳ Ｐゴシック" charset="0"/>
                <a:cs typeface="ＭＳ Ｐゴシック" charset="0"/>
              </a:rPr>
              <a:t>String manipulation is error prone</a:t>
            </a:r>
          </a:p>
          <a:p>
            <a:pPr>
              <a:buNone/>
            </a:pPr>
            <a:endParaRPr lang="en-US" sz="2000" b="1" dirty="0" smtClean="0">
              <a:latin typeface="Arial" charset="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47</a:t>
            </a:fld>
            <a:endParaRPr lang="en-US"/>
          </a:p>
        </p:txBody>
      </p:sp>
    </p:spTree>
    <p:extLst>
      <p:ext uri="{BB962C8B-B14F-4D97-AF65-F5344CB8AC3E}">
        <p14:creationId xmlns:p14="http://schemas.microsoft.com/office/powerpoint/2010/main" val="4063779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Three tier architecture</a:t>
            </a:r>
            <a:endParaRPr lang="en-US" sz="4400" b="1" dirty="0"/>
          </a:p>
        </p:txBody>
      </p:sp>
      <p:sp>
        <p:nvSpPr>
          <p:cNvPr id="6" name="Magnetic Disk 5"/>
          <p:cNvSpPr/>
          <p:nvPr/>
        </p:nvSpPr>
        <p:spPr>
          <a:xfrm>
            <a:off x="5562600" y="5113865"/>
            <a:ext cx="1828800" cy="1447800"/>
          </a:xfrm>
          <a:prstGeom prst="flowChartMagneticDisk">
            <a:avLst/>
          </a:prstGeom>
          <a:ln w="38100" cap="flat" cmpd="sng" algn="ctr">
            <a:solidFill>
              <a:schemeClr val="accent2"/>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Arial"/>
                <a:cs typeface="Arial"/>
              </a:rPr>
              <a:t>DB</a:t>
            </a:r>
            <a:endParaRPr lang="en-US" b="1" dirty="0">
              <a:latin typeface="Arial"/>
              <a:cs typeface="Arial"/>
            </a:endParaRPr>
          </a:p>
        </p:txBody>
      </p:sp>
      <p:cxnSp>
        <p:nvCxnSpPr>
          <p:cNvPr id="9" name="Straight Arrow Connector 8"/>
          <p:cNvCxnSpPr/>
          <p:nvPr/>
        </p:nvCxnSpPr>
        <p:spPr>
          <a:xfrm rot="5400000">
            <a:off x="6168403" y="3049470"/>
            <a:ext cx="614792" cy="87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 name="Straight Arrow Connector 10"/>
          <p:cNvCxnSpPr>
            <a:endCxn id="6" idx="1"/>
          </p:cNvCxnSpPr>
          <p:nvPr/>
        </p:nvCxnSpPr>
        <p:spPr>
          <a:xfrm rot="16200000" flipH="1">
            <a:off x="6153204" y="4790068"/>
            <a:ext cx="641993" cy="5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nvGrpSpPr>
          <p:cNvPr id="5" name="Group 9"/>
          <p:cNvGrpSpPr/>
          <p:nvPr/>
        </p:nvGrpSpPr>
        <p:grpSpPr>
          <a:xfrm>
            <a:off x="5492796" y="1684865"/>
            <a:ext cx="1974805" cy="1061608"/>
            <a:chOff x="5492796" y="1600200"/>
            <a:chExt cx="1974805" cy="1061608"/>
          </a:xfrm>
        </p:grpSpPr>
        <p:sp>
          <p:nvSpPr>
            <p:cNvPr id="3" name="AutoShape 2"/>
            <p:cNvSpPr>
              <a:spLocks/>
            </p:cNvSpPr>
            <p:nvPr/>
          </p:nvSpPr>
          <p:spPr bwMode="auto">
            <a:xfrm>
              <a:off x="5492796" y="1600200"/>
              <a:ext cx="1974804" cy="1061608"/>
            </a:xfrm>
            <a:prstGeom prst="flowChartProcess">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lIns="90000" tIns="60876" rIns="90000" bIns="45000" anchor="ctr">
              <a:prstTxWarp prst="textNoShape">
                <a:avLst/>
              </a:prstTxWarp>
            </a:bodyPr>
            <a:lstStyle/>
            <a:p>
              <a:pPr algn="ctr">
                <a:tabLst>
                  <a:tab pos="723900" algn="l"/>
                  <a:tab pos="1447800" algn="l"/>
                </a:tabLst>
              </a:pPr>
              <a:r>
                <a:rPr lang="en-US" b="1" dirty="0" smtClean="0">
                  <a:solidFill>
                    <a:srgbClr val="000000"/>
                  </a:solidFill>
                  <a:latin typeface="Arial"/>
                  <a:ea typeface="AR PL UMing HK" charset="0"/>
                  <a:cs typeface="Arial"/>
                </a:rPr>
                <a:t>Client Side</a:t>
              </a:r>
              <a:endParaRPr lang="en-US" b="1" dirty="0">
                <a:solidFill>
                  <a:srgbClr val="000000"/>
                </a:solidFill>
                <a:latin typeface="Arial"/>
                <a:ea typeface="AR PL UMing HK" charset="0"/>
                <a:cs typeface="Arial"/>
              </a:endParaRPr>
            </a:p>
          </p:txBody>
        </p:sp>
        <p:sp>
          <p:nvSpPr>
            <p:cNvPr id="12" name="Text Box 5"/>
            <p:cNvSpPr txBox="1">
              <a:spLocks noChangeArrowheads="1"/>
            </p:cNvSpPr>
            <p:nvPr/>
          </p:nvSpPr>
          <p:spPr bwMode="auto">
            <a:xfrm>
              <a:off x="6324601" y="1600200"/>
              <a:ext cx="1143000" cy="304800"/>
            </a:xfrm>
            <a:prstGeom prst="rect">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lIns="90000" tIns="9144" rIns="90000" bIns="45000">
              <a:prstTxWarp prst="textNoShape">
                <a:avLst/>
              </a:prstTxWarp>
            </a:bodyPr>
            <a:lstStyle/>
            <a:p>
              <a:pPr algn="ctr">
                <a:tabLst>
                  <a:tab pos="723900" algn="l"/>
                  <a:tab pos="1447800" algn="l"/>
                </a:tabLst>
              </a:pPr>
              <a:r>
                <a:rPr lang="en-US" sz="1500" b="1" dirty="0" err="1" smtClean="0">
                  <a:solidFill>
                    <a:srgbClr val="000000"/>
                  </a:solidFill>
                  <a:latin typeface="Arial"/>
                  <a:ea typeface="AR PL UMing HK" charset="0"/>
                  <a:cs typeface="Arial"/>
                </a:rPr>
                <a:t>Javascript</a:t>
              </a:r>
              <a:endParaRPr lang="en-US" sz="1500" b="1" dirty="0">
                <a:solidFill>
                  <a:srgbClr val="000000"/>
                </a:solidFill>
                <a:latin typeface="Arial"/>
                <a:ea typeface="AR PL UMing HK" charset="0"/>
                <a:cs typeface="Arial"/>
              </a:endParaRPr>
            </a:p>
          </p:txBody>
        </p:sp>
      </p:grpSp>
      <p:sp>
        <p:nvSpPr>
          <p:cNvPr id="13" name="TextBox 12"/>
          <p:cNvSpPr txBox="1"/>
          <p:nvPr/>
        </p:nvSpPr>
        <p:spPr>
          <a:xfrm>
            <a:off x="457199" y="1684865"/>
            <a:ext cx="4250267" cy="4876800"/>
          </a:xfrm>
          <a:prstGeom prst="rect">
            <a:avLst/>
          </a:prstGeom>
        </p:spPr>
        <p:txBody>
          <a:bodyPr>
            <a:normAutofit fontScale="85000" lnSpcReduction="20000"/>
          </a:bodyPr>
          <a:lstStyle/>
          <a:p>
            <a:pPr marL="365760" indent="-283464">
              <a:spcBef>
                <a:spcPts val="600"/>
              </a:spcBef>
              <a:buClr>
                <a:schemeClr val="accent1"/>
              </a:buClr>
              <a:buSzPct val="80000"/>
              <a:buFont typeface="Arial"/>
              <a:buChar char="•"/>
            </a:pPr>
            <a:r>
              <a:rPr lang="en-US" sz="2235" dirty="0" smtClean="0">
                <a:latin typeface="Arial"/>
                <a:cs typeface="Arial"/>
              </a:rPr>
              <a:t>Web applications use the 3-tier architecture</a:t>
            </a:r>
          </a:p>
          <a:p>
            <a:pPr marL="365760" indent="-283464">
              <a:spcBef>
                <a:spcPts val="600"/>
              </a:spcBef>
              <a:buClr>
                <a:schemeClr val="accent1"/>
              </a:buClr>
              <a:buSzPct val="80000"/>
            </a:pPr>
            <a:r>
              <a:rPr lang="en-US" sz="2000" dirty="0" smtClean="0">
                <a:latin typeface="Arial"/>
                <a:cs typeface="Arial"/>
              </a:rPr>
              <a:t> </a:t>
            </a:r>
          </a:p>
          <a:p>
            <a:pPr marL="365760" indent="-283464">
              <a:spcBef>
                <a:spcPts val="600"/>
              </a:spcBef>
              <a:buClr>
                <a:schemeClr val="accent1"/>
              </a:buClr>
              <a:buSzPct val="80000"/>
              <a:buFont typeface="Arial"/>
              <a:buChar char="•"/>
            </a:pPr>
            <a:endParaRPr lang="en-US" sz="2000" dirty="0" smtClean="0">
              <a:latin typeface="Arial"/>
              <a:cs typeface="Arial"/>
            </a:endParaRPr>
          </a:p>
          <a:p>
            <a:pPr marL="365760" indent="-283464">
              <a:spcBef>
                <a:spcPts val="600"/>
              </a:spcBef>
              <a:buClr>
                <a:schemeClr val="accent1"/>
              </a:buClr>
              <a:buSzPct val="80000"/>
              <a:buFont typeface="Arial"/>
              <a:buChar char="•"/>
            </a:pPr>
            <a:r>
              <a:rPr lang="en-US" sz="2235" dirty="0" smtClean="0">
                <a:latin typeface="Arial"/>
                <a:cs typeface="Arial"/>
              </a:rPr>
              <a:t>Most web applications check the inputs both on the client side and the server-side</a:t>
            </a:r>
          </a:p>
          <a:p>
            <a:pPr marL="365760" indent="-283464">
              <a:spcBef>
                <a:spcPts val="600"/>
              </a:spcBef>
              <a:buClr>
                <a:schemeClr val="accent1"/>
              </a:buClr>
              <a:buSzPct val="80000"/>
              <a:buFont typeface="Arial"/>
              <a:buChar char="•"/>
            </a:pPr>
            <a:endParaRPr lang="en-US" sz="2235" dirty="0" smtClean="0">
              <a:latin typeface="Arial"/>
              <a:cs typeface="Arial"/>
            </a:endParaRPr>
          </a:p>
          <a:p>
            <a:pPr marL="822960" lvl="1" indent="-283464">
              <a:spcBef>
                <a:spcPts val="600"/>
              </a:spcBef>
              <a:buClr>
                <a:schemeClr val="accent1"/>
              </a:buClr>
              <a:buSzPct val="80000"/>
              <a:buFont typeface="Arial"/>
              <a:buChar char="•"/>
            </a:pPr>
            <a:r>
              <a:rPr lang="en-US" sz="2000" dirty="0" smtClean="0">
                <a:latin typeface="Arial"/>
                <a:cs typeface="Arial"/>
              </a:rPr>
              <a:t>This redundancy is necessary for security reasons (client-side checks can be circumvented by malicious users)</a:t>
            </a:r>
          </a:p>
          <a:p>
            <a:pPr marL="822960" lvl="1" indent="-283464">
              <a:spcBef>
                <a:spcPts val="600"/>
              </a:spcBef>
              <a:buClr>
                <a:schemeClr val="accent1"/>
              </a:buClr>
              <a:buSzPct val="80000"/>
              <a:buFont typeface="Arial"/>
              <a:buChar char="•"/>
            </a:pPr>
            <a:endParaRPr lang="en-US" sz="2000" dirty="0" smtClean="0">
              <a:latin typeface="Arial"/>
              <a:cs typeface="Arial"/>
            </a:endParaRPr>
          </a:p>
          <a:p>
            <a:pPr marL="822960" lvl="1" indent="-283464">
              <a:spcBef>
                <a:spcPts val="600"/>
              </a:spcBef>
              <a:buClr>
                <a:schemeClr val="accent1"/>
              </a:buClr>
              <a:buSzPct val="80000"/>
              <a:buFont typeface="Arial"/>
              <a:buChar char="•"/>
            </a:pPr>
            <a:r>
              <a:rPr lang="en-US" sz="2000" dirty="0" smtClean="0">
                <a:latin typeface="Arial"/>
                <a:cs typeface="Arial"/>
              </a:rPr>
              <a:t>Not having client-side input validation results in unnecessary communication with the server, degrading the responsiveness and performance of the application </a:t>
            </a:r>
          </a:p>
        </p:txBody>
      </p:sp>
      <p:grpSp>
        <p:nvGrpSpPr>
          <p:cNvPr id="16" name="Group 15"/>
          <p:cNvGrpSpPr/>
          <p:nvPr/>
        </p:nvGrpSpPr>
        <p:grpSpPr>
          <a:xfrm>
            <a:off x="5486400" y="3361265"/>
            <a:ext cx="1981200" cy="1110607"/>
            <a:chOff x="5486400" y="3276600"/>
            <a:chExt cx="1981200" cy="1110607"/>
          </a:xfrm>
        </p:grpSpPr>
        <p:sp>
          <p:nvSpPr>
            <p:cNvPr id="2" name="AutoShape 1"/>
            <p:cNvSpPr>
              <a:spLocks/>
            </p:cNvSpPr>
            <p:nvPr/>
          </p:nvSpPr>
          <p:spPr bwMode="auto">
            <a:xfrm>
              <a:off x="5486400" y="3276600"/>
              <a:ext cx="1969999" cy="1110607"/>
            </a:xfrm>
            <a:prstGeom prst="flowChartProcess">
              <a:avLst/>
            </a:prstGeom>
            <a:ln>
              <a:headEnd/>
              <a:tailEnd type="triangle" w="med" len="med"/>
            </a:ln>
          </p:spPr>
          <p:style>
            <a:lnRef idx="1">
              <a:schemeClr val="accent3"/>
            </a:lnRef>
            <a:fillRef idx="2">
              <a:schemeClr val="accent3"/>
            </a:fillRef>
            <a:effectRef idx="1">
              <a:schemeClr val="accent3"/>
            </a:effectRef>
            <a:fontRef idx="minor">
              <a:schemeClr val="dk1"/>
            </a:fontRef>
          </p:style>
          <p:txBody>
            <a:bodyPr wrap="none" lIns="90000" tIns="60876" rIns="90000" bIns="45000" anchor="ctr">
              <a:prstTxWarp prst="textNoShape">
                <a:avLst/>
              </a:prstTxWarp>
            </a:bodyPr>
            <a:lstStyle/>
            <a:p>
              <a:pPr algn="ctr">
                <a:tabLst>
                  <a:tab pos="723900" algn="l"/>
                  <a:tab pos="1447800" algn="l"/>
                  <a:tab pos="2171700" algn="l"/>
                </a:tabLst>
              </a:pPr>
              <a:r>
                <a:rPr lang="en-US" b="1" dirty="0" smtClean="0">
                  <a:solidFill>
                    <a:srgbClr val="000000"/>
                  </a:solidFill>
                  <a:latin typeface="Arial"/>
                  <a:ea typeface="AR PL UMing HK" charset="0"/>
                  <a:cs typeface="Arial"/>
                </a:rPr>
                <a:t>Server Side</a:t>
              </a:r>
              <a:endParaRPr lang="en-US" b="1" dirty="0">
                <a:solidFill>
                  <a:srgbClr val="000000"/>
                </a:solidFill>
                <a:latin typeface="Arial"/>
                <a:ea typeface="AR PL UMing HK" charset="0"/>
                <a:cs typeface="Arial"/>
              </a:endParaRPr>
            </a:p>
          </p:txBody>
        </p:sp>
        <p:sp>
          <p:nvSpPr>
            <p:cNvPr id="14" name="Text Box 5"/>
            <p:cNvSpPr txBox="1">
              <a:spLocks noChangeArrowheads="1"/>
            </p:cNvSpPr>
            <p:nvPr/>
          </p:nvSpPr>
          <p:spPr bwMode="auto">
            <a:xfrm>
              <a:off x="6781800" y="3276600"/>
              <a:ext cx="685800" cy="304800"/>
            </a:xfrm>
            <a:prstGeom prst="rect">
              <a:avLst/>
            </a:prstGeom>
            <a:ln>
              <a:headEnd/>
              <a:tailEnd type="triangle" w="med" len="med"/>
            </a:ln>
          </p:spPr>
          <p:style>
            <a:lnRef idx="2">
              <a:schemeClr val="accent3"/>
            </a:lnRef>
            <a:fillRef idx="1">
              <a:schemeClr val="lt1"/>
            </a:fillRef>
            <a:effectRef idx="0">
              <a:schemeClr val="accent3"/>
            </a:effectRef>
            <a:fontRef idx="minor">
              <a:schemeClr val="dk1"/>
            </a:fontRef>
          </p:style>
          <p:txBody>
            <a:bodyPr lIns="90000" tIns="9144" rIns="90000" bIns="45000">
              <a:prstTxWarp prst="textNoShape">
                <a:avLst/>
              </a:prstTxWarp>
            </a:bodyPr>
            <a:lstStyle/>
            <a:p>
              <a:pPr algn="ctr">
                <a:tabLst>
                  <a:tab pos="723900" algn="l"/>
                  <a:tab pos="1447800" algn="l"/>
                </a:tabLst>
              </a:pPr>
              <a:r>
                <a:rPr lang="en-US" sz="1500" b="1" dirty="0" smtClean="0">
                  <a:solidFill>
                    <a:srgbClr val="000000"/>
                  </a:solidFill>
                  <a:latin typeface="Arial"/>
                  <a:ea typeface="AR PL UMing HK" charset="0"/>
                  <a:cs typeface="Arial"/>
                </a:rPr>
                <a:t>Java</a:t>
              </a:r>
              <a:endParaRPr lang="en-US" sz="1500" b="1" dirty="0">
                <a:solidFill>
                  <a:srgbClr val="000000"/>
                </a:solidFill>
                <a:latin typeface="Arial"/>
                <a:ea typeface="AR PL UMing HK" charset="0"/>
                <a:cs typeface="Arial"/>
              </a:endParaRPr>
            </a:p>
          </p:txBody>
        </p:sp>
        <p:sp>
          <p:nvSpPr>
            <p:cNvPr id="15" name="Text Box 5"/>
            <p:cNvSpPr txBox="1">
              <a:spLocks noChangeArrowheads="1"/>
            </p:cNvSpPr>
            <p:nvPr/>
          </p:nvSpPr>
          <p:spPr bwMode="auto">
            <a:xfrm>
              <a:off x="5486400" y="3276600"/>
              <a:ext cx="685800" cy="304800"/>
            </a:xfrm>
            <a:prstGeom prst="rect">
              <a:avLst/>
            </a:prstGeom>
            <a:ln>
              <a:headEnd/>
              <a:tailEnd type="triangle" w="med" len="med"/>
            </a:ln>
          </p:spPr>
          <p:style>
            <a:lnRef idx="2">
              <a:schemeClr val="accent3"/>
            </a:lnRef>
            <a:fillRef idx="1">
              <a:schemeClr val="lt1"/>
            </a:fillRef>
            <a:effectRef idx="0">
              <a:schemeClr val="accent3"/>
            </a:effectRef>
            <a:fontRef idx="minor">
              <a:schemeClr val="dk1"/>
            </a:fontRef>
          </p:style>
          <p:txBody>
            <a:bodyPr lIns="90000" tIns="9144" rIns="90000" bIns="45000">
              <a:prstTxWarp prst="textNoShape">
                <a:avLst/>
              </a:prstTxWarp>
            </a:bodyPr>
            <a:lstStyle/>
            <a:p>
              <a:pPr algn="ctr">
                <a:tabLst>
                  <a:tab pos="723900" algn="l"/>
                  <a:tab pos="1447800" algn="l"/>
                </a:tabLst>
              </a:pPr>
              <a:r>
                <a:rPr lang="en-US" sz="1500" b="1" dirty="0" smtClean="0">
                  <a:solidFill>
                    <a:srgbClr val="000000"/>
                  </a:solidFill>
                  <a:latin typeface="Arial"/>
                  <a:ea typeface="AR PL UMing HK" charset="0"/>
                  <a:cs typeface="Arial"/>
                </a:rPr>
                <a:t>PHP</a:t>
              </a:r>
              <a:endParaRPr lang="en-US" sz="1500" b="1" dirty="0">
                <a:solidFill>
                  <a:srgbClr val="000000"/>
                </a:solidFill>
                <a:latin typeface="Arial"/>
                <a:ea typeface="AR PL UMing HK" charset="0"/>
                <a:cs typeface="Arial"/>
              </a:endParaRPr>
            </a:p>
          </p:txBody>
        </p:sp>
      </p:grpSp>
      <p:sp>
        <p:nvSpPr>
          <p:cNvPr id="17" name="Slide Number Placeholder 16"/>
          <p:cNvSpPr>
            <a:spLocks noGrp="1"/>
          </p:cNvSpPr>
          <p:nvPr>
            <p:ph type="sldNum" sz="quarter" idx="12"/>
          </p:nvPr>
        </p:nvSpPr>
        <p:spPr/>
        <p:txBody>
          <a:bodyPr/>
          <a:lstStyle/>
          <a:p>
            <a:fld id="{1D72EBF8-7CF5-44B7-B2BF-E22DE4D0703D}"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Client-Side is popular</a:t>
            </a:r>
            <a:endParaRPr lang="en-US" dirty="0"/>
          </a:p>
        </p:txBody>
      </p:sp>
      <p:sp>
        <p:nvSpPr>
          <p:cNvPr id="7" name="Content Placeholder 6"/>
          <p:cNvSpPr>
            <a:spLocks noGrp="1"/>
          </p:cNvSpPr>
          <p:nvPr>
            <p:ph idx="1"/>
          </p:nvPr>
        </p:nvSpPr>
        <p:spPr/>
        <p:txBody>
          <a:bodyPr>
            <a:normAutofit/>
          </a:bodyPr>
          <a:lstStyle/>
          <a:p>
            <a:pPr lvl="0"/>
            <a:r>
              <a:rPr lang="en-US" sz="2000" dirty="0" smtClean="0">
                <a:latin typeface="Arial"/>
                <a:cs typeface="Arial"/>
              </a:rPr>
              <a:t>Size of Client Side code is growing rapidly</a:t>
            </a:r>
          </a:p>
          <a:p>
            <a:pPr lvl="0"/>
            <a:endParaRPr lang="en-US" sz="2400" dirty="0" smtClean="0">
              <a:latin typeface="Arial"/>
              <a:cs typeface="Arial"/>
            </a:endParaRPr>
          </a:p>
          <a:p>
            <a:pPr lvl="0"/>
            <a:r>
              <a:rPr lang="en-US" sz="2000" dirty="0" smtClean="0">
                <a:latin typeface=""/>
                <a:cs typeface=""/>
              </a:rPr>
              <a:t>Over 90% of web sites use </a:t>
            </a:r>
            <a:r>
              <a:rPr lang="en-US" sz="2000" dirty="0" err="1" smtClean="0">
                <a:latin typeface=""/>
                <a:cs typeface=""/>
              </a:rPr>
              <a:t>javascript</a:t>
            </a:r>
            <a:r>
              <a:rPr lang="en-US" sz="2000" dirty="0" smtClean="0">
                <a:latin typeface=""/>
                <a:cs typeface=""/>
              </a:rPr>
              <a:t>     </a:t>
            </a:r>
            <a:r>
              <a:rPr lang="en-US" sz="1600" i="1" dirty="0" smtClean="0"/>
              <a:t>source:</a:t>
            </a:r>
            <a:r>
              <a:rPr lang="en-US" sz="1600" i="1" dirty="0" smtClean="0">
                <a:solidFill>
                  <a:prstClr val="black"/>
                </a:solidFill>
              </a:rPr>
              <a:t> W3Techs</a:t>
            </a:r>
            <a:r>
              <a:rPr lang="en-US" sz="1400" dirty="0" smtClean="0">
                <a:solidFill>
                  <a:prstClr val="black"/>
                </a:solidFill>
              </a:rPr>
              <a:t> </a:t>
            </a:r>
            <a:endParaRPr lang="en-US" sz="1400" dirty="0" smtClean="0"/>
          </a:p>
          <a:p>
            <a:endParaRPr lang="en-US" sz="2400" dirty="0"/>
          </a:p>
        </p:txBody>
      </p:sp>
      <p:graphicFrame>
        <p:nvGraphicFramePr>
          <p:cNvPr id="14338" name="Object 3"/>
          <p:cNvGraphicFramePr>
            <a:graphicFrameLocks noChangeAspect="1"/>
          </p:cNvGraphicFramePr>
          <p:nvPr/>
        </p:nvGraphicFramePr>
        <p:xfrm>
          <a:off x="2607736" y="3274951"/>
          <a:ext cx="3995685" cy="3379850"/>
        </p:xfrm>
        <a:graphic>
          <a:graphicData uri="http://schemas.openxmlformats.org/presentationml/2006/ole">
            <mc:AlternateContent xmlns:mc="http://schemas.openxmlformats.org/markup-compatibility/2006">
              <mc:Choice xmlns:v="urn:schemas-microsoft-com:vml" Requires="v">
                <p:oleObj spid="_x0000_s93196" name="Chart" r:id="rId3" imgW="6096000" imgH="5156200" progId="MSGraph.Chart.8">
                  <p:embed followColorScheme="full"/>
                </p:oleObj>
              </mc:Choice>
              <mc:Fallback>
                <p:oleObj name="Chart" r:id="rId3" imgW="6096000" imgH="51562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736" y="3274951"/>
                        <a:ext cx="3995685" cy="33798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 name="Text Box 7"/>
          <p:cNvSpPr txBox="1">
            <a:spLocks noChangeArrowheads="1"/>
          </p:cNvSpPr>
          <p:nvPr/>
        </p:nvSpPr>
        <p:spPr bwMode="auto">
          <a:xfrm>
            <a:off x="2066454" y="6550223"/>
            <a:ext cx="5495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50000"/>
                    </a:schemeClr>
                  </a:outerShdw>
                </a:effectLst>
              </a14:hiddenEffects>
            </a:ext>
          </a:extLst>
        </p:spPr>
        <p:txBody>
          <a:bodyPr wrap="none">
            <a:prstTxWarp prst="textNoShape">
              <a:avLst/>
            </a:prstTxWarp>
            <a:spAutoFit/>
          </a:bodyPr>
          <a:lstStyle/>
          <a:p>
            <a:pPr marL="114300" lvl="1">
              <a:buClr>
                <a:srgbClr val="FF9900"/>
              </a:buClr>
            </a:pPr>
            <a:r>
              <a:rPr lang="en-US" sz="1400" i="1" dirty="0" smtClean="0">
                <a:solidFill>
                  <a:srgbClr val="292929"/>
                </a:solidFill>
              </a:rPr>
              <a:t>Source: According </a:t>
            </a:r>
            <a:r>
              <a:rPr lang="en-US" sz="1400" i="1" dirty="0">
                <a:solidFill>
                  <a:srgbClr val="292929"/>
                </a:solidFill>
              </a:rPr>
              <a:t>to an IBM study performed in </a:t>
            </a:r>
            <a:r>
              <a:rPr lang="en-US" sz="1400" i="1" dirty="0" smtClean="0">
                <a:solidFill>
                  <a:srgbClr val="292929"/>
                </a:solidFill>
              </a:rPr>
              <a:t>2010 - Salvatore </a:t>
            </a:r>
            <a:r>
              <a:rPr lang="en-US" sz="1400" i="1" dirty="0" err="1" smtClean="0">
                <a:solidFill>
                  <a:srgbClr val="292929"/>
                </a:solidFill>
              </a:rPr>
              <a:t>Guarnieri</a:t>
            </a:r>
            <a:endParaRPr lang="en-US" sz="1400" i="1" dirty="0">
              <a:solidFill>
                <a:srgbClr val="292929"/>
              </a:solidFill>
            </a:endParaRPr>
          </a:p>
        </p:txBody>
      </p:sp>
      <p:sp>
        <p:nvSpPr>
          <p:cNvPr id="8" name="Slide Number Placeholder 7"/>
          <p:cNvSpPr>
            <a:spLocks noGrp="1"/>
          </p:cNvSpPr>
          <p:nvPr>
            <p:ph type="sldNum" sz="quarter" idx="12"/>
          </p:nvPr>
        </p:nvSpPr>
        <p:spPr/>
        <p:txBody>
          <a:bodyPr/>
          <a:lstStyle/>
          <a:p>
            <a:fld id="{1D72EBF8-7CF5-44B7-B2BF-E22DE4D0703D}"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 functions</a:t>
            </a:r>
            <a:endParaRPr lang="en-US" dirty="0"/>
          </a:p>
        </p:txBody>
      </p:sp>
      <p:sp>
        <p:nvSpPr>
          <p:cNvPr id="17" name="Slide Number Placeholder 16"/>
          <p:cNvSpPr>
            <a:spLocks noGrp="1"/>
          </p:cNvSpPr>
          <p:nvPr>
            <p:ph type="sldNum" sz="quarter" idx="12"/>
          </p:nvPr>
        </p:nvSpPr>
        <p:spPr>
          <a:xfrm>
            <a:off x="7933468" y="6223004"/>
            <a:ext cx="733864" cy="274320"/>
          </a:xfrm>
        </p:spPr>
        <p:txBody>
          <a:bodyPr/>
          <a:lstStyle/>
          <a:p>
            <a:fld id="{1D72EBF8-7CF5-44B7-B2BF-E22DE4D0703D}" type="slidenum">
              <a:rPr lang="en-US" smtClean="0"/>
              <a:pPr/>
              <a:t>7</a:t>
            </a:fld>
            <a:endParaRPr lang="en-US"/>
          </a:p>
        </p:txBody>
      </p:sp>
      <p:sp>
        <p:nvSpPr>
          <p:cNvPr id="19" name="Right Arrow 18"/>
          <p:cNvSpPr/>
          <p:nvPr/>
        </p:nvSpPr>
        <p:spPr>
          <a:xfrm>
            <a:off x="6207922" y="4627961"/>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6207922" y="3046754"/>
            <a:ext cx="1268924"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492232" y="2882251"/>
            <a:ext cx="3689272" cy="2655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604314" y="2959386"/>
            <a:ext cx="1319554" cy="1015663"/>
          </a:xfrm>
          <a:prstGeom prst="rect">
            <a:avLst/>
          </a:prstGeom>
          <a:noFill/>
        </p:spPr>
        <p:txBody>
          <a:bodyPr wrap="square" rtlCol="0">
            <a:spAutoFit/>
          </a:bodyPr>
          <a:lstStyle/>
          <a:p>
            <a:r>
              <a:rPr lang="en-US" sz="3000" b="1" dirty="0" smtClean="0">
                <a:solidFill>
                  <a:srgbClr val="008000"/>
                </a:solidFill>
              </a:rPr>
              <a:t>True</a:t>
            </a:r>
          </a:p>
          <a:p>
            <a:r>
              <a:rPr lang="en-US" sz="3000" b="1" dirty="0" smtClean="0">
                <a:solidFill>
                  <a:srgbClr val="008000"/>
                </a:solidFill>
              </a:rPr>
              <a:t>(valid)</a:t>
            </a:r>
            <a:endParaRPr lang="en-US" sz="3000" b="1" dirty="0">
              <a:solidFill>
                <a:srgbClr val="008000"/>
              </a:solidFill>
            </a:endParaRPr>
          </a:p>
        </p:txBody>
      </p:sp>
      <p:sp>
        <p:nvSpPr>
          <p:cNvPr id="28" name="TextBox 27"/>
          <p:cNvSpPr txBox="1"/>
          <p:nvPr/>
        </p:nvSpPr>
        <p:spPr>
          <a:xfrm>
            <a:off x="7646177" y="4553334"/>
            <a:ext cx="1531689" cy="1015663"/>
          </a:xfrm>
          <a:prstGeom prst="rect">
            <a:avLst/>
          </a:prstGeom>
          <a:noFill/>
        </p:spPr>
        <p:txBody>
          <a:bodyPr wrap="square" rtlCol="0">
            <a:spAutoFit/>
          </a:bodyPr>
          <a:lstStyle/>
          <a:p>
            <a:r>
              <a:rPr lang="en-US" sz="3000" b="1" dirty="0" smtClean="0">
                <a:solidFill>
                  <a:srgbClr val="FF0000"/>
                </a:solidFill>
              </a:rPr>
              <a:t>False</a:t>
            </a:r>
          </a:p>
          <a:p>
            <a:r>
              <a:rPr lang="en-US" sz="3000" b="1" dirty="0" smtClean="0">
                <a:solidFill>
                  <a:srgbClr val="FF0000"/>
                </a:solidFill>
              </a:rPr>
              <a:t>(Invalid)</a:t>
            </a:r>
          </a:p>
        </p:txBody>
      </p:sp>
      <p:sp>
        <p:nvSpPr>
          <p:cNvPr id="29" name="TextBox 28"/>
          <p:cNvSpPr txBox="1"/>
          <p:nvPr/>
        </p:nvSpPr>
        <p:spPr>
          <a:xfrm>
            <a:off x="2620254" y="3142250"/>
            <a:ext cx="3391086" cy="1938993"/>
          </a:xfrm>
          <a:prstGeom prst="rect">
            <a:avLst/>
          </a:prstGeom>
          <a:noFill/>
          <a:ln>
            <a:noFill/>
          </a:ln>
          <a:effectLst>
            <a:outerShdw blurRad="50800" dist="12700" dir="2700000">
              <a:srgbClr val="000000">
                <a:alpha val="43000"/>
              </a:srgbClr>
            </a:outerShdw>
          </a:effectLst>
        </p:spPr>
        <p:txBody>
          <a:bodyPr wrap="square" rtlCol="0" anchor="ctr">
            <a:spAutoFit/>
          </a:bodyPr>
          <a:lstStyle/>
          <a:p>
            <a:pPr algn="ctr"/>
            <a:r>
              <a:rPr lang="en-US" sz="4000" dirty="0" smtClean="0">
                <a:solidFill>
                  <a:schemeClr val="bg1"/>
                </a:solidFill>
                <a:effectLst>
                  <a:outerShdw blurRad="76200" dist="63500" dir="2700000">
                    <a:srgbClr val="000000">
                      <a:alpha val="43000"/>
                    </a:srgbClr>
                  </a:outerShdw>
                </a:effectLst>
              </a:rPr>
              <a:t>Input Validation Function</a:t>
            </a:r>
          </a:p>
        </p:txBody>
      </p:sp>
      <p:sp>
        <p:nvSpPr>
          <p:cNvPr id="30" name="Right Arrow 29"/>
          <p:cNvSpPr/>
          <p:nvPr/>
        </p:nvSpPr>
        <p:spPr>
          <a:xfrm>
            <a:off x="1249731" y="3866443"/>
            <a:ext cx="1242501" cy="7784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84665" y="3910196"/>
            <a:ext cx="1531689" cy="553998"/>
          </a:xfrm>
          <a:prstGeom prst="rect">
            <a:avLst/>
          </a:prstGeom>
          <a:noFill/>
        </p:spPr>
        <p:txBody>
          <a:bodyPr wrap="square" rtlCol="0">
            <a:spAutoFit/>
          </a:bodyPr>
          <a:lstStyle/>
          <a:p>
            <a:r>
              <a:rPr lang="en-US" sz="3000" dirty="0" smtClean="0"/>
              <a:t>Input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500"/>
                            </p:stCondLst>
                            <p:childTnLst>
                              <p:par>
                                <p:cTn id="17" presetID="1" presetClass="entr" presetSubtype="0" fill="hold" grpId="1" nodeType="after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1"/>
      <p:bldP spid="28" grpId="0"/>
      <p:bldP spid="30" grpId="0" animBg="1"/>
      <p:bldP spid="3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Javascript</a:t>
            </a:r>
            <a:r>
              <a:rPr lang="en-US" dirty="0" smtClean="0"/>
              <a:t> Input Validation Function</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8</a:t>
            </a:fld>
            <a:endParaRPr lang="en-US"/>
          </a:p>
        </p:txBody>
      </p:sp>
      <p:sp>
        <p:nvSpPr>
          <p:cNvPr id="5" name="Content Placeholder 6"/>
          <p:cNvSpPr txBox="1">
            <a:spLocks/>
          </p:cNvSpPr>
          <p:nvPr/>
        </p:nvSpPr>
        <p:spPr>
          <a:xfrm>
            <a:off x="609597" y="1571820"/>
            <a:ext cx="6774215" cy="5488635"/>
          </a:xfrm>
          <a:prstGeom prst="rect">
            <a:avLst/>
          </a:prstGeom>
        </p:spPr>
        <p:txBody>
          <a:bodyPr>
            <a:normAutofit/>
          </a:bodyPr>
          <a:lstStyle/>
          <a:p>
            <a:r>
              <a:rPr lang="en-US" dirty="0" smtClean="0">
                <a:latin typeface="Courier"/>
                <a:cs typeface="Courier"/>
              </a:rPr>
              <a:t>function </a:t>
            </a:r>
            <a:r>
              <a:rPr lang="en-US" dirty="0" err="1" smtClean="0">
                <a:latin typeface="Courier"/>
                <a:cs typeface="Courier"/>
              </a:rPr>
              <a:t>validateEmail(form</a:t>
            </a:r>
            <a:r>
              <a:rPr lang="en-US" dirty="0" smtClean="0">
                <a:latin typeface="Courier"/>
                <a:cs typeface="Courier"/>
              </a:rPr>
              <a:t>) {</a:t>
            </a:r>
          </a:p>
          <a:p>
            <a:r>
              <a:rPr lang="en-US" dirty="0" smtClean="0">
                <a:latin typeface="Courier"/>
                <a:cs typeface="Courier"/>
              </a:rPr>
              <a:t>  </a:t>
            </a:r>
            <a:r>
              <a:rPr lang="en-US" dirty="0" err="1" smtClean="0">
                <a:latin typeface="Courier"/>
                <a:cs typeface="Courier"/>
              </a:rPr>
              <a:t>var</a:t>
            </a:r>
            <a:r>
              <a:rPr lang="en-US" dirty="0" smtClean="0">
                <a:latin typeface="Courier"/>
                <a:cs typeface="Courier"/>
              </a:rPr>
              <a:t> </a:t>
            </a:r>
            <a:r>
              <a:rPr lang="en-US" dirty="0" err="1" smtClean="0">
                <a:latin typeface="Courier"/>
                <a:cs typeface="Courier"/>
              </a:rPr>
              <a:t>emailStr</a:t>
            </a:r>
            <a:r>
              <a:rPr lang="en-US" dirty="0" smtClean="0">
                <a:latin typeface="Courier"/>
                <a:cs typeface="Courier"/>
              </a:rPr>
              <a:t> = </a:t>
            </a:r>
            <a:r>
              <a:rPr lang="en-US" dirty="0" err="1" smtClean="0">
                <a:solidFill>
                  <a:srgbClr val="000000"/>
                </a:solidFill>
                <a:latin typeface="Courier"/>
                <a:cs typeface="Courier"/>
              </a:rPr>
              <a:t>form</a:t>
            </a:r>
            <a:r>
              <a:rPr lang="en-US" dirty="0" err="1" smtClean="0">
                <a:latin typeface="Courier"/>
                <a:cs typeface="Courier"/>
              </a:rPr>
              <a:t>["email"].value</a:t>
            </a:r>
            <a:r>
              <a:rPr lang="en-US" dirty="0" smtClean="0">
                <a:latin typeface="Courier"/>
                <a:cs typeface="Courier"/>
              </a:rPr>
              <a:t>; </a:t>
            </a:r>
          </a:p>
          <a:p>
            <a:r>
              <a:rPr lang="en-US" dirty="0" smtClean="0">
                <a:latin typeface="Courier"/>
                <a:cs typeface="Courier"/>
              </a:rPr>
              <a:t>  </a:t>
            </a:r>
            <a:r>
              <a:rPr lang="en-US" dirty="0" err="1" smtClean="0">
                <a:latin typeface="Courier"/>
                <a:cs typeface="Courier"/>
              </a:rPr>
              <a:t>if(emailStr.length</a:t>
            </a:r>
            <a:r>
              <a:rPr lang="en-US" dirty="0" smtClean="0">
                <a:latin typeface="Courier"/>
                <a:cs typeface="Courier"/>
              </a:rPr>
              <a:t> == 0) {</a:t>
            </a:r>
          </a:p>
          <a:p>
            <a:r>
              <a:rPr lang="en-US" dirty="0" smtClean="0">
                <a:latin typeface="Courier"/>
                <a:cs typeface="Courier"/>
              </a:rPr>
              <a:t>     return true; </a:t>
            </a:r>
          </a:p>
          <a:p>
            <a:r>
              <a:rPr lang="en-US" dirty="0" smtClean="0">
                <a:latin typeface="Courier"/>
                <a:cs typeface="Courier"/>
              </a:rPr>
              <a:t>  }</a:t>
            </a:r>
          </a:p>
          <a:p>
            <a:r>
              <a:rPr lang="en-US" dirty="0" smtClean="0">
                <a:latin typeface="Courier"/>
                <a:cs typeface="Courier"/>
              </a:rPr>
              <a:t>  </a:t>
            </a:r>
            <a:r>
              <a:rPr lang="en-US" dirty="0" err="1" smtClean="0">
                <a:latin typeface="Courier"/>
                <a:cs typeface="Courier"/>
              </a:rPr>
              <a:t>var</a:t>
            </a:r>
            <a:r>
              <a:rPr lang="en-US" dirty="0" smtClean="0">
                <a:latin typeface="Courier"/>
                <a:cs typeface="Courier"/>
              </a:rPr>
              <a:t> r1 = new </a:t>
            </a:r>
            <a:r>
              <a:rPr lang="en-US" dirty="0" err="1" smtClean="0">
                <a:latin typeface="Courier"/>
                <a:cs typeface="Courier"/>
              </a:rPr>
              <a:t>RegExp</a:t>
            </a:r>
            <a:r>
              <a:rPr lang="en-US" dirty="0" smtClean="0">
                <a:latin typeface="Courier"/>
                <a:cs typeface="Courier"/>
              </a:rPr>
              <a:t>("( )|(@.*@)|(@\\.)"); </a:t>
            </a:r>
          </a:p>
          <a:p>
            <a:r>
              <a:rPr lang="en-US" dirty="0" smtClean="0">
                <a:latin typeface="Courier"/>
                <a:cs typeface="Courier"/>
              </a:rPr>
              <a:t>  </a:t>
            </a:r>
            <a:r>
              <a:rPr lang="en-US" dirty="0" err="1" smtClean="0">
                <a:latin typeface="Courier"/>
                <a:cs typeface="Courier"/>
              </a:rPr>
              <a:t>var</a:t>
            </a:r>
            <a:r>
              <a:rPr lang="en-US" dirty="0" smtClean="0">
                <a:latin typeface="Courier"/>
                <a:cs typeface="Courier"/>
              </a:rPr>
              <a:t> r2 = new RegExp("^[\\w]+@([\\w]+\\.</a:t>
            </a:r>
          </a:p>
          <a:p>
            <a:r>
              <a:rPr lang="en-US" dirty="0" smtClean="0">
                <a:latin typeface="Courier"/>
                <a:cs typeface="Courier"/>
              </a:rPr>
              <a:t>                        [\\w]{2,4})$"); </a:t>
            </a:r>
          </a:p>
          <a:p>
            <a:r>
              <a:rPr lang="en-US" dirty="0" smtClean="0">
                <a:latin typeface="Courier"/>
                <a:cs typeface="Courier"/>
              </a:rPr>
              <a:t>  if(!r1.test(emailStr) &amp;&amp; </a:t>
            </a:r>
          </a:p>
          <a:p>
            <a:r>
              <a:rPr lang="en-US" dirty="0" smtClean="0">
                <a:latin typeface="Courier"/>
                <a:cs typeface="Courier"/>
              </a:rPr>
              <a:t>      r2.test(emailStr)) {</a:t>
            </a:r>
          </a:p>
          <a:p>
            <a:r>
              <a:rPr lang="en-US" dirty="0" smtClean="0">
                <a:latin typeface="Courier"/>
                <a:cs typeface="Courier"/>
              </a:rPr>
              <a:t>         return true; </a:t>
            </a:r>
          </a:p>
          <a:p>
            <a:r>
              <a:rPr lang="en-US" dirty="0" smtClean="0">
                <a:latin typeface="Courier"/>
                <a:cs typeface="Courier"/>
              </a:rPr>
              <a:t>  }</a:t>
            </a:r>
          </a:p>
          <a:p>
            <a:r>
              <a:rPr lang="en-US" dirty="0" smtClean="0">
                <a:latin typeface="Courier"/>
                <a:cs typeface="Courier"/>
              </a:rPr>
              <a:t>  return false;</a:t>
            </a:r>
          </a:p>
          <a:p>
            <a:r>
              <a:rPr lang="en-US" dirty="0" smtClean="0">
                <a:latin typeface="Courier"/>
                <a:cs typeface="Courier"/>
              </a:rPr>
              <a:t>}</a:t>
            </a:r>
            <a:endParaRPr lang="en-US" dirty="0">
              <a:latin typeface="Courier"/>
              <a:cs typeface="Courier"/>
            </a:endParaRPr>
          </a:p>
        </p:txBody>
      </p:sp>
      <p:sp>
        <p:nvSpPr>
          <p:cNvPr id="6" name="Right Arrow 5"/>
          <p:cNvSpPr/>
          <p:nvPr/>
        </p:nvSpPr>
        <p:spPr>
          <a:xfrm>
            <a:off x="109584" y="1681886"/>
            <a:ext cx="457200" cy="1524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Rounded Rectangle 6"/>
          <p:cNvSpPr/>
          <p:nvPr/>
        </p:nvSpPr>
        <p:spPr>
          <a:xfrm>
            <a:off x="1819847" y="1622619"/>
            <a:ext cx="2786016" cy="34164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8" name="Rounded Rectangle 7"/>
          <p:cNvSpPr/>
          <p:nvPr/>
        </p:nvSpPr>
        <p:spPr>
          <a:xfrm>
            <a:off x="880052" y="2168712"/>
            <a:ext cx="3768148" cy="345887"/>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9" name="Rounded Rectangle 8"/>
          <p:cNvSpPr/>
          <p:nvPr/>
        </p:nvSpPr>
        <p:spPr>
          <a:xfrm>
            <a:off x="1299147" y="2448127"/>
            <a:ext cx="1782718" cy="33832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0" name="Rounded Rectangle 9"/>
          <p:cNvSpPr/>
          <p:nvPr/>
        </p:nvSpPr>
        <p:spPr>
          <a:xfrm>
            <a:off x="871591" y="3810000"/>
            <a:ext cx="3683473" cy="626533"/>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1" name="Rounded Rectangle 10"/>
          <p:cNvSpPr/>
          <p:nvPr/>
        </p:nvSpPr>
        <p:spPr>
          <a:xfrm>
            <a:off x="1879599" y="4377267"/>
            <a:ext cx="1689100" cy="33832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2" name="Rounded Rectangle 11"/>
          <p:cNvSpPr/>
          <p:nvPr/>
        </p:nvSpPr>
        <p:spPr>
          <a:xfrm>
            <a:off x="905456" y="4910666"/>
            <a:ext cx="1897007" cy="33832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3" name="Rounded Rectangle 12"/>
          <p:cNvSpPr/>
          <p:nvPr/>
        </p:nvSpPr>
        <p:spPr>
          <a:xfrm>
            <a:off x="3568698" y="2997540"/>
            <a:ext cx="2910415" cy="338328"/>
          </a:xfrm>
          <a:prstGeom prst="roundRect">
            <a:avLst/>
          </a:prstGeom>
          <a:solidFill>
            <a:srgbClr val="3792CE">
              <a:alpha val="35000"/>
            </a:srgbClr>
          </a:solidFill>
          <a:ln w="28575" cap="flat" cmpd="sng" algn="ctr">
            <a:solidFill>
              <a:schemeClr val="accent2">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4" name="Rounded Rectangle 13"/>
          <p:cNvSpPr/>
          <p:nvPr/>
        </p:nvSpPr>
        <p:spPr>
          <a:xfrm>
            <a:off x="3568701" y="3268470"/>
            <a:ext cx="2798233" cy="617729"/>
          </a:xfrm>
          <a:prstGeom prst="roundRect">
            <a:avLst/>
          </a:prstGeom>
          <a:solidFill>
            <a:srgbClr val="3792CE">
              <a:alpha val="35000"/>
            </a:srgbClr>
          </a:solidFill>
          <a:ln w="28575" cap="flat" cmpd="sng" algn="ctr">
            <a:solidFill>
              <a:schemeClr val="accent2">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8.33333E-7 -5.55112E-17 L 8.33333E-7 0.08056 " pathEditMode="relative" rAng="0" ptsTypes="AA">
                                      <p:cBhvr>
                                        <p:cTn id="12" dur="500" fill="hold"/>
                                        <p:tgtEl>
                                          <p:spTgt spid="6"/>
                                        </p:tgtEl>
                                        <p:attrNameLst>
                                          <p:attrName>ppt_x</p:attrName>
                                          <p:attrName>ppt_y</p:attrName>
                                        </p:attrNameLst>
                                      </p:cBhvr>
                                      <p:rCtr x="0" y="40"/>
                                    </p:animMotion>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2" nodeType="clickEffect">
                                  <p:stCondLst>
                                    <p:cond delay="0"/>
                                  </p:stCondLst>
                                  <p:childTnLst>
                                    <p:animMotion origin="layout" path="M 8.33333E-7 0.08056 L 0.00017 0.13009 " pathEditMode="relative" rAng="0" ptsTypes="AA">
                                      <p:cBhvr>
                                        <p:cTn id="21" dur="500" fill="hold"/>
                                        <p:tgtEl>
                                          <p:spTgt spid="6"/>
                                        </p:tgtEl>
                                        <p:attrNameLst>
                                          <p:attrName>ppt_x</p:attrName>
                                          <p:attrName>ppt_y</p:attrName>
                                        </p:attrNameLst>
                                      </p:cBhvr>
                                      <p:rCtr x="0" y="25"/>
                                    </p:animMotion>
                                  </p:childTnLst>
                                </p:cTn>
                              </p:par>
                              <p:par>
                                <p:cTn id="22" presetID="1" presetClass="exit"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3" nodeType="clickEffect">
                                  <p:stCondLst>
                                    <p:cond delay="0"/>
                                  </p:stCondLst>
                                  <p:childTnLst>
                                    <p:animMotion origin="layout" path="M 0.00017 0.13009 L 8.33333E-7 0.34097 " pathEditMode="relative" rAng="0" ptsTypes="AA">
                                      <p:cBhvr>
                                        <p:cTn id="30" dur="500" fill="hold"/>
                                        <p:tgtEl>
                                          <p:spTgt spid="6"/>
                                        </p:tgtEl>
                                        <p:attrNameLst>
                                          <p:attrName>ppt_x</p:attrName>
                                          <p:attrName>ppt_y</p:attrName>
                                        </p:attrNameLst>
                                      </p:cBhvr>
                                      <p:rCtr x="0" y="105"/>
                                    </p:animMotion>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3" nodeType="click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2" nodeType="after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4" nodeType="clickEffect">
                                  <p:stCondLst>
                                    <p:cond delay="0"/>
                                  </p:stCondLst>
                                  <p:childTnLst>
                                    <p:animMotion origin="layout" path="M 8.33333E-7 0.34097 L 8.33333E-7 0.40903 " pathEditMode="relative" rAng="0" ptsTypes="AA">
                                      <p:cBhvr>
                                        <p:cTn id="60" dur="500" fill="hold"/>
                                        <p:tgtEl>
                                          <p:spTgt spid="6"/>
                                        </p:tgtEl>
                                        <p:attrNameLst>
                                          <p:attrName>ppt_x</p:attrName>
                                          <p:attrName>ppt_y</p:attrName>
                                        </p:attrNameLst>
                                      </p:cBhvr>
                                      <p:rCtr x="0" y="34"/>
                                    </p:animMotion>
                                  </p:childTnLst>
                                </p:cTn>
                              </p:par>
                              <p:par>
                                <p:cTn id="61" presetID="1" presetClass="exit" presetSubtype="0" fill="hold" grpId="1"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5" nodeType="clickEffect">
                                  <p:stCondLst>
                                    <p:cond delay="0"/>
                                  </p:stCondLst>
                                  <p:childTnLst>
                                    <p:animMotion origin="layout" path="M 8.33333E-7 0.40903 L 0.00035 0.48241 " pathEditMode="relative" rAng="0" ptsTypes="AA">
                                      <p:cBhvr>
                                        <p:cTn id="69" dur="500" fill="hold"/>
                                        <p:tgtEl>
                                          <p:spTgt spid="6"/>
                                        </p:tgtEl>
                                        <p:attrNameLst>
                                          <p:attrName>ppt_x</p:attrName>
                                          <p:attrName>ppt_y</p:attrName>
                                        </p:attrNameLst>
                                      </p:cBhvr>
                                      <p:rCtr x="0" y="37"/>
                                    </p:animMotion>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7" grpId="0" animBg="1"/>
      <p:bldP spid="7" grpId="1" animBg="1"/>
      <p:bldP spid="8" grpId="0" animBg="1"/>
      <p:bldP spid="8" grpId="1" animBg="1"/>
      <p:bldP spid="9" grpId="0" animBg="1"/>
      <p:bldP spid="9" grpId="1" animBg="1"/>
      <p:bldP spid="10" grpId="0" animBg="1"/>
      <p:bldP spid="10" grpId="1" animBg="1"/>
      <p:bldP spid="10" grpId="2" animBg="1"/>
      <p:bldP spid="10" grpId="3" animBg="1"/>
      <p:bldP spid="11" grpId="0" animBg="1"/>
      <p:bldP spid="11" grpId="1" animBg="1"/>
      <p:bldP spid="12" grpId="0" animBg="1"/>
      <p:bldP spid="13" grpId="0" animBg="1"/>
      <p:bldP spid="13"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p:cNvSpPr txBox="1">
            <a:spLocks/>
          </p:cNvSpPr>
          <p:nvPr/>
        </p:nvSpPr>
        <p:spPr>
          <a:xfrm>
            <a:off x="609597" y="1571820"/>
            <a:ext cx="6774215" cy="5488635"/>
          </a:xfrm>
          <a:prstGeom prst="rect">
            <a:avLst/>
          </a:prstGeom>
        </p:spPr>
        <p:txBody>
          <a:bodyPr>
            <a:normAutofit/>
          </a:bodyPr>
          <a:lstStyle/>
          <a:p>
            <a:r>
              <a:rPr lang="en-US" sz="1500" dirty="0" smtClean="0">
                <a:latin typeface="Courier"/>
                <a:cs typeface="Courier"/>
              </a:rPr>
              <a:t>public </a:t>
            </a:r>
            <a:r>
              <a:rPr lang="en-US" sz="1500" dirty="0" err="1" smtClean="0">
                <a:latin typeface="Courier"/>
                <a:cs typeface="Courier"/>
              </a:rPr>
              <a:t>boolean</a:t>
            </a:r>
            <a:r>
              <a:rPr lang="en-US" sz="1500" dirty="0" smtClean="0">
                <a:latin typeface="Courier"/>
                <a:cs typeface="Courier"/>
              </a:rPr>
              <a:t> </a:t>
            </a:r>
            <a:r>
              <a:rPr lang="en-US" sz="1500" dirty="0" err="1" smtClean="0">
                <a:latin typeface="Courier"/>
                <a:cs typeface="Courier"/>
              </a:rPr>
              <a:t>validateEmail(Object</a:t>
            </a:r>
            <a:r>
              <a:rPr lang="en-US" sz="1500" dirty="0" smtClean="0">
                <a:latin typeface="Courier"/>
                <a:cs typeface="Courier"/>
              </a:rPr>
              <a:t> bean, Field </a:t>
            </a:r>
            <a:r>
              <a:rPr lang="en-US" sz="1500" dirty="0" err="1" smtClean="0">
                <a:latin typeface="Courier"/>
                <a:cs typeface="Courier"/>
              </a:rPr>
              <a:t>f</a:t>
            </a:r>
            <a:r>
              <a:rPr lang="en-US" sz="1500" dirty="0" smtClean="0">
                <a:latin typeface="Courier"/>
                <a:cs typeface="Courier"/>
              </a:rPr>
              <a:t>, ..) { </a:t>
            </a:r>
          </a:p>
          <a:p>
            <a:r>
              <a:rPr lang="en-US" sz="1500" dirty="0" smtClean="0">
                <a:latin typeface="Courier"/>
                <a:cs typeface="Courier"/>
              </a:rPr>
              <a:t>  String </a:t>
            </a:r>
            <a:r>
              <a:rPr lang="en-US" sz="1500" dirty="0" err="1" smtClean="0">
                <a:latin typeface="Courier"/>
                <a:cs typeface="Courier"/>
              </a:rPr>
              <a:t>val</a:t>
            </a:r>
            <a:r>
              <a:rPr lang="en-US" sz="1500" dirty="0" smtClean="0">
                <a:latin typeface="Courier"/>
                <a:cs typeface="Courier"/>
              </a:rPr>
              <a:t> = </a:t>
            </a:r>
            <a:r>
              <a:rPr lang="en-US" sz="1500" dirty="0" err="1" smtClean="0">
                <a:latin typeface="Courier"/>
                <a:cs typeface="Courier"/>
              </a:rPr>
              <a:t>ValidatorUtils.getValueAsString(bean</a:t>
            </a:r>
            <a:r>
              <a:rPr lang="en-US" sz="1500" dirty="0" smtClean="0">
                <a:latin typeface="Courier"/>
                <a:cs typeface="Courier"/>
              </a:rPr>
              <a:t>, </a:t>
            </a:r>
            <a:r>
              <a:rPr lang="en-US" sz="1500" dirty="0" err="1" smtClean="0">
                <a:latin typeface="Courier"/>
                <a:cs typeface="Courier"/>
              </a:rPr>
              <a:t>f</a:t>
            </a:r>
            <a:r>
              <a:rPr lang="en-US" sz="1500" dirty="0" smtClean="0">
                <a:latin typeface="Courier"/>
                <a:cs typeface="Courier"/>
              </a:rPr>
              <a:t>); </a:t>
            </a:r>
          </a:p>
          <a:p>
            <a:r>
              <a:rPr lang="en-US" sz="1500" dirty="0" smtClean="0">
                <a:latin typeface="Courier"/>
                <a:cs typeface="Courier"/>
              </a:rPr>
              <a:t>  Perl5Util </a:t>
            </a:r>
            <a:r>
              <a:rPr lang="en-US" sz="1500" dirty="0" err="1" smtClean="0">
                <a:latin typeface="Courier"/>
                <a:cs typeface="Courier"/>
              </a:rPr>
              <a:t>u</a:t>
            </a:r>
            <a:r>
              <a:rPr lang="en-US" sz="1500" dirty="0" smtClean="0">
                <a:latin typeface="Courier"/>
                <a:cs typeface="Courier"/>
              </a:rPr>
              <a:t> = new Perl5Util(); </a:t>
            </a:r>
          </a:p>
          <a:p>
            <a:r>
              <a:rPr lang="en-US" sz="1500" dirty="0" smtClean="0">
                <a:latin typeface="Courier"/>
                <a:cs typeface="Courier"/>
              </a:rPr>
              <a:t>  if (!(</a:t>
            </a:r>
            <a:r>
              <a:rPr lang="en-US" sz="1500" dirty="0" err="1" smtClean="0">
                <a:latin typeface="Courier"/>
                <a:cs typeface="Courier"/>
              </a:rPr>
              <a:t>val</a:t>
            </a:r>
            <a:r>
              <a:rPr lang="en-US" sz="1500" dirty="0" smtClean="0">
                <a:latin typeface="Courier"/>
                <a:cs typeface="Courier"/>
              </a:rPr>
              <a:t> == null || </a:t>
            </a:r>
            <a:r>
              <a:rPr lang="en-US" sz="1500" dirty="0" err="1" smtClean="0">
                <a:latin typeface="Courier"/>
                <a:cs typeface="Courier"/>
              </a:rPr>
              <a:t>val.trim().length</a:t>
            </a:r>
            <a:r>
              <a:rPr lang="en-US" sz="1500" dirty="0" smtClean="0">
                <a:latin typeface="Courier"/>
                <a:cs typeface="Courier"/>
              </a:rPr>
              <a:t> == 0)) { </a:t>
            </a:r>
          </a:p>
          <a:p>
            <a:r>
              <a:rPr lang="en-US" sz="1500" dirty="0" smtClean="0">
                <a:latin typeface="Courier"/>
                <a:cs typeface="Courier"/>
              </a:rPr>
              <a:t>    if ((!</a:t>
            </a:r>
            <a:r>
              <a:rPr lang="en-US" sz="1500" dirty="0" err="1" smtClean="0">
                <a:latin typeface="Courier"/>
                <a:cs typeface="Courier"/>
              </a:rPr>
              <a:t>u.match</a:t>
            </a:r>
            <a:r>
              <a:rPr lang="en-US" sz="1500" dirty="0" smtClean="0">
                <a:latin typeface="Courier"/>
                <a:cs typeface="Courier"/>
              </a:rPr>
              <a:t>("/( )|(@.*@)|(@\\.)/", </a:t>
            </a:r>
            <a:r>
              <a:rPr lang="en-US" sz="1500" dirty="0" err="1" smtClean="0">
                <a:latin typeface="Courier"/>
                <a:cs typeface="Courier"/>
              </a:rPr>
              <a:t>val</a:t>
            </a:r>
            <a:r>
              <a:rPr lang="en-US" sz="1500" dirty="0" smtClean="0">
                <a:latin typeface="Courier"/>
                <a:cs typeface="Courier"/>
              </a:rPr>
              <a:t>)) &amp;&amp; </a:t>
            </a:r>
          </a:p>
          <a:p>
            <a:r>
              <a:rPr lang="en-US" sz="1500" dirty="0" smtClean="0">
                <a:latin typeface="Courier"/>
                <a:cs typeface="Courier"/>
              </a:rPr>
              <a:t>          u.match("/^[\\w]+@([\\w]+\\.[\\w]{2,4})$/”,</a:t>
            </a:r>
          </a:p>
          <a:p>
            <a:r>
              <a:rPr lang="en-US" sz="1500" dirty="0" smtClean="0">
                <a:latin typeface="Courier"/>
                <a:cs typeface="Courier"/>
              </a:rPr>
              <a:t>                  </a:t>
            </a:r>
            <a:r>
              <a:rPr lang="en-US" sz="1500" dirty="0" err="1" smtClean="0">
                <a:latin typeface="Courier"/>
                <a:cs typeface="Courier"/>
              </a:rPr>
              <a:t>val</a:t>
            </a:r>
            <a:r>
              <a:rPr lang="en-US" sz="1500" dirty="0" smtClean="0">
                <a:latin typeface="Courier"/>
                <a:cs typeface="Courier"/>
              </a:rPr>
              <a:t>)){ </a:t>
            </a:r>
          </a:p>
          <a:p>
            <a:r>
              <a:rPr lang="en-US" sz="1500" dirty="0" smtClean="0">
                <a:latin typeface="Courier"/>
                <a:cs typeface="Courier"/>
              </a:rPr>
              <a:t>      return true;</a:t>
            </a:r>
          </a:p>
          <a:p>
            <a:r>
              <a:rPr lang="en-US" sz="1500" dirty="0" smtClean="0">
                <a:latin typeface="Courier"/>
                <a:cs typeface="Courier"/>
              </a:rPr>
              <a:t>    } else { </a:t>
            </a:r>
          </a:p>
          <a:p>
            <a:r>
              <a:rPr lang="en-US" sz="1500" dirty="0" smtClean="0">
                <a:latin typeface="Courier"/>
                <a:cs typeface="Courier"/>
              </a:rPr>
              <a:t>      return false; </a:t>
            </a:r>
          </a:p>
          <a:p>
            <a:r>
              <a:rPr lang="en-US" sz="1500" dirty="0" smtClean="0">
                <a:latin typeface="Courier"/>
                <a:cs typeface="Courier"/>
              </a:rPr>
              <a:t>    } </a:t>
            </a:r>
          </a:p>
          <a:p>
            <a:r>
              <a:rPr lang="en-US" sz="1500" dirty="0" smtClean="0">
                <a:latin typeface="Courier"/>
                <a:cs typeface="Courier"/>
              </a:rPr>
              <a:t>  }</a:t>
            </a:r>
          </a:p>
          <a:p>
            <a:r>
              <a:rPr lang="en-US" sz="1500" dirty="0" smtClean="0">
                <a:latin typeface="Courier"/>
                <a:cs typeface="Courier"/>
              </a:rPr>
              <a:t>  return true;</a:t>
            </a:r>
          </a:p>
          <a:p>
            <a:r>
              <a:rPr lang="en-US" sz="1500" dirty="0" smtClean="0">
                <a:latin typeface="Courier"/>
                <a:cs typeface="Courier"/>
              </a:rPr>
              <a:t>}</a:t>
            </a:r>
            <a:endParaRPr lang="en-US" sz="1500" dirty="0">
              <a:latin typeface="Courier"/>
              <a:cs typeface="Courier"/>
            </a:endParaRPr>
          </a:p>
        </p:txBody>
      </p:sp>
      <p:sp>
        <p:nvSpPr>
          <p:cNvPr id="2" name="Title 1"/>
          <p:cNvSpPr>
            <a:spLocks noGrp="1"/>
          </p:cNvSpPr>
          <p:nvPr>
            <p:ph type="title"/>
          </p:nvPr>
        </p:nvSpPr>
        <p:spPr/>
        <p:txBody>
          <a:bodyPr>
            <a:normAutofit/>
          </a:bodyPr>
          <a:lstStyle/>
          <a:p>
            <a:r>
              <a:rPr lang="en-US" dirty="0" smtClean="0"/>
              <a:t>A Java Input Validation Function</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9</a:t>
            </a:fld>
            <a:endParaRPr lang="en-US"/>
          </a:p>
        </p:txBody>
      </p:sp>
      <p:sp>
        <p:nvSpPr>
          <p:cNvPr id="6" name="Right Arrow 5"/>
          <p:cNvSpPr/>
          <p:nvPr/>
        </p:nvSpPr>
        <p:spPr>
          <a:xfrm>
            <a:off x="109584" y="1681886"/>
            <a:ext cx="457200" cy="1524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Rounded Rectangle 6"/>
          <p:cNvSpPr/>
          <p:nvPr/>
        </p:nvSpPr>
        <p:spPr>
          <a:xfrm>
            <a:off x="2361703" y="1588753"/>
            <a:ext cx="4580964" cy="34164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8" name="Rounded Rectangle 7"/>
          <p:cNvSpPr/>
          <p:nvPr/>
        </p:nvSpPr>
        <p:spPr>
          <a:xfrm>
            <a:off x="863119" y="2270310"/>
            <a:ext cx="5952548" cy="307790"/>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9" name="Rounded Rectangle 8"/>
          <p:cNvSpPr/>
          <p:nvPr/>
        </p:nvSpPr>
        <p:spPr>
          <a:xfrm>
            <a:off x="1282214" y="3193179"/>
            <a:ext cx="1537182" cy="338328"/>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0" name="Rounded Rectangle 9"/>
          <p:cNvSpPr/>
          <p:nvPr/>
        </p:nvSpPr>
        <p:spPr>
          <a:xfrm>
            <a:off x="1290682" y="3633105"/>
            <a:ext cx="1647252" cy="354693"/>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1" name="Rounded Rectangle 10"/>
          <p:cNvSpPr/>
          <p:nvPr/>
        </p:nvSpPr>
        <p:spPr>
          <a:xfrm>
            <a:off x="846186" y="4318000"/>
            <a:ext cx="1515517" cy="372195"/>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
        <p:nvSpPr>
          <p:cNvPr id="12" name="Rounded Rectangle 11"/>
          <p:cNvSpPr/>
          <p:nvPr/>
        </p:nvSpPr>
        <p:spPr>
          <a:xfrm>
            <a:off x="863119" y="2563904"/>
            <a:ext cx="5952548" cy="699995"/>
          </a:xfrm>
          <a:prstGeom prst="roundRect">
            <a:avLst/>
          </a:prstGeom>
          <a:solidFill>
            <a:schemeClr val="accent6">
              <a:lumMod val="60000"/>
              <a:lumOff val="40000"/>
              <a:alpha val="35000"/>
            </a:schemeClr>
          </a:solidFill>
          <a:ln w="28575" cap="flat" cmpd="sng" algn="ctr">
            <a:solidFill>
              <a:schemeClr val="accent6">
                <a:lumMod val="50000"/>
              </a:schemeClr>
            </a:solidFill>
            <a:prstDash val="solid"/>
            <a:roun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457200">
              <a:lnSpc>
                <a:spcPct val="110000"/>
              </a:lnSpc>
              <a:defRPr/>
            </a:pPr>
            <a:endParaRPr lang="en-US" dirty="0">
              <a:solidFill>
                <a:prstClr val="white"/>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0017 -5.55112E-17 L 0.00017 0.09444 " pathEditMode="relative" rAng="0" ptsTypes="AA">
                                      <p:cBhvr>
                                        <p:cTn id="12" dur="500" fill="hold"/>
                                        <p:tgtEl>
                                          <p:spTgt spid="6"/>
                                        </p:tgtEl>
                                        <p:attrNameLst>
                                          <p:attrName>ppt_x</p:attrName>
                                          <p:attrName>ppt_y</p:attrName>
                                        </p:attrNameLst>
                                      </p:cBhvr>
                                      <p:rCtr x="0" y="47"/>
                                    </p:animMotion>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par>
                          <p:cTn id="22" fill="hold">
                            <p:stCondLst>
                              <p:cond delay="0"/>
                            </p:stCondLst>
                            <p:childTnLst>
                              <p:par>
                                <p:cTn id="23" presetID="0" presetClass="path" presetSubtype="0" accel="50000" decel="50000" fill="hold" grpId="2" nodeType="afterEffect">
                                  <p:stCondLst>
                                    <p:cond delay="0"/>
                                  </p:stCondLst>
                                  <p:childTnLst>
                                    <p:animMotion origin="layout" path="M 0.00017 0.09445 L 0.00035 0.39537 " pathEditMode="relative" ptsTypes="AA">
                                      <p:cBhvr>
                                        <p:cTn id="24" dur="500" fill="hold"/>
                                        <p:tgtEl>
                                          <p:spTgt spid="6"/>
                                        </p:tgtEl>
                                        <p:attrNameLst>
                                          <p:attrName>ppt_x</p:attrName>
                                          <p:attrName>ppt_y</p:attrName>
                                        </p:attrNameLst>
                                      </p:cBhvr>
                                    </p:animMotion>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
                                        </p:tgtEl>
                                        <p:attrNameLst>
                                          <p:attrName>style.visibility</p:attrName>
                                        </p:attrNameLst>
                                      </p:cBhvr>
                                      <p:to>
                                        <p:strVal val="hidden"/>
                                      </p:to>
                                    </p:set>
                                  </p:childTnLst>
                                </p:cTn>
                              </p:par>
                            </p:childTnLst>
                          </p:cTn>
                        </p:par>
                        <p:par>
                          <p:cTn id="32" fill="hold">
                            <p:stCondLst>
                              <p:cond delay="0"/>
                            </p:stCondLst>
                            <p:childTnLst>
                              <p:par>
                                <p:cTn id="33" presetID="0" presetClass="path" presetSubtype="0" accel="50000" decel="50000" fill="hold" grpId="3" nodeType="afterEffect">
                                  <p:stCondLst>
                                    <p:cond delay="0"/>
                                  </p:stCondLst>
                                  <p:childTnLst>
                                    <p:animMotion origin="layout" path="M 0.00034 0.39537 L 0.00034 0.15833 " pathEditMode="relative" ptsTypes="AA">
                                      <p:cBhvr>
                                        <p:cTn id="34" dur="500" fill="hold"/>
                                        <p:tgtEl>
                                          <p:spTgt spid="6"/>
                                        </p:tgtEl>
                                        <p:attrNameLst>
                                          <p:attrName>ppt_x</p:attrName>
                                          <p:attrName>ppt_y</p:attrName>
                                        </p:attrNameLst>
                                      </p:cBhvr>
                                    </p:animMotion>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par>
                          <p:cTn id="42" fill="hold">
                            <p:stCondLst>
                              <p:cond delay="0"/>
                            </p:stCondLst>
                            <p:childTnLst>
                              <p:par>
                                <p:cTn id="43" presetID="0" presetClass="path" presetSubtype="0" accel="50000" decel="50000" fill="hold" grpId="4" nodeType="afterEffect">
                                  <p:stCondLst>
                                    <p:cond delay="0"/>
                                  </p:stCondLst>
                                  <p:childTnLst>
                                    <p:animMotion origin="layout" path="M 0.00035 0.15833 L 0.00017 0.23519 " pathEditMode="relative" rAng="0" ptsTypes="AA">
                                      <p:cBhvr>
                                        <p:cTn id="44" dur="500" fill="hold"/>
                                        <p:tgtEl>
                                          <p:spTgt spid="6"/>
                                        </p:tgtEl>
                                        <p:attrNameLst>
                                          <p:attrName>ppt_x</p:attrName>
                                          <p:attrName>ppt_y</p:attrName>
                                        </p:attrNameLst>
                                      </p:cBhvr>
                                      <p:rCtr x="0" y="38"/>
                                    </p:animMotion>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par>
                          <p:cTn id="52" fill="hold">
                            <p:stCondLst>
                              <p:cond delay="0"/>
                            </p:stCondLst>
                            <p:childTnLst>
                              <p:par>
                                <p:cTn id="53" presetID="0" presetClass="path" presetSubtype="0" accel="50000" decel="50000" fill="hold" grpId="5" nodeType="afterEffect">
                                  <p:stCondLst>
                                    <p:cond delay="0"/>
                                  </p:stCondLst>
                                  <p:childTnLst>
                                    <p:animMotion origin="layout" path="M 0.00017 0.23519 L 0.00017 0.29283 " pathEditMode="relative" ptsTypes="AA">
                                      <p:cBhvr>
                                        <p:cTn id="54" dur="500" fill="hold"/>
                                        <p:tgtEl>
                                          <p:spTgt spid="6"/>
                                        </p:tgtEl>
                                        <p:attrNameLst>
                                          <p:attrName>ppt_x</p:attrName>
                                          <p:attrName>ppt_y</p:attrName>
                                        </p:attrNameLst>
                                      </p:cBhvr>
                                    </p:animMotion>
                                  </p:childTnLst>
                                </p:cTn>
                              </p:par>
                            </p:childTnLst>
                          </p:cTn>
                        </p:par>
                        <p:par>
                          <p:cTn id="55" fill="hold">
                            <p:stCondLst>
                              <p:cond delay="500"/>
                            </p:stCondLst>
                            <p:childTnLst>
                              <p:par>
                                <p:cTn id="56" presetID="1" presetClass="entr" presetSubtype="0" fill="hold" grpId="2" nodeType="after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7" grpId="0" animBg="1"/>
      <p:bldP spid="7" grpId="1" animBg="1"/>
      <p:bldP spid="8" grpId="0" animBg="1"/>
      <p:bldP spid="8" grpId="1" animBg="1"/>
      <p:bldP spid="9" grpId="0" animBg="1"/>
      <p:bldP spid="9" grpId="1" animBg="1"/>
      <p:bldP spid="10" grpId="2" animBg="1"/>
      <p:bldP spid="11" grpId="0" animBg="1"/>
      <p:bldP spid="11" grpId="1" animBg="1"/>
      <p:bldP spid="12" grpId="0" animBg="1"/>
      <p:bldP spid="12"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27692</TotalTime>
  <Words>4376</Words>
  <Application>Microsoft Macintosh PowerPoint</Application>
  <PresentationFormat>On-screen Show (4:3)</PresentationFormat>
  <Paragraphs>963</Paragraphs>
  <Slides>47</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Module</vt:lpstr>
      <vt:lpstr>Chart</vt:lpstr>
      <vt:lpstr>ViewPoints: Differential String Analysis for Discovering Client- and Server-Side Input Validation Inconsistencies</vt:lpstr>
      <vt:lpstr>Web Software is Becoming Increasingly Dominant</vt:lpstr>
      <vt:lpstr>Web applications are not trustworthy</vt:lpstr>
      <vt:lpstr>Why Do We Need Input Validation?</vt:lpstr>
      <vt:lpstr>Three tier architecture</vt:lpstr>
      <vt:lpstr>Client-Side is popular</vt:lpstr>
      <vt:lpstr>Input validation functions</vt:lpstr>
      <vt:lpstr>A Javascript Input Validation Function</vt:lpstr>
      <vt:lpstr>A Java Input Validation Function</vt:lpstr>
      <vt:lpstr>Under Constrained Validation Function</vt:lpstr>
      <vt:lpstr>Over Constrained Validation Function</vt:lpstr>
      <vt:lpstr>How to Check Validation Function Correctness?</vt:lpstr>
      <vt:lpstr>Differential Analysis</vt:lpstr>
      <vt:lpstr>Motivating Scenario</vt:lpstr>
      <vt:lpstr>Client Accepts – Server Rejects</vt:lpstr>
      <vt:lpstr>Client Accepts – Server Rejects</vt:lpstr>
      <vt:lpstr>Client Rejects</vt:lpstr>
      <vt:lpstr>Client Rejects</vt:lpstr>
      <vt:lpstr>Client Rejects – Server Accepts</vt:lpstr>
      <vt:lpstr>Client Rejects – Server Accepts</vt:lpstr>
      <vt:lpstr>Approach</vt:lpstr>
      <vt:lpstr>Mapping &amp; Extraction Phase</vt:lpstr>
      <vt:lpstr>Input Validation Mapping</vt:lpstr>
      <vt:lpstr>Dynamic Extraction for Javascript</vt:lpstr>
      <vt:lpstr>Dynamic Extraction for Javascript</vt:lpstr>
      <vt:lpstr>Static Extraction for Java</vt:lpstr>
      <vt:lpstr>Input Validation Modeling</vt:lpstr>
      <vt:lpstr>Compute Client &amp; Server DFAs</vt:lpstr>
      <vt:lpstr>Static String Analysis</vt:lpstr>
      <vt:lpstr>Symbolic Automata</vt:lpstr>
      <vt:lpstr>Fixpoint &amp; Widening</vt:lpstr>
      <vt:lpstr>Modeling String Operations</vt:lpstr>
      <vt:lpstr>String Analysis Example  Client-Side</vt:lpstr>
      <vt:lpstr>String Analysis Example  Server-Side</vt:lpstr>
      <vt:lpstr>Inconsistency Identification</vt:lpstr>
      <vt:lpstr>Computing Difference Signature</vt:lpstr>
      <vt:lpstr>Client – Server    Relation</vt:lpstr>
      <vt:lpstr>Server-Client Difference Signature</vt:lpstr>
      <vt:lpstr>Client-Server Difference Signature</vt:lpstr>
      <vt:lpstr>Computing Inconsistencies for the Two Example Functions</vt:lpstr>
      <vt:lpstr>Evaluation</vt:lpstr>
      <vt:lpstr>Extraction Phase Performance</vt:lpstr>
      <vt:lpstr>Analysis Phase Memory Performance</vt:lpstr>
      <vt:lpstr>Analysis Phase Time Performance &amp; Inconsistencies That We Found</vt:lpstr>
      <vt:lpstr>Related Work</vt:lpstr>
      <vt:lpstr> Questions</vt:lpstr>
      <vt:lpstr>Web applications are not trustworthy</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Patching Vulnerabilities                                         with  Sanitization Synthesis</dc:title>
  <dc:creator>Fang Yu</dc:creator>
  <cp:lastModifiedBy>Shauvik Roy Choudhary</cp:lastModifiedBy>
  <cp:revision>717</cp:revision>
  <cp:lastPrinted>2012-07-09T21:15:49Z</cp:lastPrinted>
  <dcterms:created xsi:type="dcterms:W3CDTF">2012-07-16T18:31:50Z</dcterms:created>
  <dcterms:modified xsi:type="dcterms:W3CDTF">2012-07-17T04:20:01Z</dcterms:modified>
</cp:coreProperties>
</file>