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8" r:id="rId3"/>
    <p:sldId id="262" r:id="rId4"/>
    <p:sldId id="263" r:id="rId5"/>
    <p:sldId id="261" r:id="rId6"/>
    <p:sldId id="266" r:id="rId7"/>
    <p:sldId id="268" r:id="rId8"/>
    <p:sldId id="267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85" r:id="rId18"/>
    <p:sldId id="278" r:id="rId19"/>
    <p:sldId id="280" r:id="rId20"/>
    <p:sldId id="281" r:id="rId21"/>
    <p:sldId id="282" r:id="rId22"/>
    <p:sldId id="283" r:id="rId23"/>
    <p:sldId id="28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FF47"/>
    <a:srgbClr val="33CC33"/>
    <a:srgbClr val="8BB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62632" autoAdjust="0"/>
  </p:normalViewPr>
  <p:slideViewPr>
    <p:cSldViewPr>
      <p:cViewPr varScale="1">
        <p:scale>
          <a:sx n="45" d="100"/>
          <a:sy n="45" d="100"/>
        </p:scale>
        <p:origin x="-61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GJ%20Halfond\Desktop\halfond09ics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GJ%20Halfond\Desktop\halfond09icst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GJ%20Halfond\Desktop\halfond09icst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GJ%20Halfond\Desktop\halfond09ics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Analysis Time</a:t>
            </a:r>
            <a:r>
              <a:rPr lang="en-US" baseline="0" dirty="0" smtClean="0"/>
              <a:t> (s)</a:t>
            </a:r>
            <a:endParaRPr lang="en-US" dirty="0"/>
          </a:p>
        </c:rich>
      </c:tx>
      <c:layout/>
    </c:title>
    <c:plotArea>
      <c:layout>
        <c:manualLayout>
          <c:layoutTarget val="inner"/>
          <c:xMode val="edge"/>
          <c:yMode val="edge"/>
          <c:x val="7.4483405695783378E-2"/>
          <c:y val="0.15074074074074079"/>
          <c:w val="0.8874831358696984"/>
          <c:h val="0.73252464275298923"/>
        </c:manualLayout>
      </c:layout>
      <c:barChart>
        <c:barDir val="col"/>
        <c:grouping val="clustered"/>
        <c:ser>
          <c:idx val="0"/>
          <c:order val="0"/>
          <c:tx>
            <c:strRef>
              <c:f>Sheet1!$B$2</c:f>
              <c:strCache>
                <c:ptCount val="1"/>
                <c:pt idx="0">
                  <c:v>SQLMAP++</c:v>
                </c:pt>
              </c:strCache>
            </c:strRef>
          </c:tx>
          <c:cat>
            <c:strRef>
              <c:f>Sheet1!$A$3:$A$11</c:f>
              <c:strCache>
                <c:ptCount val="9"/>
                <c:pt idx="0">
                  <c:v>Bookstore</c:v>
                </c:pt>
                <c:pt idx="1">
                  <c:v>Checkers</c:v>
                </c:pt>
                <c:pt idx="2">
                  <c:v>Classifieds</c:v>
                </c:pt>
                <c:pt idx="3">
                  <c:v>Daffodil</c:v>
                </c:pt>
                <c:pt idx="4">
                  <c:v>Empl. Dir</c:v>
                </c:pt>
                <c:pt idx="5">
                  <c:v>Events</c:v>
                </c:pt>
                <c:pt idx="6">
                  <c:v>Filelister</c:v>
                </c:pt>
                <c:pt idx="7">
                  <c:v>Officetalk</c:v>
                </c:pt>
                <c:pt idx="8">
                  <c:v>Portal</c:v>
                </c:pt>
              </c:strCache>
            </c:strRef>
          </c:cat>
          <c:val>
            <c:numRef>
              <c:f>Sheet1!$B$3:$B$11</c:f>
              <c:numCache>
                <c:formatCode>General</c:formatCode>
                <c:ptCount val="9"/>
                <c:pt idx="0">
                  <c:v>40</c:v>
                </c:pt>
                <c:pt idx="1">
                  <c:v>5</c:v>
                </c:pt>
                <c:pt idx="2">
                  <c:v>79</c:v>
                </c:pt>
                <c:pt idx="3">
                  <c:v>13</c:v>
                </c:pt>
                <c:pt idx="4">
                  <c:v>15</c:v>
                </c:pt>
                <c:pt idx="5">
                  <c:v>11</c:v>
                </c:pt>
                <c:pt idx="6">
                  <c:v>6</c:v>
                </c:pt>
                <c:pt idx="7">
                  <c:v>5</c:v>
                </c:pt>
                <c:pt idx="8">
                  <c:v>45</c:v>
                </c:pt>
              </c:numCache>
            </c:numRef>
          </c:val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SDAPT</c:v>
                </c:pt>
              </c:strCache>
            </c:strRef>
          </c:tx>
          <c:cat>
            <c:strRef>
              <c:f>Sheet1!$A$3:$A$11</c:f>
              <c:strCache>
                <c:ptCount val="9"/>
                <c:pt idx="0">
                  <c:v>Bookstore</c:v>
                </c:pt>
                <c:pt idx="1">
                  <c:v>Checkers</c:v>
                </c:pt>
                <c:pt idx="2">
                  <c:v>Classifieds</c:v>
                </c:pt>
                <c:pt idx="3">
                  <c:v>Daffodil</c:v>
                </c:pt>
                <c:pt idx="4">
                  <c:v>Empl. Dir</c:v>
                </c:pt>
                <c:pt idx="5">
                  <c:v>Events</c:v>
                </c:pt>
                <c:pt idx="6">
                  <c:v>Filelister</c:v>
                </c:pt>
                <c:pt idx="7">
                  <c:v>Officetalk</c:v>
                </c:pt>
                <c:pt idx="8">
                  <c:v>Portal</c:v>
                </c:pt>
              </c:strCache>
            </c:strRef>
          </c:cat>
          <c:val>
            <c:numRef>
              <c:f>Sheet1!$C$3:$C$11</c:f>
              <c:numCache>
                <c:formatCode>General</c:formatCode>
                <c:ptCount val="9"/>
                <c:pt idx="0" formatCode="#,##0">
                  <c:v>2322</c:v>
                </c:pt>
                <c:pt idx="1">
                  <c:v>146</c:v>
                </c:pt>
                <c:pt idx="2" formatCode="#,##0">
                  <c:v>1797</c:v>
                </c:pt>
                <c:pt idx="3" formatCode="#,##0">
                  <c:v>1271</c:v>
                </c:pt>
                <c:pt idx="4">
                  <c:v>449</c:v>
                </c:pt>
                <c:pt idx="5">
                  <c:v>853</c:v>
                </c:pt>
                <c:pt idx="6">
                  <c:v>862</c:v>
                </c:pt>
                <c:pt idx="7">
                  <c:v>477</c:v>
                </c:pt>
                <c:pt idx="8">
                  <c:v>726</c:v>
                </c:pt>
              </c:numCache>
            </c:numRef>
          </c:val>
        </c:ser>
        <c:axId val="68068480"/>
        <c:axId val="68260608"/>
      </c:barChart>
      <c:catAx>
        <c:axId val="68068480"/>
        <c:scaling>
          <c:orientation val="minMax"/>
        </c:scaling>
        <c:axPos val="b"/>
        <c:tickLblPos val="nextTo"/>
        <c:crossAx val="68260608"/>
        <c:crosses val="autoZero"/>
        <c:auto val="1"/>
        <c:lblAlgn val="ctr"/>
        <c:lblOffset val="100"/>
      </c:catAx>
      <c:valAx>
        <c:axId val="68260608"/>
        <c:scaling>
          <c:logBase val="10"/>
          <c:orientation val="minMax"/>
        </c:scaling>
        <c:axPos val="l"/>
        <c:majorGridlines/>
        <c:numFmt formatCode="General" sourceLinked="1"/>
        <c:tickLblPos val="nextTo"/>
        <c:crossAx val="6806848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3891358206392441"/>
          <c:y val="0.18069174686497524"/>
          <c:w val="0.10812691637844341"/>
          <c:h val="0.12639428404782743"/>
        </c:manualLayout>
      </c:layout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Number of</a:t>
            </a:r>
            <a:r>
              <a:rPr lang="en-US" baseline="0" dirty="0" smtClean="0"/>
              <a:t> Input Vectors</a:t>
            </a:r>
            <a:endParaRPr lang="en-US" dirty="0"/>
          </a:p>
        </c:rich>
      </c:tx>
      <c:layout/>
    </c:title>
    <c:plotArea>
      <c:layout>
        <c:manualLayout>
          <c:layoutTarget val="inner"/>
          <c:xMode val="edge"/>
          <c:yMode val="edge"/>
          <c:x val="0.10193985126859142"/>
          <c:y val="0.18842592592592591"/>
          <c:w val="0.86356714785651767"/>
          <c:h val="0.52300196850393699"/>
        </c:manualLayout>
      </c:layout>
      <c:barChart>
        <c:barDir val="col"/>
        <c:grouping val="clustered"/>
        <c:ser>
          <c:idx val="0"/>
          <c:order val="0"/>
          <c:tx>
            <c:strRef>
              <c:f>Sheet2!$B$2</c:f>
              <c:strCache>
                <c:ptCount val="1"/>
                <c:pt idx="0">
                  <c:v>SQLMAP++</c:v>
                </c:pt>
              </c:strCache>
            </c:strRef>
          </c:tx>
          <c:cat>
            <c:strRef>
              <c:f>Sheet2!$A$3:$A$11</c:f>
              <c:strCache>
                <c:ptCount val="9"/>
                <c:pt idx="0">
                  <c:v>Bookstore</c:v>
                </c:pt>
                <c:pt idx="1">
                  <c:v>Checkers</c:v>
                </c:pt>
                <c:pt idx="2">
                  <c:v>Classifieds</c:v>
                </c:pt>
                <c:pt idx="3">
                  <c:v>Daffodil</c:v>
                </c:pt>
                <c:pt idx="4">
                  <c:v>Empl. Dir</c:v>
                </c:pt>
                <c:pt idx="5">
                  <c:v>Events</c:v>
                </c:pt>
                <c:pt idx="6">
                  <c:v>Filelister</c:v>
                </c:pt>
                <c:pt idx="7">
                  <c:v>Officetalk</c:v>
                </c:pt>
                <c:pt idx="8">
                  <c:v>Portal</c:v>
                </c:pt>
              </c:strCache>
            </c:strRef>
          </c:cat>
          <c:val>
            <c:numRef>
              <c:f>Sheet2!$B$3:$B$11</c:f>
              <c:numCache>
                <c:formatCode>General</c:formatCode>
                <c:ptCount val="9"/>
                <c:pt idx="0">
                  <c:v>104</c:v>
                </c:pt>
                <c:pt idx="1">
                  <c:v>5</c:v>
                </c:pt>
                <c:pt idx="2">
                  <c:v>61</c:v>
                </c:pt>
                <c:pt idx="3">
                  <c:v>107</c:v>
                </c:pt>
                <c:pt idx="4">
                  <c:v>36</c:v>
                </c:pt>
                <c:pt idx="5">
                  <c:v>44</c:v>
                </c:pt>
                <c:pt idx="6">
                  <c:v>12</c:v>
                </c:pt>
                <c:pt idx="7">
                  <c:v>16</c:v>
                </c:pt>
                <c:pt idx="8">
                  <c:v>123</c:v>
                </c:pt>
              </c:numCache>
            </c:numRef>
          </c:val>
        </c:ser>
        <c:ser>
          <c:idx val="1"/>
          <c:order val="1"/>
          <c:tx>
            <c:strRef>
              <c:f>Sheet2!$C$2</c:f>
              <c:strCache>
                <c:ptCount val="1"/>
                <c:pt idx="0">
                  <c:v>SDAPT</c:v>
                </c:pt>
              </c:strCache>
            </c:strRef>
          </c:tx>
          <c:cat>
            <c:strRef>
              <c:f>Sheet2!$A$3:$A$11</c:f>
              <c:strCache>
                <c:ptCount val="9"/>
                <c:pt idx="0">
                  <c:v>Bookstore</c:v>
                </c:pt>
                <c:pt idx="1">
                  <c:v>Checkers</c:v>
                </c:pt>
                <c:pt idx="2">
                  <c:v>Classifieds</c:v>
                </c:pt>
                <c:pt idx="3">
                  <c:v>Daffodil</c:v>
                </c:pt>
                <c:pt idx="4">
                  <c:v>Empl. Dir</c:v>
                </c:pt>
                <c:pt idx="5">
                  <c:v>Events</c:v>
                </c:pt>
                <c:pt idx="6">
                  <c:v>Filelister</c:v>
                </c:pt>
                <c:pt idx="7">
                  <c:v>Officetalk</c:v>
                </c:pt>
                <c:pt idx="8">
                  <c:v>Portal</c:v>
                </c:pt>
              </c:strCache>
            </c:strRef>
          </c:cat>
          <c:val>
            <c:numRef>
              <c:f>Sheet2!$C$3:$C$11</c:f>
              <c:numCache>
                <c:formatCode>General</c:formatCode>
                <c:ptCount val="9"/>
                <c:pt idx="0">
                  <c:v>189</c:v>
                </c:pt>
                <c:pt idx="1">
                  <c:v>69</c:v>
                </c:pt>
                <c:pt idx="2">
                  <c:v>118</c:v>
                </c:pt>
                <c:pt idx="3">
                  <c:v>165</c:v>
                </c:pt>
                <c:pt idx="4">
                  <c:v>66</c:v>
                </c:pt>
                <c:pt idx="5">
                  <c:v>79</c:v>
                </c:pt>
                <c:pt idx="6">
                  <c:v>46</c:v>
                </c:pt>
                <c:pt idx="7">
                  <c:v>58</c:v>
                </c:pt>
                <c:pt idx="8">
                  <c:v>211</c:v>
                </c:pt>
              </c:numCache>
            </c:numRef>
          </c:val>
        </c:ser>
        <c:axId val="68279680"/>
        <c:axId val="68326528"/>
      </c:barChart>
      <c:catAx>
        <c:axId val="68279680"/>
        <c:scaling>
          <c:orientation val="minMax"/>
        </c:scaling>
        <c:axPos val="b"/>
        <c:tickLblPos val="nextTo"/>
        <c:crossAx val="68326528"/>
        <c:crosses val="autoZero"/>
        <c:auto val="1"/>
        <c:lblAlgn val="ctr"/>
        <c:lblOffset val="100"/>
      </c:catAx>
      <c:valAx>
        <c:axId val="68326528"/>
        <c:scaling>
          <c:orientation val="minMax"/>
        </c:scaling>
        <c:axPos val="l"/>
        <c:majorGridlines/>
        <c:numFmt formatCode="General" sourceLinked="1"/>
        <c:tickLblPos val="nextTo"/>
        <c:crossAx val="6827968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522590190932019"/>
          <c:y val="8.234616506270051E-2"/>
          <c:w val="0.1134272554166024"/>
          <c:h val="0.15799285505978425"/>
        </c:manualLayout>
      </c:layout>
      <c:overlay val="1"/>
      <c:spPr>
        <a:solidFill>
          <a:srgbClr val="000000"/>
        </a:solidFill>
      </c:spPr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Number of Components</a:t>
            </a:r>
            <a:endParaRPr lang="en-US" dirty="0"/>
          </a:p>
        </c:rich>
      </c:tx>
      <c:layout/>
    </c:title>
    <c:plotArea>
      <c:layout>
        <c:manualLayout>
          <c:layoutTarget val="inner"/>
          <c:xMode val="edge"/>
          <c:yMode val="edge"/>
          <c:x val="8.6495406824146998E-2"/>
          <c:y val="0.18842592592592591"/>
          <c:w val="0.8943961992731676"/>
          <c:h val="0.52300196850393699"/>
        </c:manualLayout>
      </c:layout>
      <c:barChart>
        <c:barDir val="col"/>
        <c:grouping val="clustered"/>
        <c:ser>
          <c:idx val="0"/>
          <c:order val="0"/>
          <c:tx>
            <c:strRef>
              <c:f>Sheet2!$D$2</c:f>
              <c:strCache>
                <c:ptCount val="1"/>
                <c:pt idx="0">
                  <c:v>SQLMAP++</c:v>
                </c:pt>
              </c:strCache>
            </c:strRef>
          </c:tx>
          <c:cat>
            <c:strRef>
              <c:f>Sheet2!$A$3:$A$11</c:f>
              <c:strCache>
                <c:ptCount val="9"/>
                <c:pt idx="0">
                  <c:v>Bookstore</c:v>
                </c:pt>
                <c:pt idx="1">
                  <c:v>Checkers</c:v>
                </c:pt>
                <c:pt idx="2">
                  <c:v>Classifieds</c:v>
                </c:pt>
                <c:pt idx="3">
                  <c:v>Daffodil</c:v>
                </c:pt>
                <c:pt idx="4">
                  <c:v>Empl. Dir</c:v>
                </c:pt>
                <c:pt idx="5">
                  <c:v>Events</c:v>
                </c:pt>
                <c:pt idx="6">
                  <c:v>Filelister</c:v>
                </c:pt>
                <c:pt idx="7">
                  <c:v>Officetalk</c:v>
                </c:pt>
                <c:pt idx="8">
                  <c:v>Portal</c:v>
                </c:pt>
              </c:strCache>
            </c:strRef>
          </c:cat>
          <c:val>
            <c:numRef>
              <c:f>Sheet2!$D$3:$D$11</c:f>
              <c:numCache>
                <c:formatCode>General</c:formatCode>
                <c:ptCount val="9"/>
                <c:pt idx="0">
                  <c:v>15</c:v>
                </c:pt>
                <c:pt idx="1">
                  <c:v>2</c:v>
                </c:pt>
                <c:pt idx="2">
                  <c:v>10</c:v>
                </c:pt>
                <c:pt idx="3">
                  <c:v>7</c:v>
                </c:pt>
                <c:pt idx="4">
                  <c:v>6</c:v>
                </c:pt>
                <c:pt idx="5">
                  <c:v>8</c:v>
                </c:pt>
                <c:pt idx="6">
                  <c:v>1</c:v>
                </c:pt>
                <c:pt idx="7">
                  <c:v>5</c:v>
                </c:pt>
                <c:pt idx="8">
                  <c:v>20</c:v>
                </c:pt>
              </c:numCache>
            </c:numRef>
          </c:val>
        </c:ser>
        <c:ser>
          <c:idx val="1"/>
          <c:order val="1"/>
          <c:tx>
            <c:strRef>
              <c:f>Sheet2!$E$2</c:f>
              <c:strCache>
                <c:ptCount val="1"/>
                <c:pt idx="0">
                  <c:v>SDAPT</c:v>
                </c:pt>
              </c:strCache>
            </c:strRef>
          </c:tx>
          <c:val>
            <c:numRef>
              <c:f>Sheet2!$E$3:$E$11</c:f>
              <c:numCache>
                <c:formatCode>General</c:formatCode>
                <c:ptCount val="9"/>
                <c:pt idx="0">
                  <c:v>27</c:v>
                </c:pt>
                <c:pt idx="1">
                  <c:v>20</c:v>
                </c:pt>
                <c:pt idx="2">
                  <c:v>18</c:v>
                </c:pt>
                <c:pt idx="3">
                  <c:v>39</c:v>
                </c:pt>
                <c:pt idx="4">
                  <c:v>9</c:v>
                </c:pt>
                <c:pt idx="5">
                  <c:v>12</c:v>
                </c:pt>
                <c:pt idx="6">
                  <c:v>9</c:v>
                </c:pt>
                <c:pt idx="7">
                  <c:v>20</c:v>
                </c:pt>
                <c:pt idx="8">
                  <c:v>27</c:v>
                </c:pt>
              </c:numCache>
            </c:numRef>
          </c:val>
        </c:ser>
        <c:axId val="68339200"/>
        <c:axId val="68340736"/>
      </c:barChart>
      <c:catAx>
        <c:axId val="68339200"/>
        <c:scaling>
          <c:orientation val="minMax"/>
        </c:scaling>
        <c:axPos val="b"/>
        <c:tickLblPos val="nextTo"/>
        <c:crossAx val="68340736"/>
        <c:crosses val="autoZero"/>
        <c:auto val="1"/>
        <c:lblAlgn val="ctr"/>
        <c:lblOffset val="100"/>
      </c:catAx>
      <c:valAx>
        <c:axId val="68340736"/>
        <c:scaling>
          <c:orientation val="minMax"/>
        </c:scaling>
        <c:axPos val="l"/>
        <c:majorGridlines/>
        <c:numFmt formatCode="General" sourceLinked="1"/>
        <c:tickLblPos val="nextTo"/>
        <c:crossAx val="68339200"/>
        <c:crosses val="autoZero"/>
        <c:crossBetween val="between"/>
        <c:majorUnit val="10"/>
      </c:valAx>
    </c:plotArea>
    <c:legend>
      <c:legendPos val="tr"/>
      <c:layout>
        <c:manualLayout>
          <c:xMode val="edge"/>
          <c:yMode val="edge"/>
          <c:x val="0.86471557641833274"/>
          <c:y val="8.6574074074074109E-2"/>
          <c:w val="0.11124596204320616"/>
          <c:h val="0.15799285505978425"/>
        </c:manualLayout>
      </c:layout>
      <c:overlay val="1"/>
      <c:spPr>
        <a:solidFill>
          <a:srgbClr val="000000"/>
        </a:solidFill>
      </c:spPr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Number of Discovered Vulnerabilities</a:t>
            </a:r>
            <a:endParaRPr lang="en-US" dirty="0"/>
          </a:p>
        </c:rich>
      </c:tx>
      <c:layout/>
    </c:title>
    <c:plotArea>
      <c:layout>
        <c:manualLayout>
          <c:layoutTarget val="inner"/>
          <c:xMode val="edge"/>
          <c:yMode val="edge"/>
          <c:x val="4.7612150545402014E-2"/>
          <c:y val="0.11497175141242943"/>
          <c:w val="0.91602843795901689"/>
          <c:h val="0.79599337159126271"/>
        </c:manualLayout>
      </c:layout>
      <c:barChart>
        <c:barDir val="col"/>
        <c:grouping val="clustered"/>
        <c:ser>
          <c:idx val="0"/>
          <c:order val="0"/>
          <c:tx>
            <c:strRef>
              <c:f>Sheet3!$B$2</c:f>
              <c:strCache>
                <c:ptCount val="1"/>
                <c:pt idx="0">
                  <c:v>SQLMAP++</c:v>
                </c:pt>
              </c:strCache>
            </c:strRef>
          </c:tx>
          <c:cat>
            <c:strRef>
              <c:f>Sheet3!$A$3:$A$11</c:f>
              <c:strCache>
                <c:ptCount val="9"/>
                <c:pt idx="0">
                  <c:v>Bookstore</c:v>
                </c:pt>
                <c:pt idx="1">
                  <c:v>Checkers</c:v>
                </c:pt>
                <c:pt idx="2">
                  <c:v>Classifieds</c:v>
                </c:pt>
                <c:pt idx="3">
                  <c:v>Daffodil</c:v>
                </c:pt>
                <c:pt idx="4">
                  <c:v>Empl. Dir.</c:v>
                </c:pt>
                <c:pt idx="5">
                  <c:v>Events</c:v>
                </c:pt>
                <c:pt idx="6">
                  <c:v>Filelister</c:v>
                </c:pt>
                <c:pt idx="7">
                  <c:v>Officetalk</c:v>
                </c:pt>
                <c:pt idx="8">
                  <c:v>Portal</c:v>
                </c:pt>
              </c:strCache>
            </c:strRef>
          </c:cat>
          <c:val>
            <c:numRef>
              <c:f>Sheet3!$B$3:$B$11</c:f>
              <c:numCache>
                <c:formatCode>General</c:formatCode>
                <c:ptCount val="9"/>
                <c:pt idx="0">
                  <c:v>7</c:v>
                </c:pt>
                <c:pt idx="1">
                  <c:v>0</c:v>
                </c:pt>
                <c:pt idx="2">
                  <c:v>4</c:v>
                </c:pt>
                <c:pt idx="3">
                  <c:v>6</c:v>
                </c:pt>
                <c:pt idx="4">
                  <c:v>1</c:v>
                </c:pt>
                <c:pt idx="5">
                  <c:v>4</c:v>
                </c:pt>
                <c:pt idx="6">
                  <c:v>1</c:v>
                </c:pt>
                <c:pt idx="7">
                  <c:v>2</c:v>
                </c:pt>
                <c:pt idx="8">
                  <c:v>11</c:v>
                </c:pt>
              </c:numCache>
            </c:numRef>
          </c:val>
        </c:ser>
        <c:ser>
          <c:idx val="1"/>
          <c:order val="1"/>
          <c:tx>
            <c:strRef>
              <c:f>Sheet3!$C$2</c:f>
              <c:strCache>
                <c:ptCount val="1"/>
                <c:pt idx="0">
                  <c:v>SDAPT</c:v>
                </c:pt>
              </c:strCache>
            </c:strRef>
          </c:tx>
          <c:cat>
            <c:strRef>
              <c:f>Sheet3!$A$3:$A$11</c:f>
              <c:strCache>
                <c:ptCount val="9"/>
                <c:pt idx="0">
                  <c:v>Bookstore</c:v>
                </c:pt>
                <c:pt idx="1">
                  <c:v>Checkers</c:v>
                </c:pt>
                <c:pt idx="2">
                  <c:v>Classifieds</c:v>
                </c:pt>
                <c:pt idx="3">
                  <c:v>Daffodil</c:v>
                </c:pt>
                <c:pt idx="4">
                  <c:v>Empl. Dir.</c:v>
                </c:pt>
                <c:pt idx="5">
                  <c:v>Events</c:v>
                </c:pt>
                <c:pt idx="6">
                  <c:v>Filelister</c:v>
                </c:pt>
                <c:pt idx="7">
                  <c:v>Officetalk</c:v>
                </c:pt>
                <c:pt idx="8">
                  <c:v>Portal</c:v>
                </c:pt>
              </c:strCache>
            </c:strRef>
          </c:cat>
          <c:val>
            <c:numRef>
              <c:f>Sheet3!$C$3:$C$11</c:f>
              <c:numCache>
                <c:formatCode>General</c:formatCode>
                <c:ptCount val="9"/>
                <c:pt idx="0">
                  <c:v>11</c:v>
                </c:pt>
                <c:pt idx="1">
                  <c:v>2</c:v>
                </c:pt>
                <c:pt idx="2">
                  <c:v>14</c:v>
                </c:pt>
                <c:pt idx="3">
                  <c:v>11</c:v>
                </c:pt>
                <c:pt idx="4">
                  <c:v>11</c:v>
                </c:pt>
                <c:pt idx="5">
                  <c:v>11</c:v>
                </c:pt>
                <c:pt idx="6">
                  <c:v>1</c:v>
                </c:pt>
                <c:pt idx="7">
                  <c:v>12</c:v>
                </c:pt>
                <c:pt idx="8">
                  <c:v>17</c:v>
                </c:pt>
              </c:numCache>
            </c:numRef>
          </c:val>
        </c:ser>
        <c:ser>
          <c:idx val="2"/>
          <c:order val="2"/>
          <c:tx>
            <c:strRef>
              <c:f>Sheet3!$D$2</c:f>
              <c:strCache>
                <c:ptCount val="1"/>
                <c:pt idx="0">
                  <c:v>SQLMAP++NORA</c:v>
                </c:pt>
              </c:strCache>
            </c:strRef>
          </c:tx>
          <c:cat>
            <c:strRef>
              <c:f>Sheet3!$A$3:$A$11</c:f>
              <c:strCache>
                <c:ptCount val="9"/>
                <c:pt idx="0">
                  <c:v>Bookstore</c:v>
                </c:pt>
                <c:pt idx="1">
                  <c:v>Checkers</c:v>
                </c:pt>
                <c:pt idx="2">
                  <c:v>Classifieds</c:v>
                </c:pt>
                <c:pt idx="3">
                  <c:v>Daffodil</c:v>
                </c:pt>
                <c:pt idx="4">
                  <c:v>Empl. Dir.</c:v>
                </c:pt>
                <c:pt idx="5">
                  <c:v>Events</c:v>
                </c:pt>
                <c:pt idx="6">
                  <c:v>Filelister</c:v>
                </c:pt>
                <c:pt idx="7">
                  <c:v>Officetalk</c:v>
                </c:pt>
                <c:pt idx="8">
                  <c:v>Portal</c:v>
                </c:pt>
              </c:strCache>
            </c:strRef>
          </c:cat>
          <c:val>
            <c:numRef>
              <c:f>Sheet3!$D$3:$D$11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</c:ser>
        <c:axId val="68368256"/>
        <c:axId val="68369792"/>
      </c:barChart>
      <c:catAx>
        <c:axId val="68368256"/>
        <c:scaling>
          <c:orientation val="minMax"/>
        </c:scaling>
        <c:axPos val="b"/>
        <c:tickLblPos val="nextTo"/>
        <c:crossAx val="68369792"/>
        <c:crosses val="autoZero"/>
        <c:auto val="1"/>
        <c:lblAlgn val="ctr"/>
        <c:lblOffset val="100"/>
      </c:catAx>
      <c:valAx>
        <c:axId val="68369792"/>
        <c:scaling>
          <c:orientation val="minMax"/>
        </c:scaling>
        <c:axPos val="l"/>
        <c:majorGridlines/>
        <c:numFmt formatCode="General" sourceLinked="1"/>
        <c:tickLblPos val="nextTo"/>
        <c:crossAx val="68368256"/>
        <c:crosses val="autoZero"/>
        <c:crossBetween val="between"/>
      </c:valAx>
    </c:plotArea>
    <c:legend>
      <c:legendPos val="r"/>
      <c:legendEntry>
        <c:idx val="2"/>
        <c:delete val="1"/>
      </c:legendEntry>
      <c:layout>
        <c:manualLayout>
          <c:xMode val="edge"/>
          <c:yMode val="edge"/>
          <c:x val="0.69294169825994012"/>
          <c:y val="0.15518684105164821"/>
          <c:w val="0.17856124635796683"/>
          <c:h val="0.16335513145602573"/>
        </c:manualLayout>
      </c:layout>
      <c:spPr>
        <a:solidFill>
          <a:schemeClr val="bg1"/>
        </a:solidFill>
      </c:spPr>
      <c:txPr>
        <a:bodyPr/>
        <a:lstStyle/>
        <a:p>
          <a:pPr>
            <a:defRPr sz="1200"/>
          </a:pPr>
          <a:endParaRPr lang="en-US"/>
        </a:p>
      </c:txPr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342E6E-B5B1-402A-AC2B-43172EB0D27E}" type="datetimeFigureOut">
              <a:rPr lang="en-US" smtClean="0"/>
              <a:pPr/>
              <a:t>4/9/2009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53ECEC-DF3A-4EB4-BD6E-6F78FC560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53ECEC-DF3A-4EB4-BD6E-6F78FC56070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8277F6-BB66-4FF9-91B9-950F20571339}" type="slidenum">
              <a:rPr lang="en-US"/>
              <a:pPr/>
              <a:t>2</a:t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8277F6-BB66-4FF9-91B9-950F20571339}" type="slidenum">
              <a:rPr lang="en-US"/>
              <a:pPr/>
              <a:t>3</a:t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8C7FD3-BBBF-4629-B0C6-2A68010842F0}" type="slidenum">
              <a:rPr lang="en-US"/>
              <a:pPr/>
              <a:t>7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Mention we can handle string expressions and wrappers, but didn’t</a:t>
            </a:r>
            <a:r>
              <a:rPr lang="en-US" baseline="0" dirty="0" smtClean="0"/>
              <a:t> show to keep examples simplified.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53ECEC-DF3A-4EB4-BD6E-6F78FC56070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15AECE-A4EA-452A-A212-34EF726CA637}" type="slidenum">
              <a:rPr lang="en-US"/>
              <a:pPr/>
              <a:t>16</a:t>
            </a:fld>
            <a:endParaRPr lang="en-US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57200" y="2286000"/>
            <a:ext cx="8229600" cy="1143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101600" algn="ctr">
              <a:buFont typeface="Times" pitchFamily="-80" charset="0"/>
              <a:buNone/>
              <a:defRPr/>
            </a:lvl1pPr>
          </a:lstStyle>
          <a:p>
            <a:r>
              <a:rPr lang="en-US" altLang="ja-JP" smtClean="0"/>
              <a:t>Click to edit Master subtitle style</a:t>
            </a:r>
            <a:endParaRPr lang="en-US" altLang="ja-JP"/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>
            <a:off x="1066800" y="3581400"/>
            <a:ext cx="7086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4/9/2009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152400"/>
            <a:ext cx="200025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152400"/>
            <a:ext cx="584835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4/9/2009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152400"/>
            <a:ext cx="80010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71500" y="1981200"/>
            <a:ext cx="3924300" cy="381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924300" cy="381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2400" y="6248400"/>
            <a:ext cx="1752600" cy="457200"/>
          </a:xfrm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4/9/2009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48400"/>
            <a:ext cx="5237163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676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152400"/>
            <a:ext cx="80010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71500" y="1981200"/>
            <a:ext cx="8001000" cy="3810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248400"/>
            <a:ext cx="1752600" cy="457200"/>
          </a:xfrm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4/9/2009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248400"/>
            <a:ext cx="5237163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4/9/2009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4/9/2009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981200"/>
            <a:ext cx="39243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9243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4/9/2009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4/9/2009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4/9/2009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4/9/2009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4/9/2009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4/9/2009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1A181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152400"/>
            <a:ext cx="8001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981200"/>
            <a:ext cx="8001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2484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400">
                <a:latin typeface="+mn-lt"/>
                <a:ea typeface="+mn-ea"/>
              </a:defRPr>
            </a:lvl1pPr>
          </a:lstStyle>
          <a:p>
            <a:fld id="{1D8BD707-D9CF-40AE-B4C6-C98DA3205C09}" type="datetimeFigureOut">
              <a:rPr lang="en-US" smtClean="0"/>
              <a:pPr/>
              <a:t>4/9/2009</a:t>
            </a:fld>
            <a:endParaRPr 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57400" y="6248400"/>
            <a:ext cx="5237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1" sz="1400">
                <a:latin typeface="+mn-lt"/>
                <a:ea typeface="+mn-ea"/>
              </a:defRPr>
            </a:lvl1pPr>
          </a:lstStyle>
          <a:p>
            <a:endParaRPr lang="en-US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62484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1" sz="1400">
                <a:latin typeface="+mn-lt"/>
                <a:ea typeface="+mn-ea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319" name="Line 7"/>
          <p:cNvSpPr>
            <a:spLocks noChangeShapeType="1"/>
          </p:cNvSpPr>
          <p:nvPr/>
        </p:nvSpPr>
        <p:spPr bwMode="auto">
          <a:xfrm>
            <a:off x="533400" y="914400"/>
            <a:ext cx="80772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Helvetica" pitchFamily="-80" charset="0"/>
          <a:ea typeface="Osaka" pitchFamily="-80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Helvetica" pitchFamily="-80" charset="0"/>
          <a:ea typeface="Osaka" pitchFamily="-80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Helvetica" pitchFamily="-80" charset="0"/>
          <a:ea typeface="Osaka" pitchFamily="-80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Helvetica" pitchFamily="-80" charset="0"/>
          <a:ea typeface="Osaka" pitchFamily="-80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Helvetica" pitchFamily="-80" charset="0"/>
          <a:ea typeface="Osaka" pitchFamily="-80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Helvetica" pitchFamily="-80" charset="0"/>
          <a:ea typeface="Osaka" pitchFamily="-80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Helvetica" pitchFamily="-80" charset="0"/>
          <a:ea typeface="Osaka" pitchFamily="-80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Helvetica" pitchFamily="-80" charset="0"/>
          <a:ea typeface="Osaka" pitchFamily="-80" charset="-128"/>
        </a:defRPr>
      </a:lvl9pPr>
    </p:titleStyle>
    <p:bodyStyle>
      <a:lvl1pPr marL="454025" indent="-3524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SzPct val="100000"/>
        <a:buFont typeface="Times" pitchFamily="-80" charset="0"/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919163" indent="-3508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Times" pitchFamily="-80" charset="0"/>
        <a:buChar char="•"/>
        <a:defRPr kumimoji="1" sz="2800">
          <a:solidFill>
            <a:schemeClr val="tx1"/>
          </a:solidFill>
          <a:latin typeface="+mn-lt"/>
          <a:ea typeface="+mn-ea"/>
        </a:defRPr>
      </a:lvl2pPr>
      <a:lvl3pPr marL="1371600" indent="-317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pitchFamily="-80" charset="0"/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844675" indent="-30162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pitchFamily="-80" charset="0"/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347913" indent="-2952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pitchFamily="-80" charset="0"/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805113" indent="-2952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pitchFamily="-80" charset="0"/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3262313" indent="-2952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pitchFamily="-80" charset="0"/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719513" indent="-2952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pitchFamily="-80" charset="0"/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4176713" indent="-2952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pitchFamily="-80" charset="0"/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28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Penetration Testing with Improved Input Vector Identification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William G.J. Halfond, </a:t>
            </a:r>
            <a:r>
              <a:rPr lang="en-US" dirty="0" err="1" smtClean="0"/>
              <a:t>Shauvik</a:t>
            </a:r>
            <a:r>
              <a:rPr lang="en-US" dirty="0" smtClean="0"/>
              <a:t> Roy </a:t>
            </a:r>
            <a:r>
              <a:rPr lang="en-US" dirty="0" err="1" smtClean="0"/>
              <a:t>Choudhary</a:t>
            </a:r>
            <a:r>
              <a:rPr lang="en-US" dirty="0" smtClean="0"/>
              <a:t>, and Alessandro </a:t>
            </a:r>
            <a:r>
              <a:rPr lang="en-US" dirty="0" err="1" smtClean="0"/>
              <a:t>Orso</a:t>
            </a:r>
            <a:endParaRPr lang="en-US" dirty="0" smtClean="0"/>
          </a:p>
          <a:p>
            <a:r>
              <a:rPr lang="en-US" dirty="0" smtClean="0"/>
              <a:t>College of Computing</a:t>
            </a:r>
          </a:p>
          <a:p>
            <a:r>
              <a:rPr lang="en-US" dirty="0" smtClean="0"/>
              <a:t>Georgia Institute of Technology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152400"/>
            <a:ext cx="8610600" cy="685800"/>
          </a:xfrm>
        </p:spPr>
        <p:txBody>
          <a:bodyPr/>
          <a:lstStyle/>
          <a:p>
            <a:r>
              <a:rPr lang="en-US" sz="3600" dirty="0" smtClean="0"/>
              <a:t>1) Interface Analysis: Group IPs</a:t>
            </a:r>
            <a:endParaRPr lang="en-US" sz="36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971800" y="1066800"/>
            <a:ext cx="5390899" cy="4924425"/>
          </a:xfrm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/>
              <a:t>  </a:t>
            </a:r>
            <a:r>
              <a:rPr lang="en-US" sz="1600" b="1" dirty="0" smtClean="0">
                <a:solidFill>
                  <a:schemeClr val="accent1"/>
                </a:solidFill>
              </a:rPr>
              <a:t>public void </a:t>
            </a:r>
            <a:r>
              <a:rPr lang="en-US" sz="1600" dirty="0" smtClean="0"/>
              <a:t>service(</a:t>
            </a:r>
            <a:r>
              <a:rPr lang="en-US" sz="1600" dirty="0" err="1" smtClean="0"/>
              <a:t>HttpServletRequest</a:t>
            </a:r>
            <a:r>
              <a:rPr lang="en-US" sz="1600" dirty="0" smtClean="0"/>
              <a:t> </a:t>
            </a:r>
            <a:r>
              <a:rPr lang="en-US" sz="1600" dirty="0" err="1" smtClean="0"/>
              <a:t>req</a:t>
            </a:r>
            <a:r>
              <a:rPr lang="en-US" sz="1600" dirty="0" smtClean="0"/>
              <a:t>)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/>
              <a:t>  1.    String action = </a:t>
            </a:r>
            <a:r>
              <a:rPr lang="en-US" sz="1600" dirty="0" err="1" smtClean="0"/>
              <a:t>req.getParameter</a:t>
            </a:r>
            <a:r>
              <a:rPr lang="en-US" sz="1600" dirty="0" smtClean="0"/>
              <a:t>(</a:t>
            </a:r>
            <a:r>
              <a:rPr lang="en-US" sz="1600" dirty="0" smtClean="0">
                <a:solidFill>
                  <a:srgbClr val="00B0F0"/>
                </a:solidFill>
              </a:rPr>
              <a:t>“</a:t>
            </a:r>
            <a:r>
              <a:rPr lang="en-US" sz="1600" dirty="0" err="1" smtClean="0">
                <a:solidFill>
                  <a:srgbClr val="00B0F0"/>
                </a:solidFill>
              </a:rPr>
              <a:t>userAction</a:t>
            </a:r>
            <a:r>
              <a:rPr lang="en-US" sz="1600" dirty="0" smtClean="0">
                <a:solidFill>
                  <a:srgbClr val="00B0F0"/>
                </a:solidFill>
              </a:rPr>
              <a:t>”</a:t>
            </a:r>
            <a:r>
              <a:rPr lang="en-US" sz="1600" dirty="0" smtClean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/>
              <a:t>  2.   </a:t>
            </a:r>
            <a:r>
              <a:rPr lang="en-US" sz="1600" b="1" dirty="0" smtClean="0"/>
              <a:t> </a:t>
            </a:r>
            <a:r>
              <a:rPr lang="en-US" sz="1600" b="1" dirty="0" smtClean="0">
                <a:solidFill>
                  <a:schemeClr val="accent1"/>
                </a:solidFill>
              </a:rPr>
              <a:t>if </a:t>
            </a:r>
            <a:r>
              <a:rPr lang="en-US" sz="1600" dirty="0" smtClean="0"/>
              <a:t>(</a:t>
            </a:r>
            <a:r>
              <a:rPr lang="en-US" sz="1600" dirty="0" err="1" smtClean="0"/>
              <a:t>action.equals</a:t>
            </a:r>
            <a:r>
              <a:rPr lang="en-US" sz="1600" dirty="0" smtClean="0"/>
              <a:t>(</a:t>
            </a:r>
            <a:r>
              <a:rPr lang="en-US" sz="1600" dirty="0" smtClean="0">
                <a:solidFill>
                  <a:srgbClr val="00B0F0"/>
                </a:solidFill>
              </a:rPr>
              <a:t>“</a:t>
            </a:r>
            <a:r>
              <a:rPr lang="en-US" sz="1600" dirty="0" err="1" smtClean="0">
                <a:solidFill>
                  <a:srgbClr val="00B0F0"/>
                </a:solidFill>
              </a:rPr>
              <a:t>createLogin</a:t>
            </a:r>
            <a:r>
              <a:rPr lang="en-US" sz="1600" dirty="0" smtClean="0">
                <a:solidFill>
                  <a:srgbClr val="00B0F0"/>
                </a:solidFill>
              </a:rPr>
              <a:t>”</a:t>
            </a:r>
            <a:r>
              <a:rPr lang="en-US" sz="1600" dirty="0" smtClean="0"/>
              <a:t>))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/>
              <a:t>  3.       String password = </a:t>
            </a:r>
            <a:r>
              <a:rPr lang="en-US" sz="1600" dirty="0" err="1" smtClean="0"/>
              <a:t>req.getParameter</a:t>
            </a:r>
            <a:r>
              <a:rPr lang="en-US" sz="1600" dirty="0" smtClean="0"/>
              <a:t>(</a:t>
            </a:r>
            <a:r>
              <a:rPr lang="en-US" sz="1600" dirty="0" smtClean="0">
                <a:solidFill>
                  <a:srgbClr val="00B0F0"/>
                </a:solidFill>
              </a:rPr>
              <a:t>“password”</a:t>
            </a:r>
            <a:r>
              <a:rPr lang="en-US" sz="1600" dirty="0" smtClean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/>
              <a:t>  4.       String </a:t>
            </a:r>
            <a:r>
              <a:rPr lang="en-US" sz="1600" dirty="0" err="1" smtClean="0"/>
              <a:t>loginName</a:t>
            </a:r>
            <a:r>
              <a:rPr lang="en-US" sz="1600" dirty="0" smtClean="0"/>
              <a:t> = </a:t>
            </a:r>
            <a:r>
              <a:rPr lang="en-US" sz="1600" dirty="0" err="1" smtClean="0"/>
              <a:t>req.getParameter</a:t>
            </a:r>
            <a:r>
              <a:rPr lang="en-US" sz="1600" dirty="0" smtClean="0"/>
              <a:t>(</a:t>
            </a:r>
            <a:r>
              <a:rPr lang="en-US" sz="1600" dirty="0" smtClean="0">
                <a:solidFill>
                  <a:srgbClr val="00B0F0"/>
                </a:solidFill>
              </a:rPr>
              <a:t>“login”</a:t>
            </a:r>
            <a:r>
              <a:rPr lang="en-US" sz="1600" dirty="0" smtClean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/>
              <a:t>  5.      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b="1" dirty="0" smtClean="0">
                <a:solidFill>
                  <a:schemeClr val="accent1"/>
                </a:solidFill>
              </a:rPr>
              <a:t>if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 smtClean="0"/>
              <a:t>(</a:t>
            </a:r>
            <a:r>
              <a:rPr lang="en-US" sz="1600" dirty="0" err="1" smtClean="0"/>
              <a:t>isInteger</a:t>
            </a:r>
            <a:r>
              <a:rPr lang="en-US" sz="1600" dirty="0" smtClean="0"/>
              <a:t>(password))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/>
              <a:t>  6.          </a:t>
            </a:r>
            <a:r>
              <a:rPr lang="en-US" sz="1600" dirty="0" err="1" smtClean="0"/>
              <a:t>db.execute</a:t>
            </a:r>
            <a:r>
              <a:rPr lang="en-US" sz="1600" dirty="0" smtClean="0"/>
              <a:t>(</a:t>
            </a:r>
            <a:r>
              <a:rPr lang="en-US" sz="1600" dirty="0" smtClean="0">
                <a:solidFill>
                  <a:srgbClr val="00B0F0"/>
                </a:solidFill>
              </a:rPr>
              <a:t>“insert into </a:t>
            </a:r>
            <a:r>
              <a:rPr lang="en-US" sz="1600" dirty="0" err="1" smtClean="0">
                <a:solidFill>
                  <a:srgbClr val="00B0F0"/>
                </a:solidFill>
              </a:rPr>
              <a:t>UserTable</a:t>
            </a:r>
            <a:r>
              <a:rPr lang="en-US" sz="1600" dirty="0" smtClean="0">
                <a:solidFill>
                  <a:srgbClr val="00B0F0"/>
                </a:solidFill>
              </a:rPr>
              <a:t> ”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/>
              <a:t>                                   + </a:t>
            </a:r>
            <a:r>
              <a:rPr lang="en-US" sz="1600" dirty="0" smtClean="0">
                <a:solidFill>
                  <a:srgbClr val="00B0F0"/>
                </a:solidFill>
              </a:rPr>
              <a:t>“(login, password) values (”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/>
              <a:t>                                   + </a:t>
            </a:r>
            <a:r>
              <a:rPr lang="en-US" sz="1600" dirty="0" err="1" smtClean="0"/>
              <a:t>loginName</a:t>
            </a:r>
            <a:r>
              <a:rPr lang="en-US" sz="1600" dirty="0" smtClean="0"/>
              <a:t> + </a:t>
            </a:r>
            <a:r>
              <a:rPr lang="en-US" sz="1600" dirty="0" smtClean="0">
                <a:solidFill>
                  <a:srgbClr val="00B0F0"/>
                </a:solidFill>
              </a:rPr>
              <a:t>“, ”</a:t>
            </a:r>
            <a:r>
              <a:rPr lang="en-US" sz="1600" dirty="0" smtClean="0"/>
              <a:t> + password + </a:t>
            </a:r>
            <a:r>
              <a:rPr lang="en-US" sz="1600" dirty="0" smtClean="0">
                <a:solidFill>
                  <a:srgbClr val="00B0F0"/>
                </a:solidFill>
              </a:rPr>
              <a:t>“)”</a:t>
            </a:r>
            <a:r>
              <a:rPr lang="en-US" sz="1600" dirty="0" smtClean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/>
              <a:t>  7.          </a:t>
            </a:r>
            <a:r>
              <a:rPr lang="en-US" sz="1600" dirty="0" err="1" smtClean="0"/>
              <a:t>displayAddressForm</a:t>
            </a:r>
            <a:r>
              <a:rPr lang="en-US" sz="1600" dirty="0" smtClean="0"/>
              <a:t>()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/>
              <a:t>  8.      </a:t>
            </a:r>
            <a:r>
              <a:rPr lang="en-US" sz="1600" b="1" dirty="0" smtClean="0">
                <a:solidFill>
                  <a:schemeClr val="accent1"/>
                </a:solidFill>
              </a:rPr>
              <a:t>else</a:t>
            </a:r>
            <a:r>
              <a:rPr lang="en-US" sz="1600" dirty="0" smtClean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/>
              <a:t>  9.          </a:t>
            </a:r>
            <a:r>
              <a:rPr lang="en-US" sz="1600" dirty="0" err="1" smtClean="0"/>
              <a:t>displayErrorPage</a:t>
            </a:r>
            <a:r>
              <a:rPr lang="en-US" sz="1600" dirty="0" smtClean="0"/>
              <a:t>(</a:t>
            </a:r>
            <a:r>
              <a:rPr lang="en-US" sz="1600" dirty="0" smtClean="0">
                <a:solidFill>
                  <a:srgbClr val="00B0F0"/>
                </a:solidFill>
              </a:rPr>
              <a:t>“Bad password.”</a:t>
            </a:r>
            <a:r>
              <a:rPr lang="en-US" sz="1600" dirty="0" smtClean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/>
              <a:t>10.    </a:t>
            </a:r>
            <a:r>
              <a:rPr lang="en-US" sz="1600" b="1" dirty="0" smtClean="0">
                <a:solidFill>
                  <a:schemeClr val="accent1"/>
                </a:solidFill>
              </a:rPr>
              <a:t>else if </a:t>
            </a:r>
            <a:r>
              <a:rPr lang="en-US" sz="1600" dirty="0" smtClean="0"/>
              <a:t>(</a:t>
            </a:r>
            <a:r>
              <a:rPr lang="en-US" sz="1600" dirty="0" err="1" smtClean="0"/>
              <a:t>action.equals</a:t>
            </a:r>
            <a:r>
              <a:rPr lang="en-US" sz="1600" dirty="0" smtClean="0"/>
              <a:t>(</a:t>
            </a:r>
            <a:r>
              <a:rPr lang="en-US" sz="1600" dirty="0" smtClean="0">
                <a:solidFill>
                  <a:srgbClr val="00B0F0"/>
                </a:solidFill>
              </a:rPr>
              <a:t>“</a:t>
            </a:r>
            <a:r>
              <a:rPr lang="en-US" sz="1600" dirty="0" err="1" smtClean="0">
                <a:solidFill>
                  <a:srgbClr val="00B0F0"/>
                </a:solidFill>
              </a:rPr>
              <a:t>provideAddress</a:t>
            </a:r>
            <a:r>
              <a:rPr lang="en-US" sz="1600" dirty="0" smtClean="0">
                <a:solidFill>
                  <a:srgbClr val="00B0F0"/>
                </a:solidFill>
              </a:rPr>
              <a:t>”</a:t>
            </a:r>
            <a:r>
              <a:rPr lang="en-US" sz="1600" dirty="0" smtClean="0"/>
              <a:t>))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/>
              <a:t>11.       String </a:t>
            </a:r>
            <a:r>
              <a:rPr lang="en-US" sz="1600" dirty="0" err="1" smtClean="0"/>
              <a:t>loginName</a:t>
            </a:r>
            <a:r>
              <a:rPr lang="en-US" sz="1600" dirty="0" smtClean="0"/>
              <a:t> = </a:t>
            </a:r>
            <a:r>
              <a:rPr lang="en-US" sz="1600" dirty="0" err="1" smtClean="0"/>
              <a:t>req.getParameter</a:t>
            </a:r>
            <a:r>
              <a:rPr lang="en-US" sz="1600" dirty="0" smtClean="0"/>
              <a:t>(</a:t>
            </a:r>
            <a:r>
              <a:rPr lang="en-US" sz="1600" dirty="0" smtClean="0">
                <a:solidFill>
                  <a:srgbClr val="00B0F0"/>
                </a:solidFill>
              </a:rPr>
              <a:t>“login”</a:t>
            </a:r>
            <a:r>
              <a:rPr lang="en-US" sz="1600" dirty="0" smtClean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/>
              <a:t>12.       String address = </a:t>
            </a:r>
            <a:r>
              <a:rPr lang="en-US" sz="1600" dirty="0" err="1" smtClean="0"/>
              <a:t>req.getParameter</a:t>
            </a:r>
            <a:r>
              <a:rPr lang="en-US" sz="1600" dirty="0" smtClean="0"/>
              <a:t>(</a:t>
            </a:r>
            <a:r>
              <a:rPr lang="en-US" sz="1600" dirty="0" smtClean="0">
                <a:solidFill>
                  <a:srgbClr val="00B0F0"/>
                </a:solidFill>
              </a:rPr>
              <a:t>“address”</a:t>
            </a:r>
            <a:r>
              <a:rPr lang="en-US" sz="1600" dirty="0" smtClean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/>
              <a:t>13.       </a:t>
            </a:r>
            <a:r>
              <a:rPr lang="en-US" sz="1600" dirty="0" err="1" smtClean="0"/>
              <a:t>db.execute</a:t>
            </a:r>
            <a:r>
              <a:rPr lang="en-US" sz="1600" dirty="0" smtClean="0"/>
              <a:t>(</a:t>
            </a:r>
            <a:r>
              <a:rPr lang="en-US" sz="1600" dirty="0" smtClean="0">
                <a:solidFill>
                  <a:srgbClr val="00B0F0"/>
                </a:solidFill>
              </a:rPr>
              <a:t>“update </a:t>
            </a:r>
            <a:r>
              <a:rPr lang="en-US" sz="1600" dirty="0" err="1" smtClean="0">
                <a:solidFill>
                  <a:srgbClr val="00B0F0"/>
                </a:solidFill>
              </a:rPr>
              <a:t>UserTable</a:t>
            </a:r>
            <a:r>
              <a:rPr lang="en-US" sz="1600" dirty="0" smtClean="0">
                <a:solidFill>
                  <a:srgbClr val="00B0F0"/>
                </a:solidFill>
              </a:rPr>
              <a:t> set”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/>
              <a:t>                                + </a:t>
            </a:r>
            <a:r>
              <a:rPr lang="en-US" sz="1600" dirty="0" smtClean="0">
                <a:solidFill>
                  <a:srgbClr val="00B0F0"/>
                </a:solidFill>
              </a:rPr>
              <a:t>“ address =’” </a:t>
            </a:r>
            <a:r>
              <a:rPr lang="en-US" sz="1600" dirty="0" smtClean="0"/>
              <a:t>+ address + </a:t>
            </a:r>
            <a:r>
              <a:rPr lang="en-US" sz="1600" dirty="0" smtClean="0">
                <a:solidFill>
                  <a:srgbClr val="00B0F0"/>
                </a:solidFill>
              </a:rPr>
              <a:t>“’”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/>
              <a:t>                                + </a:t>
            </a:r>
            <a:r>
              <a:rPr lang="en-US" sz="1600" dirty="0" smtClean="0">
                <a:solidFill>
                  <a:srgbClr val="00B0F0"/>
                </a:solidFill>
              </a:rPr>
              <a:t>“where </a:t>
            </a:r>
            <a:r>
              <a:rPr lang="en-US" sz="1600" dirty="0" err="1" smtClean="0">
                <a:solidFill>
                  <a:srgbClr val="00B0F0"/>
                </a:solidFill>
              </a:rPr>
              <a:t>loginName</a:t>
            </a:r>
            <a:r>
              <a:rPr lang="en-US" sz="1600" dirty="0" smtClean="0">
                <a:solidFill>
                  <a:srgbClr val="00B0F0"/>
                </a:solidFill>
              </a:rPr>
              <a:t>=” </a:t>
            </a:r>
            <a:r>
              <a:rPr lang="en-US" sz="1600" dirty="0" smtClean="0"/>
              <a:t>+ </a:t>
            </a:r>
            <a:r>
              <a:rPr lang="en-US" sz="1600" dirty="0" err="1" smtClean="0"/>
              <a:t>loginName</a:t>
            </a:r>
            <a:r>
              <a:rPr lang="en-US" sz="1600" dirty="0" smtClean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/>
              <a:t>14.    </a:t>
            </a:r>
            <a:r>
              <a:rPr lang="en-US" sz="1600" b="1" dirty="0" smtClean="0">
                <a:solidFill>
                  <a:schemeClr val="accent1"/>
                </a:solidFill>
              </a:rPr>
              <a:t>else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/>
              <a:t>15.       </a:t>
            </a:r>
            <a:r>
              <a:rPr lang="en-US" sz="1600" dirty="0" err="1" smtClean="0"/>
              <a:t>displayCreateLoginForm</a:t>
            </a:r>
            <a:r>
              <a:rPr lang="en-US" sz="1600" dirty="0" smtClean="0"/>
              <a:t>()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04800" y="1295400"/>
            <a:ext cx="2743200" cy="274320"/>
            <a:chOff x="29496" y="1799304"/>
            <a:chExt cx="2743200" cy="205740"/>
          </a:xfrm>
        </p:grpSpPr>
        <p:sp>
          <p:nvSpPr>
            <p:cNvPr id="6" name="Rectangle 5"/>
            <p:cNvSpPr/>
            <p:nvPr/>
          </p:nvSpPr>
          <p:spPr bwMode="auto">
            <a:xfrm>
              <a:off x="29496" y="1799304"/>
              <a:ext cx="1828800" cy="2057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userAction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 bwMode="auto">
            <a:xfrm>
              <a:off x="1858296" y="1901381"/>
              <a:ext cx="9144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8" name="Group 7"/>
          <p:cNvGrpSpPr/>
          <p:nvPr/>
        </p:nvGrpSpPr>
        <p:grpSpPr>
          <a:xfrm>
            <a:off x="304800" y="4191000"/>
            <a:ext cx="2743200" cy="274320"/>
            <a:chOff x="29496" y="1799304"/>
            <a:chExt cx="2743200" cy="205740"/>
          </a:xfrm>
        </p:grpSpPr>
        <p:sp>
          <p:nvSpPr>
            <p:cNvPr id="9" name="Rectangle 8"/>
            <p:cNvSpPr/>
            <p:nvPr/>
          </p:nvSpPr>
          <p:spPr bwMode="auto">
            <a:xfrm>
              <a:off x="29496" y="1799304"/>
              <a:ext cx="1828800" cy="2057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latin typeface="Arial" charset="0"/>
                </a:rPr>
                <a:t>login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 bwMode="auto">
            <a:xfrm>
              <a:off x="1858296" y="1901381"/>
              <a:ext cx="9144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1" name="Group 10"/>
          <p:cNvGrpSpPr/>
          <p:nvPr/>
        </p:nvGrpSpPr>
        <p:grpSpPr>
          <a:xfrm>
            <a:off x="304800" y="2133600"/>
            <a:ext cx="2743200" cy="609600"/>
            <a:chOff x="304800" y="1905000"/>
            <a:chExt cx="2743200" cy="609600"/>
          </a:xfrm>
        </p:grpSpPr>
        <p:sp>
          <p:nvSpPr>
            <p:cNvPr id="12" name="Rectangle 11"/>
            <p:cNvSpPr/>
            <p:nvPr/>
          </p:nvSpPr>
          <p:spPr bwMode="auto">
            <a:xfrm>
              <a:off x="304800" y="2240280"/>
              <a:ext cx="1828800" cy="27432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latin typeface="Arial" charset="0"/>
                </a:rPr>
                <a:t>login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3" name="Elbow Connector 12"/>
            <p:cNvCxnSpPr>
              <a:stCxn id="12" idx="3"/>
            </p:cNvCxnSpPr>
            <p:nvPr/>
          </p:nvCxnSpPr>
          <p:spPr bwMode="auto">
            <a:xfrm flipV="1">
              <a:off x="2133600" y="1905000"/>
              <a:ext cx="914400" cy="472440"/>
            </a:xfrm>
            <a:prstGeom prst="bentConnector3">
              <a:avLst>
                <a:gd name="adj1" fmla="val 67742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4" name="Group 13"/>
          <p:cNvGrpSpPr/>
          <p:nvPr/>
        </p:nvGrpSpPr>
        <p:grpSpPr>
          <a:xfrm>
            <a:off x="304800" y="4572000"/>
            <a:ext cx="2743200" cy="304800"/>
            <a:chOff x="577644" y="4572000"/>
            <a:chExt cx="2743200" cy="304800"/>
          </a:xfrm>
        </p:grpSpPr>
        <p:sp>
          <p:nvSpPr>
            <p:cNvPr id="15" name="Rectangle 14"/>
            <p:cNvSpPr/>
            <p:nvPr/>
          </p:nvSpPr>
          <p:spPr bwMode="auto">
            <a:xfrm>
              <a:off x="577644" y="4602480"/>
              <a:ext cx="1828800" cy="27432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latin typeface="Arial" charset="0"/>
                </a:rPr>
                <a:t>address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6" name="Elbow Connector 15"/>
            <p:cNvCxnSpPr>
              <a:stCxn id="15" idx="3"/>
            </p:cNvCxnSpPr>
            <p:nvPr/>
          </p:nvCxnSpPr>
          <p:spPr bwMode="auto">
            <a:xfrm flipV="1">
              <a:off x="2406444" y="4572000"/>
              <a:ext cx="914400" cy="167640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7" name="Rectangle 16"/>
          <p:cNvSpPr/>
          <p:nvPr/>
        </p:nvSpPr>
        <p:spPr bwMode="auto">
          <a:xfrm>
            <a:off x="304800" y="1004856"/>
            <a:ext cx="1828800" cy="82394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userAction:String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Arial" charset="0"/>
              </a:rPr>
              <a:t>{“</a:t>
            </a:r>
            <a:r>
              <a:rPr lang="en-US" sz="1600" dirty="0" err="1" smtClean="0">
                <a:latin typeface="Arial" charset="0"/>
              </a:rPr>
              <a:t>createLogin</a:t>
            </a:r>
            <a:r>
              <a:rPr lang="en-US" sz="1600" dirty="0" smtClean="0">
                <a:latin typeface="Arial" charset="0"/>
              </a:rPr>
              <a:t>”, “</a:t>
            </a:r>
            <a:r>
              <a:rPr lang="en-US" sz="1600" dirty="0" err="1" smtClean="0">
                <a:latin typeface="Arial" charset="0"/>
              </a:rPr>
              <a:t>provideAddress</a:t>
            </a:r>
            <a:r>
              <a:rPr lang="en-US" sz="1600" dirty="0" smtClean="0">
                <a:latin typeface="Arial" charset="0"/>
              </a:rPr>
              <a:t>”}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04800" y="1905000"/>
            <a:ext cx="2743200" cy="381000"/>
            <a:chOff x="304800" y="1874520"/>
            <a:chExt cx="2743200" cy="381000"/>
          </a:xfrm>
        </p:grpSpPr>
        <p:sp>
          <p:nvSpPr>
            <p:cNvPr id="19" name="Rectangle 18"/>
            <p:cNvSpPr/>
            <p:nvPr/>
          </p:nvSpPr>
          <p:spPr bwMode="auto">
            <a:xfrm>
              <a:off x="304800" y="1981200"/>
              <a:ext cx="1828800" cy="27432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latin typeface="Arial" charset="0"/>
                </a:rPr>
                <a:t>password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0" name="Elbow Connector 19"/>
            <p:cNvCxnSpPr>
              <a:stCxn id="19" idx="3"/>
            </p:cNvCxnSpPr>
            <p:nvPr/>
          </p:nvCxnSpPr>
          <p:spPr bwMode="auto">
            <a:xfrm flipV="1">
              <a:off x="2133600" y="1874520"/>
              <a:ext cx="914400" cy="243840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1" name="Rectangle 20"/>
          <p:cNvSpPr/>
          <p:nvPr/>
        </p:nvSpPr>
        <p:spPr bwMode="auto">
          <a:xfrm>
            <a:off x="304800" y="2010696"/>
            <a:ext cx="1828800" cy="2743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password:String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302340" y="2011680"/>
            <a:ext cx="1828800" cy="2743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password:Integer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304800" y="2468880"/>
            <a:ext cx="1828800" cy="2743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 smtClean="0">
                <a:latin typeface="Arial" charset="0"/>
              </a:rPr>
              <a:t>login:String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04800" y="4191000"/>
            <a:ext cx="1828800" cy="2743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 smtClean="0">
                <a:latin typeface="Arial" charset="0"/>
              </a:rPr>
              <a:t>login:String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04800" y="4601496"/>
            <a:ext cx="1828800" cy="2743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 smtClean="0">
                <a:latin typeface="Arial" charset="0"/>
              </a:rPr>
              <a:t>address:String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5410200" y="990600"/>
            <a:ext cx="533400" cy="533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27" name="Oval 26"/>
          <p:cNvSpPr/>
          <p:nvPr/>
        </p:nvSpPr>
        <p:spPr bwMode="auto">
          <a:xfrm>
            <a:off x="3962400" y="3065208"/>
            <a:ext cx="533400" cy="533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14</a:t>
            </a:r>
          </a:p>
        </p:txBody>
      </p:sp>
      <p:sp>
        <p:nvSpPr>
          <p:cNvPr id="28" name="Oval 27"/>
          <p:cNvSpPr/>
          <p:nvPr/>
        </p:nvSpPr>
        <p:spPr bwMode="auto">
          <a:xfrm>
            <a:off x="4724400" y="2379408"/>
            <a:ext cx="533400" cy="533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10</a:t>
            </a:r>
          </a:p>
        </p:txBody>
      </p:sp>
      <p:sp>
        <p:nvSpPr>
          <p:cNvPr id="29" name="Oval 28"/>
          <p:cNvSpPr/>
          <p:nvPr/>
        </p:nvSpPr>
        <p:spPr bwMode="auto">
          <a:xfrm>
            <a:off x="5410200" y="1708356"/>
            <a:ext cx="533400" cy="533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cxnSp>
        <p:nvCxnSpPr>
          <p:cNvPr id="31" name="Straight Arrow Connector 30"/>
          <p:cNvCxnSpPr>
            <a:stCxn id="26" idx="4"/>
            <a:endCxn id="29" idx="0"/>
          </p:cNvCxnSpPr>
          <p:nvPr/>
        </p:nvCxnSpPr>
        <p:spPr bwMode="auto">
          <a:xfrm rot="5400000">
            <a:off x="5584722" y="1616178"/>
            <a:ext cx="184356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44"/>
          <p:cNvCxnSpPr>
            <a:stCxn id="29" idx="3"/>
            <a:endCxn id="28" idx="7"/>
          </p:cNvCxnSpPr>
          <p:nvPr/>
        </p:nvCxnSpPr>
        <p:spPr bwMode="auto">
          <a:xfrm rot="5400000">
            <a:off x="5187059" y="2156267"/>
            <a:ext cx="293882" cy="3086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>
            <a:stCxn id="28" idx="3"/>
            <a:endCxn id="27" idx="7"/>
          </p:cNvCxnSpPr>
          <p:nvPr/>
        </p:nvCxnSpPr>
        <p:spPr bwMode="auto">
          <a:xfrm rot="5400000">
            <a:off x="4455785" y="2796593"/>
            <a:ext cx="308630" cy="3848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9" name="Oval 48"/>
          <p:cNvSpPr/>
          <p:nvPr/>
        </p:nvSpPr>
        <p:spPr bwMode="auto">
          <a:xfrm>
            <a:off x="3962400" y="3861624"/>
            <a:ext cx="533400" cy="533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15</a:t>
            </a:r>
          </a:p>
        </p:txBody>
      </p:sp>
      <p:cxnSp>
        <p:nvCxnSpPr>
          <p:cNvPr id="51" name="Straight Arrow Connector 50"/>
          <p:cNvCxnSpPr>
            <a:stCxn id="27" idx="4"/>
            <a:endCxn id="49" idx="0"/>
          </p:cNvCxnSpPr>
          <p:nvPr/>
        </p:nvCxnSpPr>
        <p:spPr bwMode="auto">
          <a:xfrm rot="5400000">
            <a:off x="4097592" y="3730116"/>
            <a:ext cx="263016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4" name="Oval 53"/>
          <p:cNvSpPr/>
          <p:nvPr/>
        </p:nvSpPr>
        <p:spPr bwMode="auto">
          <a:xfrm>
            <a:off x="5486400" y="3065208"/>
            <a:ext cx="533400" cy="533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11</a:t>
            </a:r>
          </a:p>
        </p:txBody>
      </p:sp>
      <p:sp>
        <p:nvSpPr>
          <p:cNvPr id="55" name="Oval 54"/>
          <p:cNvSpPr/>
          <p:nvPr/>
        </p:nvSpPr>
        <p:spPr bwMode="auto">
          <a:xfrm>
            <a:off x="5486400" y="3876372"/>
            <a:ext cx="533400" cy="533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12</a:t>
            </a:r>
          </a:p>
        </p:txBody>
      </p:sp>
      <p:sp>
        <p:nvSpPr>
          <p:cNvPr id="56" name="Oval 55"/>
          <p:cNvSpPr/>
          <p:nvPr/>
        </p:nvSpPr>
        <p:spPr bwMode="auto">
          <a:xfrm>
            <a:off x="5486400" y="4714572"/>
            <a:ext cx="533400" cy="533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13</a:t>
            </a:r>
          </a:p>
        </p:txBody>
      </p:sp>
      <p:cxnSp>
        <p:nvCxnSpPr>
          <p:cNvPr id="58" name="Straight Arrow Connector 57"/>
          <p:cNvCxnSpPr>
            <a:stCxn id="28" idx="5"/>
            <a:endCxn id="54" idx="1"/>
          </p:cNvCxnSpPr>
          <p:nvPr/>
        </p:nvCxnSpPr>
        <p:spPr bwMode="auto">
          <a:xfrm rot="16200000" flipH="1">
            <a:off x="5217785" y="2796593"/>
            <a:ext cx="308630" cy="3848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Straight Arrow Connector 59"/>
          <p:cNvCxnSpPr>
            <a:stCxn id="54" idx="4"/>
            <a:endCxn id="55" idx="0"/>
          </p:cNvCxnSpPr>
          <p:nvPr/>
        </p:nvCxnSpPr>
        <p:spPr bwMode="auto">
          <a:xfrm rot="5400000">
            <a:off x="5614218" y="3737490"/>
            <a:ext cx="277764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Straight Arrow Connector 61"/>
          <p:cNvCxnSpPr>
            <a:stCxn id="55" idx="4"/>
            <a:endCxn id="56" idx="0"/>
          </p:cNvCxnSpPr>
          <p:nvPr/>
        </p:nvCxnSpPr>
        <p:spPr bwMode="auto">
          <a:xfrm rot="5400000">
            <a:off x="5600700" y="4562172"/>
            <a:ext cx="304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7" name="Oval 66"/>
          <p:cNvSpPr/>
          <p:nvPr/>
        </p:nvSpPr>
        <p:spPr bwMode="auto">
          <a:xfrm>
            <a:off x="7010400" y="3065208"/>
            <a:ext cx="533400" cy="533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68" name="Oval 67"/>
          <p:cNvSpPr/>
          <p:nvPr/>
        </p:nvSpPr>
        <p:spPr bwMode="auto">
          <a:xfrm>
            <a:off x="7010400" y="2315496"/>
            <a:ext cx="533400" cy="533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Oval 68"/>
          <p:cNvSpPr/>
          <p:nvPr/>
        </p:nvSpPr>
        <p:spPr bwMode="auto">
          <a:xfrm>
            <a:off x="7010400" y="3891120"/>
            <a:ext cx="533400" cy="533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</a:t>
            </a:r>
          </a:p>
        </p:txBody>
      </p:sp>
      <p:cxnSp>
        <p:nvCxnSpPr>
          <p:cNvPr id="71" name="Straight Arrow Connector 70"/>
          <p:cNvCxnSpPr>
            <a:stCxn id="29" idx="5"/>
            <a:endCxn id="68" idx="1"/>
          </p:cNvCxnSpPr>
          <p:nvPr/>
        </p:nvCxnSpPr>
        <p:spPr bwMode="auto">
          <a:xfrm rot="16200000" flipH="1">
            <a:off x="6362015" y="1667111"/>
            <a:ext cx="229970" cy="12230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Straight Arrow Connector 77"/>
          <p:cNvCxnSpPr>
            <a:stCxn id="68" idx="4"/>
            <a:endCxn id="67" idx="0"/>
          </p:cNvCxnSpPr>
          <p:nvPr/>
        </p:nvCxnSpPr>
        <p:spPr bwMode="auto">
          <a:xfrm rot="5400000">
            <a:off x="7168944" y="2957052"/>
            <a:ext cx="216312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traight Arrow Connector 79"/>
          <p:cNvCxnSpPr>
            <a:stCxn id="67" idx="4"/>
            <a:endCxn id="69" idx="0"/>
          </p:cNvCxnSpPr>
          <p:nvPr/>
        </p:nvCxnSpPr>
        <p:spPr bwMode="auto">
          <a:xfrm rot="5400000">
            <a:off x="7130844" y="3744864"/>
            <a:ext cx="292512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1" name="Oval 80"/>
          <p:cNvSpPr/>
          <p:nvPr/>
        </p:nvSpPr>
        <p:spPr bwMode="auto">
          <a:xfrm>
            <a:off x="7772400" y="5491320"/>
            <a:ext cx="533400" cy="533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7</a:t>
            </a:r>
          </a:p>
        </p:txBody>
      </p:sp>
      <p:sp>
        <p:nvSpPr>
          <p:cNvPr id="82" name="Oval 81"/>
          <p:cNvSpPr/>
          <p:nvPr/>
        </p:nvSpPr>
        <p:spPr bwMode="auto">
          <a:xfrm>
            <a:off x="7772400" y="4653120"/>
            <a:ext cx="533400" cy="533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6</a:t>
            </a:r>
          </a:p>
        </p:txBody>
      </p:sp>
      <p:sp>
        <p:nvSpPr>
          <p:cNvPr id="83" name="Oval 82"/>
          <p:cNvSpPr/>
          <p:nvPr/>
        </p:nvSpPr>
        <p:spPr bwMode="auto">
          <a:xfrm>
            <a:off x="6248400" y="5491320"/>
            <a:ext cx="533400" cy="533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9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Oval 83"/>
          <p:cNvSpPr/>
          <p:nvPr/>
        </p:nvSpPr>
        <p:spPr bwMode="auto">
          <a:xfrm>
            <a:off x="6248400" y="4729320"/>
            <a:ext cx="533400" cy="533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</a:t>
            </a:r>
          </a:p>
        </p:txBody>
      </p:sp>
      <p:cxnSp>
        <p:nvCxnSpPr>
          <p:cNvPr id="86" name="Straight Arrow Connector 85"/>
          <p:cNvCxnSpPr>
            <a:stCxn id="69" idx="3"/>
            <a:endCxn id="84" idx="7"/>
          </p:cNvCxnSpPr>
          <p:nvPr/>
        </p:nvCxnSpPr>
        <p:spPr bwMode="auto">
          <a:xfrm rot="5400000">
            <a:off x="6665585" y="4384505"/>
            <a:ext cx="461030" cy="3848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8" name="Straight Arrow Connector 87"/>
          <p:cNvCxnSpPr>
            <a:stCxn id="69" idx="5"/>
            <a:endCxn id="82" idx="1"/>
          </p:cNvCxnSpPr>
          <p:nvPr/>
        </p:nvCxnSpPr>
        <p:spPr bwMode="auto">
          <a:xfrm rot="16200000" flipH="1">
            <a:off x="7465685" y="4346405"/>
            <a:ext cx="384830" cy="3848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Straight Arrow Connector 89"/>
          <p:cNvCxnSpPr>
            <a:stCxn id="84" idx="4"/>
            <a:endCxn id="83" idx="0"/>
          </p:cNvCxnSpPr>
          <p:nvPr/>
        </p:nvCxnSpPr>
        <p:spPr bwMode="auto">
          <a:xfrm rot="5400000">
            <a:off x="6400800" y="5377020"/>
            <a:ext cx="2286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" name="Straight Arrow Connector 91"/>
          <p:cNvCxnSpPr>
            <a:stCxn id="82" idx="4"/>
            <a:endCxn id="81" idx="0"/>
          </p:cNvCxnSpPr>
          <p:nvPr/>
        </p:nvCxnSpPr>
        <p:spPr bwMode="auto">
          <a:xfrm rot="5400000">
            <a:off x="7886700" y="5338920"/>
            <a:ext cx="304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9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0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0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1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1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1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1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5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9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3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7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1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1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1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5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5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15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6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16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9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0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3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7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8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indefinit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1" dur="indefinit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2" dur="indefinit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indefinit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5" dur="indefinit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6" dur="indefinit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indefinite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9" dur="indefinite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0" dur="indefinite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9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19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9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19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0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20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0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20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1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21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1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21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1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21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5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6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9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0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3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4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7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8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1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2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indefinite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5" dur="indefinite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6" dur="indefinite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indefinite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9" dur="indefinite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0" dur="indefinite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2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2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6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26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6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26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7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27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7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27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7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27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5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6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9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0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3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4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7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8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1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2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5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6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indefinit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9" dur="indefinit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0" dur="indefinit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6" grpId="0" animBg="1"/>
      <p:bldP spid="27" grpId="0" animBg="1"/>
      <p:bldP spid="28" grpId="0" animBg="1"/>
      <p:bldP spid="29" grpId="0" animBg="1"/>
      <p:bldP spid="49" grpId="0" animBg="1"/>
      <p:bldP spid="54" grpId="0" animBg="1"/>
      <p:bldP spid="55" grpId="0" animBg="1"/>
      <p:bldP spid="56" grpId="0" animBg="1"/>
      <p:bldP spid="67" grpId="0" animBg="1"/>
      <p:bldP spid="68" grpId="0" animBg="1"/>
      <p:bldP spid="69" grpId="0" animBg="1"/>
      <p:bldP spid="81" grpId="0" animBg="1"/>
      <p:bldP spid="82" grpId="0" animBg="1"/>
      <p:bldP spid="83" grpId="0" animBg="1"/>
      <p:bldP spid="8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67700" cy="685800"/>
          </a:xfrm>
        </p:spPr>
        <p:txBody>
          <a:bodyPr/>
          <a:lstStyle/>
          <a:p>
            <a:r>
              <a:rPr lang="en-US" dirty="0" smtClean="0"/>
              <a:t>1) Information Gathering: Summary</a:t>
            </a:r>
            <a:endParaRPr lang="en-US" dirty="0"/>
          </a:p>
        </p:txBody>
      </p:sp>
      <p:graphicFrame>
        <p:nvGraphicFramePr>
          <p:cNvPr id="4" name="Table Placeholder 3"/>
          <p:cNvGraphicFramePr>
            <a:graphicFrameLocks noGrp="1"/>
          </p:cNvGraphicFramePr>
          <p:nvPr>
            <p:ph type="tbl" idx="1"/>
          </p:nvPr>
        </p:nvGraphicFramePr>
        <p:xfrm>
          <a:off x="571500" y="1600200"/>
          <a:ext cx="8001000" cy="37744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00250"/>
                <a:gridCol w="2000250"/>
                <a:gridCol w="2000250"/>
                <a:gridCol w="20002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Interface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Domain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Relevant Values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userAction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</a:t>
                      </a:r>
                      <a:r>
                        <a:rPr lang="en-US" dirty="0" err="1" smtClean="0"/>
                        <a:t>createLogin</a:t>
                      </a:r>
                      <a:r>
                        <a:rPr lang="en-US" dirty="0" smtClean="0"/>
                        <a:t>”, “</a:t>
                      </a:r>
                      <a:r>
                        <a:rPr lang="en-US" dirty="0" err="1" smtClean="0"/>
                        <a:t>provideAddress</a:t>
                      </a:r>
                      <a:r>
                        <a:rPr lang="en-US" dirty="0" smtClean="0"/>
                        <a:t>”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login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password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Integer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userAction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“</a:t>
                      </a:r>
                      <a:r>
                        <a:rPr lang="en-US" dirty="0" err="1" smtClean="0"/>
                        <a:t>createLogin</a:t>
                      </a:r>
                      <a:r>
                        <a:rPr lang="en-US" dirty="0" smtClean="0"/>
                        <a:t>”, “</a:t>
                      </a:r>
                      <a:r>
                        <a:rPr lang="en-US" dirty="0" err="1" smtClean="0"/>
                        <a:t>provideAddress</a:t>
                      </a:r>
                      <a:r>
                        <a:rPr lang="en-US" dirty="0" smtClean="0"/>
                        <a:t>”</a:t>
                      </a: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login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userAction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“</a:t>
                      </a:r>
                      <a:r>
                        <a:rPr lang="en-US" dirty="0" err="1" smtClean="0"/>
                        <a:t>createLogin</a:t>
                      </a:r>
                      <a:r>
                        <a:rPr lang="en-US" dirty="0" smtClean="0"/>
                        <a:t>”, “</a:t>
                      </a:r>
                      <a:r>
                        <a:rPr lang="en-US" dirty="0" err="1" smtClean="0"/>
                        <a:t>provideAddress</a:t>
                      </a:r>
                      <a:r>
                        <a:rPr lang="en-US" dirty="0" smtClean="0"/>
                        <a:t>”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Attack Generation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057400" y="1295400"/>
            <a:ext cx="1066800" cy="1692736"/>
            <a:chOff x="228600" y="2422064"/>
            <a:chExt cx="1371600" cy="2288050"/>
          </a:xfrm>
        </p:grpSpPr>
        <p:grpSp>
          <p:nvGrpSpPr>
            <p:cNvPr id="5" name="Group 23"/>
            <p:cNvGrpSpPr>
              <a:grpSpLocks/>
            </p:cNvGrpSpPr>
            <p:nvPr/>
          </p:nvGrpSpPr>
          <p:grpSpPr bwMode="auto">
            <a:xfrm>
              <a:off x="228600" y="2590801"/>
              <a:ext cx="1371600" cy="2119313"/>
              <a:chOff x="432" y="1464"/>
              <a:chExt cx="864" cy="1335"/>
            </a:xfrm>
          </p:grpSpPr>
          <p:pic>
            <p:nvPicPr>
              <p:cNvPr id="9" name="Picture 24" descr="j0195384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 flipH="1">
                <a:off x="432" y="1464"/>
                <a:ext cx="846" cy="864"/>
              </a:xfrm>
              <a:prstGeom prst="rect">
                <a:avLst/>
              </a:prstGeom>
              <a:noFill/>
            </p:spPr>
          </p:pic>
          <p:sp>
            <p:nvSpPr>
              <p:cNvPr id="10" name="Text Box 25"/>
              <p:cNvSpPr txBox="1">
                <a:spLocks noChangeArrowheads="1"/>
              </p:cNvSpPr>
              <p:nvPr/>
            </p:nvSpPr>
            <p:spPr bwMode="auto">
              <a:xfrm>
                <a:off x="480" y="2400"/>
                <a:ext cx="816" cy="39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marL="342900" indent="-342900" algn="ctr">
                  <a:spcBef>
                    <a:spcPct val="20000"/>
                  </a:spcBef>
                </a:pPr>
                <a:r>
                  <a:rPr lang="en-US" sz="1600" b="1" dirty="0" smtClean="0">
                    <a:latin typeface="Courier New" pitchFamily="49" charset="0"/>
                  </a:rPr>
                  <a:t>White Hat</a:t>
                </a:r>
              </a:p>
              <a:p>
                <a:pPr marL="342900" indent="-342900" algn="ctr">
                  <a:spcBef>
                    <a:spcPct val="20000"/>
                  </a:spcBef>
                </a:pPr>
                <a:r>
                  <a:rPr lang="en-US" sz="1600" b="1" dirty="0" smtClean="0">
                    <a:latin typeface="Courier New" pitchFamily="49" charset="0"/>
                  </a:rPr>
                  <a:t>Tester</a:t>
                </a:r>
                <a:endParaRPr lang="en-US" sz="1600" b="1" dirty="0">
                  <a:latin typeface="Courier New" pitchFamily="49" charset="0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349044" y="2422064"/>
              <a:ext cx="457200" cy="230188"/>
              <a:chOff x="304800" y="2209800"/>
              <a:chExt cx="457200" cy="230188"/>
            </a:xfrm>
          </p:grpSpPr>
          <p:cxnSp>
            <p:nvCxnSpPr>
              <p:cNvPr id="7" name="Straight Connector 6"/>
              <p:cNvCxnSpPr/>
              <p:nvPr/>
            </p:nvCxnSpPr>
            <p:spPr bwMode="auto">
              <a:xfrm>
                <a:off x="304800" y="2438400"/>
                <a:ext cx="457200" cy="1588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8" name="Rectangle 7"/>
              <p:cNvSpPr/>
              <p:nvPr/>
            </p:nvSpPr>
            <p:spPr bwMode="auto">
              <a:xfrm>
                <a:off x="381000" y="2209800"/>
                <a:ext cx="304800" cy="228600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sp>
        <p:nvSpPr>
          <p:cNvPr id="18" name="Flowchart: Document 17"/>
          <p:cNvSpPr/>
          <p:nvPr/>
        </p:nvSpPr>
        <p:spPr bwMode="auto">
          <a:xfrm>
            <a:off x="4191000" y="1371600"/>
            <a:ext cx="1600200" cy="1524000"/>
          </a:xfrm>
          <a:prstGeom prst="flowChartDocumen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u="sng" dirty="0" smtClean="0">
                <a:latin typeface="Arial" charset="0"/>
              </a:rPr>
              <a:t>Interface</a:t>
            </a:r>
            <a:endParaRPr lang="en-US" u="sng" baseline="-25000" dirty="0" smtClean="0"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aseline="-25000" dirty="0" smtClean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  </a:t>
            </a:r>
            <a:r>
              <a:rPr lang="en-US" dirty="0" err="1" smtClean="0">
                <a:latin typeface="Arial" charset="0"/>
              </a:rPr>
              <a:t>userAction</a:t>
            </a:r>
            <a:endParaRPr lang="en-US" dirty="0" smtClean="0"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Arial" charset="0"/>
              </a:rPr>
              <a:t>   login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Arial" charset="0"/>
              </a:rPr>
              <a:t>   password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781300" y="4152036"/>
            <a:ext cx="2590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>
                <a:latin typeface="Arial" charset="0"/>
              </a:rPr>
              <a:t>userAction</a:t>
            </a:r>
            <a:r>
              <a:rPr lang="en-US" dirty="0" smtClean="0">
                <a:latin typeface="Arial" charset="0"/>
              </a:rPr>
              <a:t> =  </a:t>
            </a:r>
            <a:r>
              <a:rPr lang="en-US" dirty="0" smtClean="0">
                <a:solidFill>
                  <a:schemeClr val="accent2"/>
                </a:solidFill>
                <a:latin typeface="Arial" charset="0"/>
              </a:rPr>
              <a:t>?</a:t>
            </a:r>
            <a:endParaRPr lang="en-US" baseline="-25000" dirty="0" smtClean="0">
              <a:solidFill>
                <a:schemeClr val="accent2"/>
              </a:solidFill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Arial" charset="0"/>
              </a:rPr>
              <a:t>login = </a:t>
            </a:r>
            <a:r>
              <a:rPr lang="en-US" dirty="0" smtClean="0">
                <a:solidFill>
                  <a:schemeClr val="accent1"/>
                </a:solidFill>
                <a:latin typeface="Arial" charset="0"/>
              </a:rPr>
              <a:t>&lt;attack string&gt; </a:t>
            </a:r>
            <a:endParaRPr lang="en-US" dirty="0" smtClean="0"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Arial" charset="0"/>
              </a:rPr>
              <a:t>password =  </a:t>
            </a:r>
            <a:r>
              <a:rPr lang="en-US" dirty="0" smtClean="0">
                <a:solidFill>
                  <a:schemeClr val="accent2"/>
                </a:solidFill>
                <a:latin typeface="Arial" charset="0"/>
              </a:rPr>
              <a:t>?</a:t>
            </a:r>
            <a:endParaRPr lang="en-US" baseline="-25000" dirty="0" smtClean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8448" y="4198203"/>
            <a:ext cx="17251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IP Domain </a:t>
            </a:r>
          </a:p>
          <a:p>
            <a:r>
              <a:rPr lang="en-US" sz="2400" dirty="0" smtClean="0"/>
              <a:t>Information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6019800" y="4152036"/>
            <a:ext cx="2895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>
                <a:latin typeface="Arial" charset="0"/>
              </a:rPr>
              <a:t>userAction</a:t>
            </a:r>
            <a:r>
              <a:rPr lang="en-US" dirty="0" smtClean="0">
                <a:latin typeface="Arial" charset="0"/>
              </a:rPr>
              <a:t> =  </a:t>
            </a:r>
            <a:r>
              <a:rPr lang="en-US" dirty="0" err="1" smtClean="0">
                <a:solidFill>
                  <a:schemeClr val="accent2"/>
                </a:solidFill>
                <a:latin typeface="Arial" charset="0"/>
              </a:rPr>
              <a:t>createLogin</a:t>
            </a:r>
            <a:endParaRPr lang="en-US" baseline="-25000" dirty="0" smtClean="0">
              <a:solidFill>
                <a:schemeClr val="accent2"/>
              </a:solidFill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Arial" charset="0"/>
              </a:rPr>
              <a:t>login = </a:t>
            </a:r>
            <a:r>
              <a:rPr lang="en-US" dirty="0" smtClean="0">
                <a:solidFill>
                  <a:schemeClr val="accent1"/>
                </a:solidFill>
                <a:latin typeface="Arial" charset="0"/>
              </a:rPr>
              <a:t>&lt;attack string&gt; </a:t>
            </a:r>
            <a:endParaRPr lang="en-US" dirty="0" smtClean="0"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Arial" charset="0"/>
              </a:rPr>
              <a:t>password =  </a:t>
            </a:r>
            <a:r>
              <a:rPr lang="en-US" dirty="0" smtClean="0">
                <a:solidFill>
                  <a:schemeClr val="accent2"/>
                </a:solidFill>
                <a:latin typeface="Arial" charset="0"/>
              </a:rPr>
              <a:t>1234</a:t>
            </a:r>
            <a:endParaRPr lang="en-US" baseline="-25000" dirty="0" smtClean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23" name="Plus 22"/>
          <p:cNvSpPr/>
          <p:nvPr/>
        </p:nvSpPr>
        <p:spPr bwMode="auto">
          <a:xfrm>
            <a:off x="2228850" y="4385101"/>
            <a:ext cx="457200" cy="457200"/>
          </a:xfrm>
          <a:prstGeom prst="mathPlu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Equal 26"/>
          <p:cNvSpPr/>
          <p:nvPr/>
        </p:nvSpPr>
        <p:spPr bwMode="auto">
          <a:xfrm>
            <a:off x="5410200" y="4385101"/>
            <a:ext cx="457200" cy="457200"/>
          </a:xfrm>
          <a:prstGeom prst="mathEqua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Down Arrow 27"/>
          <p:cNvSpPr/>
          <p:nvPr/>
        </p:nvSpPr>
        <p:spPr bwMode="auto">
          <a:xfrm rot="20529810">
            <a:off x="2878715" y="3225804"/>
            <a:ext cx="365760" cy="64008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Down Arrow 28"/>
          <p:cNvSpPr/>
          <p:nvPr/>
        </p:nvSpPr>
        <p:spPr bwMode="auto">
          <a:xfrm rot="2114284">
            <a:off x="4305903" y="3170918"/>
            <a:ext cx="365220" cy="64008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 animBg="1"/>
      <p:bldP spid="27" grpId="0" animBg="1"/>
      <p:bldP spid="28" grpId="0" animBg="1"/>
      <p:bldP spid="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3) Response Analysis with WASP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66800" y="3505200"/>
            <a:ext cx="6553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 indent="-533400"/>
            <a:r>
              <a:rPr lang="en-US" sz="2400" b="1" dirty="0" smtClean="0">
                <a:solidFill>
                  <a:schemeClr val="accent2"/>
                </a:solidFill>
              </a:rPr>
              <a:t>WASP:</a:t>
            </a:r>
          </a:p>
          <a:p>
            <a:pPr marL="990600" lvl="1" indent="-533400">
              <a:buFontTx/>
              <a:buAutoNum type="arabicPeriod"/>
            </a:pPr>
            <a:r>
              <a:rPr lang="en-US" sz="2400" b="1" dirty="0" smtClean="0"/>
              <a:t>Positive tainting</a:t>
            </a:r>
            <a:r>
              <a:rPr lang="en-US" sz="2400" dirty="0" smtClean="0"/>
              <a:t>: Identify and mark developer-trusted strings.  Propagate taint markings at runtime</a:t>
            </a:r>
          </a:p>
          <a:p>
            <a:pPr marL="990600" lvl="1" indent="-533400">
              <a:buFontTx/>
              <a:buAutoNum type="arabicPeriod"/>
            </a:pPr>
            <a:r>
              <a:rPr lang="en-US" sz="2400" b="1" dirty="0" smtClean="0"/>
              <a:t>Syntax-Aware Evaluation</a:t>
            </a:r>
            <a:r>
              <a:rPr lang="en-US" sz="2400" dirty="0" smtClean="0"/>
              <a:t>: Check that all keywords and operators in a query were formed using marked strings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66800" y="1143000"/>
            <a:ext cx="65532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 indent="-533400"/>
            <a:r>
              <a:rPr lang="en-US" sz="2400" b="1" dirty="0" smtClean="0">
                <a:solidFill>
                  <a:schemeClr val="accent2"/>
                </a:solidFill>
              </a:rPr>
              <a:t>Response Analysis:</a:t>
            </a:r>
          </a:p>
          <a:p>
            <a:pPr marL="990600" lvl="1" indent="-533400">
              <a:buFontTx/>
              <a:buAutoNum type="arabicPeriod"/>
            </a:pPr>
            <a:r>
              <a:rPr lang="en-US" sz="2400" dirty="0" smtClean="0"/>
              <a:t>Send attack to web application</a:t>
            </a:r>
          </a:p>
          <a:p>
            <a:pPr marL="990600" lvl="1" indent="-533400">
              <a:buFontTx/>
              <a:buAutoNum type="arabicPeriod"/>
            </a:pPr>
            <a:r>
              <a:rPr lang="en-US" sz="2400" dirty="0" smtClean="0"/>
              <a:t>If WASP detects attack</a:t>
            </a:r>
          </a:p>
          <a:p>
            <a:pPr marL="1447800" lvl="2" indent="-533400">
              <a:buFontTx/>
              <a:buAutoNum type="arabicPeriod"/>
            </a:pPr>
            <a:r>
              <a:rPr lang="en-US" dirty="0" smtClean="0"/>
              <a:t>Block attack</a:t>
            </a:r>
          </a:p>
          <a:p>
            <a:pPr marL="1447800" lvl="2" indent="-533400">
              <a:buFontTx/>
              <a:buAutoNum type="arabicPeriod"/>
            </a:pPr>
            <a:r>
              <a:rPr lang="en-US" dirty="0" smtClean="0"/>
              <a:t>Send out-of-band signal</a:t>
            </a:r>
          </a:p>
          <a:p>
            <a:pPr marL="990600" lvl="1" indent="-533400">
              <a:buFontTx/>
              <a:buAutoNum type="arabicPeriod"/>
            </a:pPr>
            <a:r>
              <a:rPr lang="en-US" sz="2400" dirty="0" smtClean="0"/>
              <a:t>Check for signal on client side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1828800" y="1219200"/>
            <a:ext cx="5390899" cy="492442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454025" marR="0" lvl="0" indent="-352425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" pitchFamily="-80" charset="0"/>
              <a:buNone/>
              <a:tabLst/>
              <a:defRPr/>
            </a:pPr>
            <a:r>
              <a:rPr kumimoji="1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1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 void </a:t>
            </a:r>
            <a:r>
              <a:rPr kumimoji="1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service(</a:t>
            </a:r>
            <a:r>
              <a:rPr kumimoji="1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HttpServletRequest</a:t>
            </a:r>
            <a:r>
              <a:rPr kumimoji="1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</a:t>
            </a:r>
            <a:r>
              <a:rPr kumimoji="1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</a:p>
          <a:p>
            <a:pPr marL="454025" marR="0" lvl="0" indent="-352425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" pitchFamily="-80" charset="0"/>
              <a:buNone/>
              <a:tabLst/>
              <a:defRPr/>
            </a:pPr>
            <a:r>
              <a:rPr kumimoji="1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1.    String action = </a:t>
            </a:r>
            <a:r>
              <a:rPr kumimoji="1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req.getParameter</a:t>
            </a:r>
            <a:r>
              <a:rPr kumimoji="1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1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</a:t>
            </a:r>
            <a:r>
              <a:rPr kumimoji="1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userAction</a:t>
            </a:r>
            <a:r>
              <a:rPr kumimoji="1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</a:t>
            </a:r>
            <a:r>
              <a:rPr kumimoji="1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454025" marR="0" lvl="0" indent="-352425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" pitchFamily="-80" charset="0"/>
              <a:buNone/>
              <a:tabLst/>
              <a:defRPr/>
            </a:pPr>
            <a:r>
              <a:rPr kumimoji="1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2.   </a:t>
            </a:r>
            <a:r>
              <a:rPr kumimoji="1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</a:t>
            </a:r>
            <a:r>
              <a:rPr kumimoji="1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1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action.equals</a:t>
            </a:r>
            <a:r>
              <a:rPr kumimoji="1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1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</a:t>
            </a:r>
            <a:r>
              <a:rPr kumimoji="1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createLogin</a:t>
            </a:r>
            <a:r>
              <a:rPr kumimoji="1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</a:t>
            </a:r>
            <a:r>
              <a:rPr kumimoji="1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)) {</a:t>
            </a:r>
          </a:p>
          <a:p>
            <a:pPr marL="454025" marR="0" lvl="0" indent="-352425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" pitchFamily="-80" charset="0"/>
              <a:buNone/>
              <a:tabLst/>
              <a:defRPr/>
            </a:pPr>
            <a:r>
              <a:rPr kumimoji="1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3.       String password = </a:t>
            </a:r>
            <a:r>
              <a:rPr kumimoji="1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req.getParameter</a:t>
            </a:r>
            <a:r>
              <a:rPr kumimoji="1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1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“password”</a:t>
            </a:r>
            <a:r>
              <a:rPr kumimoji="1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454025" marR="0" lvl="0" indent="-352425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" pitchFamily="-80" charset="0"/>
              <a:buNone/>
              <a:tabLst/>
              <a:defRPr/>
            </a:pPr>
            <a:r>
              <a:rPr kumimoji="1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4.       String </a:t>
            </a:r>
            <a:r>
              <a:rPr kumimoji="1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loginName</a:t>
            </a:r>
            <a:r>
              <a:rPr kumimoji="1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1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req.getParameter</a:t>
            </a:r>
            <a:r>
              <a:rPr kumimoji="1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1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“login”</a:t>
            </a:r>
            <a:r>
              <a:rPr kumimoji="1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454025" marR="0" lvl="0" indent="-352425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" pitchFamily="-80" charset="0"/>
              <a:buNone/>
              <a:tabLst/>
              <a:defRPr/>
            </a:pPr>
            <a:r>
              <a:rPr kumimoji="1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5.      </a:t>
            </a:r>
            <a:r>
              <a:rPr kumimoji="1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</a:t>
            </a:r>
            <a:r>
              <a:rPr kumimoji="1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1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isInteger</a:t>
            </a:r>
            <a:r>
              <a:rPr kumimoji="1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(password))</a:t>
            </a:r>
          </a:p>
          <a:p>
            <a:pPr marL="454025" marR="0" lvl="0" indent="-352425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" pitchFamily="-80" charset="0"/>
              <a:buNone/>
              <a:tabLst/>
              <a:defRPr/>
            </a:pPr>
            <a:r>
              <a:rPr kumimoji="1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6.          </a:t>
            </a:r>
            <a:r>
              <a:rPr kumimoji="1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db.execute</a:t>
            </a:r>
            <a:r>
              <a:rPr kumimoji="1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1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“insert into </a:t>
            </a:r>
            <a:r>
              <a:rPr kumimoji="1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UserTable</a:t>
            </a:r>
            <a:r>
              <a:rPr kumimoji="1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”</a:t>
            </a:r>
          </a:p>
          <a:p>
            <a:pPr marL="454025" marR="0" lvl="0" indent="-352425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" pitchFamily="-80" charset="0"/>
              <a:buNone/>
              <a:tabLst/>
              <a:defRPr/>
            </a:pPr>
            <a:r>
              <a:rPr kumimoji="1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   + </a:t>
            </a:r>
            <a:r>
              <a:rPr kumimoji="1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“(login, password) values (‘”</a:t>
            </a:r>
          </a:p>
          <a:p>
            <a:pPr marL="454025" marR="0" lvl="0" indent="-352425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" pitchFamily="-80" charset="0"/>
              <a:buNone/>
              <a:tabLst/>
              <a:defRPr/>
            </a:pPr>
            <a:r>
              <a:rPr kumimoji="1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   + </a:t>
            </a:r>
            <a:r>
              <a:rPr kumimoji="1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loginName</a:t>
            </a:r>
            <a:r>
              <a:rPr kumimoji="1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</a:t>
            </a:r>
            <a:r>
              <a:rPr kumimoji="1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“’, ”</a:t>
            </a:r>
            <a:r>
              <a:rPr kumimoji="1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password + </a:t>
            </a:r>
            <a:r>
              <a:rPr kumimoji="1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“)”</a:t>
            </a:r>
            <a:r>
              <a:rPr kumimoji="1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454025" marR="0" lvl="0" indent="-352425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" pitchFamily="-80" charset="0"/>
              <a:buNone/>
              <a:tabLst/>
              <a:defRPr/>
            </a:pPr>
            <a:r>
              <a:rPr kumimoji="1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7.          </a:t>
            </a:r>
            <a:r>
              <a:rPr kumimoji="1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displayAddressForm</a:t>
            </a:r>
            <a:r>
              <a:rPr kumimoji="1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</a:p>
          <a:p>
            <a:pPr marL="454025" marR="0" lvl="0" indent="-352425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" pitchFamily="-80" charset="0"/>
              <a:buNone/>
              <a:tabLst/>
              <a:defRPr/>
            </a:pPr>
            <a:r>
              <a:rPr kumimoji="1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8.      </a:t>
            </a:r>
            <a:r>
              <a:rPr kumimoji="1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else</a:t>
            </a:r>
            <a:r>
              <a:rPr kumimoji="1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454025" marR="0" lvl="0" indent="-352425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" pitchFamily="-80" charset="0"/>
              <a:buNone/>
              <a:tabLst/>
              <a:defRPr/>
            </a:pPr>
            <a:r>
              <a:rPr kumimoji="1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9.          </a:t>
            </a:r>
            <a:r>
              <a:rPr kumimoji="1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displayErrorPage</a:t>
            </a:r>
            <a:r>
              <a:rPr kumimoji="1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1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“Bad password.”</a:t>
            </a:r>
            <a:r>
              <a:rPr kumimoji="1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454025" marR="0" lvl="0" indent="-352425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" pitchFamily="-80" charset="0"/>
              <a:buNone/>
              <a:tabLst/>
              <a:defRPr/>
            </a:pPr>
            <a:r>
              <a:rPr kumimoji="1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10.    </a:t>
            </a:r>
            <a:r>
              <a:rPr kumimoji="1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else if </a:t>
            </a:r>
            <a:r>
              <a:rPr kumimoji="1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1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action.equals</a:t>
            </a:r>
            <a:r>
              <a:rPr kumimoji="1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1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</a:t>
            </a:r>
            <a:r>
              <a:rPr kumimoji="1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provideAddress</a:t>
            </a:r>
            <a:r>
              <a:rPr kumimoji="1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</a:t>
            </a:r>
            <a:r>
              <a:rPr kumimoji="1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)) </a:t>
            </a:r>
          </a:p>
          <a:p>
            <a:pPr marL="454025" marR="0" lvl="0" indent="-352425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" pitchFamily="-80" charset="0"/>
              <a:buNone/>
              <a:tabLst/>
              <a:defRPr/>
            </a:pPr>
            <a:r>
              <a:rPr kumimoji="1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11.       String </a:t>
            </a:r>
            <a:r>
              <a:rPr kumimoji="1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loginName</a:t>
            </a:r>
            <a:r>
              <a:rPr kumimoji="1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1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req.getParameter</a:t>
            </a:r>
            <a:r>
              <a:rPr kumimoji="1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1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“login”</a:t>
            </a:r>
            <a:r>
              <a:rPr kumimoji="1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454025" marR="0" lvl="0" indent="-352425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" pitchFamily="-80" charset="0"/>
              <a:buNone/>
              <a:tabLst/>
              <a:defRPr/>
            </a:pPr>
            <a:r>
              <a:rPr kumimoji="1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12.       String address = </a:t>
            </a:r>
            <a:r>
              <a:rPr kumimoji="1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req.getParameter</a:t>
            </a:r>
            <a:r>
              <a:rPr kumimoji="1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1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“address”</a:t>
            </a:r>
            <a:r>
              <a:rPr kumimoji="1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454025" marR="0" lvl="0" indent="-352425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" pitchFamily="-80" charset="0"/>
              <a:buNone/>
              <a:tabLst/>
              <a:defRPr/>
            </a:pPr>
            <a:r>
              <a:rPr kumimoji="1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13.       </a:t>
            </a:r>
            <a:r>
              <a:rPr kumimoji="1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db.execute</a:t>
            </a:r>
            <a:r>
              <a:rPr kumimoji="1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1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“update </a:t>
            </a:r>
            <a:r>
              <a:rPr kumimoji="1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UserTable</a:t>
            </a:r>
            <a:r>
              <a:rPr kumimoji="1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set”</a:t>
            </a:r>
          </a:p>
          <a:p>
            <a:pPr marL="454025" marR="0" lvl="0" indent="-352425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" pitchFamily="-80" charset="0"/>
              <a:buNone/>
              <a:tabLst/>
              <a:defRPr/>
            </a:pPr>
            <a:r>
              <a:rPr kumimoji="1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+ </a:t>
            </a:r>
            <a:r>
              <a:rPr kumimoji="1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 address =’” </a:t>
            </a:r>
            <a:r>
              <a:rPr kumimoji="1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address + </a:t>
            </a:r>
            <a:r>
              <a:rPr kumimoji="1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“’”</a:t>
            </a:r>
          </a:p>
          <a:p>
            <a:pPr marL="454025" marR="0" lvl="0" indent="-352425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" pitchFamily="-80" charset="0"/>
              <a:buNone/>
              <a:tabLst/>
              <a:defRPr/>
            </a:pPr>
            <a:r>
              <a:rPr kumimoji="1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+ </a:t>
            </a:r>
            <a:r>
              <a:rPr kumimoji="1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“where </a:t>
            </a:r>
            <a:r>
              <a:rPr kumimoji="1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loginName</a:t>
            </a:r>
            <a:r>
              <a:rPr kumimoji="1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=” </a:t>
            </a:r>
            <a:r>
              <a:rPr kumimoji="1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</a:t>
            </a:r>
            <a:r>
              <a:rPr kumimoji="1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loginName</a:t>
            </a:r>
            <a:r>
              <a:rPr kumimoji="1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454025" marR="0" lvl="0" indent="-352425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" pitchFamily="-80" charset="0"/>
              <a:buNone/>
              <a:tabLst/>
              <a:defRPr/>
            </a:pPr>
            <a:r>
              <a:rPr kumimoji="1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14.    </a:t>
            </a:r>
            <a:r>
              <a:rPr kumimoji="1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else</a:t>
            </a:r>
          </a:p>
          <a:p>
            <a:pPr marL="454025" marR="0" lvl="0" indent="-352425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" pitchFamily="-80" charset="0"/>
              <a:buNone/>
              <a:tabLst/>
              <a:defRPr/>
            </a:pPr>
            <a:r>
              <a:rPr kumimoji="1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15.       </a:t>
            </a:r>
            <a:r>
              <a:rPr kumimoji="1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displayCreateLoginForm</a:t>
            </a:r>
            <a:r>
              <a:rPr kumimoji="1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827208" y="2694036"/>
            <a:ext cx="2194560" cy="246888"/>
          </a:xfrm>
          <a:prstGeom prst="rect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053348" y="2927556"/>
            <a:ext cx="2560320" cy="246888"/>
          </a:xfrm>
          <a:prstGeom prst="rect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238132" y="3183192"/>
            <a:ext cx="365760" cy="246888"/>
          </a:xfrm>
          <a:prstGeom prst="rect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843252" y="3185652"/>
            <a:ext cx="274320" cy="246888"/>
          </a:xfrm>
          <a:prstGeom prst="rect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657600" y="4876800"/>
            <a:ext cx="2194560" cy="256032"/>
          </a:xfrm>
          <a:prstGeom prst="rect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871452" y="5149644"/>
            <a:ext cx="1280160" cy="228600"/>
          </a:xfrm>
          <a:prstGeom prst="rect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172200" y="5105400"/>
            <a:ext cx="365760" cy="274320"/>
          </a:xfrm>
          <a:prstGeom prst="rect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871452" y="5378244"/>
            <a:ext cx="1919748" cy="228600"/>
          </a:xfrm>
          <a:prstGeom prst="rect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3) WASP: Identify Trusted Data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219200" y="5105400"/>
            <a:ext cx="5612562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b="1" dirty="0" smtClean="0">
                <a:solidFill>
                  <a:schemeClr val="accent2"/>
                </a:solidFill>
                <a:cs typeface="Courier New" pitchFamily="49" charset="0"/>
              </a:rPr>
              <a:t>update </a:t>
            </a:r>
            <a:r>
              <a:rPr lang="en-US" sz="2000" b="1" dirty="0" err="1" smtClean="0">
                <a:solidFill>
                  <a:schemeClr val="accent2"/>
                </a:solidFill>
                <a:cs typeface="Courier New" pitchFamily="49" charset="0"/>
              </a:rPr>
              <a:t>userTable</a:t>
            </a:r>
            <a:r>
              <a:rPr lang="en-US" sz="2000" b="1" dirty="0" smtClean="0">
                <a:solidFill>
                  <a:schemeClr val="accent2"/>
                </a:solidFill>
                <a:cs typeface="Courier New" pitchFamily="49" charset="0"/>
              </a:rPr>
              <a:t> set address = ‘</a:t>
            </a:r>
            <a:r>
              <a:rPr lang="en-US" sz="2000" b="1" dirty="0" smtClean="0">
                <a:solidFill>
                  <a:schemeClr val="accent1"/>
                </a:solidFill>
                <a:cs typeface="Courier New" pitchFamily="49" charset="0"/>
              </a:rPr>
              <a:t>Home</a:t>
            </a:r>
            <a:r>
              <a:rPr lang="en-US" sz="2000" b="1" dirty="0" smtClean="0">
                <a:solidFill>
                  <a:schemeClr val="accent2"/>
                </a:solidFill>
                <a:cs typeface="Courier New" pitchFamily="49" charset="0"/>
              </a:rPr>
              <a:t>’ where </a:t>
            </a:r>
          </a:p>
          <a:p>
            <a:endParaRPr lang="en-US" sz="2000" b="1" dirty="0" smtClean="0">
              <a:solidFill>
                <a:schemeClr val="accent2"/>
              </a:solidFill>
              <a:cs typeface="Courier New" pitchFamily="49" charset="0"/>
            </a:endParaRPr>
          </a:p>
          <a:p>
            <a:r>
              <a:rPr lang="en-US" sz="2000" b="1" dirty="0" smtClean="0">
                <a:solidFill>
                  <a:schemeClr val="accent2"/>
                </a:solidFill>
                <a:cs typeface="Courier New" pitchFamily="49" charset="0"/>
              </a:rPr>
              <a:t>login = ‘</a:t>
            </a:r>
            <a:r>
              <a:rPr lang="en-US" sz="2000" b="1" dirty="0" smtClean="0">
                <a:solidFill>
                  <a:schemeClr val="accent1"/>
                </a:solidFill>
                <a:cs typeface="Courier New" pitchFamily="49" charset="0"/>
              </a:rPr>
              <a:t>GJ’ </a:t>
            </a:r>
            <a:r>
              <a:rPr lang="en-US" sz="2000" b="1" dirty="0" smtClean="0">
                <a:solidFill>
                  <a:schemeClr val="accent1"/>
                </a:solidFill>
              </a:rPr>
              <a:t>; drop table </a:t>
            </a:r>
            <a:r>
              <a:rPr lang="en-US" sz="2000" b="1" dirty="0" err="1" smtClean="0">
                <a:solidFill>
                  <a:schemeClr val="accent1"/>
                </a:solidFill>
              </a:rPr>
              <a:t>userTable</a:t>
            </a:r>
            <a:r>
              <a:rPr lang="en-US" sz="2000" b="1" dirty="0" smtClean="0">
                <a:solidFill>
                  <a:schemeClr val="accent1"/>
                </a:solidFill>
              </a:rPr>
              <a:t> -- </a:t>
            </a:r>
            <a:r>
              <a:rPr lang="en-US" sz="2000" b="1" dirty="0" smtClean="0">
                <a:solidFill>
                  <a:schemeClr val="accent2"/>
                </a:solidFill>
                <a:cs typeface="Courier New" pitchFamily="49" charset="0"/>
              </a:rPr>
              <a:t>’</a:t>
            </a:r>
            <a:endParaRPr lang="en-US" sz="2000" b="1" dirty="0"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0125" y="2627412"/>
            <a:ext cx="699755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b="1" dirty="0" smtClean="0">
                <a:solidFill>
                  <a:schemeClr val="accent2"/>
                </a:solidFill>
                <a:cs typeface="Courier New" pitchFamily="49" charset="0"/>
              </a:rPr>
              <a:t>update </a:t>
            </a:r>
            <a:r>
              <a:rPr lang="en-US" sz="2000" b="1" dirty="0" err="1" smtClean="0">
                <a:solidFill>
                  <a:schemeClr val="accent2"/>
                </a:solidFill>
                <a:cs typeface="Courier New" pitchFamily="49" charset="0"/>
              </a:rPr>
              <a:t>userTable</a:t>
            </a:r>
            <a:r>
              <a:rPr lang="en-US" sz="2000" b="1" dirty="0" smtClean="0">
                <a:solidFill>
                  <a:schemeClr val="accent2"/>
                </a:solidFill>
                <a:cs typeface="Courier New" pitchFamily="49" charset="0"/>
              </a:rPr>
              <a:t> set address = ‘</a:t>
            </a:r>
            <a:r>
              <a:rPr lang="en-US" sz="2000" b="1" dirty="0" smtClean="0">
                <a:solidFill>
                  <a:schemeClr val="accent1"/>
                </a:solidFill>
                <a:cs typeface="Courier New" pitchFamily="49" charset="0"/>
              </a:rPr>
              <a:t>Home</a:t>
            </a:r>
            <a:r>
              <a:rPr lang="en-US" sz="2000" b="1" dirty="0" smtClean="0">
                <a:solidFill>
                  <a:schemeClr val="accent2"/>
                </a:solidFill>
                <a:cs typeface="Courier New" pitchFamily="49" charset="0"/>
              </a:rPr>
              <a:t>’ where login = ‘</a:t>
            </a:r>
            <a:r>
              <a:rPr lang="en-US" sz="2000" b="1" dirty="0" smtClean="0">
                <a:solidFill>
                  <a:schemeClr val="accent1"/>
                </a:solidFill>
                <a:cs typeface="Courier New" pitchFamily="49" charset="0"/>
              </a:rPr>
              <a:t>GJ</a:t>
            </a:r>
            <a:r>
              <a:rPr lang="en-US" sz="2000" b="1" dirty="0" smtClean="0">
                <a:solidFill>
                  <a:schemeClr val="accent2"/>
                </a:solidFill>
                <a:cs typeface="Courier New" pitchFamily="49" charset="0"/>
              </a:rPr>
              <a:t>’</a:t>
            </a:r>
            <a:endParaRPr lang="en-US" sz="2000" b="1" dirty="0"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152400"/>
            <a:ext cx="8267700" cy="685800"/>
          </a:xfrm>
        </p:spPr>
        <p:txBody>
          <a:bodyPr/>
          <a:lstStyle/>
          <a:p>
            <a:r>
              <a:rPr lang="en-US" dirty="0" smtClean="0"/>
              <a:t>3) WASP: Syntax Aware Evaluation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371600"/>
            <a:ext cx="3023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Legitimate Query: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3733800"/>
            <a:ext cx="4166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Attempted SQL Injection: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1981200"/>
            <a:ext cx="423834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smtClean="0"/>
              <a:t>Input: login = “</a:t>
            </a:r>
            <a:r>
              <a:rPr lang="en-US" sz="2000" dirty="0" smtClean="0">
                <a:solidFill>
                  <a:schemeClr val="accent1"/>
                </a:solidFill>
              </a:rPr>
              <a:t>GJ</a:t>
            </a:r>
            <a:r>
              <a:rPr lang="en-US" sz="2000" dirty="0" smtClean="0"/>
              <a:t>”, address = “</a:t>
            </a:r>
            <a:r>
              <a:rPr lang="en-US" sz="2000" dirty="0" smtClean="0">
                <a:solidFill>
                  <a:schemeClr val="accent1"/>
                </a:solidFill>
              </a:rPr>
              <a:t>Home</a:t>
            </a:r>
            <a:r>
              <a:rPr lang="en-US" sz="2000" dirty="0" smtClean="0"/>
              <a:t>”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1066800" y="4343400"/>
            <a:ext cx="708411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smtClean="0"/>
              <a:t>Input: login = “</a:t>
            </a:r>
            <a:r>
              <a:rPr lang="en-US" sz="2000" dirty="0" smtClean="0">
                <a:solidFill>
                  <a:schemeClr val="accent1"/>
                </a:solidFill>
              </a:rPr>
              <a:t>GJ’ ; drop table </a:t>
            </a:r>
            <a:r>
              <a:rPr lang="en-US" sz="2000" dirty="0" err="1" smtClean="0">
                <a:solidFill>
                  <a:schemeClr val="accent1"/>
                </a:solidFill>
              </a:rPr>
              <a:t>userTable</a:t>
            </a:r>
            <a:r>
              <a:rPr lang="en-US" sz="2000" dirty="0" smtClean="0">
                <a:solidFill>
                  <a:schemeClr val="accent1"/>
                </a:solidFill>
              </a:rPr>
              <a:t> -- </a:t>
            </a:r>
            <a:r>
              <a:rPr lang="en-US" sz="2000" dirty="0" smtClean="0"/>
              <a:t>”, address = “</a:t>
            </a:r>
            <a:r>
              <a:rPr lang="en-US" sz="2000" dirty="0" smtClean="0">
                <a:solidFill>
                  <a:schemeClr val="accent1"/>
                </a:solidFill>
              </a:rPr>
              <a:t>Home</a:t>
            </a:r>
            <a:r>
              <a:rPr lang="en-US" sz="2000" dirty="0" smtClean="0"/>
              <a:t>”</a:t>
            </a:r>
            <a:endParaRPr lang="en-US" sz="2000" dirty="0"/>
          </a:p>
        </p:txBody>
      </p:sp>
      <p:grpSp>
        <p:nvGrpSpPr>
          <p:cNvPr id="40" name="Group 39"/>
          <p:cNvGrpSpPr/>
          <p:nvPr/>
        </p:nvGrpSpPr>
        <p:grpSpPr>
          <a:xfrm>
            <a:off x="1219200" y="2590800"/>
            <a:ext cx="6400800" cy="381000"/>
            <a:chOff x="1084992" y="2590800"/>
            <a:chExt cx="6400800" cy="381000"/>
          </a:xfrm>
        </p:grpSpPr>
        <p:sp>
          <p:nvSpPr>
            <p:cNvPr id="11" name="Rectangle 10"/>
            <p:cNvSpPr/>
            <p:nvPr/>
          </p:nvSpPr>
          <p:spPr bwMode="auto">
            <a:xfrm>
              <a:off x="1084992" y="2590800"/>
              <a:ext cx="868680" cy="381000"/>
            </a:xfrm>
            <a:prstGeom prst="rect">
              <a:avLst/>
            </a:prstGeom>
            <a:noFill/>
            <a:ln w="25400" cap="flat" cmpd="sng" algn="ctr">
              <a:solidFill>
                <a:schemeClr val="accent6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3218100" y="2590800"/>
              <a:ext cx="457200" cy="381000"/>
            </a:xfrm>
            <a:prstGeom prst="rect">
              <a:avLst/>
            </a:prstGeom>
            <a:noFill/>
            <a:ln w="25400" cap="flat" cmpd="sng" algn="ctr">
              <a:solidFill>
                <a:schemeClr val="accent6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4727844" y="2590800"/>
              <a:ext cx="152400" cy="381000"/>
            </a:xfrm>
            <a:prstGeom prst="rect">
              <a:avLst/>
            </a:prstGeom>
            <a:noFill/>
            <a:ln w="25400" cap="flat" cmpd="sng" algn="ctr">
              <a:solidFill>
                <a:schemeClr val="accent6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7333392" y="2590800"/>
              <a:ext cx="152400" cy="381000"/>
            </a:xfrm>
            <a:prstGeom prst="rect">
              <a:avLst/>
            </a:prstGeom>
            <a:noFill/>
            <a:ln w="25400" cap="flat" cmpd="sng" algn="ctr">
              <a:solidFill>
                <a:schemeClr val="accent6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5813328" y="2590800"/>
              <a:ext cx="777240" cy="381000"/>
            </a:xfrm>
            <a:prstGeom prst="rect">
              <a:avLst/>
            </a:prstGeom>
            <a:noFill/>
            <a:ln w="25400" cap="flat" cmpd="sng" algn="ctr">
              <a:solidFill>
                <a:schemeClr val="accent6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188275" y="5068788"/>
            <a:ext cx="5520324" cy="995256"/>
            <a:chOff x="1188275" y="5068788"/>
            <a:chExt cx="5520324" cy="995256"/>
          </a:xfrm>
        </p:grpSpPr>
        <p:sp>
          <p:nvSpPr>
            <p:cNvPr id="35" name="Rectangle 34"/>
            <p:cNvSpPr/>
            <p:nvPr/>
          </p:nvSpPr>
          <p:spPr bwMode="auto">
            <a:xfrm>
              <a:off x="2590824" y="5683044"/>
              <a:ext cx="155448" cy="381000"/>
            </a:xfrm>
            <a:prstGeom prst="rect">
              <a:avLst/>
            </a:prstGeom>
            <a:noFill/>
            <a:ln w="25400" cap="flat" cmpd="sng" algn="ctr">
              <a:solidFill>
                <a:schemeClr val="accent6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2748132" y="5683044"/>
              <a:ext cx="640080" cy="381000"/>
            </a:xfrm>
            <a:prstGeom prst="rect">
              <a:avLst/>
            </a:prstGeom>
            <a:noFill/>
            <a:ln w="25400" cap="flat" cmpd="sng" algn="ctr">
              <a:solidFill>
                <a:schemeClr val="accent6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3384768" y="5683044"/>
              <a:ext cx="640080" cy="381000"/>
            </a:xfrm>
            <a:prstGeom prst="rect">
              <a:avLst/>
            </a:prstGeom>
            <a:noFill/>
            <a:ln w="25400" cap="flat" cmpd="sng" algn="ctr">
              <a:solidFill>
                <a:schemeClr val="accent6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5304528" y="5683044"/>
              <a:ext cx="228600" cy="381000"/>
            </a:xfrm>
            <a:prstGeom prst="rect">
              <a:avLst/>
            </a:prstGeom>
            <a:noFill/>
            <a:ln w="25400" cap="flat" cmpd="sng" algn="ctr">
              <a:solidFill>
                <a:schemeClr val="accent6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1188275" y="5068788"/>
              <a:ext cx="868680" cy="381000"/>
            </a:xfrm>
            <a:prstGeom prst="rect">
              <a:avLst/>
            </a:prstGeom>
            <a:noFill/>
            <a:ln w="25400" cap="flat" cmpd="sng" algn="ctr">
              <a:solidFill>
                <a:schemeClr val="accent6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3321383" y="5068788"/>
              <a:ext cx="457200" cy="381000"/>
            </a:xfrm>
            <a:prstGeom prst="rect">
              <a:avLst/>
            </a:prstGeom>
            <a:noFill/>
            <a:ln w="25400" cap="flat" cmpd="sng" algn="ctr">
              <a:solidFill>
                <a:schemeClr val="accent6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4831127" y="5068788"/>
              <a:ext cx="152400" cy="381000"/>
            </a:xfrm>
            <a:prstGeom prst="rect">
              <a:avLst/>
            </a:prstGeom>
            <a:noFill/>
            <a:ln w="25400" cap="flat" cmpd="sng" algn="ctr">
              <a:solidFill>
                <a:schemeClr val="accent6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1890252" y="5668296"/>
              <a:ext cx="152400" cy="381000"/>
            </a:xfrm>
            <a:prstGeom prst="rect">
              <a:avLst/>
            </a:prstGeom>
            <a:noFill/>
            <a:ln w="25400" cap="flat" cmpd="sng" algn="ctr">
              <a:solidFill>
                <a:schemeClr val="accent6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5931359" y="5068788"/>
              <a:ext cx="777240" cy="381000"/>
            </a:xfrm>
            <a:prstGeom prst="rect">
              <a:avLst/>
            </a:prstGeom>
            <a:noFill/>
            <a:ln w="25400" cap="flat" cmpd="sng" algn="ctr">
              <a:solidFill>
                <a:schemeClr val="accent6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Empirical Evaluation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09600" y="1371600"/>
            <a:ext cx="8001000" cy="48768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</a:rPr>
              <a:t>Goal: </a:t>
            </a:r>
          </a:p>
          <a:p>
            <a:pPr indent="0">
              <a:lnSpc>
                <a:spcPct val="100000"/>
              </a:lnSpc>
              <a:buNone/>
            </a:pPr>
            <a:r>
              <a:rPr lang="en-US" sz="2800" dirty="0" smtClean="0"/>
              <a:t>Evaluate the usefulness of our approach as compared to a traditional penetration testing approach.</a:t>
            </a:r>
          </a:p>
          <a:p>
            <a:pPr indent="0">
              <a:lnSpc>
                <a:spcPct val="100000"/>
              </a:lnSpc>
              <a:buNone/>
            </a:pPr>
            <a:endParaRPr lang="en-US" sz="2800" dirty="0" smtClean="0"/>
          </a:p>
          <a:p>
            <a:pPr lvl="0">
              <a:buNone/>
            </a:pPr>
            <a:r>
              <a:rPr lang="en-US" dirty="0" smtClean="0">
                <a:solidFill>
                  <a:schemeClr val="accent2"/>
                </a:solidFill>
              </a:rPr>
              <a:t>Research Questions (RQ):</a:t>
            </a:r>
          </a:p>
          <a:p>
            <a:pPr marL="1168400" lvl="1" indent="-609600">
              <a:spcBef>
                <a:spcPts val="0"/>
              </a:spcBef>
              <a:buFont typeface="Times" pitchFamily="-80" charset="0"/>
              <a:buAutoNum type="arabicPeriod"/>
            </a:pPr>
            <a:r>
              <a:rPr lang="en-US" dirty="0" smtClean="0"/>
              <a:t>Runtime of analysis</a:t>
            </a:r>
          </a:p>
          <a:p>
            <a:pPr marL="1168400" lvl="1" indent="-609600">
              <a:spcBef>
                <a:spcPts val="0"/>
              </a:spcBef>
              <a:buFont typeface="Times" pitchFamily="-80" charset="0"/>
              <a:buAutoNum type="arabicPeriod"/>
            </a:pPr>
            <a:r>
              <a:rPr lang="en-US" dirty="0" smtClean="0"/>
              <a:t>Thoroughness of the penetration testing</a:t>
            </a:r>
          </a:p>
          <a:p>
            <a:pPr marL="1168400" lvl="1" indent="-609600">
              <a:spcBef>
                <a:spcPts val="0"/>
              </a:spcBef>
              <a:buFont typeface="Times" pitchFamily="-80" charset="0"/>
              <a:buAutoNum type="arabicPeriod"/>
            </a:pPr>
            <a:r>
              <a:rPr lang="en-US" dirty="0" smtClean="0"/>
              <a:t>Number of vulnerabilities discovered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B1769-82D2-4E5E-A24B-6BFF92D320AB}" type="slidenum">
              <a:rPr lang="en-US" altLang="ja-JP" smtClean="0"/>
              <a:pPr/>
              <a:t>16</a:t>
            </a:fld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152400"/>
            <a:ext cx="8343900" cy="685800"/>
          </a:xfrm>
        </p:spPr>
        <p:txBody>
          <a:bodyPr/>
          <a:lstStyle/>
          <a:p>
            <a:r>
              <a:rPr lang="en-US" dirty="0" smtClean="0"/>
              <a:t>Implementation: Baseline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590800"/>
            <a:ext cx="8001000" cy="3886200"/>
          </a:xfrm>
        </p:spPr>
        <p:txBody>
          <a:bodyPr/>
          <a:lstStyle/>
          <a:p>
            <a:r>
              <a:rPr kumimoji="0" lang="en-US" sz="2800" dirty="0" smtClean="0"/>
              <a:t>Information Gathering </a:t>
            </a:r>
            <a:r>
              <a:rPr lang="en-US" sz="2800" dirty="0" smtClean="0">
                <a:solidFill>
                  <a:schemeClr val="accent2"/>
                </a:solidFill>
                <a:sym typeface="Wingdings"/>
              </a:rPr>
              <a:t> </a:t>
            </a:r>
            <a:r>
              <a:rPr kumimoji="0" lang="en-US" sz="2800" dirty="0" smtClean="0"/>
              <a:t>OWASP </a:t>
            </a:r>
            <a:r>
              <a:rPr kumimoji="0" lang="en-US" sz="2800" dirty="0" err="1" smtClean="0"/>
              <a:t>WebScarab</a:t>
            </a:r>
            <a:endParaRPr kumimoji="0" lang="en-US" sz="2800" dirty="0" smtClean="0"/>
          </a:p>
          <a:p>
            <a:pPr lvl="1"/>
            <a:r>
              <a:rPr kumimoji="0" lang="en-US" sz="2400" dirty="0" smtClean="0"/>
              <a:t>Widely used code-base</a:t>
            </a:r>
          </a:p>
          <a:p>
            <a:pPr lvl="1"/>
            <a:r>
              <a:rPr kumimoji="0" lang="en-US" sz="2400" dirty="0" smtClean="0"/>
              <a:t>Actively maintained</a:t>
            </a:r>
          </a:p>
          <a:p>
            <a:r>
              <a:rPr kumimoji="0" lang="en-US" sz="2800" dirty="0" smtClean="0"/>
              <a:t>Attack Generation </a:t>
            </a:r>
            <a:r>
              <a:rPr lang="en-US" sz="2800" dirty="0" smtClean="0">
                <a:solidFill>
                  <a:schemeClr val="accent2"/>
                </a:solidFill>
                <a:sym typeface="Wingdings"/>
              </a:rPr>
              <a:t> </a:t>
            </a:r>
            <a:r>
              <a:rPr kumimoji="0" lang="en-US" sz="2800" dirty="0" err="1" smtClean="0"/>
              <a:t>SQLMap</a:t>
            </a:r>
            <a:endParaRPr kumimoji="0" lang="en-US" sz="2800" dirty="0" smtClean="0"/>
          </a:p>
          <a:p>
            <a:pPr lvl="1"/>
            <a:r>
              <a:rPr kumimoji="0" lang="en-US" sz="2400" dirty="0" smtClean="0"/>
              <a:t>Widely used penetration testing tool</a:t>
            </a:r>
          </a:p>
          <a:p>
            <a:pPr lvl="1"/>
            <a:r>
              <a:rPr kumimoji="0" lang="en-US" sz="2400" dirty="0" smtClean="0"/>
              <a:t>Commonly used attack generation heuristics</a:t>
            </a:r>
          </a:p>
          <a:p>
            <a:r>
              <a:rPr lang="en-US" sz="2800" dirty="0" smtClean="0">
                <a:sym typeface="Wingdings"/>
              </a:rPr>
              <a:t>Response analysis </a:t>
            </a:r>
            <a:r>
              <a:rPr lang="en-US" sz="2800" dirty="0" smtClean="0">
                <a:solidFill>
                  <a:schemeClr val="accent2"/>
                </a:solidFill>
                <a:sym typeface="Wingdings"/>
              </a:rPr>
              <a:t></a:t>
            </a:r>
            <a:r>
              <a:rPr lang="en-US" sz="2800" dirty="0" smtClean="0">
                <a:sym typeface="Wingdings"/>
              </a:rPr>
              <a:t> WASP</a:t>
            </a:r>
            <a:r>
              <a:rPr lang="en-US" sz="2800" cap="small" baseline="30000" dirty="0" smtClean="0">
                <a:sym typeface="Wingdings"/>
              </a:rPr>
              <a:t>[FSE 2006]</a:t>
            </a:r>
            <a:endParaRPr lang="en-US" sz="2800" cap="small" baseline="30000" dirty="0" smtClean="0"/>
          </a:p>
        </p:txBody>
      </p:sp>
      <p:graphicFrame>
        <p:nvGraphicFramePr>
          <p:cNvPr id="4" name="Group 18"/>
          <p:cNvGraphicFramePr>
            <a:graphicFrameLocks/>
          </p:cNvGraphicFramePr>
          <p:nvPr/>
        </p:nvGraphicFramePr>
        <p:xfrm>
          <a:off x="609600" y="1219200"/>
          <a:ext cx="7924800" cy="944880"/>
        </p:xfrm>
        <a:graphic>
          <a:graphicData uri="http://schemas.openxmlformats.org/drawingml/2006/table">
            <a:tbl>
              <a:tblPr/>
              <a:tblGrid>
                <a:gridCol w="2286000"/>
                <a:gridCol w="5638800"/>
              </a:tblGrid>
              <a:tr h="822960">
                <a:tc>
                  <a:txBody>
                    <a:bodyPr/>
                    <a:lstStyle/>
                    <a:p>
                      <a:pPr marL="10160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Times" pitchFamily="-80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Helvetica" pitchFamily="-80" charset="0"/>
                          <a:ea typeface="Osaka" pitchFamily="-80" charset="-128"/>
                        </a:rPr>
                        <a:t>SQLMap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Helvetica" pitchFamily="-80" charset="0"/>
                          <a:ea typeface="Osaka" pitchFamily="-80" charset="-128"/>
                        </a:rPr>
                        <a:t>++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</a:rPr>
                        <a:t>SQLMap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</a:rPr>
                        <a:t> integrated with OWASP </a:t>
                      </a:r>
                      <a:r>
                        <a:rPr kumimoji="0" 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</a:rPr>
                        <a:t>WebScarab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</a:rPr>
                        <a:t> Spider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Helvetica" pitchFamily="-80" charset="0"/>
                        <a:ea typeface="Osaka" pitchFamily="-8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Our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514600"/>
            <a:ext cx="8001000" cy="3352800"/>
          </a:xfrm>
        </p:spPr>
        <p:txBody>
          <a:bodyPr/>
          <a:lstStyle/>
          <a:p>
            <a:r>
              <a:rPr lang="en-US" dirty="0" smtClean="0"/>
              <a:t>Analyzes </a:t>
            </a:r>
            <a:r>
              <a:rPr lang="en-US" dirty="0" err="1" smtClean="0"/>
              <a:t>bytecode</a:t>
            </a:r>
            <a:r>
              <a:rPr lang="en-US" dirty="0" smtClean="0"/>
              <a:t> of Java Enterprise Edition (JEE) based web applications</a:t>
            </a:r>
          </a:p>
          <a:p>
            <a:r>
              <a:rPr lang="en-US" dirty="0" smtClean="0">
                <a:sym typeface="Wingdings"/>
              </a:rPr>
              <a:t>Interface analysis </a:t>
            </a:r>
            <a:r>
              <a:rPr lang="en-US" dirty="0" smtClean="0">
                <a:solidFill>
                  <a:schemeClr val="accent2"/>
                </a:solidFill>
                <a:sym typeface="Wingdings"/>
              </a:rPr>
              <a:t></a:t>
            </a:r>
            <a:r>
              <a:rPr lang="en-US" dirty="0" smtClean="0">
                <a:sym typeface="Wingdings"/>
              </a:rPr>
              <a:t> WAM</a:t>
            </a:r>
            <a:r>
              <a:rPr lang="en-US" cap="small" baseline="30000" dirty="0" smtClean="0">
                <a:sym typeface="Wingdings"/>
              </a:rPr>
              <a:t>[FSE 2007]</a:t>
            </a:r>
          </a:p>
          <a:p>
            <a:r>
              <a:rPr lang="en-US" dirty="0" smtClean="0">
                <a:sym typeface="Wingdings"/>
              </a:rPr>
              <a:t>Attack generation </a:t>
            </a:r>
            <a:r>
              <a:rPr lang="en-US" dirty="0" smtClean="0">
                <a:solidFill>
                  <a:schemeClr val="accent2"/>
                </a:solidFill>
                <a:sym typeface="Wingdings"/>
              </a:rPr>
              <a:t></a:t>
            </a:r>
            <a:r>
              <a:rPr lang="en-US" dirty="0" smtClean="0">
                <a:sym typeface="Wingdings"/>
              </a:rPr>
              <a:t> leverages </a:t>
            </a:r>
            <a:r>
              <a:rPr lang="en-US" dirty="0" err="1" smtClean="0">
                <a:sym typeface="Wingdings"/>
              </a:rPr>
              <a:t>SQLMap</a:t>
            </a:r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Response analysis </a:t>
            </a:r>
            <a:r>
              <a:rPr lang="en-US" dirty="0" smtClean="0">
                <a:solidFill>
                  <a:schemeClr val="accent2"/>
                </a:solidFill>
                <a:sym typeface="Wingdings"/>
              </a:rPr>
              <a:t></a:t>
            </a:r>
            <a:r>
              <a:rPr lang="en-US" dirty="0" smtClean="0">
                <a:sym typeface="Wingdings"/>
              </a:rPr>
              <a:t> WASP</a:t>
            </a:r>
            <a:r>
              <a:rPr lang="en-US" cap="small" baseline="30000" dirty="0" smtClean="0">
                <a:sym typeface="Wingdings"/>
              </a:rPr>
              <a:t>[FSE 2006]</a:t>
            </a:r>
            <a:endParaRPr lang="en-US" cap="small" baseline="30000" dirty="0"/>
          </a:p>
        </p:txBody>
      </p:sp>
      <p:graphicFrame>
        <p:nvGraphicFramePr>
          <p:cNvPr id="4" name="Group 18"/>
          <p:cNvGraphicFramePr>
            <a:graphicFrameLocks/>
          </p:cNvGraphicFramePr>
          <p:nvPr/>
        </p:nvGraphicFramePr>
        <p:xfrm>
          <a:off x="0" y="1219200"/>
          <a:ext cx="8610600" cy="944880"/>
        </p:xfrm>
        <a:graphic>
          <a:graphicData uri="http://schemas.openxmlformats.org/drawingml/2006/table">
            <a:tbl>
              <a:tblPr/>
              <a:tblGrid>
                <a:gridCol w="2057400"/>
                <a:gridCol w="6553200"/>
              </a:tblGrid>
              <a:tr h="914400">
                <a:tc>
                  <a:txBody>
                    <a:bodyPr/>
                    <a:lstStyle/>
                    <a:p>
                      <a:pPr marL="10160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Times" pitchFamily="-80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Helvetica" pitchFamily="-80" charset="0"/>
                          <a:ea typeface="Osaka" pitchFamily="-80" charset="-128"/>
                        </a:rPr>
                        <a:t>SDAPT</a:t>
                      </a:r>
                    </a:p>
                  </a:txBody>
                  <a:tcPr marL="182880" marR="18288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u="sng" kern="1200" baseline="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sz="2800" b="1" kern="1200" baseline="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tatic and </a:t>
                      </a:r>
                      <a:r>
                        <a:rPr lang="en-US" sz="2800" b="1" u="sng" kern="1200" baseline="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2800" b="1" kern="1200" baseline="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ynamic </a:t>
                      </a:r>
                      <a:r>
                        <a:rPr lang="en-US" sz="2800" b="1" u="sng" kern="1200" baseline="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800" b="1" kern="1200" baseline="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nalysis-based </a:t>
                      </a:r>
                      <a:r>
                        <a:rPr lang="en-US" sz="2800" b="1" u="sng" kern="1200" baseline="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en-US" sz="2800" b="1" kern="1200" baseline="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enetration </a:t>
                      </a:r>
                      <a:r>
                        <a:rPr lang="en-US" sz="2800" b="1" u="sng" kern="1200" baseline="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2800" b="1" kern="1200" baseline="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esting</a:t>
                      </a:r>
                    </a:p>
                  </a:txBody>
                  <a:tcPr marL="182880" marR="1828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 Applications</a:t>
            </a:r>
            <a:endParaRPr lang="en-US" dirty="0"/>
          </a:p>
        </p:txBody>
      </p:sp>
      <p:graphicFrame>
        <p:nvGraphicFramePr>
          <p:cNvPr id="4" name="Table Placeholder 9"/>
          <p:cNvGraphicFramePr>
            <a:graphicFrameLocks noGrp="1"/>
          </p:cNvGraphicFramePr>
          <p:nvPr>
            <p:ph idx="1"/>
          </p:nvPr>
        </p:nvGraphicFramePr>
        <p:xfrm>
          <a:off x="723901" y="1371600"/>
          <a:ext cx="7696198" cy="4888098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279250"/>
                <a:gridCol w="1472316"/>
                <a:gridCol w="1472316"/>
                <a:gridCol w="1472316"/>
              </a:tblGrid>
              <a:tr h="43994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Subject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LOC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Classes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Servlets</a:t>
                      </a:r>
                      <a:endParaRPr lang="en-US" sz="2400" dirty="0"/>
                    </a:p>
                  </a:txBody>
                  <a:tcPr anchor="ctr"/>
                </a:tc>
              </a:tr>
              <a:tr h="49232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Bookstore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19,402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9232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Checkers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5,415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</a:tr>
              <a:tr h="49232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Classifieds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10,702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9232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Daffodil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18,706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</a:tr>
              <a:tr h="49232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Employee Directory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5,529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9232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Events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7,164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</a:tr>
              <a:tr h="492322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Filelister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8,671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9232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Office Talk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4,670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</a:tr>
              <a:tr h="49232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Portal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16,089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E124-F290-439F-A669-4C26FB9066DF}" type="slidenum">
              <a:rPr lang="en-US" altLang="ja-JP"/>
              <a:pPr/>
              <a:t>2</a:t>
            </a:fld>
            <a:endParaRPr lang="en-US" altLang="ja-JP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Web Application Overview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48600" y="2057400"/>
            <a:ext cx="762000" cy="990600"/>
            <a:chOff x="4848" y="912"/>
            <a:chExt cx="480" cy="624"/>
          </a:xfrm>
        </p:grpSpPr>
        <p:sp>
          <p:nvSpPr>
            <p:cNvPr id="38917" name="AutoShape 5"/>
            <p:cNvSpPr>
              <a:spLocks noChangeArrowheads="1"/>
            </p:cNvSpPr>
            <p:nvPr/>
          </p:nvSpPr>
          <p:spPr bwMode="auto">
            <a:xfrm>
              <a:off x="5040" y="912"/>
              <a:ext cx="288" cy="432"/>
            </a:xfrm>
            <a:prstGeom prst="can">
              <a:avLst>
                <a:gd name="adj" fmla="val 37500"/>
              </a:avLst>
            </a:prstGeom>
            <a:gradFill rotWithShape="1">
              <a:gsLst>
                <a:gs pos="0">
                  <a:srgbClr val="C0C0C0">
                    <a:gamma/>
                    <a:shade val="46275"/>
                    <a:invGamma/>
                  </a:srgbClr>
                </a:gs>
                <a:gs pos="50000">
                  <a:srgbClr val="C0C0C0"/>
                </a:gs>
                <a:gs pos="100000">
                  <a:srgbClr val="C0C0C0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18" name="AutoShape 6"/>
            <p:cNvSpPr>
              <a:spLocks noChangeArrowheads="1"/>
            </p:cNvSpPr>
            <p:nvPr/>
          </p:nvSpPr>
          <p:spPr bwMode="auto">
            <a:xfrm>
              <a:off x="4944" y="1008"/>
              <a:ext cx="288" cy="432"/>
            </a:xfrm>
            <a:prstGeom prst="can">
              <a:avLst>
                <a:gd name="adj" fmla="val 37500"/>
              </a:avLst>
            </a:prstGeom>
            <a:gradFill rotWithShape="1">
              <a:gsLst>
                <a:gs pos="0">
                  <a:srgbClr val="C0C0C0">
                    <a:gamma/>
                    <a:shade val="46275"/>
                    <a:invGamma/>
                  </a:srgbClr>
                </a:gs>
                <a:gs pos="50000">
                  <a:srgbClr val="C0C0C0"/>
                </a:gs>
                <a:gs pos="100000">
                  <a:srgbClr val="C0C0C0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19" name="AutoShape 7"/>
            <p:cNvSpPr>
              <a:spLocks noChangeArrowheads="1"/>
            </p:cNvSpPr>
            <p:nvPr/>
          </p:nvSpPr>
          <p:spPr bwMode="auto">
            <a:xfrm>
              <a:off x="4848" y="1104"/>
              <a:ext cx="288" cy="432"/>
            </a:xfrm>
            <a:prstGeom prst="can">
              <a:avLst>
                <a:gd name="adj" fmla="val 42361"/>
              </a:avLst>
            </a:prstGeom>
            <a:gradFill rotWithShape="1">
              <a:gsLst>
                <a:gs pos="0">
                  <a:srgbClr val="C0C0C0">
                    <a:gamma/>
                    <a:shade val="46275"/>
                    <a:invGamma/>
                  </a:srgbClr>
                </a:gs>
                <a:gs pos="50000">
                  <a:srgbClr val="C0C0C0"/>
                </a:gs>
                <a:gs pos="100000">
                  <a:srgbClr val="C0C0C0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sz="1600" b="1">
                  <a:solidFill>
                    <a:schemeClr val="bg1"/>
                  </a:solidFill>
                  <a:latin typeface="Courier New" pitchFamily="49" charset="0"/>
                </a:rPr>
                <a:t>DB</a:t>
              </a:r>
            </a:p>
          </p:txBody>
        </p:sp>
      </p:grpSp>
      <p:sp>
        <p:nvSpPr>
          <p:cNvPr id="38922" name="AutoShape 10"/>
          <p:cNvSpPr>
            <a:spLocks noChangeArrowheads="1"/>
          </p:cNvSpPr>
          <p:nvPr/>
        </p:nvSpPr>
        <p:spPr bwMode="auto">
          <a:xfrm rot="20400000">
            <a:off x="7086600" y="2705100"/>
            <a:ext cx="609600" cy="381000"/>
          </a:xfrm>
          <a:prstGeom prst="leftRightArrow">
            <a:avLst>
              <a:gd name="adj1" fmla="val 50000"/>
              <a:gd name="adj2" fmla="val 32000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23" name="AutoShape 11"/>
          <p:cNvSpPr>
            <a:spLocks noChangeArrowheads="1"/>
          </p:cNvSpPr>
          <p:nvPr/>
        </p:nvSpPr>
        <p:spPr bwMode="auto">
          <a:xfrm rot="1200000">
            <a:off x="7083425" y="3617913"/>
            <a:ext cx="611188" cy="381000"/>
          </a:xfrm>
          <a:prstGeom prst="leftRightArrow">
            <a:avLst>
              <a:gd name="adj1" fmla="val 50000"/>
              <a:gd name="adj2" fmla="val 32083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772400" y="3657600"/>
            <a:ext cx="1038225" cy="1544638"/>
            <a:chOff x="4752" y="2064"/>
            <a:chExt cx="654" cy="973"/>
          </a:xfrm>
        </p:grpSpPr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4800" y="2064"/>
              <a:ext cx="555" cy="576"/>
              <a:chOff x="4800" y="1968"/>
              <a:chExt cx="555" cy="576"/>
            </a:xfrm>
          </p:grpSpPr>
          <p:grpSp>
            <p:nvGrpSpPr>
              <p:cNvPr id="5" name="Group 14"/>
              <p:cNvGrpSpPr>
                <a:grpSpLocks/>
              </p:cNvGrpSpPr>
              <p:nvPr/>
            </p:nvGrpSpPr>
            <p:grpSpPr bwMode="auto">
              <a:xfrm>
                <a:off x="4800" y="1968"/>
                <a:ext cx="459" cy="480"/>
                <a:chOff x="4800" y="1968"/>
                <a:chExt cx="459" cy="480"/>
              </a:xfrm>
            </p:grpSpPr>
            <p:pic>
              <p:nvPicPr>
                <p:cNvPr id="38927" name="Picture 15" descr="MCj03984350000[1]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4800" y="1968"/>
                  <a:ext cx="363" cy="384"/>
                </a:xfrm>
                <a:prstGeom prst="rect">
                  <a:avLst/>
                </a:prstGeom>
                <a:noFill/>
              </p:spPr>
            </p:pic>
            <p:pic>
              <p:nvPicPr>
                <p:cNvPr id="38928" name="Picture 16" descr="MCj03984350000[1]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4896" y="2064"/>
                  <a:ext cx="363" cy="384"/>
                </a:xfrm>
                <a:prstGeom prst="rect">
                  <a:avLst/>
                </a:prstGeom>
                <a:noFill/>
              </p:spPr>
            </p:pic>
          </p:grpSp>
          <p:pic>
            <p:nvPicPr>
              <p:cNvPr id="38929" name="Picture 17" descr="MCj03984350000[1]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992" y="2160"/>
                <a:ext cx="363" cy="384"/>
              </a:xfrm>
              <a:prstGeom prst="rect">
                <a:avLst/>
              </a:prstGeom>
              <a:noFill/>
            </p:spPr>
          </p:pic>
        </p:grpSp>
        <p:sp>
          <p:nvSpPr>
            <p:cNvPr id="38930" name="Text Box 18"/>
            <p:cNvSpPr txBox="1">
              <a:spLocks noChangeArrowheads="1"/>
            </p:cNvSpPr>
            <p:nvPr/>
          </p:nvSpPr>
          <p:spPr bwMode="auto">
            <a:xfrm>
              <a:off x="4752" y="2640"/>
              <a:ext cx="654" cy="39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en-US" sz="1600" b="1">
                  <a:latin typeface="Courier New" pitchFamily="49" charset="0"/>
                </a:rPr>
                <a:t>Other </a:t>
              </a:r>
            </a:p>
            <a:p>
              <a:pPr marL="342900" indent="-342900">
                <a:spcBef>
                  <a:spcPct val="20000"/>
                </a:spcBef>
              </a:pPr>
              <a:r>
                <a:rPr lang="en-US" sz="1600" b="1">
                  <a:latin typeface="Courier New" pitchFamily="49" charset="0"/>
                </a:rPr>
                <a:t>Systems</a:t>
              </a:r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5029200" y="2438400"/>
            <a:ext cx="1905000" cy="2355850"/>
            <a:chOff x="3456" y="1440"/>
            <a:chExt cx="862" cy="1311"/>
          </a:xfrm>
        </p:grpSpPr>
        <p:pic>
          <p:nvPicPr>
            <p:cNvPr id="38932" name="Picture 20" descr="MCj03984350000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456" y="1440"/>
              <a:ext cx="862" cy="912"/>
            </a:xfrm>
            <a:prstGeom prst="rect">
              <a:avLst/>
            </a:prstGeom>
            <a:noFill/>
          </p:spPr>
        </p:pic>
        <p:sp>
          <p:nvSpPr>
            <p:cNvPr id="38933" name="Text Box 21"/>
            <p:cNvSpPr txBox="1">
              <a:spLocks noChangeArrowheads="1"/>
            </p:cNvSpPr>
            <p:nvPr/>
          </p:nvSpPr>
          <p:spPr bwMode="auto">
            <a:xfrm>
              <a:off x="3504" y="2400"/>
              <a:ext cx="415" cy="35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en-US" sz="1600" b="1">
                  <a:latin typeface="Courier New" pitchFamily="49" charset="0"/>
                </a:rPr>
                <a:t>Web </a:t>
              </a:r>
            </a:p>
            <a:p>
              <a:pPr marL="342900" indent="-342900">
                <a:spcBef>
                  <a:spcPct val="20000"/>
                </a:spcBef>
              </a:pPr>
              <a:r>
                <a:rPr lang="en-US" sz="1600" b="1">
                  <a:latin typeface="Courier New" pitchFamily="49" charset="0"/>
                </a:rPr>
                <a:t>Server</a:t>
              </a:r>
            </a:p>
          </p:txBody>
        </p:sp>
      </p:grp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228600" y="2590800"/>
            <a:ext cx="1357313" cy="1822450"/>
            <a:chOff x="432" y="1464"/>
            <a:chExt cx="855" cy="1148"/>
          </a:xfrm>
        </p:grpSpPr>
        <p:pic>
          <p:nvPicPr>
            <p:cNvPr id="38936" name="Picture 24" descr="j019538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H="1">
              <a:off x="432" y="1464"/>
              <a:ext cx="846" cy="864"/>
            </a:xfrm>
            <a:prstGeom prst="rect">
              <a:avLst/>
            </a:prstGeom>
            <a:noFill/>
          </p:spPr>
        </p:pic>
        <p:sp>
          <p:nvSpPr>
            <p:cNvPr id="38937" name="Text Box 25"/>
            <p:cNvSpPr txBox="1">
              <a:spLocks noChangeArrowheads="1"/>
            </p:cNvSpPr>
            <p:nvPr/>
          </p:nvSpPr>
          <p:spPr bwMode="auto">
            <a:xfrm>
              <a:off x="480" y="2400"/>
              <a:ext cx="80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en-US" sz="1600" b="1">
                  <a:latin typeface="Courier New" pitchFamily="49" charset="0"/>
                </a:rPr>
                <a:t>End Users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889760" y="2743200"/>
            <a:ext cx="2834640" cy="381000"/>
            <a:chOff x="1889760" y="2286000"/>
            <a:chExt cx="2834640" cy="381000"/>
          </a:xfrm>
        </p:grpSpPr>
        <p:sp>
          <p:nvSpPr>
            <p:cNvPr id="38939" name="Line 27"/>
            <p:cNvSpPr>
              <a:spLocks noChangeShapeType="1"/>
            </p:cNvSpPr>
            <p:nvPr/>
          </p:nvSpPr>
          <p:spPr bwMode="auto">
            <a:xfrm>
              <a:off x="1889760" y="2667000"/>
              <a:ext cx="2834640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8941" name="Text Box 29"/>
            <p:cNvSpPr txBox="1">
              <a:spLocks noChangeArrowheads="1"/>
            </p:cNvSpPr>
            <p:nvPr/>
          </p:nvSpPr>
          <p:spPr bwMode="auto">
            <a:xfrm>
              <a:off x="2412445" y="2286000"/>
              <a:ext cx="178927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sz="1600" b="1" dirty="0" smtClean="0">
                  <a:latin typeface="Courier New" pitchFamily="49" charset="0"/>
                </a:rPr>
                <a:t>HTTP Requests</a:t>
              </a:r>
              <a:endParaRPr lang="en-US" sz="1600" b="1" dirty="0">
                <a:latin typeface="Courier New" pitchFamily="49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889760" y="3657600"/>
            <a:ext cx="2834640" cy="412750"/>
            <a:chOff x="1600200" y="3962400"/>
            <a:chExt cx="2834640" cy="412750"/>
          </a:xfrm>
        </p:grpSpPr>
        <p:sp>
          <p:nvSpPr>
            <p:cNvPr id="38940" name="Line 28"/>
            <p:cNvSpPr>
              <a:spLocks noChangeShapeType="1"/>
            </p:cNvSpPr>
            <p:nvPr/>
          </p:nvSpPr>
          <p:spPr bwMode="auto">
            <a:xfrm flipH="1">
              <a:off x="1600200" y="3962400"/>
              <a:ext cx="2834640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42" name="Text Box 30"/>
            <p:cNvSpPr txBox="1">
              <a:spLocks noChangeArrowheads="1"/>
            </p:cNvSpPr>
            <p:nvPr/>
          </p:nvSpPr>
          <p:spPr bwMode="auto">
            <a:xfrm>
              <a:off x="1916397" y="4038600"/>
              <a:ext cx="2202247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>
                  <a:latin typeface="Courier New" pitchFamily="49" charset="0"/>
                </a:rPr>
                <a:t>HTML Pages</a:t>
              </a:r>
            </a:p>
          </p:txBody>
        </p:sp>
      </p:grpSp>
      <p:grpSp>
        <p:nvGrpSpPr>
          <p:cNvPr id="10" name="Group 70"/>
          <p:cNvGrpSpPr>
            <a:grpSpLocks/>
          </p:cNvGrpSpPr>
          <p:nvPr/>
        </p:nvGrpSpPr>
        <p:grpSpPr bwMode="auto">
          <a:xfrm>
            <a:off x="4984750" y="1981200"/>
            <a:ext cx="1981200" cy="2819400"/>
            <a:chOff x="3140" y="1248"/>
            <a:chExt cx="1248" cy="1776"/>
          </a:xfrm>
        </p:grpSpPr>
        <p:sp>
          <p:nvSpPr>
            <p:cNvPr id="38978" name="AutoShape 66"/>
            <p:cNvSpPr>
              <a:spLocks noChangeArrowheads="1"/>
            </p:cNvSpPr>
            <p:nvPr/>
          </p:nvSpPr>
          <p:spPr bwMode="auto">
            <a:xfrm>
              <a:off x="3140" y="1248"/>
              <a:ext cx="1248" cy="1776"/>
            </a:xfrm>
            <a:prstGeom prst="roundRect">
              <a:avLst>
                <a:gd name="adj" fmla="val 16667"/>
              </a:avLst>
            </a:prstGeom>
            <a:solidFill>
              <a:srgbClr val="00782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8979" name="Text Box 67"/>
            <p:cNvSpPr txBox="1">
              <a:spLocks noChangeArrowheads="1"/>
            </p:cNvSpPr>
            <p:nvPr/>
          </p:nvSpPr>
          <p:spPr bwMode="auto">
            <a:xfrm>
              <a:off x="3146" y="1296"/>
              <a:ext cx="119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latin typeface="Gill Sans" pitchFamily="-80" charset="0"/>
                </a:rPr>
                <a:t>Web Application</a:t>
              </a:r>
              <a:endParaRPr lang="en-US" sz="2000" b="1"/>
            </a:p>
          </p:txBody>
        </p:sp>
        <p:sp>
          <p:nvSpPr>
            <p:cNvPr id="38980" name="AutoShape 68"/>
            <p:cNvSpPr>
              <a:spLocks noChangeArrowheads="1"/>
            </p:cNvSpPr>
            <p:nvPr/>
          </p:nvSpPr>
          <p:spPr bwMode="auto">
            <a:xfrm>
              <a:off x="3312" y="1878"/>
              <a:ext cx="905" cy="461"/>
            </a:xfrm>
            <a:prstGeom prst="flowChartMultidocument">
              <a:avLst/>
            </a:prstGeom>
            <a:solidFill>
              <a:srgbClr val="00782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Gill Sans" pitchFamily="-80" charset="0"/>
                </a:rPr>
                <a:t>HTML</a:t>
              </a:r>
              <a:endParaRPr lang="en-US" sz="1600" b="1">
                <a:latin typeface="Courier New" pitchFamily="49" charset="0"/>
              </a:endParaRPr>
            </a:p>
          </p:txBody>
        </p:sp>
        <p:sp>
          <p:nvSpPr>
            <p:cNvPr id="38981" name="AutoShape 69"/>
            <p:cNvSpPr>
              <a:spLocks noChangeArrowheads="1"/>
            </p:cNvSpPr>
            <p:nvPr/>
          </p:nvSpPr>
          <p:spPr bwMode="auto">
            <a:xfrm>
              <a:off x="3312" y="2448"/>
              <a:ext cx="905" cy="461"/>
            </a:xfrm>
            <a:prstGeom prst="flowChartMultidocument">
              <a:avLst/>
            </a:prstGeom>
            <a:solidFill>
              <a:srgbClr val="00782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Gill Sans" pitchFamily="-80" charset="0"/>
                </a:rPr>
                <a:t>Servlets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2" grpId="0" animBg="1"/>
      <p:bldP spid="3892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RQ1: Runtime</a:t>
            </a:r>
            <a:endParaRPr lang="en-US" dirty="0"/>
          </a:p>
        </p:txBody>
      </p:sp>
      <p:graphicFrame>
        <p:nvGraphicFramePr>
          <p:cNvPr id="3" name="Chart 2"/>
          <p:cNvGraphicFramePr/>
          <p:nvPr/>
        </p:nvGraphicFramePr>
        <p:xfrm>
          <a:off x="533400" y="1295400"/>
          <a:ext cx="81534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Content Placeholder 2"/>
          <p:cNvSpPr txBox="1">
            <a:spLocks/>
          </p:cNvSpPr>
          <p:nvPr/>
        </p:nvSpPr>
        <p:spPr>
          <a:xfrm>
            <a:off x="1143000" y="5029200"/>
            <a:ext cx="6629400" cy="1219200"/>
          </a:xfrm>
          <a:prstGeom prst="rect">
            <a:avLst/>
          </a:prstGeom>
        </p:spPr>
        <p:txBody>
          <a:bodyPr/>
          <a:lstStyle/>
          <a:p>
            <a:pPr marL="454025" marR="0" lvl="0" indent="-352425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" pitchFamily="-80" charset="0"/>
              <a:buChar char="•"/>
              <a:tabLst/>
              <a:defRPr/>
            </a:pPr>
            <a:r>
              <a:rPr kumimoji="1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SDAPT ranged from 8 to 40 </a:t>
            </a:r>
            <a:r>
              <a:rPr kumimoji="1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mins</a:t>
            </a:r>
            <a:endParaRPr kumimoji="1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4025" marR="0" lvl="0" indent="-352425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" pitchFamily="-80" charset="0"/>
              <a:buChar char="•"/>
              <a:tabLst/>
              <a:defRPr/>
            </a:pPr>
            <a:r>
              <a:rPr kumimoji="1" lang="en-US" sz="2400" kern="0" dirty="0" smtClean="0"/>
              <a:t>Positive note: Testing was more thorough</a:t>
            </a:r>
            <a:endParaRPr kumimoji="1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4025" marR="0" lvl="0" indent="-352425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" pitchFamily="-80" charset="0"/>
              <a:buChar char="•"/>
              <a:tabLst/>
              <a:defRPr/>
            </a:pP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RQ2: Thoroughness</a:t>
            </a:r>
            <a:endParaRPr lang="en-US" dirty="0"/>
          </a:p>
        </p:txBody>
      </p:sp>
      <p:graphicFrame>
        <p:nvGraphicFramePr>
          <p:cNvPr id="3" name="Chart 2"/>
          <p:cNvGraphicFramePr/>
          <p:nvPr/>
        </p:nvGraphicFramePr>
        <p:xfrm>
          <a:off x="609600" y="1219200"/>
          <a:ext cx="77724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/>
          <p:cNvGraphicFramePr/>
          <p:nvPr/>
        </p:nvGraphicFramePr>
        <p:xfrm>
          <a:off x="609600" y="3733800"/>
          <a:ext cx="79248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RQ3: Number of Vulnerabilities</a:t>
            </a: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533400" y="1295400"/>
          <a:ext cx="82296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3200400" y="3429000"/>
            <a:ext cx="3001228" cy="544830"/>
          </a:xfrm>
          <a:prstGeom prst="roundRect">
            <a:avLst>
              <a:gd name="adj" fmla="val 16667"/>
            </a:avLst>
          </a:prstGeom>
          <a:solidFill>
            <a:srgbClr val="FFFF99">
              <a:alpha val="92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91440" bIns="91440" anchor="ctr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Average increase: 246%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Improvements to penetration testing</a:t>
            </a:r>
          </a:p>
          <a:p>
            <a:pPr lvl="1"/>
            <a:r>
              <a:rPr lang="en-US" dirty="0" smtClean="0"/>
              <a:t>Information gathering with static analysis</a:t>
            </a:r>
          </a:p>
          <a:p>
            <a:pPr lvl="1"/>
            <a:r>
              <a:rPr lang="en-US" dirty="0" smtClean="0"/>
              <a:t>Response analysis with dynamic detection</a:t>
            </a:r>
          </a:p>
          <a:p>
            <a:r>
              <a:rPr lang="en-US" dirty="0" smtClean="0"/>
              <a:t>Relatively longer analysis time</a:t>
            </a:r>
          </a:p>
          <a:p>
            <a:r>
              <a:rPr lang="en-US" dirty="0" smtClean="0"/>
              <a:t>More thorough and more vulnerabilities discovered during penetration testing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E124-F290-439F-A669-4C26FB9066DF}" type="slidenum">
              <a:rPr lang="en-US" altLang="ja-JP"/>
              <a:pPr/>
              <a:t>3</a:t>
            </a:fld>
            <a:endParaRPr lang="en-US" altLang="ja-JP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 smtClean="0"/>
              <a:t>Penetration Testing Overview </a:t>
            </a:r>
            <a:endParaRPr kumimoji="0"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48600" y="2057400"/>
            <a:ext cx="762000" cy="990600"/>
            <a:chOff x="4848" y="912"/>
            <a:chExt cx="480" cy="624"/>
          </a:xfrm>
        </p:grpSpPr>
        <p:sp>
          <p:nvSpPr>
            <p:cNvPr id="38917" name="AutoShape 5"/>
            <p:cNvSpPr>
              <a:spLocks noChangeArrowheads="1"/>
            </p:cNvSpPr>
            <p:nvPr/>
          </p:nvSpPr>
          <p:spPr bwMode="auto">
            <a:xfrm>
              <a:off x="5040" y="912"/>
              <a:ext cx="288" cy="432"/>
            </a:xfrm>
            <a:prstGeom prst="can">
              <a:avLst>
                <a:gd name="adj" fmla="val 37500"/>
              </a:avLst>
            </a:prstGeom>
            <a:gradFill rotWithShape="1">
              <a:gsLst>
                <a:gs pos="0">
                  <a:srgbClr val="C0C0C0">
                    <a:gamma/>
                    <a:shade val="46275"/>
                    <a:invGamma/>
                  </a:srgbClr>
                </a:gs>
                <a:gs pos="50000">
                  <a:srgbClr val="C0C0C0"/>
                </a:gs>
                <a:gs pos="100000">
                  <a:srgbClr val="C0C0C0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18" name="AutoShape 6"/>
            <p:cNvSpPr>
              <a:spLocks noChangeArrowheads="1"/>
            </p:cNvSpPr>
            <p:nvPr/>
          </p:nvSpPr>
          <p:spPr bwMode="auto">
            <a:xfrm>
              <a:off x="4944" y="1008"/>
              <a:ext cx="288" cy="432"/>
            </a:xfrm>
            <a:prstGeom prst="can">
              <a:avLst>
                <a:gd name="adj" fmla="val 37500"/>
              </a:avLst>
            </a:prstGeom>
            <a:gradFill rotWithShape="1">
              <a:gsLst>
                <a:gs pos="0">
                  <a:srgbClr val="C0C0C0">
                    <a:gamma/>
                    <a:shade val="46275"/>
                    <a:invGamma/>
                  </a:srgbClr>
                </a:gs>
                <a:gs pos="50000">
                  <a:srgbClr val="C0C0C0"/>
                </a:gs>
                <a:gs pos="100000">
                  <a:srgbClr val="C0C0C0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19" name="AutoShape 7"/>
            <p:cNvSpPr>
              <a:spLocks noChangeArrowheads="1"/>
            </p:cNvSpPr>
            <p:nvPr/>
          </p:nvSpPr>
          <p:spPr bwMode="auto">
            <a:xfrm>
              <a:off x="4848" y="1104"/>
              <a:ext cx="288" cy="432"/>
            </a:xfrm>
            <a:prstGeom prst="can">
              <a:avLst>
                <a:gd name="adj" fmla="val 42361"/>
              </a:avLst>
            </a:prstGeom>
            <a:gradFill rotWithShape="1">
              <a:gsLst>
                <a:gs pos="0">
                  <a:srgbClr val="C0C0C0">
                    <a:gamma/>
                    <a:shade val="46275"/>
                    <a:invGamma/>
                  </a:srgbClr>
                </a:gs>
                <a:gs pos="50000">
                  <a:srgbClr val="C0C0C0"/>
                </a:gs>
                <a:gs pos="100000">
                  <a:srgbClr val="C0C0C0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sz="1600" b="1">
                  <a:solidFill>
                    <a:schemeClr val="bg1"/>
                  </a:solidFill>
                  <a:latin typeface="Courier New" pitchFamily="49" charset="0"/>
                </a:rPr>
                <a:t>DB</a:t>
              </a:r>
            </a:p>
          </p:txBody>
        </p:sp>
      </p:grpSp>
      <p:sp>
        <p:nvSpPr>
          <p:cNvPr id="38922" name="AutoShape 10"/>
          <p:cNvSpPr>
            <a:spLocks noChangeArrowheads="1"/>
          </p:cNvSpPr>
          <p:nvPr/>
        </p:nvSpPr>
        <p:spPr bwMode="auto">
          <a:xfrm rot="20400000">
            <a:off x="7086600" y="2705100"/>
            <a:ext cx="609600" cy="381000"/>
          </a:xfrm>
          <a:prstGeom prst="leftRightArrow">
            <a:avLst>
              <a:gd name="adj1" fmla="val 50000"/>
              <a:gd name="adj2" fmla="val 32000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23" name="AutoShape 11"/>
          <p:cNvSpPr>
            <a:spLocks noChangeArrowheads="1"/>
          </p:cNvSpPr>
          <p:nvPr/>
        </p:nvSpPr>
        <p:spPr bwMode="auto">
          <a:xfrm rot="1200000">
            <a:off x="7083425" y="3617913"/>
            <a:ext cx="611188" cy="381000"/>
          </a:xfrm>
          <a:prstGeom prst="leftRightArrow">
            <a:avLst>
              <a:gd name="adj1" fmla="val 50000"/>
              <a:gd name="adj2" fmla="val 32083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772400" y="3657600"/>
            <a:ext cx="1038225" cy="1544638"/>
            <a:chOff x="4752" y="2064"/>
            <a:chExt cx="654" cy="973"/>
          </a:xfrm>
        </p:grpSpPr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4800" y="2064"/>
              <a:ext cx="555" cy="576"/>
              <a:chOff x="4800" y="1968"/>
              <a:chExt cx="555" cy="576"/>
            </a:xfrm>
          </p:grpSpPr>
          <p:grpSp>
            <p:nvGrpSpPr>
              <p:cNvPr id="5" name="Group 14"/>
              <p:cNvGrpSpPr>
                <a:grpSpLocks/>
              </p:cNvGrpSpPr>
              <p:nvPr/>
            </p:nvGrpSpPr>
            <p:grpSpPr bwMode="auto">
              <a:xfrm>
                <a:off x="4800" y="1968"/>
                <a:ext cx="459" cy="480"/>
                <a:chOff x="4800" y="1968"/>
                <a:chExt cx="459" cy="480"/>
              </a:xfrm>
            </p:grpSpPr>
            <p:pic>
              <p:nvPicPr>
                <p:cNvPr id="38927" name="Picture 15" descr="MCj03984350000[1]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4800" y="1968"/>
                  <a:ext cx="363" cy="384"/>
                </a:xfrm>
                <a:prstGeom prst="rect">
                  <a:avLst/>
                </a:prstGeom>
                <a:noFill/>
              </p:spPr>
            </p:pic>
            <p:pic>
              <p:nvPicPr>
                <p:cNvPr id="38928" name="Picture 16" descr="MCj03984350000[1]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4896" y="2064"/>
                  <a:ext cx="363" cy="384"/>
                </a:xfrm>
                <a:prstGeom prst="rect">
                  <a:avLst/>
                </a:prstGeom>
                <a:noFill/>
              </p:spPr>
            </p:pic>
          </p:grpSp>
          <p:pic>
            <p:nvPicPr>
              <p:cNvPr id="38929" name="Picture 17" descr="MCj03984350000[1]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992" y="2160"/>
                <a:ext cx="363" cy="384"/>
              </a:xfrm>
              <a:prstGeom prst="rect">
                <a:avLst/>
              </a:prstGeom>
              <a:noFill/>
            </p:spPr>
          </p:pic>
        </p:grpSp>
        <p:sp>
          <p:nvSpPr>
            <p:cNvPr id="38930" name="Text Box 18"/>
            <p:cNvSpPr txBox="1">
              <a:spLocks noChangeArrowheads="1"/>
            </p:cNvSpPr>
            <p:nvPr/>
          </p:nvSpPr>
          <p:spPr bwMode="auto">
            <a:xfrm>
              <a:off x="4752" y="2640"/>
              <a:ext cx="654" cy="39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en-US" sz="1600" b="1">
                  <a:latin typeface="Courier New" pitchFamily="49" charset="0"/>
                </a:rPr>
                <a:t>Other </a:t>
              </a:r>
            </a:p>
            <a:p>
              <a:pPr marL="342900" indent="-342900">
                <a:spcBef>
                  <a:spcPct val="20000"/>
                </a:spcBef>
              </a:pPr>
              <a:r>
                <a:rPr lang="en-US" sz="1600" b="1">
                  <a:latin typeface="Courier New" pitchFamily="49" charset="0"/>
                </a:rPr>
                <a:t>Systems</a:t>
              </a:r>
            </a:p>
          </p:txBody>
        </p:sp>
      </p:grp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228600" y="2590801"/>
            <a:ext cx="1371600" cy="2119313"/>
            <a:chOff x="432" y="1464"/>
            <a:chExt cx="864" cy="1335"/>
          </a:xfrm>
        </p:grpSpPr>
        <p:pic>
          <p:nvPicPr>
            <p:cNvPr id="38936" name="Picture 24" descr="j019538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H="1">
              <a:off x="432" y="1464"/>
              <a:ext cx="846" cy="864"/>
            </a:xfrm>
            <a:prstGeom prst="rect">
              <a:avLst/>
            </a:prstGeom>
            <a:noFill/>
          </p:spPr>
        </p:pic>
        <p:sp>
          <p:nvSpPr>
            <p:cNvPr id="38937" name="Text Box 25"/>
            <p:cNvSpPr txBox="1">
              <a:spLocks noChangeArrowheads="1"/>
            </p:cNvSpPr>
            <p:nvPr/>
          </p:nvSpPr>
          <p:spPr bwMode="auto">
            <a:xfrm>
              <a:off x="480" y="2400"/>
              <a:ext cx="816" cy="3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sz="1600" b="1" dirty="0" smtClean="0">
                  <a:latin typeface="Courier New" pitchFamily="49" charset="0"/>
                </a:rPr>
                <a:t>White Hat</a:t>
              </a:r>
            </a:p>
            <a:p>
              <a:pPr marL="342900" indent="-342900" algn="ctr">
                <a:spcBef>
                  <a:spcPct val="20000"/>
                </a:spcBef>
              </a:pPr>
              <a:r>
                <a:rPr lang="en-US" sz="1600" b="1" dirty="0" smtClean="0">
                  <a:latin typeface="Courier New" pitchFamily="49" charset="0"/>
                </a:rPr>
                <a:t>Tester</a:t>
              </a:r>
              <a:endParaRPr lang="en-US" sz="1600" b="1" dirty="0">
                <a:latin typeface="Courier New" pitchFamily="49" charset="0"/>
              </a:endParaRPr>
            </a:p>
          </p:txBody>
        </p:sp>
      </p:grpSp>
      <p:grpSp>
        <p:nvGrpSpPr>
          <p:cNvPr id="8" name="Group 34"/>
          <p:cNvGrpSpPr/>
          <p:nvPr/>
        </p:nvGrpSpPr>
        <p:grpSpPr>
          <a:xfrm>
            <a:off x="1889760" y="2743200"/>
            <a:ext cx="2834640" cy="381000"/>
            <a:chOff x="1889760" y="2286000"/>
            <a:chExt cx="2834640" cy="381000"/>
          </a:xfrm>
        </p:grpSpPr>
        <p:sp>
          <p:nvSpPr>
            <p:cNvPr id="38939" name="Line 27"/>
            <p:cNvSpPr>
              <a:spLocks noChangeShapeType="1"/>
            </p:cNvSpPr>
            <p:nvPr/>
          </p:nvSpPr>
          <p:spPr bwMode="auto">
            <a:xfrm>
              <a:off x="1889760" y="2667000"/>
              <a:ext cx="2834640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8941" name="Text Box 29"/>
            <p:cNvSpPr txBox="1">
              <a:spLocks noChangeArrowheads="1"/>
            </p:cNvSpPr>
            <p:nvPr/>
          </p:nvSpPr>
          <p:spPr bwMode="auto">
            <a:xfrm>
              <a:off x="2895600" y="2286000"/>
              <a:ext cx="67839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sz="1600" b="1" dirty="0" smtClean="0">
                  <a:latin typeface="Courier New" pitchFamily="49" charset="0"/>
                </a:rPr>
                <a:t>!@#$</a:t>
              </a:r>
              <a:endParaRPr lang="en-US" sz="1600" b="1" dirty="0">
                <a:latin typeface="Courier New" pitchFamily="49" charset="0"/>
              </a:endParaRPr>
            </a:p>
          </p:txBody>
        </p:sp>
      </p:grpSp>
      <p:grpSp>
        <p:nvGrpSpPr>
          <p:cNvPr id="9" name="Group 33"/>
          <p:cNvGrpSpPr/>
          <p:nvPr/>
        </p:nvGrpSpPr>
        <p:grpSpPr>
          <a:xfrm>
            <a:off x="1889760" y="3657600"/>
            <a:ext cx="2834640" cy="412750"/>
            <a:chOff x="1600200" y="3962400"/>
            <a:chExt cx="2834640" cy="412750"/>
          </a:xfrm>
        </p:grpSpPr>
        <p:sp>
          <p:nvSpPr>
            <p:cNvPr id="38940" name="Line 28"/>
            <p:cNvSpPr>
              <a:spLocks noChangeShapeType="1"/>
            </p:cNvSpPr>
            <p:nvPr/>
          </p:nvSpPr>
          <p:spPr bwMode="auto">
            <a:xfrm flipH="1">
              <a:off x="1600200" y="3962400"/>
              <a:ext cx="2834640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42" name="Text Box 30"/>
            <p:cNvSpPr txBox="1">
              <a:spLocks noChangeArrowheads="1"/>
            </p:cNvSpPr>
            <p:nvPr/>
          </p:nvSpPr>
          <p:spPr bwMode="auto">
            <a:xfrm>
              <a:off x="1916397" y="4038600"/>
              <a:ext cx="2202247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 dirty="0" smtClean="0">
                  <a:latin typeface="Courier New" pitchFamily="49" charset="0"/>
                </a:rPr>
                <a:t>Secret Data!</a:t>
              </a:r>
              <a:endParaRPr lang="en-US" sz="1600" b="1" dirty="0">
                <a:latin typeface="Courier New" pitchFamily="49" charset="0"/>
              </a:endParaRPr>
            </a:p>
          </p:txBody>
        </p:sp>
      </p:grpSp>
      <p:grpSp>
        <p:nvGrpSpPr>
          <p:cNvPr id="10" name="Group 70"/>
          <p:cNvGrpSpPr>
            <a:grpSpLocks/>
          </p:cNvGrpSpPr>
          <p:nvPr/>
        </p:nvGrpSpPr>
        <p:grpSpPr bwMode="auto">
          <a:xfrm>
            <a:off x="4984750" y="1981200"/>
            <a:ext cx="1981200" cy="2819400"/>
            <a:chOff x="3140" y="1248"/>
            <a:chExt cx="1248" cy="1776"/>
          </a:xfrm>
        </p:grpSpPr>
        <p:sp>
          <p:nvSpPr>
            <p:cNvPr id="38978" name="AutoShape 66"/>
            <p:cNvSpPr>
              <a:spLocks noChangeArrowheads="1"/>
            </p:cNvSpPr>
            <p:nvPr/>
          </p:nvSpPr>
          <p:spPr bwMode="auto">
            <a:xfrm>
              <a:off x="3140" y="1248"/>
              <a:ext cx="1248" cy="1776"/>
            </a:xfrm>
            <a:prstGeom prst="roundRect">
              <a:avLst>
                <a:gd name="adj" fmla="val 16667"/>
              </a:avLst>
            </a:prstGeom>
            <a:solidFill>
              <a:srgbClr val="00782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8979" name="Text Box 67"/>
            <p:cNvSpPr txBox="1">
              <a:spLocks noChangeArrowheads="1"/>
            </p:cNvSpPr>
            <p:nvPr/>
          </p:nvSpPr>
          <p:spPr bwMode="auto">
            <a:xfrm>
              <a:off x="3146" y="1296"/>
              <a:ext cx="119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latin typeface="Gill Sans" pitchFamily="-80" charset="0"/>
                </a:rPr>
                <a:t>Web Application</a:t>
              </a:r>
              <a:endParaRPr lang="en-US" sz="2000" b="1"/>
            </a:p>
          </p:txBody>
        </p:sp>
        <p:sp>
          <p:nvSpPr>
            <p:cNvPr id="38980" name="AutoShape 68"/>
            <p:cNvSpPr>
              <a:spLocks noChangeArrowheads="1"/>
            </p:cNvSpPr>
            <p:nvPr/>
          </p:nvSpPr>
          <p:spPr bwMode="auto">
            <a:xfrm>
              <a:off x="3312" y="1878"/>
              <a:ext cx="905" cy="461"/>
            </a:xfrm>
            <a:prstGeom prst="flowChartMultidocument">
              <a:avLst/>
            </a:prstGeom>
            <a:solidFill>
              <a:srgbClr val="00782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Gill Sans" pitchFamily="-80" charset="0"/>
                </a:rPr>
                <a:t>HTML</a:t>
              </a:r>
              <a:endParaRPr lang="en-US" sz="1600" b="1">
                <a:latin typeface="Courier New" pitchFamily="49" charset="0"/>
              </a:endParaRPr>
            </a:p>
          </p:txBody>
        </p:sp>
        <p:sp>
          <p:nvSpPr>
            <p:cNvPr id="38981" name="AutoShape 69"/>
            <p:cNvSpPr>
              <a:spLocks noChangeArrowheads="1"/>
            </p:cNvSpPr>
            <p:nvPr/>
          </p:nvSpPr>
          <p:spPr bwMode="auto">
            <a:xfrm>
              <a:off x="3312" y="2448"/>
              <a:ext cx="905" cy="461"/>
            </a:xfrm>
            <a:prstGeom prst="flowChartMultidocument">
              <a:avLst/>
            </a:prstGeom>
            <a:solidFill>
              <a:srgbClr val="00782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Gill Sans" pitchFamily="-80" charset="0"/>
                </a:rPr>
                <a:t>Servlets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49044" y="2422064"/>
            <a:ext cx="457200" cy="230188"/>
            <a:chOff x="304800" y="2209800"/>
            <a:chExt cx="457200" cy="230188"/>
          </a:xfrm>
        </p:grpSpPr>
        <p:cxnSp>
          <p:nvCxnSpPr>
            <p:cNvPr id="35" name="Straight Connector 34"/>
            <p:cNvCxnSpPr/>
            <p:nvPr/>
          </p:nvCxnSpPr>
          <p:spPr bwMode="auto">
            <a:xfrm>
              <a:off x="304800" y="2438400"/>
              <a:ext cx="45720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Rectangle 35"/>
            <p:cNvSpPr/>
            <p:nvPr/>
          </p:nvSpPr>
          <p:spPr bwMode="auto">
            <a:xfrm>
              <a:off x="381000" y="2209800"/>
              <a:ext cx="304800" cy="2286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Penetration Testing Phases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228600" y="2895600"/>
            <a:ext cx="1066800" cy="1692736"/>
            <a:chOff x="228600" y="2422064"/>
            <a:chExt cx="1371600" cy="2288050"/>
          </a:xfrm>
        </p:grpSpPr>
        <p:grpSp>
          <p:nvGrpSpPr>
            <p:cNvPr id="3" name="Group 23"/>
            <p:cNvGrpSpPr>
              <a:grpSpLocks/>
            </p:cNvGrpSpPr>
            <p:nvPr/>
          </p:nvGrpSpPr>
          <p:grpSpPr bwMode="auto">
            <a:xfrm>
              <a:off x="228600" y="2590801"/>
              <a:ext cx="1371600" cy="2119313"/>
              <a:chOff x="432" y="1464"/>
              <a:chExt cx="864" cy="1335"/>
            </a:xfrm>
          </p:grpSpPr>
          <p:pic>
            <p:nvPicPr>
              <p:cNvPr id="4" name="Picture 24" descr="j0195384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 flipH="1">
                <a:off x="432" y="1464"/>
                <a:ext cx="846" cy="864"/>
              </a:xfrm>
              <a:prstGeom prst="rect">
                <a:avLst/>
              </a:prstGeom>
              <a:noFill/>
            </p:spPr>
          </p:pic>
          <p:sp>
            <p:nvSpPr>
              <p:cNvPr id="5" name="Text Box 25"/>
              <p:cNvSpPr txBox="1">
                <a:spLocks noChangeArrowheads="1"/>
              </p:cNvSpPr>
              <p:nvPr/>
            </p:nvSpPr>
            <p:spPr bwMode="auto">
              <a:xfrm>
                <a:off x="480" y="2400"/>
                <a:ext cx="816" cy="39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marL="342900" indent="-342900" algn="ctr">
                  <a:spcBef>
                    <a:spcPct val="20000"/>
                  </a:spcBef>
                </a:pPr>
                <a:r>
                  <a:rPr lang="en-US" sz="1600" b="1" dirty="0" smtClean="0">
                    <a:latin typeface="Courier New" pitchFamily="49" charset="0"/>
                  </a:rPr>
                  <a:t>White Hat</a:t>
                </a:r>
              </a:p>
              <a:p>
                <a:pPr marL="342900" indent="-342900" algn="ctr">
                  <a:spcBef>
                    <a:spcPct val="20000"/>
                  </a:spcBef>
                </a:pPr>
                <a:r>
                  <a:rPr lang="en-US" sz="1600" b="1" dirty="0" smtClean="0">
                    <a:latin typeface="Courier New" pitchFamily="49" charset="0"/>
                  </a:rPr>
                  <a:t>Tester</a:t>
                </a:r>
                <a:endParaRPr lang="en-US" sz="1600" b="1" dirty="0">
                  <a:latin typeface="Courier New" pitchFamily="49" charset="0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349044" y="2422064"/>
              <a:ext cx="457200" cy="230188"/>
              <a:chOff x="304800" y="2209800"/>
              <a:chExt cx="457200" cy="230188"/>
            </a:xfrm>
          </p:grpSpPr>
          <p:cxnSp>
            <p:nvCxnSpPr>
              <p:cNvPr id="7" name="Straight Connector 6"/>
              <p:cNvCxnSpPr/>
              <p:nvPr/>
            </p:nvCxnSpPr>
            <p:spPr bwMode="auto">
              <a:xfrm>
                <a:off x="304800" y="2438400"/>
                <a:ext cx="457200" cy="1588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8" name="Rectangle 7"/>
              <p:cNvSpPr/>
              <p:nvPr/>
            </p:nvSpPr>
            <p:spPr bwMode="auto">
              <a:xfrm>
                <a:off x="381000" y="2209800"/>
                <a:ext cx="304800" cy="228600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grpSp>
        <p:nvGrpSpPr>
          <p:cNvPr id="9" name="Group 70"/>
          <p:cNvGrpSpPr>
            <a:grpSpLocks/>
          </p:cNvGrpSpPr>
          <p:nvPr/>
        </p:nvGrpSpPr>
        <p:grpSpPr bwMode="auto">
          <a:xfrm>
            <a:off x="7391400" y="2514600"/>
            <a:ext cx="1600200" cy="2057400"/>
            <a:chOff x="3140" y="1248"/>
            <a:chExt cx="1248" cy="1776"/>
          </a:xfrm>
        </p:grpSpPr>
        <p:sp>
          <p:nvSpPr>
            <p:cNvPr id="10" name="AutoShape 66"/>
            <p:cNvSpPr>
              <a:spLocks noChangeArrowheads="1"/>
            </p:cNvSpPr>
            <p:nvPr/>
          </p:nvSpPr>
          <p:spPr bwMode="auto">
            <a:xfrm>
              <a:off x="3140" y="1248"/>
              <a:ext cx="1248" cy="1776"/>
            </a:xfrm>
            <a:prstGeom prst="roundRect">
              <a:avLst>
                <a:gd name="adj" fmla="val 16667"/>
              </a:avLst>
            </a:prstGeom>
            <a:solidFill>
              <a:srgbClr val="00782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" name="Text Box 67"/>
            <p:cNvSpPr txBox="1">
              <a:spLocks noChangeArrowheads="1"/>
            </p:cNvSpPr>
            <p:nvPr/>
          </p:nvSpPr>
          <p:spPr bwMode="auto">
            <a:xfrm>
              <a:off x="3146" y="1296"/>
              <a:ext cx="1196" cy="5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b="1" dirty="0">
                  <a:latin typeface="Gill Sans" pitchFamily="-80" charset="0"/>
                </a:rPr>
                <a:t>Web Application</a:t>
              </a:r>
              <a:endParaRPr lang="en-US" b="1" dirty="0"/>
            </a:p>
          </p:txBody>
        </p:sp>
        <p:sp>
          <p:nvSpPr>
            <p:cNvPr id="12" name="AutoShape 68"/>
            <p:cNvSpPr>
              <a:spLocks noChangeArrowheads="1"/>
            </p:cNvSpPr>
            <p:nvPr/>
          </p:nvSpPr>
          <p:spPr bwMode="auto">
            <a:xfrm>
              <a:off x="3312" y="1878"/>
              <a:ext cx="905" cy="461"/>
            </a:xfrm>
            <a:prstGeom prst="flowChartMultidocument">
              <a:avLst/>
            </a:prstGeom>
            <a:solidFill>
              <a:srgbClr val="00782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>
                  <a:latin typeface="Gill Sans" pitchFamily="-80" charset="0"/>
                </a:rPr>
                <a:t>HTML</a:t>
              </a:r>
              <a:endParaRPr lang="en-US" b="1" dirty="0">
                <a:latin typeface="Courier New" pitchFamily="49" charset="0"/>
              </a:endParaRPr>
            </a:p>
          </p:txBody>
        </p:sp>
        <p:sp>
          <p:nvSpPr>
            <p:cNvPr id="13" name="AutoShape 69"/>
            <p:cNvSpPr>
              <a:spLocks noChangeArrowheads="1"/>
            </p:cNvSpPr>
            <p:nvPr/>
          </p:nvSpPr>
          <p:spPr bwMode="auto">
            <a:xfrm>
              <a:off x="3312" y="2448"/>
              <a:ext cx="905" cy="461"/>
            </a:xfrm>
            <a:prstGeom prst="flowChartMultidocument">
              <a:avLst/>
            </a:prstGeom>
            <a:solidFill>
              <a:srgbClr val="00782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Gill Sans" pitchFamily="-80" charset="0"/>
                </a:rPr>
                <a:t>Servlets</a:t>
              </a:r>
            </a:p>
          </p:txBody>
        </p:sp>
      </p:grpSp>
      <p:sp>
        <p:nvSpPr>
          <p:cNvPr id="14" name="Rectangle 13"/>
          <p:cNvSpPr/>
          <p:nvPr/>
        </p:nvSpPr>
        <p:spPr bwMode="auto">
          <a:xfrm>
            <a:off x="2057400" y="1600200"/>
            <a:ext cx="1447800" cy="990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Information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Gathering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876800" y="1600200"/>
            <a:ext cx="1371600" cy="990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Attack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Generation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4953000" y="4572000"/>
            <a:ext cx="1219200" cy="990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Response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Analysis</a:t>
            </a:r>
          </a:p>
        </p:txBody>
      </p:sp>
      <p:sp>
        <p:nvSpPr>
          <p:cNvPr id="17" name="Flowchart: Multidocument 16"/>
          <p:cNvSpPr/>
          <p:nvPr/>
        </p:nvSpPr>
        <p:spPr bwMode="auto">
          <a:xfrm>
            <a:off x="2143428" y="4683204"/>
            <a:ext cx="1060704" cy="758952"/>
          </a:xfrm>
          <a:prstGeom prst="flowChartMultidocumen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Report</a:t>
            </a:r>
          </a:p>
        </p:txBody>
      </p:sp>
      <p:cxnSp>
        <p:nvCxnSpPr>
          <p:cNvPr id="19" name="Straight Arrow Connector 18"/>
          <p:cNvCxnSpPr>
            <a:stCxn id="4" idx="1"/>
            <a:endCxn id="14" idx="1"/>
          </p:cNvCxnSpPr>
          <p:nvPr/>
        </p:nvCxnSpPr>
        <p:spPr bwMode="auto">
          <a:xfrm flipV="1">
            <a:off x="1273175" y="2095500"/>
            <a:ext cx="784225" cy="14323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21" name="Straight Arrow Connector 20"/>
          <p:cNvCxnSpPr>
            <a:stCxn id="14" idx="3"/>
            <a:endCxn id="15" idx="1"/>
          </p:cNvCxnSpPr>
          <p:nvPr/>
        </p:nvCxnSpPr>
        <p:spPr bwMode="auto">
          <a:xfrm>
            <a:off x="3505200" y="2095500"/>
            <a:ext cx="13716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23" name="Straight Arrow Connector 22"/>
          <p:cNvCxnSpPr>
            <a:stCxn id="16" idx="0"/>
            <a:endCxn id="15" idx="2"/>
          </p:cNvCxnSpPr>
          <p:nvPr/>
        </p:nvCxnSpPr>
        <p:spPr bwMode="auto">
          <a:xfrm rot="5400000" flipH="1" flipV="1">
            <a:off x="4572000" y="3581400"/>
            <a:ext cx="19812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25" name="Straight Arrow Connector 24"/>
          <p:cNvCxnSpPr>
            <a:stCxn id="16" idx="1"/>
            <a:endCxn id="17" idx="3"/>
          </p:cNvCxnSpPr>
          <p:nvPr/>
        </p:nvCxnSpPr>
        <p:spPr bwMode="auto">
          <a:xfrm rot="10800000">
            <a:off x="3204132" y="5062680"/>
            <a:ext cx="1748868" cy="46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31" name="Straight Arrow Connector 30"/>
          <p:cNvCxnSpPr>
            <a:stCxn id="15" idx="3"/>
            <a:endCxn id="10" idx="1"/>
          </p:cNvCxnSpPr>
          <p:nvPr/>
        </p:nvCxnSpPr>
        <p:spPr bwMode="auto">
          <a:xfrm>
            <a:off x="6248400" y="2095500"/>
            <a:ext cx="1143000" cy="1447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33" name="Straight Arrow Connector 32"/>
          <p:cNvCxnSpPr>
            <a:stCxn id="10" idx="1"/>
            <a:endCxn id="16" idx="3"/>
          </p:cNvCxnSpPr>
          <p:nvPr/>
        </p:nvCxnSpPr>
        <p:spPr bwMode="auto">
          <a:xfrm rot="10800000" flipV="1">
            <a:off x="6172200" y="3543300"/>
            <a:ext cx="1219200" cy="1524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1629696" y="2819400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</a:t>
            </a:r>
          </a:p>
          <a:p>
            <a:r>
              <a:rPr lang="en-US" dirty="0" smtClean="0"/>
              <a:t>Selection 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267200" y="3429000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Analysis</a:t>
            </a:r>
          </a:p>
          <a:p>
            <a:pPr algn="r"/>
            <a:r>
              <a:rPr lang="en-US" dirty="0" smtClean="0"/>
              <a:t>Feedback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505200" y="20574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Information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477000" y="198120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Attacks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477000" y="46482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2560812" y="2470356"/>
            <a:ext cx="3749040" cy="2743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6551" y="1247775"/>
            <a:ext cx="5390899" cy="4924425"/>
          </a:xfrm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/>
              <a:t>  </a:t>
            </a:r>
            <a:r>
              <a:rPr lang="en-US" sz="1600" b="1" dirty="0" smtClean="0">
                <a:solidFill>
                  <a:schemeClr val="accent1"/>
                </a:solidFill>
              </a:rPr>
              <a:t>public void </a:t>
            </a:r>
            <a:r>
              <a:rPr lang="en-US" sz="1600" dirty="0" smtClean="0"/>
              <a:t>service(</a:t>
            </a:r>
            <a:r>
              <a:rPr lang="en-US" sz="1600" dirty="0" err="1" smtClean="0"/>
              <a:t>HttpServletRequest</a:t>
            </a:r>
            <a:r>
              <a:rPr lang="en-US" sz="1600" dirty="0" smtClean="0"/>
              <a:t> </a:t>
            </a:r>
            <a:r>
              <a:rPr lang="en-US" sz="1600" dirty="0" err="1" smtClean="0"/>
              <a:t>req</a:t>
            </a:r>
            <a:r>
              <a:rPr lang="en-US" sz="1600" dirty="0" smtClean="0"/>
              <a:t>)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/>
              <a:t>  1.    String action = </a:t>
            </a:r>
            <a:r>
              <a:rPr lang="en-US" sz="1600" dirty="0" err="1" smtClean="0"/>
              <a:t>req.getParameter</a:t>
            </a:r>
            <a:r>
              <a:rPr lang="en-US" sz="1600" dirty="0" smtClean="0"/>
              <a:t>(</a:t>
            </a:r>
            <a:r>
              <a:rPr lang="en-US" sz="1600" dirty="0" smtClean="0">
                <a:solidFill>
                  <a:srgbClr val="00B0F0"/>
                </a:solidFill>
              </a:rPr>
              <a:t>“</a:t>
            </a:r>
            <a:r>
              <a:rPr lang="en-US" sz="1600" dirty="0" err="1" smtClean="0">
                <a:solidFill>
                  <a:srgbClr val="00B0F0"/>
                </a:solidFill>
              </a:rPr>
              <a:t>userAction</a:t>
            </a:r>
            <a:r>
              <a:rPr lang="en-US" sz="1600" dirty="0" smtClean="0">
                <a:solidFill>
                  <a:srgbClr val="00B0F0"/>
                </a:solidFill>
              </a:rPr>
              <a:t>”</a:t>
            </a:r>
            <a:r>
              <a:rPr lang="en-US" sz="1600" dirty="0" smtClean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/>
              <a:t>  2.   </a:t>
            </a:r>
            <a:r>
              <a:rPr lang="en-US" sz="1600" b="1" dirty="0" smtClean="0"/>
              <a:t> </a:t>
            </a:r>
            <a:r>
              <a:rPr lang="en-US" sz="1600" b="1" dirty="0" smtClean="0">
                <a:solidFill>
                  <a:schemeClr val="accent1"/>
                </a:solidFill>
              </a:rPr>
              <a:t>if </a:t>
            </a:r>
            <a:r>
              <a:rPr lang="en-US" sz="1600" dirty="0" smtClean="0"/>
              <a:t>(</a:t>
            </a:r>
            <a:r>
              <a:rPr lang="en-US" sz="1600" dirty="0" err="1" smtClean="0"/>
              <a:t>action.equals</a:t>
            </a:r>
            <a:r>
              <a:rPr lang="en-US" sz="1600" dirty="0" smtClean="0"/>
              <a:t>(</a:t>
            </a:r>
            <a:r>
              <a:rPr lang="en-US" sz="1600" dirty="0" smtClean="0">
                <a:solidFill>
                  <a:srgbClr val="00B0F0"/>
                </a:solidFill>
              </a:rPr>
              <a:t>“</a:t>
            </a:r>
            <a:r>
              <a:rPr lang="en-US" sz="1600" dirty="0" err="1" smtClean="0">
                <a:solidFill>
                  <a:srgbClr val="00B0F0"/>
                </a:solidFill>
              </a:rPr>
              <a:t>createLogin</a:t>
            </a:r>
            <a:r>
              <a:rPr lang="en-US" sz="1600" dirty="0" smtClean="0">
                <a:solidFill>
                  <a:srgbClr val="00B0F0"/>
                </a:solidFill>
              </a:rPr>
              <a:t>”</a:t>
            </a:r>
            <a:r>
              <a:rPr lang="en-US" sz="1600" dirty="0" smtClean="0"/>
              <a:t>))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/>
              <a:t>  3.       String password = </a:t>
            </a:r>
            <a:r>
              <a:rPr lang="en-US" sz="1600" dirty="0" err="1" smtClean="0"/>
              <a:t>req.getParameter</a:t>
            </a:r>
            <a:r>
              <a:rPr lang="en-US" sz="1600" dirty="0" smtClean="0"/>
              <a:t>(</a:t>
            </a:r>
            <a:r>
              <a:rPr lang="en-US" sz="1600" dirty="0" smtClean="0">
                <a:solidFill>
                  <a:srgbClr val="00B0F0"/>
                </a:solidFill>
              </a:rPr>
              <a:t>“password”</a:t>
            </a:r>
            <a:r>
              <a:rPr lang="en-US" sz="1600" dirty="0" smtClean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/>
              <a:t>  4.       String </a:t>
            </a:r>
            <a:r>
              <a:rPr lang="en-US" sz="1600" dirty="0" err="1" smtClean="0"/>
              <a:t>loginName</a:t>
            </a:r>
            <a:r>
              <a:rPr lang="en-US" sz="1600" dirty="0" smtClean="0"/>
              <a:t> = </a:t>
            </a:r>
            <a:r>
              <a:rPr lang="en-US" sz="1600" dirty="0" err="1" smtClean="0"/>
              <a:t>req.getParameter</a:t>
            </a:r>
            <a:r>
              <a:rPr lang="en-US" sz="1600" dirty="0" smtClean="0"/>
              <a:t>(</a:t>
            </a:r>
            <a:r>
              <a:rPr lang="en-US" sz="1600" dirty="0" smtClean="0">
                <a:solidFill>
                  <a:srgbClr val="00B0F0"/>
                </a:solidFill>
              </a:rPr>
              <a:t>“login”</a:t>
            </a:r>
            <a:r>
              <a:rPr lang="en-US" sz="1600" dirty="0" smtClean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/>
              <a:t>  5.      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b="1" dirty="0" smtClean="0">
                <a:solidFill>
                  <a:schemeClr val="accent1"/>
                </a:solidFill>
              </a:rPr>
              <a:t>if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 smtClean="0"/>
              <a:t>(</a:t>
            </a:r>
            <a:r>
              <a:rPr lang="en-US" sz="1600" dirty="0" err="1" smtClean="0"/>
              <a:t>isInteger</a:t>
            </a:r>
            <a:r>
              <a:rPr lang="en-US" sz="1600" dirty="0" smtClean="0"/>
              <a:t>(password))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/>
              <a:t>  6.          </a:t>
            </a:r>
            <a:r>
              <a:rPr lang="en-US" sz="1600" dirty="0" err="1" smtClean="0"/>
              <a:t>db.execute</a:t>
            </a:r>
            <a:r>
              <a:rPr lang="en-US" sz="1600" dirty="0" smtClean="0"/>
              <a:t>(</a:t>
            </a:r>
            <a:r>
              <a:rPr lang="en-US" sz="1600" dirty="0" smtClean="0">
                <a:solidFill>
                  <a:srgbClr val="00B0F0"/>
                </a:solidFill>
              </a:rPr>
              <a:t>“insert into </a:t>
            </a:r>
            <a:r>
              <a:rPr lang="en-US" sz="1600" dirty="0" err="1" smtClean="0">
                <a:solidFill>
                  <a:srgbClr val="00B0F0"/>
                </a:solidFill>
              </a:rPr>
              <a:t>UserTable</a:t>
            </a:r>
            <a:r>
              <a:rPr lang="en-US" sz="1600" dirty="0" smtClean="0">
                <a:solidFill>
                  <a:srgbClr val="00B0F0"/>
                </a:solidFill>
              </a:rPr>
              <a:t> ”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/>
              <a:t>                                   + </a:t>
            </a:r>
            <a:r>
              <a:rPr lang="en-US" sz="1600" dirty="0" smtClean="0">
                <a:solidFill>
                  <a:srgbClr val="00B0F0"/>
                </a:solidFill>
              </a:rPr>
              <a:t>“(login, password) values (”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/>
              <a:t>                                   + </a:t>
            </a:r>
            <a:r>
              <a:rPr lang="en-US" sz="1600" dirty="0" err="1" smtClean="0"/>
              <a:t>loginName</a:t>
            </a:r>
            <a:r>
              <a:rPr lang="en-US" sz="1600" dirty="0" smtClean="0"/>
              <a:t> + </a:t>
            </a:r>
            <a:r>
              <a:rPr lang="en-US" sz="1600" dirty="0" smtClean="0">
                <a:solidFill>
                  <a:srgbClr val="00B0F0"/>
                </a:solidFill>
              </a:rPr>
              <a:t>“, ”</a:t>
            </a:r>
            <a:r>
              <a:rPr lang="en-US" sz="1600" dirty="0" smtClean="0"/>
              <a:t> + password + </a:t>
            </a:r>
            <a:r>
              <a:rPr lang="en-US" sz="1600" dirty="0" smtClean="0">
                <a:solidFill>
                  <a:srgbClr val="00B0F0"/>
                </a:solidFill>
              </a:rPr>
              <a:t>“)”</a:t>
            </a:r>
            <a:r>
              <a:rPr lang="en-US" sz="1600" dirty="0" smtClean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/>
              <a:t>  7.          </a:t>
            </a:r>
            <a:r>
              <a:rPr lang="en-US" sz="1600" dirty="0" err="1" smtClean="0"/>
              <a:t>displayAddressForm</a:t>
            </a:r>
            <a:r>
              <a:rPr lang="en-US" sz="1600" dirty="0" smtClean="0"/>
              <a:t>()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/>
              <a:t>  8.      </a:t>
            </a:r>
            <a:r>
              <a:rPr lang="en-US" sz="1600" b="1" dirty="0" smtClean="0">
                <a:solidFill>
                  <a:schemeClr val="accent1"/>
                </a:solidFill>
              </a:rPr>
              <a:t>else</a:t>
            </a:r>
            <a:r>
              <a:rPr lang="en-US" sz="1600" dirty="0" smtClean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/>
              <a:t>  9.          </a:t>
            </a:r>
            <a:r>
              <a:rPr lang="en-US" sz="1600" dirty="0" err="1" smtClean="0"/>
              <a:t>displayErrorPage</a:t>
            </a:r>
            <a:r>
              <a:rPr lang="en-US" sz="1600" dirty="0" smtClean="0"/>
              <a:t>(</a:t>
            </a:r>
            <a:r>
              <a:rPr lang="en-US" sz="1600" dirty="0" smtClean="0">
                <a:solidFill>
                  <a:srgbClr val="00B0F0"/>
                </a:solidFill>
              </a:rPr>
              <a:t>“Bad password.”</a:t>
            </a:r>
            <a:r>
              <a:rPr lang="en-US" sz="1600" dirty="0" smtClean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/>
              <a:t>10.    </a:t>
            </a:r>
            <a:r>
              <a:rPr lang="en-US" sz="1600" b="1" dirty="0" smtClean="0">
                <a:solidFill>
                  <a:schemeClr val="accent1"/>
                </a:solidFill>
              </a:rPr>
              <a:t>else if </a:t>
            </a:r>
            <a:r>
              <a:rPr lang="en-US" sz="1600" dirty="0" smtClean="0"/>
              <a:t>(</a:t>
            </a:r>
            <a:r>
              <a:rPr lang="en-US" sz="1600" dirty="0" err="1" smtClean="0"/>
              <a:t>action.equals</a:t>
            </a:r>
            <a:r>
              <a:rPr lang="en-US" sz="1600" dirty="0" smtClean="0"/>
              <a:t>(</a:t>
            </a:r>
            <a:r>
              <a:rPr lang="en-US" sz="1600" dirty="0" smtClean="0">
                <a:solidFill>
                  <a:srgbClr val="00B0F0"/>
                </a:solidFill>
              </a:rPr>
              <a:t>“</a:t>
            </a:r>
            <a:r>
              <a:rPr lang="en-US" sz="1600" dirty="0" err="1" smtClean="0">
                <a:solidFill>
                  <a:srgbClr val="00B0F0"/>
                </a:solidFill>
              </a:rPr>
              <a:t>provideAddress</a:t>
            </a:r>
            <a:r>
              <a:rPr lang="en-US" sz="1600" dirty="0" smtClean="0">
                <a:solidFill>
                  <a:srgbClr val="00B0F0"/>
                </a:solidFill>
              </a:rPr>
              <a:t>”</a:t>
            </a:r>
            <a:r>
              <a:rPr lang="en-US" sz="1600" dirty="0" smtClean="0"/>
              <a:t>))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/>
              <a:t>11.       String </a:t>
            </a:r>
            <a:r>
              <a:rPr lang="en-US" sz="1600" dirty="0" err="1" smtClean="0"/>
              <a:t>loginName</a:t>
            </a:r>
            <a:r>
              <a:rPr lang="en-US" sz="1600" dirty="0" smtClean="0"/>
              <a:t> = </a:t>
            </a:r>
            <a:r>
              <a:rPr lang="en-US" sz="1600" dirty="0" err="1" smtClean="0"/>
              <a:t>req.getParameter</a:t>
            </a:r>
            <a:r>
              <a:rPr lang="en-US" sz="1600" dirty="0" smtClean="0"/>
              <a:t>(</a:t>
            </a:r>
            <a:r>
              <a:rPr lang="en-US" sz="1600" dirty="0" smtClean="0">
                <a:solidFill>
                  <a:srgbClr val="00B0F0"/>
                </a:solidFill>
              </a:rPr>
              <a:t>“login”</a:t>
            </a:r>
            <a:r>
              <a:rPr lang="en-US" sz="1600" dirty="0" smtClean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/>
              <a:t>12.       String address = </a:t>
            </a:r>
            <a:r>
              <a:rPr lang="en-US" sz="1600" dirty="0" err="1" smtClean="0"/>
              <a:t>req.getParameter</a:t>
            </a:r>
            <a:r>
              <a:rPr lang="en-US" sz="1600" dirty="0" smtClean="0"/>
              <a:t>(</a:t>
            </a:r>
            <a:r>
              <a:rPr lang="en-US" sz="1600" dirty="0" smtClean="0">
                <a:solidFill>
                  <a:srgbClr val="00B0F0"/>
                </a:solidFill>
              </a:rPr>
              <a:t>“address”</a:t>
            </a:r>
            <a:r>
              <a:rPr lang="en-US" sz="1600" dirty="0" smtClean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/>
              <a:t>13.       </a:t>
            </a:r>
            <a:r>
              <a:rPr lang="en-US" sz="1600" dirty="0" err="1" smtClean="0"/>
              <a:t>db.execute</a:t>
            </a:r>
            <a:r>
              <a:rPr lang="en-US" sz="1600" dirty="0" smtClean="0"/>
              <a:t>(</a:t>
            </a:r>
            <a:r>
              <a:rPr lang="en-US" sz="1600" dirty="0" smtClean="0">
                <a:solidFill>
                  <a:srgbClr val="00B0F0"/>
                </a:solidFill>
              </a:rPr>
              <a:t>“update </a:t>
            </a:r>
            <a:r>
              <a:rPr lang="en-US" sz="1600" dirty="0" err="1" smtClean="0">
                <a:solidFill>
                  <a:srgbClr val="00B0F0"/>
                </a:solidFill>
              </a:rPr>
              <a:t>UserTable</a:t>
            </a:r>
            <a:r>
              <a:rPr lang="en-US" sz="1600" dirty="0" smtClean="0">
                <a:solidFill>
                  <a:srgbClr val="00B0F0"/>
                </a:solidFill>
              </a:rPr>
              <a:t> set”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/>
              <a:t>                                + </a:t>
            </a:r>
            <a:r>
              <a:rPr lang="en-US" sz="1600" dirty="0" smtClean="0">
                <a:solidFill>
                  <a:srgbClr val="00B0F0"/>
                </a:solidFill>
              </a:rPr>
              <a:t>“ address =’” </a:t>
            </a:r>
            <a:r>
              <a:rPr lang="en-US" sz="1600" dirty="0" smtClean="0"/>
              <a:t>+ address + </a:t>
            </a:r>
            <a:r>
              <a:rPr lang="en-US" sz="1600" dirty="0" smtClean="0">
                <a:solidFill>
                  <a:srgbClr val="00B0F0"/>
                </a:solidFill>
              </a:rPr>
              <a:t>“’”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/>
              <a:t>                                + </a:t>
            </a:r>
            <a:r>
              <a:rPr lang="en-US" sz="1600" dirty="0" smtClean="0">
                <a:solidFill>
                  <a:srgbClr val="00B0F0"/>
                </a:solidFill>
              </a:rPr>
              <a:t>“where </a:t>
            </a:r>
            <a:r>
              <a:rPr lang="en-US" sz="1600" dirty="0" err="1" smtClean="0">
                <a:solidFill>
                  <a:srgbClr val="00B0F0"/>
                </a:solidFill>
              </a:rPr>
              <a:t>loginName</a:t>
            </a:r>
            <a:r>
              <a:rPr lang="en-US" sz="1600" dirty="0" smtClean="0">
                <a:solidFill>
                  <a:srgbClr val="00B0F0"/>
                </a:solidFill>
              </a:rPr>
              <a:t>=” </a:t>
            </a:r>
            <a:r>
              <a:rPr lang="en-US" sz="1600" dirty="0" smtClean="0"/>
              <a:t>+ </a:t>
            </a:r>
            <a:r>
              <a:rPr lang="en-US" sz="1600" dirty="0" err="1" smtClean="0"/>
              <a:t>loginName</a:t>
            </a:r>
            <a:r>
              <a:rPr lang="en-US" sz="1600" dirty="0" smtClean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/>
              <a:t>14.    </a:t>
            </a:r>
            <a:r>
              <a:rPr lang="en-US" sz="1600" b="1" dirty="0" smtClean="0">
                <a:solidFill>
                  <a:schemeClr val="accent1"/>
                </a:solidFill>
              </a:rPr>
              <a:t>else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/>
              <a:t>15.       </a:t>
            </a:r>
            <a:r>
              <a:rPr lang="en-US" sz="1600" dirty="0" err="1" smtClean="0"/>
              <a:t>displayCreateLoginForm</a:t>
            </a:r>
            <a:r>
              <a:rPr lang="en-US" sz="1600" dirty="0" smtClean="0"/>
              <a:t>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Web Application Code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676400"/>
            <a:ext cx="5257800" cy="420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4"/>
          <p:cNvSpPr/>
          <p:nvPr/>
        </p:nvSpPr>
        <p:spPr bwMode="auto">
          <a:xfrm>
            <a:off x="3733799" y="3549444"/>
            <a:ext cx="2551579" cy="1079218"/>
          </a:xfrm>
          <a:prstGeom prst="ellipse">
            <a:avLst/>
          </a:prstGeom>
          <a:noFill/>
          <a:ln w="317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04800" y="2895600"/>
            <a:ext cx="2362200" cy="2133600"/>
            <a:chOff x="304800" y="2895600"/>
            <a:chExt cx="2362200" cy="2133600"/>
          </a:xfrm>
        </p:grpSpPr>
        <p:sp>
          <p:nvSpPr>
            <p:cNvPr id="8" name="TextBox 7"/>
            <p:cNvSpPr txBox="1"/>
            <p:nvPr/>
          </p:nvSpPr>
          <p:spPr>
            <a:xfrm>
              <a:off x="304800" y="3505200"/>
              <a:ext cx="466794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b="1" dirty="0" smtClean="0">
                  <a:solidFill>
                    <a:schemeClr val="accent5">
                      <a:lumMod val="50000"/>
                    </a:schemeClr>
                  </a:solidFill>
                </a:rPr>
                <a:t>!</a:t>
              </a:r>
              <a:endParaRPr lang="en-US" sz="66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</p:cNvCxnSpPr>
            <p:nvPr/>
          </p:nvCxnSpPr>
          <p:spPr bwMode="auto">
            <a:xfrm flipV="1">
              <a:off x="771594" y="2895600"/>
              <a:ext cx="1895406" cy="116359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12" name="Straight Arrow Connector 11"/>
            <p:cNvCxnSpPr>
              <a:stCxn id="8" idx="3"/>
            </p:cNvCxnSpPr>
            <p:nvPr/>
          </p:nvCxnSpPr>
          <p:spPr bwMode="auto">
            <a:xfrm>
              <a:off x="771594" y="4059198"/>
              <a:ext cx="1743006" cy="97000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" y="3200400"/>
            <a:ext cx="8077200" cy="3048000"/>
          </a:xfrm>
        </p:spPr>
        <p:txBody>
          <a:bodyPr/>
          <a:lstStyle/>
          <a:p>
            <a:pPr marL="615950" indent="-514350">
              <a:buNone/>
            </a:pPr>
            <a:r>
              <a:rPr lang="en-US" sz="3000" dirty="0" smtClean="0">
                <a:solidFill>
                  <a:schemeClr val="accent2"/>
                </a:solidFill>
              </a:rPr>
              <a:t>Improvements to penetration testing:</a:t>
            </a:r>
          </a:p>
          <a:p>
            <a:pPr marL="1081088" lvl="1" indent="-514350">
              <a:buFont typeface="+mj-lt"/>
              <a:buAutoNum type="arabicPeriod"/>
            </a:pPr>
            <a:r>
              <a:rPr lang="en-US" dirty="0" smtClean="0"/>
              <a:t>Information gathering </a:t>
            </a:r>
            <a:r>
              <a:rPr lang="en-US" dirty="0" smtClean="0">
                <a:solidFill>
                  <a:schemeClr val="accent2"/>
                </a:solidFill>
                <a:sym typeface="Wingdings"/>
              </a:rPr>
              <a:t> </a:t>
            </a:r>
            <a:r>
              <a:rPr lang="en-US" dirty="0" smtClean="0">
                <a:sym typeface="Wingdings"/>
              </a:rPr>
              <a:t>Static interface analysis</a:t>
            </a:r>
            <a:endParaRPr lang="en-US" dirty="0" smtClean="0"/>
          </a:p>
          <a:p>
            <a:pPr marL="1081088" lvl="1" indent="-514350">
              <a:buFont typeface="+mj-lt"/>
              <a:buAutoNum type="arabicPeriod"/>
            </a:pPr>
            <a:r>
              <a:rPr lang="en-US" dirty="0" smtClean="0"/>
              <a:t>Attack Generation </a:t>
            </a:r>
            <a:r>
              <a:rPr lang="en-US" dirty="0" smtClean="0">
                <a:solidFill>
                  <a:schemeClr val="accent2"/>
                </a:solidFill>
                <a:sym typeface="Wingdings"/>
              </a:rPr>
              <a:t> </a:t>
            </a:r>
            <a:r>
              <a:rPr lang="en-US" dirty="0" smtClean="0">
                <a:sym typeface="Wingdings"/>
              </a:rPr>
              <a:t>Generate realistic test-inputs</a:t>
            </a:r>
            <a:endParaRPr lang="en-US" dirty="0" smtClean="0"/>
          </a:p>
          <a:p>
            <a:pPr marL="1081088" lvl="1" indent="-514350">
              <a:buFont typeface="+mj-lt"/>
              <a:buAutoNum type="arabicPeriod"/>
            </a:pPr>
            <a:r>
              <a:rPr lang="en-US" dirty="0" smtClean="0"/>
              <a:t>Response Analysis </a:t>
            </a:r>
            <a:r>
              <a:rPr lang="en-US" dirty="0" smtClean="0">
                <a:solidFill>
                  <a:schemeClr val="accent2"/>
                </a:solidFill>
                <a:sym typeface="Wingdings"/>
              </a:rPr>
              <a:t> </a:t>
            </a:r>
            <a:r>
              <a:rPr lang="en-US" dirty="0" smtClean="0">
                <a:sym typeface="Wingdings"/>
              </a:rPr>
              <a:t>Produce observable side effect of attack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371600"/>
            <a:ext cx="79248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accent2"/>
                </a:solidFill>
              </a:rPr>
              <a:t>Goal:</a:t>
            </a:r>
          </a:p>
          <a:p>
            <a:pPr lvl="1"/>
            <a:r>
              <a:rPr lang="en-US" sz="2800" dirty="0" smtClean="0"/>
              <a:t>Improve penetration testing by improving information gathering and response analysis.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7" name="AutoShape 19"/>
          <p:cNvSpPr>
            <a:spLocks noChangeArrowheads="1"/>
          </p:cNvSpPr>
          <p:nvPr/>
        </p:nvSpPr>
        <p:spPr bwMode="auto">
          <a:xfrm>
            <a:off x="7239000" y="2133600"/>
            <a:ext cx="1752600" cy="1066800"/>
          </a:xfrm>
          <a:prstGeom prst="flowChartMultidocument">
            <a:avLst/>
          </a:prstGeom>
          <a:solidFill>
            <a:srgbClr val="00782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>
                <a:latin typeface="Gill Sans" pitchFamily="-80" charset="0"/>
              </a:rPr>
              <a:t>Interfaces</a:t>
            </a:r>
            <a:endParaRPr lang="en-US" sz="2000">
              <a:latin typeface="Gill Sans" pitchFamily="-80" charset="0"/>
            </a:endParaRPr>
          </a:p>
        </p:txBody>
      </p:sp>
      <p:sp>
        <p:nvSpPr>
          <p:cNvPr id="12303" name="AutoShape 15"/>
          <p:cNvSpPr>
            <a:spLocks noChangeArrowheads="1"/>
          </p:cNvSpPr>
          <p:nvPr/>
        </p:nvSpPr>
        <p:spPr bwMode="auto">
          <a:xfrm>
            <a:off x="2971800" y="1143000"/>
            <a:ext cx="3581400" cy="297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Interface</a:t>
            </a:r>
          </a:p>
          <a:p>
            <a:pPr algn="ctr"/>
            <a:r>
              <a:rPr lang="en-US" sz="2400" dirty="0" smtClean="0"/>
              <a:t>Analysis</a:t>
            </a:r>
          </a:p>
          <a:p>
            <a:pPr algn="ctr"/>
            <a:r>
              <a:rPr lang="en-US" sz="1200" dirty="0" smtClean="0"/>
              <a:t>[FSE 2007]</a:t>
            </a:r>
            <a:endParaRPr lang="en-US" sz="1200" dirty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685800"/>
          </a:xfrm>
        </p:spPr>
        <p:txBody>
          <a:bodyPr lIns="0" rIns="0"/>
          <a:lstStyle/>
          <a:p>
            <a:r>
              <a:rPr lang="en-US" sz="3600" dirty="0" smtClean="0"/>
              <a:t>1) Information Gathering: Interface Analysis</a:t>
            </a:r>
            <a:endParaRPr lang="en-US" sz="3600" baseline="30000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F29AF-4BFE-4A1C-9E9F-09C19B183263}" type="slidenum">
              <a:rPr lang="en-US" altLang="ja-JP" smtClean="0"/>
              <a:pPr/>
              <a:t>7</a:t>
            </a:fld>
            <a:endParaRPr lang="en-US" altLang="ja-JP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4343400"/>
            <a:ext cx="8686800" cy="1905000"/>
          </a:xfrm>
        </p:spPr>
        <p:txBody>
          <a:bodyPr/>
          <a:lstStyle/>
          <a:p>
            <a:pPr>
              <a:buNone/>
            </a:pPr>
            <a:r>
              <a:rPr kumimoji="0" lang="en-US" dirty="0"/>
              <a:t>Phase 1: </a:t>
            </a:r>
            <a:r>
              <a:rPr kumimoji="0" lang="en-US" dirty="0" smtClean="0"/>
              <a:t>Identify Input Parameters (IP) names</a:t>
            </a:r>
            <a:endParaRPr kumimoji="0" lang="en-US" dirty="0"/>
          </a:p>
          <a:p>
            <a:pPr>
              <a:buNone/>
            </a:pPr>
            <a:r>
              <a:rPr kumimoji="0" lang="en-US" dirty="0"/>
              <a:t>Phase 2: </a:t>
            </a:r>
            <a:r>
              <a:rPr kumimoji="0" lang="en-US" dirty="0" smtClean="0"/>
              <a:t>Compute IP domain information</a:t>
            </a:r>
          </a:p>
          <a:p>
            <a:pPr>
              <a:buNone/>
            </a:pPr>
            <a:r>
              <a:rPr kumimoji="0" lang="en-US" dirty="0" smtClean="0"/>
              <a:t>Phase 3: Group IP </a:t>
            </a:r>
            <a:r>
              <a:rPr kumimoji="0" lang="en-US" dirty="0"/>
              <a:t>into distinct interfaces</a:t>
            </a:r>
          </a:p>
        </p:txBody>
      </p:sp>
      <p:sp>
        <p:nvSpPr>
          <p:cNvPr id="12293" name="AutoShape 5"/>
          <p:cNvSpPr>
            <a:spLocks noChangeArrowheads="1"/>
          </p:cNvSpPr>
          <p:nvPr/>
        </p:nvSpPr>
        <p:spPr bwMode="auto">
          <a:xfrm>
            <a:off x="2362200" y="2362200"/>
            <a:ext cx="457200" cy="48577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AutoShape 6"/>
          <p:cNvSpPr>
            <a:spLocks noChangeArrowheads="1"/>
          </p:cNvSpPr>
          <p:nvPr/>
        </p:nvSpPr>
        <p:spPr bwMode="auto">
          <a:xfrm>
            <a:off x="6629400" y="2409825"/>
            <a:ext cx="457200" cy="48577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09" name="AutoShape 21"/>
          <p:cNvSpPr>
            <a:spLocks noChangeArrowheads="1"/>
          </p:cNvSpPr>
          <p:nvPr/>
        </p:nvSpPr>
        <p:spPr bwMode="auto">
          <a:xfrm>
            <a:off x="76200" y="1219200"/>
            <a:ext cx="2209800" cy="2819400"/>
          </a:xfrm>
          <a:prstGeom prst="roundRect">
            <a:avLst>
              <a:gd name="adj" fmla="val 16667"/>
            </a:avLst>
          </a:prstGeom>
          <a:solidFill>
            <a:srgbClr val="007825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latin typeface="Gill Sans" pitchFamily="-80" charset="0"/>
            </a:endParaRPr>
          </a:p>
        </p:txBody>
      </p:sp>
      <p:sp>
        <p:nvSpPr>
          <p:cNvPr id="12310" name="Text Box 22"/>
          <p:cNvSpPr txBox="1">
            <a:spLocks noChangeArrowheads="1"/>
          </p:cNvSpPr>
          <p:nvPr/>
        </p:nvSpPr>
        <p:spPr bwMode="auto">
          <a:xfrm>
            <a:off x="122238" y="1295400"/>
            <a:ext cx="2117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>
                <a:latin typeface="Gill Sans" pitchFamily="-80" charset="0"/>
              </a:rPr>
              <a:t>Web Application</a:t>
            </a:r>
          </a:p>
        </p:txBody>
      </p:sp>
      <p:sp>
        <p:nvSpPr>
          <p:cNvPr id="12311" name="AutoShape 23"/>
          <p:cNvSpPr>
            <a:spLocks noChangeArrowheads="1"/>
          </p:cNvSpPr>
          <p:nvPr/>
        </p:nvSpPr>
        <p:spPr bwMode="auto">
          <a:xfrm>
            <a:off x="381000" y="2219325"/>
            <a:ext cx="1601788" cy="731838"/>
          </a:xfrm>
          <a:prstGeom prst="flowChartMultidocument">
            <a:avLst/>
          </a:prstGeom>
          <a:solidFill>
            <a:srgbClr val="00782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latin typeface="Gill Sans" pitchFamily="-80" charset="0"/>
              </a:rPr>
              <a:t>HTML</a:t>
            </a:r>
            <a:endParaRPr lang="en-US" sz="1600">
              <a:latin typeface="Gill Sans" pitchFamily="-80" charset="0"/>
            </a:endParaRPr>
          </a:p>
        </p:txBody>
      </p:sp>
      <p:sp>
        <p:nvSpPr>
          <p:cNvPr id="12312" name="AutoShape 24"/>
          <p:cNvSpPr>
            <a:spLocks noChangeArrowheads="1"/>
          </p:cNvSpPr>
          <p:nvPr/>
        </p:nvSpPr>
        <p:spPr bwMode="auto">
          <a:xfrm>
            <a:off x="381000" y="3124200"/>
            <a:ext cx="1601788" cy="731838"/>
          </a:xfrm>
          <a:prstGeom prst="flowChartMultidocument">
            <a:avLst/>
          </a:prstGeom>
          <a:solidFill>
            <a:srgbClr val="00782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dirty="0">
                <a:latin typeface="Gill Sans" pitchFamily="-80" charset="0"/>
              </a:rPr>
              <a:t>Servlets</a:t>
            </a:r>
            <a:endParaRPr lang="en-US" sz="1600" dirty="0">
              <a:latin typeface="Gill Sans" pitchFamily="-80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238500" y="1386348"/>
            <a:ext cx="3048000" cy="2470356"/>
            <a:chOff x="3238500" y="1386348"/>
            <a:chExt cx="3048000" cy="2470356"/>
          </a:xfrm>
        </p:grpSpPr>
        <p:sp>
          <p:nvSpPr>
            <p:cNvPr id="12301" name="AutoShape 13"/>
            <p:cNvSpPr>
              <a:spLocks noChangeArrowheads="1"/>
            </p:cNvSpPr>
            <p:nvPr/>
          </p:nvSpPr>
          <p:spPr bwMode="auto">
            <a:xfrm>
              <a:off x="3238500" y="2392926"/>
              <a:ext cx="3048000" cy="4572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vert="horz" wrap="square" anchor="ctr" anchorCtr="1"/>
            <a:lstStyle/>
            <a:p>
              <a:pPr algn="ctr"/>
              <a:r>
                <a:rPr lang="en-US" sz="2000" b="1" dirty="0" smtClean="0">
                  <a:latin typeface="Gill Sans" pitchFamily="-80" charset="0"/>
                </a:rPr>
                <a:t>Compute IP Domains</a:t>
              </a:r>
              <a:endParaRPr lang="en-US" sz="2000" b="1" dirty="0">
                <a:latin typeface="Gill Sans" pitchFamily="-80" charset="0"/>
              </a:endParaRPr>
            </a:p>
          </p:txBody>
        </p:sp>
        <p:sp>
          <p:nvSpPr>
            <p:cNvPr id="12302" name="AutoShape 14"/>
            <p:cNvSpPr>
              <a:spLocks noChangeArrowheads="1"/>
            </p:cNvSpPr>
            <p:nvPr/>
          </p:nvSpPr>
          <p:spPr bwMode="auto">
            <a:xfrm>
              <a:off x="3238500" y="3399504"/>
              <a:ext cx="3048000" cy="4572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vert="horz" wrap="square" anchor="ctr" anchorCtr="1"/>
            <a:lstStyle/>
            <a:p>
              <a:pPr algn="ctr"/>
              <a:r>
                <a:rPr lang="en-US" sz="2000" b="1" dirty="0" smtClean="0">
                  <a:latin typeface="Gill Sans" pitchFamily="-80" charset="0"/>
                </a:rPr>
                <a:t>Group IPs</a:t>
              </a:r>
              <a:endParaRPr lang="en-US" sz="2000" b="1" dirty="0">
                <a:latin typeface="Gill Sans" pitchFamily="-80" charset="0"/>
              </a:endParaRPr>
            </a:p>
          </p:txBody>
        </p:sp>
        <p:sp>
          <p:nvSpPr>
            <p:cNvPr id="18" name="Down Arrow 17"/>
            <p:cNvSpPr/>
            <p:nvPr/>
          </p:nvSpPr>
          <p:spPr bwMode="auto">
            <a:xfrm>
              <a:off x="4520184" y="2972415"/>
              <a:ext cx="484632" cy="304800"/>
            </a:xfrm>
            <a:prstGeom prst="downArrow">
              <a:avLst/>
            </a:prstGeom>
            <a:solidFill>
              <a:srgbClr val="007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AutoShape 13"/>
            <p:cNvSpPr>
              <a:spLocks noChangeArrowheads="1"/>
            </p:cNvSpPr>
            <p:nvPr/>
          </p:nvSpPr>
          <p:spPr bwMode="auto">
            <a:xfrm>
              <a:off x="3238500" y="1386348"/>
              <a:ext cx="3048000" cy="4572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vert="horz" wrap="square" anchor="ctr" anchorCtr="1"/>
            <a:lstStyle/>
            <a:p>
              <a:pPr algn="ctr"/>
              <a:r>
                <a:rPr lang="en-US" sz="2000" b="1" dirty="0" smtClean="0">
                  <a:latin typeface="Gill Sans" pitchFamily="-80" charset="0"/>
                </a:rPr>
                <a:t>Identify IP Names</a:t>
              </a:r>
              <a:endParaRPr lang="en-US" sz="2000" b="1" dirty="0">
                <a:latin typeface="Gill Sans" pitchFamily="-80" charset="0"/>
              </a:endParaRPr>
            </a:p>
          </p:txBody>
        </p:sp>
        <p:sp>
          <p:nvSpPr>
            <p:cNvPr id="20" name="Down Arrow 19"/>
            <p:cNvSpPr/>
            <p:nvPr/>
          </p:nvSpPr>
          <p:spPr bwMode="auto">
            <a:xfrm>
              <a:off x="4520184" y="1965837"/>
              <a:ext cx="484632" cy="304800"/>
            </a:xfrm>
            <a:prstGeom prst="downArrow">
              <a:avLst/>
            </a:prstGeom>
            <a:solidFill>
              <a:srgbClr val="007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152400"/>
            <a:ext cx="8610600" cy="685800"/>
          </a:xfrm>
        </p:spPr>
        <p:txBody>
          <a:bodyPr/>
          <a:lstStyle/>
          <a:p>
            <a:r>
              <a:rPr lang="en-US" sz="3600" dirty="0" smtClean="0"/>
              <a:t>1) Interface Analysis: Identify IP Names</a:t>
            </a:r>
            <a:endParaRPr lang="en-US" sz="36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971800" y="1066800"/>
            <a:ext cx="5390899" cy="4924425"/>
          </a:xfrm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/>
              <a:t>  </a:t>
            </a:r>
            <a:r>
              <a:rPr lang="en-US" sz="1600" b="1" dirty="0" smtClean="0">
                <a:solidFill>
                  <a:schemeClr val="accent1"/>
                </a:solidFill>
              </a:rPr>
              <a:t>public void </a:t>
            </a:r>
            <a:r>
              <a:rPr lang="en-US" sz="1600" dirty="0" smtClean="0"/>
              <a:t>service(</a:t>
            </a:r>
            <a:r>
              <a:rPr lang="en-US" sz="1600" dirty="0" err="1" smtClean="0"/>
              <a:t>HttpServletRequest</a:t>
            </a:r>
            <a:r>
              <a:rPr lang="en-US" sz="1600" dirty="0" smtClean="0"/>
              <a:t> </a:t>
            </a:r>
            <a:r>
              <a:rPr lang="en-US" sz="1600" dirty="0" err="1" smtClean="0"/>
              <a:t>req</a:t>
            </a:r>
            <a:r>
              <a:rPr lang="en-US" sz="1600" dirty="0" smtClean="0"/>
              <a:t>)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/>
              <a:t>  1.    String action = </a:t>
            </a:r>
            <a:r>
              <a:rPr lang="en-US" sz="1600" dirty="0" err="1" smtClean="0"/>
              <a:t>req.getParameter</a:t>
            </a:r>
            <a:r>
              <a:rPr lang="en-US" sz="1600" dirty="0" smtClean="0"/>
              <a:t>(</a:t>
            </a:r>
            <a:r>
              <a:rPr lang="en-US" sz="1600" dirty="0" smtClean="0">
                <a:solidFill>
                  <a:srgbClr val="00B0F0"/>
                </a:solidFill>
              </a:rPr>
              <a:t>“</a:t>
            </a:r>
            <a:r>
              <a:rPr lang="en-US" sz="1600" dirty="0" err="1" smtClean="0">
                <a:solidFill>
                  <a:srgbClr val="00B0F0"/>
                </a:solidFill>
              </a:rPr>
              <a:t>userAction</a:t>
            </a:r>
            <a:r>
              <a:rPr lang="en-US" sz="1600" dirty="0" smtClean="0">
                <a:solidFill>
                  <a:srgbClr val="00B0F0"/>
                </a:solidFill>
              </a:rPr>
              <a:t>”</a:t>
            </a:r>
            <a:r>
              <a:rPr lang="en-US" sz="1600" dirty="0" smtClean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/>
              <a:t>  2.   </a:t>
            </a:r>
            <a:r>
              <a:rPr lang="en-US" sz="1600" b="1" dirty="0" smtClean="0"/>
              <a:t> </a:t>
            </a:r>
            <a:r>
              <a:rPr lang="en-US" sz="1600" b="1" dirty="0" smtClean="0">
                <a:solidFill>
                  <a:schemeClr val="accent1"/>
                </a:solidFill>
              </a:rPr>
              <a:t>if </a:t>
            </a:r>
            <a:r>
              <a:rPr lang="en-US" sz="1600" dirty="0" smtClean="0"/>
              <a:t>(</a:t>
            </a:r>
            <a:r>
              <a:rPr lang="en-US" sz="1600" dirty="0" err="1" smtClean="0"/>
              <a:t>action.equals</a:t>
            </a:r>
            <a:r>
              <a:rPr lang="en-US" sz="1600" dirty="0" smtClean="0"/>
              <a:t>(</a:t>
            </a:r>
            <a:r>
              <a:rPr lang="en-US" sz="1600" dirty="0" smtClean="0">
                <a:solidFill>
                  <a:srgbClr val="00B0F0"/>
                </a:solidFill>
              </a:rPr>
              <a:t>“</a:t>
            </a:r>
            <a:r>
              <a:rPr lang="en-US" sz="1600" dirty="0" err="1" smtClean="0">
                <a:solidFill>
                  <a:srgbClr val="00B0F0"/>
                </a:solidFill>
              </a:rPr>
              <a:t>createLogin</a:t>
            </a:r>
            <a:r>
              <a:rPr lang="en-US" sz="1600" dirty="0" smtClean="0">
                <a:solidFill>
                  <a:srgbClr val="00B0F0"/>
                </a:solidFill>
              </a:rPr>
              <a:t>”</a:t>
            </a:r>
            <a:r>
              <a:rPr lang="en-US" sz="1600" dirty="0" smtClean="0"/>
              <a:t>))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/>
              <a:t>  3.       String password = </a:t>
            </a:r>
            <a:r>
              <a:rPr lang="en-US" sz="1600" dirty="0" err="1" smtClean="0"/>
              <a:t>req.getParameter</a:t>
            </a:r>
            <a:r>
              <a:rPr lang="en-US" sz="1600" dirty="0" smtClean="0"/>
              <a:t>(</a:t>
            </a:r>
            <a:r>
              <a:rPr lang="en-US" sz="1600" dirty="0" smtClean="0">
                <a:solidFill>
                  <a:srgbClr val="00B0F0"/>
                </a:solidFill>
              </a:rPr>
              <a:t>“password”</a:t>
            </a:r>
            <a:r>
              <a:rPr lang="en-US" sz="1600" dirty="0" smtClean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/>
              <a:t>  4.       String </a:t>
            </a:r>
            <a:r>
              <a:rPr lang="en-US" sz="1600" dirty="0" err="1" smtClean="0"/>
              <a:t>loginName</a:t>
            </a:r>
            <a:r>
              <a:rPr lang="en-US" sz="1600" dirty="0" smtClean="0"/>
              <a:t> = </a:t>
            </a:r>
            <a:r>
              <a:rPr lang="en-US" sz="1600" dirty="0" err="1" smtClean="0"/>
              <a:t>req.getParameter</a:t>
            </a:r>
            <a:r>
              <a:rPr lang="en-US" sz="1600" dirty="0" smtClean="0"/>
              <a:t>(</a:t>
            </a:r>
            <a:r>
              <a:rPr lang="en-US" sz="1600" dirty="0" smtClean="0">
                <a:solidFill>
                  <a:srgbClr val="00B0F0"/>
                </a:solidFill>
              </a:rPr>
              <a:t>“login”</a:t>
            </a:r>
            <a:r>
              <a:rPr lang="en-US" sz="1600" dirty="0" smtClean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/>
              <a:t>  5.      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b="1" dirty="0" smtClean="0">
                <a:solidFill>
                  <a:schemeClr val="accent1"/>
                </a:solidFill>
              </a:rPr>
              <a:t>if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 smtClean="0"/>
              <a:t>(</a:t>
            </a:r>
            <a:r>
              <a:rPr lang="en-US" sz="1600" dirty="0" err="1" smtClean="0"/>
              <a:t>isInteger</a:t>
            </a:r>
            <a:r>
              <a:rPr lang="en-US" sz="1600" dirty="0" smtClean="0"/>
              <a:t>(password))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/>
              <a:t>  6.          </a:t>
            </a:r>
            <a:r>
              <a:rPr lang="en-US" sz="1600" dirty="0" err="1" smtClean="0"/>
              <a:t>db.execute</a:t>
            </a:r>
            <a:r>
              <a:rPr lang="en-US" sz="1600" dirty="0" smtClean="0"/>
              <a:t>(</a:t>
            </a:r>
            <a:r>
              <a:rPr lang="en-US" sz="1600" dirty="0" smtClean="0">
                <a:solidFill>
                  <a:srgbClr val="00B0F0"/>
                </a:solidFill>
              </a:rPr>
              <a:t>“insert into </a:t>
            </a:r>
            <a:r>
              <a:rPr lang="en-US" sz="1600" dirty="0" err="1" smtClean="0">
                <a:solidFill>
                  <a:srgbClr val="00B0F0"/>
                </a:solidFill>
              </a:rPr>
              <a:t>UserTable</a:t>
            </a:r>
            <a:r>
              <a:rPr lang="en-US" sz="1600" dirty="0" smtClean="0">
                <a:solidFill>
                  <a:srgbClr val="00B0F0"/>
                </a:solidFill>
              </a:rPr>
              <a:t> ”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/>
              <a:t>                                   + </a:t>
            </a:r>
            <a:r>
              <a:rPr lang="en-US" sz="1600" dirty="0" smtClean="0">
                <a:solidFill>
                  <a:srgbClr val="00B0F0"/>
                </a:solidFill>
              </a:rPr>
              <a:t>“(login, password) values (”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/>
              <a:t>                                   + </a:t>
            </a:r>
            <a:r>
              <a:rPr lang="en-US" sz="1600" dirty="0" err="1" smtClean="0"/>
              <a:t>loginName</a:t>
            </a:r>
            <a:r>
              <a:rPr lang="en-US" sz="1600" dirty="0" smtClean="0"/>
              <a:t> + </a:t>
            </a:r>
            <a:r>
              <a:rPr lang="en-US" sz="1600" dirty="0" smtClean="0">
                <a:solidFill>
                  <a:srgbClr val="00B0F0"/>
                </a:solidFill>
              </a:rPr>
              <a:t>“, ”</a:t>
            </a:r>
            <a:r>
              <a:rPr lang="en-US" sz="1600" dirty="0" smtClean="0"/>
              <a:t> + password + </a:t>
            </a:r>
            <a:r>
              <a:rPr lang="en-US" sz="1600" dirty="0" smtClean="0">
                <a:solidFill>
                  <a:srgbClr val="00B0F0"/>
                </a:solidFill>
              </a:rPr>
              <a:t>“)”</a:t>
            </a:r>
            <a:r>
              <a:rPr lang="en-US" sz="1600" dirty="0" smtClean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/>
              <a:t>  7.          </a:t>
            </a:r>
            <a:r>
              <a:rPr lang="en-US" sz="1600" dirty="0" err="1" smtClean="0"/>
              <a:t>displayAddressForm</a:t>
            </a:r>
            <a:r>
              <a:rPr lang="en-US" sz="1600" dirty="0" smtClean="0"/>
              <a:t>()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/>
              <a:t>  8.      </a:t>
            </a:r>
            <a:r>
              <a:rPr lang="en-US" sz="1600" b="1" dirty="0" smtClean="0">
                <a:solidFill>
                  <a:schemeClr val="accent1"/>
                </a:solidFill>
              </a:rPr>
              <a:t>else</a:t>
            </a:r>
            <a:r>
              <a:rPr lang="en-US" sz="1600" dirty="0" smtClean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/>
              <a:t>  9.          </a:t>
            </a:r>
            <a:r>
              <a:rPr lang="en-US" sz="1600" dirty="0" err="1" smtClean="0"/>
              <a:t>displayErrorPage</a:t>
            </a:r>
            <a:r>
              <a:rPr lang="en-US" sz="1600" dirty="0" smtClean="0"/>
              <a:t>(</a:t>
            </a:r>
            <a:r>
              <a:rPr lang="en-US" sz="1600" dirty="0" smtClean="0">
                <a:solidFill>
                  <a:srgbClr val="00B0F0"/>
                </a:solidFill>
              </a:rPr>
              <a:t>“Bad password.”</a:t>
            </a:r>
            <a:r>
              <a:rPr lang="en-US" sz="1600" dirty="0" smtClean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/>
              <a:t>10.    </a:t>
            </a:r>
            <a:r>
              <a:rPr lang="en-US" sz="1600" b="1" dirty="0" smtClean="0">
                <a:solidFill>
                  <a:schemeClr val="accent1"/>
                </a:solidFill>
              </a:rPr>
              <a:t>else if </a:t>
            </a:r>
            <a:r>
              <a:rPr lang="en-US" sz="1600" dirty="0" smtClean="0"/>
              <a:t>(</a:t>
            </a:r>
            <a:r>
              <a:rPr lang="en-US" sz="1600" dirty="0" err="1" smtClean="0"/>
              <a:t>action.equals</a:t>
            </a:r>
            <a:r>
              <a:rPr lang="en-US" sz="1600" dirty="0" smtClean="0"/>
              <a:t>(</a:t>
            </a:r>
            <a:r>
              <a:rPr lang="en-US" sz="1600" dirty="0" smtClean="0">
                <a:solidFill>
                  <a:srgbClr val="00B0F0"/>
                </a:solidFill>
              </a:rPr>
              <a:t>“</a:t>
            </a:r>
            <a:r>
              <a:rPr lang="en-US" sz="1600" dirty="0" err="1" smtClean="0">
                <a:solidFill>
                  <a:srgbClr val="00B0F0"/>
                </a:solidFill>
              </a:rPr>
              <a:t>provideAddress</a:t>
            </a:r>
            <a:r>
              <a:rPr lang="en-US" sz="1600" dirty="0" smtClean="0">
                <a:solidFill>
                  <a:srgbClr val="00B0F0"/>
                </a:solidFill>
              </a:rPr>
              <a:t>”</a:t>
            </a:r>
            <a:r>
              <a:rPr lang="en-US" sz="1600" dirty="0" smtClean="0"/>
              <a:t>))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/>
              <a:t>11.       String </a:t>
            </a:r>
            <a:r>
              <a:rPr lang="en-US" sz="1600" dirty="0" err="1" smtClean="0"/>
              <a:t>loginName</a:t>
            </a:r>
            <a:r>
              <a:rPr lang="en-US" sz="1600" dirty="0" smtClean="0"/>
              <a:t> = </a:t>
            </a:r>
            <a:r>
              <a:rPr lang="en-US" sz="1600" dirty="0" err="1" smtClean="0"/>
              <a:t>req.getParameter</a:t>
            </a:r>
            <a:r>
              <a:rPr lang="en-US" sz="1600" dirty="0" smtClean="0"/>
              <a:t>(</a:t>
            </a:r>
            <a:r>
              <a:rPr lang="en-US" sz="1600" dirty="0" smtClean="0">
                <a:solidFill>
                  <a:srgbClr val="00B0F0"/>
                </a:solidFill>
              </a:rPr>
              <a:t>“login”</a:t>
            </a:r>
            <a:r>
              <a:rPr lang="en-US" sz="1600" dirty="0" smtClean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/>
              <a:t>12.       String address = </a:t>
            </a:r>
            <a:r>
              <a:rPr lang="en-US" sz="1600" dirty="0" err="1" smtClean="0"/>
              <a:t>req.getParameter</a:t>
            </a:r>
            <a:r>
              <a:rPr lang="en-US" sz="1600" dirty="0" smtClean="0"/>
              <a:t>(</a:t>
            </a:r>
            <a:r>
              <a:rPr lang="en-US" sz="1600" dirty="0" smtClean="0">
                <a:solidFill>
                  <a:srgbClr val="00B0F0"/>
                </a:solidFill>
              </a:rPr>
              <a:t>“address”</a:t>
            </a:r>
            <a:r>
              <a:rPr lang="en-US" sz="1600" dirty="0" smtClean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/>
              <a:t>13.       </a:t>
            </a:r>
            <a:r>
              <a:rPr lang="en-US" sz="1600" dirty="0" err="1" smtClean="0"/>
              <a:t>db.execute</a:t>
            </a:r>
            <a:r>
              <a:rPr lang="en-US" sz="1600" dirty="0" smtClean="0"/>
              <a:t>(</a:t>
            </a:r>
            <a:r>
              <a:rPr lang="en-US" sz="1600" dirty="0" smtClean="0">
                <a:solidFill>
                  <a:srgbClr val="00B0F0"/>
                </a:solidFill>
              </a:rPr>
              <a:t>“update </a:t>
            </a:r>
            <a:r>
              <a:rPr lang="en-US" sz="1600" dirty="0" err="1" smtClean="0">
                <a:solidFill>
                  <a:srgbClr val="00B0F0"/>
                </a:solidFill>
              </a:rPr>
              <a:t>UserTable</a:t>
            </a:r>
            <a:r>
              <a:rPr lang="en-US" sz="1600" dirty="0" smtClean="0">
                <a:solidFill>
                  <a:srgbClr val="00B0F0"/>
                </a:solidFill>
              </a:rPr>
              <a:t> set”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/>
              <a:t>                                + </a:t>
            </a:r>
            <a:r>
              <a:rPr lang="en-US" sz="1600" dirty="0" smtClean="0">
                <a:solidFill>
                  <a:srgbClr val="00B0F0"/>
                </a:solidFill>
              </a:rPr>
              <a:t>“ address =’” </a:t>
            </a:r>
            <a:r>
              <a:rPr lang="en-US" sz="1600" dirty="0" smtClean="0"/>
              <a:t>+ address + </a:t>
            </a:r>
            <a:r>
              <a:rPr lang="en-US" sz="1600" dirty="0" smtClean="0">
                <a:solidFill>
                  <a:srgbClr val="00B0F0"/>
                </a:solidFill>
              </a:rPr>
              <a:t>“’”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/>
              <a:t>                                + </a:t>
            </a:r>
            <a:r>
              <a:rPr lang="en-US" sz="1600" dirty="0" smtClean="0">
                <a:solidFill>
                  <a:srgbClr val="00B0F0"/>
                </a:solidFill>
              </a:rPr>
              <a:t>“where </a:t>
            </a:r>
            <a:r>
              <a:rPr lang="en-US" sz="1600" dirty="0" err="1" smtClean="0">
                <a:solidFill>
                  <a:srgbClr val="00B0F0"/>
                </a:solidFill>
              </a:rPr>
              <a:t>loginName</a:t>
            </a:r>
            <a:r>
              <a:rPr lang="en-US" sz="1600" dirty="0" smtClean="0">
                <a:solidFill>
                  <a:srgbClr val="00B0F0"/>
                </a:solidFill>
              </a:rPr>
              <a:t>=” </a:t>
            </a:r>
            <a:r>
              <a:rPr lang="en-US" sz="1600" dirty="0" smtClean="0"/>
              <a:t>+ </a:t>
            </a:r>
            <a:r>
              <a:rPr lang="en-US" sz="1600" dirty="0" err="1" smtClean="0"/>
              <a:t>loginName</a:t>
            </a:r>
            <a:r>
              <a:rPr lang="en-US" sz="1600" dirty="0" smtClean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/>
              <a:t>14.    </a:t>
            </a:r>
            <a:r>
              <a:rPr lang="en-US" sz="1600" b="1" dirty="0" smtClean="0">
                <a:solidFill>
                  <a:schemeClr val="accent1"/>
                </a:solidFill>
              </a:rPr>
              <a:t>else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/>
              <a:t>15.       </a:t>
            </a:r>
            <a:r>
              <a:rPr lang="en-US" sz="1600" dirty="0" err="1" smtClean="0"/>
              <a:t>displayCreateLoginForm</a:t>
            </a:r>
            <a:r>
              <a:rPr lang="en-US" sz="1600" dirty="0" smtClean="0"/>
              <a:t>()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04800" y="1295400"/>
            <a:ext cx="2743200" cy="274320"/>
            <a:chOff x="29496" y="1799304"/>
            <a:chExt cx="2743200" cy="205740"/>
          </a:xfrm>
        </p:grpSpPr>
        <p:sp>
          <p:nvSpPr>
            <p:cNvPr id="5" name="Rectangle 4"/>
            <p:cNvSpPr/>
            <p:nvPr/>
          </p:nvSpPr>
          <p:spPr bwMode="auto">
            <a:xfrm>
              <a:off x="29496" y="1799304"/>
              <a:ext cx="1828800" cy="2057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userAction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 bwMode="auto">
            <a:xfrm>
              <a:off x="1858296" y="1901381"/>
              <a:ext cx="9144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304800" y="4191000"/>
            <a:ext cx="2743200" cy="274320"/>
            <a:chOff x="29496" y="1799304"/>
            <a:chExt cx="2743200" cy="205740"/>
          </a:xfrm>
        </p:grpSpPr>
        <p:sp>
          <p:nvSpPr>
            <p:cNvPr id="28" name="Rectangle 27"/>
            <p:cNvSpPr/>
            <p:nvPr/>
          </p:nvSpPr>
          <p:spPr bwMode="auto">
            <a:xfrm>
              <a:off x="29496" y="1799304"/>
              <a:ext cx="1828800" cy="2057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latin typeface="Arial" charset="0"/>
                </a:rPr>
                <a:t>login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 bwMode="auto">
            <a:xfrm>
              <a:off x="1858296" y="1901381"/>
              <a:ext cx="9144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5" name="Group 34"/>
          <p:cNvGrpSpPr/>
          <p:nvPr/>
        </p:nvGrpSpPr>
        <p:grpSpPr>
          <a:xfrm>
            <a:off x="304800" y="4572000"/>
            <a:ext cx="2743200" cy="304800"/>
            <a:chOff x="577644" y="4572000"/>
            <a:chExt cx="2743200" cy="304800"/>
          </a:xfrm>
        </p:grpSpPr>
        <p:sp>
          <p:nvSpPr>
            <p:cNvPr id="25" name="Rectangle 24"/>
            <p:cNvSpPr/>
            <p:nvPr/>
          </p:nvSpPr>
          <p:spPr bwMode="auto">
            <a:xfrm>
              <a:off x="577644" y="4602480"/>
              <a:ext cx="1828800" cy="27432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latin typeface="Arial" charset="0"/>
                </a:rPr>
                <a:t>address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3" name="Elbow Connector 32"/>
            <p:cNvCxnSpPr>
              <a:stCxn id="25" idx="3"/>
            </p:cNvCxnSpPr>
            <p:nvPr/>
          </p:nvCxnSpPr>
          <p:spPr bwMode="auto">
            <a:xfrm flipV="1">
              <a:off x="2406444" y="4572000"/>
              <a:ext cx="914400" cy="167640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3" name="Group 52"/>
          <p:cNvGrpSpPr/>
          <p:nvPr/>
        </p:nvGrpSpPr>
        <p:grpSpPr>
          <a:xfrm>
            <a:off x="304800" y="2133600"/>
            <a:ext cx="2743200" cy="609600"/>
            <a:chOff x="304800" y="1905000"/>
            <a:chExt cx="2743200" cy="609600"/>
          </a:xfrm>
        </p:grpSpPr>
        <p:sp>
          <p:nvSpPr>
            <p:cNvPr id="54" name="Rectangle 53"/>
            <p:cNvSpPr/>
            <p:nvPr/>
          </p:nvSpPr>
          <p:spPr bwMode="auto">
            <a:xfrm>
              <a:off x="304800" y="2240280"/>
              <a:ext cx="1828800" cy="27432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latin typeface="Arial" charset="0"/>
                </a:rPr>
                <a:t>login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5" name="Elbow Connector 54"/>
            <p:cNvCxnSpPr>
              <a:stCxn id="54" idx="3"/>
            </p:cNvCxnSpPr>
            <p:nvPr/>
          </p:nvCxnSpPr>
          <p:spPr bwMode="auto">
            <a:xfrm flipV="1">
              <a:off x="2133600" y="1905000"/>
              <a:ext cx="914400" cy="472440"/>
            </a:xfrm>
            <a:prstGeom prst="bentConnector3">
              <a:avLst>
                <a:gd name="adj1" fmla="val 67742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6" name="Group 55"/>
          <p:cNvGrpSpPr/>
          <p:nvPr/>
        </p:nvGrpSpPr>
        <p:grpSpPr>
          <a:xfrm>
            <a:off x="304800" y="1905000"/>
            <a:ext cx="2743200" cy="381000"/>
            <a:chOff x="304800" y="1874520"/>
            <a:chExt cx="2743200" cy="381000"/>
          </a:xfrm>
        </p:grpSpPr>
        <p:sp>
          <p:nvSpPr>
            <p:cNvPr id="57" name="Rectangle 56"/>
            <p:cNvSpPr/>
            <p:nvPr/>
          </p:nvSpPr>
          <p:spPr bwMode="auto">
            <a:xfrm>
              <a:off x="304800" y="1981200"/>
              <a:ext cx="1828800" cy="27432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latin typeface="Arial" charset="0"/>
                </a:rPr>
                <a:t>password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8" name="Elbow Connector 57"/>
            <p:cNvCxnSpPr>
              <a:stCxn id="57" idx="3"/>
            </p:cNvCxnSpPr>
            <p:nvPr/>
          </p:nvCxnSpPr>
          <p:spPr bwMode="auto">
            <a:xfrm flipV="1">
              <a:off x="2133600" y="1874520"/>
              <a:ext cx="914400" cy="243840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464" y="152400"/>
            <a:ext cx="8877300" cy="685800"/>
          </a:xfrm>
        </p:spPr>
        <p:txBody>
          <a:bodyPr lIns="0" rIns="0"/>
          <a:lstStyle/>
          <a:p>
            <a:r>
              <a:rPr lang="en-US" sz="3600" dirty="0" smtClean="0"/>
              <a:t>1) Interface Analysis: Compute IP Domains</a:t>
            </a:r>
            <a:endParaRPr lang="en-US" sz="3600" dirty="0"/>
          </a:p>
        </p:txBody>
      </p:sp>
      <p:grpSp>
        <p:nvGrpSpPr>
          <p:cNvPr id="5" name="Group 4"/>
          <p:cNvGrpSpPr/>
          <p:nvPr/>
        </p:nvGrpSpPr>
        <p:grpSpPr>
          <a:xfrm>
            <a:off x="304800" y="1295400"/>
            <a:ext cx="2743200" cy="274320"/>
            <a:chOff x="29496" y="1799304"/>
            <a:chExt cx="2743200" cy="205740"/>
          </a:xfrm>
        </p:grpSpPr>
        <p:sp>
          <p:nvSpPr>
            <p:cNvPr id="6" name="Rectangle 5"/>
            <p:cNvSpPr/>
            <p:nvPr/>
          </p:nvSpPr>
          <p:spPr bwMode="auto">
            <a:xfrm>
              <a:off x="29496" y="1799304"/>
              <a:ext cx="1828800" cy="2057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userAction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 bwMode="auto">
            <a:xfrm>
              <a:off x="1858296" y="1901381"/>
              <a:ext cx="9144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1" name="Group 10"/>
          <p:cNvGrpSpPr/>
          <p:nvPr/>
        </p:nvGrpSpPr>
        <p:grpSpPr>
          <a:xfrm>
            <a:off x="304800" y="4191000"/>
            <a:ext cx="2743200" cy="274320"/>
            <a:chOff x="29496" y="1799304"/>
            <a:chExt cx="2743200" cy="205740"/>
          </a:xfrm>
        </p:grpSpPr>
        <p:sp>
          <p:nvSpPr>
            <p:cNvPr id="12" name="Rectangle 11"/>
            <p:cNvSpPr/>
            <p:nvPr/>
          </p:nvSpPr>
          <p:spPr bwMode="auto">
            <a:xfrm>
              <a:off x="29496" y="1799304"/>
              <a:ext cx="1828800" cy="2057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latin typeface="Arial" charset="0"/>
                </a:rPr>
                <a:t>login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 bwMode="auto">
            <a:xfrm>
              <a:off x="1858296" y="1901381"/>
              <a:ext cx="9144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4" name="Group 13"/>
          <p:cNvGrpSpPr/>
          <p:nvPr/>
        </p:nvGrpSpPr>
        <p:grpSpPr>
          <a:xfrm>
            <a:off x="304800" y="2133600"/>
            <a:ext cx="2743200" cy="609600"/>
            <a:chOff x="304800" y="1905000"/>
            <a:chExt cx="2743200" cy="609600"/>
          </a:xfrm>
        </p:grpSpPr>
        <p:sp>
          <p:nvSpPr>
            <p:cNvPr id="15" name="Rectangle 14"/>
            <p:cNvSpPr/>
            <p:nvPr/>
          </p:nvSpPr>
          <p:spPr bwMode="auto">
            <a:xfrm>
              <a:off x="304800" y="2240280"/>
              <a:ext cx="1828800" cy="27432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latin typeface="Arial" charset="0"/>
                </a:rPr>
                <a:t>login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6" name="Elbow Connector 15"/>
            <p:cNvCxnSpPr>
              <a:stCxn id="15" idx="3"/>
            </p:cNvCxnSpPr>
            <p:nvPr/>
          </p:nvCxnSpPr>
          <p:spPr bwMode="auto">
            <a:xfrm flipV="1">
              <a:off x="2133600" y="1905000"/>
              <a:ext cx="914400" cy="472440"/>
            </a:xfrm>
            <a:prstGeom prst="bentConnector3">
              <a:avLst>
                <a:gd name="adj1" fmla="val 67742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7" name="Group 16"/>
          <p:cNvGrpSpPr/>
          <p:nvPr/>
        </p:nvGrpSpPr>
        <p:grpSpPr>
          <a:xfrm>
            <a:off x="304800" y="4572000"/>
            <a:ext cx="2743200" cy="304800"/>
            <a:chOff x="577644" y="4572000"/>
            <a:chExt cx="2743200" cy="30480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577644" y="4602480"/>
              <a:ext cx="1828800" cy="27432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latin typeface="Arial" charset="0"/>
                </a:rPr>
                <a:t>address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9" name="Elbow Connector 18"/>
            <p:cNvCxnSpPr>
              <a:stCxn id="18" idx="3"/>
            </p:cNvCxnSpPr>
            <p:nvPr/>
          </p:nvCxnSpPr>
          <p:spPr bwMode="auto">
            <a:xfrm flipV="1">
              <a:off x="2406444" y="4572000"/>
              <a:ext cx="914400" cy="167640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0" name="Rectangle 19"/>
          <p:cNvSpPr/>
          <p:nvPr/>
        </p:nvSpPr>
        <p:spPr bwMode="auto">
          <a:xfrm>
            <a:off x="304800" y="1004856"/>
            <a:ext cx="1828800" cy="82394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userAction:String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Arial" charset="0"/>
              </a:rPr>
              <a:t>{“</a:t>
            </a:r>
            <a:r>
              <a:rPr lang="en-US" sz="1600" dirty="0" err="1" smtClean="0">
                <a:latin typeface="Arial" charset="0"/>
              </a:rPr>
              <a:t>createLogin</a:t>
            </a:r>
            <a:r>
              <a:rPr lang="en-US" sz="1600" dirty="0" smtClean="0">
                <a:latin typeface="Arial" charset="0"/>
              </a:rPr>
              <a:t>”, “</a:t>
            </a:r>
            <a:r>
              <a:rPr lang="en-US" sz="1600" dirty="0" err="1" smtClean="0">
                <a:latin typeface="Arial" charset="0"/>
              </a:rPr>
              <a:t>provideAddress</a:t>
            </a:r>
            <a:r>
              <a:rPr lang="en-US" sz="1600" dirty="0" smtClean="0">
                <a:latin typeface="Arial" charset="0"/>
              </a:rPr>
              <a:t>”}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04800" y="1905000"/>
            <a:ext cx="2743200" cy="381000"/>
            <a:chOff x="304800" y="1874520"/>
            <a:chExt cx="2743200" cy="381000"/>
          </a:xfrm>
        </p:grpSpPr>
        <p:sp>
          <p:nvSpPr>
            <p:cNvPr id="9" name="Rectangle 8"/>
            <p:cNvSpPr/>
            <p:nvPr/>
          </p:nvSpPr>
          <p:spPr bwMode="auto">
            <a:xfrm>
              <a:off x="304800" y="1981200"/>
              <a:ext cx="1828800" cy="27432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latin typeface="Arial" charset="0"/>
                </a:rPr>
                <a:t>password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2" name="Elbow Connector 21"/>
            <p:cNvCxnSpPr>
              <a:stCxn id="9" idx="3"/>
            </p:cNvCxnSpPr>
            <p:nvPr/>
          </p:nvCxnSpPr>
          <p:spPr bwMode="auto">
            <a:xfrm flipV="1">
              <a:off x="2133600" y="1874520"/>
              <a:ext cx="914400" cy="243840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9" name="Rectangle 28"/>
          <p:cNvSpPr/>
          <p:nvPr/>
        </p:nvSpPr>
        <p:spPr bwMode="auto">
          <a:xfrm>
            <a:off x="304800" y="2010696"/>
            <a:ext cx="1828800" cy="2743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password:String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302340" y="2011680"/>
            <a:ext cx="1828800" cy="2743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password:Integer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04800" y="2468880"/>
            <a:ext cx="1828800" cy="2743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 smtClean="0">
                <a:latin typeface="Arial" charset="0"/>
              </a:rPr>
              <a:t>login:String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304800" y="4191000"/>
            <a:ext cx="1828800" cy="2743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 smtClean="0">
                <a:latin typeface="Arial" charset="0"/>
              </a:rPr>
              <a:t>login:String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304800" y="4601496"/>
            <a:ext cx="1828800" cy="2743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 smtClean="0">
                <a:latin typeface="Arial" charset="0"/>
              </a:rPr>
              <a:t>address:String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3564192" y="1541208"/>
            <a:ext cx="3017520" cy="2743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3505200" y="3991896"/>
            <a:ext cx="3840480" cy="2743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3720036" y="2271252"/>
            <a:ext cx="2286000" cy="2743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971800" y="1066800"/>
            <a:ext cx="5390899" cy="4924425"/>
          </a:xfrm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/>
              <a:t>  </a:t>
            </a:r>
            <a:r>
              <a:rPr lang="en-US" sz="1600" b="1" dirty="0" smtClean="0">
                <a:solidFill>
                  <a:schemeClr val="accent1"/>
                </a:solidFill>
              </a:rPr>
              <a:t>public void </a:t>
            </a:r>
            <a:r>
              <a:rPr lang="en-US" sz="1600" dirty="0" smtClean="0"/>
              <a:t>service(</a:t>
            </a:r>
            <a:r>
              <a:rPr lang="en-US" sz="1600" dirty="0" err="1" smtClean="0"/>
              <a:t>HttpServletRequest</a:t>
            </a:r>
            <a:r>
              <a:rPr lang="en-US" sz="1600" dirty="0" smtClean="0"/>
              <a:t> </a:t>
            </a:r>
            <a:r>
              <a:rPr lang="en-US" sz="1600" dirty="0" err="1" smtClean="0"/>
              <a:t>req</a:t>
            </a:r>
            <a:r>
              <a:rPr lang="en-US" sz="1600" dirty="0" smtClean="0"/>
              <a:t>)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/>
              <a:t>  1.    String action = </a:t>
            </a:r>
            <a:r>
              <a:rPr lang="en-US" sz="1600" dirty="0" err="1" smtClean="0"/>
              <a:t>req.getParameter</a:t>
            </a:r>
            <a:r>
              <a:rPr lang="en-US" sz="1600" dirty="0" smtClean="0"/>
              <a:t>(</a:t>
            </a:r>
            <a:r>
              <a:rPr lang="en-US" sz="1600" dirty="0" smtClean="0">
                <a:solidFill>
                  <a:srgbClr val="00B0F0"/>
                </a:solidFill>
              </a:rPr>
              <a:t>“</a:t>
            </a:r>
            <a:r>
              <a:rPr lang="en-US" sz="1600" dirty="0" err="1" smtClean="0">
                <a:solidFill>
                  <a:srgbClr val="00B0F0"/>
                </a:solidFill>
              </a:rPr>
              <a:t>userAction</a:t>
            </a:r>
            <a:r>
              <a:rPr lang="en-US" sz="1600" dirty="0" smtClean="0">
                <a:solidFill>
                  <a:srgbClr val="00B0F0"/>
                </a:solidFill>
              </a:rPr>
              <a:t>”</a:t>
            </a:r>
            <a:r>
              <a:rPr lang="en-US" sz="1600" dirty="0" smtClean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/>
              <a:t>  2.   </a:t>
            </a:r>
            <a:r>
              <a:rPr lang="en-US" sz="1600" b="1" dirty="0" smtClean="0"/>
              <a:t> </a:t>
            </a:r>
            <a:r>
              <a:rPr lang="en-US" sz="1600" b="1" dirty="0" smtClean="0">
                <a:solidFill>
                  <a:schemeClr val="accent1"/>
                </a:solidFill>
              </a:rPr>
              <a:t>if </a:t>
            </a:r>
            <a:r>
              <a:rPr lang="en-US" sz="1600" dirty="0" smtClean="0"/>
              <a:t>(</a:t>
            </a:r>
            <a:r>
              <a:rPr lang="en-US" sz="1600" dirty="0" err="1" smtClean="0"/>
              <a:t>action.equals</a:t>
            </a:r>
            <a:r>
              <a:rPr lang="en-US" sz="1600" dirty="0" smtClean="0"/>
              <a:t>(</a:t>
            </a:r>
            <a:r>
              <a:rPr lang="en-US" sz="1600" dirty="0" smtClean="0">
                <a:solidFill>
                  <a:srgbClr val="00B0F0"/>
                </a:solidFill>
              </a:rPr>
              <a:t>“</a:t>
            </a:r>
            <a:r>
              <a:rPr lang="en-US" sz="1600" dirty="0" err="1" smtClean="0">
                <a:solidFill>
                  <a:srgbClr val="00B0F0"/>
                </a:solidFill>
              </a:rPr>
              <a:t>createLogin</a:t>
            </a:r>
            <a:r>
              <a:rPr lang="en-US" sz="1600" dirty="0" smtClean="0">
                <a:solidFill>
                  <a:srgbClr val="00B0F0"/>
                </a:solidFill>
              </a:rPr>
              <a:t>”</a:t>
            </a:r>
            <a:r>
              <a:rPr lang="en-US" sz="1600" dirty="0" smtClean="0"/>
              <a:t>))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/>
              <a:t>  3.       String password = </a:t>
            </a:r>
            <a:r>
              <a:rPr lang="en-US" sz="1600" dirty="0" err="1" smtClean="0"/>
              <a:t>req.getParameter</a:t>
            </a:r>
            <a:r>
              <a:rPr lang="en-US" sz="1600" dirty="0" smtClean="0"/>
              <a:t>(</a:t>
            </a:r>
            <a:r>
              <a:rPr lang="en-US" sz="1600" dirty="0" smtClean="0">
                <a:solidFill>
                  <a:srgbClr val="00B0F0"/>
                </a:solidFill>
              </a:rPr>
              <a:t>“password”</a:t>
            </a:r>
            <a:r>
              <a:rPr lang="en-US" sz="1600" dirty="0" smtClean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/>
              <a:t>  4.       String </a:t>
            </a:r>
            <a:r>
              <a:rPr lang="en-US" sz="1600" dirty="0" err="1" smtClean="0"/>
              <a:t>loginName</a:t>
            </a:r>
            <a:r>
              <a:rPr lang="en-US" sz="1600" dirty="0" smtClean="0"/>
              <a:t> = </a:t>
            </a:r>
            <a:r>
              <a:rPr lang="en-US" sz="1600" dirty="0" err="1" smtClean="0"/>
              <a:t>req.getParameter</a:t>
            </a:r>
            <a:r>
              <a:rPr lang="en-US" sz="1600" dirty="0" smtClean="0"/>
              <a:t>(</a:t>
            </a:r>
            <a:r>
              <a:rPr lang="en-US" sz="1600" dirty="0" smtClean="0">
                <a:solidFill>
                  <a:srgbClr val="00B0F0"/>
                </a:solidFill>
              </a:rPr>
              <a:t>“login”</a:t>
            </a:r>
            <a:r>
              <a:rPr lang="en-US" sz="1600" dirty="0" smtClean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/>
              <a:t>  5.      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b="1" dirty="0" smtClean="0">
                <a:solidFill>
                  <a:schemeClr val="accent1"/>
                </a:solidFill>
              </a:rPr>
              <a:t>if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 smtClean="0"/>
              <a:t>(</a:t>
            </a:r>
            <a:r>
              <a:rPr lang="en-US" sz="1600" dirty="0" err="1" smtClean="0"/>
              <a:t>isInteger</a:t>
            </a:r>
            <a:r>
              <a:rPr lang="en-US" sz="1600" dirty="0" smtClean="0"/>
              <a:t>(password))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/>
              <a:t>  6.          </a:t>
            </a:r>
            <a:r>
              <a:rPr lang="en-US" sz="1600" dirty="0" err="1" smtClean="0"/>
              <a:t>db.execute</a:t>
            </a:r>
            <a:r>
              <a:rPr lang="en-US" sz="1600" dirty="0" smtClean="0"/>
              <a:t>(</a:t>
            </a:r>
            <a:r>
              <a:rPr lang="en-US" sz="1600" dirty="0" smtClean="0">
                <a:solidFill>
                  <a:srgbClr val="00B0F0"/>
                </a:solidFill>
              </a:rPr>
              <a:t>“insert into </a:t>
            </a:r>
            <a:r>
              <a:rPr lang="en-US" sz="1600" dirty="0" err="1" smtClean="0">
                <a:solidFill>
                  <a:srgbClr val="00B0F0"/>
                </a:solidFill>
              </a:rPr>
              <a:t>UserTable</a:t>
            </a:r>
            <a:r>
              <a:rPr lang="en-US" sz="1600" dirty="0" smtClean="0">
                <a:solidFill>
                  <a:srgbClr val="00B0F0"/>
                </a:solidFill>
              </a:rPr>
              <a:t> ”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/>
              <a:t>                                   + </a:t>
            </a:r>
            <a:r>
              <a:rPr lang="en-US" sz="1600" dirty="0" smtClean="0">
                <a:solidFill>
                  <a:srgbClr val="00B0F0"/>
                </a:solidFill>
              </a:rPr>
              <a:t>“(login, password) values (”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/>
              <a:t>                                   + </a:t>
            </a:r>
            <a:r>
              <a:rPr lang="en-US" sz="1600" dirty="0" err="1" smtClean="0"/>
              <a:t>loginName</a:t>
            </a:r>
            <a:r>
              <a:rPr lang="en-US" sz="1600" dirty="0" smtClean="0"/>
              <a:t> + </a:t>
            </a:r>
            <a:r>
              <a:rPr lang="en-US" sz="1600" dirty="0" smtClean="0">
                <a:solidFill>
                  <a:srgbClr val="00B0F0"/>
                </a:solidFill>
              </a:rPr>
              <a:t>“, ”</a:t>
            </a:r>
            <a:r>
              <a:rPr lang="en-US" sz="1600" dirty="0" smtClean="0"/>
              <a:t> + password + </a:t>
            </a:r>
            <a:r>
              <a:rPr lang="en-US" sz="1600" dirty="0" smtClean="0">
                <a:solidFill>
                  <a:srgbClr val="00B0F0"/>
                </a:solidFill>
              </a:rPr>
              <a:t>“)”</a:t>
            </a:r>
            <a:r>
              <a:rPr lang="en-US" sz="1600" dirty="0" smtClean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/>
              <a:t>  7.          </a:t>
            </a:r>
            <a:r>
              <a:rPr lang="en-US" sz="1600" dirty="0" err="1" smtClean="0"/>
              <a:t>displayAddressForm</a:t>
            </a:r>
            <a:r>
              <a:rPr lang="en-US" sz="1600" dirty="0" smtClean="0"/>
              <a:t>()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/>
              <a:t>  8.      </a:t>
            </a:r>
            <a:r>
              <a:rPr lang="en-US" sz="1600" b="1" dirty="0" smtClean="0">
                <a:solidFill>
                  <a:schemeClr val="accent1"/>
                </a:solidFill>
              </a:rPr>
              <a:t>else</a:t>
            </a:r>
            <a:r>
              <a:rPr lang="en-US" sz="1600" dirty="0" smtClean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/>
              <a:t>  9.          </a:t>
            </a:r>
            <a:r>
              <a:rPr lang="en-US" sz="1600" dirty="0" err="1" smtClean="0"/>
              <a:t>displayErrorPage</a:t>
            </a:r>
            <a:r>
              <a:rPr lang="en-US" sz="1600" dirty="0" smtClean="0"/>
              <a:t>(</a:t>
            </a:r>
            <a:r>
              <a:rPr lang="en-US" sz="1600" dirty="0" smtClean="0">
                <a:solidFill>
                  <a:srgbClr val="00B0F0"/>
                </a:solidFill>
              </a:rPr>
              <a:t>“Bad password.”</a:t>
            </a:r>
            <a:r>
              <a:rPr lang="en-US" sz="1600" dirty="0" smtClean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/>
              <a:t>10.    </a:t>
            </a:r>
            <a:r>
              <a:rPr lang="en-US" sz="1600" b="1" dirty="0" smtClean="0">
                <a:solidFill>
                  <a:schemeClr val="accent1"/>
                </a:solidFill>
              </a:rPr>
              <a:t>else if </a:t>
            </a:r>
            <a:r>
              <a:rPr lang="en-US" sz="1600" dirty="0" smtClean="0"/>
              <a:t>(</a:t>
            </a:r>
            <a:r>
              <a:rPr lang="en-US" sz="1600" dirty="0" err="1" smtClean="0"/>
              <a:t>action.equals</a:t>
            </a:r>
            <a:r>
              <a:rPr lang="en-US" sz="1600" dirty="0" smtClean="0"/>
              <a:t>(</a:t>
            </a:r>
            <a:r>
              <a:rPr lang="en-US" sz="1600" dirty="0" smtClean="0">
                <a:solidFill>
                  <a:srgbClr val="00B0F0"/>
                </a:solidFill>
              </a:rPr>
              <a:t>“</a:t>
            </a:r>
            <a:r>
              <a:rPr lang="en-US" sz="1600" dirty="0" err="1" smtClean="0">
                <a:solidFill>
                  <a:srgbClr val="00B0F0"/>
                </a:solidFill>
              </a:rPr>
              <a:t>provideAddress</a:t>
            </a:r>
            <a:r>
              <a:rPr lang="en-US" sz="1600" dirty="0" smtClean="0">
                <a:solidFill>
                  <a:srgbClr val="00B0F0"/>
                </a:solidFill>
              </a:rPr>
              <a:t>”</a:t>
            </a:r>
            <a:r>
              <a:rPr lang="en-US" sz="1600" dirty="0" smtClean="0"/>
              <a:t>))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/>
              <a:t>11.       String </a:t>
            </a:r>
            <a:r>
              <a:rPr lang="en-US" sz="1600" dirty="0" err="1" smtClean="0"/>
              <a:t>loginName</a:t>
            </a:r>
            <a:r>
              <a:rPr lang="en-US" sz="1600" dirty="0" smtClean="0"/>
              <a:t> = </a:t>
            </a:r>
            <a:r>
              <a:rPr lang="en-US" sz="1600" dirty="0" err="1" smtClean="0"/>
              <a:t>req.getParameter</a:t>
            </a:r>
            <a:r>
              <a:rPr lang="en-US" sz="1600" dirty="0" smtClean="0"/>
              <a:t>(</a:t>
            </a:r>
            <a:r>
              <a:rPr lang="en-US" sz="1600" dirty="0" smtClean="0">
                <a:solidFill>
                  <a:srgbClr val="00B0F0"/>
                </a:solidFill>
              </a:rPr>
              <a:t>“login”</a:t>
            </a:r>
            <a:r>
              <a:rPr lang="en-US" sz="1600" dirty="0" smtClean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/>
              <a:t>12.       String address = </a:t>
            </a:r>
            <a:r>
              <a:rPr lang="en-US" sz="1600" dirty="0" err="1" smtClean="0"/>
              <a:t>req.getParameter</a:t>
            </a:r>
            <a:r>
              <a:rPr lang="en-US" sz="1600" dirty="0" smtClean="0"/>
              <a:t>(</a:t>
            </a:r>
            <a:r>
              <a:rPr lang="en-US" sz="1600" dirty="0" smtClean="0">
                <a:solidFill>
                  <a:srgbClr val="00B0F0"/>
                </a:solidFill>
              </a:rPr>
              <a:t>“address”</a:t>
            </a:r>
            <a:r>
              <a:rPr lang="en-US" sz="1600" dirty="0" smtClean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/>
              <a:t>13.       </a:t>
            </a:r>
            <a:r>
              <a:rPr lang="en-US" sz="1600" dirty="0" err="1" smtClean="0"/>
              <a:t>db.execute</a:t>
            </a:r>
            <a:r>
              <a:rPr lang="en-US" sz="1600" dirty="0" smtClean="0"/>
              <a:t>(</a:t>
            </a:r>
            <a:r>
              <a:rPr lang="en-US" sz="1600" dirty="0" smtClean="0">
                <a:solidFill>
                  <a:srgbClr val="00B0F0"/>
                </a:solidFill>
              </a:rPr>
              <a:t>“update </a:t>
            </a:r>
            <a:r>
              <a:rPr lang="en-US" sz="1600" dirty="0" err="1" smtClean="0">
                <a:solidFill>
                  <a:srgbClr val="00B0F0"/>
                </a:solidFill>
              </a:rPr>
              <a:t>UserTable</a:t>
            </a:r>
            <a:r>
              <a:rPr lang="en-US" sz="1600" dirty="0" smtClean="0">
                <a:solidFill>
                  <a:srgbClr val="00B0F0"/>
                </a:solidFill>
              </a:rPr>
              <a:t> set”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/>
              <a:t>                                + </a:t>
            </a:r>
            <a:r>
              <a:rPr lang="en-US" sz="1600" dirty="0" smtClean="0">
                <a:solidFill>
                  <a:srgbClr val="00B0F0"/>
                </a:solidFill>
              </a:rPr>
              <a:t>“ address =’” </a:t>
            </a:r>
            <a:r>
              <a:rPr lang="en-US" sz="1600" dirty="0" smtClean="0"/>
              <a:t>+ address + </a:t>
            </a:r>
            <a:r>
              <a:rPr lang="en-US" sz="1600" dirty="0" smtClean="0">
                <a:solidFill>
                  <a:srgbClr val="00B0F0"/>
                </a:solidFill>
              </a:rPr>
              <a:t>“’”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/>
              <a:t>                                + </a:t>
            </a:r>
            <a:r>
              <a:rPr lang="en-US" sz="1600" dirty="0" smtClean="0">
                <a:solidFill>
                  <a:srgbClr val="00B0F0"/>
                </a:solidFill>
              </a:rPr>
              <a:t>“where </a:t>
            </a:r>
            <a:r>
              <a:rPr lang="en-US" sz="1600" dirty="0" err="1" smtClean="0">
                <a:solidFill>
                  <a:srgbClr val="00B0F0"/>
                </a:solidFill>
              </a:rPr>
              <a:t>loginName</a:t>
            </a:r>
            <a:r>
              <a:rPr lang="en-US" sz="1600" dirty="0" smtClean="0">
                <a:solidFill>
                  <a:srgbClr val="00B0F0"/>
                </a:solidFill>
              </a:rPr>
              <a:t>=” </a:t>
            </a:r>
            <a:r>
              <a:rPr lang="en-US" sz="1600" dirty="0" smtClean="0"/>
              <a:t>+ </a:t>
            </a:r>
            <a:r>
              <a:rPr lang="en-US" sz="1600" dirty="0" err="1" smtClean="0"/>
              <a:t>loginName</a:t>
            </a:r>
            <a:r>
              <a:rPr lang="en-US" sz="1600" dirty="0" smtClean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/>
              <a:t>14.    </a:t>
            </a:r>
            <a:r>
              <a:rPr lang="en-US" sz="1600" b="1" dirty="0" smtClean="0">
                <a:solidFill>
                  <a:schemeClr val="accent1"/>
                </a:solidFill>
              </a:rPr>
              <a:t>else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/>
              <a:t>15.       </a:t>
            </a:r>
            <a:r>
              <a:rPr lang="en-US" sz="1600" dirty="0" err="1" smtClean="0"/>
              <a:t>displayCreateLoginForm</a:t>
            </a:r>
            <a:r>
              <a:rPr lang="en-US" sz="1600" dirty="0" smtClean="0"/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allAtOnce" animBg="1"/>
      <p:bldP spid="29" grpId="0" animBg="1"/>
      <p:bldP spid="30" grpId="0" animBg="1"/>
      <p:bldP spid="31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theme/theme1.xml><?xml version="1.0" encoding="utf-8"?>
<a:theme xmlns:a="http://schemas.openxmlformats.org/drawingml/2006/main" name="halfond">
  <a:themeElements>
    <a:clrScheme name="">
      <a:dk1>
        <a:srgbClr val="808080"/>
      </a:dk1>
      <a:lt1>
        <a:srgbClr val="FFFFFF"/>
      </a:lt1>
      <a:dk2>
        <a:srgbClr val="000000"/>
      </a:dk2>
      <a:lt2>
        <a:srgbClr val="FFFFFF"/>
      </a:lt2>
      <a:accent1>
        <a:srgbClr val="FF6600"/>
      </a:accent1>
      <a:accent2>
        <a:srgbClr val="99CC00"/>
      </a:accent2>
      <a:accent3>
        <a:srgbClr val="AAAAAA"/>
      </a:accent3>
      <a:accent4>
        <a:srgbClr val="DADADA"/>
      </a:accent4>
      <a:accent5>
        <a:srgbClr val="FFB8AA"/>
      </a:accent5>
      <a:accent6>
        <a:srgbClr val="8AB900"/>
      </a:accent6>
      <a:hlink>
        <a:srgbClr val="960000"/>
      </a:hlink>
      <a:folHlink>
        <a:srgbClr val="4068AC"/>
      </a:folHlink>
    </a:clrScheme>
    <a:fontScheme name="Bar Code">
      <a:majorFont>
        <a:latin typeface="Helvetica"/>
        <a:ea typeface="Osaka"/>
        <a:cs typeface=""/>
      </a:majorFont>
      <a:minorFont>
        <a:latin typeface="Helvetica"/>
        <a:ea typeface="Osak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ar Co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r Co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r Co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r Co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r Co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r Co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r Co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r Co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r Co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r Co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r Co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r Co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halfond</Template>
  <TotalTime>4391</TotalTime>
  <Words>1546</Words>
  <Application>Microsoft Office PowerPoint</Application>
  <PresentationFormat>On-screen Show (4:3)</PresentationFormat>
  <Paragraphs>370</Paragraphs>
  <Slides>23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halfond</vt:lpstr>
      <vt:lpstr>Penetration Testing with Improved Input Vector Identification</vt:lpstr>
      <vt:lpstr>Web Application Overview </vt:lpstr>
      <vt:lpstr>Penetration Testing Overview </vt:lpstr>
      <vt:lpstr>Penetration Testing Phases</vt:lpstr>
      <vt:lpstr>Example Web Application Code</vt:lpstr>
      <vt:lpstr>Our Approach</vt:lpstr>
      <vt:lpstr>1) Information Gathering: Interface Analysis</vt:lpstr>
      <vt:lpstr>1) Interface Analysis: Identify IP Names</vt:lpstr>
      <vt:lpstr>1) Interface Analysis: Compute IP Domains</vt:lpstr>
      <vt:lpstr>1) Interface Analysis: Group IPs</vt:lpstr>
      <vt:lpstr>1) Information Gathering: Summary</vt:lpstr>
      <vt:lpstr>2) Attack Generation</vt:lpstr>
      <vt:lpstr>3) Response Analysis with WASP</vt:lpstr>
      <vt:lpstr>3) WASP: Identify Trusted Data</vt:lpstr>
      <vt:lpstr>3) WASP: Syntax Aware Evaluation</vt:lpstr>
      <vt:lpstr>Empirical Evaluation</vt:lpstr>
      <vt:lpstr>Implementation: Baseline Approach</vt:lpstr>
      <vt:lpstr>Implementation: Our Approach</vt:lpstr>
      <vt:lpstr>Subject Applications</vt:lpstr>
      <vt:lpstr>RQ1: Runtime</vt:lpstr>
      <vt:lpstr>RQ2: Thoroughness</vt:lpstr>
      <vt:lpstr>RQ3: Number of Vulnerabilities</vt:lpstr>
      <vt:lpstr>Summary of Results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Penetration Testing with Improved Input Vector Identification</dc:title>
  <dc:creator/>
  <cp:lastModifiedBy>William G.J. Halfond</cp:lastModifiedBy>
  <cp:revision>44</cp:revision>
  <dcterms:created xsi:type="dcterms:W3CDTF">2006-08-16T00:00:00Z</dcterms:created>
  <dcterms:modified xsi:type="dcterms:W3CDTF">2009-04-09T19:43:36Z</dcterms:modified>
</cp:coreProperties>
</file>