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handoutMasterIdLst>
    <p:handoutMasterId r:id="rId26"/>
  </p:handoutMasterIdLst>
  <p:sldIdLst>
    <p:sldId id="256" r:id="rId2"/>
    <p:sldId id="288" r:id="rId3"/>
    <p:sldId id="279" r:id="rId4"/>
    <p:sldId id="261" r:id="rId5"/>
    <p:sldId id="281" r:id="rId6"/>
    <p:sldId id="272" r:id="rId7"/>
    <p:sldId id="282" r:id="rId8"/>
    <p:sldId id="283" r:id="rId9"/>
    <p:sldId id="284" r:id="rId10"/>
    <p:sldId id="285" r:id="rId11"/>
    <p:sldId id="257" r:id="rId12"/>
    <p:sldId id="262" r:id="rId13"/>
    <p:sldId id="258" r:id="rId14"/>
    <p:sldId id="263" r:id="rId15"/>
    <p:sldId id="264" r:id="rId16"/>
    <p:sldId id="265" r:id="rId17"/>
    <p:sldId id="266" r:id="rId18"/>
    <p:sldId id="287" r:id="rId19"/>
    <p:sldId id="274" r:id="rId20"/>
    <p:sldId id="267" r:id="rId21"/>
    <p:sldId id="289" r:id="rId22"/>
    <p:sldId id="290" r:id="rId23"/>
    <p:sldId id="273"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8397" autoAdjust="0"/>
  </p:normalViewPr>
  <p:slideViewPr>
    <p:cSldViewPr>
      <p:cViewPr varScale="1">
        <p:scale>
          <a:sx n="54" d="100"/>
          <a:sy n="54" d="100"/>
        </p:scale>
        <p:origin x="-97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532" y="-114"/>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8902213236858906"/>
          <c:y val="7.1391310461192362E-2"/>
          <c:w val="0.58212651628005962"/>
          <c:h val="0.56778051181102351"/>
        </c:manualLayout>
      </c:layout>
      <c:lineChart>
        <c:grouping val="standard"/>
        <c:ser>
          <c:idx val="0"/>
          <c:order val="0"/>
          <c:tx>
            <c:strRef>
              <c:f>Sheet1!$B$1</c:f>
              <c:strCache>
                <c:ptCount val="1"/>
                <c:pt idx="0">
                  <c:v>Page Size (kb)</c:v>
                </c:pt>
              </c:strCache>
            </c:strRef>
          </c:tx>
          <c:cat>
            <c:multiLvlStrRef>
              <c:f>Sheet1!$A$2:$A$11</c:f>
            </c:multiLvlStrRef>
          </c:cat>
          <c:val>
            <c:numRef>
              <c:f>Sheet1!$B$2:$B$11</c:f>
            </c:numRef>
          </c:val>
        </c:ser>
        <c:ser>
          <c:idx val="1"/>
          <c:order val="1"/>
          <c:tx>
            <c:strRef>
              <c:f>Sheet1!$C$1</c:f>
              <c:strCache>
                <c:ptCount val="1"/>
                <c:pt idx="0">
                  <c:v>Time to inject (ms)</c:v>
                </c:pt>
              </c:strCache>
            </c:strRef>
          </c:tx>
          <c:cat>
            <c:multiLvlStrRef>
              <c:f>Sheet1!$A$2:$A$11</c:f>
            </c:multiLvlStrRef>
          </c:cat>
          <c:val>
            <c:numRef>
              <c:f>Sheet1!$C$2:$C$11</c:f>
              <c:numCache>
                <c:formatCode>General</c:formatCode>
                <c:ptCount val="10"/>
                <c:pt idx="0">
                  <c:v>1158</c:v>
                </c:pt>
                <c:pt idx="1">
                  <c:v>591</c:v>
                </c:pt>
                <c:pt idx="2">
                  <c:v>1455</c:v>
                </c:pt>
                <c:pt idx="3">
                  <c:v>106</c:v>
                </c:pt>
                <c:pt idx="4">
                  <c:v>664</c:v>
                </c:pt>
                <c:pt idx="5">
                  <c:v>1621</c:v>
                </c:pt>
                <c:pt idx="6">
                  <c:v>6723</c:v>
                </c:pt>
                <c:pt idx="7">
                  <c:v>8078</c:v>
                </c:pt>
                <c:pt idx="8">
                  <c:v>3530</c:v>
                </c:pt>
                <c:pt idx="9">
                  <c:v>1848</c:v>
                </c:pt>
              </c:numCache>
            </c:numRef>
          </c:val>
        </c:ser>
        <c:marker val="1"/>
        <c:axId val="66601344"/>
        <c:axId val="66602880"/>
      </c:lineChart>
      <c:catAx>
        <c:axId val="66601344"/>
        <c:scaling>
          <c:orientation val="minMax"/>
        </c:scaling>
        <c:axPos val="b"/>
        <c:tickLblPos val="nextTo"/>
        <c:txPr>
          <a:bodyPr/>
          <a:lstStyle/>
          <a:p>
            <a:pPr>
              <a:defRPr sz="1400"/>
            </a:pPr>
            <a:endParaRPr lang="en-US"/>
          </a:p>
        </c:txPr>
        <c:crossAx val="66602880"/>
        <c:crosses val="autoZero"/>
        <c:auto val="1"/>
        <c:lblAlgn val="ctr"/>
        <c:lblOffset val="100"/>
      </c:catAx>
      <c:valAx>
        <c:axId val="66602880"/>
        <c:scaling>
          <c:orientation val="minMax"/>
        </c:scaling>
        <c:axPos val="l"/>
        <c:majorGridlines/>
        <c:numFmt formatCode="0" sourceLinked="0"/>
        <c:tickLblPos val="nextTo"/>
        <c:crossAx val="66601344"/>
        <c:crosses val="autoZero"/>
        <c:crossBetween val="between"/>
        <c:dispUnits>
          <c:builtInUnit val="thousands"/>
          <c:dispUnitsLbl>
            <c:layout>
              <c:manualLayout>
                <c:xMode val="edge"/>
                <c:yMode val="edge"/>
                <c:x val="3.1147430584334855E-2"/>
                <c:y val="0.11106321317328659"/>
              </c:manualLayout>
            </c:layout>
            <c:tx>
              <c:rich>
                <a:bodyPr/>
                <a:lstStyle/>
                <a:p>
                  <a:pPr>
                    <a:defRPr/>
                  </a:pPr>
                  <a:r>
                    <a:rPr lang="en-US" dirty="0" smtClean="0"/>
                    <a:t>Time</a:t>
                  </a:r>
                  <a:r>
                    <a:rPr lang="en-US" baseline="0" dirty="0" smtClean="0"/>
                    <a:t> (m</a:t>
                  </a:r>
                  <a:r>
                    <a:rPr lang="en-US" dirty="0" smtClean="0"/>
                    <a:t>s)</a:t>
                  </a:r>
                  <a:endParaRPr lang="en-US" dirty="0"/>
                </a:p>
              </c:rich>
            </c:tx>
          </c:dispUnitsLbl>
        </c:dispUnits>
      </c:valAx>
    </c:plotArea>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7909409644689941"/>
          <c:y val="5.134336595775995E-2"/>
          <c:w val="0.65425157676186008"/>
          <c:h val="0.48606225623666205"/>
        </c:manualLayout>
      </c:layout>
      <c:lineChart>
        <c:grouping val="standard"/>
        <c:ser>
          <c:idx val="0"/>
          <c:order val="0"/>
          <c:tx>
            <c:strRef>
              <c:f>Sheet1!$B$1</c:f>
              <c:strCache>
                <c:ptCount val="1"/>
                <c:pt idx="0">
                  <c:v>Series 1</c:v>
                </c:pt>
              </c:strCache>
            </c:strRef>
          </c:tx>
          <c:cat>
            <c:strRef>
              <c:f>Sheet1!$A$2:$A$11</c:f>
              <c:strCache>
                <c:ptCount val="10"/>
                <c:pt idx="0">
                  <c:v>Mail</c:v>
                </c:pt>
                <c:pt idx="1">
                  <c:v>Showcase</c:v>
                </c:pt>
                <c:pt idx="2">
                  <c:v>Chat Client</c:v>
                </c:pt>
                <c:pt idx="3">
                  <c:v>Number Guess</c:v>
                </c:pt>
                <c:pt idx="4">
                  <c:v>Interactive Test</c:v>
                </c:pt>
                <c:pt idx="5">
                  <c:v>Drupal</c:v>
                </c:pt>
                <c:pt idx="6">
                  <c:v>Joomla</c:v>
                </c:pt>
                <c:pt idx="7">
                  <c:v>Wordpress</c:v>
                </c:pt>
                <c:pt idx="8">
                  <c:v>iGoogle</c:v>
                </c:pt>
                <c:pt idx="9">
                  <c:v>Amazon.com</c:v>
                </c:pt>
              </c:strCache>
            </c:strRef>
          </c:cat>
          <c:val>
            <c:numRef>
              <c:f>Sheet1!$B$2:$B$11</c:f>
              <c:numCache>
                <c:formatCode>General</c:formatCode>
                <c:ptCount val="10"/>
                <c:pt idx="0">
                  <c:v>274</c:v>
                </c:pt>
                <c:pt idx="1">
                  <c:v>545</c:v>
                </c:pt>
                <c:pt idx="2">
                  <c:v>728</c:v>
                </c:pt>
                <c:pt idx="3">
                  <c:v>730</c:v>
                </c:pt>
                <c:pt idx="4">
                  <c:v>736</c:v>
                </c:pt>
                <c:pt idx="5">
                  <c:v>18152</c:v>
                </c:pt>
                <c:pt idx="6">
                  <c:v>23867</c:v>
                </c:pt>
                <c:pt idx="7">
                  <c:v>34019</c:v>
                </c:pt>
                <c:pt idx="8">
                  <c:v>80671</c:v>
                </c:pt>
                <c:pt idx="9">
                  <c:v>131867</c:v>
                </c:pt>
              </c:numCache>
            </c:numRef>
          </c:val>
        </c:ser>
        <c:marker val="1"/>
        <c:axId val="66791296"/>
        <c:axId val="66792832"/>
      </c:lineChart>
      <c:catAx>
        <c:axId val="66791296"/>
        <c:scaling>
          <c:orientation val="minMax"/>
        </c:scaling>
        <c:axPos val="b"/>
        <c:tickLblPos val="nextTo"/>
        <c:txPr>
          <a:bodyPr/>
          <a:lstStyle/>
          <a:p>
            <a:pPr>
              <a:defRPr sz="1400"/>
            </a:pPr>
            <a:endParaRPr lang="en-US"/>
          </a:p>
        </c:txPr>
        <c:crossAx val="66792832"/>
        <c:crosses val="autoZero"/>
        <c:auto val="1"/>
        <c:lblAlgn val="ctr"/>
        <c:lblOffset val="100"/>
      </c:catAx>
      <c:valAx>
        <c:axId val="66792832"/>
        <c:scaling>
          <c:orientation val="minMax"/>
        </c:scaling>
        <c:axPos val="l"/>
        <c:majorGridlines/>
        <c:numFmt formatCode="General" sourceLinked="1"/>
        <c:tickLblPos val="nextTo"/>
        <c:crossAx val="66791296"/>
        <c:crosses val="autoZero"/>
        <c:crossBetween val="between"/>
        <c:dispUnits>
          <c:builtInUnit val="thousands"/>
          <c:dispUnitsLbl>
            <c:layout>
              <c:manualLayout>
                <c:xMode val="edge"/>
                <c:yMode val="edge"/>
                <c:x val="4.3781094527363187E-3"/>
                <c:y val="4.4492604312311453E-2"/>
              </c:manualLayout>
            </c:layout>
            <c:tx>
              <c:rich>
                <a:bodyPr/>
                <a:lstStyle/>
                <a:p>
                  <a:pPr>
                    <a:defRPr/>
                  </a:pPr>
                  <a:r>
                    <a:rPr lang="en-US" dirty="0" smtClean="0"/>
                    <a:t>Page</a:t>
                  </a:r>
                  <a:r>
                    <a:rPr lang="en-US" baseline="0" dirty="0" smtClean="0"/>
                    <a:t> size (kb)</a:t>
                  </a:r>
                  <a:endParaRPr lang="en-US" dirty="0"/>
                </a:p>
              </c:rich>
            </c:tx>
          </c:dispUnitsLbl>
        </c:dispUnits>
      </c:valAx>
    </c:plotArea>
    <c:plotVisOnly val="1"/>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79CF01-92AB-4ECB-9465-482E4DB12DCF}" type="doc">
      <dgm:prSet loTypeId="urn:microsoft.com/office/officeart/2005/8/layout/default" loCatId="list" qsTypeId="urn:microsoft.com/office/officeart/2005/8/quickstyle/3d7" qsCatId="3D" csTypeId="urn:microsoft.com/office/officeart/2005/8/colors/accent1_2" csCatId="accent1" phldr="1"/>
      <dgm:spPr/>
      <dgm:t>
        <a:bodyPr/>
        <a:lstStyle/>
        <a:p>
          <a:endParaRPr lang="en-US"/>
        </a:p>
      </dgm:t>
    </dgm:pt>
    <dgm:pt modelId="{F18BB55B-4E67-41A8-A19E-44C215C7D16A}">
      <dgm:prSet phldrT="[Text]" custT="1"/>
      <dgm:spPr/>
      <dgm:t>
        <a:bodyPr/>
        <a:lstStyle/>
        <a:p>
          <a:r>
            <a:rPr lang="en-US" sz="1800" dirty="0" smtClean="0">
              <a:latin typeface="Courier New" pitchFamily="49" charset="0"/>
              <a:cs typeface="Courier New" pitchFamily="49" charset="0"/>
            </a:rPr>
            <a:t>Id:8de9</a:t>
          </a:r>
        </a:p>
        <a:p>
          <a:endParaRPr lang="en-US" sz="1800" dirty="0" smtClean="0">
            <a:latin typeface="Courier New" pitchFamily="49" charset="0"/>
            <a:cs typeface="Courier New" pitchFamily="49" charset="0"/>
          </a:endParaRPr>
        </a:p>
        <a:p>
          <a:r>
            <a:rPr lang="en-US" sz="2800" dirty="0" smtClean="0"/>
            <a:t>Alert(Hello World !)</a:t>
          </a:r>
          <a:endParaRPr lang="en-US" sz="2800" dirty="0"/>
        </a:p>
      </dgm:t>
    </dgm:pt>
    <dgm:pt modelId="{DFCC1F6D-C771-4F1A-91FA-F974A0A8B912}" type="parTrans" cxnId="{F07D61A7-0F54-4E0D-A77F-3EF5371444FC}">
      <dgm:prSet/>
      <dgm:spPr/>
      <dgm:t>
        <a:bodyPr/>
        <a:lstStyle/>
        <a:p>
          <a:endParaRPr lang="en-US" sz="1000"/>
        </a:p>
      </dgm:t>
    </dgm:pt>
    <dgm:pt modelId="{08E78892-448C-47CB-AE06-5E66CD5E01C5}" type="sibTrans" cxnId="{F07D61A7-0F54-4E0D-A77F-3EF5371444FC}">
      <dgm:prSet/>
      <dgm:spPr/>
      <dgm:t>
        <a:bodyPr/>
        <a:lstStyle/>
        <a:p>
          <a:endParaRPr lang="en-US" sz="1000"/>
        </a:p>
      </dgm:t>
    </dgm:pt>
    <dgm:pt modelId="{4250CFE7-D54A-439A-9DF9-7074A46B4A28}">
      <dgm:prSet phldrT="[Text]" custT="1"/>
      <dgm:spPr/>
      <dgm:t>
        <a:bodyPr/>
        <a:lstStyle/>
        <a:p>
          <a:r>
            <a:rPr lang="en-US" sz="1800" dirty="0" smtClean="0">
              <a:latin typeface="Courier New" pitchFamily="49" charset="0"/>
              <a:cs typeface="Courier New" pitchFamily="49" charset="0"/>
            </a:rPr>
            <a:t>Id:3bsd</a:t>
          </a:r>
        </a:p>
        <a:p>
          <a:endParaRPr lang="en-US" sz="1800" dirty="0" smtClean="0"/>
        </a:p>
        <a:p>
          <a:r>
            <a:rPr lang="en-US" sz="2800" dirty="0" smtClean="0"/>
            <a:t>Dump(</a:t>
          </a:r>
          <a:r>
            <a:rPr lang="en-US" sz="2800" dirty="0" err="1" smtClean="0"/>
            <a:t>myObj</a:t>
          </a:r>
          <a:r>
            <a:rPr lang="en-US" sz="2800" dirty="0" smtClean="0"/>
            <a:t>)</a:t>
          </a:r>
        </a:p>
        <a:p>
          <a:r>
            <a:rPr lang="en-US" sz="2800" dirty="0" smtClean="0"/>
            <a:t>Dump(</a:t>
          </a:r>
          <a:r>
            <a:rPr lang="en-US" sz="2800" dirty="0" err="1" smtClean="0"/>
            <a:t>myArray</a:t>
          </a:r>
          <a:r>
            <a:rPr lang="en-US" sz="2800" dirty="0" smtClean="0"/>
            <a:t>)</a:t>
          </a:r>
          <a:endParaRPr lang="en-US" sz="2800" dirty="0"/>
        </a:p>
      </dgm:t>
    </dgm:pt>
    <dgm:pt modelId="{3D5E54DC-508E-4C79-B592-92AA313F2F49}" type="parTrans" cxnId="{0EBC68B2-C31C-48B6-BF49-4D38FF8E4403}">
      <dgm:prSet/>
      <dgm:spPr/>
      <dgm:t>
        <a:bodyPr/>
        <a:lstStyle/>
        <a:p>
          <a:endParaRPr lang="en-US" sz="1000"/>
        </a:p>
      </dgm:t>
    </dgm:pt>
    <dgm:pt modelId="{F8240DEA-FCE2-4B14-81A4-78AA08230E70}" type="sibTrans" cxnId="{0EBC68B2-C31C-48B6-BF49-4D38FF8E4403}">
      <dgm:prSet/>
      <dgm:spPr/>
      <dgm:t>
        <a:bodyPr/>
        <a:lstStyle/>
        <a:p>
          <a:endParaRPr lang="en-US" sz="1000"/>
        </a:p>
      </dgm:t>
    </dgm:pt>
    <dgm:pt modelId="{025A7631-9AF5-4AFF-AC76-AFAD778FFD09}" type="pres">
      <dgm:prSet presAssocID="{2E79CF01-92AB-4ECB-9465-482E4DB12DCF}" presName="diagram" presStyleCnt="0">
        <dgm:presLayoutVars>
          <dgm:dir/>
          <dgm:resizeHandles val="exact"/>
        </dgm:presLayoutVars>
      </dgm:prSet>
      <dgm:spPr/>
      <dgm:t>
        <a:bodyPr/>
        <a:lstStyle/>
        <a:p>
          <a:endParaRPr lang="en-US"/>
        </a:p>
      </dgm:t>
    </dgm:pt>
    <dgm:pt modelId="{DC9BE8A7-AF68-4B01-A2EF-52CD7EA626BB}" type="pres">
      <dgm:prSet presAssocID="{F18BB55B-4E67-41A8-A19E-44C215C7D16A}" presName="node" presStyleLbl="node1" presStyleIdx="0" presStyleCnt="2" custScaleY="62476" custLinFactNeighborX="6122" custLinFactNeighborY="-5160">
        <dgm:presLayoutVars>
          <dgm:bulletEnabled val="1"/>
        </dgm:presLayoutVars>
      </dgm:prSet>
      <dgm:spPr/>
      <dgm:t>
        <a:bodyPr/>
        <a:lstStyle/>
        <a:p>
          <a:endParaRPr lang="en-US"/>
        </a:p>
      </dgm:t>
    </dgm:pt>
    <dgm:pt modelId="{47CABE0C-DDAA-4460-ACD8-47F2819A5AFB}" type="pres">
      <dgm:prSet presAssocID="{08E78892-448C-47CB-AE06-5E66CD5E01C5}" presName="sibTrans" presStyleCnt="0"/>
      <dgm:spPr/>
      <dgm:t>
        <a:bodyPr/>
        <a:lstStyle/>
        <a:p>
          <a:endParaRPr lang="en-US"/>
        </a:p>
      </dgm:t>
    </dgm:pt>
    <dgm:pt modelId="{7B752A28-F0C9-4AEE-BADE-188933CBC419}" type="pres">
      <dgm:prSet presAssocID="{4250CFE7-D54A-439A-9DF9-7074A46B4A28}" presName="node" presStyleLbl="node1" presStyleIdx="1" presStyleCnt="2" custLinFactNeighborY="2542">
        <dgm:presLayoutVars>
          <dgm:bulletEnabled val="1"/>
        </dgm:presLayoutVars>
      </dgm:prSet>
      <dgm:spPr/>
      <dgm:t>
        <a:bodyPr/>
        <a:lstStyle/>
        <a:p>
          <a:endParaRPr lang="en-US"/>
        </a:p>
      </dgm:t>
    </dgm:pt>
  </dgm:ptLst>
  <dgm:cxnLst>
    <dgm:cxn modelId="{84F4F9E9-628A-4046-854E-BF05D488183E}" type="presOf" srcId="{2E79CF01-92AB-4ECB-9465-482E4DB12DCF}" destId="{025A7631-9AF5-4AFF-AC76-AFAD778FFD09}" srcOrd="0" destOrd="0" presId="urn:microsoft.com/office/officeart/2005/8/layout/default"/>
    <dgm:cxn modelId="{F07D61A7-0F54-4E0D-A77F-3EF5371444FC}" srcId="{2E79CF01-92AB-4ECB-9465-482E4DB12DCF}" destId="{F18BB55B-4E67-41A8-A19E-44C215C7D16A}" srcOrd="0" destOrd="0" parTransId="{DFCC1F6D-C771-4F1A-91FA-F974A0A8B912}" sibTransId="{08E78892-448C-47CB-AE06-5E66CD5E01C5}"/>
    <dgm:cxn modelId="{E7CA75E5-D088-4FB7-8BE8-EA630F6103D5}" type="presOf" srcId="{4250CFE7-D54A-439A-9DF9-7074A46B4A28}" destId="{7B752A28-F0C9-4AEE-BADE-188933CBC419}" srcOrd="0" destOrd="0" presId="urn:microsoft.com/office/officeart/2005/8/layout/default"/>
    <dgm:cxn modelId="{0EBC68B2-C31C-48B6-BF49-4D38FF8E4403}" srcId="{2E79CF01-92AB-4ECB-9465-482E4DB12DCF}" destId="{4250CFE7-D54A-439A-9DF9-7074A46B4A28}" srcOrd="1" destOrd="0" parTransId="{3D5E54DC-508E-4C79-B592-92AA313F2F49}" sibTransId="{F8240DEA-FCE2-4B14-81A4-78AA08230E70}"/>
    <dgm:cxn modelId="{FAB1F40F-1BD1-4743-9AD8-FD588ED15213}" type="presOf" srcId="{F18BB55B-4E67-41A8-A19E-44C215C7D16A}" destId="{DC9BE8A7-AF68-4B01-A2EF-52CD7EA626BB}" srcOrd="0" destOrd="0" presId="urn:microsoft.com/office/officeart/2005/8/layout/default"/>
    <dgm:cxn modelId="{6D4840B1-F8F5-4A1E-9D2C-B7FBE36B5DC4}" type="presParOf" srcId="{025A7631-9AF5-4AFF-AC76-AFAD778FFD09}" destId="{DC9BE8A7-AF68-4B01-A2EF-52CD7EA626BB}" srcOrd="0" destOrd="0" presId="urn:microsoft.com/office/officeart/2005/8/layout/default"/>
    <dgm:cxn modelId="{DF4A3BD7-96CE-4D4A-B0E9-7657C302F8DF}" type="presParOf" srcId="{025A7631-9AF5-4AFF-AC76-AFAD778FFD09}" destId="{47CABE0C-DDAA-4460-ACD8-47F2819A5AFB}" srcOrd="1" destOrd="0" presId="urn:microsoft.com/office/officeart/2005/8/layout/default"/>
    <dgm:cxn modelId="{3978FE59-4AF0-433D-B70C-9BB5374DC384}" type="presParOf" srcId="{025A7631-9AF5-4AFF-AC76-AFAD778FFD09}" destId="{7B752A28-F0C9-4AEE-BADE-188933CBC419}" srcOrd="2"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298797A5-4AC0-430B-AA16-0A451F4FFAD9}" type="datetimeFigureOut">
              <a:rPr lang="en-US" smtClean="0"/>
              <a:pPr/>
              <a:t>4/2/2009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3BE056E7-4CB8-49F3-8C78-D7F029AAE122}"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54BBA8DB-21D4-4E69-BFEF-D0D91268FDB2}" type="datetimeFigureOut">
              <a:rPr lang="en-US" smtClean="0"/>
              <a:pPr/>
              <a:t>4/2/2009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74B53A54-557A-4DB6-90E9-9DBDA479865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Good Morning, I am </a:t>
            </a:r>
            <a:r>
              <a:rPr lang="en-US" dirty="0" err="1" smtClean="0"/>
              <a:t>Shauvik</a:t>
            </a:r>
            <a:r>
              <a:rPr lang="en-US" dirty="0" smtClean="0"/>
              <a:t> from Georgia Tech and today</a:t>
            </a:r>
            <a:r>
              <a:rPr lang="en-US" baseline="0" dirty="0" smtClean="0"/>
              <a:t> I’ll be presenting to you my paper on “Remote Client-Side Monitoring for Web Applications”.</a:t>
            </a:r>
          </a:p>
          <a:p>
            <a:endParaRPr lang="en-US" baseline="0" dirty="0" smtClean="0"/>
          </a:p>
          <a:p>
            <a:r>
              <a:rPr lang="en-US" baseline="0" dirty="0" smtClean="0"/>
              <a:t>At the start, lets look at our motivation in this area…</a:t>
            </a:r>
            <a:endParaRPr lang="en-US" dirty="0"/>
          </a:p>
        </p:txBody>
      </p:sp>
      <p:sp>
        <p:nvSpPr>
          <p:cNvPr id="4" name="Slide Number Placeholder 3"/>
          <p:cNvSpPr>
            <a:spLocks noGrp="1"/>
          </p:cNvSpPr>
          <p:nvPr>
            <p:ph type="sldNum" sz="quarter" idx="10"/>
          </p:nvPr>
        </p:nvSpPr>
        <p:spPr/>
        <p:txBody>
          <a:bodyPr/>
          <a:lstStyle/>
          <a:p>
            <a:fld id="{74B53A54-557A-4DB6-90E9-9DBDA479865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Commands can Query client-side execution state</a:t>
            </a:r>
            <a:r>
              <a:rPr lang="en-US" baseline="0" dirty="0" smtClean="0"/>
              <a:t> like the elements of the HTML DOM or </a:t>
            </a:r>
            <a:r>
              <a:rPr lang="en-US" baseline="0" dirty="0" err="1" smtClean="0"/>
              <a:t>Javascript</a:t>
            </a:r>
            <a:r>
              <a:rPr lang="en-US" baseline="0" dirty="0" smtClean="0"/>
              <a:t> objects.</a:t>
            </a:r>
          </a:p>
          <a:p>
            <a:r>
              <a:rPr lang="en-US" baseline="0" dirty="0" smtClean="0"/>
              <a:t>The user can be notified using an HTML alert or a layered dialog box.</a:t>
            </a:r>
          </a:p>
          <a:p>
            <a:r>
              <a:rPr lang="en-US" baseline="0" dirty="0" smtClean="0"/>
              <a:t>Commands can even update the client-side DOM, add or change </a:t>
            </a:r>
            <a:r>
              <a:rPr lang="en-US" baseline="0" dirty="0" err="1" smtClean="0"/>
              <a:t>Javascript</a:t>
            </a:r>
            <a:r>
              <a:rPr lang="en-US" baseline="0" dirty="0" smtClean="0"/>
              <a:t> in the page.</a:t>
            </a:r>
          </a:p>
          <a:p>
            <a:r>
              <a:rPr lang="en-US" baseline="0" dirty="0" smtClean="0"/>
              <a:t>Although we have implemented these 3 command types, there are more things that can be done with such a general technique.</a:t>
            </a:r>
            <a:endParaRPr lang="en-US" dirty="0"/>
          </a:p>
        </p:txBody>
      </p:sp>
      <p:sp>
        <p:nvSpPr>
          <p:cNvPr id="4" name="Slide Number Placeholder 3"/>
          <p:cNvSpPr>
            <a:spLocks noGrp="1"/>
          </p:cNvSpPr>
          <p:nvPr>
            <p:ph type="sldNum" sz="quarter" idx="10"/>
          </p:nvPr>
        </p:nvSpPr>
        <p:spPr/>
        <p:txBody>
          <a:bodyPr/>
          <a:lstStyle/>
          <a:p>
            <a:fld id="{74B53A54-557A-4DB6-90E9-9DBDA479865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lets see how commands looks like. Here we see that the </a:t>
            </a:r>
            <a:r>
              <a:rPr lang="en-US" dirty="0" err="1" smtClean="0"/>
              <a:t>CnC</a:t>
            </a:r>
            <a:r>
              <a:rPr lang="en-US" dirty="0" smtClean="0"/>
              <a:t> server sends two commands to the JS Agent.</a:t>
            </a:r>
          </a:p>
        </p:txBody>
      </p:sp>
      <p:sp>
        <p:nvSpPr>
          <p:cNvPr id="4" name="Slide Number Placeholder 3"/>
          <p:cNvSpPr>
            <a:spLocks noGrp="1"/>
          </p:cNvSpPr>
          <p:nvPr>
            <p:ph type="sldNum" sz="quarter" idx="10"/>
          </p:nvPr>
        </p:nvSpPr>
        <p:spPr/>
        <p:txBody>
          <a:bodyPr/>
          <a:lstStyle/>
          <a:p>
            <a:fld id="{74B53A54-557A-4DB6-90E9-9DBDA479865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command </a:t>
            </a:r>
            <a:r>
              <a:rPr lang="en-US" dirty="0" err="1" smtClean="0"/>
              <a:t>hows</a:t>
            </a:r>
            <a:r>
              <a:rPr lang="en-US" dirty="0" smtClean="0"/>
              <a:t> an HTML alert box in the browser with text</a:t>
            </a:r>
            <a:r>
              <a:rPr lang="en-US" baseline="0" dirty="0" smtClean="0"/>
              <a:t> “Hello World!”</a:t>
            </a:r>
          </a:p>
          <a:p>
            <a:r>
              <a:rPr lang="en-US" baseline="0" dirty="0" smtClean="0"/>
              <a:t>The second command asks the JS Agent to dump/return the values of an object and an array.</a:t>
            </a:r>
          </a:p>
          <a:p>
            <a:endParaRPr lang="en-US" baseline="0" dirty="0" smtClean="0"/>
          </a:p>
          <a:p>
            <a:r>
              <a:rPr lang="en-US" baseline="0" dirty="0" smtClean="0"/>
              <a:t>For these 2 commands, the JS Agent will send a response like this……</a:t>
            </a:r>
            <a:endParaRPr lang="en-US" dirty="0"/>
          </a:p>
        </p:txBody>
      </p:sp>
      <p:sp>
        <p:nvSpPr>
          <p:cNvPr id="4" name="Slide Number Placeholder 3"/>
          <p:cNvSpPr>
            <a:spLocks noGrp="1"/>
          </p:cNvSpPr>
          <p:nvPr>
            <p:ph type="sldNum" sz="quarter" idx="10"/>
          </p:nvPr>
        </p:nvSpPr>
        <p:spPr/>
        <p:txBody>
          <a:bodyPr/>
          <a:lstStyle/>
          <a:p>
            <a:fld id="{74B53A54-557A-4DB6-90E9-9DBDA479865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must</a:t>
            </a:r>
            <a:r>
              <a:rPr lang="en-US" baseline="0" dirty="0" smtClean="0"/>
              <a:t> have noticed that responses are matched to their commands by the unique id.</a:t>
            </a:r>
          </a:p>
          <a:p>
            <a:endParaRPr lang="en-US" dirty="0"/>
          </a:p>
        </p:txBody>
      </p:sp>
      <p:sp>
        <p:nvSpPr>
          <p:cNvPr id="4" name="Slide Number Placeholder 3"/>
          <p:cNvSpPr>
            <a:spLocks noGrp="1"/>
          </p:cNvSpPr>
          <p:nvPr>
            <p:ph type="sldNum" sz="quarter" idx="10"/>
          </p:nvPr>
        </p:nvSpPr>
        <p:spPr/>
        <p:txBody>
          <a:bodyPr/>
          <a:lstStyle/>
          <a:p>
            <a:fld id="{74B53A54-557A-4DB6-90E9-9DBDA479865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message was a notification request for</a:t>
            </a:r>
            <a:r>
              <a:rPr lang="en-US" baseline="0" dirty="0" smtClean="0"/>
              <a:t> which the JS Agent responded with a Status = 1, meaning that the HTML alert box was shown in the browser.</a:t>
            </a:r>
            <a:endParaRPr lang="en-US" dirty="0"/>
          </a:p>
        </p:txBody>
      </p:sp>
      <p:sp>
        <p:nvSpPr>
          <p:cNvPr id="4" name="Slide Number Placeholder 3"/>
          <p:cNvSpPr>
            <a:spLocks noGrp="1"/>
          </p:cNvSpPr>
          <p:nvPr>
            <p:ph type="sldNum" sz="quarter" idx="10"/>
          </p:nvPr>
        </p:nvSpPr>
        <p:spPr/>
        <p:txBody>
          <a:bodyPr/>
          <a:lstStyle/>
          <a:p>
            <a:fld id="{74B53A54-557A-4DB6-90E9-9DBDA479865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the second message we can see that the JS Agent encoded the member variables</a:t>
            </a:r>
            <a:r>
              <a:rPr lang="en-US" baseline="0" dirty="0" smtClean="0"/>
              <a:t> of the object and sent it back in command response.</a:t>
            </a:r>
            <a:endParaRPr lang="en-US" dirty="0"/>
          </a:p>
        </p:txBody>
      </p:sp>
      <p:sp>
        <p:nvSpPr>
          <p:cNvPr id="4" name="Slide Number Placeholder 3"/>
          <p:cNvSpPr>
            <a:spLocks noGrp="1"/>
          </p:cNvSpPr>
          <p:nvPr>
            <p:ph type="sldNum" sz="quarter" idx="10"/>
          </p:nvPr>
        </p:nvSpPr>
        <p:spPr/>
        <p:txBody>
          <a:bodyPr/>
          <a:lstStyle/>
          <a:p>
            <a:fld id="{74B53A54-557A-4DB6-90E9-9DBDA479865A}"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Similarly</a:t>
            </a:r>
            <a:r>
              <a:rPr lang="en-US" baseline="0" dirty="0" smtClean="0"/>
              <a:t> the array was encoded and sent back to the </a:t>
            </a:r>
            <a:r>
              <a:rPr lang="en-US" baseline="0" dirty="0" err="1" smtClean="0"/>
              <a:t>CnC</a:t>
            </a:r>
            <a:r>
              <a:rPr lang="en-US" baseline="0" dirty="0" smtClean="0"/>
              <a:t> server.</a:t>
            </a:r>
          </a:p>
          <a:p>
            <a:r>
              <a:rPr lang="en-US" baseline="0" dirty="0" smtClean="0"/>
              <a:t>So, we saw that the it was possible to have the JS agent execute our commands.</a:t>
            </a:r>
          </a:p>
          <a:p>
            <a:r>
              <a:rPr lang="en-US" baseline="0" dirty="0" smtClean="0"/>
              <a:t>But what about performance? …</a:t>
            </a:r>
            <a:endParaRPr lang="en-US" dirty="0"/>
          </a:p>
        </p:txBody>
      </p:sp>
      <p:sp>
        <p:nvSpPr>
          <p:cNvPr id="4" name="Slide Number Placeholder 3"/>
          <p:cNvSpPr>
            <a:spLocks noGrp="1"/>
          </p:cNvSpPr>
          <p:nvPr>
            <p:ph type="sldNum" sz="quarter" idx="10"/>
          </p:nvPr>
        </p:nvSpPr>
        <p:spPr/>
        <p:txBody>
          <a:bodyPr/>
          <a:lstStyle/>
          <a:p>
            <a:fld id="{74B53A54-557A-4DB6-90E9-9DBDA479865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did a preliminary evaluation of our technique to measure the JS agent-injection overhead and the agent</a:t>
            </a:r>
            <a:r>
              <a:rPr lang="en-US" baseline="0" dirty="0" smtClean="0"/>
              <a:t> performance.</a:t>
            </a:r>
          </a:p>
          <a:p>
            <a:r>
              <a:rPr lang="en-US" baseline="0" dirty="0" smtClean="0"/>
              <a:t>For our experiments, we considered 10 subject applications from sample code distributed with Ajax frameworks, open source web applications and commercial websites.</a:t>
            </a:r>
            <a:endParaRPr lang="en-US" dirty="0"/>
          </a:p>
        </p:txBody>
      </p:sp>
      <p:sp>
        <p:nvSpPr>
          <p:cNvPr id="4" name="Slide Number Placeholder 3"/>
          <p:cNvSpPr>
            <a:spLocks noGrp="1"/>
          </p:cNvSpPr>
          <p:nvPr>
            <p:ph type="sldNum" sz="quarter" idx="10"/>
          </p:nvPr>
        </p:nvSpPr>
        <p:spPr/>
        <p:txBody>
          <a:bodyPr/>
          <a:lstStyle/>
          <a:p>
            <a:fld id="{74B53A54-557A-4DB6-90E9-9DBDA479865A}"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measure the JSA injection overhead, we measured</a:t>
            </a:r>
            <a:r>
              <a:rPr lang="en-US" baseline="0" dirty="0" smtClean="0"/>
              <a:t> the time taken to inject the JS agent into the main page of each application. To take care of transitory  effects, we averaged the results over 100 attempts.</a:t>
            </a:r>
          </a:p>
          <a:p>
            <a:endParaRPr lang="en-US" baseline="0" dirty="0" smtClean="0"/>
          </a:p>
          <a:p>
            <a:r>
              <a:rPr lang="en-US" baseline="0" dirty="0" smtClean="0"/>
              <a:t>For measuring the JSA performance, we sent a command to the JS agent to iterate over the contents of the window object (i.e. HTML DOM and other browser window variables). The JS agent returns the number of elements it visited.</a:t>
            </a:r>
            <a:endParaRPr lang="en-US" dirty="0"/>
          </a:p>
        </p:txBody>
      </p:sp>
      <p:sp>
        <p:nvSpPr>
          <p:cNvPr id="4" name="Slide Number Placeholder 3"/>
          <p:cNvSpPr>
            <a:spLocks noGrp="1"/>
          </p:cNvSpPr>
          <p:nvPr>
            <p:ph type="sldNum" sz="quarter" idx="10"/>
          </p:nvPr>
        </p:nvSpPr>
        <p:spPr/>
        <p:txBody>
          <a:bodyPr/>
          <a:lstStyle/>
          <a:p>
            <a:fld id="{74B53A54-557A-4DB6-90E9-9DBDA479865A}"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applications have been arranged in their increasing order of page-size</a:t>
            </a:r>
            <a:r>
              <a:rPr lang="en-US" baseline="0" dirty="0" smtClean="0"/>
              <a:t> and it ranges from a few </a:t>
            </a:r>
            <a:r>
              <a:rPr lang="en-US" baseline="0" dirty="0" err="1" smtClean="0"/>
              <a:t>kbs</a:t>
            </a:r>
            <a:r>
              <a:rPr lang="en-US" baseline="0" dirty="0" smtClean="0"/>
              <a:t> to around 140kb. We see that the time to inject the agent remained quite stable in most cases and was in an acceptable range of </a:t>
            </a:r>
            <a:r>
              <a:rPr lang="en-US" baseline="0" dirty="0" err="1" smtClean="0"/>
              <a:t>of</a:t>
            </a:r>
            <a:r>
              <a:rPr lang="en-US" baseline="0" dirty="0" smtClean="0"/>
              <a:t> a few </a:t>
            </a:r>
            <a:r>
              <a:rPr lang="en-US" baseline="0" dirty="0" err="1" smtClean="0"/>
              <a:t>milli</a:t>
            </a:r>
            <a:r>
              <a:rPr lang="en-US" baseline="0" dirty="0" smtClean="0"/>
              <a:t> seconds.</a:t>
            </a:r>
          </a:p>
          <a:p>
            <a:endParaRPr lang="en-US" baseline="0" dirty="0" smtClean="0"/>
          </a:p>
          <a:p>
            <a:r>
              <a:rPr lang="en-US" baseline="0" dirty="0" smtClean="0"/>
              <a:t>The JSA performance results showed that the objects were iterated in a small time duration.</a:t>
            </a:r>
          </a:p>
          <a:p>
            <a:r>
              <a:rPr lang="en-US" baseline="0" dirty="0" smtClean="0"/>
              <a:t>Now, as we have seen that this technique is feasible, lets look at some possible application scenarios.</a:t>
            </a:r>
            <a:endParaRPr lang="en-US" dirty="0"/>
          </a:p>
        </p:txBody>
      </p:sp>
      <p:sp>
        <p:nvSpPr>
          <p:cNvPr id="4" name="Slide Number Placeholder 3"/>
          <p:cNvSpPr>
            <a:spLocks noGrp="1"/>
          </p:cNvSpPr>
          <p:nvPr>
            <p:ph type="sldNum" sz="quarter" idx="10"/>
          </p:nvPr>
        </p:nvSpPr>
        <p:spPr/>
        <p:txBody>
          <a:bodyPr/>
          <a:lstStyle/>
          <a:p>
            <a:fld id="{74B53A54-557A-4DB6-90E9-9DBDA479865A}"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we know, that recently there has been a shift</a:t>
            </a:r>
            <a:r>
              <a:rPr lang="en-US" baseline="0" dirty="0" smtClean="0"/>
              <a:t> from Web 1.0 to Web 2.0</a:t>
            </a:r>
          </a:p>
          <a:p>
            <a:r>
              <a:rPr lang="en-US" baseline="0" dirty="0" smtClean="0"/>
              <a:t>In this transition, we have seen that client side scripts have got heavier, we have moved from synchronous to asynchronous communication and that we have a multitude of client side environments.</a:t>
            </a:r>
          </a:p>
          <a:p>
            <a:endParaRPr lang="en-US" baseline="0" dirty="0" smtClean="0"/>
          </a:p>
          <a:p>
            <a:r>
              <a:rPr lang="en-US" baseline="0" dirty="0" smtClean="0"/>
              <a:t>All this has lead to new problems in testing. </a:t>
            </a:r>
          </a:p>
          <a:p>
            <a:r>
              <a:rPr lang="en-US" baseline="0" dirty="0" smtClean="0"/>
              <a:t>Lets have a look at these issues in more detail….</a:t>
            </a:r>
            <a:endParaRPr lang="en-US" dirty="0"/>
          </a:p>
        </p:txBody>
      </p:sp>
      <p:sp>
        <p:nvSpPr>
          <p:cNvPr id="4" name="Slide Number Placeholder 3"/>
          <p:cNvSpPr>
            <a:spLocks noGrp="1"/>
          </p:cNvSpPr>
          <p:nvPr>
            <p:ph type="sldNum" sz="quarter" idx="10"/>
          </p:nvPr>
        </p:nvSpPr>
        <p:spPr/>
        <p:txBody>
          <a:bodyPr/>
          <a:lstStyle/>
          <a:p>
            <a:fld id="{74B53A54-557A-4DB6-90E9-9DBDA479865A}"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thing</a:t>
            </a:r>
            <a:r>
              <a:rPr lang="en-US" baseline="0" dirty="0" smtClean="0"/>
              <a:t> that comes to mind is error detection and debugging. The browser has certain events and routines that it calls when an error is encountered. By attaching itself to this event, our JS agent can detect client-side errors and report it to the </a:t>
            </a:r>
            <a:r>
              <a:rPr lang="en-US" baseline="0" dirty="0" err="1" smtClean="0"/>
              <a:t>CnC</a:t>
            </a:r>
            <a:r>
              <a:rPr lang="en-US" baseline="0" dirty="0" smtClean="0"/>
              <a:t> server. The </a:t>
            </a:r>
            <a:r>
              <a:rPr lang="en-US" baseline="0" dirty="0" err="1" smtClean="0"/>
              <a:t>CnC</a:t>
            </a:r>
            <a:r>
              <a:rPr lang="en-US" baseline="0" dirty="0" smtClean="0"/>
              <a:t> server can then ask JS agent to provide additional information that is used for logging and possible error recovery.</a:t>
            </a:r>
          </a:p>
          <a:p>
            <a:endParaRPr lang="en-US" baseline="0" dirty="0" smtClean="0"/>
          </a:p>
          <a:p>
            <a:r>
              <a:rPr lang="en-US" baseline="0" dirty="0" smtClean="0"/>
              <a:t>Using the JS Agent, we can now collect a lot of metrics from the client-side. This may include Code Coverage, monitoring user activity and click streams and getting other statistics from the client-end.</a:t>
            </a:r>
          </a:p>
          <a:p>
            <a:endParaRPr lang="en-US" baseline="0" dirty="0" smtClean="0"/>
          </a:p>
          <a:p>
            <a:r>
              <a:rPr lang="en-US" baseline="0" dirty="0" smtClean="0"/>
              <a:t>The </a:t>
            </a:r>
            <a:r>
              <a:rPr lang="en-US" baseline="0" dirty="0" err="1" smtClean="0"/>
              <a:t>CnC</a:t>
            </a:r>
            <a:r>
              <a:rPr lang="en-US" baseline="0" dirty="0" smtClean="0"/>
              <a:t> server could get the count of </a:t>
            </a:r>
            <a:r>
              <a:rPr lang="en-US" baseline="0" dirty="0" err="1" smtClean="0"/>
              <a:t>Javascript</a:t>
            </a:r>
            <a:r>
              <a:rPr lang="en-US" baseline="0" dirty="0" smtClean="0"/>
              <a:t> elements from the agent and compute how much memory is being consumed on the client-side.</a:t>
            </a:r>
          </a:p>
          <a:p>
            <a:endParaRPr lang="en-US" baseline="0" dirty="0" smtClean="0"/>
          </a:p>
          <a:p>
            <a:r>
              <a:rPr lang="en-US" baseline="0" dirty="0" smtClean="0"/>
              <a:t>Additionally, the JS Agent can periodically perform security checks.</a:t>
            </a:r>
            <a:endParaRPr lang="en-US" dirty="0"/>
          </a:p>
        </p:txBody>
      </p:sp>
      <p:sp>
        <p:nvSpPr>
          <p:cNvPr id="4" name="Slide Number Placeholder 3"/>
          <p:cNvSpPr>
            <a:spLocks noGrp="1"/>
          </p:cNvSpPr>
          <p:nvPr>
            <p:ph type="sldNum" sz="quarter" idx="10"/>
          </p:nvPr>
        </p:nvSpPr>
        <p:spPr/>
        <p:txBody>
          <a:bodyPr/>
          <a:lstStyle/>
          <a:p>
            <a:fld id="{74B53A54-557A-4DB6-90E9-9DBDA479865A}"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summary, we proposed</a:t>
            </a:r>
            <a:r>
              <a:rPr lang="en-US" baseline="0" dirty="0" smtClean="0"/>
              <a:t> a general technique for remotely monitoring the client-side code of web applications.</a:t>
            </a:r>
          </a:p>
          <a:p>
            <a:r>
              <a:rPr lang="en-US" baseline="0" dirty="0" smtClean="0"/>
              <a:t>We performed a proof-of-concept evaluation of our technique and listed some example applications of this technique.</a:t>
            </a:r>
          </a:p>
          <a:p>
            <a:endParaRPr lang="en-US" baseline="0" dirty="0" smtClean="0"/>
          </a:p>
          <a:p>
            <a:r>
              <a:rPr lang="en-US" baseline="0" dirty="0" smtClean="0"/>
              <a:t>In future work, we would like to complete our implementation of this technique and investigate the applications in greater depth through additional experimentation.</a:t>
            </a:r>
            <a:endParaRPr lang="en-US" dirty="0"/>
          </a:p>
        </p:txBody>
      </p:sp>
      <p:sp>
        <p:nvSpPr>
          <p:cNvPr id="4" name="Slide Number Placeholder 3"/>
          <p:cNvSpPr>
            <a:spLocks noGrp="1"/>
          </p:cNvSpPr>
          <p:nvPr>
            <p:ph type="sldNum" sz="quarter" idx="10"/>
          </p:nvPr>
        </p:nvSpPr>
        <p:spPr/>
        <p:txBody>
          <a:bodyPr/>
          <a:lstStyle/>
          <a:p>
            <a:fld id="{74B53A54-557A-4DB6-90E9-9DBDA479865A}"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Thank you</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4B53A54-557A-4DB6-90E9-9DBDA479865A}"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Client-side</a:t>
            </a:r>
            <a:r>
              <a:rPr lang="en-US" baseline="0" dirty="0" smtClean="0"/>
              <a:t> scripts have become heavy as more and more logic is being pushed from the server to the browser in the form of </a:t>
            </a:r>
            <a:r>
              <a:rPr lang="en-US" baseline="0" dirty="0" err="1" smtClean="0"/>
              <a:t>Javascript</a:t>
            </a:r>
            <a:r>
              <a:rPr lang="en-US" baseline="0" dirty="0" smtClean="0"/>
              <a:t>, Flash, </a:t>
            </a:r>
            <a:r>
              <a:rPr lang="en-US" baseline="0" dirty="0" err="1" smtClean="0"/>
              <a:t>Silverlight</a:t>
            </a:r>
            <a:r>
              <a:rPr lang="en-US" baseline="0" dirty="0" smtClean="0"/>
              <a:t> and many more technologies.</a:t>
            </a:r>
          </a:p>
          <a:p>
            <a:endParaRPr lang="en-US" baseline="0" dirty="0" smtClean="0"/>
          </a:p>
          <a:p>
            <a:r>
              <a:rPr lang="en-US" baseline="0" dirty="0" smtClean="0"/>
              <a:t>Although with so many things going on at the client-side, the server has little or no information about the browser execution.</a:t>
            </a:r>
            <a:endParaRPr lang="en-US" dirty="0"/>
          </a:p>
        </p:txBody>
      </p:sp>
      <p:sp>
        <p:nvSpPr>
          <p:cNvPr id="4" name="Slide Number Placeholder 3"/>
          <p:cNvSpPr>
            <a:spLocks noGrp="1"/>
          </p:cNvSpPr>
          <p:nvPr>
            <p:ph type="sldNum" sz="quarter" idx="10"/>
          </p:nvPr>
        </p:nvSpPr>
        <p:spPr/>
        <p:txBody>
          <a:bodyPr/>
          <a:lstStyle/>
          <a:p>
            <a:fld id="{74B53A54-557A-4DB6-90E9-9DBDA479865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 we have seen that</a:t>
            </a:r>
            <a:r>
              <a:rPr lang="en-US" baseline="0" dirty="0" smtClean="0"/>
              <a:t> we have moved from a synchronous communication model to an asynchronous model.</a:t>
            </a:r>
          </a:p>
          <a:p>
            <a:r>
              <a:rPr lang="en-US" baseline="0" dirty="0" smtClean="0"/>
              <a:t>In the old model, the browser had to wait until the response was received for the request it sent.</a:t>
            </a:r>
          </a:p>
          <a:p>
            <a:r>
              <a:rPr lang="en-US" baseline="0" dirty="0" smtClean="0"/>
              <a:t>But in the asynchronous model, it can send requests and retrieve data from the server in the background without disturbing the display and behavior of the existing page. </a:t>
            </a:r>
          </a:p>
          <a:p>
            <a:endParaRPr lang="en-US" baseline="0" dirty="0" smtClean="0"/>
          </a:p>
          <a:p>
            <a:r>
              <a:rPr lang="en-US" baseline="0" dirty="0" smtClean="0"/>
              <a:t>Although Ajax has brought a richer user experience to the user, there can inherent issues related to concurrency and non-determinism involved due to the sequence of messages that are sent back and forth. This leads to additional complexity in the testing environment.</a:t>
            </a:r>
            <a:endParaRPr lang="en-US" dirty="0"/>
          </a:p>
        </p:txBody>
      </p:sp>
      <p:sp>
        <p:nvSpPr>
          <p:cNvPr id="4" name="Slide Number Placeholder 3"/>
          <p:cNvSpPr>
            <a:spLocks noGrp="1"/>
          </p:cNvSpPr>
          <p:nvPr>
            <p:ph type="sldNum" sz="quarter" idx="10"/>
          </p:nvPr>
        </p:nvSpPr>
        <p:spPr/>
        <p:txBody>
          <a:bodyPr/>
          <a:lstStyle/>
          <a:p>
            <a:fld id="{74B53A54-557A-4DB6-90E9-9DBDA479865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 over we have a multitude of client</a:t>
            </a:r>
            <a:r>
              <a:rPr lang="en-US" baseline="0" dirty="0" smtClean="0"/>
              <a:t> side environments that are due to the numerous range of browsers running on different platforms. Moreover the client side behavior is also affected by the numerous browser extension that each browser has.</a:t>
            </a:r>
          </a:p>
          <a:p>
            <a:endParaRPr lang="en-US" baseline="0" dirty="0" smtClean="0"/>
          </a:p>
          <a:p>
            <a:r>
              <a:rPr lang="en-US" baseline="0" dirty="0" smtClean="0"/>
              <a:t>Lets look at an example of a sample browser configuration..</a:t>
            </a:r>
            <a:endParaRPr lang="en-US" dirty="0"/>
          </a:p>
        </p:txBody>
      </p:sp>
      <p:sp>
        <p:nvSpPr>
          <p:cNvPr id="4" name="Slide Number Placeholder 3"/>
          <p:cNvSpPr>
            <a:spLocks noGrp="1"/>
          </p:cNvSpPr>
          <p:nvPr>
            <p:ph type="sldNum" sz="quarter" idx="10"/>
          </p:nvPr>
        </p:nvSpPr>
        <p:spPr/>
        <p:txBody>
          <a:bodyPr/>
          <a:lstStyle/>
          <a:p>
            <a:fld id="{74B53A54-557A-4DB6-90E9-9DBDA479865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Browser behavior, (as we saw on the previous slide) depends not only</a:t>
            </a:r>
            <a:r>
              <a:rPr lang="en-US" baseline="0" dirty="0" smtClean="0"/>
              <a:t> </a:t>
            </a:r>
            <a:r>
              <a:rPr lang="en-US" dirty="0" smtClean="0"/>
              <a:t>on the browser and the platform</a:t>
            </a:r>
            <a:r>
              <a:rPr lang="en-US" baseline="0" dirty="0" smtClean="0"/>
              <a:t> it is running on but also on the numerous configurations that can be due to local database, temporary files, cookies and browser extensions. </a:t>
            </a:r>
          </a:p>
          <a:p>
            <a:endParaRPr lang="en-US" baseline="0" dirty="0" smtClean="0"/>
          </a:p>
          <a:p>
            <a:r>
              <a:rPr lang="en-US" baseline="0" dirty="0" smtClean="0"/>
              <a:t>Lets look at an example. Say, developer A implements a webpage called “File Upload”. We see that the browser loads the page and stores a cookie in which the developer stores the file upload status. Since a cookie is stored on the disk, it is persistent between requests.</a:t>
            </a:r>
          </a:p>
          <a:p>
            <a:endParaRPr lang="en-US" baseline="0" dirty="0" smtClean="0"/>
          </a:p>
          <a:p>
            <a:r>
              <a:rPr lang="en-US" baseline="0" dirty="0" smtClean="0"/>
              <a:t>Not, lets see another page implemented by developer B. Here we see that developer B also decided to use the same cookie name for tracking another functionality. This causes a bug and would not be discovered if page A and page B are never tested together.</a:t>
            </a:r>
          </a:p>
          <a:p>
            <a:endParaRPr lang="en-US" baseline="0" dirty="0" smtClean="0"/>
          </a:p>
          <a:p>
            <a:r>
              <a:rPr lang="en-US" baseline="0" dirty="0" smtClean="0"/>
              <a:t>Although this was a trivial example, such errors can be caused due to any of the client side configurations in an browser environment. So, the bottom-line is that the developer or tester needs to have client-side insight for errors that might occur in a particular context.</a:t>
            </a:r>
          </a:p>
        </p:txBody>
      </p:sp>
      <p:sp>
        <p:nvSpPr>
          <p:cNvPr id="4" name="Slide Number Placeholder 3"/>
          <p:cNvSpPr>
            <a:spLocks noGrp="1"/>
          </p:cNvSpPr>
          <p:nvPr>
            <p:ph type="sldNum" sz="quarter" idx="10"/>
          </p:nvPr>
        </p:nvSpPr>
        <p:spPr/>
        <p:txBody>
          <a:bodyPr/>
          <a:lstStyle/>
          <a:p>
            <a:fld id="{74B53A54-557A-4DB6-90E9-9DBDA479865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Before we look into our technique, let us</a:t>
            </a:r>
            <a:r>
              <a:rPr lang="en-US" baseline="0" dirty="0" smtClean="0"/>
              <a:t> have a look into a normal web application scenario</a:t>
            </a:r>
            <a:r>
              <a:rPr lang="en-US" baseline="0" dirty="0" smtClean="0"/>
              <a:t>.</a:t>
            </a:r>
          </a:p>
          <a:p>
            <a:endParaRPr lang="en-US" baseline="0" dirty="0" smtClean="0"/>
          </a:p>
          <a:p>
            <a:r>
              <a:rPr lang="en-US" baseline="0" dirty="0" smtClean="0"/>
              <a:t>As we know, the client browser makes an HTTP request to the server over the Internet.</a:t>
            </a:r>
          </a:p>
          <a:p>
            <a:r>
              <a:rPr lang="en-US" baseline="0" dirty="0" smtClean="0"/>
              <a:t>The Web server on receiving this request, generates an HTTP response in the form of an HTML page and send it back to the client. This page is then rendered by the browser.</a:t>
            </a:r>
            <a:endParaRPr lang="en-US" dirty="0"/>
          </a:p>
        </p:txBody>
      </p:sp>
      <p:sp>
        <p:nvSpPr>
          <p:cNvPr id="4" name="Slide Number Placeholder 3"/>
          <p:cNvSpPr>
            <a:spLocks noGrp="1"/>
          </p:cNvSpPr>
          <p:nvPr>
            <p:ph type="sldNum" sz="quarter" idx="10"/>
          </p:nvPr>
        </p:nvSpPr>
        <p:spPr/>
        <p:txBody>
          <a:bodyPr/>
          <a:lstStyle/>
          <a:p>
            <a:fld id="{74B53A54-557A-4DB6-90E9-9DBDA479865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monitoring technique makes use of a rewriting reverse proxy. </a:t>
            </a:r>
          </a:p>
          <a:p>
            <a:r>
              <a:rPr lang="en-US" dirty="0" smtClean="0"/>
              <a:t>A reverse proxy is often used on the server side to</a:t>
            </a:r>
            <a:r>
              <a:rPr lang="en-US" baseline="0" dirty="0" smtClean="0"/>
              <a:t> shield the server from direct internet traffic.</a:t>
            </a:r>
            <a:endParaRPr lang="en-US" dirty="0" smtClean="0"/>
          </a:p>
          <a:p>
            <a:r>
              <a:rPr lang="en-US" dirty="0" smtClean="0"/>
              <a:t>By rewriting we</a:t>
            </a:r>
            <a:r>
              <a:rPr lang="en-US" baseline="0" dirty="0" smtClean="0"/>
              <a:t> mean that the reverse proxy is capable of rewriting the data that it relays.</a:t>
            </a:r>
          </a:p>
          <a:p>
            <a:endParaRPr lang="en-US" baseline="0" dirty="0" smtClean="0"/>
          </a:p>
          <a:p>
            <a:r>
              <a:rPr lang="en-US" baseline="0" dirty="0" smtClean="0"/>
              <a:t>Lets have a look at how our proxy does this.</a:t>
            </a:r>
          </a:p>
          <a:p>
            <a:r>
              <a:rPr lang="en-US" baseline="0" dirty="0" smtClean="0"/>
              <a:t>When the proxy receives an HTTP request, it forwards it to the </a:t>
            </a:r>
            <a:r>
              <a:rPr lang="en-US" baseline="0" dirty="0" err="1" smtClean="0"/>
              <a:t>webserver</a:t>
            </a:r>
            <a:r>
              <a:rPr lang="en-US" baseline="0" dirty="0" smtClean="0"/>
              <a:t>.</a:t>
            </a:r>
          </a:p>
          <a:p>
            <a:r>
              <a:rPr lang="en-US" baseline="0" dirty="0" smtClean="0"/>
              <a:t>But when the </a:t>
            </a:r>
            <a:r>
              <a:rPr lang="en-US" baseline="0" dirty="0" err="1" smtClean="0"/>
              <a:t>webserver</a:t>
            </a:r>
            <a:r>
              <a:rPr lang="en-US" baseline="0" dirty="0" smtClean="0"/>
              <a:t> generates an HTTP response, our proxy looks at it’s injection policy and injects a </a:t>
            </a:r>
            <a:r>
              <a:rPr lang="en-US" baseline="0" dirty="0" err="1" smtClean="0"/>
              <a:t>Javascript</a:t>
            </a:r>
            <a:r>
              <a:rPr lang="en-US" baseline="0" dirty="0" smtClean="0"/>
              <a:t> agent into the HTTP response. This is then sent over to the client browser which on rendering the page also loads our JS Agent.</a:t>
            </a:r>
            <a:endParaRPr lang="en-US" dirty="0"/>
          </a:p>
        </p:txBody>
      </p:sp>
      <p:sp>
        <p:nvSpPr>
          <p:cNvPr id="4" name="Slide Number Placeholder 3"/>
          <p:cNvSpPr>
            <a:spLocks noGrp="1"/>
          </p:cNvSpPr>
          <p:nvPr>
            <p:ph type="sldNum" sz="quarter" idx="10"/>
          </p:nvPr>
        </p:nvSpPr>
        <p:spPr/>
        <p:txBody>
          <a:bodyPr/>
          <a:lstStyle/>
          <a:p>
            <a:fld id="{74B53A54-557A-4DB6-90E9-9DBDA479865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 so now we have a JS Agent</a:t>
            </a:r>
            <a:r>
              <a:rPr lang="en-US" baseline="0" dirty="0" smtClean="0"/>
              <a:t>. But how do we make it do what we need to.</a:t>
            </a:r>
          </a:p>
          <a:p>
            <a:r>
              <a:rPr lang="en-US" baseline="0" dirty="0" smtClean="0"/>
              <a:t>For this, we have introduce a command and control server.</a:t>
            </a:r>
          </a:p>
          <a:p>
            <a:endParaRPr lang="en-US" baseline="0" dirty="0" smtClean="0"/>
          </a:p>
          <a:p>
            <a:r>
              <a:rPr lang="en-US" baseline="0" dirty="0" smtClean="0"/>
              <a:t>Lets see how the </a:t>
            </a:r>
            <a:r>
              <a:rPr lang="en-US" baseline="0" dirty="0" err="1" smtClean="0"/>
              <a:t>CnC</a:t>
            </a:r>
            <a:r>
              <a:rPr lang="en-US" baseline="0" dirty="0" smtClean="0"/>
              <a:t> server operates in conjunction to the proxy.</a:t>
            </a:r>
          </a:p>
          <a:p>
            <a:r>
              <a:rPr lang="en-US" baseline="0" dirty="0" smtClean="0"/>
              <a:t>When the browser sends an HTTP request, the reverse proxy can identify it as Web application data and forwards it to the Web Server.</a:t>
            </a:r>
          </a:p>
          <a:p>
            <a:endParaRPr lang="en-US" baseline="0" dirty="0" smtClean="0"/>
          </a:p>
          <a:p>
            <a:r>
              <a:rPr lang="en-US" baseline="0" dirty="0" smtClean="0"/>
              <a:t>Since HTTP doesn’t support PUSH, we make our JS Agent poll the </a:t>
            </a:r>
            <a:r>
              <a:rPr lang="en-US" baseline="0" dirty="0" err="1" smtClean="0"/>
              <a:t>CnC</a:t>
            </a:r>
            <a:r>
              <a:rPr lang="en-US" baseline="0" dirty="0" smtClean="0"/>
              <a:t> server.</a:t>
            </a:r>
            <a:endParaRPr lang="en-US" baseline="0" dirty="0" smtClean="0"/>
          </a:p>
          <a:p>
            <a:r>
              <a:rPr lang="en-US" baseline="0" dirty="0" smtClean="0"/>
              <a:t>When the JS Agent sends a command request to the </a:t>
            </a:r>
            <a:r>
              <a:rPr lang="en-US" baseline="0" dirty="0" err="1" smtClean="0"/>
              <a:t>CnC</a:t>
            </a:r>
            <a:r>
              <a:rPr lang="en-US" baseline="0" dirty="0" smtClean="0"/>
              <a:t> server, the proxy identifies as monitoring data using a URL </a:t>
            </a:r>
            <a:r>
              <a:rPr lang="en-US" baseline="0" dirty="0" err="1" smtClean="0"/>
              <a:t>reg</a:t>
            </a:r>
            <a:r>
              <a:rPr lang="en-US" baseline="0" dirty="0" smtClean="0"/>
              <a:t>-ex match and forwards it to the </a:t>
            </a:r>
            <a:r>
              <a:rPr lang="en-US" baseline="0" dirty="0" err="1" smtClean="0"/>
              <a:t>CnC</a:t>
            </a:r>
            <a:r>
              <a:rPr lang="en-US" baseline="0" dirty="0" smtClean="0"/>
              <a:t> server. The </a:t>
            </a:r>
            <a:r>
              <a:rPr lang="en-US" baseline="0" dirty="0" err="1" smtClean="0"/>
              <a:t>CnC</a:t>
            </a:r>
            <a:r>
              <a:rPr lang="en-US" baseline="0" dirty="0" smtClean="0"/>
              <a:t> server processes this request and if it needs the JS Agent to perform any action, it prepares a set of commands that are sent to it. The JS Agent  then processes these commands and sends them back to the </a:t>
            </a:r>
            <a:r>
              <a:rPr lang="en-US" baseline="0" dirty="0" err="1" smtClean="0"/>
              <a:t>CnC</a:t>
            </a:r>
            <a:r>
              <a:rPr lang="en-US" baseline="0" dirty="0" smtClean="0"/>
              <a:t> server.</a:t>
            </a:r>
          </a:p>
          <a:p>
            <a:endParaRPr lang="en-US" baseline="0" dirty="0" smtClean="0"/>
          </a:p>
          <a:p>
            <a:r>
              <a:rPr lang="en-US" baseline="0" dirty="0" smtClean="0"/>
              <a:t>This is how our technique can get information about remote client end. Now, lets see what commands can achieve…..</a:t>
            </a:r>
            <a:endParaRPr lang="en-US" dirty="0"/>
          </a:p>
        </p:txBody>
      </p:sp>
      <p:sp>
        <p:nvSpPr>
          <p:cNvPr id="4" name="Slide Number Placeholder 3"/>
          <p:cNvSpPr>
            <a:spLocks noGrp="1"/>
          </p:cNvSpPr>
          <p:nvPr>
            <p:ph type="sldNum" sz="quarter" idx="10"/>
          </p:nvPr>
        </p:nvSpPr>
        <p:spPr/>
        <p:txBody>
          <a:bodyPr/>
          <a:lstStyle/>
          <a:p>
            <a:fld id="{74B53A54-557A-4DB6-90E9-9DBDA479865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DCF6FFC-9BDC-48A3-8C9E-A31E264D1B00}" type="datetime1">
              <a:rPr lang="en-US" smtClean="0"/>
              <a:pPr/>
              <a:t>4/2/2009</a:t>
            </a:fld>
            <a:endParaRPr lang="en-US"/>
          </a:p>
        </p:txBody>
      </p:sp>
      <p:sp>
        <p:nvSpPr>
          <p:cNvPr id="5" name="Footer Placeholder 4"/>
          <p:cNvSpPr>
            <a:spLocks noGrp="1"/>
          </p:cNvSpPr>
          <p:nvPr>
            <p:ph type="ftr" sz="quarter" idx="11"/>
          </p:nvPr>
        </p:nvSpPr>
        <p:spPr/>
        <p:txBody>
          <a:bodyPr/>
          <a:lstStyle/>
          <a:p>
            <a:r>
              <a:rPr lang="en-US" smtClean="0"/>
              <a:t>Shauvik Roy Choudhary, Alex Orso  |  Georgia Tech</a:t>
            </a:r>
            <a:endParaRPr lang="en-US" dirty="0"/>
          </a:p>
        </p:txBody>
      </p:sp>
      <p:sp>
        <p:nvSpPr>
          <p:cNvPr id="6" name="Slide Number Placeholder 5"/>
          <p:cNvSpPr>
            <a:spLocks noGrp="1"/>
          </p:cNvSpPr>
          <p:nvPr>
            <p:ph type="sldNum" sz="quarter" idx="12"/>
          </p:nvPr>
        </p:nvSpPr>
        <p:spPr/>
        <p:txBody>
          <a:bodyPr/>
          <a:lstStyle/>
          <a:p>
            <a:fld id="{73566B8C-2074-4F2A-BA47-645D60E10368}"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5DBF52-EE36-4003-B1F2-6E92CF454FBC}" type="datetime1">
              <a:rPr lang="en-US" smtClean="0"/>
              <a:pPr/>
              <a:t>4/2/2009</a:t>
            </a:fld>
            <a:endParaRPr lang="en-US"/>
          </a:p>
        </p:txBody>
      </p:sp>
      <p:sp>
        <p:nvSpPr>
          <p:cNvPr id="5" name="Footer Placeholder 4"/>
          <p:cNvSpPr>
            <a:spLocks noGrp="1"/>
          </p:cNvSpPr>
          <p:nvPr>
            <p:ph type="ftr" sz="quarter" idx="11"/>
          </p:nvPr>
        </p:nvSpPr>
        <p:spPr/>
        <p:txBody>
          <a:bodyPr/>
          <a:lstStyle/>
          <a:p>
            <a:r>
              <a:rPr lang="en-US" smtClean="0"/>
              <a:t>Shauvik Roy Choudhary, Alex Orso  |  Georgia Tech</a:t>
            </a:r>
            <a:endParaRPr lang="en-US"/>
          </a:p>
        </p:txBody>
      </p:sp>
      <p:sp>
        <p:nvSpPr>
          <p:cNvPr id="6" name="Slide Number Placeholder 5"/>
          <p:cNvSpPr>
            <a:spLocks noGrp="1"/>
          </p:cNvSpPr>
          <p:nvPr>
            <p:ph type="sldNum" sz="quarter" idx="12"/>
          </p:nvPr>
        </p:nvSpPr>
        <p:spPr/>
        <p:txBody>
          <a:bodyPr/>
          <a:lstStyle/>
          <a:p>
            <a:fld id="{73566B8C-2074-4F2A-BA47-645D60E10368}"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8862EC-D27B-485D-B8DE-C5ADDA66975A}" type="datetime1">
              <a:rPr lang="en-US" smtClean="0"/>
              <a:pPr/>
              <a:t>4/2/2009</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Shauvik Roy Choudhary, Alex Orso  |  Georgia Tech</a:t>
            </a:r>
            <a:endParaRPr lang="en-US"/>
          </a:p>
        </p:txBody>
      </p:sp>
      <p:sp>
        <p:nvSpPr>
          <p:cNvPr id="6" name="Slide Number Placeholder 5"/>
          <p:cNvSpPr>
            <a:spLocks noGrp="1"/>
          </p:cNvSpPr>
          <p:nvPr>
            <p:ph type="sldNum" sz="quarter" idx="12"/>
          </p:nvPr>
        </p:nvSpPr>
        <p:spPr/>
        <p:txBody>
          <a:bodyPr/>
          <a:lstStyle/>
          <a:p>
            <a:fld id="{73566B8C-2074-4F2A-BA47-645D60E10368}"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64E7FC-A975-416B-95CF-31C0607C310A}" type="datetime1">
              <a:rPr lang="en-US" smtClean="0"/>
              <a:pPr/>
              <a:t>4/2/2009</a:t>
            </a:fld>
            <a:endParaRPr lang="en-US"/>
          </a:p>
        </p:txBody>
      </p:sp>
      <p:sp>
        <p:nvSpPr>
          <p:cNvPr id="5" name="Footer Placeholder 4"/>
          <p:cNvSpPr>
            <a:spLocks noGrp="1"/>
          </p:cNvSpPr>
          <p:nvPr>
            <p:ph type="ftr" sz="quarter" idx="11"/>
          </p:nvPr>
        </p:nvSpPr>
        <p:spPr/>
        <p:txBody>
          <a:bodyPr/>
          <a:lstStyle>
            <a:lvl1pPr algn="r">
              <a:defRPr sz="800"/>
            </a:lvl1pPr>
          </a:lstStyle>
          <a:p>
            <a:r>
              <a:rPr lang="en-US" smtClean="0"/>
              <a:t>Shauvik Roy Choudhary, Alex Orso  |  Georgia Tech</a:t>
            </a:r>
            <a:endParaRPr lang="en-US" dirty="0"/>
          </a:p>
        </p:txBody>
      </p:sp>
      <p:sp>
        <p:nvSpPr>
          <p:cNvPr id="6" name="Slide Number Placeholder 5"/>
          <p:cNvSpPr>
            <a:spLocks noGrp="1"/>
          </p:cNvSpPr>
          <p:nvPr>
            <p:ph type="sldNum" sz="quarter" idx="12"/>
          </p:nvPr>
        </p:nvSpPr>
        <p:spPr/>
        <p:txBody>
          <a:bodyPr/>
          <a:lstStyle/>
          <a:p>
            <a:fld id="{73566B8C-2074-4F2A-BA47-645D60E10368}"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15E3719-322F-4CC5-88A5-FFD286133BE3}" type="datetime1">
              <a:rPr lang="en-US" smtClean="0"/>
              <a:pPr/>
              <a:t>4/2/2009</a:t>
            </a:fld>
            <a:endParaRPr lang="en-US"/>
          </a:p>
        </p:txBody>
      </p:sp>
      <p:sp>
        <p:nvSpPr>
          <p:cNvPr id="5" name="Footer Placeholder 4"/>
          <p:cNvSpPr>
            <a:spLocks noGrp="1"/>
          </p:cNvSpPr>
          <p:nvPr>
            <p:ph type="ftr" sz="quarter" idx="11"/>
          </p:nvPr>
        </p:nvSpPr>
        <p:spPr/>
        <p:txBody>
          <a:bodyPr/>
          <a:lstStyle>
            <a:lvl1pPr algn="r">
              <a:defRPr sz="800"/>
            </a:lvl1pPr>
          </a:lstStyle>
          <a:p>
            <a:r>
              <a:rPr lang="en-US" smtClean="0"/>
              <a:t>Shauvik Roy Choudhary, Alex Orso  |  Georgia Tech</a:t>
            </a:r>
            <a:endParaRPr lang="en-US" dirty="0"/>
          </a:p>
        </p:txBody>
      </p:sp>
      <p:sp>
        <p:nvSpPr>
          <p:cNvPr id="6" name="Slide Number Placeholder 5"/>
          <p:cNvSpPr>
            <a:spLocks noGrp="1"/>
          </p:cNvSpPr>
          <p:nvPr>
            <p:ph type="sldNum" sz="quarter" idx="12"/>
          </p:nvPr>
        </p:nvSpPr>
        <p:spPr/>
        <p:txBody>
          <a:bodyPr/>
          <a:lstStyle/>
          <a:p>
            <a:fld id="{73566B8C-2074-4F2A-BA47-645D60E103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C2538F-374A-4992-A48F-354765191BE4}" type="datetime1">
              <a:rPr lang="en-US" smtClean="0"/>
              <a:pPr/>
              <a:t>4/2/2009</a:t>
            </a:fld>
            <a:endParaRPr lang="en-US"/>
          </a:p>
        </p:txBody>
      </p:sp>
      <p:sp>
        <p:nvSpPr>
          <p:cNvPr id="6" name="Footer Placeholder 5"/>
          <p:cNvSpPr>
            <a:spLocks noGrp="1"/>
          </p:cNvSpPr>
          <p:nvPr>
            <p:ph type="ftr" sz="quarter" idx="11"/>
          </p:nvPr>
        </p:nvSpPr>
        <p:spPr/>
        <p:txBody>
          <a:bodyPr/>
          <a:lstStyle>
            <a:lvl1pPr algn="r">
              <a:defRPr sz="800"/>
            </a:lvl1pPr>
          </a:lstStyle>
          <a:p>
            <a:r>
              <a:rPr lang="en-US" smtClean="0"/>
              <a:t>Shauvik Roy Choudhary, Alex Orso  |  Georgia Tech</a:t>
            </a:r>
            <a:endParaRPr lang="en-US" dirty="0"/>
          </a:p>
        </p:txBody>
      </p:sp>
      <p:sp>
        <p:nvSpPr>
          <p:cNvPr id="7" name="Slide Number Placeholder 6"/>
          <p:cNvSpPr>
            <a:spLocks noGrp="1"/>
          </p:cNvSpPr>
          <p:nvPr>
            <p:ph type="sldNum" sz="quarter" idx="12"/>
          </p:nvPr>
        </p:nvSpPr>
        <p:spPr/>
        <p:txBody>
          <a:bodyPr/>
          <a:lstStyle/>
          <a:p>
            <a:fld id="{73566B8C-2074-4F2A-BA47-645D60E10368}"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4863912-D4A6-4693-9CFF-42B3DC19E0B2}" type="datetime1">
              <a:rPr lang="en-US" smtClean="0"/>
              <a:pPr/>
              <a:t>4/2/2009</a:t>
            </a:fld>
            <a:endParaRPr lang="en-US"/>
          </a:p>
        </p:txBody>
      </p:sp>
      <p:sp>
        <p:nvSpPr>
          <p:cNvPr id="8" name="Footer Placeholder 7"/>
          <p:cNvSpPr>
            <a:spLocks noGrp="1"/>
          </p:cNvSpPr>
          <p:nvPr>
            <p:ph type="ftr" sz="quarter" idx="11"/>
          </p:nvPr>
        </p:nvSpPr>
        <p:spPr/>
        <p:txBody>
          <a:bodyPr/>
          <a:lstStyle>
            <a:lvl1pPr algn="r">
              <a:defRPr sz="800"/>
            </a:lvl1pPr>
          </a:lstStyle>
          <a:p>
            <a:r>
              <a:rPr lang="en-US" smtClean="0"/>
              <a:t>Shauvik Roy Choudhary, Alex Orso  |  Georgia Tech</a:t>
            </a:r>
            <a:endParaRPr lang="en-US" dirty="0"/>
          </a:p>
        </p:txBody>
      </p:sp>
      <p:sp>
        <p:nvSpPr>
          <p:cNvPr id="9" name="Slide Number Placeholder 8"/>
          <p:cNvSpPr>
            <a:spLocks noGrp="1"/>
          </p:cNvSpPr>
          <p:nvPr>
            <p:ph type="sldNum" sz="quarter" idx="12"/>
          </p:nvPr>
        </p:nvSpPr>
        <p:spPr/>
        <p:txBody>
          <a:bodyPr/>
          <a:lstStyle/>
          <a:p>
            <a:fld id="{73566B8C-2074-4F2A-BA47-645D60E10368}"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9883554-7185-45A8-8C40-ABDEB2250A96}" type="datetime1">
              <a:rPr lang="en-US" smtClean="0"/>
              <a:pPr/>
              <a:t>4/2/2009</a:t>
            </a:fld>
            <a:endParaRPr lang="en-US"/>
          </a:p>
        </p:txBody>
      </p:sp>
      <p:sp>
        <p:nvSpPr>
          <p:cNvPr id="4" name="Footer Placeholder 3"/>
          <p:cNvSpPr>
            <a:spLocks noGrp="1"/>
          </p:cNvSpPr>
          <p:nvPr>
            <p:ph type="ftr" sz="quarter" idx="11"/>
          </p:nvPr>
        </p:nvSpPr>
        <p:spPr/>
        <p:txBody>
          <a:bodyPr/>
          <a:lstStyle>
            <a:lvl1pPr algn="r">
              <a:defRPr sz="800"/>
            </a:lvl1pPr>
          </a:lstStyle>
          <a:p>
            <a:r>
              <a:rPr lang="en-US" smtClean="0"/>
              <a:t>Shauvik Roy Choudhary, Alex Orso  |  Georgia Tech</a:t>
            </a:r>
            <a:endParaRPr lang="en-US" dirty="0"/>
          </a:p>
        </p:txBody>
      </p:sp>
      <p:sp>
        <p:nvSpPr>
          <p:cNvPr id="5" name="Slide Number Placeholder 4"/>
          <p:cNvSpPr>
            <a:spLocks noGrp="1"/>
          </p:cNvSpPr>
          <p:nvPr>
            <p:ph type="sldNum" sz="quarter" idx="12"/>
          </p:nvPr>
        </p:nvSpPr>
        <p:spPr/>
        <p:txBody>
          <a:bodyPr/>
          <a:lstStyle/>
          <a:p>
            <a:fld id="{73566B8C-2074-4F2A-BA47-645D60E10368}"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204555-61B2-42E1-AA64-A45A0079BB30}" type="datetime1">
              <a:rPr lang="en-US" smtClean="0"/>
              <a:pPr/>
              <a:t>4/2/2009</a:t>
            </a:fld>
            <a:endParaRPr lang="en-US"/>
          </a:p>
        </p:txBody>
      </p:sp>
      <p:sp>
        <p:nvSpPr>
          <p:cNvPr id="3" name="Footer Placeholder 2"/>
          <p:cNvSpPr>
            <a:spLocks noGrp="1"/>
          </p:cNvSpPr>
          <p:nvPr>
            <p:ph type="ftr" sz="quarter" idx="11"/>
          </p:nvPr>
        </p:nvSpPr>
        <p:spPr/>
        <p:txBody>
          <a:bodyPr/>
          <a:lstStyle>
            <a:lvl1pPr algn="r">
              <a:defRPr sz="800"/>
            </a:lvl1pPr>
          </a:lstStyle>
          <a:p>
            <a:r>
              <a:rPr lang="en-US" smtClean="0"/>
              <a:t>Shauvik Roy Choudhary, Alex Orso  |  Georgia Tech</a:t>
            </a:r>
            <a:endParaRPr lang="en-US" dirty="0"/>
          </a:p>
        </p:txBody>
      </p:sp>
      <p:sp>
        <p:nvSpPr>
          <p:cNvPr id="4" name="Slide Number Placeholder 3"/>
          <p:cNvSpPr>
            <a:spLocks noGrp="1"/>
          </p:cNvSpPr>
          <p:nvPr>
            <p:ph type="sldNum" sz="quarter" idx="12"/>
          </p:nvPr>
        </p:nvSpPr>
        <p:spPr/>
        <p:txBody>
          <a:bodyPr/>
          <a:lstStyle/>
          <a:p>
            <a:fld id="{73566B8C-2074-4F2A-BA47-645D60E10368}"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00B3D65-E340-4103-84E1-83D32169E4DE}" type="datetime1">
              <a:rPr lang="en-US" smtClean="0"/>
              <a:pPr/>
              <a:t>4/2/2009</a:t>
            </a:fld>
            <a:endParaRPr lang="en-US"/>
          </a:p>
        </p:txBody>
      </p:sp>
      <p:sp>
        <p:nvSpPr>
          <p:cNvPr id="6" name="Footer Placeholder 5"/>
          <p:cNvSpPr>
            <a:spLocks noGrp="1"/>
          </p:cNvSpPr>
          <p:nvPr>
            <p:ph type="ftr" sz="quarter" idx="11"/>
          </p:nvPr>
        </p:nvSpPr>
        <p:spPr/>
        <p:txBody>
          <a:bodyPr/>
          <a:lstStyle/>
          <a:p>
            <a:r>
              <a:rPr lang="en-US" smtClean="0"/>
              <a:t>Shauvik Roy Choudhary, Alex Orso  |  Georgia Tech</a:t>
            </a:r>
            <a:endParaRPr lang="en-US"/>
          </a:p>
        </p:txBody>
      </p:sp>
      <p:sp>
        <p:nvSpPr>
          <p:cNvPr id="7" name="Slide Number Placeholder 6"/>
          <p:cNvSpPr>
            <a:spLocks noGrp="1"/>
          </p:cNvSpPr>
          <p:nvPr>
            <p:ph type="sldNum" sz="quarter" idx="12"/>
          </p:nvPr>
        </p:nvSpPr>
        <p:spPr/>
        <p:txBody>
          <a:bodyPr/>
          <a:lstStyle/>
          <a:p>
            <a:fld id="{73566B8C-2074-4F2A-BA47-645D60E10368}"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22DD94B-C02D-4A96-B14B-C17ABFB215C5}" type="datetime1">
              <a:rPr lang="en-US" smtClean="0"/>
              <a:pPr/>
              <a:t>4/2/2009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Shauvik Roy Choudhary, Alex Orso  |  Georgia Tech</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73566B8C-2074-4F2A-BA47-645D60E1036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37C7C49-C08D-4B19-9046-255B73CC2860}" type="datetime1">
              <a:rPr lang="en-US" smtClean="0"/>
              <a:pPr/>
              <a:t>4/2/2009</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r" eaLnBrk="1" latinLnBrk="0" hangingPunct="1">
              <a:defRPr kumimoji="0" sz="800">
                <a:solidFill>
                  <a:schemeClr val="tx1">
                    <a:tint val="95000"/>
                  </a:schemeClr>
                </a:solidFill>
              </a:defRPr>
            </a:lvl1pPr>
            <a:extLst/>
          </a:lstStyle>
          <a:p>
            <a:r>
              <a:rPr lang="en-US" smtClean="0"/>
              <a:t>Shauvik Roy Choudhary, Alex Orso  |  Georgia Tech</a:t>
            </a:r>
            <a:endParaRPr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3566B8C-2074-4F2A-BA47-645D60E103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gif"/><Relationship Id="rId7" Type="http://schemas.openxmlformats.org/officeDocument/2006/relationships/image" Target="../media/image17.gi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2.wmf"/><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60648"/>
            <a:ext cx="8077200" cy="1673352"/>
          </a:xfrm>
        </p:spPr>
        <p:txBody>
          <a:bodyPr>
            <a:normAutofit fontScale="90000"/>
          </a:bodyPr>
          <a:lstStyle/>
          <a:p>
            <a:r>
              <a:rPr lang="en-US" dirty="0" smtClean="0"/>
              <a:t>Remote Client-Side Monitoring for Web Applications</a:t>
            </a:r>
            <a:endParaRPr lang="en-US" dirty="0"/>
          </a:p>
        </p:txBody>
      </p:sp>
      <p:sp>
        <p:nvSpPr>
          <p:cNvPr id="3" name="Subtitle 2"/>
          <p:cNvSpPr>
            <a:spLocks noGrp="1"/>
          </p:cNvSpPr>
          <p:nvPr>
            <p:ph type="subTitle" idx="1"/>
          </p:nvPr>
        </p:nvSpPr>
        <p:spPr/>
        <p:txBody>
          <a:bodyPr/>
          <a:lstStyle/>
          <a:p>
            <a:r>
              <a:rPr lang="en-US" sz="2400" b="1" dirty="0" err="1" smtClean="0"/>
              <a:t>Shauvik</a:t>
            </a:r>
            <a:r>
              <a:rPr lang="en-US" sz="2400" b="1" dirty="0" smtClean="0"/>
              <a:t> Roy </a:t>
            </a:r>
            <a:r>
              <a:rPr lang="en-US" sz="2400" b="1" dirty="0" err="1" smtClean="0"/>
              <a:t>Choudhary</a:t>
            </a:r>
            <a:r>
              <a:rPr lang="en-US" dirty="0" smtClean="0"/>
              <a:t>, Alex </a:t>
            </a:r>
            <a:r>
              <a:rPr lang="en-US" dirty="0" err="1" smtClean="0"/>
              <a:t>Orso</a:t>
            </a:r>
            <a:endParaRPr lang="en-US" dirty="0" smtClean="0"/>
          </a:p>
          <a:p>
            <a:r>
              <a:rPr lang="en-US" sz="2400" b="1" dirty="0" smtClean="0"/>
              <a:t>Georgia</a:t>
            </a:r>
            <a:r>
              <a:rPr lang="en-US" dirty="0" smtClean="0"/>
              <a:t> Institute of </a:t>
            </a:r>
            <a:r>
              <a:rPr lang="en-US" sz="2400" b="1" dirty="0" smtClean="0"/>
              <a:t>Tech</a:t>
            </a:r>
            <a:r>
              <a:rPr lang="en-US" dirty="0" smtClean="0"/>
              <a:t>nology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commands do?</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Query</a:t>
            </a:r>
          </a:p>
          <a:p>
            <a:pPr lvl="1"/>
            <a:r>
              <a:rPr lang="en-US" dirty="0" smtClean="0"/>
              <a:t>HTML DOM node (web page elements)</a:t>
            </a:r>
          </a:p>
          <a:p>
            <a:pPr lvl="1"/>
            <a:r>
              <a:rPr lang="en-US" dirty="0" err="1" smtClean="0"/>
              <a:t>Javascript</a:t>
            </a:r>
            <a:r>
              <a:rPr lang="en-US" dirty="0" smtClean="0"/>
              <a:t> objects, variables, arrays</a:t>
            </a:r>
            <a:br>
              <a:rPr lang="en-US" dirty="0" smtClean="0"/>
            </a:br>
            <a:endParaRPr lang="en-US" dirty="0" smtClean="0"/>
          </a:p>
          <a:p>
            <a:r>
              <a:rPr lang="en-US" dirty="0" smtClean="0"/>
              <a:t>Notify – Interact with user</a:t>
            </a:r>
          </a:p>
          <a:p>
            <a:pPr lvl="1"/>
            <a:r>
              <a:rPr lang="en-US" dirty="0" smtClean="0"/>
              <a:t>Display a message (HTML alert or layered dialog)</a:t>
            </a:r>
          </a:p>
          <a:p>
            <a:pPr lvl="1"/>
            <a:endParaRPr lang="en-US" dirty="0" smtClean="0"/>
          </a:p>
          <a:p>
            <a:r>
              <a:rPr lang="en-US" dirty="0" smtClean="0"/>
              <a:t>Update</a:t>
            </a:r>
          </a:p>
          <a:p>
            <a:pPr lvl="1"/>
            <a:r>
              <a:rPr lang="en-US" dirty="0" smtClean="0"/>
              <a:t>Add/Change a node in the HTML DOM</a:t>
            </a:r>
          </a:p>
          <a:p>
            <a:pPr lvl="1"/>
            <a:r>
              <a:rPr lang="en-US" dirty="0" smtClean="0"/>
              <a:t>Add more </a:t>
            </a:r>
            <a:r>
              <a:rPr lang="en-US" dirty="0" err="1" smtClean="0"/>
              <a:t>Javascript</a:t>
            </a:r>
            <a:r>
              <a:rPr lang="en-US" dirty="0" smtClean="0"/>
              <a:t>  to page or change existing code</a:t>
            </a:r>
          </a:p>
          <a:p>
            <a:endParaRPr lang="en-US" dirty="0" smtClean="0"/>
          </a:p>
          <a:p>
            <a:r>
              <a:rPr lang="en-US" dirty="0" smtClean="0"/>
              <a:t>…</a:t>
            </a:r>
          </a:p>
        </p:txBody>
      </p:sp>
      <p:sp>
        <p:nvSpPr>
          <p:cNvPr id="4" name="Slide Number Placeholder 3"/>
          <p:cNvSpPr>
            <a:spLocks noGrp="1"/>
          </p:cNvSpPr>
          <p:nvPr>
            <p:ph type="sldNum" sz="quarter" idx="12"/>
          </p:nvPr>
        </p:nvSpPr>
        <p:spPr/>
        <p:txBody>
          <a:bodyPr/>
          <a:lstStyle/>
          <a:p>
            <a:fld id="{73566B8C-2074-4F2A-BA47-645D60E10368}" type="slidenum">
              <a:rPr lang="en-US" smtClean="0"/>
              <a:pPr/>
              <a:t>10</a:t>
            </a:fld>
            <a:endParaRPr lang="en-US"/>
          </a:p>
        </p:txBody>
      </p:sp>
      <p:sp>
        <p:nvSpPr>
          <p:cNvPr id="8" name="Footer Placeholder 7"/>
          <p:cNvSpPr>
            <a:spLocks noGrp="1"/>
          </p:cNvSpPr>
          <p:nvPr>
            <p:ph type="ftr" sz="quarter" idx="11"/>
          </p:nvPr>
        </p:nvSpPr>
        <p:spPr/>
        <p:txBody>
          <a:bodyPr/>
          <a:lstStyle/>
          <a:p>
            <a:r>
              <a:rPr lang="en-US" smtClean="0"/>
              <a:t>Shauvik Roy Choudhary, Alex Orso  |  Georgia Tech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Command</a:t>
            </a:r>
            <a:endParaRPr lang="en-US" dirty="0"/>
          </a:p>
        </p:txBody>
      </p:sp>
      <p:sp>
        <p:nvSpPr>
          <p:cNvPr id="3" name="Content Placeholder 2"/>
          <p:cNvSpPr>
            <a:spLocks noGrp="1"/>
          </p:cNvSpPr>
          <p:nvPr>
            <p:ph idx="1"/>
          </p:nvPr>
        </p:nvSpPr>
        <p:spPr/>
        <p:txBody>
          <a:bodyPr>
            <a:noAutofit/>
          </a:bodyPr>
          <a:lstStyle/>
          <a:p>
            <a:pPr>
              <a:buNone/>
            </a:pPr>
            <a:r>
              <a:rPr lang="en-US" sz="2000" dirty="0" smtClean="0">
                <a:latin typeface="Courier New" pitchFamily="49" charset="0"/>
                <a:cs typeface="Courier New" pitchFamily="49" charset="0"/>
              </a:rPr>
              <a:t>1. &lt;commands&gt;</a:t>
            </a:r>
          </a:p>
          <a:p>
            <a:pPr>
              <a:buNone/>
            </a:pPr>
            <a:r>
              <a:rPr lang="en-US" sz="2000" dirty="0" smtClean="0">
                <a:latin typeface="Courier New" pitchFamily="49" charset="0"/>
                <a:cs typeface="Courier New" pitchFamily="49" charset="0"/>
              </a:rPr>
              <a:t>2. 	&lt;</a:t>
            </a:r>
            <a:r>
              <a:rPr lang="en-US" sz="2000" dirty="0" err="1" smtClean="0">
                <a:latin typeface="Courier New" pitchFamily="49" charset="0"/>
                <a:cs typeface="Courier New" pitchFamily="49" charset="0"/>
              </a:rPr>
              <a:t>cmd</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3. 		&lt;id&gt;8de9&lt;/id&gt;</a:t>
            </a:r>
          </a:p>
          <a:p>
            <a:pPr>
              <a:buNone/>
            </a:pPr>
            <a:r>
              <a:rPr lang="en-US" sz="2000" dirty="0" smtClean="0">
                <a:latin typeface="Courier New" pitchFamily="49" charset="0"/>
                <a:cs typeface="Courier New" pitchFamily="49" charset="0"/>
              </a:rPr>
              <a:t>4. 		&lt;name&gt;ALERT&lt;/name&gt;</a:t>
            </a:r>
          </a:p>
          <a:p>
            <a:pPr>
              <a:buNone/>
            </a:pPr>
            <a:r>
              <a:rPr lang="en-US" sz="2000" dirty="0" smtClean="0">
                <a:latin typeface="Courier New" pitchFamily="49" charset="0"/>
                <a:cs typeface="Courier New" pitchFamily="49" charset="0"/>
              </a:rPr>
              <a:t>5. 		&lt;</a:t>
            </a:r>
            <a:r>
              <a:rPr lang="en-US" sz="2000" dirty="0" err="1" smtClean="0">
                <a:latin typeface="Courier New" pitchFamily="49" charset="0"/>
                <a:cs typeface="Courier New" pitchFamily="49" charset="0"/>
              </a:rPr>
              <a:t>param</a:t>
            </a:r>
            <a:r>
              <a:rPr lang="en-US" sz="2000" dirty="0" smtClean="0">
                <a:latin typeface="Courier New" pitchFamily="49" charset="0"/>
                <a:cs typeface="Courier New" pitchFamily="49" charset="0"/>
              </a:rPr>
              <a:t>&gt;Hello World!&lt;/</a:t>
            </a:r>
            <a:r>
              <a:rPr lang="en-US" sz="2000" dirty="0" err="1" smtClean="0">
                <a:latin typeface="Courier New" pitchFamily="49" charset="0"/>
                <a:cs typeface="Courier New" pitchFamily="49" charset="0"/>
              </a:rPr>
              <a:t>param</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6. 	&lt;/</a:t>
            </a:r>
            <a:r>
              <a:rPr lang="en-US" sz="2000" dirty="0" err="1" smtClean="0">
                <a:latin typeface="Courier New" pitchFamily="49" charset="0"/>
                <a:cs typeface="Courier New" pitchFamily="49" charset="0"/>
              </a:rPr>
              <a:t>cmd</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7. 	&lt;</a:t>
            </a:r>
            <a:r>
              <a:rPr lang="en-US" sz="2000" dirty="0" err="1" smtClean="0">
                <a:latin typeface="Courier New" pitchFamily="49" charset="0"/>
                <a:cs typeface="Courier New" pitchFamily="49" charset="0"/>
              </a:rPr>
              <a:t>cmd</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8. 		&lt;id&gt;3bsd&lt;/id&gt;</a:t>
            </a:r>
          </a:p>
          <a:p>
            <a:pPr>
              <a:buNone/>
            </a:pPr>
            <a:r>
              <a:rPr lang="en-US" sz="2000" dirty="0" smtClean="0">
                <a:latin typeface="Courier New" pitchFamily="49" charset="0"/>
                <a:cs typeface="Courier New" pitchFamily="49" charset="0"/>
              </a:rPr>
              <a:t>9. 		&lt;name&gt;DUMP&lt;/name&gt;</a:t>
            </a:r>
          </a:p>
          <a:p>
            <a:pPr>
              <a:buNone/>
            </a:pPr>
            <a:r>
              <a:rPr lang="en-US" sz="2000" dirty="0" smtClean="0">
                <a:latin typeface="Courier New" pitchFamily="49" charset="0"/>
                <a:cs typeface="Courier New" pitchFamily="49" charset="0"/>
              </a:rPr>
              <a:t>10. 		&lt;</a:t>
            </a:r>
            <a:r>
              <a:rPr lang="en-US" sz="2000" dirty="0" err="1" smtClean="0">
                <a:latin typeface="Courier New" pitchFamily="49" charset="0"/>
                <a:cs typeface="Courier New" pitchFamily="49" charset="0"/>
              </a:rPr>
              <a:t>param</a:t>
            </a:r>
            <a:r>
              <a:rPr lang="en-US" sz="2000" dirty="0" smtClean="0">
                <a:latin typeface="Courier New" pitchFamily="49" charset="0"/>
                <a:cs typeface="Courier New" pitchFamily="49" charset="0"/>
              </a:rPr>
              <a:t>&gt;</a:t>
            </a:r>
            <a:r>
              <a:rPr lang="en-US" sz="2000" dirty="0" err="1" smtClean="0">
                <a:latin typeface="Courier New" pitchFamily="49" charset="0"/>
                <a:cs typeface="Courier New" pitchFamily="49" charset="0"/>
              </a:rPr>
              <a:t>myObj</a:t>
            </a:r>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param</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11. 		&lt;</a:t>
            </a:r>
            <a:r>
              <a:rPr lang="en-US" sz="2000" dirty="0" err="1" smtClean="0">
                <a:latin typeface="Courier New" pitchFamily="49" charset="0"/>
                <a:cs typeface="Courier New" pitchFamily="49" charset="0"/>
              </a:rPr>
              <a:t>param</a:t>
            </a:r>
            <a:r>
              <a:rPr lang="en-US" sz="2000" dirty="0" smtClean="0">
                <a:latin typeface="Courier New" pitchFamily="49" charset="0"/>
                <a:cs typeface="Courier New" pitchFamily="49" charset="0"/>
              </a:rPr>
              <a:t>&gt;</a:t>
            </a:r>
            <a:r>
              <a:rPr lang="en-US" sz="2000" dirty="0" err="1" smtClean="0">
                <a:latin typeface="Courier New" pitchFamily="49" charset="0"/>
                <a:cs typeface="Courier New" pitchFamily="49" charset="0"/>
              </a:rPr>
              <a:t>myArray</a:t>
            </a:r>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param</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12. &lt;/</a:t>
            </a:r>
            <a:r>
              <a:rPr lang="en-US" sz="2000" dirty="0" err="1" smtClean="0">
                <a:latin typeface="Courier New" pitchFamily="49" charset="0"/>
                <a:cs typeface="Courier New" pitchFamily="49" charset="0"/>
              </a:rPr>
              <a:t>cmd</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13. &lt;/commands&gt;</a:t>
            </a:r>
          </a:p>
          <a:p>
            <a:pPr>
              <a:buNone/>
            </a:pPr>
            <a:endParaRPr lang="en-US" sz="20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73566B8C-2074-4F2A-BA47-645D60E10368}" type="slidenum">
              <a:rPr lang="en-US" smtClean="0"/>
              <a:pPr/>
              <a:t>11</a:t>
            </a:fld>
            <a:endParaRPr lang="en-US"/>
          </a:p>
        </p:txBody>
      </p:sp>
      <p:sp>
        <p:nvSpPr>
          <p:cNvPr id="8" name="Footer Placeholder 7"/>
          <p:cNvSpPr>
            <a:spLocks noGrp="1"/>
          </p:cNvSpPr>
          <p:nvPr>
            <p:ph type="ftr" sz="quarter" idx="11"/>
          </p:nvPr>
        </p:nvSpPr>
        <p:spPr/>
        <p:txBody>
          <a:bodyPr/>
          <a:lstStyle/>
          <a:p>
            <a:r>
              <a:rPr lang="en-US" smtClean="0"/>
              <a:t>Shauvik Roy Choudhary, Alex Orso  |  Georgia Tech</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Command</a:t>
            </a:r>
            <a:endParaRPr lang="en-US" dirty="0"/>
          </a:p>
        </p:txBody>
      </p:sp>
      <p:sp>
        <p:nvSpPr>
          <p:cNvPr id="3" name="Content Placeholder 2"/>
          <p:cNvSpPr>
            <a:spLocks noGrp="1"/>
          </p:cNvSpPr>
          <p:nvPr>
            <p:ph idx="1"/>
          </p:nvPr>
        </p:nvSpPr>
        <p:spPr/>
        <p:txBody>
          <a:bodyPr>
            <a:noAutofit/>
          </a:bodyPr>
          <a:lstStyle/>
          <a:p>
            <a:pPr>
              <a:buNone/>
            </a:pPr>
            <a:r>
              <a:rPr lang="en-US" sz="2000" dirty="0" smtClean="0">
                <a:latin typeface="Courier New" pitchFamily="49" charset="0"/>
                <a:cs typeface="Courier New" pitchFamily="49" charset="0"/>
              </a:rPr>
              <a:t>1. &lt;commands&gt;</a:t>
            </a:r>
          </a:p>
          <a:p>
            <a:pPr>
              <a:buNone/>
            </a:pPr>
            <a:r>
              <a:rPr lang="en-US" sz="2000" dirty="0" smtClean="0">
                <a:latin typeface="Courier New" pitchFamily="49" charset="0"/>
                <a:cs typeface="Courier New" pitchFamily="49" charset="0"/>
              </a:rPr>
              <a:t>2. 	&lt;</a:t>
            </a:r>
            <a:r>
              <a:rPr lang="en-US" sz="2000" dirty="0" err="1" smtClean="0">
                <a:latin typeface="Courier New" pitchFamily="49" charset="0"/>
                <a:cs typeface="Courier New" pitchFamily="49" charset="0"/>
              </a:rPr>
              <a:t>cmd</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3. 		&lt;id&gt;8de9&lt;/id&gt;</a:t>
            </a:r>
          </a:p>
          <a:p>
            <a:pPr>
              <a:buNone/>
            </a:pPr>
            <a:r>
              <a:rPr lang="en-US" sz="2000" dirty="0" smtClean="0">
                <a:latin typeface="Courier New" pitchFamily="49" charset="0"/>
                <a:cs typeface="Courier New" pitchFamily="49" charset="0"/>
              </a:rPr>
              <a:t>4. 		&lt;name&gt;ALERT&lt;/name&gt;</a:t>
            </a:r>
          </a:p>
          <a:p>
            <a:pPr>
              <a:buNone/>
            </a:pPr>
            <a:r>
              <a:rPr lang="en-US" sz="2000" dirty="0" smtClean="0">
                <a:latin typeface="Courier New" pitchFamily="49" charset="0"/>
                <a:cs typeface="Courier New" pitchFamily="49" charset="0"/>
              </a:rPr>
              <a:t>5. 		&lt;</a:t>
            </a:r>
            <a:r>
              <a:rPr lang="en-US" sz="2000" dirty="0" err="1" smtClean="0">
                <a:latin typeface="Courier New" pitchFamily="49" charset="0"/>
                <a:cs typeface="Courier New" pitchFamily="49" charset="0"/>
              </a:rPr>
              <a:t>param</a:t>
            </a:r>
            <a:r>
              <a:rPr lang="en-US" sz="2000" dirty="0" smtClean="0">
                <a:latin typeface="Courier New" pitchFamily="49" charset="0"/>
                <a:cs typeface="Courier New" pitchFamily="49" charset="0"/>
              </a:rPr>
              <a:t>&gt;Hello World!&lt;/</a:t>
            </a:r>
            <a:r>
              <a:rPr lang="en-US" sz="2000" dirty="0" err="1" smtClean="0">
                <a:latin typeface="Courier New" pitchFamily="49" charset="0"/>
                <a:cs typeface="Courier New" pitchFamily="49" charset="0"/>
              </a:rPr>
              <a:t>param</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6. 	&lt;/</a:t>
            </a:r>
            <a:r>
              <a:rPr lang="en-US" sz="2000" dirty="0" err="1" smtClean="0">
                <a:latin typeface="Courier New" pitchFamily="49" charset="0"/>
                <a:cs typeface="Courier New" pitchFamily="49" charset="0"/>
              </a:rPr>
              <a:t>cmd</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7. 	&lt;</a:t>
            </a:r>
            <a:r>
              <a:rPr lang="en-US" sz="2000" dirty="0" err="1" smtClean="0">
                <a:latin typeface="Courier New" pitchFamily="49" charset="0"/>
                <a:cs typeface="Courier New" pitchFamily="49" charset="0"/>
              </a:rPr>
              <a:t>cmd</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8. 		&lt;id&gt;3bsd&lt;/id&gt;</a:t>
            </a:r>
          </a:p>
          <a:p>
            <a:pPr>
              <a:buNone/>
            </a:pPr>
            <a:r>
              <a:rPr lang="en-US" sz="2000" dirty="0" smtClean="0">
                <a:latin typeface="Courier New" pitchFamily="49" charset="0"/>
                <a:cs typeface="Courier New" pitchFamily="49" charset="0"/>
              </a:rPr>
              <a:t>9. 		&lt;name&gt;DUMP&lt;/name&gt;</a:t>
            </a:r>
          </a:p>
          <a:p>
            <a:pPr>
              <a:buNone/>
            </a:pPr>
            <a:r>
              <a:rPr lang="en-US" sz="2000" dirty="0" smtClean="0">
                <a:latin typeface="Courier New" pitchFamily="49" charset="0"/>
                <a:cs typeface="Courier New" pitchFamily="49" charset="0"/>
              </a:rPr>
              <a:t>10. 		&lt;</a:t>
            </a:r>
            <a:r>
              <a:rPr lang="en-US" sz="2000" dirty="0" err="1" smtClean="0">
                <a:latin typeface="Courier New" pitchFamily="49" charset="0"/>
                <a:cs typeface="Courier New" pitchFamily="49" charset="0"/>
              </a:rPr>
              <a:t>param</a:t>
            </a:r>
            <a:r>
              <a:rPr lang="en-US" sz="2000" dirty="0" smtClean="0">
                <a:latin typeface="Courier New" pitchFamily="49" charset="0"/>
                <a:cs typeface="Courier New" pitchFamily="49" charset="0"/>
              </a:rPr>
              <a:t>&gt;</a:t>
            </a:r>
            <a:r>
              <a:rPr lang="en-US" sz="2000" dirty="0" err="1" smtClean="0">
                <a:latin typeface="Courier New" pitchFamily="49" charset="0"/>
                <a:cs typeface="Courier New" pitchFamily="49" charset="0"/>
              </a:rPr>
              <a:t>myObj</a:t>
            </a:r>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param</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11. 		&lt;</a:t>
            </a:r>
            <a:r>
              <a:rPr lang="en-US" sz="2000" dirty="0" err="1" smtClean="0">
                <a:latin typeface="Courier New" pitchFamily="49" charset="0"/>
                <a:cs typeface="Courier New" pitchFamily="49" charset="0"/>
              </a:rPr>
              <a:t>param</a:t>
            </a:r>
            <a:r>
              <a:rPr lang="en-US" sz="2000" dirty="0" smtClean="0">
                <a:latin typeface="Courier New" pitchFamily="49" charset="0"/>
                <a:cs typeface="Courier New" pitchFamily="49" charset="0"/>
              </a:rPr>
              <a:t>&gt;</a:t>
            </a:r>
            <a:r>
              <a:rPr lang="en-US" sz="2000" dirty="0" err="1" smtClean="0">
                <a:latin typeface="Courier New" pitchFamily="49" charset="0"/>
                <a:cs typeface="Courier New" pitchFamily="49" charset="0"/>
              </a:rPr>
              <a:t>myArray</a:t>
            </a:r>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param</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12. &lt;/</a:t>
            </a:r>
            <a:r>
              <a:rPr lang="en-US" sz="2000" dirty="0" err="1" smtClean="0">
                <a:latin typeface="Courier New" pitchFamily="49" charset="0"/>
                <a:cs typeface="Courier New" pitchFamily="49" charset="0"/>
              </a:rPr>
              <a:t>cmd</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13. &lt;/commands&gt;</a:t>
            </a:r>
          </a:p>
          <a:p>
            <a:pPr>
              <a:buNone/>
            </a:pPr>
            <a:endParaRPr lang="en-US" sz="2000"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73566B8C-2074-4F2A-BA47-645D60E10368}" type="slidenum">
              <a:rPr lang="en-US" smtClean="0"/>
              <a:pPr/>
              <a:t>12</a:t>
            </a:fld>
            <a:endParaRPr lang="en-US"/>
          </a:p>
        </p:txBody>
      </p:sp>
      <p:graphicFrame>
        <p:nvGraphicFramePr>
          <p:cNvPr id="5" name="Diagram 4"/>
          <p:cNvGraphicFramePr/>
          <p:nvPr/>
        </p:nvGraphicFramePr>
        <p:xfrm>
          <a:off x="5410200" y="1600200"/>
          <a:ext cx="3581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Footer Placeholder 9"/>
          <p:cNvSpPr>
            <a:spLocks noGrp="1"/>
          </p:cNvSpPr>
          <p:nvPr>
            <p:ph type="ftr" sz="quarter" idx="11"/>
          </p:nvPr>
        </p:nvSpPr>
        <p:spPr/>
        <p:txBody>
          <a:bodyPr/>
          <a:lstStyle/>
          <a:p>
            <a:r>
              <a:rPr lang="en-US" smtClean="0"/>
              <a:t>Shauvik Roy Choudhary, Alex Orso  |  Georgia Tech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Response</a:t>
            </a:r>
            <a:endParaRPr lang="en-US" dirty="0"/>
          </a:p>
        </p:txBody>
      </p:sp>
      <p:sp>
        <p:nvSpPr>
          <p:cNvPr id="3" name="Content Placeholder 2"/>
          <p:cNvSpPr>
            <a:spLocks noGrp="1"/>
          </p:cNvSpPr>
          <p:nvPr>
            <p:ph idx="1"/>
          </p:nvPr>
        </p:nvSpPr>
        <p:spPr/>
        <p:txBody>
          <a:bodyPr>
            <a:noAutofit/>
          </a:bodyPr>
          <a:lstStyle/>
          <a:p>
            <a:pPr>
              <a:buNone/>
            </a:pPr>
            <a:r>
              <a:rPr lang="en-US" sz="2000" dirty="0" smtClean="0">
                <a:latin typeface="Courier New" pitchFamily="49" charset="0"/>
                <a:cs typeface="Courier New" pitchFamily="49" charset="0"/>
              </a:rPr>
              <a:t>1. &lt;responses&gt;</a:t>
            </a:r>
          </a:p>
          <a:p>
            <a:pPr>
              <a:buNone/>
            </a:pPr>
            <a:r>
              <a:rPr lang="en-US" sz="2000" dirty="0" smtClean="0">
                <a:latin typeface="Courier New" pitchFamily="49" charset="0"/>
                <a:cs typeface="Courier New" pitchFamily="49" charset="0"/>
              </a:rPr>
              <a:t>2.  &lt;</a:t>
            </a:r>
            <a:r>
              <a:rPr lang="en-US" sz="2000" dirty="0" err="1" smtClean="0">
                <a:latin typeface="Courier New" pitchFamily="49" charset="0"/>
                <a:cs typeface="Courier New" pitchFamily="49" charset="0"/>
              </a:rPr>
              <a:t>resp</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3.   &lt;id&gt;8de9&lt;/id&gt;</a:t>
            </a:r>
          </a:p>
          <a:p>
            <a:pPr>
              <a:buNone/>
            </a:pPr>
            <a:r>
              <a:rPr lang="en-US" sz="2000" dirty="0" smtClean="0">
                <a:latin typeface="Courier New" pitchFamily="49" charset="0"/>
                <a:cs typeface="Courier New" pitchFamily="49" charset="0"/>
              </a:rPr>
              <a:t>4.   &lt;status&gt;1&lt;/status&gt;</a:t>
            </a:r>
          </a:p>
          <a:p>
            <a:pPr>
              <a:buNone/>
            </a:pPr>
            <a:r>
              <a:rPr lang="en-US" sz="2000" dirty="0" smtClean="0">
                <a:latin typeface="Courier New" pitchFamily="49" charset="0"/>
                <a:cs typeface="Courier New" pitchFamily="49" charset="0"/>
              </a:rPr>
              <a:t>5.  &lt;/</a:t>
            </a:r>
            <a:r>
              <a:rPr lang="en-US" sz="2000" dirty="0" err="1" smtClean="0">
                <a:latin typeface="Courier New" pitchFamily="49" charset="0"/>
                <a:cs typeface="Courier New" pitchFamily="49" charset="0"/>
              </a:rPr>
              <a:t>resp</a:t>
            </a:r>
            <a:r>
              <a:rPr lang="en-US" sz="2000" dirty="0" smtClean="0">
                <a:latin typeface="Courier New" pitchFamily="49" charset="0"/>
                <a:cs typeface="Courier New" pitchFamily="49" charset="0"/>
              </a:rPr>
              <a:t>&gt;</a:t>
            </a:r>
          </a:p>
          <a:p>
            <a:pPr marL="576072" indent="-457200">
              <a:buNone/>
            </a:pPr>
            <a:r>
              <a:rPr lang="en-US" sz="2000" dirty="0" smtClean="0">
                <a:latin typeface="Courier New" pitchFamily="49" charset="0"/>
                <a:cs typeface="Courier New" pitchFamily="49" charset="0"/>
              </a:rPr>
              <a:t>6.  &lt;</a:t>
            </a:r>
            <a:r>
              <a:rPr lang="en-US" sz="2000" dirty="0" err="1" smtClean="0">
                <a:latin typeface="Courier New" pitchFamily="49" charset="0"/>
                <a:cs typeface="Courier New" pitchFamily="49" charset="0"/>
              </a:rPr>
              <a:t>resp</a:t>
            </a:r>
            <a:r>
              <a:rPr lang="en-US" sz="2000" dirty="0" smtClean="0">
                <a:latin typeface="Courier New" pitchFamily="49" charset="0"/>
                <a:cs typeface="Courier New" pitchFamily="49" charset="0"/>
              </a:rPr>
              <a:t>&gt;</a:t>
            </a:r>
          </a:p>
          <a:p>
            <a:pPr marL="576072" indent="-457200">
              <a:buNone/>
            </a:pPr>
            <a:r>
              <a:rPr lang="en-US" sz="2000" dirty="0" smtClean="0">
                <a:latin typeface="Courier New" pitchFamily="49" charset="0"/>
                <a:cs typeface="Courier New" pitchFamily="49" charset="0"/>
              </a:rPr>
              <a:t>7.   &lt;id&gt;3bsd&lt;/id&gt;</a:t>
            </a:r>
          </a:p>
          <a:p>
            <a:pPr>
              <a:buNone/>
            </a:pPr>
            <a:r>
              <a:rPr lang="en-US" sz="2000" dirty="0" smtClean="0">
                <a:latin typeface="Courier New" pitchFamily="49" charset="0"/>
                <a:cs typeface="Courier New" pitchFamily="49" charset="0"/>
              </a:rPr>
              <a:t>8.   &lt;message&gt;</a:t>
            </a:r>
            <a:r>
              <a:rPr lang="en-US" sz="2000" dirty="0" err="1" smtClean="0">
                <a:latin typeface="Courier New" pitchFamily="49" charset="0"/>
                <a:cs typeface="Courier New" pitchFamily="49" charset="0"/>
              </a:rPr>
              <a:t>myObj</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aString</a:t>
            </a:r>
            <a:r>
              <a:rPr lang="en-US" sz="2000" dirty="0" smtClean="0">
                <a:latin typeface="Courier New" pitchFamily="49" charset="0"/>
                <a:cs typeface="Courier New" pitchFamily="49" charset="0"/>
              </a:rPr>
              <a:t>":"Howdy",</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anInteger</a:t>
            </a:r>
            <a:r>
              <a:rPr lang="en-US" sz="2000" dirty="0" smtClean="0">
                <a:latin typeface="Courier New" pitchFamily="49" charset="0"/>
                <a:cs typeface="Courier New" pitchFamily="49" charset="0"/>
              </a:rPr>
              <a:t>":10,</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aBoolean</a:t>
            </a:r>
            <a:r>
              <a:rPr lang="en-US" sz="2000" dirty="0" smtClean="0">
                <a:latin typeface="Courier New" pitchFamily="49" charset="0"/>
                <a:cs typeface="Courier New" pitchFamily="49" charset="0"/>
              </a:rPr>
              <a:t>":true }&lt;/message&gt;</a:t>
            </a:r>
          </a:p>
          <a:p>
            <a:pPr>
              <a:buNone/>
            </a:pPr>
            <a:r>
              <a:rPr lang="en-US" sz="2000" dirty="0" smtClean="0">
                <a:latin typeface="Courier New" pitchFamily="49" charset="0"/>
                <a:cs typeface="Courier New" pitchFamily="49" charset="0"/>
              </a:rPr>
              <a:t>9.   &lt;message&gt;</a:t>
            </a:r>
            <a:r>
              <a:rPr lang="en-US" sz="2000" dirty="0" err="1" smtClean="0">
                <a:latin typeface="Courier New" pitchFamily="49" charset="0"/>
                <a:cs typeface="Courier New" pitchFamily="49" charset="0"/>
              </a:rPr>
              <a:t>myArray</a:t>
            </a:r>
            <a:r>
              <a:rPr lang="en-US" sz="2000" dirty="0" smtClean="0">
                <a:latin typeface="Courier New" pitchFamily="49" charset="0"/>
                <a:cs typeface="Courier New" pitchFamily="49" charset="0"/>
              </a:rPr>
              <a:t>=[1,"foo","web"]&lt;/message&gt;</a:t>
            </a:r>
          </a:p>
          <a:p>
            <a:pPr>
              <a:buNone/>
            </a:pPr>
            <a:r>
              <a:rPr lang="en-US" sz="2000" dirty="0" smtClean="0">
                <a:latin typeface="Courier New" pitchFamily="49" charset="0"/>
                <a:cs typeface="Courier New" pitchFamily="49" charset="0"/>
              </a:rPr>
              <a:t>10. &lt;/</a:t>
            </a:r>
            <a:r>
              <a:rPr lang="en-US" sz="2000" dirty="0" err="1" smtClean="0">
                <a:latin typeface="Courier New" pitchFamily="49" charset="0"/>
                <a:cs typeface="Courier New" pitchFamily="49" charset="0"/>
              </a:rPr>
              <a:t>resp</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11. &lt;/responses&gt;</a:t>
            </a:r>
            <a:endParaRPr lang="en-US" sz="16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73566B8C-2074-4F2A-BA47-645D60E10368}" type="slidenum">
              <a:rPr lang="en-US" smtClean="0"/>
              <a:pPr/>
              <a:t>13</a:t>
            </a:fld>
            <a:endParaRPr lang="en-US"/>
          </a:p>
        </p:txBody>
      </p:sp>
      <p:sp>
        <p:nvSpPr>
          <p:cNvPr id="8" name="Footer Placeholder 7"/>
          <p:cNvSpPr>
            <a:spLocks noGrp="1"/>
          </p:cNvSpPr>
          <p:nvPr>
            <p:ph type="ftr" sz="quarter" idx="11"/>
          </p:nvPr>
        </p:nvSpPr>
        <p:spPr/>
        <p:txBody>
          <a:bodyPr/>
          <a:lstStyle/>
          <a:p>
            <a:r>
              <a:rPr lang="en-US" smtClean="0"/>
              <a:t>Shauvik Roy Choudhary, Alex Orso  |  Georgia Tech</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Response</a:t>
            </a:r>
            <a:endParaRPr lang="en-US" dirty="0"/>
          </a:p>
        </p:txBody>
      </p:sp>
      <p:sp>
        <p:nvSpPr>
          <p:cNvPr id="3" name="Content Placeholder 2"/>
          <p:cNvSpPr>
            <a:spLocks noGrp="1"/>
          </p:cNvSpPr>
          <p:nvPr>
            <p:ph idx="1"/>
          </p:nvPr>
        </p:nvSpPr>
        <p:spPr/>
        <p:txBody>
          <a:bodyPr>
            <a:noAutofit/>
          </a:bodyPr>
          <a:lstStyle/>
          <a:p>
            <a:pPr>
              <a:buNone/>
            </a:pPr>
            <a:r>
              <a:rPr lang="en-US" sz="2000" dirty="0" smtClean="0">
                <a:latin typeface="Courier New" pitchFamily="49" charset="0"/>
                <a:cs typeface="Courier New" pitchFamily="49" charset="0"/>
              </a:rPr>
              <a:t>1. &lt;responses&gt;</a:t>
            </a:r>
          </a:p>
          <a:p>
            <a:pPr>
              <a:buNone/>
            </a:pPr>
            <a:r>
              <a:rPr lang="en-US" sz="2000" dirty="0" smtClean="0">
                <a:latin typeface="Courier New" pitchFamily="49" charset="0"/>
                <a:cs typeface="Courier New" pitchFamily="49" charset="0"/>
              </a:rPr>
              <a:t>2.  &lt;</a:t>
            </a:r>
            <a:r>
              <a:rPr lang="en-US" sz="2000" dirty="0" err="1" smtClean="0">
                <a:latin typeface="Courier New" pitchFamily="49" charset="0"/>
                <a:cs typeface="Courier New" pitchFamily="49" charset="0"/>
              </a:rPr>
              <a:t>resp</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3.   &lt;id&gt;8de9&lt;/id&gt;</a:t>
            </a:r>
          </a:p>
          <a:p>
            <a:pPr>
              <a:buNone/>
            </a:pPr>
            <a:r>
              <a:rPr lang="en-US" sz="2000" dirty="0" smtClean="0">
                <a:latin typeface="Courier New" pitchFamily="49" charset="0"/>
                <a:cs typeface="Courier New" pitchFamily="49" charset="0"/>
              </a:rPr>
              <a:t>4.   &lt;status&gt;1&lt;/status&gt;</a:t>
            </a:r>
          </a:p>
          <a:p>
            <a:pPr>
              <a:buNone/>
            </a:pPr>
            <a:r>
              <a:rPr lang="en-US" sz="2000" dirty="0" smtClean="0">
                <a:latin typeface="Courier New" pitchFamily="49" charset="0"/>
                <a:cs typeface="Courier New" pitchFamily="49" charset="0"/>
              </a:rPr>
              <a:t>5.  &lt;/</a:t>
            </a:r>
            <a:r>
              <a:rPr lang="en-US" sz="2000" dirty="0" err="1" smtClean="0">
                <a:latin typeface="Courier New" pitchFamily="49" charset="0"/>
                <a:cs typeface="Courier New" pitchFamily="49" charset="0"/>
              </a:rPr>
              <a:t>resp</a:t>
            </a:r>
            <a:r>
              <a:rPr lang="en-US" sz="2000" dirty="0" smtClean="0">
                <a:latin typeface="Courier New" pitchFamily="49" charset="0"/>
                <a:cs typeface="Courier New" pitchFamily="49" charset="0"/>
              </a:rPr>
              <a:t>&gt;</a:t>
            </a:r>
          </a:p>
          <a:p>
            <a:pPr marL="576072" indent="-457200">
              <a:buNone/>
            </a:pPr>
            <a:r>
              <a:rPr lang="en-US" sz="2000" dirty="0" smtClean="0">
                <a:latin typeface="Courier New" pitchFamily="49" charset="0"/>
                <a:cs typeface="Courier New" pitchFamily="49" charset="0"/>
              </a:rPr>
              <a:t>6.  &lt;</a:t>
            </a:r>
            <a:r>
              <a:rPr lang="en-US" sz="2000" dirty="0" err="1" smtClean="0">
                <a:latin typeface="Courier New" pitchFamily="49" charset="0"/>
                <a:cs typeface="Courier New" pitchFamily="49" charset="0"/>
              </a:rPr>
              <a:t>resp</a:t>
            </a:r>
            <a:r>
              <a:rPr lang="en-US" sz="2000" dirty="0" smtClean="0">
                <a:latin typeface="Courier New" pitchFamily="49" charset="0"/>
                <a:cs typeface="Courier New" pitchFamily="49" charset="0"/>
              </a:rPr>
              <a:t>&gt;</a:t>
            </a:r>
          </a:p>
          <a:p>
            <a:pPr marL="576072" indent="-457200">
              <a:buNone/>
            </a:pPr>
            <a:r>
              <a:rPr lang="en-US" sz="2000" dirty="0" smtClean="0">
                <a:latin typeface="Courier New" pitchFamily="49" charset="0"/>
                <a:cs typeface="Courier New" pitchFamily="49" charset="0"/>
              </a:rPr>
              <a:t>7.   &lt;id&gt;3bsd&lt;/id&gt;</a:t>
            </a:r>
          </a:p>
          <a:p>
            <a:pPr>
              <a:buNone/>
            </a:pPr>
            <a:r>
              <a:rPr lang="en-US" sz="2000" dirty="0" smtClean="0">
                <a:latin typeface="Courier New" pitchFamily="49" charset="0"/>
                <a:cs typeface="Courier New" pitchFamily="49" charset="0"/>
              </a:rPr>
              <a:t>8.   &lt;message&gt;</a:t>
            </a:r>
            <a:r>
              <a:rPr lang="en-US" sz="2000" dirty="0" err="1" smtClean="0">
                <a:latin typeface="Courier New" pitchFamily="49" charset="0"/>
                <a:cs typeface="Courier New" pitchFamily="49" charset="0"/>
              </a:rPr>
              <a:t>myObj</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aString</a:t>
            </a:r>
            <a:r>
              <a:rPr lang="en-US" sz="2000" dirty="0" smtClean="0">
                <a:latin typeface="Courier New" pitchFamily="49" charset="0"/>
                <a:cs typeface="Courier New" pitchFamily="49" charset="0"/>
              </a:rPr>
              <a:t>":"Howdy",</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anInteger</a:t>
            </a:r>
            <a:r>
              <a:rPr lang="en-US" sz="2000" dirty="0" smtClean="0">
                <a:latin typeface="Courier New" pitchFamily="49" charset="0"/>
                <a:cs typeface="Courier New" pitchFamily="49" charset="0"/>
              </a:rPr>
              <a:t>":10,</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aBoolean</a:t>
            </a:r>
            <a:r>
              <a:rPr lang="en-US" sz="2000" dirty="0" smtClean="0">
                <a:latin typeface="Courier New" pitchFamily="49" charset="0"/>
                <a:cs typeface="Courier New" pitchFamily="49" charset="0"/>
              </a:rPr>
              <a:t>":true }&lt;/message&gt;</a:t>
            </a:r>
          </a:p>
          <a:p>
            <a:pPr>
              <a:buNone/>
            </a:pPr>
            <a:r>
              <a:rPr lang="en-US" sz="2000" dirty="0" smtClean="0">
                <a:latin typeface="Courier New" pitchFamily="49" charset="0"/>
                <a:cs typeface="Courier New" pitchFamily="49" charset="0"/>
              </a:rPr>
              <a:t>9.   &lt;message&gt;</a:t>
            </a:r>
            <a:r>
              <a:rPr lang="en-US" sz="2000" dirty="0" err="1" smtClean="0">
                <a:latin typeface="Courier New" pitchFamily="49" charset="0"/>
                <a:cs typeface="Courier New" pitchFamily="49" charset="0"/>
              </a:rPr>
              <a:t>myArray</a:t>
            </a:r>
            <a:r>
              <a:rPr lang="en-US" sz="2000" dirty="0" smtClean="0">
                <a:latin typeface="Courier New" pitchFamily="49" charset="0"/>
                <a:cs typeface="Courier New" pitchFamily="49" charset="0"/>
              </a:rPr>
              <a:t>=[1,"foo","web"]&lt;/message&gt;</a:t>
            </a:r>
          </a:p>
          <a:p>
            <a:pPr>
              <a:buNone/>
            </a:pPr>
            <a:r>
              <a:rPr lang="en-US" sz="2000" dirty="0" smtClean="0">
                <a:latin typeface="Courier New" pitchFamily="49" charset="0"/>
                <a:cs typeface="Courier New" pitchFamily="49" charset="0"/>
              </a:rPr>
              <a:t>10. &lt;/</a:t>
            </a:r>
            <a:r>
              <a:rPr lang="en-US" sz="2000" dirty="0" err="1" smtClean="0">
                <a:latin typeface="Courier New" pitchFamily="49" charset="0"/>
                <a:cs typeface="Courier New" pitchFamily="49" charset="0"/>
              </a:rPr>
              <a:t>resp</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11. &lt;/responses&gt;</a:t>
            </a:r>
            <a:endParaRPr lang="en-US" sz="1600"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73566B8C-2074-4F2A-BA47-645D60E10368}" type="slidenum">
              <a:rPr lang="en-US" smtClean="0"/>
              <a:pPr/>
              <a:t>14</a:t>
            </a:fld>
            <a:endParaRPr lang="en-US"/>
          </a:p>
        </p:txBody>
      </p:sp>
      <p:sp>
        <p:nvSpPr>
          <p:cNvPr id="4" name="Rectangle 3"/>
          <p:cNvSpPr/>
          <p:nvPr/>
        </p:nvSpPr>
        <p:spPr>
          <a:xfrm>
            <a:off x="1295400" y="2794000"/>
            <a:ext cx="2819400" cy="304800"/>
          </a:xfrm>
          <a:prstGeom prst="rect">
            <a:avLst/>
          </a:prstGeom>
          <a:solidFill>
            <a:srgbClr val="FFFF00">
              <a:alpha val="29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3"/>
          <a:srcRect/>
          <a:stretch>
            <a:fillRect/>
          </a:stretch>
        </p:blipFill>
        <p:spPr bwMode="auto">
          <a:xfrm>
            <a:off x="4572000" y="1762539"/>
            <a:ext cx="2362200" cy="1437861"/>
          </a:xfrm>
          <a:prstGeom prst="rect">
            <a:avLst/>
          </a:prstGeom>
          <a:noFill/>
          <a:ln w="9525">
            <a:noFill/>
            <a:miter lim="800000"/>
            <a:headEnd/>
            <a:tailEnd/>
          </a:ln>
          <a:effectLst/>
        </p:spPr>
      </p:pic>
      <p:sp>
        <p:nvSpPr>
          <p:cNvPr id="10" name="Footer Placeholder 9"/>
          <p:cNvSpPr>
            <a:spLocks noGrp="1"/>
          </p:cNvSpPr>
          <p:nvPr>
            <p:ph type="ftr" sz="quarter" idx="11"/>
          </p:nvPr>
        </p:nvSpPr>
        <p:spPr/>
        <p:txBody>
          <a:bodyPr/>
          <a:lstStyle/>
          <a:p>
            <a:r>
              <a:rPr lang="en-US" smtClean="0"/>
              <a:t>Shauvik Roy Choudhary, Alex Orso  |  Georgia Tech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Response</a:t>
            </a:r>
            <a:endParaRPr lang="en-US" dirty="0"/>
          </a:p>
        </p:txBody>
      </p:sp>
      <p:sp>
        <p:nvSpPr>
          <p:cNvPr id="3" name="Content Placeholder 2"/>
          <p:cNvSpPr>
            <a:spLocks noGrp="1"/>
          </p:cNvSpPr>
          <p:nvPr>
            <p:ph idx="1"/>
          </p:nvPr>
        </p:nvSpPr>
        <p:spPr/>
        <p:txBody>
          <a:bodyPr>
            <a:noAutofit/>
          </a:bodyPr>
          <a:lstStyle/>
          <a:p>
            <a:pPr>
              <a:buNone/>
            </a:pPr>
            <a:r>
              <a:rPr lang="en-US" sz="2000" dirty="0" smtClean="0">
                <a:latin typeface="Courier New" pitchFamily="49" charset="0"/>
                <a:cs typeface="Courier New" pitchFamily="49" charset="0"/>
              </a:rPr>
              <a:t>1. &lt;responses&gt;</a:t>
            </a:r>
          </a:p>
          <a:p>
            <a:pPr>
              <a:buNone/>
            </a:pPr>
            <a:r>
              <a:rPr lang="en-US" sz="2000" dirty="0" smtClean="0">
                <a:latin typeface="Courier New" pitchFamily="49" charset="0"/>
                <a:cs typeface="Courier New" pitchFamily="49" charset="0"/>
              </a:rPr>
              <a:t>2.  &lt;</a:t>
            </a:r>
            <a:r>
              <a:rPr lang="en-US" sz="2000" dirty="0" err="1" smtClean="0">
                <a:latin typeface="Courier New" pitchFamily="49" charset="0"/>
                <a:cs typeface="Courier New" pitchFamily="49" charset="0"/>
              </a:rPr>
              <a:t>resp</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3.   &lt;id&gt;8de9&lt;/id&gt;</a:t>
            </a:r>
          </a:p>
          <a:p>
            <a:pPr>
              <a:buNone/>
            </a:pPr>
            <a:r>
              <a:rPr lang="en-US" sz="2000" dirty="0" smtClean="0">
                <a:latin typeface="Courier New" pitchFamily="49" charset="0"/>
                <a:cs typeface="Courier New" pitchFamily="49" charset="0"/>
              </a:rPr>
              <a:t>4.   &lt;status&gt;1&lt;/status&gt;</a:t>
            </a:r>
          </a:p>
          <a:p>
            <a:pPr>
              <a:buNone/>
            </a:pPr>
            <a:r>
              <a:rPr lang="en-US" sz="2000" dirty="0" smtClean="0">
                <a:latin typeface="Courier New" pitchFamily="49" charset="0"/>
                <a:cs typeface="Courier New" pitchFamily="49" charset="0"/>
              </a:rPr>
              <a:t>5.  &lt;/</a:t>
            </a:r>
            <a:r>
              <a:rPr lang="en-US" sz="2000" dirty="0" err="1" smtClean="0">
                <a:latin typeface="Courier New" pitchFamily="49" charset="0"/>
                <a:cs typeface="Courier New" pitchFamily="49" charset="0"/>
              </a:rPr>
              <a:t>resp</a:t>
            </a:r>
            <a:r>
              <a:rPr lang="en-US" sz="2000" dirty="0" smtClean="0">
                <a:latin typeface="Courier New" pitchFamily="49" charset="0"/>
                <a:cs typeface="Courier New" pitchFamily="49" charset="0"/>
              </a:rPr>
              <a:t>&gt;</a:t>
            </a:r>
          </a:p>
          <a:p>
            <a:pPr marL="576072" indent="-457200">
              <a:buNone/>
            </a:pPr>
            <a:r>
              <a:rPr lang="en-US" sz="2000" dirty="0" smtClean="0">
                <a:latin typeface="Courier New" pitchFamily="49" charset="0"/>
                <a:cs typeface="Courier New" pitchFamily="49" charset="0"/>
              </a:rPr>
              <a:t>6.  &lt;</a:t>
            </a:r>
            <a:r>
              <a:rPr lang="en-US" sz="2000" dirty="0" err="1" smtClean="0">
                <a:latin typeface="Courier New" pitchFamily="49" charset="0"/>
                <a:cs typeface="Courier New" pitchFamily="49" charset="0"/>
              </a:rPr>
              <a:t>resp</a:t>
            </a:r>
            <a:r>
              <a:rPr lang="en-US" sz="2000" dirty="0" smtClean="0">
                <a:latin typeface="Courier New" pitchFamily="49" charset="0"/>
                <a:cs typeface="Courier New" pitchFamily="49" charset="0"/>
              </a:rPr>
              <a:t>&gt;</a:t>
            </a:r>
          </a:p>
          <a:p>
            <a:pPr marL="576072" indent="-457200">
              <a:buNone/>
            </a:pPr>
            <a:r>
              <a:rPr lang="en-US" sz="2000" dirty="0" smtClean="0">
                <a:latin typeface="Courier New" pitchFamily="49" charset="0"/>
                <a:cs typeface="Courier New" pitchFamily="49" charset="0"/>
              </a:rPr>
              <a:t>7.   &lt;id&gt;3bsd&lt;/id&gt;</a:t>
            </a:r>
          </a:p>
          <a:p>
            <a:pPr>
              <a:buNone/>
            </a:pPr>
            <a:r>
              <a:rPr lang="en-US" sz="2000" dirty="0" smtClean="0">
                <a:latin typeface="Courier New" pitchFamily="49" charset="0"/>
                <a:cs typeface="Courier New" pitchFamily="49" charset="0"/>
              </a:rPr>
              <a:t>8.   &lt;message&gt;</a:t>
            </a:r>
            <a:r>
              <a:rPr lang="en-US" sz="2000" dirty="0" err="1" smtClean="0">
                <a:latin typeface="Courier New" pitchFamily="49" charset="0"/>
                <a:cs typeface="Courier New" pitchFamily="49" charset="0"/>
              </a:rPr>
              <a:t>myObj</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aString</a:t>
            </a:r>
            <a:r>
              <a:rPr lang="en-US" sz="2000" dirty="0" smtClean="0">
                <a:latin typeface="Courier New" pitchFamily="49" charset="0"/>
                <a:cs typeface="Courier New" pitchFamily="49" charset="0"/>
              </a:rPr>
              <a:t>":"Howdy",</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anInteger</a:t>
            </a:r>
            <a:r>
              <a:rPr lang="en-US" sz="2000" dirty="0" smtClean="0">
                <a:latin typeface="Courier New" pitchFamily="49" charset="0"/>
                <a:cs typeface="Courier New" pitchFamily="49" charset="0"/>
              </a:rPr>
              <a:t>":10,</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aBoolean</a:t>
            </a:r>
            <a:r>
              <a:rPr lang="en-US" sz="2000" dirty="0" smtClean="0">
                <a:latin typeface="Courier New" pitchFamily="49" charset="0"/>
                <a:cs typeface="Courier New" pitchFamily="49" charset="0"/>
              </a:rPr>
              <a:t>":true }&lt;/message&gt;</a:t>
            </a:r>
          </a:p>
          <a:p>
            <a:pPr>
              <a:buNone/>
            </a:pPr>
            <a:r>
              <a:rPr lang="en-US" sz="2000" dirty="0" smtClean="0">
                <a:latin typeface="Courier New" pitchFamily="49" charset="0"/>
                <a:cs typeface="Courier New" pitchFamily="49" charset="0"/>
              </a:rPr>
              <a:t>9.   &lt;message&gt;</a:t>
            </a:r>
            <a:r>
              <a:rPr lang="en-US" sz="2000" dirty="0" err="1" smtClean="0">
                <a:latin typeface="Courier New" pitchFamily="49" charset="0"/>
                <a:cs typeface="Courier New" pitchFamily="49" charset="0"/>
              </a:rPr>
              <a:t>myArray</a:t>
            </a:r>
            <a:r>
              <a:rPr lang="en-US" sz="2000" dirty="0" smtClean="0">
                <a:latin typeface="Courier New" pitchFamily="49" charset="0"/>
                <a:cs typeface="Courier New" pitchFamily="49" charset="0"/>
              </a:rPr>
              <a:t>=[1,"foo","web"]&lt;/message&gt;</a:t>
            </a:r>
          </a:p>
          <a:p>
            <a:pPr>
              <a:buNone/>
            </a:pPr>
            <a:r>
              <a:rPr lang="en-US" sz="2000" dirty="0" smtClean="0">
                <a:latin typeface="Courier New" pitchFamily="49" charset="0"/>
                <a:cs typeface="Courier New" pitchFamily="49" charset="0"/>
              </a:rPr>
              <a:t>10. &lt;/</a:t>
            </a:r>
            <a:r>
              <a:rPr lang="en-US" sz="2000" dirty="0" err="1" smtClean="0">
                <a:latin typeface="Courier New" pitchFamily="49" charset="0"/>
                <a:cs typeface="Courier New" pitchFamily="49" charset="0"/>
              </a:rPr>
              <a:t>resp</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11. &lt;/responses&gt;</a:t>
            </a:r>
            <a:endParaRPr lang="en-US" sz="1600" dirty="0">
              <a:latin typeface="Courier New" pitchFamily="49" charset="0"/>
              <a:cs typeface="Courier New" pitchFamily="49" charset="0"/>
            </a:endParaRPr>
          </a:p>
        </p:txBody>
      </p:sp>
      <p:sp>
        <p:nvSpPr>
          <p:cNvPr id="8" name="Slide Number Placeholder 7"/>
          <p:cNvSpPr>
            <a:spLocks noGrp="1"/>
          </p:cNvSpPr>
          <p:nvPr>
            <p:ph type="sldNum" sz="quarter" idx="12"/>
          </p:nvPr>
        </p:nvSpPr>
        <p:spPr/>
        <p:txBody>
          <a:bodyPr/>
          <a:lstStyle/>
          <a:p>
            <a:fld id="{73566B8C-2074-4F2A-BA47-645D60E10368}" type="slidenum">
              <a:rPr lang="en-US" smtClean="0"/>
              <a:pPr/>
              <a:t>15</a:t>
            </a:fld>
            <a:endParaRPr lang="en-US"/>
          </a:p>
        </p:txBody>
      </p:sp>
      <p:sp>
        <p:nvSpPr>
          <p:cNvPr id="5" name="Rectangle 4"/>
          <p:cNvSpPr/>
          <p:nvPr/>
        </p:nvSpPr>
        <p:spPr>
          <a:xfrm>
            <a:off x="1257300" y="3975100"/>
            <a:ext cx="7162800" cy="977899"/>
          </a:xfrm>
          <a:prstGeom prst="rect">
            <a:avLst/>
          </a:prstGeom>
          <a:solidFill>
            <a:srgbClr val="FFFF00">
              <a:alpha val="29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4267200" y="1676400"/>
            <a:ext cx="4495800" cy="1981200"/>
            <a:chOff x="4267200" y="1676400"/>
            <a:chExt cx="4495800" cy="1981200"/>
          </a:xfrm>
        </p:grpSpPr>
        <p:sp>
          <p:nvSpPr>
            <p:cNvPr id="7" name="Folded Corner 6"/>
            <p:cNvSpPr/>
            <p:nvPr/>
          </p:nvSpPr>
          <p:spPr>
            <a:xfrm>
              <a:off x="4267200" y="1676400"/>
              <a:ext cx="4495800" cy="1981200"/>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TextBox 3"/>
            <p:cNvSpPr txBox="1"/>
            <p:nvPr/>
          </p:nvSpPr>
          <p:spPr>
            <a:xfrm>
              <a:off x="4267200" y="1752600"/>
              <a:ext cx="4419600" cy="1754326"/>
            </a:xfrm>
            <a:prstGeom prst="rect">
              <a:avLst/>
            </a:prstGeom>
            <a:noFill/>
          </p:spPr>
          <p:txBody>
            <a:bodyPr wrap="square" rtlCol="0">
              <a:spAutoFit/>
            </a:bodyPr>
            <a:lstStyle/>
            <a:p>
              <a:r>
                <a:rPr lang="en-US" dirty="0" smtClean="0">
                  <a:latin typeface="Courier New" pitchFamily="49" charset="0"/>
                  <a:cs typeface="Courier New" pitchFamily="49" charset="0"/>
                </a:rPr>
                <a:t>&lt;script type="text/</a:t>
              </a:r>
              <a:r>
                <a:rPr lang="en-US" dirty="0" err="1" smtClean="0">
                  <a:latin typeface="Courier New" pitchFamily="49" charset="0"/>
                  <a:cs typeface="Courier New" pitchFamily="49" charset="0"/>
                </a:rPr>
                <a:t>javascript</a:t>
              </a:r>
              <a:r>
                <a:rPr lang="en-US" dirty="0" smtClean="0">
                  <a:latin typeface="Courier New" pitchFamily="49" charset="0"/>
                  <a:cs typeface="Courier New" pitchFamily="49" charset="0"/>
                </a:rPr>
                <a:t>"&gt;</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myObj</a:t>
              </a:r>
              <a:r>
                <a:rPr lang="en-US" dirty="0" smtClean="0">
                  <a:latin typeface="Courier New" pitchFamily="49" charset="0"/>
                  <a:cs typeface="Courier New" pitchFamily="49" charset="0"/>
                </a:rPr>
                <a:t>=new Object();</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myObj.aString</a:t>
              </a:r>
              <a:r>
                <a:rPr lang="en-US" dirty="0" smtClean="0">
                  <a:latin typeface="Courier New" pitchFamily="49" charset="0"/>
                  <a:cs typeface="Courier New" pitchFamily="49" charset="0"/>
                </a:rPr>
                <a:t>=“Howdy";</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myObj.anInteger</a:t>
              </a:r>
              <a:r>
                <a:rPr lang="en-US" dirty="0" smtClean="0">
                  <a:latin typeface="Courier New" pitchFamily="49" charset="0"/>
                  <a:cs typeface="Courier New" pitchFamily="49" charset="0"/>
                </a:rPr>
                <a:t>=10;</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myObj.aBoolean</a:t>
              </a:r>
              <a:r>
                <a:rPr lang="en-US" dirty="0" smtClean="0">
                  <a:latin typeface="Courier New" pitchFamily="49" charset="0"/>
                  <a:cs typeface="Courier New" pitchFamily="49" charset="0"/>
                </a:rPr>
                <a:t>=true;</a:t>
              </a:r>
            </a:p>
            <a:p>
              <a:r>
                <a:rPr lang="en-US" dirty="0" smtClean="0">
                  <a:latin typeface="Courier New" pitchFamily="49" charset="0"/>
                  <a:cs typeface="Courier New" pitchFamily="49" charset="0"/>
                </a:rPr>
                <a:t>&lt;/script&gt;</a:t>
              </a:r>
              <a:endParaRPr lang="en-US" dirty="0">
                <a:latin typeface="Courier New" pitchFamily="49" charset="0"/>
                <a:cs typeface="Courier New" pitchFamily="49" charset="0"/>
              </a:endParaRPr>
            </a:p>
          </p:txBody>
        </p:sp>
      </p:grpSp>
      <p:sp>
        <p:nvSpPr>
          <p:cNvPr id="13" name="Footer Placeholder 12"/>
          <p:cNvSpPr>
            <a:spLocks noGrp="1"/>
          </p:cNvSpPr>
          <p:nvPr>
            <p:ph type="ftr" sz="quarter" idx="11"/>
          </p:nvPr>
        </p:nvSpPr>
        <p:spPr/>
        <p:txBody>
          <a:bodyPr/>
          <a:lstStyle/>
          <a:p>
            <a:r>
              <a:rPr lang="en-US" smtClean="0"/>
              <a:t>Shauvik Roy Choudhary, Alex Orso  |  Georgia Tech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Response</a:t>
            </a:r>
            <a:endParaRPr lang="en-US" dirty="0"/>
          </a:p>
        </p:txBody>
      </p:sp>
      <p:sp>
        <p:nvSpPr>
          <p:cNvPr id="3" name="Content Placeholder 2"/>
          <p:cNvSpPr>
            <a:spLocks noGrp="1"/>
          </p:cNvSpPr>
          <p:nvPr>
            <p:ph idx="1"/>
          </p:nvPr>
        </p:nvSpPr>
        <p:spPr/>
        <p:txBody>
          <a:bodyPr>
            <a:noAutofit/>
          </a:bodyPr>
          <a:lstStyle/>
          <a:p>
            <a:pPr>
              <a:buNone/>
            </a:pPr>
            <a:r>
              <a:rPr lang="en-US" sz="2000" dirty="0" smtClean="0">
                <a:latin typeface="Courier New" pitchFamily="49" charset="0"/>
                <a:cs typeface="Courier New" pitchFamily="49" charset="0"/>
              </a:rPr>
              <a:t>1. &lt;responses&gt;</a:t>
            </a:r>
          </a:p>
          <a:p>
            <a:pPr>
              <a:buNone/>
            </a:pPr>
            <a:r>
              <a:rPr lang="en-US" sz="2000" dirty="0" smtClean="0">
                <a:latin typeface="Courier New" pitchFamily="49" charset="0"/>
                <a:cs typeface="Courier New" pitchFamily="49" charset="0"/>
              </a:rPr>
              <a:t>2.  &lt;</a:t>
            </a:r>
            <a:r>
              <a:rPr lang="en-US" sz="2000" dirty="0" err="1" smtClean="0">
                <a:latin typeface="Courier New" pitchFamily="49" charset="0"/>
                <a:cs typeface="Courier New" pitchFamily="49" charset="0"/>
              </a:rPr>
              <a:t>resp</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3.   &lt;id&gt;8de9&lt;/id&gt;</a:t>
            </a:r>
          </a:p>
          <a:p>
            <a:pPr>
              <a:buNone/>
            </a:pPr>
            <a:r>
              <a:rPr lang="en-US" sz="2000" dirty="0" smtClean="0">
                <a:latin typeface="Courier New" pitchFamily="49" charset="0"/>
                <a:cs typeface="Courier New" pitchFamily="49" charset="0"/>
              </a:rPr>
              <a:t>4.   &lt;status&gt;1&lt;/status&gt;</a:t>
            </a:r>
          </a:p>
          <a:p>
            <a:pPr>
              <a:buNone/>
            </a:pPr>
            <a:r>
              <a:rPr lang="en-US" sz="2000" dirty="0" smtClean="0">
                <a:latin typeface="Courier New" pitchFamily="49" charset="0"/>
                <a:cs typeface="Courier New" pitchFamily="49" charset="0"/>
              </a:rPr>
              <a:t>5.  &lt;/</a:t>
            </a:r>
            <a:r>
              <a:rPr lang="en-US" sz="2000" dirty="0" err="1" smtClean="0">
                <a:latin typeface="Courier New" pitchFamily="49" charset="0"/>
                <a:cs typeface="Courier New" pitchFamily="49" charset="0"/>
              </a:rPr>
              <a:t>resp</a:t>
            </a:r>
            <a:r>
              <a:rPr lang="en-US" sz="2000" dirty="0" smtClean="0">
                <a:latin typeface="Courier New" pitchFamily="49" charset="0"/>
                <a:cs typeface="Courier New" pitchFamily="49" charset="0"/>
              </a:rPr>
              <a:t>&gt;</a:t>
            </a:r>
          </a:p>
          <a:p>
            <a:pPr marL="576072" indent="-457200">
              <a:buNone/>
            </a:pPr>
            <a:r>
              <a:rPr lang="en-US" sz="2000" dirty="0" smtClean="0">
                <a:latin typeface="Courier New" pitchFamily="49" charset="0"/>
                <a:cs typeface="Courier New" pitchFamily="49" charset="0"/>
              </a:rPr>
              <a:t>6.  &lt;</a:t>
            </a:r>
            <a:r>
              <a:rPr lang="en-US" sz="2000" dirty="0" err="1" smtClean="0">
                <a:latin typeface="Courier New" pitchFamily="49" charset="0"/>
                <a:cs typeface="Courier New" pitchFamily="49" charset="0"/>
              </a:rPr>
              <a:t>resp</a:t>
            </a:r>
            <a:r>
              <a:rPr lang="en-US" sz="2000" dirty="0" smtClean="0">
                <a:latin typeface="Courier New" pitchFamily="49" charset="0"/>
                <a:cs typeface="Courier New" pitchFamily="49" charset="0"/>
              </a:rPr>
              <a:t>&gt;</a:t>
            </a:r>
          </a:p>
          <a:p>
            <a:pPr marL="576072" indent="-457200">
              <a:buNone/>
            </a:pPr>
            <a:r>
              <a:rPr lang="en-US" sz="2000" dirty="0" smtClean="0">
                <a:latin typeface="Courier New" pitchFamily="49" charset="0"/>
                <a:cs typeface="Courier New" pitchFamily="49" charset="0"/>
              </a:rPr>
              <a:t>7.   &lt;id&gt;3bsd&lt;/id&gt;</a:t>
            </a:r>
          </a:p>
          <a:p>
            <a:pPr>
              <a:buNone/>
            </a:pPr>
            <a:r>
              <a:rPr lang="en-US" sz="2000" dirty="0" smtClean="0">
                <a:latin typeface="Courier New" pitchFamily="49" charset="0"/>
                <a:cs typeface="Courier New" pitchFamily="49" charset="0"/>
              </a:rPr>
              <a:t>8.   &lt;message&gt;</a:t>
            </a:r>
            <a:r>
              <a:rPr lang="en-US" sz="2000" dirty="0" err="1" smtClean="0">
                <a:latin typeface="Courier New" pitchFamily="49" charset="0"/>
                <a:cs typeface="Courier New" pitchFamily="49" charset="0"/>
              </a:rPr>
              <a:t>myObj</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aString</a:t>
            </a:r>
            <a:r>
              <a:rPr lang="en-US" sz="2000" dirty="0" smtClean="0">
                <a:latin typeface="Courier New" pitchFamily="49" charset="0"/>
                <a:cs typeface="Courier New" pitchFamily="49" charset="0"/>
              </a:rPr>
              <a:t>":"Howdy",</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anInteger</a:t>
            </a:r>
            <a:r>
              <a:rPr lang="en-US" sz="2000" dirty="0" smtClean="0">
                <a:latin typeface="Courier New" pitchFamily="49" charset="0"/>
                <a:cs typeface="Courier New" pitchFamily="49" charset="0"/>
              </a:rPr>
              <a:t>":10,</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aBoolean</a:t>
            </a:r>
            <a:r>
              <a:rPr lang="en-US" sz="2000" dirty="0" smtClean="0">
                <a:latin typeface="Courier New" pitchFamily="49" charset="0"/>
                <a:cs typeface="Courier New" pitchFamily="49" charset="0"/>
              </a:rPr>
              <a:t>":true }&lt;/message&gt;</a:t>
            </a:r>
          </a:p>
          <a:p>
            <a:pPr>
              <a:buNone/>
            </a:pPr>
            <a:r>
              <a:rPr lang="en-US" sz="2000" dirty="0" smtClean="0">
                <a:latin typeface="Courier New" pitchFamily="49" charset="0"/>
                <a:cs typeface="Courier New" pitchFamily="49" charset="0"/>
              </a:rPr>
              <a:t>9.   &lt;message&gt;</a:t>
            </a:r>
            <a:r>
              <a:rPr lang="en-US" sz="2000" dirty="0" err="1" smtClean="0">
                <a:latin typeface="Courier New" pitchFamily="49" charset="0"/>
                <a:cs typeface="Courier New" pitchFamily="49" charset="0"/>
              </a:rPr>
              <a:t>myArray</a:t>
            </a:r>
            <a:r>
              <a:rPr lang="en-US" sz="2000" dirty="0" smtClean="0">
                <a:latin typeface="Courier New" pitchFamily="49" charset="0"/>
                <a:cs typeface="Courier New" pitchFamily="49" charset="0"/>
              </a:rPr>
              <a:t>=[1,"foo","web"]&lt;/message&gt;</a:t>
            </a:r>
          </a:p>
          <a:p>
            <a:pPr>
              <a:buNone/>
            </a:pPr>
            <a:r>
              <a:rPr lang="en-US" sz="2000" dirty="0" smtClean="0">
                <a:latin typeface="Courier New" pitchFamily="49" charset="0"/>
                <a:cs typeface="Courier New" pitchFamily="49" charset="0"/>
              </a:rPr>
              <a:t>10. &lt;/</a:t>
            </a:r>
            <a:r>
              <a:rPr lang="en-US" sz="2000" dirty="0" err="1" smtClean="0">
                <a:latin typeface="Courier New" pitchFamily="49" charset="0"/>
                <a:cs typeface="Courier New" pitchFamily="49" charset="0"/>
              </a:rPr>
              <a:t>resp</a:t>
            </a:r>
            <a:r>
              <a:rPr lang="en-US" sz="2000" dirty="0" smtClean="0">
                <a:latin typeface="Courier New" pitchFamily="49" charset="0"/>
                <a:cs typeface="Courier New" pitchFamily="49" charset="0"/>
              </a:rPr>
              <a:t>&gt;</a:t>
            </a:r>
          </a:p>
          <a:p>
            <a:pPr>
              <a:buNone/>
            </a:pPr>
            <a:r>
              <a:rPr lang="en-US" sz="2000" dirty="0" smtClean="0">
                <a:latin typeface="Courier New" pitchFamily="49" charset="0"/>
                <a:cs typeface="Courier New" pitchFamily="49" charset="0"/>
              </a:rPr>
              <a:t>11. &lt;/responses&gt;</a:t>
            </a:r>
            <a:endParaRPr lang="en-US" sz="1600" dirty="0">
              <a:latin typeface="Courier New" pitchFamily="49" charset="0"/>
              <a:cs typeface="Courier New" pitchFamily="49" charset="0"/>
            </a:endParaRPr>
          </a:p>
        </p:txBody>
      </p:sp>
      <p:sp>
        <p:nvSpPr>
          <p:cNvPr id="7" name="Slide Number Placeholder 6"/>
          <p:cNvSpPr>
            <a:spLocks noGrp="1"/>
          </p:cNvSpPr>
          <p:nvPr>
            <p:ph type="sldNum" sz="quarter" idx="12"/>
          </p:nvPr>
        </p:nvSpPr>
        <p:spPr/>
        <p:txBody>
          <a:bodyPr/>
          <a:lstStyle/>
          <a:p>
            <a:fld id="{73566B8C-2074-4F2A-BA47-645D60E10368}" type="slidenum">
              <a:rPr lang="en-US" smtClean="0"/>
              <a:pPr/>
              <a:t>16</a:t>
            </a:fld>
            <a:endParaRPr lang="en-US"/>
          </a:p>
        </p:txBody>
      </p:sp>
      <p:sp>
        <p:nvSpPr>
          <p:cNvPr id="4" name="Rectangle 3"/>
          <p:cNvSpPr/>
          <p:nvPr/>
        </p:nvSpPr>
        <p:spPr>
          <a:xfrm>
            <a:off x="1219200" y="4914900"/>
            <a:ext cx="6629400" cy="317500"/>
          </a:xfrm>
          <a:prstGeom prst="rect">
            <a:avLst/>
          </a:prstGeom>
          <a:solidFill>
            <a:srgbClr val="FFFF00">
              <a:alpha val="29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4267200" y="1676400"/>
            <a:ext cx="4495800" cy="1981200"/>
            <a:chOff x="4267200" y="1676400"/>
            <a:chExt cx="4495800" cy="1981200"/>
          </a:xfrm>
        </p:grpSpPr>
        <p:sp>
          <p:nvSpPr>
            <p:cNvPr id="5" name="Folded Corner 4"/>
            <p:cNvSpPr/>
            <p:nvPr/>
          </p:nvSpPr>
          <p:spPr>
            <a:xfrm>
              <a:off x="4267200" y="1676400"/>
              <a:ext cx="4495800" cy="1981200"/>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4267200" y="1752600"/>
              <a:ext cx="4419600" cy="1754326"/>
            </a:xfrm>
            <a:prstGeom prst="rect">
              <a:avLst/>
            </a:prstGeom>
            <a:noFill/>
          </p:spPr>
          <p:txBody>
            <a:bodyPr wrap="square" rtlCol="0">
              <a:spAutoFit/>
            </a:bodyPr>
            <a:lstStyle/>
            <a:p>
              <a:r>
                <a:rPr lang="en-US" dirty="0" smtClean="0">
                  <a:latin typeface="Courier New" pitchFamily="49" charset="0"/>
                  <a:cs typeface="Courier New" pitchFamily="49" charset="0"/>
                </a:rPr>
                <a:t>&lt;script type="text/</a:t>
              </a:r>
              <a:r>
                <a:rPr lang="en-US" dirty="0" err="1" smtClean="0">
                  <a:latin typeface="Courier New" pitchFamily="49" charset="0"/>
                  <a:cs typeface="Courier New" pitchFamily="49" charset="0"/>
                </a:rPr>
                <a:t>javascript</a:t>
              </a:r>
              <a:r>
                <a:rPr lang="en-US" dirty="0" smtClean="0">
                  <a:latin typeface="Courier New" pitchFamily="49" charset="0"/>
                  <a:cs typeface="Courier New" pitchFamily="49" charset="0"/>
                </a:rPr>
                <a:t>"&gt;</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myArray</a:t>
              </a:r>
              <a:r>
                <a:rPr lang="en-US" dirty="0" smtClean="0">
                  <a:latin typeface="Courier New" pitchFamily="49" charset="0"/>
                  <a:cs typeface="Courier New" pitchFamily="49" charset="0"/>
                </a:rPr>
                <a:t>=new Array();</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myArray</a:t>
              </a:r>
              <a:r>
                <a:rPr lang="en-US" dirty="0" smtClean="0">
                  <a:latin typeface="Courier New" pitchFamily="49" charset="0"/>
                  <a:cs typeface="Courier New" pitchFamily="49" charset="0"/>
                </a:rPr>
                <a:t>[0]=1;</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myArray</a:t>
              </a:r>
              <a:r>
                <a:rPr lang="en-US" dirty="0" smtClean="0">
                  <a:latin typeface="Courier New" pitchFamily="49" charset="0"/>
                  <a:cs typeface="Courier New" pitchFamily="49" charset="0"/>
                </a:rPr>
                <a:t>[1]=“</a:t>
              </a:r>
              <a:r>
                <a:rPr lang="en-US" dirty="0" err="1" smtClean="0">
                  <a:latin typeface="Courier New" pitchFamily="49" charset="0"/>
                  <a:cs typeface="Courier New" pitchFamily="49" charset="0"/>
                </a:rPr>
                <a:t>foo</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myArray</a:t>
              </a:r>
              <a:r>
                <a:rPr lang="en-US" dirty="0" smtClean="0">
                  <a:latin typeface="Courier New" pitchFamily="49" charset="0"/>
                  <a:cs typeface="Courier New" pitchFamily="49" charset="0"/>
                </a:rPr>
                <a:t>[2]=“web”; </a:t>
              </a:r>
            </a:p>
            <a:p>
              <a:r>
                <a:rPr lang="en-US" dirty="0" smtClean="0">
                  <a:latin typeface="Courier New" pitchFamily="49" charset="0"/>
                  <a:cs typeface="Courier New" pitchFamily="49" charset="0"/>
                </a:rPr>
                <a:t>&lt;/script&gt;</a:t>
              </a:r>
              <a:endParaRPr lang="en-US" dirty="0">
                <a:latin typeface="Courier New" pitchFamily="49" charset="0"/>
                <a:cs typeface="Courier New" pitchFamily="49" charset="0"/>
              </a:endParaRPr>
            </a:p>
          </p:txBody>
        </p:sp>
      </p:grpSp>
      <p:sp>
        <p:nvSpPr>
          <p:cNvPr id="12" name="Footer Placeholder 11"/>
          <p:cNvSpPr>
            <a:spLocks noGrp="1"/>
          </p:cNvSpPr>
          <p:nvPr>
            <p:ph type="ftr" sz="quarter" idx="11"/>
          </p:nvPr>
        </p:nvSpPr>
        <p:spPr/>
        <p:txBody>
          <a:bodyPr/>
          <a:lstStyle/>
          <a:p>
            <a:r>
              <a:rPr lang="en-US" smtClean="0"/>
              <a:t>Shauvik Roy Choudhary, Alex Orso  |  Georgia Tech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evaluation</a:t>
            </a:r>
            <a:endParaRPr lang="en-US" dirty="0"/>
          </a:p>
        </p:txBody>
      </p:sp>
      <p:sp>
        <p:nvSpPr>
          <p:cNvPr id="3" name="Content Placeholder 2"/>
          <p:cNvSpPr>
            <a:spLocks noGrp="1"/>
          </p:cNvSpPr>
          <p:nvPr>
            <p:ph idx="1"/>
          </p:nvPr>
        </p:nvSpPr>
        <p:spPr>
          <a:xfrm>
            <a:off x="457200" y="1600200"/>
            <a:ext cx="8382000" cy="2514599"/>
          </a:xfrm>
        </p:spPr>
        <p:txBody>
          <a:bodyPr>
            <a:normAutofit/>
          </a:bodyPr>
          <a:lstStyle/>
          <a:p>
            <a:r>
              <a:rPr lang="en-US" b="1" dirty="0" smtClean="0"/>
              <a:t>Goal:</a:t>
            </a:r>
            <a:r>
              <a:rPr lang="en-US" dirty="0" smtClean="0"/>
              <a:t> Measure agent-injection overhead and JS agent performance</a:t>
            </a:r>
          </a:p>
          <a:p>
            <a:r>
              <a:rPr lang="en-US" b="1" dirty="0" smtClean="0"/>
              <a:t>Subjects:</a:t>
            </a:r>
            <a:r>
              <a:rPr lang="en-US" dirty="0" smtClean="0"/>
              <a:t> 10 applications – sample code, open source projects and commercial websites</a:t>
            </a:r>
          </a:p>
        </p:txBody>
      </p:sp>
      <p:sp>
        <p:nvSpPr>
          <p:cNvPr id="18" name="Slide Number Placeholder 17"/>
          <p:cNvSpPr>
            <a:spLocks noGrp="1"/>
          </p:cNvSpPr>
          <p:nvPr>
            <p:ph type="sldNum" sz="quarter" idx="12"/>
          </p:nvPr>
        </p:nvSpPr>
        <p:spPr/>
        <p:txBody>
          <a:bodyPr/>
          <a:lstStyle/>
          <a:p>
            <a:fld id="{73566B8C-2074-4F2A-BA47-645D60E10368}" type="slidenum">
              <a:rPr lang="en-US" smtClean="0"/>
              <a:pPr/>
              <a:t>17</a:t>
            </a:fld>
            <a:endParaRPr lang="en-US"/>
          </a:p>
        </p:txBody>
      </p:sp>
      <p:pic>
        <p:nvPicPr>
          <p:cNvPr id="8194" name="Picture 2" descr="http://www.cs.toronto.edu/~delara/amazon_logo.gif"/>
          <p:cNvPicPr>
            <a:picLocks noChangeAspect="1" noChangeArrowheads="1"/>
          </p:cNvPicPr>
          <p:nvPr/>
        </p:nvPicPr>
        <p:blipFill>
          <a:blip r:embed="rId3"/>
          <a:srcRect/>
          <a:stretch>
            <a:fillRect/>
          </a:stretch>
        </p:blipFill>
        <p:spPr bwMode="auto">
          <a:xfrm>
            <a:off x="6324600" y="5410200"/>
            <a:ext cx="2668705" cy="990600"/>
          </a:xfrm>
          <a:prstGeom prst="rect">
            <a:avLst/>
          </a:prstGeom>
          <a:noFill/>
        </p:spPr>
      </p:pic>
      <p:pic>
        <p:nvPicPr>
          <p:cNvPr id="8196" name="Picture 4" descr="http://farm1.static.flickr.com/174/479575487_6febe2c1af.jpg?v=0"/>
          <p:cNvPicPr>
            <a:picLocks noChangeAspect="1" noChangeArrowheads="1"/>
          </p:cNvPicPr>
          <p:nvPr/>
        </p:nvPicPr>
        <p:blipFill>
          <a:blip r:embed="rId4"/>
          <a:srcRect/>
          <a:stretch>
            <a:fillRect/>
          </a:stretch>
        </p:blipFill>
        <p:spPr bwMode="auto">
          <a:xfrm>
            <a:off x="6553200" y="4648200"/>
            <a:ext cx="2069869" cy="685800"/>
          </a:xfrm>
          <a:prstGeom prst="rect">
            <a:avLst/>
          </a:prstGeom>
          <a:noFill/>
        </p:spPr>
      </p:pic>
      <p:pic>
        <p:nvPicPr>
          <p:cNvPr id="8198" name="Picture 6" descr="http://www.bandwidthblog.com/wp-content/uploads/2007/09/wordpress_logo.jpg"/>
          <p:cNvPicPr>
            <a:picLocks noChangeAspect="1" noChangeArrowheads="1"/>
          </p:cNvPicPr>
          <p:nvPr/>
        </p:nvPicPr>
        <p:blipFill>
          <a:blip r:embed="rId5"/>
          <a:srcRect/>
          <a:stretch>
            <a:fillRect/>
          </a:stretch>
        </p:blipFill>
        <p:spPr bwMode="auto">
          <a:xfrm>
            <a:off x="2819400" y="5791200"/>
            <a:ext cx="3022242" cy="838200"/>
          </a:xfrm>
          <a:prstGeom prst="rect">
            <a:avLst/>
          </a:prstGeom>
          <a:noFill/>
        </p:spPr>
      </p:pic>
      <p:pic>
        <p:nvPicPr>
          <p:cNvPr id="8200" name="Picture 8" descr="http://ayendesigns.com/images/logos/Joomla%20Logo%20Horz%20Color.png"/>
          <p:cNvPicPr>
            <a:picLocks noChangeAspect="1" noChangeArrowheads="1"/>
          </p:cNvPicPr>
          <p:nvPr/>
        </p:nvPicPr>
        <p:blipFill>
          <a:blip r:embed="rId6" cstate="print"/>
          <a:srcRect/>
          <a:stretch>
            <a:fillRect/>
          </a:stretch>
        </p:blipFill>
        <p:spPr bwMode="auto">
          <a:xfrm>
            <a:off x="2895600" y="5058102"/>
            <a:ext cx="2971800" cy="599313"/>
          </a:xfrm>
          <a:prstGeom prst="rect">
            <a:avLst/>
          </a:prstGeom>
          <a:noFill/>
        </p:spPr>
      </p:pic>
      <p:pic>
        <p:nvPicPr>
          <p:cNvPr id="8204" name="Picture 12" descr="http://creativemediaalliance.net/blog/wp-content/uploads/2008/08/drupal_logo.gif"/>
          <p:cNvPicPr>
            <a:picLocks noChangeAspect="1" noChangeArrowheads="1"/>
          </p:cNvPicPr>
          <p:nvPr/>
        </p:nvPicPr>
        <p:blipFill>
          <a:blip r:embed="rId7"/>
          <a:srcRect/>
          <a:stretch>
            <a:fillRect/>
          </a:stretch>
        </p:blipFill>
        <p:spPr bwMode="auto">
          <a:xfrm>
            <a:off x="3156656" y="4114800"/>
            <a:ext cx="2405944" cy="838200"/>
          </a:xfrm>
          <a:prstGeom prst="rect">
            <a:avLst/>
          </a:prstGeom>
          <a:noFill/>
        </p:spPr>
      </p:pic>
      <p:sp>
        <p:nvSpPr>
          <p:cNvPr id="8206" name="AutoShape 14" descr="https://svn.nextapp.com/svn/echo3/trunk/src/server-java/testapp-interactive/htdocs/images/nextapp_logo.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8" name="AutoShape 16" descr="https://svn.nextapp.com/svn/echo3/trunk/src/server-java/testapp-interactive/htdocs/images/nextapp_logo.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10" name="AutoShape 18" descr="https://svn.nextapp.com/svn/echo3/trunk/src/server-java/testapp-interactive/htdocs/images/nextapp_logo.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15" name="Group 14"/>
          <p:cNvGrpSpPr/>
          <p:nvPr/>
        </p:nvGrpSpPr>
        <p:grpSpPr>
          <a:xfrm>
            <a:off x="457200" y="4146332"/>
            <a:ext cx="1914525" cy="902732"/>
            <a:chOff x="5791200" y="4114800"/>
            <a:chExt cx="1914525" cy="902732"/>
          </a:xfrm>
        </p:grpSpPr>
        <p:pic>
          <p:nvPicPr>
            <p:cNvPr id="8211" name="Picture 19" descr="C:\Documents and Settings\shauvik\Desktop\NextApp_Echo2\Documentation\images\logo.png"/>
            <p:cNvPicPr>
              <a:picLocks noChangeAspect="1" noChangeArrowheads="1"/>
            </p:cNvPicPr>
            <p:nvPr/>
          </p:nvPicPr>
          <p:blipFill>
            <a:blip r:embed="rId8"/>
            <a:srcRect/>
            <a:stretch>
              <a:fillRect/>
            </a:stretch>
          </p:blipFill>
          <p:spPr bwMode="auto">
            <a:xfrm>
              <a:off x="5791200" y="4114800"/>
              <a:ext cx="1914525" cy="638175"/>
            </a:xfrm>
            <a:prstGeom prst="rect">
              <a:avLst/>
            </a:prstGeom>
            <a:noFill/>
          </p:spPr>
        </p:pic>
        <p:sp>
          <p:nvSpPr>
            <p:cNvPr id="14" name="TextBox 13"/>
            <p:cNvSpPr txBox="1"/>
            <p:nvPr/>
          </p:nvSpPr>
          <p:spPr>
            <a:xfrm>
              <a:off x="5867400" y="4648200"/>
              <a:ext cx="1790875" cy="369332"/>
            </a:xfrm>
            <a:prstGeom prst="rect">
              <a:avLst/>
            </a:prstGeom>
            <a:noFill/>
          </p:spPr>
          <p:txBody>
            <a:bodyPr wrap="none" rtlCol="0">
              <a:spAutoFit/>
            </a:bodyPr>
            <a:lstStyle/>
            <a:p>
              <a:r>
                <a:rPr lang="en-US" b="1" dirty="0" smtClean="0">
                  <a:latin typeface="Californian FB" pitchFamily="18" charset="0"/>
                </a:rPr>
                <a:t>echo framework</a:t>
              </a:r>
              <a:endParaRPr lang="en-US" b="1" dirty="0">
                <a:latin typeface="Californian FB" pitchFamily="18" charset="0"/>
              </a:endParaRPr>
            </a:p>
          </p:txBody>
        </p:sp>
      </p:grpSp>
      <p:grpSp>
        <p:nvGrpSpPr>
          <p:cNvPr id="17" name="Group 16"/>
          <p:cNvGrpSpPr/>
          <p:nvPr/>
        </p:nvGrpSpPr>
        <p:grpSpPr>
          <a:xfrm>
            <a:off x="609600" y="5218439"/>
            <a:ext cx="1293816" cy="1332131"/>
            <a:chOff x="4191000" y="5105400"/>
            <a:chExt cx="1293816" cy="1332131"/>
          </a:xfrm>
        </p:grpSpPr>
        <p:pic>
          <p:nvPicPr>
            <p:cNvPr id="8202" name="Picture 10" descr="http://bp0.blogger.com/_zFF22LLF49M/Ryr5B-cZPHI/AAAAAAAAAEc/KjACjVH5J-A/s200/gwtLogo.png"/>
            <p:cNvPicPr>
              <a:picLocks noChangeAspect="1" noChangeArrowheads="1"/>
            </p:cNvPicPr>
            <p:nvPr/>
          </p:nvPicPr>
          <p:blipFill>
            <a:blip r:embed="rId9"/>
            <a:srcRect/>
            <a:stretch>
              <a:fillRect/>
            </a:stretch>
          </p:blipFill>
          <p:spPr bwMode="auto">
            <a:xfrm>
              <a:off x="4343400" y="5105400"/>
              <a:ext cx="866775" cy="714375"/>
            </a:xfrm>
            <a:prstGeom prst="rect">
              <a:avLst/>
            </a:prstGeom>
            <a:noFill/>
          </p:spPr>
        </p:pic>
        <p:sp>
          <p:nvSpPr>
            <p:cNvPr id="16" name="TextBox 15"/>
            <p:cNvSpPr txBox="1"/>
            <p:nvPr/>
          </p:nvSpPr>
          <p:spPr>
            <a:xfrm>
              <a:off x="4191000" y="5791200"/>
              <a:ext cx="1293816" cy="646331"/>
            </a:xfrm>
            <a:prstGeom prst="rect">
              <a:avLst/>
            </a:prstGeom>
            <a:noFill/>
          </p:spPr>
          <p:txBody>
            <a:bodyPr wrap="none" rtlCol="0">
              <a:spAutoFit/>
            </a:bodyPr>
            <a:lstStyle/>
            <a:p>
              <a:pPr algn="ctr"/>
              <a:r>
                <a:rPr lang="en-US" dirty="0" smtClean="0"/>
                <a:t>Google</a:t>
              </a:r>
            </a:p>
            <a:p>
              <a:pPr algn="ctr"/>
              <a:r>
                <a:rPr lang="en-US" dirty="0" smtClean="0"/>
                <a:t>Web Toolkit</a:t>
              </a:r>
              <a:endParaRPr lang="en-US" dirty="0"/>
            </a:p>
          </p:txBody>
        </p:sp>
      </p:grpSp>
      <p:sp>
        <p:nvSpPr>
          <p:cNvPr id="22" name="Footer Placeholder 21"/>
          <p:cNvSpPr>
            <a:spLocks noGrp="1"/>
          </p:cNvSpPr>
          <p:nvPr>
            <p:ph type="ftr" sz="quarter" idx="11"/>
          </p:nvPr>
        </p:nvSpPr>
        <p:spPr/>
        <p:txBody>
          <a:bodyPr/>
          <a:lstStyle/>
          <a:p>
            <a:r>
              <a:rPr lang="en-US" smtClean="0"/>
              <a:t>Shauvik Roy Choudhary, Alex Orso  |  Georgia Tech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protocol</a:t>
            </a:r>
            <a:endParaRPr lang="en-US" dirty="0"/>
          </a:p>
        </p:txBody>
      </p:sp>
      <p:sp>
        <p:nvSpPr>
          <p:cNvPr id="3" name="Content Placeholder 2"/>
          <p:cNvSpPr>
            <a:spLocks noGrp="1"/>
          </p:cNvSpPr>
          <p:nvPr>
            <p:ph sz="half" idx="1"/>
          </p:nvPr>
        </p:nvSpPr>
        <p:spPr>
          <a:xfrm>
            <a:off x="457200" y="1676400"/>
            <a:ext cx="4038600" cy="4623816"/>
          </a:xfrm>
        </p:spPr>
        <p:txBody>
          <a:bodyPr>
            <a:normAutofit/>
          </a:bodyPr>
          <a:lstStyle/>
          <a:p>
            <a:r>
              <a:rPr lang="en-US" sz="2400" dirty="0" smtClean="0"/>
              <a:t>JSA injection overhead</a:t>
            </a:r>
          </a:p>
        </p:txBody>
      </p:sp>
      <p:sp>
        <p:nvSpPr>
          <p:cNvPr id="33" name="Content Placeholder 32"/>
          <p:cNvSpPr>
            <a:spLocks noGrp="1"/>
          </p:cNvSpPr>
          <p:nvPr>
            <p:ph sz="half" idx="2"/>
          </p:nvPr>
        </p:nvSpPr>
        <p:spPr>
          <a:xfrm>
            <a:off x="4648200" y="1676400"/>
            <a:ext cx="4038600" cy="4623816"/>
          </a:xfrm>
        </p:spPr>
        <p:txBody>
          <a:bodyPr>
            <a:normAutofit/>
          </a:bodyPr>
          <a:lstStyle/>
          <a:p>
            <a:r>
              <a:rPr lang="en-US" sz="2400" dirty="0" smtClean="0"/>
              <a:t>JSA performance</a:t>
            </a:r>
          </a:p>
        </p:txBody>
      </p:sp>
      <p:sp>
        <p:nvSpPr>
          <p:cNvPr id="24" name="Slide Number Placeholder 23"/>
          <p:cNvSpPr>
            <a:spLocks noGrp="1"/>
          </p:cNvSpPr>
          <p:nvPr>
            <p:ph type="sldNum" sz="quarter" idx="12"/>
          </p:nvPr>
        </p:nvSpPr>
        <p:spPr/>
        <p:txBody>
          <a:bodyPr/>
          <a:lstStyle/>
          <a:p>
            <a:fld id="{73566B8C-2074-4F2A-BA47-645D60E10368}" type="slidenum">
              <a:rPr lang="en-US" smtClean="0"/>
              <a:pPr/>
              <a:t>18</a:t>
            </a:fld>
            <a:endParaRPr lang="en-US"/>
          </a:p>
        </p:txBody>
      </p:sp>
      <p:grpSp>
        <p:nvGrpSpPr>
          <p:cNvPr id="49" name="Group 48"/>
          <p:cNvGrpSpPr/>
          <p:nvPr/>
        </p:nvGrpSpPr>
        <p:grpSpPr>
          <a:xfrm>
            <a:off x="5105400" y="2286000"/>
            <a:ext cx="3810000" cy="3865880"/>
            <a:chOff x="5105400" y="2286000"/>
            <a:chExt cx="3810000" cy="3865880"/>
          </a:xfrm>
        </p:grpSpPr>
        <p:grpSp>
          <p:nvGrpSpPr>
            <p:cNvPr id="41" name="Group 40"/>
            <p:cNvGrpSpPr/>
            <p:nvPr/>
          </p:nvGrpSpPr>
          <p:grpSpPr>
            <a:xfrm>
              <a:off x="5105400" y="2286000"/>
              <a:ext cx="2667000" cy="2057400"/>
              <a:chOff x="5486400" y="6629400"/>
              <a:chExt cx="2667000" cy="2057400"/>
            </a:xfrm>
          </p:grpSpPr>
          <p:grpSp>
            <p:nvGrpSpPr>
              <p:cNvPr id="34" name="Group 33"/>
              <p:cNvGrpSpPr/>
              <p:nvPr/>
            </p:nvGrpSpPr>
            <p:grpSpPr>
              <a:xfrm>
                <a:off x="5486400" y="6629400"/>
                <a:ext cx="2667000" cy="2057400"/>
                <a:chOff x="5559463" y="1600200"/>
                <a:chExt cx="2670137" cy="2286000"/>
              </a:xfrm>
            </p:grpSpPr>
            <p:sp>
              <p:nvSpPr>
                <p:cNvPr id="35" name="Frame 34"/>
                <p:cNvSpPr/>
                <p:nvPr/>
              </p:nvSpPr>
              <p:spPr>
                <a:xfrm>
                  <a:off x="5562600" y="1600200"/>
                  <a:ext cx="2667000" cy="2286000"/>
                </a:xfrm>
                <a:prstGeom prst="frame">
                  <a:avLst>
                    <a:gd name="adj1" fmla="val 83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6" name="Rectangle 35"/>
                <p:cNvSpPr/>
                <p:nvPr/>
              </p:nvSpPr>
              <p:spPr>
                <a:xfrm>
                  <a:off x="5585460" y="1612900"/>
                  <a:ext cx="2631440" cy="406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7" name="Rectangle 36"/>
                <p:cNvSpPr/>
                <p:nvPr/>
              </p:nvSpPr>
              <p:spPr>
                <a:xfrm>
                  <a:off x="6068060" y="1752600"/>
                  <a:ext cx="1856740" cy="210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smtClean="0"/>
                    <a:t>http://www.site.com</a:t>
                  </a:r>
                  <a:endParaRPr lang="en-US" sz="1400" dirty="0"/>
                </a:p>
              </p:txBody>
            </p:sp>
            <p:sp>
              <p:nvSpPr>
                <p:cNvPr id="38" name="TextBox 37"/>
                <p:cNvSpPr txBox="1"/>
                <p:nvPr/>
              </p:nvSpPr>
              <p:spPr>
                <a:xfrm>
                  <a:off x="5559463" y="1678940"/>
                  <a:ext cx="569387" cy="338554"/>
                </a:xfrm>
                <a:prstGeom prst="rect">
                  <a:avLst/>
                </a:prstGeom>
                <a:noFill/>
              </p:spPr>
              <p:txBody>
                <a:bodyPr wrap="none" rtlCol="0">
                  <a:spAutoFit/>
                </a:bodyPr>
                <a:lstStyle/>
                <a:p>
                  <a:r>
                    <a:rPr lang="en-US" sz="1600" dirty="0" smtClean="0"/>
                    <a:t>URL:</a:t>
                  </a:r>
                  <a:endParaRPr lang="en-US" sz="1600" dirty="0"/>
                </a:p>
              </p:txBody>
            </p:sp>
            <p:sp>
              <p:nvSpPr>
                <p:cNvPr id="39" name="Action Button: Forward or Next 38">
                  <a:hlinkClick r:id="" action="ppaction://noaction" highlightClick="1"/>
                </p:cNvPr>
                <p:cNvSpPr/>
                <p:nvPr/>
              </p:nvSpPr>
              <p:spPr>
                <a:xfrm>
                  <a:off x="7937500" y="1739900"/>
                  <a:ext cx="152400" cy="228600"/>
                </a:xfrm>
                <a:prstGeom prst="actionButtonForwardNex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pic>
            <p:nvPicPr>
              <p:cNvPr id="40" name="Picture 10" descr="https://developer.mozilla.org/@api/deki/files/968/=Whitespace_tree.png"/>
              <p:cNvPicPr>
                <a:picLocks noChangeAspect="1" noChangeArrowheads="1"/>
              </p:cNvPicPr>
              <p:nvPr/>
            </p:nvPicPr>
            <p:blipFill>
              <a:blip r:embed="rId3"/>
              <a:srcRect/>
              <a:stretch>
                <a:fillRect/>
              </a:stretch>
            </p:blipFill>
            <p:spPr bwMode="auto">
              <a:xfrm>
                <a:off x="5538336" y="7253873"/>
                <a:ext cx="2586162" cy="1280527"/>
              </a:xfrm>
              <a:prstGeom prst="rect">
                <a:avLst/>
              </a:prstGeom>
              <a:noFill/>
            </p:spPr>
          </p:pic>
        </p:grpSp>
        <p:pic>
          <p:nvPicPr>
            <p:cNvPr id="1040" name="Picture 16" descr="http://www.insightempire.com/abacus/abacus.jpg"/>
            <p:cNvPicPr>
              <a:picLocks noChangeAspect="1" noChangeArrowheads="1"/>
            </p:cNvPicPr>
            <p:nvPr/>
          </p:nvPicPr>
          <p:blipFill>
            <a:blip r:embed="rId4"/>
            <a:srcRect/>
            <a:stretch>
              <a:fillRect/>
            </a:stretch>
          </p:blipFill>
          <p:spPr bwMode="auto">
            <a:xfrm>
              <a:off x="7391400" y="4572000"/>
              <a:ext cx="1524000" cy="1579880"/>
            </a:xfrm>
            <a:prstGeom prst="rect">
              <a:avLst/>
            </a:prstGeom>
            <a:noFill/>
          </p:spPr>
        </p:pic>
        <p:sp>
          <p:nvSpPr>
            <p:cNvPr id="48" name="TextBox 47"/>
            <p:cNvSpPr txBox="1"/>
            <p:nvPr/>
          </p:nvSpPr>
          <p:spPr>
            <a:xfrm>
              <a:off x="5105400" y="4572000"/>
              <a:ext cx="2286000" cy="1569660"/>
            </a:xfrm>
            <a:prstGeom prst="rect">
              <a:avLst/>
            </a:prstGeom>
            <a:noFill/>
          </p:spPr>
          <p:txBody>
            <a:bodyPr wrap="square" rtlCol="0">
              <a:spAutoFit/>
            </a:bodyPr>
            <a:lstStyle/>
            <a:p>
              <a:pPr algn="ctr"/>
              <a:r>
                <a:rPr lang="en-US" sz="2400" dirty="0" smtClean="0"/>
                <a:t>Iterate window object and count number of visited elements</a:t>
              </a:r>
            </a:p>
          </p:txBody>
        </p:sp>
      </p:grpSp>
      <p:sp>
        <p:nvSpPr>
          <p:cNvPr id="28" name="Footer Placeholder 27"/>
          <p:cNvSpPr>
            <a:spLocks noGrp="1"/>
          </p:cNvSpPr>
          <p:nvPr>
            <p:ph type="ftr" sz="quarter" idx="11"/>
          </p:nvPr>
        </p:nvSpPr>
        <p:spPr/>
        <p:txBody>
          <a:bodyPr/>
          <a:lstStyle/>
          <a:p>
            <a:r>
              <a:rPr lang="en-US" smtClean="0"/>
              <a:t>Shauvik Roy Choudhary, Alex Orso  |  Georgia Tech</a:t>
            </a:r>
            <a:endParaRPr lang="en-US" dirty="0"/>
          </a:p>
        </p:txBody>
      </p:sp>
      <p:grpSp>
        <p:nvGrpSpPr>
          <p:cNvPr id="30" name="Group 29"/>
          <p:cNvGrpSpPr/>
          <p:nvPr/>
        </p:nvGrpSpPr>
        <p:grpSpPr>
          <a:xfrm>
            <a:off x="457200" y="2438400"/>
            <a:ext cx="3657600" cy="3735991"/>
            <a:chOff x="457200" y="2438400"/>
            <a:chExt cx="3657600" cy="3735991"/>
          </a:xfrm>
        </p:grpSpPr>
        <p:sp>
          <p:nvSpPr>
            <p:cNvPr id="12" name="Rectangle 11"/>
            <p:cNvSpPr/>
            <p:nvPr/>
          </p:nvSpPr>
          <p:spPr>
            <a:xfrm>
              <a:off x="2133600" y="2819400"/>
              <a:ext cx="1808508"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 100</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13" name="Group 12"/>
            <p:cNvGrpSpPr/>
            <p:nvPr/>
          </p:nvGrpSpPr>
          <p:grpSpPr>
            <a:xfrm>
              <a:off x="838200" y="2438400"/>
              <a:ext cx="1219200" cy="1524000"/>
              <a:chOff x="5181600" y="1295400"/>
              <a:chExt cx="1219200" cy="1524000"/>
            </a:xfrm>
          </p:grpSpPr>
          <p:sp>
            <p:nvSpPr>
              <p:cNvPr id="14" name="Flowchart: Document 13"/>
              <p:cNvSpPr/>
              <p:nvPr/>
            </p:nvSpPr>
            <p:spPr>
              <a:xfrm>
                <a:off x="5181600" y="1524000"/>
                <a:ext cx="1219200" cy="457200"/>
              </a:xfrm>
              <a:prstGeom prst="flowChartDocumen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t>JS Agent</a:t>
                </a:r>
                <a:endParaRPr lang="en-US" sz="1400" dirty="0"/>
              </a:p>
            </p:txBody>
          </p:sp>
          <p:sp>
            <p:nvSpPr>
              <p:cNvPr id="15" name="TextBox 14"/>
              <p:cNvSpPr txBox="1"/>
              <p:nvPr/>
            </p:nvSpPr>
            <p:spPr>
              <a:xfrm>
                <a:off x="5334000" y="1295400"/>
                <a:ext cx="914400" cy="276999"/>
              </a:xfrm>
              <a:prstGeom prst="rect">
                <a:avLst/>
              </a:prstGeom>
              <a:noFill/>
            </p:spPr>
            <p:txBody>
              <a:bodyPr wrap="square" rtlCol="0">
                <a:spAutoFit/>
              </a:bodyPr>
              <a:lstStyle/>
              <a:p>
                <a:r>
                  <a:rPr lang="en-US" sz="1200" dirty="0" smtClean="0"/>
                  <a:t>index.html</a:t>
                </a:r>
                <a:endParaRPr lang="en-US" sz="1200" dirty="0"/>
              </a:p>
            </p:txBody>
          </p:sp>
          <p:sp>
            <p:nvSpPr>
              <p:cNvPr id="16" name="Flowchart: Document 15"/>
              <p:cNvSpPr/>
              <p:nvPr/>
            </p:nvSpPr>
            <p:spPr>
              <a:xfrm>
                <a:off x="5181600" y="1828800"/>
                <a:ext cx="1219200" cy="990600"/>
              </a:xfrm>
              <a:prstGeom prst="flowChart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Main page</a:t>
                </a:r>
                <a:endParaRPr lang="en-US" dirty="0"/>
              </a:p>
            </p:txBody>
          </p:sp>
        </p:grpSp>
        <p:pic>
          <p:nvPicPr>
            <p:cNvPr id="1027" name="Picture 3" descr="C:\Documents and Settings\shauvik\Local Settings\Temporary Internet Files\Content.IE5\WKSMAYC6\MCj01975240000[1].wmf"/>
            <p:cNvPicPr>
              <a:picLocks noChangeAspect="1" noChangeArrowheads="1"/>
            </p:cNvPicPr>
            <p:nvPr/>
          </p:nvPicPr>
          <p:blipFill>
            <a:blip r:embed="rId5"/>
            <a:srcRect/>
            <a:stretch>
              <a:fillRect/>
            </a:stretch>
          </p:blipFill>
          <p:spPr bwMode="auto">
            <a:xfrm>
              <a:off x="2438400" y="4495800"/>
              <a:ext cx="1676400" cy="1678591"/>
            </a:xfrm>
            <a:prstGeom prst="rect">
              <a:avLst/>
            </a:prstGeom>
            <a:noFill/>
          </p:spPr>
        </p:pic>
        <p:sp>
          <p:nvSpPr>
            <p:cNvPr id="29" name="TextBox 28"/>
            <p:cNvSpPr txBox="1"/>
            <p:nvPr/>
          </p:nvSpPr>
          <p:spPr>
            <a:xfrm>
              <a:off x="457200" y="4648200"/>
              <a:ext cx="1981200" cy="1200329"/>
            </a:xfrm>
            <a:prstGeom prst="rect">
              <a:avLst/>
            </a:prstGeom>
            <a:noFill/>
          </p:spPr>
          <p:txBody>
            <a:bodyPr wrap="square" rtlCol="0">
              <a:spAutoFit/>
            </a:bodyPr>
            <a:lstStyle/>
            <a:p>
              <a:pPr algn="ctr"/>
              <a:r>
                <a:rPr lang="en-US" sz="2400" dirty="0" smtClean="0"/>
                <a:t>Measure time to Inject the main page</a:t>
              </a:r>
              <a:endParaRPr lang="en-US"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sz="half" idx="1"/>
          </p:nvPr>
        </p:nvSpPr>
        <p:spPr>
          <a:xfrm>
            <a:off x="457200" y="1676400"/>
            <a:ext cx="4038600" cy="4623816"/>
          </a:xfrm>
        </p:spPr>
        <p:txBody>
          <a:bodyPr>
            <a:normAutofit/>
          </a:bodyPr>
          <a:lstStyle/>
          <a:p>
            <a:r>
              <a:rPr lang="en-US" sz="2400" dirty="0" smtClean="0"/>
              <a:t>JSA injection overhead</a:t>
            </a:r>
          </a:p>
        </p:txBody>
      </p:sp>
      <p:sp>
        <p:nvSpPr>
          <p:cNvPr id="4" name="Content Placeholder 3"/>
          <p:cNvSpPr>
            <a:spLocks noGrp="1"/>
          </p:cNvSpPr>
          <p:nvPr>
            <p:ph sz="half" idx="2"/>
          </p:nvPr>
        </p:nvSpPr>
        <p:spPr>
          <a:xfrm>
            <a:off x="4648200" y="1676400"/>
            <a:ext cx="4038600" cy="4623816"/>
          </a:xfrm>
        </p:spPr>
        <p:txBody>
          <a:bodyPr/>
          <a:lstStyle/>
          <a:p>
            <a:r>
              <a:rPr lang="en-US" sz="2400" dirty="0" smtClean="0"/>
              <a:t>JSA performance</a:t>
            </a:r>
          </a:p>
        </p:txBody>
      </p:sp>
      <p:sp>
        <p:nvSpPr>
          <p:cNvPr id="10" name="Slide Number Placeholder 9"/>
          <p:cNvSpPr>
            <a:spLocks noGrp="1"/>
          </p:cNvSpPr>
          <p:nvPr>
            <p:ph type="sldNum" sz="quarter" idx="12"/>
          </p:nvPr>
        </p:nvSpPr>
        <p:spPr/>
        <p:txBody>
          <a:bodyPr/>
          <a:lstStyle/>
          <a:p>
            <a:fld id="{73566B8C-2074-4F2A-BA47-645D60E10368}" type="slidenum">
              <a:rPr lang="en-US" smtClean="0"/>
              <a:pPr/>
              <a:t>19</a:t>
            </a:fld>
            <a:endParaRPr lang="en-US"/>
          </a:p>
        </p:txBody>
      </p:sp>
      <p:graphicFrame>
        <p:nvGraphicFramePr>
          <p:cNvPr id="6" name="Table 5"/>
          <p:cNvGraphicFramePr>
            <a:graphicFrameLocks noGrp="1"/>
          </p:cNvGraphicFramePr>
          <p:nvPr/>
        </p:nvGraphicFramePr>
        <p:xfrm>
          <a:off x="5089633" y="2561898"/>
          <a:ext cx="3657601" cy="3899504"/>
        </p:xfrm>
        <a:graphic>
          <a:graphicData uri="http://schemas.openxmlformats.org/drawingml/2006/table">
            <a:tbl>
              <a:tblPr firstRow="1" bandRow="1">
                <a:tableStyleId>{5C22544A-7EE6-4342-B048-85BDC9FD1C3A}</a:tableStyleId>
              </a:tblPr>
              <a:tblGrid>
                <a:gridCol w="1482811"/>
                <a:gridCol w="1087395"/>
                <a:gridCol w="1087395"/>
              </a:tblGrid>
              <a:tr h="546704">
                <a:tc>
                  <a:txBody>
                    <a:bodyPr/>
                    <a:lstStyle/>
                    <a:p>
                      <a:r>
                        <a:rPr lang="en-US" sz="1600" dirty="0" smtClean="0"/>
                        <a:t>Application</a:t>
                      </a:r>
                      <a:endParaRPr lang="en-US" sz="1600" dirty="0"/>
                    </a:p>
                  </a:txBody>
                  <a:tcPr/>
                </a:tc>
                <a:tc>
                  <a:txBody>
                    <a:bodyPr/>
                    <a:lstStyle/>
                    <a:p>
                      <a:r>
                        <a:rPr lang="en-US" sz="1600" dirty="0" smtClean="0"/>
                        <a:t># Objects</a:t>
                      </a:r>
                      <a:endParaRPr lang="en-US" sz="1600" dirty="0"/>
                    </a:p>
                  </a:txBody>
                  <a:tcPr/>
                </a:tc>
                <a:tc>
                  <a:txBody>
                    <a:bodyPr/>
                    <a:lstStyle/>
                    <a:p>
                      <a:r>
                        <a:rPr lang="en-US" sz="1600" dirty="0" smtClean="0"/>
                        <a:t>Time (ms)</a:t>
                      </a:r>
                      <a:endParaRPr lang="en-US" sz="1600" dirty="0"/>
                    </a:p>
                  </a:txBody>
                  <a:tcPr/>
                </a:tc>
              </a:tr>
              <a:tr h="312403">
                <a:tc>
                  <a:txBody>
                    <a:bodyPr/>
                    <a:lstStyle/>
                    <a:p>
                      <a:r>
                        <a:rPr lang="en-US" sz="1600" dirty="0" smtClean="0"/>
                        <a:t>Mail</a:t>
                      </a:r>
                      <a:endParaRPr lang="en-US" sz="1600" dirty="0"/>
                    </a:p>
                  </a:txBody>
                  <a:tcPr/>
                </a:tc>
                <a:tc>
                  <a:txBody>
                    <a:bodyPr/>
                    <a:lstStyle/>
                    <a:p>
                      <a:r>
                        <a:rPr lang="en-US" sz="1600" dirty="0" smtClean="0"/>
                        <a:t>1286</a:t>
                      </a:r>
                      <a:endParaRPr lang="en-US" sz="1600" dirty="0"/>
                    </a:p>
                  </a:txBody>
                  <a:tcPr/>
                </a:tc>
                <a:tc>
                  <a:txBody>
                    <a:bodyPr/>
                    <a:lstStyle/>
                    <a:p>
                      <a:r>
                        <a:rPr lang="en-US" sz="1600" dirty="0" smtClean="0"/>
                        <a:t>9</a:t>
                      </a:r>
                      <a:endParaRPr lang="en-US" sz="1600" dirty="0"/>
                    </a:p>
                  </a:txBody>
                  <a:tcPr/>
                </a:tc>
              </a:tr>
              <a:tr h="312403">
                <a:tc>
                  <a:txBody>
                    <a:bodyPr/>
                    <a:lstStyle/>
                    <a:p>
                      <a:r>
                        <a:rPr lang="en-US" sz="1600" dirty="0" smtClean="0"/>
                        <a:t>Showcase</a:t>
                      </a:r>
                      <a:endParaRPr lang="en-US" sz="1600" dirty="0"/>
                    </a:p>
                  </a:txBody>
                  <a:tcPr/>
                </a:tc>
                <a:tc>
                  <a:txBody>
                    <a:bodyPr/>
                    <a:lstStyle/>
                    <a:p>
                      <a:r>
                        <a:rPr lang="en-US" sz="1600" dirty="0" smtClean="0"/>
                        <a:t>4490</a:t>
                      </a:r>
                      <a:endParaRPr lang="en-US" sz="1600" dirty="0"/>
                    </a:p>
                  </a:txBody>
                  <a:tcPr/>
                </a:tc>
                <a:tc>
                  <a:txBody>
                    <a:bodyPr/>
                    <a:lstStyle/>
                    <a:p>
                      <a:r>
                        <a:rPr lang="en-US" sz="1600" dirty="0" smtClean="0"/>
                        <a:t>30</a:t>
                      </a:r>
                      <a:endParaRPr lang="en-US" sz="1600" dirty="0"/>
                    </a:p>
                  </a:txBody>
                  <a:tcPr/>
                </a:tc>
              </a:tr>
              <a:tr h="312403">
                <a:tc>
                  <a:txBody>
                    <a:bodyPr/>
                    <a:lstStyle/>
                    <a:p>
                      <a:r>
                        <a:rPr lang="en-US" sz="1600" dirty="0" smtClean="0"/>
                        <a:t>Chat Client</a:t>
                      </a:r>
                      <a:endParaRPr lang="en-US" sz="1600" dirty="0"/>
                    </a:p>
                  </a:txBody>
                  <a:tcPr/>
                </a:tc>
                <a:tc>
                  <a:txBody>
                    <a:bodyPr/>
                    <a:lstStyle/>
                    <a:p>
                      <a:r>
                        <a:rPr lang="en-US" sz="1600" dirty="0" smtClean="0"/>
                        <a:t>147</a:t>
                      </a:r>
                      <a:endParaRPr lang="en-US" sz="1600" dirty="0"/>
                    </a:p>
                  </a:txBody>
                  <a:tcPr/>
                </a:tc>
                <a:tc>
                  <a:txBody>
                    <a:bodyPr/>
                    <a:lstStyle/>
                    <a:p>
                      <a:r>
                        <a:rPr lang="en-US" sz="1600" dirty="0" smtClean="0"/>
                        <a:t>2</a:t>
                      </a:r>
                      <a:endParaRPr lang="en-US" sz="1600" dirty="0"/>
                    </a:p>
                  </a:txBody>
                  <a:tcPr/>
                </a:tc>
              </a:tr>
              <a:tr h="312403">
                <a:tc>
                  <a:txBody>
                    <a:bodyPr/>
                    <a:lstStyle/>
                    <a:p>
                      <a:r>
                        <a:rPr lang="en-US" sz="1600" dirty="0" smtClean="0"/>
                        <a:t>Number Guess</a:t>
                      </a:r>
                      <a:endParaRPr lang="en-US" sz="1600" dirty="0"/>
                    </a:p>
                  </a:txBody>
                  <a:tcPr/>
                </a:tc>
                <a:tc>
                  <a:txBody>
                    <a:bodyPr/>
                    <a:lstStyle/>
                    <a:p>
                      <a:r>
                        <a:rPr lang="en-US" sz="1600" dirty="0" smtClean="0"/>
                        <a:t>144</a:t>
                      </a:r>
                      <a:endParaRPr lang="en-US" sz="1600" dirty="0"/>
                    </a:p>
                  </a:txBody>
                  <a:tcPr/>
                </a:tc>
                <a:tc>
                  <a:txBody>
                    <a:bodyPr/>
                    <a:lstStyle/>
                    <a:p>
                      <a:r>
                        <a:rPr lang="en-US" sz="1600" dirty="0" smtClean="0"/>
                        <a:t>3</a:t>
                      </a:r>
                      <a:endParaRPr lang="en-US" sz="1600" dirty="0"/>
                    </a:p>
                  </a:txBody>
                  <a:tcPr/>
                </a:tc>
              </a:tr>
              <a:tr h="312403">
                <a:tc>
                  <a:txBody>
                    <a:bodyPr/>
                    <a:lstStyle/>
                    <a:p>
                      <a:r>
                        <a:rPr lang="en-US" sz="1600" dirty="0" smtClean="0"/>
                        <a:t>Interactive</a:t>
                      </a:r>
                      <a:r>
                        <a:rPr lang="en-US" sz="1600" baseline="0" dirty="0" smtClean="0"/>
                        <a:t> Test</a:t>
                      </a:r>
                      <a:endParaRPr lang="en-US" sz="1600" dirty="0"/>
                    </a:p>
                  </a:txBody>
                  <a:tcPr/>
                </a:tc>
                <a:tc>
                  <a:txBody>
                    <a:bodyPr/>
                    <a:lstStyle/>
                    <a:p>
                      <a:r>
                        <a:rPr lang="en-US" sz="1600" dirty="0" smtClean="0"/>
                        <a:t>147</a:t>
                      </a:r>
                      <a:endParaRPr lang="en-US" sz="1600" dirty="0"/>
                    </a:p>
                  </a:txBody>
                  <a:tcPr/>
                </a:tc>
                <a:tc>
                  <a:txBody>
                    <a:bodyPr/>
                    <a:lstStyle/>
                    <a:p>
                      <a:r>
                        <a:rPr lang="en-US" sz="1600" dirty="0" smtClean="0"/>
                        <a:t>2</a:t>
                      </a:r>
                      <a:endParaRPr lang="en-US" sz="1600" dirty="0"/>
                    </a:p>
                  </a:txBody>
                  <a:tcPr/>
                </a:tc>
              </a:tr>
              <a:tr h="312403">
                <a:tc>
                  <a:txBody>
                    <a:bodyPr/>
                    <a:lstStyle/>
                    <a:p>
                      <a:r>
                        <a:rPr lang="en-US" sz="1600" dirty="0" err="1" smtClean="0"/>
                        <a:t>Drupal</a:t>
                      </a:r>
                      <a:endParaRPr lang="en-US" sz="1600" dirty="0"/>
                    </a:p>
                  </a:txBody>
                  <a:tcPr/>
                </a:tc>
                <a:tc>
                  <a:txBody>
                    <a:bodyPr/>
                    <a:lstStyle/>
                    <a:p>
                      <a:r>
                        <a:rPr lang="en-US" sz="1600" dirty="0" smtClean="0"/>
                        <a:t>118</a:t>
                      </a:r>
                      <a:endParaRPr lang="en-US" sz="1600" dirty="0"/>
                    </a:p>
                  </a:txBody>
                  <a:tcPr/>
                </a:tc>
                <a:tc>
                  <a:txBody>
                    <a:bodyPr/>
                    <a:lstStyle/>
                    <a:p>
                      <a:r>
                        <a:rPr lang="en-US" sz="1600" dirty="0" smtClean="0"/>
                        <a:t>1</a:t>
                      </a:r>
                      <a:endParaRPr lang="en-US" sz="1600" dirty="0"/>
                    </a:p>
                  </a:txBody>
                  <a:tcPr/>
                </a:tc>
              </a:tr>
              <a:tr h="312403">
                <a:tc>
                  <a:txBody>
                    <a:bodyPr/>
                    <a:lstStyle/>
                    <a:p>
                      <a:r>
                        <a:rPr lang="en-US" sz="1600" dirty="0" err="1" smtClean="0"/>
                        <a:t>Joomla</a:t>
                      </a:r>
                      <a:endParaRPr lang="en-US" sz="1600" dirty="0"/>
                    </a:p>
                  </a:txBody>
                  <a:tcPr/>
                </a:tc>
                <a:tc>
                  <a:txBody>
                    <a:bodyPr/>
                    <a:lstStyle/>
                    <a:p>
                      <a:r>
                        <a:rPr lang="en-US" sz="1600" dirty="0" smtClean="0"/>
                        <a:t>229</a:t>
                      </a:r>
                      <a:endParaRPr lang="en-US" sz="1600" dirty="0"/>
                    </a:p>
                  </a:txBody>
                  <a:tcPr/>
                </a:tc>
                <a:tc>
                  <a:txBody>
                    <a:bodyPr/>
                    <a:lstStyle/>
                    <a:p>
                      <a:r>
                        <a:rPr lang="en-US" sz="1600" dirty="0" smtClean="0"/>
                        <a:t>3</a:t>
                      </a:r>
                      <a:endParaRPr lang="en-US" sz="1600" dirty="0"/>
                    </a:p>
                  </a:txBody>
                  <a:tcPr/>
                </a:tc>
              </a:tr>
              <a:tr h="312403">
                <a:tc>
                  <a:txBody>
                    <a:bodyPr/>
                    <a:lstStyle/>
                    <a:p>
                      <a:r>
                        <a:rPr lang="en-US" sz="1600" dirty="0" err="1" smtClean="0"/>
                        <a:t>Wordpress</a:t>
                      </a:r>
                      <a:endParaRPr lang="en-US" sz="1600" dirty="0"/>
                    </a:p>
                  </a:txBody>
                  <a:tcPr/>
                </a:tc>
                <a:tc>
                  <a:txBody>
                    <a:bodyPr/>
                    <a:lstStyle/>
                    <a:p>
                      <a:r>
                        <a:rPr lang="en-US" sz="1600" dirty="0" smtClean="0"/>
                        <a:t>176</a:t>
                      </a:r>
                      <a:endParaRPr lang="en-US" sz="1600" dirty="0"/>
                    </a:p>
                  </a:txBody>
                  <a:tcPr/>
                </a:tc>
                <a:tc>
                  <a:txBody>
                    <a:bodyPr/>
                    <a:lstStyle/>
                    <a:p>
                      <a:r>
                        <a:rPr lang="en-US" sz="1600" dirty="0" smtClean="0"/>
                        <a:t>3</a:t>
                      </a:r>
                      <a:endParaRPr lang="en-US" sz="1600" dirty="0"/>
                    </a:p>
                  </a:txBody>
                  <a:tcPr/>
                </a:tc>
              </a:tr>
              <a:tr h="312403">
                <a:tc>
                  <a:txBody>
                    <a:bodyPr/>
                    <a:lstStyle/>
                    <a:p>
                      <a:r>
                        <a:rPr lang="en-US" sz="1600" dirty="0" err="1" smtClean="0"/>
                        <a:t>iGoogle</a:t>
                      </a:r>
                      <a:endParaRPr lang="en-US" sz="1600" dirty="0"/>
                    </a:p>
                  </a:txBody>
                  <a:tcPr/>
                </a:tc>
                <a:tc>
                  <a:txBody>
                    <a:bodyPr/>
                    <a:lstStyle/>
                    <a:p>
                      <a:r>
                        <a:rPr lang="en-US" sz="1600" dirty="0" smtClean="0"/>
                        <a:t>618</a:t>
                      </a:r>
                      <a:endParaRPr lang="en-US" sz="1600" dirty="0"/>
                    </a:p>
                  </a:txBody>
                  <a:tcPr/>
                </a:tc>
                <a:tc>
                  <a:txBody>
                    <a:bodyPr/>
                    <a:lstStyle/>
                    <a:p>
                      <a:r>
                        <a:rPr lang="en-US" sz="1600" dirty="0" smtClean="0"/>
                        <a:t>6</a:t>
                      </a:r>
                      <a:endParaRPr lang="en-US" sz="1600" dirty="0"/>
                    </a:p>
                  </a:txBody>
                  <a:tcPr/>
                </a:tc>
              </a:tr>
              <a:tr h="312403">
                <a:tc>
                  <a:txBody>
                    <a:bodyPr/>
                    <a:lstStyle/>
                    <a:p>
                      <a:r>
                        <a:rPr lang="en-US" sz="1600" dirty="0" smtClean="0"/>
                        <a:t>Amazon.com</a:t>
                      </a:r>
                      <a:endParaRPr lang="en-US" sz="1600" dirty="0"/>
                    </a:p>
                  </a:txBody>
                  <a:tcPr/>
                </a:tc>
                <a:tc>
                  <a:txBody>
                    <a:bodyPr/>
                    <a:lstStyle/>
                    <a:p>
                      <a:r>
                        <a:rPr lang="en-US" sz="1600" dirty="0" smtClean="0"/>
                        <a:t>314</a:t>
                      </a:r>
                      <a:endParaRPr lang="en-US" sz="1600" dirty="0"/>
                    </a:p>
                  </a:txBody>
                  <a:tcPr/>
                </a:tc>
                <a:tc>
                  <a:txBody>
                    <a:bodyPr/>
                    <a:lstStyle/>
                    <a:p>
                      <a:r>
                        <a:rPr lang="en-US" sz="1600" dirty="0" smtClean="0"/>
                        <a:t>4</a:t>
                      </a:r>
                      <a:endParaRPr lang="en-US" sz="1600" dirty="0"/>
                    </a:p>
                  </a:txBody>
                  <a:tcPr/>
                </a:tc>
              </a:tr>
            </a:tbl>
          </a:graphicData>
        </a:graphic>
      </p:graphicFrame>
      <p:grpSp>
        <p:nvGrpSpPr>
          <p:cNvPr id="9" name="Group 8"/>
          <p:cNvGrpSpPr/>
          <p:nvPr/>
        </p:nvGrpSpPr>
        <p:grpSpPr>
          <a:xfrm>
            <a:off x="-38100" y="2114489"/>
            <a:ext cx="5791200" cy="2686112"/>
            <a:chOff x="0" y="2114490"/>
            <a:chExt cx="5638801" cy="2533713"/>
          </a:xfrm>
        </p:grpSpPr>
        <p:graphicFrame>
          <p:nvGraphicFramePr>
            <p:cNvPr id="8" name="Chart 7"/>
            <p:cNvGraphicFramePr/>
            <p:nvPr/>
          </p:nvGraphicFramePr>
          <p:xfrm>
            <a:off x="0" y="2362201"/>
            <a:ext cx="5638801" cy="228600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883222" y="2114490"/>
              <a:ext cx="3460178" cy="400110"/>
            </a:xfrm>
            <a:prstGeom prst="rect">
              <a:avLst/>
            </a:prstGeom>
            <a:noFill/>
          </p:spPr>
          <p:txBody>
            <a:bodyPr wrap="none" rtlCol="0">
              <a:spAutoFit/>
            </a:bodyPr>
            <a:lstStyle/>
            <a:p>
              <a:pPr marL="0" lvl="1"/>
              <a:r>
                <a:rPr lang="en-US" sz="2000" dirty="0" smtClean="0"/>
                <a:t>0.1 and 8 milliseconds per page</a:t>
              </a:r>
            </a:p>
          </p:txBody>
        </p:sp>
      </p:grpSp>
      <p:sp>
        <p:nvSpPr>
          <p:cNvPr id="11" name="TextBox 10"/>
          <p:cNvSpPr txBox="1"/>
          <p:nvPr/>
        </p:nvSpPr>
        <p:spPr>
          <a:xfrm>
            <a:off x="5257800" y="2145268"/>
            <a:ext cx="3276923" cy="369332"/>
          </a:xfrm>
          <a:prstGeom prst="rect">
            <a:avLst/>
          </a:prstGeom>
          <a:noFill/>
        </p:spPr>
        <p:txBody>
          <a:bodyPr wrap="none" rtlCol="0">
            <a:spAutoFit/>
          </a:bodyPr>
          <a:lstStyle/>
          <a:p>
            <a:r>
              <a:rPr lang="en-US" dirty="0" smtClean="0"/>
              <a:t>window object iterated in 3-4 ms</a:t>
            </a:r>
          </a:p>
        </p:txBody>
      </p:sp>
      <p:graphicFrame>
        <p:nvGraphicFramePr>
          <p:cNvPr id="12" name="Chart 11"/>
          <p:cNvGraphicFramePr/>
          <p:nvPr/>
        </p:nvGraphicFramePr>
        <p:xfrm>
          <a:off x="152400" y="4140200"/>
          <a:ext cx="5105400" cy="2717800"/>
        </p:xfrm>
        <a:graphic>
          <a:graphicData uri="http://schemas.openxmlformats.org/drawingml/2006/chart">
            <c:chart xmlns:c="http://schemas.openxmlformats.org/drawingml/2006/chart" xmlns:r="http://schemas.openxmlformats.org/officeDocument/2006/relationships" r:id="rId4"/>
          </a:graphicData>
        </a:graphic>
      </p:graphicFrame>
      <p:sp>
        <p:nvSpPr>
          <p:cNvPr id="16" name="Footer Placeholder 15"/>
          <p:cNvSpPr>
            <a:spLocks noGrp="1"/>
          </p:cNvSpPr>
          <p:nvPr>
            <p:ph type="ftr" sz="quarter" idx="11"/>
          </p:nvPr>
        </p:nvSpPr>
        <p:spPr/>
        <p:txBody>
          <a:bodyPr/>
          <a:lstStyle/>
          <a:p>
            <a:r>
              <a:rPr lang="en-US" smtClean="0"/>
              <a:t>Shauvik Roy Choudhary, Alex Orso  |  Georgia Tech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Graphic spid="12"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Paradigm shift from Web 1.0 to Web 2.0</a:t>
            </a:r>
          </a:p>
          <a:p>
            <a:pPr lvl="1"/>
            <a:r>
              <a:rPr lang="en-US" dirty="0" smtClean="0"/>
              <a:t>Heavy client-side scripts</a:t>
            </a:r>
          </a:p>
          <a:p>
            <a:pPr lvl="1"/>
            <a:r>
              <a:rPr lang="en-US" dirty="0" smtClean="0"/>
              <a:t>From synchronous to asynchronous</a:t>
            </a:r>
          </a:p>
          <a:p>
            <a:pPr lvl="1"/>
            <a:r>
              <a:rPr lang="en-US" dirty="0" smtClean="0"/>
              <a:t>Multitude of client-side environments</a:t>
            </a:r>
          </a:p>
          <a:p>
            <a:pPr>
              <a:buFont typeface="Wingdings 3" pitchFamily="18" charset="2"/>
              <a:buChar char=""/>
            </a:pPr>
            <a:endParaRPr lang="en-US" dirty="0" smtClean="0"/>
          </a:p>
          <a:p>
            <a:pPr>
              <a:buFont typeface="Wingdings 3" pitchFamily="18" charset="2"/>
              <a:buChar char=""/>
            </a:pPr>
            <a:r>
              <a:rPr lang="en-US" dirty="0" smtClean="0"/>
              <a:t> New problems for testing</a:t>
            </a:r>
          </a:p>
        </p:txBody>
      </p:sp>
      <p:sp>
        <p:nvSpPr>
          <p:cNvPr id="4" name="Slide Number Placeholder 3"/>
          <p:cNvSpPr>
            <a:spLocks noGrp="1"/>
          </p:cNvSpPr>
          <p:nvPr>
            <p:ph type="sldNum" sz="quarter" idx="12"/>
          </p:nvPr>
        </p:nvSpPr>
        <p:spPr/>
        <p:txBody>
          <a:bodyPr/>
          <a:lstStyle/>
          <a:p>
            <a:fld id="{73566B8C-2074-4F2A-BA47-645D60E10368}"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Shauvik Roy Choudhary, Alex Orso  |  Georgia Tech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Scenarios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Error Detection and Debugging</a:t>
            </a:r>
          </a:p>
          <a:p>
            <a:pPr lvl="1"/>
            <a:r>
              <a:rPr lang="en-US" dirty="0" smtClean="0"/>
              <a:t>Logging and Recovery</a:t>
            </a:r>
            <a:br>
              <a:rPr lang="en-US" dirty="0" smtClean="0"/>
            </a:br>
            <a:endParaRPr lang="en-US" dirty="0" smtClean="0"/>
          </a:p>
          <a:p>
            <a:r>
              <a:rPr lang="en-US" dirty="0" smtClean="0"/>
              <a:t>Metrics Collection</a:t>
            </a:r>
          </a:p>
          <a:p>
            <a:pPr lvl="1"/>
            <a:r>
              <a:rPr lang="en-US" dirty="0" smtClean="0"/>
              <a:t>Code Coverage</a:t>
            </a:r>
            <a:endParaRPr lang="en-US" dirty="0" smtClean="0"/>
          </a:p>
          <a:p>
            <a:pPr lvl="1"/>
            <a:r>
              <a:rPr lang="en-US" dirty="0" smtClean="0"/>
              <a:t>Click-streams / User Activity</a:t>
            </a:r>
          </a:p>
          <a:p>
            <a:pPr lvl="1"/>
            <a:r>
              <a:rPr lang="en-US" dirty="0" smtClean="0"/>
              <a:t>Browser Statistics</a:t>
            </a:r>
            <a:br>
              <a:rPr lang="en-US" dirty="0" smtClean="0"/>
            </a:br>
            <a:endParaRPr lang="en-US" dirty="0" smtClean="0"/>
          </a:p>
          <a:p>
            <a:r>
              <a:rPr lang="en-US" dirty="0" smtClean="0"/>
              <a:t>Memory Profiling</a:t>
            </a:r>
          </a:p>
          <a:p>
            <a:pPr lvl="1"/>
            <a:r>
              <a:rPr lang="en-US" dirty="0" smtClean="0"/>
              <a:t>Count variables, arrays, objects</a:t>
            </a:r>
          </a:p>
          <a:p>
            <a:pPr lvl="1"/>
            <a:endParaRPr lang="en-US" dirty="0" smtClean="0"/>
          </a:p>
          <a:p>
            <a:r>
              <a:rPr lang="en-US" dirty="0" smtClean="0"/>
              <a:t>Security checks</a:t>
            </a:r>
            <a:endParaRPr lang="en-US" dirty="0"/>
          </a:p>
        </p:txBody>
      </p:sp>
      <p:sp>
        <p:nvSpPr>
          <p:cNvPr id="4" name="Slide Number Placeholder 3"/>
          <p:cNvSpPr>
            <a:spLocks noGrp="1"/>
          </p:cNvSpPr>
          <p:nvPr>
            <p:ph type="sldNum" sz="quarter" idx="12"/>
          </p:nvPr>
        </p:nvSpPr>
        <p:spPr/>
        <p:txBody>
          <a:bodyPr/>
          <a:lstStyle/>
          <a:p>
            <a:fld id="{73566B8C-2074-4F2A-BA47-645D60E10368}" type="slidenum">
              <a:rPr lang="en-US" smtClean="0"/>
              <a:pPr/>
              <a:t>20</a:t>
            </a:fld>
            <a:endParaRPr lang="en-US"/>
          </a:p>
        </p:txBody>
      </p:sp>
      <p:sp>
        <p:nvSpPr>
          <p:cNvPr id="8" name="Footer Placeholder 7"/>
          <p:cNvSpPr>
            <a:spLocks noGrp="1"/>
          </p:cNvSpPr>
          <p:nvPr>
            <p:ph type="ftr" sz="quarter" idx="11"/>
          </p:nvPr>
        </p:nvSpPr>
        <p:spPr/>
        <p:txBody>
          <a:bodyPr/>
          <a:lstStyle/>
          <a:p>
            <a:r>
              <a:rPr lang="en-US" smtClean="0"/>
              <a:t>Shauvik Roy Choudhary, Alex Orso  |  Georgia Tech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future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Summary</a:t>
            </a:r>
          </a:p>
          <a:p>
            <a:pPr lvl="1"/>
            <a:r>
              <a:rPr lang="en-US" dirty="0" smtClean="0"/>
              <a:t>General technique for remote monitoring of web applications</a:t>
            </a:r>
          </a:p>
          <a:p>
            <a:pPr lvl="1"/>
            <a:r>
              <a:rPr lang="en-US" dirty="0" smtClean="0"/>
              <a:t>Proof-of-concept </a:t>
            </a:r>
            <a:r>
              <a:rPr lang="en-US" dirty="0" smtClean="0"/>
              <a:t>evaluation</a:t>
            </a:r>
            <a:endParaRPr lang="en-US" dirty="0" smtClean="0"/>
          </a:p>
          <a:p>
            <a:pPr lvl="1"/>
            <a:r>
              <a:rPr lang="en-US" dirty="0" smtClean="0"/>
              <a:t>Example applications</a:t>
            </a:r>
          </a:p>
          <a:p>
            <a:pPr lvl="1"/>
            <a:endParaRPr lang="en-US" dirty="0" smtClean="0"/>
          </a:p>
          <a:p>
            <a:r>
              <a:rPr lang="en-US" dirty="0" smtClean="0"/>
              <a:t>Future work</a:t>
            </a:r>
          </a:p>
          <a:p>
            <a:pPr lvl="1"/>
            <a:r>
              <a:rPr lang="en-US" dirty="0" smtClean="0"/>
              <a:t>Complete implementation</a:t>
            </a:r>
          </a:p>
          <a:p>
            <a:pPr lvl="1"/>
            <a:r>
              <a:rPr lang="en-US" dirty="0" smtClean="0"/>
              <a:t>Investigate applications</a:t>
            </a:r>
          </a:p>
          <a:p>
            <a:pPr lvl="1"/>
            <a:r>
              <a:rPr lang="en-US" dirty="0" smtClean="0"/>
              <a:t>Additional experimentation</a:t>
            </a:r>
          </a:p>
        </p:txBody>
      </p:sp>
      <p:sp>
        <p:nvSpPr>
          <p:cNvPr id="4" name="Slide Number Placeholder 3"/>
          <p:cNvSpPr>
            <a:spLocks noGrp="1"/>
          </p:cNvSpPr>
          <p:nvPr>
            <p:ph type="sldNum" sz="quarter" idx="12"/>
          </p:nvPr>
        </p:nvSpPr>
        <p:spPr/>
        <p:txBody>
          <a:bodyPr/>
          <a:lstStyle/>
          <a:p>
            <a:fld id="{73566B8C-2074-4F2A-BA47-645D60E10368}" type="slidenum">
              <a:rPr lang="en-US" smtClean="0"/>
              <a:pPr/>
              <a:t>21</a:t>
            </a:fld>
            <a:endParaRPr lang="en-US"/>
          </a:p>
        </p:txBody>
      </p:sp>
      <p:sp>
        <p:nvSpPr>
          <p:cNvPr id="8" name="Footer Placeholder 7"/>
          <p:cNvSpPr>
            <a:spLocks noGrp="1"/>
          </p:cNvSpPr>
          <p:nvPr>
            <p:ph type="ftr" sz="quarter" idx="11"/>
          </p:nvPr>
        </p:nvSpPr>
        <p:spPr/>
        <p:txBody>
          <a:bodyPr/>
          <a:lstStyle/>
          <a:p>
            <a:r>
              <a:rPr lang="en-US" smtClean="0"/>
              <a:t>Shauvik Roy Choudhary, Alex Orso  |  Georgia Tech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endParaRPr lang="en-US" dirty="0"/>
          </a:p>
        </p:txBody>
      </p:sp>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dirty="0" smtClean="0"/>
              <a:t>Any Questions ?</a:t>
            </a:r>
          </a:p>
          <a:p>
            <a:pPr algn="ctr">
              <a:buNone/>
            </a:pPr>
            <a:endParaRPr lang="en-US" dirty="0" smtClean="0"/>
          </a:p>
          <a:p>
            <a:pPr algn="ctr">
              <a:buNone/>
            </a:pPr>
            <a:r>
              <a:rPr lang="en-US" sz="2000" dirty="0" smtClean="0"/>
              <a:t>shauvik@cc.gatech.edu</a:t>
            </a:r>
          </a:p>
          <a:p>
            <a:pPr algn="ctr">
              <a:buNone/>
            </a:pPr>
            <a:r>
              <a:rPr lang="en-US" sz="2000" dirty="0" smtClean="0"/>
              <a:t>http://www.cc.gatech.edu/~shauvik</a:t>
            </a:r>
            <a:endParaRPr lang="en-US" sz="2000" dirty="0"/>
          </a:p>
        </p:txBody>
      </p:sp>
      <p:sp>
        <p:nvSpPr>
          <p:cNvPr id="4" name="Slide Number Placeholder 3"/>
          <p:cNvSpPr>
            <a:spLocks noGrp="1"/>
          </p:cNvSpPr>
          <p:nvPr>
            <p:ph type="sldNum" sz="quarter" idx="12"/>
          </p:nvPr>
        </p:nvSpPr>
        <p:spPr/>
        <p:txBody>
          <a:bodyPr/>
          <a:lstStyle/>
          <a:p>
            <a:fld id="{73566B8C-2074-4F2A-BA47-645D60E10368}" type="slidenum">
              <a:rPr lang="en-US" smtClean="0"/>
              <a:pPr/>
              <a:t>22</a:t>
            </a:fld>
            <a:endParaRPr lang="en-US"/>
          </a:p>
        </p:txBody>
      </p:sp>
      <p:pic>
        <p:nvPicPr>
          <p:cNvPr id="1026" name="Picture 2" descr="http://www.acct.org/Questions.jpg"/>
          <p:cNvPicPr>
            <a:picLocks noChangeAspect="1" noChangeArrowheads="1"/>
          </p:cNvPicPr>
          <p:nvPr/>
        </p:nvPicPr>
        <p:blipFill>
          <a:blip r:embed="rId3"/>
          <a:srcRect/>
          <a:stretch>
            <a:fillRect/>
          </a:stretch>
        </p:blipFill>
        <p:spPr bwMode="auto">
          <a:xfrm>
            <a:off x="3810000" y="2057400"/>
            <a:ext cx="1714500" cy="2286000"/>
          </a:xfrm>
          <a:prstGeom prst="rect">
            <a:avLst/>
          </a:prstGeom>
          <a:noFill/>
        </p:spPr>
      </p:pic>
      <p:sp>
        <p:nvSpPr>
          <p:cNvPr id="9" name="Footer Placeholder 8"/>
          <p:cNvSpPr>
            <a:spLocks noGrp="1"/>
          </p:cNvSpPr>
          <p:nvPr>
            <p:ph type="ftr" sz="quarter" idx="11"/>
          </p:nvPr>
        </p:nvSpPr>
        <p:spPr/>
        <p:txBody>
          <a:bodyPr/>
          <a:lstStyle/>
          <a:p>
            <a:r>
              <a:rPr lang="en-US" smtClean="0"/>
              <a:t>Shauvik Roy Choudhary, Alex Orso  |  Georgia Tech</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err="1" smtClean="0"/>
              <a:t>AjaxScope</a:t>
            </a:r>
            <a:r>
              <a:rPr lang="en-US" dirty="0" smtClean="0"/>
              <a:t>  [Kiciman07]</a:t>
            </a:r>
          </a:p>
          <a:p>
            <a:pPr lvl="1"/>
            <a:r>
              <a:rPr lang="en-US" dirty="0" smtClean="0"/>
              <a:t>Dynamic source level instrumentation</a:t>
            </a:r>
          </a:p>
          <a:p>
            <a:pPr lvl="1"/>
            <a:r>
              <a:rPr lang="en-US" dirty="0" smtClean="0"/>
              <a:t>Nice but different scope: </a:t>
            </a:r>
          </a:p>
          <a:p>
            <a:pPr lvl="2"/>
            <a:r>
              <a:rPr lang="en-US" dirty="0" smtClean="0"/>
              <a:t>Distribute tests across clients</a:t>
            </a:r>
          </a:p>
          <a:p>
            <a:pPr lvl="2"/>
            <a:r>
              <a:rPr lang="en-US" dirty="0" smtClean="0"/>
              <a:t>No CSA: </a:t>
            </a:r>
          </a:p>
          <a:p>
            <a:pPr lvl="3"/>
            <a:r>
              <a:rPr lang="en-US" dirty="0" smtClean="0"/>
              <a:t>Can’t perform corrective actions on the client-side</a:t>
            </a:r>
          </a:p>
          <a:p>
            <a:pPr lvl="3"/>
            <a:r>
              <a:rPr lang="en-US" dirty="0" smtClean="0"/>
              <a:t>Can’t take decisions based on client-side actions</a:t>
            </a:r>
          </a:p>
        </p:txBody>
      </p:sp>
      <p:sp>
        <p:nvSpPr>
          <p:cNvPr id="4" name="Slide Number Placeholder 3"/>
          <p:cNvSpPr>
            <a:spLocks noGrp="1"/>
          </p:cNvSpPr>
          <p:nvPr>
            <p:ph type="sldNum" sz="quarter" idx="12"/>
          </p:nvPr>
        </p:nvSpPr>
        <p:spPr/>
        <p:txBody>
          <a:bodyPr/>
          <a:lstStyle/>
          <a:p>
            <a:fld id="{73566B8C-2074-4F2A-BA47-645D60E10368}" type="slidenum">
              <a:rPr lang="en-US" smtClean="0"/>
              <a:pPr/>
              <a:t>23</a:t>
            </a:fld>
            <a:endParaRPr lang="en-US"/>
          </a:p>
        </p:txBody>
      </p:sp>
      <p:sp>
        <p:nvSpPr>
          <p:cNvPr id="8" name="Footer Placeholder 7"/>
          <p:cNvSpPr>
            <a:spLocks noGrp="1"/>
          </p:cNvSpPr>
          <p:nvPr>
            <p:ph type="ftr" sz="quarter" idx="11"/>
          </p:nvPr>
        </p:nvSpPr>
        <p:spPr/>
        <p:txBody>
          <a:bodyPr/>
          <a:lstStyle/>
          <a:p>
            <a:r>
              <a:rPr lang="en-US" smtClean="0"/>
              <a:t>Shauvik Roy Choudhary, Alex Orso  |  Georgia Tech</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Heavy client side scripts</a:t>
            </a:r>
            <a:endParaRPr lang="en-US" dirty="0"/>
          </a:p>
        </p:txBody>
      </p:sp>
      <p:sp>
        <p:nvSpPr>
          <p:cNvPr id="3" name="Content Placeholder 2"/>
          <p:cNvSpPr>
            <a:spLocks noGrp="1"/>
          </p:cNvSpPr>
          <p:nvPr>
            <p:ph sz="half" idx="1"/>
          </p:nvPr>
        </p:nvSpPr>
        <p:spPr>
          <a:xfrm>
            <a:off x="457200" y="1600200"/>
            <a:ext cx="5181600" cy="4525963"/>
          </a:xfrm>
        </p:spPr>
        <p:txBody>
          <a:bodyPr/>
          <a:lstStyle/>
          <a:p>
            <a:r>
              <a:rPr lang="en-US" dirty="0" smtClean="0"/>
              <a:t>More and more logic pushed to the browser </a:t>
            </a:r>
            <a:r>
              <a:rPr lang="en-US" sz="2400" dirty="0" smtClean="0"/>
              <a:t>(</a:t>
            </a:r>
            <a:r>
              <a:rPr lang="en-US" sz="2400" dirty="0" err="1" smtClean="0"/>
              <a:t>Javascript</a:t>
            </a:r>
            <a:r>
              <a:rPr lang="en-US" sz="2400" dirty="0" smtClean="0"/>
              <a:t>, Flash, </a:t>
            </a:r>
            <a:r>
              <a:rPr lang="en-US" sz="2400" dirty="0" err="1" smtClean="0"/>
              <a:t>Silverlight</a:t>
            </a:r>
            <a:r>
              <a:rPr lang="en-US" sz="2400" dirty="0" smtClean="0"/>
              <a:t>, …)</a:t>
            </a:r>
            <a:endParaRPr lang="en-US" dirty="0" smtClean="0"/>
          </a:p>
          <a:p>
            <a:endParaRPr lang="en-US" dirty="0" smtClean="0"/>
          </a:p>
          <a:p>
            <a:endParaRPr lang="en-US" dirty="0" smtClean="0"/>
          </a:p>
          <a:p>
            <a:r>
              <a:rPr lang="en-US" dirty="0" smtClean="0"/>
              <a:t>Little/no information on the server about client-side execution</a:t>
            </a:r>
          </a:p>
        </p:txBody>
      </p:sp>
      <p:pic>
        <p:nvPicPr>
          <p:cNvPr id="6" name="Picture 2" descr="http://www.japantravel.co.uk/ask/wp-content/uploads/2008/02/sumo-kid.jpg"/>
          <p:cNvPicPr>
            <a:picLocks noGrp="1" noChangeAspect="1" noChangeArrowheads="1"/>
          </p:cNvPicPr>
          <p:nvPr>
            <p:ph sz="half" idx="2"/>
          </p:nvPr>
        </p:nvPicPr>
        <p:blipFill>
          <a:blip r:embed="rId3"/>
          <a:stretch>
            <a:fillRect/>
          </a:stretch>
        </p:blipFill>
        <p:spPr bwMode="auto">
          <a:xfrm>
            <a:off x="5780128" y="1624013"/>
            <a:ext cx="3059072" cy="4624387"/>
          </a:xfrm>
          <a:prstGeom prst="rect">
            <a:avLst/>
          </a:prstGeom>
          <a:noFill/>
        </p:spPr>
      </p:pic>
      <p:sp>
        <p:nvSpPr>
          <p:cNvPr id="5" name="Slide Number Placeholder 4"/>
          <p:cNvSpPr>
            <a:spLocks noGrp="1"/>
          </p:cNvSpPr>
          <p:nvPr>
            <p:ph type="sldNum" sz="quarter" idx="12"/>
          </p:nvPr>
        </p:nvSpPr>
        <p:spPr/>
        <p:txBody>
          <a:bodyPr/>
          <a:lstStyle/>
          <a:p>
            <a:fld id="{73566B8C-2074-4F2A-BA47-645D60E10368}" type="slidenum">
              <a:rPr lang="en-US" smtClean="0"/>
              <a:pPr/>
              <a:t>3</a:t>
            </a:fld>
            <a:endParaRPr lang="en-US"/>
          </a:p>
        </p:txBody>
      </p:sp>
      <p:sp>
        <p:nvSpPr>
          <p:cNvPr id="10" name="Footer Placeholder 9"/>
          <p:cNvSpPr>
            <a:spLocks noGrp="1"/>
          </p:cNvSpPr>
          <p:nvPr>
            <p:ph type="ftr" sz="quarter" idx="11"/>
          </p:nvPr>
        </p:nvSpPr>
        <p:spPr/>
        <p:txBody>
          <a:bodyPr/>
          <a:lstStyle/>
          <a:p>
            <a:r>
              <a:rPr lang="en-US" smtClean="0"/>
              <a:t>Shauvik Roy Choudhary, Alex Orso  |  Georgia Tech</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From  synchronous to asynchronous</a:t>
            </a:r>
          </a:p>
        </p:txBody>
      </p:sp>
      <p:pic>
        <p:nvPicPr>
          <p:cNvPr id="7" name="Picture 2" descr="http://www.blogxml.net/images/ajax_application.png"/>
          <p:cNvPicPr>
            <a:picLocks noGrp="1" noChangeAspect="1" noChangeArrowheads="1"/>
          </p:cNvPicPr>
          <p:nvPr>
            <p:ph sz="half" idx="1"/>
          </p:nvPr>
        </p:nvPicPr>
        <p:blipFill>
          <a:blip r:embed="rId3"/>
          <a:stretch>
            <a:fillRect/>
          </a:stretch>
        </p:blipFill>
        <p:spPr bwMode="auto">
          <a:xfrm>
            <a:off x="641217" y="1773238"/>
            <a:ext cx="3670566" cy="4624387"/>
          </a:xfrm>
          <a:prstGeom prst="rect">
            <a:avLst/>
          </a:prstGeom>
          <a:noFill/>
        </p:spPr>
      </p:pic>
      <p:sp>
        <p:nvSpPr>
          <p:cNvPr id="6" name="Content Placeholder 5"/>
          <p:cNvSpPr>
            <a:spLocks noGrp="1"/>
          </p:cNvSpPr>
          <p:nvPr>
            <p:ph sz="half" idx="2"/>
          </p:nvPr>
        </p:nvSpPr>
        <p:spPr/>
        <p:txBody>
          <a:bodyPr/>
          <a:lstStyle/>
          <a:p>
            <a:r>
              <a:rPr lang="en-US" dirty="0" smtClean="0"/>
              <a:t>Concurrency</a:t>
            </a:r>
          </a:p>
          <a:p>
            <a:endParaRPr lang="en-US" dirty="0" smtClean="0"/>
          </a:p>
          <a:p>
            <a:r>
              <a:rPr lang="en-US" dirty="0" smtClean="0"/>
              <a:t>Non-determinism</a:t>
            </a:r>
          </a:p>
          <a:p>
            <a:endParaRPr lang="en-US" dirty="0" smtClean="0"/>
          </a:p>
          <a:p>
            <a:r>
              <a:rPr lang="en-US" dirty="0" smtClean="0"/>
              <a:t>Additional complexity of testing environment</a:t>
            </a:r>
            <a:endParaRPr lang="en-US" dirty="0"/>
          </a:p>
        </p:txBody>
      </p:sp>
      <p:sp>
        <p:nvSpPr>
          <p:cNvPr id="5" name="Slide Number Placeholder 4"/>
          <p:cNvSpPr>
            <a:spLocks noGrp="1"/>
          </p:cNvSpPr>
          <p:nvPr>
            <p:ph type="sldNum" sz="quarter" idx="12"/>
          </p:nvPr>
        </p:nvSpPr>
        <p:spPr/>
        <p:txBody>
          <a:bodyPr/>
          <a:lstStyle/>
          <a:p>
            <a:fld id="{73566B8C-2074-4F2A-BA47-645D60E10368}" type="slidenum">
              <a:rPr lang="en-US" smtClean="0"/>
              <a:pPr/>
              <a:t>4</a:t>
            </a:fld>
            <a:endParaRPr lang="en-US"/>
          </a:p>
        </p:txBody>
      </p:sp>
      <p:sp>
        <p:nvSpPr>
          <p:cNvPr id="11" name="Footer Placeholder 10"/>
          <p:cNvSpPr>
            <a:spLocks noGrp="1"/>
          </p:cNvSpPr>
          <p:nvPr>
            <p:ph type="ftr" sz="quarter" idx="11"/>
          </p:nvPr>
        </p:nvSpPr>
        <p:spPr/>
        <p:txBody>
          <a:bodyPr/>
          <a:lstStyle/>
          <a:p>
            <a:r>
              <a:rPr lang="en-US" smtClean="0"/>
              <a:t>Shauvik Roy Choudhary, Alex Orso  |  Georgia Tech</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Multitude of client-side environments</a:t>
            </a:r>
            <a:endParaRPr lang="en-US" sz="4000" dirty="0"/>
          </a:p>
        </p:txBody>
      </p:sp>
      <p:sp>
        <p:nvSpPr>
          <p:cNvPr id="11" name="Content Placeholder 10"/>
          <p:cNvSpPr>
            <a:spLocks noGrp="1"/>
          </p:cNvSpPr>
          <p:nvPr>
            <p:ph sz="half" idx="1"/>
          </p:nvPr>
        </p:nvSpPr>
        <p:spPr>
          <a:xfrm>
            <a:off x="457200" y="1600200"/>
            <a:ext cx="4038600" cy="4623816"/>
          </a:xfrm>
        </p:spPr>
        <p:txBody>
          <a:bodyPr/>
          <a:lstStyle/>
          <a:p>
            <a:r>
              <a:rPr lang="en-US" dirty="0" smtClean="0"/>
              <a:t>Browsers</a:t>
            </a:r>
            <a:endParaRPr lang="en-US" dirty="0"/>
          </a:p>
        </p:txBody>
      </p:sp>
      <p:sp>
        <p:nvSpPr>
          <p:cNvPr id="12" name="Content Placeholder 11"/>
          <p:cNvSpPr>
            <a:spLocks noGrp="1"/>
          </p:cNvSpPr>
          <p:nvPr>
            <p:ph sz="half" idx="2"/>
          </p:nvPr>
        </p:nvSpPr>
        <p:spPr>
          <a:xfrm>
            <a:off x="4648200" y="1624584"/>
            <a:ext cx="4038600" cy="4623816"/>
          </a:xfrm>
        </p:spPr>
        <p:txBody>
          <a:bodyPr/>
          <a:lstStyle/>
          <a:p>
            <a:r>
              <a:rPr lang="en-US" dirty="0" smtClean="0"/>
              <a:t>Browser Extensions</a:t>
            </a:r>
            <a:endParaRPr lang="en-US" dirty="0"/>
          </a:p>
        </p:txBody>
      </p:sp>
      <p:sp>
        <p:nvSpPr>
          <p:cNvPr id="8" name="Slide Number Placeholder 7"/>
          <p:cNvSpPr>
            <a:spLocks noGrp="1"/>
          </p:cNvSpPr>
          <p:nvPr>
            <p:ph type="sldNum" sz="quarter" idx="12"/>
          </p:nvPr>
        </p:nvSpPr>
        <p:spPr/>
        <p:txBody>
          <a:bodyPr/>
          <a:lstStyle/>
          <a:p>
            <a:fld id="{73566B8C-2074-4F2A-BA47-645D60E10368}" type="slidenum">
              <a:rPr lang="en-US" smtClean="0"/>
              <a:pPr/>
              <a:t>5</a:t>
            </a:fld>
            <a:endParaRPr lang="en-US"/>
          </a:p>
        </p:txBody>
      </p:sp>
      <p:pic>
        <p:nvPicPr>
          <p:cNvPr id="10" name="Picture 9" descr="browsers.png"/>
          <p:cNvPicPr>
            <a:picLocks noChangeAspect="1"/>
          </p:cNvPicPr>
          <p:nvPr/>
        </p:nvPicPr>
        <p:blipFill>
          <a:blip r:embed="rId3"/>
          <a:stretch>
            <a:fillRect/>
          </a:stretch>
        </p:blipFill>
        <p:spPr>
          <a:xfrm>
            <a:off x="585386" y="2057400"/>
            <a:ext cx="3300814" cy="4572000"/>
          </a:xfrm>
          <a:prstGeom prst="rect">
            <a:avLst/>
          </a:prstGeom>
        </p:spPr>
      </p:pic>
      <p:sp>
        <p:nvSpPr>
          <p:cNvPr id="13" name="Rectangle 12"/>
          <p:cNvSpPr/>
          <p:nvPr/>
        </p:nvSpPr>
        <p:spPr>
          <a:xfrm>
            <a:off x="4228007" y="3724870"/>
            <a:ext cx="57259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4" name="Picture 13" descr="addons.png"/>
          <p:cNvPicPr>
            <a:picLocks noChangeAspect="1"/>
          </p:cNvPicPr>
          <p:nvPr/>
        </p:nvPicPr>
        <p:blipFill>
          <a:blip r:embed="rId4"/>
          <a:stretch>
            <a:fillRect/>
          </a:stretch>
        </p:blipFill>
        <p:spPr>
          <a:xfrm>
            <a:off x="5181600" y="2590800"/>
            <a:ext cx="3406999" cy="3390257"/>
          </a:xfrm>
          <a:prstGeom prst="rect">
            <a:avLst/>
          </a:prstGeom>
        </p:spPr>
      </p:pic>
      <p:sp>
        <p:nvSpPr>
          <p:cNvPr id="17" name="Footer Placeholder 16"/>
          <p:cNvSpPr>
            <a:spLocks noGrp="1"/>
          </p:cNvSpPr>
          <p:nvPr>
            <p:ph type="ftr" sz="quarter" idx="11"/>
          </p:nvPr>
        </p:nvSpPr>
        <p:spPr/>
        <p:txBody>
          <a:bodyPr/>
          <a:lstStyle/>
          <a:p>
            <a:r>
              <a:rPr lang="en-US" smtClean="0"/>
              <a:t>Shauvik Roy Choudhary, Alex Orso  |  Georgia Tech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Example Client Side Configuration</a:t>
            </a:r>
            <a:endParaRPr lang="en-US" dirty="0"/>
          </a:p>
        </p:txBody>
      </p:sp>
      <p:sp>
        <p:nvSpPr>
          <p:cNvPr id="42" name="Slide Number Placeholder 41"/>
          <p:cNvSpPr>
            <a:spLocks noGrp="1"/>
          </p:cNvSpPr>
          <p:nvPr>
            <p:ph type="sldNum" sz="quarter" idx="12"/>
          </p:nvPr>
        </p:nvSpPr>
        <p:spPr/>
        <p:txBody>
          <a:bodyPr/>
          <a:lstStyle/>
          <a:p>
            <a:fld id="{73566B8C-2074-4F2A-BA47-645D60E10368}" type="slidenum">
              <a:rPr lang="en-US" smtClean="0"/>
              <a:pPr/>
              <a:t>6</a:t>
            </a:fld>
            <a:endParaRPr lang="en-US"/>
          </a:p>
        </p:txBody>
      </p:sp>
      <p:grpSp>
        <p:nvGrpSpPr>
          <p:cNvPr id="13" name="Group 12"/>
          <p:cNvGrpSpPr/>
          <p:nvPr/>
        </p:nvGrpSpPr>
        <p:grpSpPr>
          <a:xfrm>
            <a:off x="1290140" y="2019300"/>
            <a:ext cx="2667000" cy="2057400"/>
            <a:chOff x="5559463" y="1600200"/>
            <a:chExt cx="2670137" cy="2286000"/>
          </a:xfrm>
        </p:grpSpPr>
        <p:sp>
          <p:nvSpPr>
            <p:cNvPr id="4" name="Frame 3"/>
            <p:cNvSpPr/>
            <p:nvPr/>
          </p:nvSpPr>
          <p:spPr>
            <a:xfrm>
              <a:off x="5562600" y="1600200"/>
              <a:ext cx="2667000" cy="2286000"/>
            </a:xfrm>
            <a:prstGeom prst="frame">
              <a:avLst>
                <a:gd name="adj1" fmla="val 83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5" name="Rectangle 4"/>
            <p:cNvSpPr/>
            <p:nvPr/>
          </p:nvSpPr>
          <p:spPr>
            <a:xfrm>
              <a:off x="5585460" y="1612900"/>
              <a:ext cx="2631440" cy="406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Rectangle 5"/>
            <p:cNvSpPr/>
            <p:nvPr/>
          </p:nvSpPr>
          <p:spPr>
            <a:xfrm>
              <a:off x="6068060" y="1752600"/>
              <a:ext cx="1856740" cy="210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smtClean="0"/>
                <a:t>http://www.site.com</a:t>
              </a:r>
              <a:endParaRPr lang="en-US" sz="1400" dirty="0"/>
            </a:p>
          </p:txBody>
        </p:sp>
        <p:sp>
          <p:nvSpPr>
            <p:cNvPr id="7" name="TextBox 6"/>
            <p:cNvSpPr txBox="1"/>
            <p:nvPr/>
          </p:nvSpPr>
          <p:spPr>
            <a:xfrm>
              <a:off x="5559463" y="1678940"/>
              <a:ext cx="569387" cy="338554"/>
            </a:xfrm>
            <a:prstGeom prst="rect">
              <a:avLst/>
            </a:prstGeom>
            <a:noFill/>
          </p:spPr>
          <p:txBody>
            <a:bodyPr wrap="none" rtlCol="0">
              <a:spAutoFit/>
            </a:bodyPr>
            <a:lstStyle/>
            <a:p>
              <a:r>
                <a:rPr lang="en-US" sz="1600" dirty="0" smtClean="0"/>
                <a:t>URL:</a:t>
              </a:r>
              <a:endParaRPr lang="en-US" sz="1600" dirty="0"/>
            </a:p>
          </p:txBody>
        </p:sp>
        <p:sp>
          <p:nvSpPr>
            <p:cNvPr id="8" name="Action Button: Forward or Next 7">
              <a:hlinkClick r:id="" action="ppaction://noaction" highlightClick="1"/>
            </p:cNvPr>
            <p:cNvSpPr/>
            <p:nvPr/>
          </p:nvSpPr>
          <p:spPr>
            <a:xfrm>
              <a:off x="7937500" y="1739900"/>
              <a:ext cx="152400" cy="228600"/>
            </a:xfrm>
            <a:prstGeom prst="actionButtonForwardNex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14" name="Flowchart: Magnetic Disk 13"/>
          <p:cNvSpPr/>
          <p:nvPr/>
        </p:nvSpPr>
        <p:spPr>
          <a:xfrm>
            <a:off x="381000" y="5372100"/>
            <a:ext cx="1447800" cy="1295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Local Database</a:t>
            </a:r>
            <a:endParaRPr lang="en-US" dirty="0"/>
          </a:p>
        </p:txBody>
      </p:sp>
      <p:sp>
        <p:nvSpPr>
          <p:cNvPr id="17" name="Plaque 16"/>
          <p:cNvSpPr/>
          <p:nvPr/>
        </p:nvSpPr>
        <p:spPr>
          <a:xfrm>
            <a:off x="3413234" y="5511800"/>
            <a:ext cx="1524000" cy="1079500"/>
          </a:xfrm>
          <a:prstGeom prst="plaqu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Extensions</a:t>
            </a:r>
            <a:endParaRPr lang="en-US" dirty="0"/>
          </a:p>
        </p:txBody>
      </p:sp>
      <p:sp>
        <p:nvSpPr>
          <p:cNvPr id="18" name="Oval 17"/>
          <p:cNvSpPr/>
          <p:nvPr/>
        </p:nvSpPr>
        <p:spPr>
          <a:xfrm>
            <a:off x="1981200" y="5372100"/>
            <a:ext cx="1295400" cy="1219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Cookies</a:t>
            </a:r>
            <a:endParaRPr lang="en-US" sz="1600" dirty="0"/>
          </a:p>
        </p:txBody>
      </p:sp>
      <p:cxnSp>
        <p:nvCxnSpPr>
          <p:cNvPr id="20" name="Straight Arrow Connector 19"/>
          <p:cNvCxnSpPr>
            <a:endCxn id="14" idx="1"/>
          </p:cNvCxnSpPr>
          <p:nvPr/>
        </p:nvCxnSpPr>
        <p:spPr>
          <a:xfrm rot="5400000">
            <a:off x="1217354" y="3964247"/>
            <a:ext cx="1295400" cy="15203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8" idx="0"/>
          </p:cNvCxnSpPr>
          <p:nvPr/>
        </p:nvCxnSpPr>
        <p:spPr>
          <a:xfrm rot="16200000" flipH="1">
            <a:off x="1979353" y="4722553"/>
            <a:ext cx="1295400" cy="36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7" idx="0"/>
          </p:cNvCxnSpPr>
          <p:nvPr/>
        </p:nvCxnSpPr>
        <p:spPr>
          <a:xfrm rot="16200000" flipH="1">
            <a:off x="2682670" y="4019236"/>
            <a:ext cx="1435100" cy="1550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605460" y="2657802"/>
            <a:ext cx="2057400" cy="1220788"/>
            <a:chOff x="1752600" y="2438400"/>
            <a:chExt cx="2057400" cy="1220788"/>
          </a:xfrm>
        </p:grpSpPr>
        <p:cxnSp>
          <p:nvCxnSpPr>
            <p:cNvPr id="26" name="Straight Connector 25"/>
            <p:cNvCxnSpPr/>
            <p:nvPr/>
          </p:nvCxnSpPr>
          <p:spPr>
            <a:xfrm>
              <a:off x="1752600" y="2438400"/>
              <a:ext cx="2057400" cy="1588"/>
            </a:xfrm>
            <a:prstGeom prst="line">
              <a:avLst/>
            </a:prstGeom>
            <a:ln>
              <a:solidFill>
                <a:schemeClr val="tx1">
                  <a:lumMod val="50000"/>
                  <a:lumOff val="50000"/>
                </a:schemeClr>
              </a:solidFill>
              <a:prstDash val="sysDash"/>
            </a:ln>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a:off x="1752600" y="2590800"/>
              <a:ext cx="2057400" cy="1588"/>
            </a:xfrm>
            <a:prstGeom prst="line">
              <a:avLst/>
            </a:prstGeom>
            <a:ln>
              <a:solidFill>
                <a:schemeClr val="tx1">
                  <a:lumMod val="50000"/>
                  <a:lumOff val="50000"/>
                </a:schemeClr>
              </a:solidFill>
              <a:prstDash val="sysDash"/>
            </a:ln>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2438400" y="2743200"/>
              <a:ext cx="1371600" cy="1588"/>
            </a:xfrm>
            <a:prstGeom prst="line">
              <a:avLst/>
            </a:prstGeom>
            <a:ln>
              <a:solidFill>
                <a:schemeClr val="tx1">
                  <a:lumMod val="50000"/>
                  <a:lumOff val="50000"/>
                </a:schemeClr>
              </a:solidFill>
              <a:prstDash val="sysDash"/>
            </a:ln>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a:off x="2438400" y="2895600"/>
              <a:ext cx="1371600" cy="1588"/>
            </a:xfrm>
            <a:prstGeom prst="line">
              <a:avLst/>
            </a:prstGeom>
            <a:ln>
              <a:solidFill>
                <a:schemeClr val="tx1">
                  <a:lumMod val="50000"/>
                  <a:lumOff val="50000"/>
                </a:schemeClr>
              </a:solidFill>
              <a:prstDash val="sysDash"/>
            </a:ln>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a:off x="2438400" y="3048000"/>
              <a:ext cx="1371600" cy="1588"/>
            </a:xfrm>
            <a:prstGeom prst="line">
              <a:avLst/>
            </a:prstGeom>
            <a:ln>
              <a:solidFill>
                <a:schemeClr val="tx1">
                  <a:lumMod val="50000"/>
                  <a:lumOff val="50000"/>
                </a:schemeClr>
              </a:solidFill>
              <a:prstDash val="sysDash"/>
            </a:ln>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2438400" y="3200400"/>
              <a:ext cx="1371600" cy="1588"/>
            </a:xfrm>
            <a:prstGeom prst="line">
              <a:avLst/>
            </a:prstGeom>
            <a:ln>
              <a:solidFill>
                <a:schemeClr val="tx1">
                  <a:lumMod val="50000"/>
                  <a:lumOff val="50000"/>
                </a:schemeClr>
              </a:solidFill>
              <a:prstDash val="sysDash"/>
            </a:ln>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a:off x="1752600" y="3352800"/>
              <a:ext cx="2057400" cy="1588"/>
            </a:xfrm>
            <a:prstGeom prst="line">
              <a:avLst/>
            </a:prstGeom>
            <a:ln>
              <a:solidFill>
                <a:schemeClr val="tx1">
                  <a:lumMod val="50000"/>
                  <a:lumOff val="50000"/>
                </a:schemeClr>
              </a:solidFill>
              <a:prstDash val="sysDash"/>
            </a:ln>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1752600" y="3505200"/>
              <a:ext cx="2057400" cy="1588"/>
            </a:xfrm>
            <a:prstGeom prst="line">
              <a:avLst/>
            </a:prstGeom>
            <a:ln>
              <a:solidFill>
                <a:schemeClr val="tx1">
                  <a:lumMod val="50000"/>
                  <a:lumOff val="50000"/>
                </a:schemeClr>
              </a:solidFill>
              <a:prstDash val="sysDash"/>
            </a:ln>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a:off x="1752600" y="3657600"/>
              <a:ext cx="2057400" cy="1588"/>
            </a:xfrm>
            <a:prstGeom prst="line">
              <a:avLst/>
            </a:prstGeom>
            <a:ln>
              <a:solidFill>
                <a:schemeClr val="tx1">
                  <a:lumMod val="50000"/>
                  <a:lumOff val="50000"/>
                </a:schemeClr>
              </a:solidFill>
              <a:prstDash val="sysDash"/>
            </a:ln>
          </p:spPr>
          <p:style>
            <a:lnRef idx="2">
              <a:schemeClr val="dk1"/>
            </a:lnRef>
            <a:fillRef idx="0">
              <a:schemeClr val="dk1"/>
            </a:fillRef>
            <a:effectRef idx="1">
              <a:schemeClr val="dk1"/>
            </a:effectRef>
            <a:fontRef idx="minor">
              <a:schemeClr val="tx1"/>
            </a:fontRef>
          </p:style>
        </p:cxnSp>
        <p:sp>
          <p:nvSpPr>
            <p:cNvPr id="46" name="Frame 45"/>
            <p:cNvSpPr/>
            <p:nvPr/>
          </p:nvSpPr>
          <p:spPr>
            <a:xfrm>
              <a:off x="1752600" y="2743200"/>
              <a:ext cx="609600" cy="457200"/>
            </a:xfrm>
            <a:prstGeom prst="fra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47" name="Smiley Face 46"/>
            <p:cNvSpPr/>
            <p:nvPr/>
          </p:nvSpPr>
          <p:spPr>
            <a:xfrm>
              <a:off x="1936532" y="2866698"/>
              <a:ext cx="228600" cy="228600"/>
            </a:xfrm>
            <a:prstGeom prst="smileyFac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48" name="Folded Corner 47"/>
          <p:cNvSpPr/>
          <p:nvPr/>
        </p:nvSpPr>
        <p:spPr>
          <a:xfrm>
            <a:off x="6477000" y="1790700"/>
            <a:ext cx="1752600" cy="137160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Page A</a:t>
            </a:r>
          </a:p>
          <a:p>
            <a:pPr algn="ctr"/>
            <a:endParaRPr lang="en-US" dirty="0" smtClean="0"/>
          </a:p>
          <a:p>
            <a:pPr algn="ctr"/>
            <a:r>
              <a:rPr lang="en-US" dirty="0" smtClean="0"/>
              <a:t>File Upload</a:t>
            </a:r>
            <a:endParaRPr lang="en-US" dirty="0"/>
          </a:p>
        </p:txBody>
      </p:sp>
      <p:sp>
        <p:nvSpPr>
          <p:cNvPr id="49" name="Folded Corner 48"/>
          <p:cNvSpPr/>
          <p:nvPr/>
        </p:nvSpPr>
        <p:spPr>
          <a:xfrm>
            <a:off x="6477000" y="3543300"/>
            <a:ext cx="1752600" cy="137160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Page B</a:t>
            </a:r>
          </a:p>
          <a:p>
            <a:pPr algn="ctr"/>
            <a:endParaRPr lang="en-US" dirty="0" smtClean="0"/>
          </a:p>
          <a:p>
            <a:pPr algn="ctr"/>
            <a:r>
              <a:rPr lang="en-US" dirty="0" smtClean="0"/>
              <a:t>Display Stats</a:t>
            </a:r>
            <a:endParaRPr lang="en-US" dirty="0"/>
          </a:p>
        </p:txBody>
      </p:sp>
      <p:sp>
        <p:nvSpPr>
          <p:cNvPr id="50" name="Left Arrow 49"/>
          <p:cNvSpPr/>
          <p:nvPr/>
        </p:nvSpPr>
        <p:spPr>
          <a:xfrm>
            <a:off x="4495800" y="2400300"/>
            <a:ext cx="1524000" cy="60960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2" name="Oval 51"/>
          <p:cNvSpPr/>
          <p:nvPr/>
        </p:nvSpPr>
        <p:spPr>
          <a:xfrm>
            <a:off x="1981200" y="5384800"/>
            <a:ext cx="1295400" cy="1219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Cookies</a:t>
            </a:r>
            <a:endParaRPr lang="en-US" sz="1600" dirty="0"/>
          </a:p>
        </p:txBody>
      </p:sp>
      <p:sp>
        <p:nvSpPr>
          <p:cNvPr id="54" name="Left Arrow 53"/>
          <p:cNvSpPr/>
          <p:nvPr/>
        </p:nvSpPr>
        <p:spPr>
          <a:xfrm>
            <a:off x="4495800" y="3543300"/>
            <a:ext cx="1524000" cy="60960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17410" name="Picture 2" descr="http://www.clipartreview.com/_gallery/_TN/r_236.gif"/>
          <p:cNvPicPr>
            <a:picLocks noChangeAspect="1" noChangeArrowheads="1"/>
          </p:cNvPicPr>
          <p:nvPr/>
        </p:nvPicPr>
        <p:blipFill>
          <a:blip r:embed="rId3"/>
          <a:srcRect/>
          <a:stretch>
            <a:fillRect/>
          </a:stretch>
        </p:blipFill>
        <p:spPr bwMode="auto">
          <a:xfrm>
            <a:off x="1981200" y="2676198"/>
            <a:ext cx="1428750" cy="1200150"/>
          </a:xfrm>
          <a:prstGeom prst="rect">
            <a:avLst/>
          </a:prstGeom>
          <a:noFill/>
        </p:spPr>
      </p:pic>
      <p:grpSp>
        <p:nvGrpSpPr>
          <p:cNvPr id="36" name="Group 35"/>
          <p:cNvGrpSpPr/>
          <p:nvPr/>
        </p:nvGrpSpPr>
        <p:grpSpPr>
          <a:xfrm>
            <a:off x="914400" y="1562100"/>
            <a:ext cx="5440428" cy="2960132"/>
            <a:chOff x="914400" y="1295400"/>
            <a:chExt cx="5440428" cy="2960132"/>
          </a:xfrm>
        </p:grpSpPr>
        <p:sp>
          <p:nvSpPr>
            <p:cNvPr id="53" name="TextBox 52"/>
            <p:cNvSpPr txBox="1"/>
            <p:nvPr/>
          </p:nvSpPr>
          <p:spPr>
            <a:xfrm>
              <a:off x="3124200" y="3886200"/>
              <a:ext cx="3230628" cy="369332"/>
            </a:xfrm>
            <a:prstGeom prst="rect">
              <a:avLst/>
            </a:prstGeom>
            <a:solidFill>
              <a:schemeClr val="bg1">
                <a:lumMod val="85000"/>
              </a:schemeClr>
            </a:solidFill>
          </p:spPr>
          <p:txBody>
            <a:bodyPr wrap="none" rtlCol="0">
              <a:spAutoFit/>
            </a:bodyPr>
            <a:lstStyle/>
            <a:p>
              <a:r>
                <a:rPr lang="en-US" b="1" dirty="0" err="1" smtClean="0"/>
                <a:t>setCookie</a:t>
              </a:r>
              <a:r>
                <a:rPr lang="en-US" b="1" dirty="0" smtClean="0"/>
                <a:t>(“status”, “uploaded”)</a:t>
              </a:r>
              <a:endParaRPr lang="en-US" b="1" dirty="0"/>
            </a:p>
          </p:txBody>
        </p:sp>
        <p:sp>
          <p:nvSpPr>
            <p:cNvPr id="35" name="TextBox 34"/>
            <p:cNvSpPr txBox="1"/>
            <p:nvPr/>
          </p:nvSpPr>
          <p:spPr>
            <a:xfrm>
              <a:off x="914400" y="1295400"/>
              <a:ext cx="3408241" cy="369332"/>
            </a:xfrm>
            <a:prstGeom prst="rect">
              <a:avLst/>
            </a:prstGeom>
            <a:noFill/>
          </p:spPr>
          <p:txBody>
            <a:bodyPr wrap="none" rtlCol="0">
              <a:spAutoFit/>
            </a:bodyPr>
            <a:lstStyle/>
            <a:p>
              <a:r>
                <a:rPr lang="en-US" dirty="0" smtClean="0"/>
                <a:t>Cookie used to track upload status</a:t>
              </a:r>
              <a:endParaRPr lang="en-US" dirty="0"/>
            </a:p>
          </p:txBody>
        </p:sp>
      </p:grpSp>
      <p:grpSp>
        <p:nvGrpSpPr>
          <p:cNvPr id="38" name="Group 37"/>
          <p:cNvGrpSpPr/>
          <p:nvPr/>
        </p:nvGrpSpPr>
        <p:grpSpPr>
          <a:xfrm>
            <a:off x="704196" y="1564730"/>
            <a:ext cx="7677804" cy="4702899"/>
            <a:chOff x="704196" y="1298030"/>
            <a:chExt cx="7677804" cy="4702899"/>
          </a:xfrm>
        </p:grpSpPr>
        <p:sp>
          <p:nvSpPr>
            <p:cNvPr id="55" name="Rectangle 54"/>
            <p:cNvSpPr/>
            <p:nvPr/>
          </p:nvSpPr>
          <p:spPr>
            <a:xfrm>
              <a:off x="5029200" y="4800600"/>
              <a:ext cx="3352800" cy="1200329"/>
            </a:xfrm>
            <a:prstGeom prst="rect">
              <a:avLst/>
            </a:prstGeom>
            <a:solidFill>
              <a:schemeClr val="bg1">
                <a:lumMod val="85000"/>
              </a:schemeClr>
            </a:solidFill>
          </p:spPr>
          <p:txBody>
            <a:bodyPr wrap="square">
              <a:spAutoFit/>
            </a:bodyPr>
            <a:lstStyle/>
            <a:p>
              <a:r>
                <a:rPr lang="en-US" b="1" dirty="0" smtClean="0"/>
                <a:t>If (!</a:t>
              </a:r>
              <a:r>
                <a:rPr lang="en-US" b="1" dirty="0" err="1" smtClean="0"/>
                <a:t>getCookie</a:t>
              </a:r>
              <a:r>
                <a:rPr lang="en-US" b="1" dirty="0" smtClean="0"/>
                <a:t>(“status”)) {</a:t>
              </a:r>
            </a:p>
            <a:p>
              <a:r>
                <a:rPr lang="en-US" b="1" dirty="0" smtClean="0"/>
                <a:t>    </a:t>
              </a:r>
              <a:r>
                <a:rPr lang="en-US" b="1" dirty="0" err="1" smtClean="0"/>
                <a:t>setCookie</a:t>
              </a:r>
              <a:r>
                <a:rPr lang="en-US" b="1" dirty="0" smtClean="0"/>
                <a:t>(“status”, “display”)</a:t>
              </a:r>
            </a:p>
            <a:p>
              <a:r>
                <a:rPr lang="en-US" b="1" dirty="0" smtClean="0"/>
                <a:t>    </a:t>
              </a:r>
              <a:r>
                <a:rPr lang="en-US" b="1" dirty="0" err="1" smtClean="0"/>
                <a:t>reloadPage</a:t>
              </a:r>
              <a:r>
                <a:rPr lang="en-US" b="1" dirty="0" smtClean="0"/>
                <a:t>();</a:t>
              </a:r>
            </a:p>
            <a:p>
              <a:r>
                <a:rPr lang="en-US" b="1" dirty="0" smtClean="0"/>
                <a:t>}</a:t>
              </a:r>
            </a:p>
          </p:txBody>
        </p:sp>
        <p:sp>
          <p:nvSpPr>
            <p:cNvPr id="37" name="TextBox 36"/>
            <p:cNvSpPr txBox="1"/>
            <p:nvPr/>
          </p:nvSpPr>
          <p:spPr>
            <a:xfrm>
              <a:off x="704196" y="1298030"/>
              <a:ext cx="4741170" cy="369332"/>
            </a:xfrm>
            <a:prstGeom prst="rect">
              <a:avLst/>
            </a:prstGeom>
            <a:noFill/>
          </p:spPr>
          <p:txBody>
            <a:bodyPr wrap="none" rtlCol="0">
              <a:spAutoFit/>
            </a:bodyPr>
            <a:lstStyle/>
            <a:p>
              <a:r>
                <a:rPr lang="en-US" dirty="0" smtClean="0"/>
                <a:t>Cookie used to check if stats should be displayed</a:t>
              </a:r>
              <a:endParaRPr lang="en-US" dirty="0"/>
            </a:p>
          </p:txBody>
        </p:sp>
      </p:grpSp>
      <p:grpSp>
        <p:nvGrpSpPr>
          <p:cNvPr id="41" name="Group 40"/>
          <p:cNvGrpSpPr/>
          <p:nvPr/>
        </p:nvGrpSpPr>
        <p:grpSpPr>
          <a:xfrm>
            <a:off x="0" y="-15766"/>
            <a:ext cx="9296400" cy="6873766"/>
            <a:chOff x="0" y="-15766"/>
            <a:chExt cx="9144000" cy="6858000"/>
          </a:xfrm>
        </p:grpSpPr>
        <p:sp>
          <p:nvSpPr>
            <p:cNvPr id="40" name="Rectangle 39"/>
            <p:cNvSpPr/>
            <p:nvPr/>
          </p:nvSpPr>
          <p:spPr>
            <a:xfrm>
              <a:off x="0" y="-15766"/>
              <a:ext cx="9144000" cy="6858000"/>
            </a:xfrm>
            <a:prstGeom prst="rect">
              <a:avLst/>
            </a:prstGeom>
            <a:solidFill>
              <a:schemeClr val="tx1">
                <a:alpha val="49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Rectangle 38"/>
            <p:cNvSpPr/>
            <p:nvPr/>
          </p:nvSpPr>
          <p:spPr>
            <a:xfrm>
              <a:off x="2248525" y="2286000"/>
              <a:ext cx="5029200" cy="206210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ctr">
                <a:spcBef>
                  <a:spcPct val="20000"/>
                </a:spcBef>
              </a:pPr>
              <a:r>
                <a:rPr lang="en-US" sz="3200" dirty="0" smtClean="0">
                  <a:solidFill>
                    <a:prstClr val="black"/>
                  </a:solidFill>
                </a:rPr>
                <a:t>Developer/Tester needs client-side insight for errors that might occur only in a particular context</a:t>
              </a:r>
            </a:p>
          </p:txBody>
        </p:sp>
      </p:grpSp>
      <p:sp>
        <p:nvSpPr>
          <p:cNvPr id="56" name="Footer Placeholder 55"/>
          <p:cNvSpPr>
            <a:spLocks noGrp="1"/>
          </p:cNvSpPr>
          <p:nvPr>
            <p:ph type="ftr" sz="quarter" idx="11"/>
          </p:nvPr>
        </p:nvSpPr>
        <p:spPr/>
        <p:txBody>
          <a:bodyPr/>
          <a:lstStyle/>
          <a:p>
            <a:r>
              <a:rPr lang="en-US" smtClean="0"/>
              <a:t>Shauvik Roy Choudhary, Alex Orso  |  Georgia Tech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slide(fromBottom)">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5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nodeType="click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slide(fromBottom)">
                                      <p:cBhvr>
                                        <p:cTn id="44" dur="500"/>
                                        <p:tgtEl>
                                          <p:spTgt spid="51"/>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49" presetClass="entr" presetSubtype="0" decel="100000" fill="hold" nodeType="clickEffect">
                                  <p:stCondLst>
                                    <p:cond delay="0"/>
                                  </p:stCondLst>
                                  <p:childTnLst>
                                    <p:set>
                                      <p:cBhvr>
                                        <p:cTn id="52" dur="1" fill="hold">
                                          <p:stCondLst>
                                            <p:cond delay="0"/>
                                          </p:stCondLst>
                                        </p:cTn>
                                        <p:tgtEl>
                                          <p:spTgt spid="17410"/>
                                        </p:tgtEl>
                                        <p:attrNameLst>
                                          <p:attrName>style.visibility</p:attrName>
                                        </p:attrNameLst>
                                      </p:cBhvr>
                                      <p:to>
                                        <p:strVal val="visible"/>
                                      </p:to>
                                    </p:set>
                                    <p:anim calcmode="lin" valueType="num">
                                      <p:cBhvr>
                                        <p:cTn id="53" dur="500" fill="hold"/>
                                        <p:tgtEl>
                                          <p:spTgt spid="17410"/>
                                        </p:tgtEl>
                                        <p:attrNameLst>
                                          <p:attrName>ppt_w</p:attrName>
                                        </p:attrNameLst>
                                      </p:cBhvr>
                                      <p:tavLst>
                                        <p:tav tm="0">
                                          <p:val>
                                            <p:fltVal val="0"/>
                                          </p:val>
                                        </p:tav>
                                        <p:tav tm="100000">
                                          <p:val>
                                            <p:strVal val="#ppt_w"/>
                                          </p:val>
                                        </p:tav>
                                      </p:tavLst>
                                    </p:anim>
                                    <p:anim calcmode="lin" valueType="num">
                                      <p:cBhvr>
                                        <p:cTn id="54" dur="500" fill="hold"/>
                                        <p:tgtEl>
                                          <p:spTgt spid="17410"/>
                                        </p:tgtEl>
                                        <p:attrNameLst>
                                          <p:attrName>ppt_h</p:attrName>
                                        </p:attrNameLst>
                                      </p:cBhvr>
                                      <p:tavLst>
                                        <p:tav tm="0">
                                          <p:val>
                                            <p:fltVal val="0"/>
                                          </p:val>
                                        </p:tav>
                                        <p:tav tm="100000">
                                          <p:val>
                                            <p:strVal val="#ppt_h"/>
                                          </p:val>
                                        </p:tav>
                                      </p:tavLst>
                                    </p:anim>
                                    <p:anim calcmode="lin" valueType="num">
                                      <p:cBhvr>
                                        <p:cTn id="55" dur="500" fill="hold"/>
                                        <p:tgtEl>
                                          <p:spTgt spid="17410"/>
                                        </p:tgtEl>
                                        <p:attrNameLst>
                                          <p:attrName>style.rotation</p:attrName>
                                        </p:attrNameLst>
                                      </p:cBhvr>
                                      <p:tavLst>
                                        <p:tav tm="0">
                                          <p:val>
                                            <p:fltVal val="360"/>
                                          </p:val>
                                        </p:tav>
                                        <p:tav tm="100000">
                                          <p:val>
                                            <p:fltVal val="0"/>
                                          </p:val>
                                        </p:tav>
                                      </p:tavLst>
                                    </p:anim>
                                    <p:animEffect transition="in" filter="fade">
                                      <p:cBhvr>
                                        <p:cTn id="56" dur="500"/>
                                        <p:tgtEl>
                                          <p:spTgt spid="1741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2" grpId="0" animBg="1"/>
      <p:bldP spid="5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normal web application scenario</a:t>
            </a:r>
            <a:endParaRPr lang="en-US" dirty="0"/>
          </a:p>
        </p:txBody>
      </p:sp>
      <p:pic>
        <p:nvPicPr>
          <p:cNvPr id="36866" name="Picture 2"/>
          <p:cNvPicPr>
            <a:picLocks noGrp="1" noChangeAspect="1" noChangeArrowheads="1"/>
          </p:cNvPicPr>
          <p:nvPr>
            <p:ph idx="1"/>
          </p:nvPr>
        </p:nvPicPr>
        <p:blipFill>
          <a:blip r:embed="rId3"/>
          <a:stretch>
            <a:fillRect/>
          </a:stretch>
        </p:blipFill>
        <p:spPr bwMode="auto">
          <a:xfrm>
            <a:off x="457200" y="3251264"/>
            <a:ext cx="8229600" cy="1673097"/>
          </a:xfrm>
          <a:prstGeom prst="rect">
            <a:avLst/>
          </a:prstGeom>
          <a:noFill/>
          <a:ln w="9525">
            <a:noFill/>
            <a:miter lim="800000"/>
            <a:headEnd/>
            <a:tailEnd/>
          </a:ln>
          <a:effectLst/>
        </p:spPr>
      </p:pic>
      <p:sp>
        <p:nvSpPr>
          <p:cNvPr id="10" name="Slide Number Placeholder 9"/>
          <p:cNvSpPr>
            <a:spLocks noGrp="1"/>
          </p:cNvSpPr>
          <p:nvPr>
            <p:ph type="sldNum" sz="quarter" idx="12"/>
          </p:nvPr>
        </p:nvSpPr>
        <p:spPr/>
        <p:txBody>
          <a:bodyPr/>
          <a:lstStyle/>
          <a:p>
            <a:fld id="{73566B8C-2074-4F2A-BA47-645D60E10368}" type="slidenum">
              <a:rPr lang="en-US" smtClean="0"/>
              <a:pPr/>
              <a:t>7</a:t>
            </a:fld>
            <a:endParaRPr lang="en-US"/>
          </a:p>
        </p:txBody>
      </p:sp>
      <p:sp>
        <p:nvSpPr>
          <p:cNvPr id="5" name="Striped Right Arrow 4"/>
          <p:cNvSpPr/>
          <p:nvPr/>
        </p:nvSpPr>
        <p:spPr>
          <a:xfrm>
            <a:off x="762000" y="2286000"/>
            <a:ext cx="1981200" cy="762000"/>
          </a:xfrm>
          <a:prstGeom prst="strip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HTTP request</a:t>
            </a:r>
            <a:endParaRPr lang="en-US" dirty="0"/>
          </a:p>
        </p:txBody>
      </p:sp>
      <p:grpSp>
        <p:nvGrpSpPr>
          <p:cNvPr id="8" name="Group 7"/>
          <p:cNvGrpSpPr/>
          <p:nvPr/>
        </p:nvGrpSpPr>
        <p:grpSpPr>
          <a:xfrm>
            <a:off x="7467600" y="1828800"/>
            <a:ext cx="1219200" cy="1219199"/>
            <a:chOff x="7315200" y="1828801"/>
            <a:chExt cx="1219200" cy="1219199"/>
          </a:xfrm>
        </p:grpSpPr>
        <p:sp>
          <p:nvSpPr>
            <p:cNvPr id="6" name="Flowchart: Document 5"/>
            <p:cNvSpPr/>
            <p:nvPr/>
          </p:nvSpPr>
          <p:spPr>
            <a:xfrm>
              <a:off x="7315200" y="2057400"/>
              <a:ext cx="1219200" cy="990600"/>
            </a:xfrm>
            <a:prstGeom prst="flowChart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HTTP response</a:t>
              </a:r>
              <a:endParaRPr lang="en-US" dirty="0"/>
            </a:p>
          </p:txBody>
        </p:sp>
        <p:sp>
          <p:nvSpPr>
            <p:cNvPr id="7" name="TextBox 6"/>
            <p:cNvSpPr txBox="1"/>
            <p:nvPr/>
          </p:nvSpPr>
          <p:spPr>
            <a:xfrm>
              <a:off x="7467600" y="1828801"/>
              <a:ext cx="914400" cy="276999"/>
            </a:xfrm>
            <a:prstGeom prst="rect">
              <a:avLst/>
            </a:prstGeom>
            <a:noFill/>
          </p:spPr>
          <p:txBody>
            <a:bodyPr wrap="square" rtlCol="0">
              <a:spAutoFit/>
            </a:bodyPr>
            <a:lstStyle/>
            <a:p>
              <a:r>
                <a:rPr lang="en-US" sz="1200" dirty="0" smtClean="0"/>
                <a:t>index.html</a:t>
              </a:r>
              <a:endParaRPr lang="en-US" sz="1200" dirty="0"/>
            </a:p>
          </p:txBody>
        </p:sp>
      </p:grpSp>
      <p:sp>
        <p:nvSpPr>
          <p:cNvPr id="9" name="TextBox 8"/>
          <p:cNvSpPr txBox="1"/>
          <p:nvPr/>
        </p:nvSpPr>
        <p:spPr>
          <a:xfrm>
            <a:off x="4419600" y="4583668"/>
            <a:ext cx="945067" cy="369332"/>
          </a:xfrm>
          <a:prstGeom prst="rect">
            <a:avLst/>
          </a:prstGeom>
          <a:noFill/>
        </p:spPr>
        <p:txBody>
          <a:bodyPr wrap="none" rtlCol="0">
            <a:spAutoFit/>
          </a:bodyPr>
          <a:lstStyle/>
          <a:p>
            <a:r>
              <a:rPr lang="en-US" dirty="0" smtClean="0"/>
              <a:t>Internet</a:t>
            </a:r>
            <a:endParaRPr lang="en-US" dirty="0"/>
          </a:p>
        </p:txBody>
      </p:sp>
      <p:pic>
        <p:nvPicPr>
          <p:cNvPr id="36868" name="Picture 4" descr="http://www.winplanet.com/img/screenshots/firefox.gif"/>
          <p:cNvPicPr>
            <a:picLocks noChangeAspect="1" noChangeArrowheads="1"/>
          </p:cNvPicPr>
          <p:nvPr/>
        </p:nvPicPr>
        <p:blipFill>
          <a:blip r:embed="rId4"/>
          <a:srcRect/>
          <a:stretch>
            <a:fillRect/>
          </a:stretch>
        </p:blipFill>
        <p:spPr bwMode="auto">
          <a:xfrm>
            <a:off x="1098550" y="3562350"/>
            <a:ext cx="476250" cy="476250"/>
          </a:xfrm>
          <a:prstGeom prst="rect">
            <a:avLst/>
          </a:prstGeom>
          <a:noFill/>
        </p:spPr>
      </p:pic>
      <p:sp>
        <p:nvSpPr>
          <p:cNvPr id="14" name="Footer Placeholder 13"/>
          <p:cNvSpPr>
            <a:spLocks noGrp="1"/>
          </p:cNvSpPr>
          <p:nvPr>
            <p:ph type="ftr" sz="quarter" idx="11"/>
          </p:nvPr>
        </p:nvSpPr>
        <p:spPr/>
        <p:txBody>
          <a:bodyPr/>
          <a:lstStyle/>
          <a:p>
            <a:r>
              <a:rPr lang="en-US" smtClean="0"/>
              <a:t>Shauvik Roy Choudhary, Alex Orso  |  Georgia Tech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1" nodeType="clickEffect">
                                  <p:stCondLst>
                                    <p:cond delay="0"/>
                                  </p:stCondLst>
                                  <p:childTnLst>
                                    <p:animMotion origin="layout" path="M 3.33333E-6 1.11111E-6 L 0.65 1.11111E-6 " pathEditMode="relative" rAng="0" ptsTypes="AA">
                                      <p:cBhvr>
                                        <p:cTn id="10" dur="2000" fill="hold"/>
                                        <p:tgtEl>
                                          <p:spTgt spid="5"/>
                                        </p:tgtEl>
                                        <p:attrNameLst>
                                          <p:attrName>ppt_x</p:attrName>
                                          <p:attrName>ppt_y</p:attrName>
                                        </p:attrNameLst>
                                      </p:cBhvr>
                                      <p:rCtr x="325" y="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5" presetClass="path" presetSubtype="0" accel="50000" decel="50000" fill="hold" nodeType="clickEffect">
                                  <p:stCondLst>
                                    <p:cond delay="0"/>
                                  </p:stCondLst>
                                  <p:childTnLst>
                                    <p:animMotion origin="layout" path="M -0.04166 4.44444E-6 L -0.73333 4.44444E-6 " pathEditMode="relative" rAng="0" ptsTypes="AA">
                                      <p:cBhvr>
                                        <p:cTn id="25" dur="2000" fill="hold"/>
                                        <p:tgtEl>
                                          <p:spTgt spid="8"/>
                                        </p:tgtEl>
                                        <p:attrNameLst>
                                          <p:attrName>ppt_x</p:attrName>
                                          <p:attrName>ppt_y</p:attrName>
                                        </p:attrNameLst>
                                      </p:cBhvr>
                                      <p:rCtr x="-346" y="0"/>
                                    </p:animMotion>
                                  </p:childTnLst>
                                </p:cTn>
                              </p:par>
                            </p:childTnLst>
                          </p:cTn>
                        </p:par>
                        <p:par>
                          <p:cTn id="26" fill="hold">
                            <p:stCondLst>
                              <p:cond delay="2000"/>
                            </p:stCondLst>
                            <p:childTnLst>
                              <p:par>
                                <p:cTn id="27" presetID="37" presetClass="exit" presetSubtype="0" fill="hold" nodeType="afterEffect">
                                  <p:stCondLst>
                                    <p:cond delay="0"/>
                                  </p:stCondLst>
                                  <p:childTnLst>
                                    <p:animEffect transition="out" filter="fade">
                                      <p:cBhvr>
                                        <p:cTn id="28" dur="1000"/>
                                        <p:tgtEl>
                                          <p:spTgt spid="8"/>
                                        </p:tgtEl>
                                      </p:cBhvr>
                                    </p:animEffect>
                                    <p:anim calcmode="lin" valueType="num">
                                      <p:cBhvr>
                                        <p:cTn id="29" dur="1000"/>
                                        <p:tgtEl>
                                          <p:spTgt spid="8"/>
                                        </p:tgtEl>
                                        <p:attrNameLst>
                                          <p:attrName>ppt_x</p:attrName>
                                        </p:attrNameLst>
                                      </p:cBhvr>
                                      <p:tavLst>
                                        <p:tav tm="0">
                                          <p:val>
                                            <p:strVal val="ppt_x"/>
                                          </p:val>
                                        </p:tav>
                                        <p:tav tm="100000">
                                          <p:val>
                                            <p:strVal val="ppt_x"/>
                                          </p:val>
                                        </p:tav>
                                      </p:tavLst>
                                    </p:anim>
                                    <p:anim calcmode="lin" valueType="num">
                                      <p:cBhvr>
                                        <p:cTn id="30" dur="100" decel="100000"/>
                                        <p:tgtEl>
                                          <p:spTgt spid="8"/>
                                        </p:tgtEl>
                                        <p:attrNameLst>
                                          <p:attrName>ppt_y</p:attrName>
                                        </p:attrNameLst>
                                      </p:cBhvr>
                                      <p:tavLst>
                                        <p:tav tm="0">
                                          <p:val>
                                            <p:strVal val="ppt_y"/>
                                          </p:val>
                                        </p:tav>
                                        <p:tav tm="100000">
                                          <p:val>
                                            <p:strVal val="ppt_y-.03"/>
                                          </p:val>
                                        </p:tav>
                                      </p:tavLst>
                                    </p:anim>
                                    <p:anim calcmode="lin" valueType="num">
                                      <p:cBhvr>
                                        <p:cTn id="31" dur="900" accel="100000">
                                          <p:stCondLst>
                                            <p:cond delay="100"/>
                                          </p:stCondLst>
                                        </p:cTn>
                                        <p:tgtEl>
                                          <p:spTgt spid="8"/>
                                        </p:tgtEl>
                                        <p:attrNameLst>
                                          <p:attrName>ppt_y</p:attrName>
                                        </p:attrNameLst>
                                      </p:cBhvr>
                                      <p:tavLst>
                                        <p:tav tm="0">
                                          <p:val>
                                            <p:strVal val="ppt_y"/>
                                          </p:val>
                                        </p:tav>
                                        <p:tav tm="100000">
                                          <p:val>
                                            <p:strVal val="ppt_y+1"/>
                                          </p:val>
                                        </p:tav>
                                      </p:tavLst>
                                    </p:anim>
                                    <p:set>
                                      <p:cBhvr>
                                        <p:cTn id="32"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1"/>
          <p:cNvPicPr>
            <a:picLocks noChangeAspect="1" noChangeArrowheads="1"/>
          </p:cNvPicPr>
          <p:nvPr/>
        </p:nvPicPr>
        <p:blipFill>
          <a:blip r:embed="rId3"/>
          <a:srcRect/>
          <a:stretch>
            <a:fillRect/>
          </a:stretch>
        </p:blipFill>
        <p:spPr bwMode="auto">
          <a:xfrm>
            <a:off x="304800" y="3120402"/>
            <a:ext cx="8458200" cy="1984998"/>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Our monitoring technique</a:t>
            </a:r>
            <a:endParaRPr lang="en-US" dirty="0"/>
          </a:p>
        </p:txBody>
      </p:sp>
      <p:pic>
        <p:nvPicPr>
          <p:cNvPr id="5" name="Content Placeholder 4" descr="http://www.winplanet.com/img/screenshots/firefox.gif"/>
          <p:cNvPicPr>
            <a:picLocks noGrp="1" noChangeAspect="1" noChangeArrowheads="1"/>
          </p:cNvPicPr>
          <p:nvPr>
            <p:ph idx="1"/>
          </p:nvPr>
        </p:nvPicPr>
        <p:blipFill>
          <a:blip r:embed="rId4"/>
          <a:srcRect/>
          <a:stretch>
            <a:fillRect/>
          </a:stretch>
        </p:blipFill>
        <p:spPr bwMode="auto">
          <a:xfrm>
            <a:off x="990600" y="3429000"/>
            <a:ext cx="476250" cy="476250"/>
          </a:xfrm>
          <a:prstGeom prst="rect">
            <a:avLst/>
          </a:prstGeom>
          <a:noFill/>
        </p:spPr>
      </p:pic>
      <p:sp>
        <p:nvSpPr>
          <p:cNvPr id="18" name="Slide Number Placeholder 17"/>
          <p:cNvSpPr>
            <a:spLocks noGrp="1"/>
          </p:cNvSpPr>
          <p:nvPr>
            <p:ph type="sldNum" sz="quarter" idx="12"/>
          </p:nvPr>
        </p:nvSpPr>
        <p:spPr/>
        <p:txBody>
          <a:bodyPr/>
          <a:lstStyle/>
          <a:p>
            <a:fld id="{73566B8C-2074-4F2A-BA47-645D60E10368}" type="slidenum">
              <a:rPr lang="en-US" smtClean="0"/>
              <a:pPr/>
              <a:t>8</a:t>
            </a:fld>
            <a:endParaRPr lang="en-US"/>
          </a:p>
        </p:txBody>
      </p:sp>
      <p:sp>
        <p:nvSpPr>
          <p:cNvPr id="6" name="Striped Right Arrow 5"/>
          <p:cNvSpPr/>
          <p:nvPr/>
        </p:nvSpPr>
        <p:spPr>
          <a:xfrm>
            <a:off x="762000" y="2362200"/>
            <a:ext cx="1981200" cy="762000"/>
          </a:xfrm>
          <a:prstGeom prst="strip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HTTP request</a:t>
            </a:r>
            <a:endParaRPr lang="en-US" dirty="0"/>
          </a:p>
        </p:txBody>
      </p:sp>
      <p:grpSp>
        <p:nvGrpSpPr>
          <p:cNvPr id="7" name="Group 6"/>
          <p:cNvGrpSpPr/>
          <p:nvPr/>
        </p:nvGrpSpPr>
        <p:grpSpPr>
          <a:xfrm>
            <a:off x="7467600" y="1828800"/>
            <a:ext cx="1219200" cy="1219199"/>
            <a:chOff x="7315200" y="1828801"/>
            <a:chExt cx="1219200" cy="1219199"/>
          </a:xfrm>
        </p:grpSpPr>
        <p:sp>
          <p:nvSpPr>
            <p:cNvPr id="8" name="Flowchart: Document 7"/>
            <p:cNvSpPr/>
            <p:nvPr/>
          </p:nvSpPr>
          <p:spPr>
            <a:xfrm>
              <a:off x="7315200" y="2057400"/>
              <a:ext cx="1219200" cy="990600"/>
            </a:xfrm>
            <a:prstGeom prst="flowChart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HTTP response</a:t>
              </a:r>
              <a:endParaRPr lang="en-US" dirty="0"/>
            </a:p>
          </p:txBody>
        </p:sp>
        <p:sp>
          <p:nvSpPr>
            <p:cNvPr id="9" name="TextBox 8"/>
            <p:cNvSpPr txBox="1"/>
            <p:nvPr/>
          </p:nvSpPr>
          <p:spPr>
            <a:xfrm>
              <a:off x="7467600" y="1828801"/>
              <a:ext cx="914400" cy="276999"/>
            </a:xfrm>
            <a:prstGeom prst="rect">
              <a:avLst/>
            </a:prstGeom>
            <a:noFill/>
          </p:spPr>
          <p:txBody>
            <a:bodyPr wrap="square" rtlCol="0">
              <a:spAutoFit/>
            </a:bodyPr>
            <a:lstStyle/>
            <a:p>
              <a:r>
                <a:rPr lang="en-US" sz="1200" dirty="0" smtClean="0"/>
                <a:t>index.html</a:t>
              </a:r>
              <a:endParaRPr lang="en-US" sz="1200" dirty="0"/>
            </a:p>
          </p:txBody>
        </p:sp>
      </p:grpSp>
      <p:grpSp>
        <p:nvGrpSpPr>
          <p:cNvPr id="14" name="Group 13"/>
          <p:cNvGrpSpPr/>
          <p:nvPr/>
        </p:nvGrpSpPr>
        <p:grpSpPr>
          <a:xfrm>
            <a:off x="5181600" y="1524000"/>
            <a:ext cx="1219200" cy="1524000"/>
            <a:chOff x="5181600" y="1295400"/>
            <a:chExt cx="1219200" cy="1524000"/>
          </a:xfrm>
        </p:grpSpPr>
        <p:sp>
          <p:nvSpPr>
            <p:cNvPr id="11" name="Flowchart: Document 10"/>
            <p:cNvSpPr/>
            <p:nvPr/>
          </p:nvSpPr>
          <p:spPr>
            <a:xfrm>
              <a:off x="5181600" y="1524000"/>
              <a:ext cx="1219200" cy="457200"/>
            </a:xfrm>
            <a:prstGeom prst="flowChartDocumen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t>JS Agent</a:t>
              </a:r>
              <a:endParaRPr lang="en-US" sz="1400" dirty="0"/>
            </a:p>
          </p:txBody>
        </p:sp>
        <p:sp>
          <p:nvSpPr>
            <p:cNvPr id="12" name="TextBox 11"/>
            <p:cNvSpPr txBox="1"/>
            <p:nvPr/>
          </p:nvSpPr>
          <p:spPr>
            <a:xfrm>
              <a:off x="5334000" y="1295400"/>
              <a:ext cx="914400" cy="276999"/>
            </a:xfrm>
            <a:prstGeom prst="rect">
              <a:avLst/>
            </a:prstGeom>
            <a:noFill/>
          </p:spPr>
          <p:txBody>
            <a:bodyPr wrap="square" rtlCol="0">
              <a:spAutoFit/>
            </a:bodyPr>
            <a:lstStyle/>
            <a:p>
              <a:r>
                <a:rPr lang="en-US" sz="1200" dirty="0" smtClean="0"/>
                <a:t>index.html</a:t>
              </a:r>
              <a:endParaRPr lang="en-US" sz="1200" dirty="0"/>
            </a:p>
          </p:txBody>
        </p:sp>
        <p:sp>
          <p:nvSpPr>
            <p:cNvPr id="13" name="Flowchart: Document 12"/>
            <p:cNvSpPr/>
            <p:nvPr/>
          </p:nvSpPr>
          <p:spPr>
            <a:xfrm>
              <a:off x="5181600" y="1828800"/>
              <a:ext cx="1219200" cy="990600"/>
            </a:xfrm>
            <a:prstGeom prst="flowChart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HTTP response</a:t>
              </a:r>
              <a:endParaRPr lang="en-US" dirty="0"/>
            </a:p>
          </p:txBody>
        </p:sp>
      </p:grpSp>
      <p:sp>
        <p:nvSpPr>
          <p:cNvPr id="15" name="TextBox 14"/>
          <p:cNvSpPr txBox="1"/>
          <p:nvPr/>
        </p:nvSpPr>
        <p:spPr>
          <a:xfrm>
            <a:off x="3322133" y="4572000"/>
            <a:ext cx="945067" cy="369332"/>
          </a:xfrm>
          <a:prstGeom prst="rect">
            <a:avLst/>
          </a:prstGeom>
          <a:noFill/>
        </p:spPr>
        <p:txBody>
          <a:bodyPr wrap="none" rtlCol="0">
            <a:spAutoFit/>
          </a:bodyPr>
          <a:lstStyle/>
          <a:p>
            <a:r>
              <a:rPr lang="en-US" dirty="0" smtClean="0"/>
              <a:t>Internet</a:t>
            </a:r>
            <a:endParaRPr lang="en-US" dirty="0"/>
          </a:p>
        </p:txBody>
      </p:sp>
      <p:sp>
        <p:nvSpPr>
          <p:cNvPr id="16" name="Rounded Rectangle 15"/>
          <p:cNvSpPr/>
          <p:nvPr/>
        </p:nvSpPr>
        <p:spPr>
          <a:xfrm>
            <a:off x="914400" y="4876800"/>
            <a:ext cx="914400" cy="381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t>JS Agent</a:t>
            </a:r>
            <a:endParaRPr lang="en-US" sz="1400" dirty="0"/>
          </a:p>
        </p:txBody>
      </p:sp>
      <p:grpSp>
        <p:nvGrpSpPr>
          <p:cNvPr id="26" name="Group 25"/>
          <p:cNvGrpSpPr/>
          <p:nvPr/>
        </p:nvGrpSpPr>
        <p:grpSpPr>
          <a:xfrm>
            <a:off x="3962400" y="4343400"/>
            <a:ext cx="1371600" cy="2057400"/>
            <a:chOff x="3962400" y="3962400"/>
            <a:chExt cx="1371600" cy="2057400"/>
          </a:xfrm>
        </p:grpSpPr>
        <p:cxnSp>
          <p:nvCxnSpPr>
            <p:cNvPr id="20" name="Elbow Connector 19"/>
            <p:cNvCxnSpPr>
              <a:stCxn id="22" idx="0"/>
            </p:cNvCxnSpPr>
            <p:nvPr/>
          </p:nvCxnSpPr>
          <p:spPr>
            <a:xfrm rot="5400000" flipH="1" flipV="1">
              <a:off x="4400550" y="4171950"/>
              <a:ext cx="1143000" cy="723900"/>
            </a:xfrm>
            <a:prstGeom prst="bentConnector3">
              <a:avLst>
                <a:gd name="adj1" fmla="val 101035"/>
              </a:avLst>
            </a:prstGeom>
            <a:ln>
              <a:prstDash val="dash"/>
            </a:ln>
          </p:spPr>
          <p:style>
            <a:lnRef idx="1">
              <a:schemeClr val="accent1"/>
            </a:lnRef>
            <a:fillRef idx="0">
              <a:schemeClr val="accent1"/>
            </a:fillRef>
            <a:effectRef idx="0">
              <a:schemeClr val="accent1"/>
            </a:effectRef>
            <a:fontRef idx="minor">
              <a:schemeClr val="tx1"/>
            </a:fontRef>
          </p:style>
        </p:cxnSp>
        <p:sp>
          <p:nvSpPr>
            <p:cNvPr id="22" name="Folded Corner 21"/>
            <p:cNvSpPr/>
            <p:nvPr/>
          </p:nvSpPr>
          <p:spPr>
            <a:xfrm>
              <a:off x="3962400" y="5105400"/>
              <a:ext cx="1295400" cy="9144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Injection policy</a:t>
              </a:r>
              <a:endParaRPr lang="en-US" dirty="0"/>
            </a:p>
          </p:txBody>
        </p:sp>
      </p:grpSp>
      <p:sp>
        <p:nvSpPr>
          <p:cNvPr id="24" name="Footer Placeholder 23"/>
          <p:cNvSpPr>
            <a:spLocks noGrp="1"/>
          </p:cNvSpPr>
          <p:nvPr>
            <p:ph type="ftr" sz="quarter" idx="11"/>
          </p:nvPr>
        </p:nvSpPr>
        <p:spPr/>
        <p:txBody>
          <a:bodyPr/>
          <a:lstStyle/>
          <a:p>
            <a:r>
              <a:rPr lang="en-US" smtClean="0"/>
              <a:t>Shauvik Roy Choudhary, Alex Orso  |  Georgia Tech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1" nodeType="clickEffect">
                                  <p:stCondLst>
                                    <p:cond delay="0"/>
                                  </p:stCondLst>
                                  <p:childTnLst>
                                    <p:animMotion origin="layout" path="M 3.33333E-6 1.11111E-6 L 0.65 1.11111E-6 " pathEditMode="relative" rAng="0" ptsTypes="AA">
                                      <p:cBhvr>
                                        <p:cTn id="10" dur="2000" fill="hold"/>
                                        <p:tgtEl>
                                          <p:spTgt spid="6"/>
                                        </p:tgtEl>
                                        <p:attrNameLst>
                                          <p:attrName>ppt_x</p:attrName>
                                          <p:attrName>ppt_y</p:attrName>
                                        </p:attrNameLst>
                                      </p:cBhvr>
                                      <p:rCtr x="325" y="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par>
                          <p:cTn id="15" fill="hold">
                            <p:stCondLst>
                              <p:cond delay="0"/>
                            </p:stCondLst>
                            <p:childTnLst>
                              <p:par>
                                <p:cTn id="16" presetID="42"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35" presetClass="path" presetSubtype="0" accel="50000" decel="50000" fill="hold" nodeType="afterEffect">
                                  <p:stCondLst>
                                    <p:cond delay="0"/>
                                  </p:stCondLst>
                                  <p:childTnLst>
                                    <p:animMotion origin="layout" path="M -0.025 5.55112E-17 L -0.25 5.55112E-17 " pathEditMode="relative" rAng="0" ptsTypes="AA">
                                      <p:cBhvr>
                                        <p:cTn id="23" dur="2000" fill="hold"/>
                                        <p:tgtEl>
                                          <p:spTgt spid="7"/>
                                        </p:tgtEl>
                                        <p:attrNameLst>
                                          <p:attrName>ppt_x</p:attrName>
                                          <p:attrName>ppt_y</p:attrName>
                                        </p:attrNameLst>
                                      </p:cBhvr>
                                      <p:rCtr x="-112" y="0"/>
                                    </p:animMotion>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26"/>
                                        </p:tgtEl>
                                      </p:cBhvr>
                                    </p:animEffect>
                                    <p:set>
                                      <p:cBhvr>
                                        <p:cTn id="32" dur="1" fill="hold">
                                          <p:stCondLst>
                                            <p:cond delay="1999"/>
                                          </p:stCondLst>
                                        </p:cTn>
                                        <p:tgtEl>
                                          <p:spTgt spid="26"/>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2000"/>
                                        <p:tgtEl>
                                          <p:spTgt spid="7"/>
                                        </p:tgtEl>
                                      </p:cBhvr>
                                    </p:animEffect>
                                    <p:set>
                                      <p:cBhvr>
                                        <p:cTn id="35" dur="1" fill="hold">
                                          <p:stCondLst>
                                            <p:cond delay="1999"/>
                                          </p:stCondLst>
                                        </p:cTn>
                                        <p:tgtEl>
                                          <p:spTgt spid="7"/>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20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35" presetClass="path" presetSubtype="0" accel="50000" decel="50000" fill="hold" nodeType="clickEffect">
                                  <p:stCondLst>
                                    <p:cond delay="0"/>
                                  </p:stCondLst>
                                  <p:childTnLst>
                                    <p:animMotion origin="layout" path="M -3.33333E-6 0.00185 L -0.46666 0.00185 " pathEditMode="relative" rAng="0" ptsTypes="AA">
                                      <p:cBhvr>
                                        <p:cTn id="42" dur="2000" fill="hold"/>
                                        <p:tgtEl>
                                          <p:spTgt spid="14"/>
                                        </p:tgtEl>
                                        <p:attrNameLst>
                                          <p:attrName>ppt_x</p:attrName>
                                          <p:attrName>ppt_y</p:attrName>
                                        </p:attrNameLst>
                                      </p:cBhvr>
                                      <p:rCtr x="-233" y="0"/>
                                    </p:animMotion>
                                  </p:childTnLst>
                                </p:cTn>
                              </p:par>
                            </p:childTnLst>
                          </p:cTn>
                        </p:par>
                        <p:par>
                          <p:cTn id="43" fill="hold">
                            <p:stCondLst>
                              <p:cond delay="2000"/>
                            </p:stCondLst>
                            <p:childTnLst>
                              <p:par>
                                <p:cTn id="44" presetID="37" presetClass="exit" presetSubtype="0" fill="hold" nodeType="afterEffect">
                                  <p:stCondLst>
                                    <p:cond delay="0"/>
                                  </p:stCondLst>
                                  <p:childTnLst>
                                    <p:animEffect transition="out" filter="fade">
                                      <p:cBhvr>
                                        <p:cTn id="45" dur="1000"/>
                                        <p:tgtEl>
                                          <p:spTgt spid="14"/>
                                        </p:tgtEl>
                                      </p:cBhvr>
                                    </p:animEffect>
                                    <p:anim calcmode="lin" valueType="num">
                                      <p:cBhvr>
                                        <p:cTn id="46" dur="1000"/>
                                        <p:tgtEl>
                                          <p:spTgt spid="14"/>
                                        </p:tgtEl>
                                        <p:attrNameLst>
                                          <p:attrName>ppt_x</p:attrName>
                                        </p:attrNameLst>
                                      </p:cBhvr>
                                      <p:tavLst>
                                        <p:tav tm="0">
                                          <p:val>
                                            <p:strVal val="ppt_x"/>
                                          </p:val>
                                        </p:tav>
                                        <p:tav tm="100000">
                                          <p:val>
                                            <p:strVal val="ppt_x"/>
                                          </p:val>
                                        </p:tav>
                                      </p:tavLst>
                                    </p:anim>
                                    <p:anim calcmode="lin" valueType="num">
                                      <p:cBhvr>
                                        <p:cTn id="47" dur="100" decel="100000"/>
                                        <p:tgtEl>
                                          <p:spTgt spid="14"/>
                                        </p:tgtEl>
                                        <p:attrNameLst>
                                          <p:attrName>ppt_y</p:attrName>
                                        </p:attrNameLst>
                                      </p:cBhvr>
                                      <p:tavLst>
                                        <p:tav tm="0">
                                          <p:val>
                                            <p:strVal val="ppt_y"/>
                                          </p:val>
                                        </p:tav>
                                        <p:tav tm="100000">
                                          <p:val>
                                            <p:strVal val="ppt_y-.03"/>
                                          </p:val>
                                        </p:tav>
                                      </p:tavLst>
                                    </p:anim>
                                    <p:anim calcmode="lin" valueType="num">
                                      <p:cBhvr>
                                        <p:cTn id="48" dur="900" accel="100000">
                                          <p:stCondLst>
                                            <p:cond delay="100"/>
                                          </p:stCondLst>
                                        </p:cTn>
                                        <p:tgtEl>
                                          <p:spTgt spid="14"/>
                                        </p:tgtEl>
                                        <p:attrNameLst>
                                          <p:attrName>ppt_y</p:attrName>
                                        </p:attrNameLst>
                                      </p:cBhvr>
                                      <p:tavLst>
                                        <p:tav tm="0">
                                          <p:val>
                                            <p:strVal val="ppt_y"/>
                                          </p:val>
                                        </p:tav>
                                        <p:tav tm="100000">
                                          <p:val>
                                            <p:strVal val="ppt_y+1"/>
                                          </p:val>
                                        </p:tav>
                                      </p:tavLst>
                                    </p:anim>
                                    <p:set>
                                      <p:cBhvr>
                                        <p:cTn id="49" dur="1" fill="hold">
                                          <p:stCondLst>
                                            <p:cond delay="999"/>
                                          </p:stCondLst>
                                        </p:cTn>
                                        <p:tgtEl>
                                          <p:spTgt spid="1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and Control</a:t>
            </a:r>
            <a:endParaRPr lang="en-US" dirty="0"/>
          </a:p>
        </p:txBody>
      </p:sp>
      <p:sp>
        <p:nvSpPr>
          <p:cNvPr id="3" name="Content Placeholder 2"/>
          <p:cNvSpPr>
            <a:spLocks noGrp="1"/>
          </p:cNvSpPr>
          <p:nvPr>
            <p:ph idx="1"/>
          </p:nvPr>
        </p:nvSpPr>
        <p:spPr/>
        <p:txBody>
          <a:bodyPr/>
          <a:lstStyle/>
          <a:p>
            <a:endParaRPr lang="en-US" dirty="0"/>
          </a:p>
        </p:txBody>
      </p:sp>
      <p:sp>
        <p:nvSpPr>
          <p:cNvPr id="18" name="Slide Number Placeholder 17"/>
          <p:cNvSpPr>
            <a:spLocks noGrp="1"/>
          </p:cNvSpPr>
          <p:nvPr>
            <p:ph type="sldNum" sz="quarter" idx="12"/>
          </p:nvPr>
        </p:nvSpPr>
        <p:spPr/>
        <p:txBody>
          <a:bodyPr/>
          <a:lstStyle/>
          <a:p>
            <a:fld id="{73566B8C-2074-4F2A-BA47-645D60E10368}" type="slidenum">
              <a:rPr lang="en-US" smtClean="0"/>
              <a:pPr/>
              <a:t>9</a:t>
            </a:fld>
            <a:endParaRPr lang="en-US"/>
          </a:p>
        </p:txBody>
      </p:sp>
      <p:pic>
        <p:nvPicPr>
          <p:cNvPr id="38916" name="Picture 4"/>
          <p:cNvPicPr>
            <a:picLocks noChangeAspect="1" noChangeArrowheads="1"/>
          </p:cNvPicPr>
          <p:nvPr/>
        </p:nvPicPr>
        <p:blipFill>
          <a:blip r:embed="rId3"/>
          <a:srcRect/>
          <a:stretch>
            <a:fillRect/>
          </a:stretch>
        </p:blipFill>
        <p:spPr bwMode="auto">
          <a:xfrm>
            <a:off x="228600" y="2757267"/>
            <a:ext cx="8763000" cy="3719733"/>
          </a:xfrm>
          <a:prstGeom prst="rect">
            <a:avLst/>
          </a:prstGeom>
          <a:noFill/>
          <a:ln w="9525">
            <a:noFill/>
            <a:miter lim="800000"/>
            <a:headEnd/>
            <a:tailEnd/>
          </a:ln>
          <a:effectLst/>
        </p:spPr>
      </p:pic>
      <p:sp>
        <p:nvSpPr>
          <p:cNvPr id="7" name="Rounded Rectangle 6"/>
          <p:cNvSpPr/>
          <p:nvPr/>
        </p:nvSpPr>
        <p:spPr>
          <a:xfrm>
            <a:off x="838200" y="4495800"/>
            <a:ext cx="914400" cy="381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t>JS Agent</a:t>
            </a:r>
            <a:endParaRPr lang="en-US" sz="1400" dirty="0"/>
          </a:p>
        </p:txBody>
      </p:sp>
      <p:sp>
        <p:nvSpPr>
          <p:cNvPr id="8" name="Striped Right Arrow 7"/>
          <p:cNvSpPr/>
          <p:nvPr/>
        </p:nvSpPr>
        <p:spPr>
          <a:xfrm>
            <a:off x="762000" y="1981200"/>
            <a:ext cx="1981200" cy="762000"/>
          </a:xfrm>
          <a:prstGeom prst="strip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HTTP request</a:t>
            </a:r>
            <a:endParaRPr lang="en-US" dirty="0"/>
          </a:p>
        </p:txBody>
      </p:sp>
      <p:sp>
        <p:nvSpPr>
          <p:cNvPr id="10" name="Rounded Rectangular Callout 9"/>
          <p:cNvSpPr/>
          <p:nvPr/>
        </p:nvSpPr>
        <p:spPr>
          <a:xfrm>
            <a:off x="3048000" y="4267200"/>
            <a:ext cx="2286000" cy="609600"/>
          </a:xfrm>
          <a:prstGeom prst="wedgeRoundRectCallout">
            <a:avLst>
              <a:gd name="adj1" fmla="val 47046"/>
              <a:gd name="adj2" fmla="val -142148"/>
              <a:gd name="adj3" fmla="val 16667"/>
            </a:avLst>
          </a:prstGeom>
          <a:solidFill>
            <a:srgbClr val="FFC00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Web Application Data</a:t>
            </a:r>
            <a:endParaRPr lang="en-US" dirty="0"/>
          </a:p>
        </p:txBody>
      </p:sp>
      <p:sp>
        <p:nvSpPr>
          <p:cNvPr id="11" name="Striped Right Arrow 10"/>
          <p:cNvSpPr/>
          <p:nvPr/>
        </p:nvSpPr>
        <p:spPr>
          <a:xfrm>
            <a:off x="685800" y="1981200"/>
            <a:ext cx="2057400" cy="762000"/>
          </a:xfrm>
          <a:prstGeom prst="strip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smtClean="0"/>
              <a:t>Command request</a:t>
            </a:r>
            <a:endParaRPr lang="en-US" sz="1600" dirty="0"/>
          </a:p>
        </p:txBody>
      </p:sp>
      <p:sp>
        <p:nvSpPr>
          <p:cNvPr id="12" name="Rounded Rectangular Callout 11"/>
          <p:cNvSpPr/>
          <p:nvPr/>
        </p:nvSpPr>
        <p:spPr>
          <a:xfrm>
            <a:off x="3048000" y="4267200"/>
            <a:ext cx="2286000" cy="609600"/>
          </a:xfrm>
          <a:prstGeom prst="wedgeRoundRectCallout">
            <a:avLst>
              <a:gd name="adj1" fmla="val 47046"/>
              <a:gd name="adj2" fmla="val -142148"/>
              <a:gd name="adj3" fmla="val 16667"/>
            </a:avLst>
          </a:prstGeom>
          <a:solidFill>
            <a:srgbClr val="FFC00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Monitoring Data</a:t>
            </a:r>
            <a:endParaRPr lang="en-US" dirty="0"/>
          </a:p>
        </p:txBody>
      </p:sp>
      <p:sp>
        <p:nvSpPr>
          <p:cNvPr id="14" name="Flowchart: Card 13"/>
          <p:cNvSpPr/>
          <p:nvPr/>
        </p:nvSpPr>
        <p:spPr>
          <a:xfrm>
            <a:off x="7239000" y="4419600"/>
            <a:ext cx="1447800" cy="457200"/>
          </a:xfrm>
          <a:prstGeom prst="flowChartPunchedCar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Commands</a:t>
            </a:r>
            <a:endParaRPr lang="en-US" dirty="0"/>
          </a:p>
        </p:txBody>
      </p:sp>
      <p:sp>
        <p:nvSpPr>
          <p:cNvPr id="15" name="Flowchart: Multidocument 14"/>
          <p:cNvSpPr/>
          <p:nvPr/>
        </p:nvSpPr>
        <p:spPr>
          <a:xfrm>
            <a:off x="533400" y="1752600"/>
            <a:ext cx="1752600" cy="990600"/>
          </a:xfrm>
          <a:prstGeom prst="flowChartMultidocumen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Command response</a:t>
            </a:r>
            <a:endParaRPr lang="en-US" dirty="0"/>
          </a:p>
        </p:txBody>
      </p:sp>
      <p:sp>
        <p:nvSpPr>
          <p:cNvPr id="16" name="Rounded Rectangular Callout 15"/>
          <p:cNvSpPr/>
          <p:nvPr/>
        </p:nvSpPr>
        <p:spPr>
          <a:xfrm>
            <a:off x="3048000" y="4267200"/>
            <a:ext cx="2286000" cy="609600"/>
          </a:xfrm>
          <a:prstGeom prst="wedgeRoundRectCallout">
            <a:avLst>
              <a:gd name="adj1" fmla="val 47046"/>
              <a:gd name="adj2" fmla="val -142148"/>
              <a:gd name="adj3" fmla="val 16667"/>
            </a:avLst>
          </a:prstGeom>
          <a:solidFill>
            <a:srgbClr val="FFC00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Monitoring Data</a:t>
            </a:r>
            <a:endParaRPr lang="en-US" dirty="0"/>
          </a:p>
        </p:txBody>
      </p:sp>
      <p:pic>
        <p:nvPicPr>
          <p:cNvPr id="17" name="Content Placeholder 4" descr="http://www.winplanet.com/img/screenshots/firefox.gif"/>
          <p:cNvPicPr>
            <a:picLocks noChangeAspect="1" noChangeArrowheads="1"/>
          </p:cNvPicPr>
          <p:nvPr/>
        </p:nvPicPr>
        <p:blipFill>
          <a:blip r:embed="rId4"/>
          <a:srcRect/>
          <a:stretch>
            <a:fillRect/>
          </a:stretch>
        </p:blipFill>
        <p:spPr bwMode="auto">
          <a:xfrm>
            <a:off x="914400" y="3048000"/>
            <a:ext cx="476250" cy="476250"/>
          </a:xfrm>
          <a:prstGeom prst="rect">
            <a:avLst/>
          </a:prstGeom>
          <a:noFill/>
        </p:spPr>
      </p:pic>
      <p:pic>
        <p:nvPicPr>
          <p:cNvPr id="20482" name="Picture 2" descr="http://www.nicolecharbonneaubarron.ca/loading-animation.gif"/>
          <p:cNvPicPr>
            <a:picLocks noChangeAspect="1" noChangeArrowheads="1" noCrop="1"/>
          </p:cNvPicPr>
          <p:nvPr/>
        </p:nvPicPr>
        <p:blipFill>
          <a:blip r:embed="rId5"/>
          <a:srcRect/>
          <a:stretch>
            <a:fillRect/>
          </a:stretch>
        </p:blipFill>
        <p:spPr bwMode="auto">
          <a:xfrm>
            <a:off x="8001000" y="5181600"/>
            <a:ext cx="304800" cy="304800"/>
          </a:xfrm>
          <a:prstGeom prst="rect">
            <a:avLst/>
          </a:prstGeom>
          <a:noFill/>
        </p:spPr>
      </p:pic>
      <p:sp>
        <p:nvSpPr>
          <p:cNvPr id="22" name="Footer Placeholder 21"/>
          <p:cNvSpPr>
            <a:spLocks noGrp="1"/>
          </p:cNvSpPr>
          <p:nvPr>
            <p:ph type="ftr" sz="quarter" idx="11"/>
          </p:nvPr>
        </p:nvSpPr>
        <p:spPr/>
        <p:txBody>
          <a:bodyPr/>
          <a:lstStyle/>
          <a:p>
            <a:r>
              <a:rPr lang="en-US" smtClean="0"/>
              <a:t>Shauvik Roy Choudhary, Alex Orso  |  Georgia Tech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1" nodeType="clickEffect">
                                  <p:stCondLst>
                                    <p:cond delay="0"/>
                                  </p:stCondLst>
                                  <p:childTnLst>
                                    <p:animMotion origin="layout" path="M 0.01666 -4.44444E-6 L 0.44166 -4.44444E-6 " pathEditMode="relative" rAng="0" ptsTypes="AA">
                                      <p:cBhvr>
                                        <p:cTn id="10" dur="2000" fill="hold"/>
                                        <p:tgtEl>
                                          <p:spTgt spid="8"/>
                                        </p:tgtEl>
                                        <p:attrNameLst>
                                          <p:attrName>ppt_x</p:attrName>
                                          <p:attrName>ppt_y</p:attrName>
                                        </p:attrNameLst>
                                      </p:cBhvr>
                                      <p:rCtr x="213" y="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2000"/>
                                        <p:tgtEl>
                                          <p:spTgt spid="10"/>
                                        </p:tgtEl>
                                      </p:cBhvr>
                                    </p:animEffect>
                                    <p:set>
                                      <p:cBhvr>
                                        <p:cTn id="19" dur="1" fill="hold">
                                          <p:stCondLst>
                                            <p:cond delay="1999"/>
                                          </p:stCondLst>
                                        </p:cTn>
                                        <p:tgtEl>
                                          <p:spTgt spid="10"/>
                                        </p:tgtEl>
                                        <p:attrNameLst>
                                          <p:attrName>style.visibility</p:attrName>
                                        </p:attrNameLst>
                                      </p:cBhvr>
                                      <p:to>
                                        <p:strVal val="hidden"/>
                                      </p:to>
                                    </p:set>
                                  </p:childTnLst>
                                </p:cTn>
                              </p:par>
                              <p:par>
                                <p:cTn id="20" presetID="63" presetClass="path" presetSubtype="0" accel="50000" decel="50000" fill="hold" grpId="3" nodeType="withEffect">
                                  <p:stCondLst>
                                    <p:cond delay="0"/>
                                  </p:stCondLst>
                                  <p:childTnLst>
                                    <p:animMotion origin="layout" path="M 0.44166 -4.44444E-6 L 0.69166 -4.44444E-6 " pathEditMode="relative" rAng="0" ptsTypes="AA">
                                      <p:cBhvr>
                                        <p:cTn id="21" dur="2000" fill="hold"/>
                                        <p:tgtEl>
                                          <p:spTgt spid="8"/>
                                        </p:tgtEl>
                                        <p:attrNameLst>
                                          <p:attrName>ppt_x</p:attrName>
                                          <p:attrName>ppt_y</p:attrName>
                                        </p:attrNameLst>
                                      </p:cBhvr>
                                      <p:rCtr x="125" y="0"/>
                                    </p:animMotion>
                                  </p:childTnLst>
                                </p:cTn>
                              </p:par>
                            </p:childTnLst>
                          </p:cTn>
                        </p:par>
                        <p:par>
                          <p:cTn id="22" fill="hold">
                            <p:stCondLst>
                              <p:cond delay="2000"/>
                            </p:stCondLst>
                            <p:childTnLst>
                              <p:par>
                                <p:cTn id="23" presetID="10" presetClass="exit" presetSubtype="0" fill="hold" grpId="2" nodeType="afterEffect">
                                  <p:stCondLst>
                                    <p:cond delay="0"/>
                                  </p:stCondLst>
                                  <p:childTnLst>
                                    <p:animEffect transition="out" filter="fade">
                                      <p:cBhvr>
                                        <p:cTn id="24" dur="2000"/>
                                        <p:tgtEl>
                                          <p:spTgt spid="8"/>
                                        </p:tgtEl>
                                      </p:cBhvr>
                                    </p:animEffect>
                                    <p:set>
                                      <p:cBhvr>
                                        <p:cTn id="25" dur="1" fill="hold">
                                          <p:stCondLst>
                                            <p:cond delay="1999"/>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63" presetClass="path" presetSubtype="0" accel="50000" decel="50000" fill="hold" grpId="1" nodeType="clickEffect">
                                  <p:stCondLst>
                                    <p:cond delay="0"/>
                                  </p:stCondLst>
                                  <p:childTnLst>
                                    <p:animMotion origin="layout" path="M 0.025 -4.44444E-6 L 0.44583 -4.44444E-6 " pathEditMode="relative" rAng="0" ptsTypes="AA">
                                      <p:cBhvr>
                                        <p:cTn id="33" dur="2000" fill="hold"/>
                                        <p:tgtEl>
                                          <p:spTgt spid="11"/>
                                        </p:tgtEl>
                                        <p:attrNameLst>
                                          <p:attrName>ppt_x</p:attrName>
                                          <p:attrName>ppt_y</p:attrName>
                                        </p:attrNameLst>
                                      </p:cBhvr>
                                      <p:rCtr x="210" y="0"/>
                                    </p:animMotion>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2000"/>
                                        <p:tgtEl>
                                          <p:spTgt spid="12"/>
                                        </p:tgtEl>
                                      </p:cBhvr>
                                    </p:animEffect>
                                    <p:set>
                                      <p:cBhvr>
                                        <p:cTn id="42" dur="1" fill="hold">
                                          <p:stCondLst>
                                            <p:cond delay="1999"/>
                                          </p:stCondLst>
                                        </p:cTn>
                                        <p:tgtEl>
                                          <p:spTgt spid="12"/>
                                        </p:tgtEl>
                                        <p:attrNameLst>
                                          <p:attrName>style.visibility</p:attrName>
                                        </p:attrNameLst>
                                      </p:cBhvr>
                                      <p:to>
                                        <p:strVal val="hidden"/>
                                      </p:to>
                                    </p:set>
                                  </p:childTnLst>
                                </p:cTn>
                              </p:par>
                              <p:par>
                                <p:cTn id="43" presetID="36" presetClass="path" presetSubtype="0" accel="50000" decel="50000" fill="hold" grpId="3" nodeType="withEffect">
                                  <p:stCondLst>
                                    <p:cond delay="0"/>
                                  </p:stCondLst>
                                  <p:childTnLst>
                                    <p:animMotion origin="layout" path="M 0.44583 -4.44444E-6 L 0.44583 0.16667 C 0.44583 0.24144 0.51476 0.33334 0.57083 0.33334 L 0.69583 0.33334 " pathEditMode="relative" rAng="0" ptsTypes="FfFF">
                                      <p:cBhvr>
                                        <p:cTn id="44" dur="2000" fill="hold"/>
                                        <p:tgtEl>
                                          <p:spTgt spid="11"/>
                                        </p:tgtEl>
                                        <p:attrNameLst>
                                          <p:attrName>ppt_x</p:attrName>
                                          <p:attrName>ppt_y</p:attrName>
                                        </p:attrNameLst>
                                      </p:cBhvr>
                                      <p:rCtr x="125" y="167"/>
                                    </p:animMotion>
                                  </p:childTnLst>
                                </p:cTn>
                              </p:par>
                            </p:childTnLst>
                          </p:cTn>
                        </p:par>
                        <p:par>
                          <p:cTn id="45" fill="hold">
                            <p:stCondLst>
                              <p:cond delay="2000"/>
                            </p:stCondLst>
                            <p:childTnLst>
                              <p:par>
                                <p:cTn id="46" presetID="10" presetClass="exit" presetSubtype="0" fill="hold" grpId="2" nodeType="afterEffect">
                                  <p:stCondLst>
                                    <p:cond delay="0"/>
                                  </p:stCondLst>
                                  <p:childTnLst>
                                    <p:animEffect transition="out" filter="fade">
                                      <p:cBhvr>
                                        <p:cTn id="47" dur="2000"/>
                                        <p:tgtEl>
                                          <p:spTgt spid="11"/>
                                        </p:tgtEl>
                                      </p:cBhvr>
                                    </p:animEffect>
                                    <p:set>
                                      <p:cBhvr>
                                        <p:cTn id="48" dur="1" fill="hold">
                                          <p:stCondLst>
                                            <p:cond delay="1999"/>
                                          </p:stCondLst>
                                        </p:cTn>
                                        <p:tgtEl>
                                          <p:spTgt spid="11"/>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48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2048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1000"/>
                                        <p:tgtEl>
                                          <p:spTgt spid="14"/>
                                        </p:tgtEl>
                                      </p:cBhvr>
                                    </p:animEffect>
                                    <p:anim calcmode="lin" valueType="num">
                                      <p:cBhvr>
                                        <p:cTn id="62" dur="1000" fill="hold"/>
                                        <p:tgtEl>
                                          <p:spTgt spid="14"/>
                                        </p:tgtEl>
                                        <p:attrNameLst>
                                          <p:attrName>ppt_x</p:attrName>
                                        </p:attrNameLst>
                                      </p:cBhvr>
                                      <p:tavLst>
                                        <p:tav tm="0">
                                          <p:val>
                                            <p:strVal val="#ppt_x"/>
                                          </p:val>
                                        </p:tav>
                                        <p:tav tm="100000">
                                          <p:val>
                                            <p:strVal val="#ppt_x"/>
                                          </p:val>
                                        </p:tav>
                                      </p:tavLst>
                                    </p:anim>
                                    <p:anim calcmode="lin" valueType="num">
                                      <p:cBhvr>
                                        <p:cTn id="6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3" presetClass="path" presetSubtype="0" accel="50000" decel="50000" fill="hold" grpId="1" nodeType="clickEffect">
                                  <p:stCondLst>
                                    <p:cond delay="0"/>
                                  </p:stCondLst>
                                  <p:childTnLst>
                                    <p:animMotion origin="layout" path="M 0.0125 2.22222E-6 L -0.11041 2.22222E-6 C -0.1658 2.22222E-6 -0.23333 -0.09213 -0.23333 -0.16667 L -0.23333 -0.33334 " pathEditMode="relative" rAng="0" ptsTypes="FfFF">
                                      <p:cBhvr>
                                        <p:cTn id="67" dur="2000" fill="hold"/>
                                        <p:tgtEl>
                                          <p:spTgt spid="14"/>
                                        </p:tgtEl>
                                        <p:attrNameLst>
                                          <p:attrName>ppt_x</p:attrName>
                                          <p:attrName>ppt_y</p:attrName>
                                        </p:attrNameLst>
                                      </p:cBhvr>
                                      <p:rCtr x="-123" y="-167"/>
                                    </p:animMotion>
                                  </p:childTnLst>
                                </p:cTn>
                              </p:par>
                            </p:childTnLst>
                          </p:cTn>
                        </p:par>
                        <p:par>
                          <p:cTn id="68" fill="hold">
                            <p:stCondLst>
                              <p:cond delay="2000"/>
                            </p:stCondLst>
                            <p:childTnLst>
                              <p:par>
                                <p:cTn id="69" presetID="35" presetClass="path" presetSubtype="0" accel="50000" decel="50000" fill="hold" grpId="2" nodeType="afterEffect">
                                  <p:stCondLst>
                                    <p:cond delay="0"/>
                                  </p:stCondLst>
                                  <p:childTnLst>
                                    <p:animMotion origin="layout" path="M -0.2375 -0.33334 L -0.72083 -0.33334 " pathEditMode="relative" rAng="0" ptsTypes="AA">
                                      <p:cBhvr>
                                        <p:cTn id="70" dur="2000" fill="hold"/>
                                        <p:tgtEl>
                                          <p:spTgt spid="14"/>
                                        </p:tgtEl>
                                        <p:attrNameLst>
                                          <p:attrName>ppt_x</p:attrName>
                                          <p:attrName>ppt_y</p:attrName>
                                        </p:attrNameLst>
                                      </p:cBhvr>
                                      <p:rCtr x="-242" y="0"/>
                                    </p:animMotion>
                                  </p:childTnLst>
                                </p:cTn>
                              </p:par>
                            </p:childTnLst>
                          </p:cTn>
                        </p:par>
                        <p:par>
                          <p:cTn id="71" fill="hold">
                            <p:stCondLst>
                              <p:cond delay="4000"/>
                            </p:stCondLst>
                            <p:childTnLst>
                              <p:par>
                                <p:cTn id="72" presetID="37" presetClass="exit" presetSubtype="0" fill="hold" grpId="3" nodeType="afterEffect">
                                  <p:stCondLst>
                                    <p:cond delay="0"/>
                                  </p:stCondLst>
                                  <p:childTnLst>
                                    <p:animEffect transition="out" filter="fade">
                                      <p:cBhvr>
                                        <p:cTn id="73" dur="1000"/>
                                        <p:tgtEl>
                                          <p:spTgt spid="14"/>
                                        </p:tgtEl>
                                      </p:cBhvr>
                                    </p:animEffect>
                                    <p:anim calcmode="lin" valueType="num">
                                      <p:cBhvr>
                                        <p:cTn id="74" dur="1000"/>
                                        <p:tgtEl>
                                          <p:spTgt spid="14"/>
                                        </p:tgtEl>
                                        <p:attrNameLst>
                                          <p:attrName>ppt_x</p:attrName>
                                        </p:attrNameLst>
                                      </p:cBhvr>
                                      <p:tavLst>
                                        <p:tav tm="0">
                                          <p:val>
                                            <p:strVal val="ppt_x"/>
                                          </p:val>
                                        </p:tav>
                                        <p:tav tm="100000">
                                          <p:val>
                                            <p:strVal val="ppt_x"/>
                                          </p:val>
                                        </p:tav>
                                      </p:tavLst>
                                    </p:anim>
                                    <p:anim calcmode="lin" valueType="num">
                                      <p:cBhvr>
                                        <p:cTn id="75" dur="100" decel="100000"/>
                                        <p:tgtEl>
                                          <p:spTgt spid="14"/>
                                        </p:tgtEl>
                                        <p:attrNameLst>
                                          <p:attrName>ppt_y</p:attrName>
                                        </p:attrNameLst>
                                      </p:cBhvr>
                                      <p:tavLst>
                                        <p:tav tm="0">
                                          <p:val>
                                            <p:strVal val="ppt_y"/>
                                          </p:val>
                                        </p:tav>
                                        <p:tav tm="100000">
                                          <p:val>
                                            <p:strVal val="ppt_y-.03"/>
                                          </p:val>
                                        </p:tav>
                                      </p:tavLst>
                                    </p:anim>
                                    <p:anim calcmode="lin" valueType="num">
                                      <p:cBhvr>
                                        <p:cTn id="76" dur="900" accel="100000">
                                          <p:stCondLst>
                                            <p:cond delay="100"/>
                                          </p:stCondLst>
                                        </p:cTn>
                                        <p:tgtEl>
                                          <p:spTgt spid="14"/>
                                        </p:tgtEl>
                                        <p:attrNameLst>
                                          <p:attrName>ppt_y</p:attrName>
                                        </p:attrNameLst>
                                      </p:cBhvr>
                                      <p:tavLst>
                                        <p:tav tm="0">
                                          <p:val>
                                            <p:strVal val="ppt_y"/>
                                          </p:val>
                                        </p:tav>
                                        <p:tav tm="100000">
                                          <p:val>
                                            <p:strVal val="ppt_y+1"/>
                                          </p:val>
                                        </p:tav>
                                      </p:tavLst>
                                    </p:anim>
                                    <p:set>
                                      <p:cBhvr>
                                        <p:cTn id="77" dur="1" fill="hold">
                                          <p:stCondLst>
                                            <p:cond delay="999"/>
                                          </p:stCondLst>
                                        </p:cTn>
                                        <p:tgtEl>
                                          <p:spTgt spid="1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fade">
                                      <p:cBhvr>
                                        <p:cTn id="82" dur="1000"/>
                                        <p:tgtEl>
                                          <p:spTgt spid="15"/>
                                        </p:tgtEl>
                                      </p:cBhvr>
                                    </p:animEffect>
                                    <p:anim calcmode="lin" valueType="num">
                                      <p:cBhvr>
                                        <p:cTn id="83" dur="1000" fill="hold"/>
                                        <p:tgtEl>
                                          <p:spTgt spid="15"/>
                                        </p:tgtEl>
                                        <p:attrNameLst>
                                          <p:attrName>ppt_x</p:attrName>
                                        </p:attrNameLst>
                                      </p:cBhvr>
                                      <p:tavLst>
                                        <p:tav tm="0">
                                          <p:val>
                                            <p:strVal val="#ppt_x"/>
                                          </p:val>
                                        </p:tav>
                                        <p:tav tm="100000">
                                          <p:val>
                                            <p:strVal val="#ppt_x"/>
                                          </p:val>
                                        </p:tav>
                                      </p:tavLst>
                                    </p:anim>
                                    <p:anim calcmode="lin" valueType="num">
                                      <p:cBhvr>
                                        <p:cTn id="8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63" presetClass="path" presetSubtype="0" accel="50000" decel="50000" fill="hold" grpId="1" nodeType="clickEffect">
                                  <p:stCondLst>
                                    <p:cond delay="0"/>
                                  </p:stCondLst>
                                  <p:childTnLst>
                                    <p:animMotion origin="layout" path="M 2.77556E-17 -4.44444E-6 L 0.475 -4.44444E-6 " pathEditMode="relative" rAng="0" ptsTypes="AA">
                                      <p:cBhvr>
                                        <p:cTn id="88" dur="2000" fill="hold"/>
                                        <p:tgtEl>
                                          <p:spTgt spid="15"/>
                                        </p:tgtEl>
                                        <p:attrNameLst>
                                          <p:attrName>ppt_x</p:attrName>
                                          <p:attrName>ppt_y</p:attrName>
                                        </p:attrNameLst>
                                      </p:cBhvr>
                                      <p:rCtr x="237" y="0"/>
                                    </p:animMotion>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2000"/>
                                        <p:tgtEl>
                                          <p:spTgt spid="16"/>
                                        </p:tgtEl>
                                      </p:cBhvr>
                                    </p:animEffect>
                                    <p:set>
                                      <p:cBhvr>
                                        <p:cTn id="97" dur="1" fill="hold">
                                          <p:stCondLst>
                                            <p:cond delay="1999"/>
                                          </p:stCondLst>
                                        </p:cTn>
                                        <p:tgtEl>
                                          <p:spTgt spid="16"/>
                                        </p:tgtEl>
                                        <p:attrNameLst>
                                          <p:attrName>style.visibility</p:attrName>
                                        </p:attrNameLst>
                                      </p:cBhvr>
                                      <p:to>
                                        <p:strVal val="hidden"/>
                                      </p:to>
                                    </p:set>
                                  </p:childTnLst>
                                </p:cTn>
                              </p:par>
                              <p:par>
                                <p:cTn id="98" presetID="36" presetClass="path" presetSubtype="0" accel="50000" decel="50000" fill="hold" grpId="2" nodeType="withEffect">
                                  <p:stCondLst>
                                    <p:cond delay="0"/>
                                  </p:stCondLst>
                                  <p:childTnLst>
                                    <p:animMotion origin="layout" path="M 0.47916 2.22222E-6 L 0.47916 0.16666 C 0.47916 0.24143 0.54809 0.33333 0.60416 0.33333 L 0.72916 0.33333 " pathEditMode="relative" rAng="0" ptsTypes="FfFF">
                                      <p:cBhvr>
                                        <p:cTn id="99" dur="2000" fill="hold"/>
                                        <p:tgtEl>
                                          <p:spTgt spid="15"/>
                                        </p:tgtEl>
                                        <p:attrNameLst>
                                          <p:attrName>ppt_x</p:attrName>
                                          <p:attrName>ppt_y</p:attrName>
                                        </p:attrNameLst>
                                      </p:cBhvr>
                                      <p:rCtr x="125" y="167"/>
                                    </p:animMotion>
                                  </p:childTnLst>
                                </p:cTn>
                              </p:par>
                            </p:childTnLst>
                          </p:cTn>
                        </p:par>
                        <p:par>
                          <p:cTn id="100" fill="hold">
                            <p:stCondLst>
                              <p:cond delay="2000"/>
                            </p:stCondLst>
                            <p:childTnLst>
                              <p:par>
                                <p:cTn id="101" presetID="37" presetClass="exit" presetSubtype="0" fill="hold" grpId="3" nodeType="afterEffect">
                                  <p:stCondLst>
                                    <p:cond delay="0"/>
                                  </p:stCondLst>
                                  <p:childTnLst>
                                    <p:animEffect transition="out" filter="fade">
                                      <p:cBhvr>
                                        <p:cTn id="102" dur="1000"/>
                                        <p:tgtEl>
                                          <p:spTgt spid="15"/>
                                        </p:tgtEl>
                                      </p:cBhvr>
                                    </p:animEffect>
                                    <p:anim calcmode="lin" valueType="num">
                                      <p:cBhvr>
                                        <p:cTn id="103" dur="1000"/>
                                        <p:tgtEl>
                                          <p:spTgt spid="15"/>
                                        </p:tgtEl>
                                        <p:attrNameLst>
                                          <p:attrName>ppt_x</p:attrName>
                                        </p:attrNameLst>
                                      </p:cBhvr>
                                      <p:tavLst>
                                        <p:tav tm="0">
                                          <p:val>
                                            <p:strVal val="ppt_x"/>
                                          </p:val>
                                        </p:tav>
                                        <p:tav tm="100000">
                                          <p:val>
                                            <p:strVal val="ppt_x"/>
                                          </p:val>
                                        </p:tav>
                                      </p:tavLst>
                                    </p:anim>
                                    <p:anim calcmode="lin" valueType="num">
                                      <p:cBhvr>
                                        <p:cTn id="104" dur="100" decel="100000"/>
                                        <p:tgtEl>
                                          <p:spTgt spid="15"/>
                                        </p:tgtEl>
                                        <p:attrNameLst>
                                          <p:attrName>ppt_y</p:attrName>
                                        </p:attrNameLst>
                                      </p:cBhvr>
                                      <p:tavLst>
                                        <p:tav tm="0">
                                          <p:val>
                                            <p:strVal val="ppt_y"/>
                                          </p:val>
                                        </p:tav>
                                        <p:tav tm="100000">
                                          <p:val>
                                            <p:strVal val="ppt_y-.03"/>
                                          </p:val>
                                        </p:tav>
                                      </p:tavLst>
                                    </p:anim>
                                    <p:anim calcmode="lin" valueType="num">
                                      <p:cBhvr>
                                        <p:cTn id="105" dur="900" accel="100000">
                                          <p:stCondLst>
                                            <p:cond delay="100"/>
                                          </p:stCondLst>
                                        </p:cTn>
                                        <p:tgtEl>
                                          <p:spTgt spid="15"/>
                                        </p:tgtEl>
                                        <p:attrNameLst>
                                          <p:attrName>ppt_y</p:attrName>
                                        </p:attrNameLst>
                                      </p:cBhvr>
                                      <p:tavLst>
                                        <p:tav tm="0">
                                          <p:val>
                                            <p:strVal val="ppt_y"/>
                                          </p:val>
                                        </p:tav>
                                        <p:tav tm="100000">
                                          <p:val>
                                            <p:strVal val="ppt_y+1"/>
                                          </p:val>
                                        </p:tav>
                                      </p:tavLst>
                                    </p:anim>
                                    <p:set>
                                      <p:cBhvr>
                                        <p:cTn id="106"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8" grpId="3" animBg="1"/>
      <p:bldP spid="10" grpId="0" animBg="1"/>
      <p:bldP spid="10" grpId="1" animBg="1"/>
      <p:bldP spid="11" grpId="0" animBg="1"/>
      <p:bldP spid="11" grpId="1" animBg="1"/>
      <p:bldP spid="11" grpId="2" animBg="1"/>
      <p:bldP spid="11" grpId="3" animBg="1"/>
      <p:bldP spid="12" grpId="0" animBg="1"/>
      <p:bldP spid="12" grpId="1" animBg="1"/>
      <p:bldP spid="14" grpId="0" animBg="1"/>
      <p:bldP spid="14" grpId="1" animBg="1"/>
      <p:bldP spid="14" grpId="2" animBg="1"/>
      <p:bldP spid="14" grpId="3" animBg="1"/>
      <p:bldP spid="15" grpId="0" animBg="1"/>
      <p:bldP spid="15" grpId="1" animBg="1"/>
      <p:bldP spid="15" grpId="2" animBg="1"/>
      <p:bldP spid="15" grpId="3" animBg="1"/>
      <p:bldP spid="16" grpId="0" animBg="1"/>
      <p:bldP spid="16"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4245</TotalTime>
  <Words>2551</Words>
  <Application>Microsoft Office PowerPoint</Application>
  <PresentationFormat>On-screen Show (4:3)</PresentationFormat>
  <Paragraphs>428</Paragraphs>
  <Slides>23</Slides>
  <Notes>22</Notes>
  <HiddenSlides>1</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Module</vt:lpstr>
      <vt:lpstr>Remote Client-Side Monitoring for Web Applications</vt:lpstr>
      <vt:lpstr>Motivation</vt:lpstr>
      <vt:lpstr>Heavy client side scripts</vt:lpstr>
      <vt:lpstr>From  synchronous to asynchronous</vt:lpstr>
      <vt:lpstr>Multitude of client-side environments</vt:lpstr>
      <vt:lpstr>An Example Client Side Configuration</vt:lpstr>
      <vt:lpstr>A normal web application scenario</vt:lpstr>
      <vt:lpstr>Our monitoring technique</vt:lpstr>
      <vt:lpstr>Command and Control</vt:lpstr>
      <vt:lpstr>What can commands do?</vt:lpstr>
      <vt:lpstr>Sample Command</vt:lpstr>
      <vt:lpstr>Sample Command</vt:lpstr>
      <vt:lpstr>Sample Response</vt:lpstr>
      <vt:lpstr>Sample Response</vt:lpstr>
      <vt:lpstr>Sample Response</vt:lpstr>
      <vt:lpstr>Sample Response</vt:lpstr>
      <vt:lpstr>Preliminary evaluation</vt:lpstr>
      <vt:lpstr>Experimental protocol</vt:lpstr>
      <vt:lpstr>Results</vt:lpstr>
      <vt:lpstr>Application Scenarios</vt:lpstr>
      <vt:lpstr>Summary and future work</vt:lpstr>
      <vt:lpstr>Thank you !</vt:lpstr>
      <vt:lpstr>Related Work</vt:lpstr>
    </vt:vector>
  </TitlesOfParts>
  <Company>Gatech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Client-Side Monitoring of Web Applications</dc:title>
  <dc:creator>Shauvik</dc:creator>
  <cp:lastModifiedBy>Shauvik</cp:lastModifiedBy>
  <cp:revision>425</cp:revision>
  <dcterms:created xsi:type="dcterms:W3CDTF">2009-03-24T14:12:36Z</dcterms:created>
  <dcterms:modified xsi:type="dcterms:W3CDTF">2009-04-03T03:22:55Z</dcterms:modified>
</cp:coreProperties>
</file>