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8" r:id="rId4"/>
    <p:sldId id="273" r:id="rId5"/>
    <p:sldId id="286" r:id="rId6"/>
    <p:sldId id="287" r:id="rId7"/>
    <p:sldId id="275" r:id="rId8"/>
    <p:sldId id="276" r:id="rId9"/>
    <p:sldId id="277" r:id="rId10"/>
    <p:sldId id="284" r:id="rId11"/>
    <p:sldId id="283" r:id="rId12"/>
    <p:sldId id="288" r:id="rId13"/>
    <p:sldId id="285" r:id="rId14"/>
    <p:sldId id="272" r:id="rId15"/>
    <p:sldId id="259" r:id="rId16"/>
    <p:sldId id="260" r:id="rId17"/>
    <p:sldId id="261" r:id="rId18"/>
    <p:sldId id="262" r:id="rId19"/>
    <p:sldId id="263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A717"/>
    <a:srgbClr val="3F9114"/>
    <a:srgbClr val="306E0F"/>
    <a:srgbClr val="00F312"/>
    <a:srgbClr val="FF6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5" autoAdjust="0"/>
    <p:restoredTop sz="78708" autoAdjust="0"/>
  </p:normalViewPr>
  <p:slideViewPr>
    <p:cSldViewPr snapToGrid="0" snapToObjects="1">
      <p:cViewPr>
        <p:scale>
          <a:sx n="110" d="100"/>
          <a:sy n="110" d="100"/>
        </p:scale>
        <p:origin x="-1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4" d="100"/>
        <a:sy n="184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BEEEC-E867-4F4C-B91E-E03C16536AFD}" type="datetimeFigureOut">
              <a:rPr lang="en-US" smtClean="0"/>
              <a:t>6/3/11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5BE07-B5C0-E84A-9FF2-447D09F2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BE07-B5C0-E84A-9FF2-447D09F21F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6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Refines and Ranks the behavioral 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BE07-B5C0-E84A-9FF2-447D09F21F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Refines and Ranks the behavioral 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BE07-B5C0-E84A-9FF2-447D09F21F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Javassist</a:t>
            </a:r>
            <a:r>
              <a:rPr lang="en-US" dirty="0" smtClean="0"/>
              <a:t> – </a:t>
            </a:r>
            <a:r>
              <a:rPr lang="en-US" dirty="0" err="1" smtClean="0"/>
              <a:t>bytecode</a:t>
            </a:r>
            <a:r>
              <a:rPr lang="en-US" dirty="0" smtClean="0"/>
              <a:t> level</a:t>
            </a:r>
          </a:p>
          <a:p>
            <a:r>
              <a:rPr lang="en-US" dirty="0" smtClean="0"/>
              <a:t>CCI – binary</a:t>
            </a:r>
            <a:r>
              <a:rPr lang="en-US" baseline="0" dirty="0" smtClean="0"/>
              <a:t>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BE07-B5C0-E84A-9FF2-447D09F21F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Disclaimer: Not comprehensive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BE07-B5C0-E84A-9FF2-447D09F21F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 Code — either in source or compiled form — and configuration files.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 Be aware of software development activities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their tasks right after the activity occurs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Well supported</a:t>
            </a:r>
            <a:r>
              <a:rPr lang="en-US" baseline="0" dirty="0" smtClean="0"/>
              <a:t> but in very different ways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BE07-B5C0-E84A-9FF2-447D09F21F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Intermediate representations. – ASTs, CFG, SDG</a:t>
            </a:r>
          </a:p>
          <a:p>
            <a:r>
              <a:rPr lang="en-US" dirty="0" smtClean="0"/>
              <a:t>Differences – regression testing tasks on evolving programs, CVS-SVN,</a:t>
            </a:r>
            <a:r>
              <a:rPr lang="en-US" baseline="0" dirty="0" smtClean="0"/>
              <a:t> Local</a:t>
            </a:r>
          </a:p>
          <a:p>
            <a:r>
              <a:rPr lang="en-US" baseline="0" dirty="0" smtClean="0"/>
              <a:t>Instrumentation --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add probes to do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activities like runtime monitoring, dynamic memory protection, or logging. Static Artifacts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Parameters – e.g., third party library, compiler option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BE07-B5C0-E84A-9FF2-447D09F21F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Execution -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ability to execute test cases from within the IDE</a:t>
            </a:r>
          </a:p>
          <a:p>
            <a:endParaRPr lang="en-US" dirty="0" smtClean="0"/>
          </a:p>
          <a:p>
            <a:r>
              <a:rPr lang="en-US" dirty="0" smtClean="0"/>
              <a:t>Runtime Metrics</a:t>
            </a:r>
          </a:p>
          <a:p>
            <a:endParaRPr lang="en-US" dirty="0" smtClean="0"/>
          </a:p>
          <a:p>
            <a:r>
              <a:rPr lang="en-US" dirty="0" smtClean="0"/>
              <a:t>Debugging information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 debugging activities by providing more information to developers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 current and past executions to give developers more insight about the program’s behavior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BE07-B5C0-E84A-9FF2-447D09F21F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 summary</a:t>
            </a:r>
            <a:r>
              <a:rPr lang="en-US" dirty="0" smtClean="0"/>
              <a:t>, we saw that IDEs provide features for plugin development</a:t>
            </a:r>
            <a:r>
              <a:rPr lang="en-US" baseline="0" dirty="0" smtClean="0"/>
              <a:t>. Next I gave you a brief overview of BERT and then presented our experience porting it from Eclipse to Visual Studio. And then I presented the features that we think IDEs should provide for developing Analysis and Testing plugins.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5BE07-B5C0-E84A-9FF2-447D09F21F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E67C178-F16D-824A-A4DC-709FBA0F1D02}" type="datetimeFigureOut">
              <a:rPr lang="en-US" smtClean="0"/>
              <a:t>6/3/11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3617780-BC8A-F94A-91D9-57FABF9F01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4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5.png"/><Relationship Id="rId1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37.png"/><Relationship Id="rId6" Type="http://schemas.openxmlformats.org/officeDocument/2006/relationships/image" Target="../media/image43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5.png"/><Relationship Id="rId15" Type="http://schemas.openxmlformats.org/officeDocument/2006/relationships/image" Target="../media/image48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37.png"/><Relationship Id="rId6" Type="http://schemas.openxmlformats.org/officeDocument/2006/relationships/image" Target="../media/image43.png"/><Relationship Id="rId7" Type="http://schemas.openxmlformats.org/officeDocument/2006/relationships/image" Target="../media/image36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20" Type="http://schemas.openxmlformats.org/officeDocument/2006/relationships/image" Target="../media/image11.png"/><Relationship Id="rId21" Type="http://schemas.openxmlformats.org/officeDocument/2006/relationships/image" Target="../media/image66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jpg"/><Relationship Id="rId7" Type="http://schemas.openxmlformats.org/officeDocument/2006/relationships/image" Target="../media/image53.png"/><Relationship Id="rId8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75.png"/><Relationship Id="rId5" Type="http://schemas.openxmlformats.org/officeDocument/2006/relationships/image" Target="../media/image10.PNG"/><Relationship Id="rId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gif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" y="406400"/>
            <a:ext cx="8877300" cy="2873756"/>
          </a:xfrm>
        </p:spPr>
        <p:txBody>
          <a:bodyPr/>
          <a:lstStyle/>
          <a:p>
            <a:r>
              <a:rPr lang="en-US" dirty="0" smtClean="0"/>
              <a:t>Platform Support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Developing </a:t>
            </a:r>
            <a:br>
              <a:rPr lang="en-US" dirty="0" smtClean="0"/>
            </a:br>
            <a:r>
              <a:rPr lang="en-US" dirty="0" smtClean="0"/>
              <a:t>Analysis and Testing 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54400"/>
            <a:ext cx="7772400" cy="2844800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r>
              <a:rPr lang="en-US" sz="3200" dirty="0" err="1" smtClean="0"/>
              <a:t>Shauvik</a:t>
            </a:r>
            <a:r>
              <a:rPr lang="en-US" sz="3200" dirty="0" smtClean="0"/>
              <a:t> Roy </a:t>
            </a:r>
            <a:r>
              <a:rPr lang="en-US" sz="3200" dirty="0" err="1" smtClean="0"/>
              <a:t>Choudhary</a:t>
            </a:r>
            <a:endParaRPr lang="en-US" sz="3200" dirty="0" smtClean="0"/>
          </a:p>
          <a:p>
            <a:r>
              <a:rPr lang="en-US" sz="2400" dirty="0" smtClean="0"/>
              <a:t>with</a:t>
            </a:r>
            <a:endParaRPr lang="en-US" sz="2400" dirty="0"/>
          </a:p>
          <a:p>
            <a:r>
              <a:rPr lang="en-US" sz="2400" dirty="0" smtClean="0"/>
              <a:t>Jeremy Duvall, Wei Jin, Dan Zhao, Alessandro </a:t>
            </a:r>
            <a:r>
              <a:rPr lang="en-US" sz="2400" dirty="0" err="1" smtClean="0"/>
              <a:t>Orso</a:t>
            </a:r>
            <a:endParaRPr lang="en-US" sz="2400" dirty="0" smtClean="0"/>
          </a:p>
          <a:p>
            <a:r>
              <a:rPr lang="en-US" sz="2400" dirty="0" smtClean="0"/>
              <a:t>School of Computer Science – College of Computing</a:t>
            </a:r>
          </a:p>
          <a:p>
            <a:r>
              <a:rPr lang="en-US" sz="3200" b="1" u="sng" dirty="0" smtClean="0"/>
              <a:t>Georgia</a:t>
            </a:r>
            <a:r>
              <a:rPr lang="en-US" sz="3200" dirty="0" smtClean="0"/>
              <a:t> Institute of </a:t>
            </a:r>
            <a:r>
              <a:rPr lang="en-US" sz="3200" b="1" u="sng" dirty="0" smtClean="0"/>
              <a:t>Tech</a:t>
            </a:r>
            <a:r>
              <a:rPr lang="en-US" sz="3200" dirty="0" smtClean="0"/>
              <a:t>nology</a:t>
            </a:r>
          </a:p>
        </p:txBody>
      </p:sp>
    </p:spTree>
    <p:extLst>
      <p:ext uri="{BB962C8B-B14F-4D97-AF65-F5344CB8AC3E}">
        <p14:creationId xmlns:p14="http://schemas.microsoft.com/office/powerpoint/2010/main" val="196773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9400"/>
            <a:ext cx="18669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124200"/>
            <a:ext cx="28829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14500"/>
            <a:ext cx="32131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168400"/>
            <a:ext cx="914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419100"/>
            <a:ext cx="1397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1244600"/>
            <a:ext cx="16256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543300"/>
            <a:ext cx="1295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/>
          </p:cNvSpPr>
          <p:nvPr/>
        </p:nvSpPr>
        <p:spPr bwMode="auto">
          <a:xfrm>
            <a:off x="5221288" y="-31750"/>
            <a:ext cx="3403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600">
                <a:solidFill>
                  <a:schemeClr val="tx1"/>
                </a:solidFill>
                <a:ea typeface="ＭＳ Ｐゴシック" charset="0"/>
                <a:cs typeface="Gill Sans" charset="0"/>
              </a:rPr>
              <a:t>BERT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36600"/>
            <a:ext cx="86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393700"/>
            <a:ext cx="1193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114800"/>
            <a:ext cx="18796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2857500" y="3479800"/>
            <a:ext cx="6223000" cy="2070100"/>
            <a:chOff x="0" y="0"/>
            <a:chExt cx="3920" cy="1304"/>
          </a:xfrm>
        </p:grpSpPr>
        <p:sp>
          <p:nvSpPr>
            <p:cNvPr id="16" name="Rectangle 13"/>
            <p:cNvSpPr>
              <a:spLocks/>
            </p:cNvSpPr>
            <p:nvPr/>
          </p:nvSpPr>
          <p:spPr bwMode="auto">
            <a:xfrm>
              <a:off x="72" y="1024"/>
              <a:ext cx="245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200" b="1" dirty="0">
                  <a:solidFill>
                    <a:srgbClr val="FF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ＭＳ Ｐゴシック" charset="0"/>
                  <a:cs typeface="Gill Sans" charset="0"/>
                </a:rPr>
                <a:t>Phase II</a:t>
              </a:r>
              <a:r>
                <a:rPr lang="en-US" sz="2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ＭＳ Ｐゴシック" charset="0"/>
                  <a:cs typeface="Gill Sans" charset="0"/>
                </a:rPr>
                <a:t>: Behavioral comparison</a:t>
              </a:r>
            </a:p>
          </p:txBody>
        </p:sp>
        <p:sp>
          <p:nvSpPr>
            <p:cNvPr id="17" name="AutoShape 14"/>
            <p:cNvSpPr>
              <a:spLocks/>
            </p:cNvSpPr>
            <p:nvPr/>
          </p:nvSpPr>
          <p:spPr bwMode="auto">
            <a:xfrm>
              <a:off x="0" y="0"/>
              <a:ext cx="3920" cy="1304"/>
            </a:xfrm>
            <a:prstGeom prst="roundRect">
              <a:avLst>
                <a:gd name="adj" fmla="val 9199"/>
              </a:avLst>
            </a:prstGeom>
            <a:noFill/>
            <a:ln w="76200" cap="flat">
              <a:solidFill>
                <a:srgbClr val="FF8000">
                  <a:alpha val="68999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8" name="AutoShape 15"/>
          <p:cNvSpPr>
            <a:spLocks/>
          </p:cNvSpPr>
          <p:nvPr/>
        </p:nvSpPr>
        <p:spPr bwMode="auto">
          <a:xfrm>
            <a:off x="6007100" y="3670300"/>
            <a:ext cx="1054100" cy="812800"/>
          </a:xfrm>
          <a:prstGeom prst="roundRect">
            <a:avLst>
              <a:gd name="adj" fmla="val 23435"/>
            </a:avLst>
          </a:prstGeom>
          <a:noFill/>
          <a:ln w="76200" cap="flat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5892800"/>
            <a:ext cx="2057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334000"/>
            <a:ext cx="4445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9400"/>
            <a:ext cx="18669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124200"/>
            <a:ext cx="28829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14500"/>
            <a:ext cx="32131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168400"/>
            <a:ext cx="914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419100"/>
            <a:ext cx="1397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1244600"/>
            <a:ext cx="16256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543300"/>
            <a:ext cx="1295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0"/>
          <p:cNvSpPr>
            <a:spLocks/>
          </p:cNvSpPr>
          <p:nvPr/>
        </p:nvSpPr>
        <p:spPr bwMode="auto">
          <a:xfrm>
            <a:off x="5221288" y="-31750"/>
            <a:ext cx="3403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600">
                <a:solidFill>
                  <a:schemeClr val="tx1"/>
                </a:solidFill>
                <a:ea typeface="ＭＳ Ｐゴシック" charset="0"/>
                <a:cs typeface="Gill Sans" charset="0"/>
              </a:rPr>
              <a:t>BERT</a:t>
            </a:r>
          </a:p>
        </p:txBody>
      </p:sp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36600"/>
            <a:ext cx="86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393700"/>
            <a:ext cx="1193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114800"/>
            <a:ext cx="18796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5816600"/>
            <a:ext cx="1282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2857500" y="5740400"/>
            <a:ext cx="6223000" cy="1054100"/>
            <a:chOff x="0" y="0"/>
            <a:chExt cx="3920" cy="664"/>
          </a:xfrm>
        </p:grpSpPr>
        <p:sp>
          <p:nvSpPr>
            <p:cNvPr id="33" name="Rectangle 16"/>
            <p:cNvSpPr>
              <a:spLocks/>
            </p:cNvSpPr>
            <p:nvPr/>
          </p:nvSpPr>
          <p:spPr bwMode="auto">
            <a:xfrm>
              <a:off x="96" y="24"/>
              <a:ext cx="1680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90000"/>
                </a:lnSpc>
              </a:pPr>
              <a:r>
                <a:rPr lang="en-US" sz="2200" b="1" dirty="0">
                  <a:solidFill>
                    <a:srgbClr val="FF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ＭＳ Ｐゴシック" charset="0"/>
                  <a:cs typeface="Gill Sans" charset="0"/>
                </a:rPr>
                <a:t>Phase III</a:t>
              </a:r>
              <a:r>
                <a:rPr lang="en-US" sz="2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ＭＳ Ｐゴシック" charset="0"/>
                  <a:cs typeface="Gill Sans" charset="0"/>
                </a:rPr>
                <a:t>: Differential behavior analysis and reporting</a:t>
              </a:r>
            </a:p>
          </p:txBody>
        </p:sp>
        <p:sp>
          <p:nvSpPr>
            <p:cNvPr id="34" name="AutoShape 17"/>
            <p:cNvSpPr>
              <a:spLocks/>
            </p:cNvSpPr>
            <p:nvPr/>
          </p:nvSpPr>
          <p:spPr bwMode="auto">
            <a:xfrm>
              <a:off x="0" y="0"/>
              <a:ext cx="3920" cy="664"/>
            </a:xfrm>
            <a:prstGeom prst="roundRect">
              <a:avLst>
                <a:gd name="adj" fmla="val 18069"/>
              </a:avLst>
            </a:prstGeom>
            <a:noFill/>
            <a:ln w="76200" cap="flat">
              <a:solidFill>
                <a:srgbClr val="FF8000">
                  <a:alpha val="68999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5" name="AutoShape 18"/>
          <p:cNvSpPr>
            <a:spLocks/>
          </p:cNvSpPr>
          <p:nvPr/>
        </p:nvSpPr>
        <p:spPr bwMode="auto">
          <a:xfrm>
            <a:off x="7569200" y="5930900"/>
            <a:ext cx="1054100" cy="812800"/>
          </a:xfrm>
          <a:prstGeom prst="roundRect">
            <a:avLst>
              <a:gd name="adj" fmla="val 23435"/>
            </a:avLst>
          </a:prstGeom>
          <a:noFill/>
          <a:ln w="76200" cap="flat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4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5892800"/>
            <a:ext cx="2057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334000"/>
            <a:ext cx="4445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9400"/>
            <a:ext cx="18669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124200"/>
            <a:ext cx="28829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14500"/>
            <a:ext cx="32131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168400"/>
            <a:ext cx="914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419100"/>
            <a:ext cx="1397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1244600"/>
            <a:ext cx="16256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543300"/>
            <a:ext cx="1295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0"/>
          <p:cNvSpPr>
            <a:spLocks/>
          </p:cNvSpPr>
          <p:nvPr/>
        </p:nvSpPr>
        <p:spPr bwMode="auto">
          <a:xfrm>
            <a:off x="5221288" y="-31750"/>
            <a:ext cx="3403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600">
                <a:solidFill>
                  <a:schemeClr val="tx1"/>
                </a:solidFill>
                <a:ea typeface="ＭＳ Ｐゴシック" charset="0"/>
                <a:cs typeface="Gill Sans" charset="0"/>
              </a:rPr>
              <a:t>BERT</a:t>
            </a:r>
          </a:p>
        </p:txBody>
      </p:sp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36600"/>
            <a:ext cx="86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393700"/>
            <a:ext cx="1193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114800"/>
            <a:ext cx="18796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5816600"/>
            <a:ext cx="1282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itle 1"/>
          <p:cNvSpPr txBox="1">
            <a:spLocks/>
          </p:cNvSpPr>
          <p:nvPr/>
        </p:nvSpPr>
        <p:spPr>
          <a:xfrm>
            <a:off x="-50124" y="121730"/>
            <a:ext cx="3779921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Traditional </a:t>
            </a:r>
            <a:br>
              <a:rPr lang="en-US" sz="3200" b="1" smtClean="0"/>
            </a:br>
            <a:r>
              <a:rPr lang="en-US" sz="3200" b="1" smtClean="0"/>
              <a:t>Regression </a:t>
            </a:r>
            <a:br>
              <a:rPr lang="en-US" sz="3200" b="1" smtClean="0"/>
            </a:br>
            <a:r>
              <a:rPr lang="en-US" sz="3200" b="1" smtClean="0"/>
              <a:t>Testing</a:t>
            </a:r>
            <a:endParaRPr lang="en-US" sz="3200" b="1" dirty="0"/>
          </a:p>
        </p:txBody>
      </p: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1701800"/>
            <a:ext cx="31115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543300"/>
            <a:ext cx="1193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394200"/>
            <a:ext cx="16129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62300"/>
            <a:ext cx="13081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7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8077200" cy="4257022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4745038" algn="l"/>
              </a:tabLst>
            </a:pPr>
            <a:r>
              <a:rPr lang="en-US" dirty="0"/>
              <a:t>Programming </a:t>
            </a:r>
            <a:r>
              <a:rPr lang="en-US" dirty="0" smtClean="0"/>
              <a:t>language	Java		C#</a:t>
            </a:r>
            <a:endParaRPr lang="en-US" dirty="0"/>
          </a:p>
          <a:p>
            <a:pPr>
              <a:tabLst>
                <a:tab pos="4745038" algn="l"/>
              </a:tabLst>
            </a:pPr>
            <a:r>
              <a:rPr lang="en-US" dirty="0"/>
              <a:t>Intercepting save and build </a:t>
            </a:r>
            <a:r>
              <a:rPr lang="en-US" dirty="0" smtClean="0"/>
              <a:t>events	</a:t>
            </a:r>
            <a:r>
              <a:rPr lang="en-US" dirty="0" smtClean="0">
                <a:solidFill>
                  <a:srgbClr val="00F312"/>
                </a:solidFill>
              </a:rPr>
              <a:t>	</a:t>
            </a:r>
            <a:r>
              <a:rPr lang="en-US" dirty="0" smtClean="0">
                <a:solidFill>
                  <a:srgbClr val="00F31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		</a:t>
            </a:r>
            <a:r>
              <a:rPr lang="en-US" dirty="0" smtClean="0">
                <a:solidFill>
                  <a:srgbClr val="00F31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00F312"/>
              </a:solidFill>
            </a:endParaRPr>
          </a:p>
          <a:p>
            <a:pPr>
              <a:tabLst>
                <a:tab pos="4745038" algn="l"/>
              </a:tabLst>
            </a:pPr>
            <a:r>
              <a:rPr lang="en-US" dirty="0"/>
              <a:t>Triggering and checking build </a:t>
            </a:r>
            <a:r>
              <a:rPr lang="en-US" dirty="0" smtClean="0"/>
              <a:t>process	</a:t>
            </a:r>
            <a:r>
              <a:rPr lang="en-US" dirty="0" smtClean="0">
                <a:solidFill>
                  <a:srgbClr val="00F31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		</a:t>
            </a:r>
            <a:r>
              <a:rPr lang="en-US" dirty="0" smtClean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FFFF00"/>
              </a:solidFill>
            </a:endParaRPr>
          </a:p>
          <a:p>
            <a:pPr>
              <a:tabLst>
                <a:tab pos="4745038" algn="l"/>
              </a:tabLst>
            </a:pPr>
            <a:r>
              <a:rPr lang="en-US" dirty="0"/>
              <a:t>Computing program </a:t>
            </a:r>
            <a:r>
              <a:rPr lang="en-US" dirty="0" smtClean="0"/>
              <a:t>differences	</a:t>
            </a:r>
            <a:r>
              <a:rPr lang="en-US" dirty="0" smtClean="0">
                <a:solidFill>
                  <a:srgbClr val="00F31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		</a:t>
            </a:r>
            <a:r>
              <a:rPr lang="en-US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✖ </a:t>
            </a:r>
            <a:r>
              <a:rPr lang="en-US" sz="1700" dirty="0" smtClean="0">
                <a:solidFill>
                  <a:srgbClr val="FFFFFF"/>
                </a:solidFill>
                <a:ea typeface="Zapf Dingbats"/>
                <a:cs typeface="Zapf Dingbats"/>
                <a:sym typeface="Zapf Dingbats"/>
              </a:rPr>
              <a:t>(custom)</a:t>
            </a:r>
            <a:endParaRPr lang="en-US" dirty="0">
              <a:solidFill>
                <a:srgbClr val="FFFFFF"/>
              </a:solidFill>
            </a:endParaRPr>
          </a:p>
          <a:p>
            <a:pPr>
              <a:tabLst>
                <a:tab pos="4745038" algn="l"/>
              </a:tabLst>
            </a:pPr>
            <a:r>
              <a:rPr lang="en-US" dirty="0"/>
              <a:t>Generating test </a:t>
            </a:r>
            <a:r>
              <a:rPr lang="en-US" dirty="0" smtClean="0"/>
              <a:t>cases	</a:t>
            </a:r>
            <a:r>
              <a:rPr lang="en-US" dirty="0">
                <a:solidFill>
                  <a:srgbClr val="00F31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en-US" sz="1500" dirty="0" smtClean="0"/>
              <a:t>(</a:t>
            </a:r>
            <a:r>
              <a:rPr lang="en-US" sz="1500" dirty="0" err="1" smtClean="0"/>
              <a:t>Randoop</a:t>
            </a:r>
            <a:r>
              <a:rPr lang="en-US" sz="1500" dirty="0" smtClean="0"/>
              <a:t>, JPF)</a:t>
            </a:r>
            <a:r>
              <a:rPr lang="en-US" sz="1900" dirty="0" smtClean="0"/>
              <a:t>	</a:t>
            </a:r>
            <a:r>
              <a:rPr lang="en-US" dirty="0">
                <a:solidFill>
                  <a:srgbClr val="00F31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r>
              <a:rPr lang="en-US" sz="1800" dirty="0">
                <a:solidFill>
                  <a:srgbClr val="00F312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1500" dirty="0" smtClean="0"/>
              <a:t>(PEX, </a:t>
            </a:r>
            <a:br>
              <a:rPr lang="en-US" sz="1500" dirty="0" smtClean="0"/>
            </a:br>
            <a:r>
              <a:rPr lang="en-US" sz="1500" dirty="0" smtClean="0"/>
              <a:t>			     </a:t>
            </a:r>
            <a:r>
              <a:rPr lang="en-US" sz="1500" dirty="0" err="1" smtClean="0"/>
              <a:t>Randoop.NET</a:t>
            </a:r>
            <a:r>
              <a:rPr lang="en-US" sz="1500" dirty="0" smtClean="0"/>
              <a:t>)</a:t>
            </a:r>
            <a:endParaRPr lang="en-US" dirty="0"/>
          </a:p>
          <a:p>
            <a:pPr>
              <a:tabLst>
                <a:tab pos="4745038" algn="l"/>
              </a:tabLst>
            </a:pPr>
            <a:r>
              <a:rPr lang="en-US" dirty="0"/>
              <a:t>Instrumenting </a:t>
            </a:r>
            <a:r>
              <a:rPr lang="en-US" dirty="0" smtClean="0"/>
              <a:t>code	</a:t>
            </a:r>
            <a:r>
              <a:rPr lang="en-US" dirty="0">
                <a:solidFill>
                  <a:srgbClr val="00F31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en-US" sz="1900" dirty="0" smtClean="0"/>
              <a:t>(</a:t>
            </a:r>
            <a:r>
              <a:rPr lang="en-US" sz="1900" dirty="0" err="1" smtClean="0"/>
              <a:t>Javassist</a:t>
            </a:r>
            <a:r>
              <a:rPr lang="en-US" sz="1900" dirty="0" smtClean="0"/>
              <a:t>)</a:t>
            </a:r>
            <a:r>
              <a:rPr lang="en-US" dirty="0" smtClean="0"/>
              <a:t>	</a:t>
            </a:r>
            <a:r>
              <a:rPr lang="en-US" dirty="0">
                <a:solidFill>
                  <a:srgbClr val="00F31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en-US" sz="1900" dirty="0" smtClean="0"/>
              <a:t>(CCI)</a:t>
            </a:r>
            <a:endParaRPr lang="en-US" sz="1900" dirty="0"/>
          </a:p>
          <a:p>
            <a:pPr>
              <a:tabLst>
                <a:tab pos="4745038" algn="l"/>
              </a:tabLst>
            </a:pPr>
            <a:r>
              <a:rPr lang="en-US" dirty="0"/>
              <a:t>Running test cases and </a:t>
            </a:r>
            <a:r>
              <a:rPr lang="en-US" dirty="0" smtClean="0"/>
              <a:t>code	</a:t>
            </a:r>
            <a:r>
              <a:rPr lang="en-US" dirty="0" smtClean="0">
                <a:solidFill>
                  <a:srgbClr val="00F31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		</a:t>
            </a:r>
            <a:r>
              <a:rPr lang="en-US" dirty="0">
                <a:solidFill>
                  <a:srgbClr val="00F31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 smtClean="0"/>
          </a:p>
          <a:p>
            <a:pPr>
              <a:tabLst>
                <a:tab pos="4745038" algn="l"/>
              </a:tabLst>
            </a:pPr>
            <a:r>
              <a:rPr lang="en-US" dirty="0" smtClean="0"/>
              <a:t>Visualizing information for user	</a:t>
            </a:r>
            <a:r>
              <a:rPr lang="en-US" dirty="0" smtClean="0">
                <a:solidFill>
                  <a:srgbClr val="00F31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		</a:t>
            </a:r>
            <a:r>
              <a:rPr lang="en-US" dirty="0">
                <a:solidFill>
                  <a:srgbClr val="FFFF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>
              <a:solidFill>
                <a:srgbClr val="FFFF00"/>
              </a:solidFill>
            </a:endParaRPr>
          </a:p>
          <a:p>
            <a:pPr>
              <a:tabLst>
                <a:tab pos="4745038" algn="l"/>
              </a:tabLst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92" y="1430646"/>
            <a:ext cx="450294" cy="450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797" y="1371483"/>
            <a:ext cx="497658" cy="49765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493150" y="1453736"/>
            <a:ext cx="611909" cy="317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333995" y="1904030"/>
            <a:ext cx="46181" cy="422213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33486" y="1904030"/>
            <a:ext cx="46181" cy="422213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29068" y="1904030"/>
            <a:ext cx="46181" cy="422213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8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 Support for Program Analysis and Testing Plug-ins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5944454" y="1928611"/>
            <a:ext cx="2339102" cy="1780332"/>
            <a:chOff x="5944454" y="1861771"/>
            <a:chExt cx="2339102" cy="1780332"/>
          </a:xfrm>
        </p:grpSpPr>
        <p:sp>
          <p:nvSpPr>
            <p:cNvPr id="23" name="TextBox 22"/>
            <p:cNvSpPr txBox="1"/>
            <p:nvPr/>
          </p:nvSpPr>
          <p:spPr>
            <a:xfrm>
              <a:off x="5944454" y="3272771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Dynamic Information</a:t>
              </a:r>
              <a:endParaRPr lang="en-US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734" y="1968985"/>
              <a:ext cx="2060740" cy="109122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3983" y="1861771"/>
              <a:ext cx="1263227" cy="1263227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1226" y="2209604"/>
              <a:ext cx="948014" cy="948014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819480" y="1722069"/>
            <a:ext cx="1774907" cy="2223935"/>
            <a:chOff x="819480" y="1628493"/>
            <a:chExt cx="1774907" cy="2223935"/>
          </a:xfrm>
        </p:grpSpPr>
        <p:sp>
          <p:nvSpPr>
            <p:cNvPr id="22" name="TextBox 21"/>
            <p:cNvSpPr txBox="1"/>
            <p:nvPr/>
          </p:nvSpPr>
          <p:spPr>
            <a:xfrm>
              <a:off x="819480" y="3206097"/>
              <a:ext cx="17749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Project Artifacts </a:t>
              </a:r>
            </a:p>
            <a:p>
              <a:pPr algn="ctr"/>
              <a:r>
                <a:rPr lang="en-US" dirty="0" smtClean="0"/>
                <a:t>and Events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2737" y="308810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7" name="Picture 26" descr="mouse-cursor-hand-pointe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8" y="2682049"/>
              <a:ext cx="637674" cy="46132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8686" y="2750500"/>
              <a:ext cx="452571" cy="45257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5915" y="2801351"/>
              <a:ext cx="406400" cy="342900"/>
            </a:xfrm>
            <a:prstGeom prst="rect">
              <a:avLst/>
            </a:prstGeom>
          </p:spPr>
        </p:pic>
        <p:pic>
          <p:nvPicPr>
            <p:cNvPr id="36" name="Picture 35" descr="Screen shot 2011-05-19 at 6.16.18 P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157" y="1628493"/>
              <a:ext cx="1362001" cy="999836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3299999" y="1691773"/>
            <a:ext cx="2071515" cy="2017170"/>
            <a:chOff x="3299999" y="1624933"/>
            <a:chExt cx="2071515" cy="2017170"/>
          </a:xfrm>
        </p:grpSpPr>
        <p:sp>
          <p:nvSpPr>
            <p:cNvPr id="10" name="TextBox 9"/>
            <p:cNvSpPr txBox="1"/>
            <p:nvPr/>
          </p:nvSpPr>
          <p:spPr>
            <a:xfrm>
              <a:off x="3391485" y="3272771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Static Information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623803" y="1624933"/>
              <a:ext cx="1466520" cy="1091227"/>
              <a:chOff x="1060104" y="1634593"/>
              <a:chExt cx="1466520" cy="1091227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104" y="1634593"/>
                <a:ext cx="841237" cy="841237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3275" y="1657001"/>
                <a:ext cx="883349" cy="88334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3001" y="1846178"/>
                <a:ext cx="879642" cy="879642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>
              <a:off x="4493210" y="2039714"/>
              <a:ext cx="838200" cy="1066800"/>
              <a:chOff x="3505200" y="1600200"/>
              <a:chExt cx="838200" cy="10668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10000" y="1600200"/>
                <a:ext cx="228600" cy="2286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962400" y="2057400"/>
                <a:ext cx="228600" cy="2286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810000" y="2438400"/>
                <a:ext cx="228600" cy="2286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114800" y="2438400"/>
                <a:ext cx="228600" cy="22860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505200" y="2438400"/>
                <a:ext cx="228600" cy="2286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1" idx="4"/>
                <a:endCxn id="14" idx="0"/>
              </p:cNvCxnSpPr>
              <p:nvPr/>
            </p:nvCxnSpPr>
            <p:spPr>
              <a:xfrm rot="5400000">
                <a:off x="3733800" y="1866900"/>
                <a:ext cx="2286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2" idx="4"/>
                <a:endCxn id="13" idx="0"/>
              </p:cNvCxnSpPr>
              <p:nvPr/>
            </p:nvCxnSpPr>
            <p:spPr>
              <a:xfrm rot="5400000">
                <a:off x="3924300" y="22860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4" idx="4"/>
                <a:endCxn id="16" idx="0"/>
              </p:cNvCxnSpPr>
              <p:nvPr/>
            </p:nvCxnSpPr>
            <p:spPr>
              <a:xfrm rot="5400000">
                <a:off x="3619500" y="22860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1" idx="4"/>
                <a:endCxn id="12" idx="0"/>
              </p:cNvCxnSpPr>
              <p:nvPr/>
            </p:nvCxnSpPr>
            <p:spPr>
              <a:xfrm rot="16200000" flipH="1">
                <a:off x="3886200" y="1866900"/>
                <a:ext cx="2286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2" idx="4"/>
                <a:endCxn id="15" idx="0"/>
              </p:cNvCxnSpPr>
              <p:nvPr/>
            </p:nvCxnSpPr>
            <p:spPr>
              <a:xfrm rot="16200000" flipH="1">
                <a:off x="4076700" y="22860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99999" y="2309762"/>
              <a:ext cx="870284" cy="8702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54" name="Picture 53" descr="connec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8771" y="5213684"/>
            <a:ext cx="629170" cy="616283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5170531" y="4557604"/>
            <a:ext cx="2472696" cy="1691519"/>
            <a:chOff x="5170531" y="4557604"/>
            <a:chExt cx="2472696" cy="1691519"/>
          </a:xfrm>
        </p:grpSpPr>
        <p:sp>
          <p:nvSpPr>
            <p:cNvPr id="25" name="TextBox 24"/>
            <p:cNvSpPr txBox="1"/>
            <p:nvPr/>
          </p:nvSpPr>
          <p:spPr>
            <a:xfrm>
              <a:off x="5190370" y="5602792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Plug-in Development </a:t>
              </a:r>
            </a:p>
            <a:p>
              <a:pPr algn="ctr"/>
              <a:r>
                <a:rPr lang="en-US" dirty="0" smtClean="0"/>
                <a:t>Support</a:t>
              </a:r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170531" y="4557604"/>
              <a:ext cx="2472696" cy="822520"/>
              <a:chOff x="5170531" y="4557604"/>
              <a:chExt cx="2472696" cy="822520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70531" y="4624817"/>
                <a:ext cx="616283" cy="616283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85118" y="4624817"/>
                <a:ext cx="616283" cy="61628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54875" y="4866116"/>
                <a:ext cx="388352" cy="374984"/>
              </a:xfrm>
              <a:prstGeom prst="rect">
                <a:avLst/>
              </a:prstGeom>
            </p:spPr>
          </p:pic>
          <p:cxnSp>
            <p:nvCxnSpPr>
              <p:cNvPr id="51" name="Straight Arrow Connector 50"/>
              <p:cNvCxnSpPr/>
              <p:nvPr/>
            </p:nvCxnSpPr>
            <p:spPr>
              <a:xfrm>
                <a:off x="5853654" y="4906220"/>
                <a:ext cx="1060329" cy="0"/>
              </a:xfrm>
              <a:prstGeom prst="straightConnector1">
                <a:avLst/>
              </a:prstGeom>
              <a:ln w="5715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12494" y="4557604"/>
                <a:ext cx="254371" cy="254371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44454" y="5050592"/>
                <a:ext cx="268040" cy="26804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11738" y="5049924"/>
                <a:ext cx="482600" cy="330200"/>
              </a:xfrm>
              <a:prstGeom prst="rect">
                <a:avLst/>
              </a:prstGeom>
            </p:spPr>
          </p:pic>
        </p:grpSp>
      </p:grpSp>
      <p:grpSp>
        <p:nvGrpSpPr>
          <p:cNvPr id="73" name="Group 72"/>
          <p:cNvGrpSpPr/>
          <p:nvPr/>
        </p:nvGrpSpPr>
        <p:grpSpPr>
          <a:xfrm>
            <a:off x="1739111" y="4582030"/>
            <a:ext cx="2129710" cy="1391705"/>
            <a:chOff x="1739111" y="4582030"/>
            <a:chExt cx="2129710" cy="1391705"/>
          </a:xfrm>
        </p:grpSpPr>
        <p:sp>
          <p:nvSpPr>
            <p:cNvPr id="24" name="TextBox 23"/>
            <p:cNvSpPr txBox="1"/>
            <p:nvPr/>
          </p:nvSpPr>
          <p:spPr>
            <a:xfrm>
              <a:off x="1821603" y="5604403"/>
              <a:ext cx="20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Graphical Features</a:t>
              </a:r>
              <a:endParaRPr lang="en-US" dirty="0"/>
            </a:p>
          </p:txBody>
        </p:sp>
        <p:pic>
          <p:nvPicPr>
            <p:cNvPr id="63" name="Picture 62" descr="outline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111" y="4582030"/>
              <a:ext cx="1113357" cy="836277"/>
            </a:xfrm>
            <a:prstGeom prst="rect">
              <a:avLst/>
            </a:prstGeom>
          </p:spPr>
        </p:pic>
        <p:pic>
          <p:nvPicPr>
            <p:cNvPr id="64" name="Picture 63" descr="Screen shot 2011-05-19 at 6.49.04 P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632" y="5103885"/>
              <a:ext cx="1236287" cy="429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244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0091" y="1269998"/>
            <a:ext cx="8866909" cy="5860728"/>
            <a:chOff x="150091" y="1269998"/>
            <a:chExt cx="8866909" cy="5860728"/>
          </a:xfrm>
        </p:grpSpPr>
        <p:pic>
          <p:nvPicPr>
            <p:cNvPr id="6" name="Picture 5" descr="Screen shot 2011-05-20 at 2.54.45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091" y="1269998"/>
              <a:ext cx="8866909" cy="5860728"/>
            </a:xfrm>
            <a:prstGeom prst="rect">
              <a:avLst/>
            </a:prstGeom>
          </p:spPr>
        </p:pic>
        <p:pic>
          <p:nvPicPr>
            <p:cNvPr id="9" name="Picture 8" descr="Screen shot 2011-05-20 at 2.55.4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35" y="1281543"/>
              <a:ext cx="8474365" cy="15023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Project Artifacts and Events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1818" y="2447635"/>
            <a:ext cx="1928091" cy="3694547"/>
          </a:xfrm>
          <a:prstGeom prst="roundRect">
            <a:avLst/>
          </a:prstGeom>
          <a:noFill/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1-05-20 at 2.55.3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70" y="1383723"/>
            <a:ext cx="1708150" cy="1735590"/>
          </a:xfrm>
          <a:prstGeom prst="rect">
            <a:avLst/>
          </a:prstGeom>
        </p:spPr>
      </p:pic>
      <p:pic>
        <p:nvPicPr>
          <p:cNvPr id="11" name="Picture 10" descr="Screen shot 2011-05-20 at 2.55.0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85" y="3119313"/>
            <a:ext cx="2095759" cy="4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0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Static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representations</a:t>
            </a:r>
          </a:p>
          <a:p>
            <a:endParaRPr lang="en-US" dirty="0" smtClean="0"/>
          </a:p>
          <a:p>
            <a:r>
              <a:rPr lang="en-US" dirty="0" smtClean="0"/>
              <a:t>Program differencing</a:t>
            </a:r>
          </a:p>
          <a:p>
            <a:endParaRPr lang="en-US" dirty="0" smtClean="0"/>
          </a:p>
          <a:p>
            <a:r>
              <a:rPr lang="en-US" dirty="0" smtClean="0"/>
              <a:t>Instrumentation</a:t>
            </a:r>
          </a:p>
          <a:p>
            <a:endParaRPr lang="en-US" dirty="0" smtClean="0"/>
          </a:p>
          <a:p>
            <a:r>
              <a:rPr lang="en-US" dirty="0" smtClean="0"/>
              <a:t>Build parameters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962817" y="2057865"/>
            <a:ext cx="1859208" cy="1809866"/>
            <a:chOff x="5962817" y="2057865"/>
            <a:chExt cx="1859208" cy="1809866"/>
          </a:xfrm>
        </p:grpSpPr>
        <p:grpSp>
          <p:nvGrpSpPr>
            <p:cNvPr id="6" name="Group 5"/>
            <p:cNvGrpSpPr/>
            <p:nvPr/>
          </p:nvGrpSpPr>
          <p:grpSpPr>
            <a:xfrm>
              <a:off x="5962817" y="2057865"/>
              <a:ext cx="1466520" cy="1091227"/>
              <a:chOff x="1060104" y="1634593"/>
              <a:chExt cx="1466520" cy="1091227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104" y="1634593"/>
                <a:ext cx="841237" cy="841237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3275" y="1657001"/>
                <a:ext cx="883349" cy="883349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3001" y="1846178"/>
                <a:ext cx="879642" cy="879642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6983825" y="2477766"/>
              <a:ext cx="838200" cy="1066800"/>
              <a:chOff x="3505200" y="1600200"/>
              <a:chExt cx="838200" cy="10668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810000" y="1600200"/>
                <a:ext cx="228600" cy="2286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62400" y="2057400"/>
                <a:ext cx="228600" cy="2286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10000" y="2438400"/>
                <a:ext cx="228600" cy="2286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657600" y="2057400"/>
                <a:ext cx="228600" cy="2286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114800" y="2438400"/>
                <a:ext cx="228600" cy="22860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505200" y="2438400"/>
                <a:ext cx="228600" cy="2286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9" idx="4"/>
                <a:endCxn id="12" idx="0"/>
              </p:cNvCxnSpPr>
              <p:nvPr/>
            </p:nvCxnSpPr>
            <p:spPr>
              <a:xfrm rot="5400000">
                <a:off x="3733800" y="1866900"/>
                <a:ext cx="2286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4"/>
                <a:endCxn id="11" idx="0"/>
              </p:cNvCxnSpPr>
              <p:nvPr/>
            </p:nvCxnSpPr>
            <p:spPr>
              <a:xfrm rot="5400000">
                <a:off x="3924300" y="22860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2" idx="4"/>
                <a:endCxn id="14" idx="0"/>
              </p:cNvCxnSpPr>
              <p:nvPr/>
            </p:nvCxnSpPr>
            <p:spPr>
              <a:xfrm rot="5400000">
                <a:off x="3619500" y="22860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9" idx="4"/>
                <a:endCxn id="10" idx="0"/>
              </p:cNvCxnSpPr>
              <p:nvPr/>
            </p:nvCxnSpPr>
            <p:spPr>
              <a:xfrm rot="16200000" flipH="1">
                <a:off x="3886200" y="1866900"/>
                <a:ext cx="2286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0" idx="4"/>
                <a:endCxn id="13" idx="0"/>
              </p:cNvCxnSpPr>
              <p:nvPr/>
            </p:nvCxnSpPr>
            <p:spPr>
              <a:xfrm rot="16200000" flipH="1">
                <a:off x="4076700" y="2286000"/>
                <a:ext cx="1524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061394" y="34983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AST</a:t>
              </a:r>
              <a:endParaRPr lang="en-US" dirty="0"/>
            </a:p>
          </p:txBody>
        </p:sp>
      </p:grpSp>
      <p:pic>
        <p:nvPicPr>
          <p:cNvPr id="25" name="Picture 24" descr="Screen shot 2011-05-20 at 3.25.4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250" y="2609273"/>
            <a:ext cx="4276363" cy="290663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634141" y="3149092"/>
            <a:ext cx="2178606" cy="2145764"/>
            <a:chOff x="5634141" y="3149092"/>
            <a:chExt cx="2178606" cy="2145764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34141" y="3544566"/>
              <a:ext cx="1750290" cy="175029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6544812" y="3149092"/>
              <a:ext cx="1267935" cy="1419099"/>
            </a:xfrm>
            <a:prstGeom prst="rect">
              <a:avLst/>
            </a:prstGeom>
          </p:spPr>
        </p:pic>
      </p:grpSp>
      <p:pic>
        <p:nvPicPr>
          <p:cNvPr id="30" name="Picture 29" descr="Screen shot 2011-05-20 at 4.36.21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05" y="3177648"/>
            <a:ext cx="5160817" cy="36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3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Dynamic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Execution</a:t>
            </a:r>
          </a:p>
          <a:p>
            <a:endParaRPr lang="en-US" dirty="0" smtClean="0"/>
          </a:p>
          <a:p>
            <a:r>
              <a:rPr lang="en-US" dirty="0" smtClean="0"/>
              <a:t>Runtime Metrics</a:t>
            </a:r>
          </a:p>
          <a:p>
            <a:endParaRPr lang="en-US" dirty="0" smtClean="0"/>
          </a:p>
          <a:p>
            <a:r>
              <a:rPr lang="en-US" dirty="0" smtClean="0"/>
              <a:t>Debugging information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461300" y="1869141"/>
            <a:ext cx="2309091" cy="1443060"/>
            <a:chOff x="5911273" y="2124363"/>
            <a:chExt cx="2309091" cy="1443060"/>
          </a:xfrm>
        </p:grpSpPr>
        <p:grpSp>
          <p:nvGrpSpPr>
            <p:cNvPr id="9" name="Group 8"/>
            <p:cNvGrpSpPr/>
            <p:nvPr/>
          </p:nvGrpSpPr>
          <p:grpSpPr>
            <a:xfrm>
              <a:off x="7146636" y="2124363"/>
              <a:ext cx="1073728" cy="1443060"/>
              <a:chOff x="6846454" y="2124363"/>
              <a:chExt cx="1073728" cy="14430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846454" y="2124363"/>
                <a:ext cx="1073728" cy="1073728"/>
                <a:chOff x="6846454" y="2366818"/>
                <a:chExt cx="1073728" cy="1073728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6846454" y="2366818"/>
                  <a:ext cx="1073728" cy="1073728"/>
                </a:xfrm>
                <a:prstGeom prst="ellipse">
                  <a:avLst/>
                </a:prstGeom>
                <a:solidFill>
                  <a:srgbClr val="49A717"/>
                </a:solidFill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ight Triangle 5"/>
                <p:cNvSpPr/>
                <p:nvPr/>
              </p:nvSpPr>
              <p:spPr>
                <a:xfrm rot="13500000">
                  <a:off x="6926944" y="2590303"/>
                  <a:ext cx="628617" cy="622245"/>
                </a:xfrm>
                <a:prstGeom prst="rtTriangl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7075641" y="319809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Run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11273" y="2124363"/>
              <a:ext cx="1073728" cy="1443060"/>
              <a:chOff x="5911273" y="2124363"/>
              <a:chExt cx="1073728" cy="144306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5911273" y="2124363"/>
                <a:ext cx="1073728" cy="1073728"/>
              </a:xfrm>
              <a:prstGeom prst="roundRect">
                <a:avLst/>
              </a:prstGeom>
              <a:solidFill>
                <a:schemeClr val="bg1">
                  <a:lumMod val="65000"/>
                  <a:lumOff val="3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4193" y="2389906"/>
                <a:ext cx="691846" cy="47336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188180" y="3198091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Test</a:t>
                </a:r>
                <a:endParaRPr lang="en-US" dirty="0"/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20" y="2608052"/>
            <a:ext cx="3630930" cy="284826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924436" y="4720846"/>
            <a:ext cx="4726116" cy="1405317"/>
            <a:chOff x="3924436" y="4720846"/>
            <a:chExt cx="4726116" cy="1405317"/>
          </a:xfrm>
        </p:grpSpPr>
        <p:grpSp>
          <p:nvGrpSpPr>
            <p:cNvPr id="18" name="Group 17"/>
            <p:cNvGrpSpPr/>
            <p:nvPr/>
          </p:nvGrpSpPr>
          <p:grpSpPr>
            <a:xfrm>
              <a:off x="3924436" y="5019044"/>
              <a:ext cx="1073728" cy="1039091"/>
              <a:chOff x="4461300" y="4652818"/>
              <a:chExt cx="1073728" cy="1039091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461300" y="4652818"/>
                <a:ext cx="1073728" cy="103909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 descr="MC900441714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5672" y="4687453"/>
                <a:ext cx="901075" cy="901075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20418" y="4720846"/>
              <a:ext cx="3330134" cy="1405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846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Graphical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141"/>
            <a:ext cx="3412836" cy="42570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 GUI hooks to access plug-in functionality</a:t>
            </a:r>
          </a:p>
          <a:p>
            <a:endParaRPr lang="en-US" dirty="0"/>
          </a:p>
          <a:p>
            <a:r>
              <a:rPr lang="en-US" dirty="0" smtClean="0"/>
              <a:t>Obtain user input or tool preferences</a:t>
            </a:r>
          </a:p>
          <a:p>
            <a:endParaRPr lang="en-US" dirty="0"/>
          </a:p>
          <a:p>
            <a:r>
              <a:rPr lang="en-US" dirty="0" smtClean="0"/>
              <a:t>Present data to user and allow them to interact with it</a:t>
            </a:r>
            <a:endParaRPr lang="en-US" dirty="0"/>
          </a:p>
        </p:txBody>
      </p:sp>
      <p:pic>
        <p:nvPicPr>
          <p:cNvPr id="4" name="Picture 3" descr="Screen shot 2011-05-19 at 6.49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78" y="2113613"/>
            <a:ext cx="1423913" cy="494676"/>
          </a:xfrm>
          <a:prstGeom prst="rect">
            <a:avLst/>
          </a:prstGeom>
        </p:spPr>
      </p:pic>
      <p:pic>
        <p:nvPicPr>
          <p:cNvPr id="5" name="Content Placeholder 3" descr="BERT-propert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" r="4275"/>
          <a:stretch>
            <a:fillRect/>
          </a:stretch>
        </p:blipFill>
        <p:spPr>
          <a:xfrm>
            <a:off x="3771079" y="2292041"/>
            <a:ext cx="5292106" cy="2899132"/>
          </a:xfrm>
          <a:prstGeom prst="rect">
            <a:avLst/>
          </a:prstGeom>
        </p:spPr>
      </p:pic>
      <p:pic>
        <p:nvPicPr>
          <p:cNvPr id="6" name="Picture 5" descr="BERT-vi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37" y="4713530"/>
            <a:ext cx="4849261" cy="13320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823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Plug-in Development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API Documentation</a:t>
            </a:r>
          </a:p>
          <a:p>
            <a:pPr lvl="1"/>
            <a:r>
              <a:rPr lang="en-US" dirty="0" smtClean="0"/>
              <a:t>Sample Code and Informal Documentation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Testing, Debugging, and Maintenance</a:t>
            </a:r>
          </a:p>
          <a:p>
            <a:pPr lvl="1"/>
            <a:r>
              <a:rPr lang="en-US" dirty="0" smtClean="0"/>
              <a:t>Launch and monitor IDE instance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11889" y="4677861"/>
            <a:ext cx="2472696" cy="822520"/>
            <a:chOff x="5170531" y="4557604"/>
            <a:chExt cx="2472696" cy="8225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0531" y="4624817"/>
              <a:ext cx="616283" cy="61628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5118" y="4624817"/>
              <a:ext cx="616283" cy="61628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4875" y="4866116"/>
              <a:ext cx="388352" cy="374984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5853654" y="4906220"/>
              <a:ext cx="1060329" cy="0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2494" y="4557604"/>
              <a:ext cx="254371" cy="2543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4454" y="5050592"/>
              <a:ext cx="268040" cy="26804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11738" y="5049924"/>
              <a:ext cx="4826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845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pic>
        <p:nvPicPr>
          <p:cNvPr id="5" name="Picture 4" descr="v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25" y="1628844"/>
            <a:ext cx="5823378" cy="5229156"/>
          </a:xfrm>
          <a:prstGeom prst="rect">
            <a:avLst/>
          </a:prstGeom>
        </p:spPr>
      </p:pic>
      <p:pic>
        <p:nvPicPr>
          <p:cNvPr id="6" name="Picture 5" descr="eclipse_err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16" y="1244600"/>
            <a:ext cx="723348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1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4" descr="IDE featu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14" y="1463388"/>
            <a:ext cx="3191763" cy="2407987"/>
          </a:xfrm>
          <a:prstGeom prst="rect">
            <a:avLst/>
          </a:prstGeom>
        </p:spPr>
      </p:pic>
      <p:pic>
        <p:nvPicPr>
          <p:cNvPr id="3" name="Picture 2" descr="Experie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14" y="4112710"/>
            <a:ext cx="3191763" cy="2410496"/>
          </a:xfrm>
          <a:prstGeom prst="rect">
            <a:avLst/>
          </a:prstGeom>
        </p:spPr>
      </p:pic>
      <p:pic>
        <p:nvPicPr>
          <p:cNvPr id="4" name="Picture 3" descr="RT_BE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49" y="1463388"/>
            <a:ext cx="3175889" cy="2407987"/>
          </a:xfrm>
          <a:prstGeom prst="rect">
            <a:avLst/>
          </a:prstGeom>
        </p:spPr>
      </p:pic>
      <p:pic>
        <p:nvPicPr>
          <p:cNvPr id="9" name="Picture 8" descr="IDE_suppor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49" y="4112710"/>
            <a:ext cx="3175889" cy="23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585304" y="1542817"/>
            <a:ext cx="6215870" cy="4420661"/>
          </a:xfrm>
          <a:prstGeom prst="roundRect">
            <a:avLst>
              <a:gd name="adj" fmla="val 10743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51" idx="3"/>
            <a:endCxn id="53" idx="1"/>
          </p:cNvCxnSpPr>
          <p:nvPr/>
        </p:nvCxnSpPr>
        <p:spPr>
          <a:xfrm>
            <a:off x="7154182" y="2327636"/>
            <a:ext cx="559895" cy="54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features</a:t>
            </a:r>
            <a:endParaRPr lang="en-US" dirty="0"/>
          </a:p>
        </p:txBody>
      </p:sp>
      <p:pic>
        <p:nvPicPr>
          <p:cNvPr id="4" name="Content Placeholder 3" descr="Edito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87" b="-808"/>
          <a:stretch/>
        </p:blipFill>
        <p:spPr>
          <a:xfrm>
            <a:off x="2280969" y="1812361"/>
            <a:ext cx="2592336" cy="1828242"/>
          </a:xfrm>
        </p:spPr>
      </p:pic>
      <p:sp>
        <p:nvSpPr>
          <p:cNvPr id="5" name="TextBox 4"/>
          <p:cNvSpPr txBox="1"/>
          <p:nvPr/>
        </p:nvSpPr>
        <p:spPr>
          <a:xfrm>
            <a:off x="2395739" y="2333037"/>
            <a:ext cx="24096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 Code</a:t>
            </a:r>
          </a:p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Editor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38677" y="3803447"/>
            <a:ext cx="1319291" cy="1363807"/>
            <a:chOff x="3292208" y="3810267"/>
            <a:chExt cx="1319291" cy="1135383"/>
          </a:xfrm>
        </p:grpSpPr>
        <p:sp>
          <p:nvSpPr>
            <p:cNvPr id="7" name="Rectangle 6"/>
            <p:cNvSpPr/>
            <p:nvPr/>
          </p:nvSpPr>
          <p:spPr>
            <a:xfrm>
              <a:off x="3318759" y="3810267"/>
              <a:ext cx="1251433" cy="11353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Engin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796" y="3877301"/>
              <a:ext cx="788593" cy="6141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292208" y="4483985"/>
              <a:ext cx="1319291" cy="384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Runtime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58223" y="3803447"/>
            <a:ext cx="1281048" cy="1363807"/>
            <a:chOff x="3136775" y="3810267"/>
            <a:chExt cx="1281048" cy="1363807"/>
          </a:xfrm>
        </p:grpSpPr>
        <p:grpSp>
          <p:nvGrpSpPr>
            <p:cNvPr id="11" name="Group 10"/>
            <p:cNvGrpSpPr/>
            <p:nvPr/>
          </p:nvGrpSpPr>
          <p:grpSpPr>
            <a:xfrm>
              <a:off x="3136775" y="3810267"/>
              <a:ext cx="1281048" cy="1363807"/>
              <a:chOff x="3318759" y="3810267"/>
              <a:chExt cx="1281048" cy="113538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318759" y="3810267"/>
                <a:ext cx="1251433" cy="1135383"/>
              </a:xfrm>
              <a:prstGeom prst="rect">
                <a:avLst/>
              </a:prstGeom>
              <a:solidFill>
                <a:srgbClr val="FF6D6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41530" y="4483985"/>
                <a:ext cx="1258277" cy="384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Builders</a:t>
                </a:r>
                <a:endPara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2" name="Picture 11" descr="MC90043260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234" y="3810267"/>
              <a:ext cx="818181" cy="818181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5005007" y="1906433"/>
            <a:ext cx="1251247" cy="1715356"/>
            <a:chOff x="5247953" y="1928519"/>
            <a:chExt cx="1270000" cy="1715356"/>
          </a:xfrm>
        </p:grpSpPr>
        <p:sp>
          <p:nvSpPr>
            <p:cNvPr id="15" name="Rectangle 14"/>
            <p:cNvSpPr/>
            <p:nvPr/>
          </p:nvSpPr>
          <p:spPr>
            <a:xfrm>
              <a:off x="5247953" y="1928519"/>
              <a:ext cx="1270000" cy="17153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25347" y="3179422"/>
              <a:ext cx="890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SCM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17" name="Picture 16" descr="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478" y="2240375"/>
              <a:ext cx="818536" cy="83490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525599" y="3794040"/>
            <a:ext cx="1454244" cy="1363807"/>
            <a:chOff x="5769588" y="3806124"/>
            <a:chExt cx="1454244" cy="1363807"/>
          </a:xfrm>
        </p:grpSpPr>
        <p:sp>
          <p:nvSpPr>
            <p:cNvPr id="20" name="Rectangle 19"/>
            <p:cNvSpPr/>
            <p:nvPr/>
          </p:nvSpPr>
          <p:spPr>
            <a:xfrm>
              <a:off x="5844800" y="3806124"/>
              <a:ext cx="1324347" cy="13638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69588" y="4615385"/>
              <a:ext cx="145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Debugger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22" name="Picture 21" descr="MC90044171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206" y="3819448"/>
              <a:ext cx="901075" cy="901075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858223" y="1903645"/>
            <a:ext cx="1270000" cy="1709926"/>
            <a:chOff x="1101169" y="1925731"/>
            <a:chExt cx="1270000" cy="1709926"/>
          </a:xfrm>
        </p:grpSpPr>
        <p:sp>
          <p:nvSpPr>
            <p:cNvPr id="18" name="Rectangle 17"/>
            <p:cNvSpPr/>
            <p:nvPr/>
          </p:nvSpPr>
          <p:spPr>
            <a:xfrm>
              <a:off x="1101169" y="1925731"/>
              <a:ext cx="1270000" cy="17099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8114" y="3173992"/>
              <a:ext cx="968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Views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24" name="Picture 23" descr="out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077" y="2240375"/>
              <a:ext cx="980878" cy="73676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5004821" y="3795165"/>
            <a:ext cx="1251433" cy="1363807"/>
            <a:chOff x="1106352" y="3800634"/>
            <a:chExt cx="1251433" cy="1363807"/>
          </a:xfrm>
        </p:grpSpPr>
        <p:sp>
          <p:nvSpPr>
            <p:cNvPr id="25" name="Rectangle 24"/>
            <p:cNvSpPr/>
            <p:nvPr/>
          </p:nvSpPr>
          <p:spPr>
            <a:xfrm>
              <a:off x="1106352" y="3800634"/>
              <a:ext cx="1251433" cy="1363807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69632" y="4609895"/>
              <a:ext cx="1120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Testing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657" y="3931785"/>
              <a:ext cx="896316" cy="708013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3526571" y="1542817"/>
            <a:ext cx="61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8184" y="5333620"/>
            <a:ext cx="99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… … …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935149" y="2169394"/>
            <a:ext cx="515518" cy="344235"/>
            <a:chOff x="6935148" y="2398884"/>
            <a:chExt cx="600186" cy="479777"/>
          </a:xfrm>
          <a:solidFill>
            <a:schemeClr val="tx2"/>
          </a:solidFill>
        </p:grpSpPr>
        <p:sp>
          <p:nvSpPr>
            <p:cNvPr id="35" name="Rounded Rectangle 34"/>
            <p:cNvSpPr/>
            <p:nvPr/>
          </p:nvSpPr>
          <p:spPr>
            <a:xfrm>
              <a:off x="6935148" y="2455326"/>
              <a:ext cx="205069" cy="103482"/>
            </a:xfrm>
            <a:prstGeom prst="round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935148" y="2701796"/>
              <a:ext cx="206957" cy="103482"/>
            </a:xfrm>
            <a:prstGeom prst="round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elay 33"/>
            <p:cNvSpPr/>
            <p:nvPr/>
          </p:nvSpPr>
          <p:spPr>
            <a:xfrm>
              <a:off x="7134138" y="2398884"/>
              <a:ext cx="288307" cy="479777"/>
            </a:xfrm>
            <a:prstGeom prst="flowChartDe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splay 37"/>
            <p:cNvSpPr/>
            <p:nvPr/>
          </p:nvSpPr>
          <p:spPr>
            <a:xfrm>
              <a:off x="7403631" y="2570100"/>
              <a:ext cx="131703" cy="122289"/>
            </a:xfrm>
            <a:prstGeom prst="flowChartDisp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809583" y="2160919"/>
            <a:ext cx="344599" cy="344235"/>
            <a:chOff x="7399499" y="1740031"/>
            <a:chExt cx="344599" cy="344235"/>
          </a:xfrm>
          <a:solidFill>
            <a:schemeClr val="tx2"/>
          </a:solidFill>
        </p:grpSpPr>
        <p:sp>
          <p:nvSpPr>
            <p:cNvPr id="50" name="Delay 49"/>
            <p:cNvSpPr/>
            <p:nvPr/>
          </p:nvSpPr>
          <p:spPr>
            <a:xfrm>
              <a:off x="7399499" y="1740031"/>
              <a:ext cx="247636" cy="344235"/>
            </a:xfrm>
            <a:prstGeom prst="flowChartDe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splay 50"/>
            <p:cNvSpPr/>
            <p:nvPr/>
          </p:nvSpPr>
          <p:spPr>
            <a:xfrm>
              <a:off x="7630974" y="1862877"/>
              <a:ext cx="113124" cy="87741"/>
            </a:xfrm>
            <a:prstGeom prst="flowChartDisp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7714077" y="1781866"/>
            <a:ext cx="1023523" cy="1102341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</a:t>
            </a:r>
            <a:endParaRPr lang="en-US" dirty="0"/>
          </a:p>
        </p:txBody>
      </p:sp>
      <p:cxnSp>
        <p:nvCxnSpPr>
          <p:cNvPr id="73" name="Straight Connector 72"/>
          <p:cNvCxnSpPr>
            <a:stCxn id="76" idx="3"/>
            <a:endCxn id="77" idx="1"/>
          </p:cNvCxnSpPr>
          <p:nvPr/>
        </p:nvCxnSpPr>
        <p:spPr>
          <a:xfrm>
            <a:off x="7154182" y="3650048"/>
            <a:ext cx="559895" cy="54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6809583" y="3483331"/>
            <a:ext cx="344599" cy="344235"/>
            <a:chOff x="7399499" y="1740031"/>
            <a:chExt cx="344599" cy="344235"/>
          </a:xfrm>
          <a:solidFill>
            <a:srgbClr val="CDD4D7"/>
          </a:solidFill>
        </p:grpSpPr>
        <p:sp>
          <p:nvSpPr>
            <p:cNvPr id="75" name="Delay 74"/>
            <p:cNvSpPr/>
            <p:nvPr/>
          </p:nvSpPr>
          <p:spPr>
            <a:xfrm>
              <a:off x="7399499" y="1740031"/>
              <a:ext cx="247636" cy="344235"/>
            </a:xfrm>
            <a:prstGeom prst="flowChartDe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splay 75"/>
            <p:cNvSpPr/>
            <p:nvPr/>
          </p:nvSpPr>
          <p:spPr>
            <a:xfrm>
              <a:off x="7630974" y="1862877"/>
              <a:ext cx="113124" cy="87741"/>
            </a:xfrm>
            <a:prstGeom prst="flowChartDisp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7714077" y="3104278"/>
            <a:ext cx="1023523" cy="110234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</a:t>
            </a:r>
            <a:endParaRPr lang="en-US" dirty="0"/>
          </a:p>
        </p:txBody>
      </p:sp>
      <p:cxnSp>
        <p:nvCxnSpPr>
          <p:cNvPr id="78" name="Straight Connector 77"/>
          <p:cNvCxnSpPr>
            <a:stCxn id="81" idx="3"/>
            <a:endCxn id="82" idx="1"/>
          </p:cNvCxnSpPr>
          <p:nvPr/>
        </p:nvCxnSpPr>
        <p:spPr>
          <a:xfrm>
            <a:off x="7146659" y="4961715"/>
            <a:ext cx="559895" cy="54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802060" y="4794998"/>
            <a:ext cx="344599" cy="344235"/>
            <a:chOff x="7399499" y="1740031"/>
            <a:chExt cx="344599" cy="344235"/>
          </a:xfrm>
          <a:solidFill>
            <a:srgbClr val="CDD4D7"/>
          </a:solidFill>
        </p:grpSpPr>
        <p:sp>
          <p:nvSpPr>
            <p:cNvPr id="80" name="Delay 79"/>
            <p:cNvSpPr/>
            <p:nvPr/>
          </p:nvSpPr>
          <p:spPr>
            <a:xfrm>
              <a:off x="7399499" y="1740031"/>
              <a:ext cx="247636" cy="344235"/>
            </a:xfrm>
            <a:prstGeom prst="flowChartDe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isplay 80"/>
            <p:cNvSpPr/>
            <p:nvPr/>
          </p:nvSpPr>
          <p:spPr>
            <a:xfrm>
              <a:off x="7630974" y="1862877"/>
              <a:ext cx="113124" cy="87741"/>
            </a:xfrm>
            <a:prstGeom prst="flowChartDisp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ounded Rectangle 81"/>
          <p:cNvSpPr/>
          <p:nvPr/>
        </p:nvSpPr>
        <p:spPr>
          <a:xfrm>
            <a:off x="7706554" y="4415945"/>
            <a:ext cx="1031046" cy="110234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6502817" y="2160918"/>
            <a:ext cx="289015" cy="386175"/>
            <a:chOff x="6354692" y="2095084"/>
            <a:chExt cx="424854" cy="452010"/>
          </a:xfrm>
        </p:grpSpPr>
        <p:sp>
          <p:nvSpPr>
            <p:cNvPr id="3" name="Oval 2"/>
            <p:cNvSpPr/>
            <p:nvPr/>
          </p:nvSpPr>
          <p:spPr>
            <a:xfrm>
              <a:off x="6354692" y="2095084"/>
              <a:ext cx="424854" cy="452010"/>
            </a:xfrm>
            <a:prstGeom prst="ellipse">
              <a:avLst/>
            </a:prstGeom>
            <a:solidFill>
              <a:schemeClr val="tx2"/>
            </a:solidFill>
            <a:ln w="57150" cmpd="sng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45643" y="2248958"/>
              <a:ext cx="63665" cy="1442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16626" y="2247041"/>
              <a:ext cx="63665" cy="1442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488009" y="3461245"/>
            <a:ext cx="289015" cy="386175"/>
            <a:chOff x="6354692" y="2095084"/>
            <a:chExt cx="424854" cy="452010"/>
          </a:xfrm>
        </p:grpSpPr>
        <p:sp>
          <p:nvSpPr>
            <p:cNvPr id="61" name="Oval 60"/>
            <p:cNvSpPr/>
            <p:nvPr/>
          </p:nvSpPr>
          <p:spPr>
            <a:xfrm>
              <a:off x="6354692" y="2095084"/>
              <a:ext cx="424854" cy="452010"/>
            </a:xfrm>
            <a:prstGeom prst="ellipse">
              <a:avLst/>
            </a:prstGeom>
            <a:solidFill>
              <a:schemeClr val="tx2"/>
            </a:solidFill>
            <a:ln w="57150" cmpd="sng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445643" y="2248958"/>
              <a:ext cx="63665" cy="1442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16626" y="2247041"/>
              <a:ext cx="63665" cy="1442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488009" y="4774028"/>
            <a:ext cx="289015" cy="386175"/>
            <a:chOff x="6354692" y="2095084"/>
            <a:chExt cx="424854" cy="452010"/>
          </a:xfrm>
        </p:grpSpPr>
        <p:sp>
          <p:nvSpPr>
            <p:cNvPr id="65" name="Oval 64"/>
            <p:cNvSpPr/>
            <p:nvPr/>
          </p:nvSpPr>
          <p:spPr>
            <a:xfrm>
              <a:off x="6354692" y="2095084"/>
              <a:ext cx="424854" cy="452010"/>
            </a:xfrm>
            <a:prstGeom prst="ellipse">
              <a:avLst/>
            </a:prstGeom>
            <a:solidFill>
              <a:schemeClr val="tx2"/>
            </a:solidFill>
            <a:ln w="57150" cmpd="sng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445643" y="2248958"/>
              <a:ext cx="63665" cy="1442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16626" y="2247041"/>
              <a:ext cx="63665" cy="14425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937996" y="6280025"/>
            <a:ext cx="5670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Note: Plug-ins are called as Add-ins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90974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/>
      <p:bldP spid="53" grpId="0" animBg="1"/>
      <p:bldP spid="77" grpId="0" animBg="1"/>
      <p:bldP spid="82" grpId="0" animBg="1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585304" y="1542817"/>
            <a:ext cx="6215870" cy="4420661"/>
          </a:xfrm>
          <a:prstGeom prst="roundRect">
            <a:avLst>
              <a:gd name="adj" fmla="val 10743"/>
            </a:avLst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51" idx="3"/>
            <a:endCxn id="53" idx="1"/>
          </p:cNvCxnSpPr>
          <p:nvPr/>
        </p:nvCxnSpPr>
        <p:spPr>
          <a:xfrm>
            <a:off x="7154182" y="2327636"/>
            <a:ext cx="559895" cy="54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features</a:t>
            </a:r>
            <a:endParaRPr lang="en-US" dirty="0"/>
          </a:p>
        </p:txBody>
      </p:sp>
      <p:pic>
        <p:nvPicPr>
          <p:cNvPr id="4" name="Content Placeholder 3" descr="Editor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87" b="-808"/>
          <a:stretch/>
        </p:blipFill>
        <p:spPr>
          <a:xfrm>
            <a:off x="2280969" y="1812361"/>
            <a:ext cx="2592336" cy="1828242"/>
          </a:xfrm>
        </p:spPr>
      </p:pic>
      <p:sp>
        <p:nvSpPr>
          <p:cNvPr id="5" name="TextBox 4"/>
          <p:cNvSpPr txBox="1"/>
          <p:nvPr/>
        </p:nvSpPr>
        <p:spPr>
          <a:xfrm>
            <a:off x="2395739" y="2333037"/>
            <a:ext cx="24096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Source Code</a:t>
            </a:r>
          </a:p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Editor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38677" y="3803447"/>
            <a:ext cx="1319291" cy="1363807"/>
            <a:chOff x="3292208" y="3810267"/>
            <a:chExt cx="1319291" cy="1135383"/>
          </a:xfrm>
        </p:grpSpPr>
        <p:sp>
          <p:nvSpPr>
            <p:cNvPr id="7" name="Rectangle 6"/>
            <p:cNvSpPr/>
            <p:nvPr/>
          </p:nvSpPr>
          <p:spPr>
            <a:xfrm>
              <a:off x="3318759" y="3810267"/>
              <a:ext cx="1251433" cy="11353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Engin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796" y="3877301"/>
              <a:ext cx="788593" cy="6141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292208" y="4483985"/>
              <a:ext cx="1319291" cy="384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Runtime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58223" y="3803447"/>
            <a:ext cx="1281048" cy="1363807"/>
            <a:chOff x="3136775" y="3810267"/>
            <a:chExt cx="1281048" cy="1363807"/>
          </a:xfrm>
        </p:grpSpPr>
        <p:grpSp>
          <p:nvGrpSpPr>
            <p:cNvPr id="11" name="Group 10"/>
            <p:cNvGrpSpPr/>
            <p:nvPr/>
          </p:nvGrpSpPr>
          <p:grpSpPr>
            <a:xfrm>
              <a:off x="3136775" y="3810267"/>
              <a:ext cx="1281048" cy="1363807"/>
              <a:chOff x="3318759" y="3810267"/>
              <a:chExt cx="1281048" cy="113538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318759" y="3810267"/>
                <a:ext cx="1251433" cy="1135383"/>
              </a:xfrm>
              <a:prstGeom prst="rect">
                <a:avLst/>
              </a:prstGeom>
              <a:solidFill>
                <a:srgbClr val="FF6D6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41530" y="4483985"/>
                <a:ext cx="1258277" cy="384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Builders</a:t>
                </a:r>
                <a:endPara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12" name="Picture 11" descr="MC90043260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234" y="3810267"/>
              <a:ext cx="818181" cy="818181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5005007" y="1906433"/>
            <a:ext cx="1251247" cy="1715356"/>
            <a:chOff x="5247953" y="1928519"/>
            <a:chExt cx="1270000" cy="1715356"/>
          </a:xfrm>
        </p:grpSpPr>
        <p:sp>
          <p:nvSpPr>
            <p:cNvPr id="15" name="Rectangle 14"/>
            <p:cNvSpPr/>
            <p:nvPr/>
          </p:nvSpPr>
          <p:spPr>
            <a:xfrm>
              <a:off x="5247953" y="1928519"/>
              <a:ext cx="1270000" cy="171535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25347" y="3179422"/>
              <a:ext cx="890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SCM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17" name="Picture 16" descr="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9478" y="2240375"/>
              <a:ext cx="818536" cy="83490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525599" y="3794040"/>
            <a:ext cx="1454244" cy="1363807"/>
            <a:chOff x="5769588" y="3806124"/>
            <a:chExt cx="1454244" cy="1363807"/>
          </a:xfrm>
        </p:grpSpPr>
        <p:sp>
          <p:nvSpPr>
            <p:cNvPr id="20" name="Rectangle 19"/>
            <p:cNvSpPr/>
            <p:nvPr/>
          </p:nvSpPr>
          <p:spPr>
            <a:xfrm>
              <a:off x="5844800" y="3806124"/>
              <a:ext cx="1324347" cy="13638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69588" y="4615385"/>
              <a:ext cx="1454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Debugger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22" name="Picture 21" descr="MC90044171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206" y="3819448"/>
              <a:ext cx="901075" cy="901075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858223" y="1903645"/>
            <a:ext cx="1270000" cy="1709926"/>
            <a:chOff x="1101169" y="1925731"/>
            <a:chExt cx="1270000" cy="1709926"/>
          </a:xfrm>
        </p:grpSpPr>
        <p:sp>
          <p:nvSpPr>
            <p:cNvPr id="18" name="Rectangle 17"/>
            <p:cNvSpPr/>
            <p:nvPr/>
          </p:nvSpPr>
          <p:spPr>
            <a:xfrm>
              <a:off x="1101169" y="1925731"/>
              <a:ext cx="1270000" cy="1709926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8114" y="3173992"/>
              <a:ext cx="968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Views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pic>
          <p:nvPicPr>
            <p:cNvPr id="24" name="Picture 23" descr="outl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077" y="2240375"/>
              <a:ext cx="980878" cy="73676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5004821" y="3782465"/>
            <a:ext cx="1251433" cy="1363807"/>
            <a:chOff x="1106352" y="3800634"/>
            <a:chExt cx="1251433" cy="1363807"/>
          </a:xfrm>
        </p:grpSpPr>
        <p:sp>
          <p:nvSpPr>
            <p:cNvPr id="25" name="Rectangle 24"/>
            <p:cNvSpPr/>
            <p:nvPr/>
          </p:nvSpPr>
          <p:spPr>
            <a:xfrm>
              <a:off x="1106352" y="3800634"/>
              <a:ext cx="1251433" cy="1363807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69632" y="4609895"/>
              <a:ext cx="1120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n w="18415" cmpd="sng">
                    <a:solidFill>
                      <a:srgbClr val="FFFFFF"/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Testing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657" y="3931785"/>
              <a:ext cx="896316" cy="708013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3526571" y="1542817"/>
            <a:ext cx="61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18184" y="5333620"/>
            <a:ext cx="99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… … …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809583" y="2160919"/>
            <a:ext cx="344599" cy="344235"/>
            <a:chOff x="7399499" y="1740031"/>
            <a:chExt cx="344599" cy="344235"/>
          </a:xfrm>
          <a:solidFill>
            <a:schemeClr val="tx2"/>
          </a:solidFill>
        </p:grpSpPr>
        <p:sp>
          <p:nvSpPr>
            <p:cNvPr id="50" name="Delay 49"/>
            <p:cNvSpPr/>
            <p:nvPr/>
          </p:nvSpPr>
          <p:spPr>
            <a:xfrm>
              <a:off x="7399499" y="1740031"/>
              <a:ext cx="247636" cy="344235"/>
            </a:xfrm>
            <a:prstGeom prst="flowChartDe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splay 50"/>
            <p:cNvSpPr/>
            <p:nvPr/>
          </p:nvSpPr>
          <p:spPr>
            <a:xfrm>
              <a:off x="7630974" y="1862877"/>
              <a:ext cx="113124" cy="87741"/>
            </a:xfrm>
            <a:prstGeom prst="flowChartDisp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7714077" y="1781866"/>
            <a:ext cx="1023523" cy="1102341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</a:t>
            </a:r>
            <a:endParaRPr lang="en-US" dirty="0"/>
          </a:p>
        </p:txBody>
      </p:sp>
      <p:cxnSp>
        <p:nvCxnSpPr>
          <p:cNvPr id="73" name="Straight Connector 72"/>
          <p:cNvCxnSpPr>
            <a:stCxn id="76" idx="3"/>
            <a:endCxn id="77" idx="1"/>
          </p:cNvCxnSpPr>
          <p:nvPr/>
        </p:nvCxnSpPr>
        <p:spPr>
          <a:xfrm>
            <a:off x="7154182" y="3650048"/>
            <a:ext cx="559895" cy="54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6809583" y="3483331"/>
            <a:ext cx="344599" cy="344235"/>
            <a:chOff x="7399499" y="1740031"/>
            <a:chExt cx="344599" cy="344235"/>
          </a:xfrm>
          <a:solidFill>
            <a:srgbClr val="CDD4D7"/>
          </a:solidFill>
        </p:grpSpPr>
        <p:sp>
          <p:nvSpPr>
            <p:cNvPr id="75" name="Delay 74"/>
            <p:cNvSpPr/>
            <p:nvPr/>
          </p:nvSpPr>
          <p:spPr>
            <a:xfrm>
              <a:off x="7399499" y="1740031"/>
              <a:ext cx="247636" cy="344235"/>
            </a:xfrm>
            <a:prstGeom prst="flowChartDe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splay 75"/>
            <p:cNvSpPr/>
            <p:nvPr/>
          </p:nvSpPr>
          <p:spPr>
            <a:xfrm>
              <a:off x="7630974" y="1862877"/>
              <a:ext cx="113124" cy="87741"/>
            </a:xfrm>
            <a:prstGeom prst="flowChartDisp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7714077" y="3104278"/>
            <a:ext cx="1023523" cy="110234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</a:t>
            </a:r>
            <a:endParaRPr lang="en-US" dirty="0"/>
          </a:p>
        </p:txBody>
      </p:sp>
      <p:cxnSp>
        <p:nvCxnSpPr>
          <p:cNvPr id="78" name="Straight Connector 77"/>
          <p:cNvCxnSpPr>
            <a:stCxn id="81" idx="3"/>
            <a:endCxn id="82" idx="1"/>
          </p:cNvCxnSpPr>
          <p:nvPr/>
        </p:nvCxnSpPr>
        <p:spPr>
          <a:xfrm>
            <a:off x="7146659" y="4961715"/>
            <a:ext cx="559895" cy="54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6802060" y="4794998"/>
            <a:ext cx="344599" cy="344235"/>
            <a:chOff x="7399499" y="1740031"/>
            <a:chExt cx="344599" cy="344235"/>
          </a:xfrm>
          <a:solidFill>
            <a:srgbClr val="CDD4D7"/>
          </a:solidFill>
        </p:grpSpPr>
        <p:sp>
          <p:nvSpPr>
            <p:cNvPr id="80" name="Delay 79"/>
            <p:cNvSpPr/>
            <p:nvPr/>
          </p:nvSpPr>
          <p:spPr>
            <a:xfrm>
              <a:off x="7399499" y="1740031"/>
              <a:ext cx="247636" cy="344235"/>
            </a:xfrm>
            <a:prstGeom prst="flowChartDe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isplay 80"/>
            <p:cNvSpPr/>
            <p:nvPr/>
          </p:nvSpPr>
          <p:spPr>
            <a:xfrm>
              <a:off x="7630974" y="1862877"/>
              <a:ext cx="113124" cy="87741"/>
            </a:xfrm>
            <a:prstGeom prst="flowChartDisplay">
              <a:avLst/>
            </a:prstGeom>
            <a:grpFill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ounded Rectangle 81"/>
          <p:cNvSpPr/>
          <p:nvPr/>
        </p:nvSpPr>
        <p:spPr>
          <a:xfrm>
            <a:off x="7706554" y="4415945"/>
            <a:ext cx="1031046" cy="110234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Plug-in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37996" y="6280025"/>
            <a:ext cx="5670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Note: Plug-ins are called as Add-ins in Visual Studio</a:t>
            </a:r>
          </a:p>
        </p:txBody>
      </p:sp>
      <p:sp>
        <p:nvSpPr>
          <p:cNvPr id="69" name="Rectangle 68"/>
          <p:cNvSpPr/>
          <p:nvPr/>
        </p:nvSpPr>
        <p:spPr>
          <a:xfrm>
            <a:off x="-99391" y="-77304"/>
            <a:ext cx="9342782" cy="704573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880994" y="1550894"/>
            <a:ext cx="7728268" cy="415205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858223" y="1801318"/>
            <a:ext cx="7751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Focus of this talk: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IDE Features for developing plug-ins that support</a:t>
            </a:r>
            <a:endParaRPr lang="en-US" sz="2800" dirty="0">
              <a:solidFill>
                <a:srgbClr val="00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“Program Analysis and Software Testing”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433712" y="3640603"/>
            <a:ext cx="65046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Case Study</a:t>
            </a:r>
            <a:r>
              <a:rPr lang="en-US" sz="3200" dirty="0">
                <a:solidFill>
                  <a:srgbClr val="000000"/>
                </a:solidFill>
              </a:rPr>
              <a:t>: </a:t>
            </a:r>
            <a:r>
              <a:rPr lang="en-US" sz="3200" dirty="0" smtClean="0">
                <a:solidFill>
                  <a:srgbClr val="000000"/>
                </a:solidFill>
              </a:rPr>
              <a:t>BERT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7996" y="4415945"/>
            <a:ext cx="761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</a:rPr>
              <a:t>BEhavioral</a:t>
            </a:r>
            <a:r>
              <a:rPr lang="en-US" sz="2800" dirty="0" smtClean="0">
                <a:solidFill>
                  <a:srgbClr val="000000"/>
                </a:solidFill>
              </a:rPr>
              <a:t> Regression Testing)</a:t>
            </a:r>
            <a:endParaRPr lang="en-US" sz="2400" dirty="0" smtClean="0">
              <a:solidFill>
                <a:srgbClr val="000000"/>
              </a:solidFill>
            </a:endParaRPr>
          </a:p>
          <a:p>
            <a:pPr algn="r"/>
            <a:r>
              <a:rPr lang="en-US" sz="2000" dirty="0" smtClean="0">
                <a:solidFill>
                  <a:srgbClr val="000000"/>
                </a:solidFill>
              </a:rPr>
              <a:t>[WODA’08][ICST’10][FSE-demo’10]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1074" y="3523435"/>
            <a:ext cx="1048846" cy="104884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9920" y="3475404"/>
            <a:ext cx="929895" cy="9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4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Testing</a:t>
            </a:r>
            <a:br>
              <a:rPr lang="en-US" dirty="0" smtClean="0"/>
            </a:br>
            <a:r>
              <a:rPr lang="en-US" dirty="0" smtClean="0"/>
              <a:t>Process and Issues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68" y="2260600"/>
            <a:ext cx="1625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5341"/>
            <a:ext cx="16256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948" y="4485341"/>
            <a:ext cx="16256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780674" y="5054600"/>
            <a:ext cx="1368926" cy="571500"/>
          </a:xfrm>
          <a:prstGeom prst="rightArrow">
            <a:avLst/>
          </a:prstGeom>
          <a:solidFill>
            <a:srgbClr val="6EB8EA"/>
          </a:solidFill>
          <a:ln>
            <a:solidFill>
              <a:srgbClr val="6EB8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780674" y="2804695"/>
            <a:ext cx="1368926" cy="5715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8899" y="1891457"/>
            <a:ext cx="8655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931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Testing </a:t>
            </a:r>
            <a:br>
              <a:rPr lang="en-US" dirty="0" smtClean="0"/>
            </a:br>
            <a:r>
              <a:rPr lang="en-US" dirty="0" smtClean="0"/>
              <a:t>Process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4889500"/>
            <a:ext cx="16256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2578100"/>
            <a:ext cx="14859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848100"/>
            <a:ext cx="171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2451100"/>
            <a:ext cx="16256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2578100"/>
            <a:ext cx="1536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2616200"/>
            <a:ext cx="16256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78100"/>
            <a:ext cx="1473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2616200"/>
            <a:ext cx="16256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3429000"/>
            <a:ext cx="10160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4953000"/>
            <a:ext cx="16256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4749800"/>
            <a:ext cx="14732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51300"/>
            <a:ext cx="1714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80000"/>
            <a:ext cx="1625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5219700"/>
            <a:ext cx="1549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6"/>
          <p:cNvSpPr>
            <a:spLocks/>
          </p:cNvSpPr>
          <p:nvPr/>
        </p:nvSpPr>
        <p:spPr bwMode="auto">
          <a:xfrm>
            <a:off x="5219700" y="2552700"/>
            <a:ext cx="1270000" cy="3949700"/>
          </a:xfrm>
          <a:prstGeom prst="roundRect">
            <a:avLst>
              <a:gd name="adj" fmla="val 15000"/>
            </a:avLst>
          </a:prstGeom>
          <a:noFill/>
          <a:ln w="76200" cap="flat">
            <a:solidFill>
              <a:srgbClr val="FF8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260600"/>
            <a:ext cx="1625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89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2421" y="1869141"/>
            <a:ext cx="4994192" cy="4257022"/>
          </a:xfrm>
        </p:spPr>
        <p:txBody>
          <a:bodyPr/>
          <a:lstStyle/>
          <a:p>
            <a:r>
              <a:rPr lang="en-US" dirty="0"/>
              <a:t>Existing test suites typically target a small subset of the program behavior</a:t>
            </a:r>
          </a:p>
          <a:p>
            <a:r>
              <a:rPr lang="en-US" dirty="0"/>
              <a:t>Tests focus on core functionality</a:t>
            </a:r>
          </a:p>
          <a:p>
            <a:r>
              <a:rPr lang="en-US" dirty="0"/>
              <a:t>Oracles often approximated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1701800"/>
            <a:ext cx="31115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543300"/>
            <a:ext cx="1193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394200"/>
            <a:ext cx="16129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62300"/>
            <a:ext cx="13081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50124" y="121730"/>
            <a:ext cx="3779921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Traditional </a:t>
            </a:r>
            <a:br>
              <a:rPr lang="en-US" sz="3200" b="1" smtClean="0"/>
            </a:br>
            <a:r>
              <a:rPr lang="en-US" sz="3200" b="1" smtClean="0"/>
              <a:t>Regression </a:t>
            </a:r>
            <a:br>
              <a:rPr lang="en-US" sz="3200" b="1" smtClean="0"/>
            </a:br>
            <a:r>
              <a:rPr lang="en-US" sz="3200" b="1" smtClean="0"/>
              <a:t>Testing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458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124" y="121730"/>
            <a:ext cx="3779921" cy="142987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Traditional </a:t>
            </a:r>
            <a:br>
              <a:rPr lang="en-US" sz="3200" b="1" dirty="0" smtClean="0"/>
            </a:br>
            <a:r>
              <a:rPr lang="en-US" sz="3200" b="1" dirty="0" smtClean="0"/>
              <a:t>Regression </a:t>
            </a:r>
            <a:br>
              <a:rPr lang="en-US" sz="3200" b="1" dirty="0" smtClean="0"/>
            </a:br>
            <a:r>
              <a:rPr lang="en-US" sz="3200" b="1" dirty="0" smtClean="0"/>
              <a:t>Testing</a:t>
            </a:r>
            <a:endParaRPr lang="en-US" sz="3200" b="1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1701800"/>
            <a:ext cx="31115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543300"/>
            <a:ext cx="1193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394200"/>
            <a:ext cx="16129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62300"/>
            <a:ext cx="13081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14500"/>
            <a:ext cx="32131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/>
          </p:cNvSpPr>
          <p:nvPr/>
        </p:nvSpPr>
        <p:spPr bwMode="auto">
          <a:xfrm>
            <a:off x="5221288" y="-31750"/>
            <a:ext cx="3403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6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259364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9400"/>
            <a:ext cx="18669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14500"/>
            <a:ext cx="32131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168400"/>
            <a:ext cx="914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419100"/>
            <a:ext cx="1397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1244600"/>
            <a:ext cx="16256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36600"/>
            <a:ext cx="86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393700"/>
            <a:ext cx="1193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2857500" y="469900"/>
            <a:ext cx="6223000" cy="2806700"/>
            <a:chOff x="0" y="0"/>
            <a:chExt cx="3920" cy="1768"/>
          </a:xfrm>
        </p:grpSpPr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64" y="0"/>
              <a:ext cx="1272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>
                <a:lnSpc>
                  <a:spcPct val="90000"/>
                </a:lnSpc>
              </a:pPr>
              <a:r>
                <a:rPr lang="en-US" sz="2200" b="1" dirty="0">
                  <a:solidFill>
                    <a:srgbClr val="FF8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ＭＳ Ｐゴシック" charset="0"/>
                  <a:cs typeface="Gill Sans" charset="0"/>
                </a:rPr>
                <a:t>Phase I</a:t>
              </a:r>
              <a:r>
                <a:rPr lang="en-US" sz="2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ea typeface="ＭＳ Ｐゴシック" charset="0"/>
                  <a:cs typeface="Gill Sans" charset="0"/>
                </a:rPr>
                <a:t>: Generation of test cases for changed code</a:t>
              </a:r>
            </a:p>
          </p:txBody>
        </p:sp>
        <p:sp>
          <p:nvSpPr>
            <p:cNvPr id="25" name="AutoShape 11"/>
            <p:cNvSpPr>
              <a:spLocks/>
            </p:cNvSpPr>
            <p:nvPr/>
          </p:nvSpPr>
          <p:spPr bwMode="auto">
            <a:xfrm>
              <a:off x="0" y="0"/>
              <a:ext cx="3920" cy="1768"/>
            </a:xfrm>
            <a:prstGeom prst="roundRect">
              <a:avLst>
                <a:gd name="adj" fmla="val 6787"/>
              </a:avLst>
            </a:prstGeom>
            <a:noFill/>
            <a:ln w="57150" cap="flat" cmpd="sng">
              <a:solidFill>
                <a:srgbClr val="FF8000">
                  <a:alpha val="68999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" name="AutoShape 12"/>
          <p:cNvSpPr>
            <a:spLocks/>
          </p:cNvSpPr>
          <p:nvPr/>
        </p:nvSpPr>
        <p:spPr bwMode="auto">
          <a:xfrm>
            <a:off x="4940300" y="520700"/>
            <a:ext cx="1155700" cy="800100"/>
          </a:xfrm>
          <a:prstGeom prst="roundRect">
            <a:avLst>
              <a:gd name="adj" fmla="val 23806"/>
            </a:avLst>
          </a:prstGeom>
          <a:noFill/>
          <a:ln w="76200" cap="flat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AutoShape 14"/>
          <p:cNvSpPr>
            <a:spLocks/>
          </p:cNvSpPr>
          <p:nvPr/>
        </p:nvSpPr>
        <p:spPr bwMode="auto">
          <a:xfrm>
            <a:off x="8102600" y="520700"/>
            <a:ext cx="952500" cy="800100"/>
          </a:xfrm>
          <a:prstGeom prst="roundRect">
            <a:avLst>
              <a:gd name="adj" fmla="val 23806"/>
            </a:avLst>
          </a:prstGeom>
          <a:noFill/>
          <a:ln w="76200" cap="flat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8"/>
          <p:cNvSpPr>
            <a:spLocks/>
          </p:cNvSpPr>
          <p:nvPr/>
        </p:nvSpPr>
        <p:spPr bwMode="auto">
          <a:xfrm>
            <a:off x="5221288" y="-31750"/>
            <a:ext cx="34036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36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BERT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11361</TotalTime>
  <Words>549</Words>
  <Application>Microsoft Macintosh PowerPoint</Application>
  <PresentationFormat>On-screen Show (4:3)</PresentationFormat>
  <Paragraphs>143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Story</vt:lpstr>
      <vt:lpstr>Platform Support  for Developing  Analysis and Testing Plugins</vt:lpstr>
      <vt:lpstr>Development Environment</vt:lpstr>
      <vt:lpstr>IDE features</vt:lpstr>
      <vt:lpstr>IDE features</vt:lpstr>
      <vt:lpstr>Regression Testing Process and Issues</vt:lpstr>
      <vt:lpstr>Regression Testing  Process and Issues</vt:lpstr>
      <vt:lpstr>PowerPoint Presentation</vt:lpstr>
      <vt:lpstr>Traditional  Regression  Testing</vt:lpstr>
      <vt:lpstr>PowerPoint Presentation</vt:lpstr>
      <vt:lpstr>PowerPoint Presentation</vt:lpstr>
      <vt:lpstr>PowerPoint Presentation</vt:lpstr>
      <vt:lpstr>PowerPoint Presentation</vt:lpstr>
      <vt:lpstr>Our Experience</vt:lpstr>
      <vt:lpstr>IDE Support for Program Analysis and Testing Plug-ins</vt:lpstr>
      <vt:lpstr>1. Project Artifacts and Events</vt:lpstr>
      <vt:lpstr>2. Static Information</vt:lpstr>
      <vt:lpstr>3. Dynamic Information</vt:lpstr>
      <vt:lpstr>4. Graphical Features</vt:lpstr>
      <vt:lpstr>5. Plug-in Development Support</vt:lpstr>
      <vt:lpstr>Summary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Support for Developing Analysis and Testing Plugins</dc:title>
  <dc:creator>Shauvik Roy Choudhary</dc:creator>
  <cp:lastModifiedBy>Shauvik Roy Choudhary</cp:lastModifiedBy>
  <cp:revision>236</cp:revision>
  <dcterms:created xsi:type="dcterms:W3CDTF">2011-05-14T04:52:42Z</dcterms:created>
  <dcterms:modified xsi:type="dcterms:W3CDTF">2011-06-03T19:24:52Z</dcterms:modified>
</cp:coreProperties>
</file>