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2" r:id="rId2"/>
    <p:sldId id="480" r:id="rId3"/>
    <p:sldId id="483" r:id="rId4"/>
    <p:sldId id="484" r:id="rId5"/>
    <p:sldId id="485" r:id="rId6"/>
    <p:sldId id="486" r:id="rId7"/>
    <p:sldId id="4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FF"/>
    <a:srgbClr val="00FFFF"/>
    <a:srgbClr val="FF8000"/>
    <a:srgbClr val="800000"/>
    <a:srgbClr val="FFFF99"/>
    <a:srgbClr val="CC0000"/>
    <a:srgbClr val="FF6FCF"/>
    <a:srgbClr val="09BF5B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2" autoAdjust="0"/>
    <p:restoredTop sz="83029" autoAdjust="0"/>
  </p:normalViewPr>
  <p:slideViewPr>
    <p:cSldViewPr snapToGrid="0" snapToObjects="1">
      <p:cViewPr>
        <p:scale>
          <a:sx n="110" d="100"/>
          <a:sy n="110" d="100"/>
        </p:scale>
        <p:origin x="-22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4"/>
    </p:cViewPr>
  </p:outlineViewPr>
  <p:notesTextViewPr>
    <p:cViewPr>
      <p:scale>
        <a:sx n="185" d="100"/>
        <a:sy n="185" d="100"/>
      </p:scale>
      <p:origin x="0" y="56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54828-8DD2-BC4A-8B75-45C5AD2C0BA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0FFE3-41C7-CF42-8E67-11309F20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FB825-FB02-5348-B0D1-8183CB6276CC}" type="datetimeFigureOut">
              <a:rPr lang="en-US" smtClean="0"/>
              <a:pPr/>
              <a:t>7/22/14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F470-3E41-A845-90E6-0ADAAC5CD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afternoon.</a:t>
            </a:r>
          </a:p>
          <a:p>
            <a:endParaRPr lang="en-US" dirty="0" smtClean="0"/>
          </a:p>
          <a:p>
            <a:r>
              <a:rPr lang="en-US" dirty="0" smtClean="0"/>
              <a:t>I am Shauvik Roy Choudhary from Georgia Tech.</a:t>
            </a:r>
            <a:r>
              <a:rPr lang="en-US" baseline="0" dirty="0" smtClean="0"/>
              <a:t> </a:t>
            </a:r>
            <a:r>
              <a:rPr lang="en-US" dirty="0" smtClean="0"/>
              <a:t>I’ll be presenting our</a:t>
            </a:r>
            <a:r>
              <a:rPr lang="en-US" baseline="0" dirty="0" smtClean="0"/>
              <a:t> X-PERT tool, which detects cross-browser inconsistencies in web applications. This work was done in collabo</a:t>
            </a:r>
            <a:r>
              <a:rPr lang="en-US" dirty="0" smtClean="0"/>
              <a:t>ration with </a:t>
            </a:r>
            <a:r>
              <a:rPr lang="en-US" dirty="0" err="1" smtClean="0"/>
              <a:t>Mukul</a:t>
            </a:r>
            <a:r>
              <a:rPr lang="en-US" dirty="0" smtClean="0"/>
              <a:t> Prasad, from Fujitsu Labs, and my advisor Alex </a:t>
            </a:r>
            <a:r>
              <a:rPr lang="en-US" dirty="0" err="1" smtClean="0"/>
              <a:t>Orso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F470-3E41-A845-90E6-0ADAAC5CDA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all </a:t>
            </a:r>
            <a:r>
              <a:rPr lang="en-US" dirty="0" smtClean="0"/>
              <a:t>use web applications for our day-to-day </a:t>
            </a:r>
            <a:r>
              <a:rPr lang="en-US" baseline="0" dirty="0" smtClean="0"/>
              <a:t>activities and </a:t>
            </a:r>
            <a:r>
              <a:rPr lang="en-US" baseline="0" dirty="0" smtClean="0"/>
              <a:t>we access such applications through web browsers.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sure </a:t>
            </a:r>
            <a:r>
              <a:rPr lang="en-US" baseline="0" smtClean="0"/>
              <a:t>you have </a:t>
            </a:r>
            <a:r>
              <a:rPr lang="en-US" baseline="0" dirty="0" smtClean="0"/>
              <a:t>come across issues across browsers…</a:t>
            </a:r>
            <a:endParaRPr lang="en-US" baseline="0" dirty="0" smtClean="0"/>
          </a:p>
          <a:p>
            <a:r>
              <a:rPr lang="en-US" baseline="0" dirty="0" smtClean="0"/>
              <a:t>Inconsistencies in a web application’s behavior across browsers is a serious problem for developers and negatively affects the user of the web application.</a:t>
            </a:r>
          </a:p>
          <a:p>
            <a:r>
              <a:rPr lang="en-US" baseline="0" dirty="0" smtClean="0"/>
              <a:t>Such inconsistencies can be in 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F470-3E41-A845-90E6-0ADAAC5CD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layout of the web application, where elements on the</a:t>
            </a:r>
            <a:r>
              <a:rPr lang="en-US" baseline="0" dirty="0" smtClean="0"/>
              <a:t> page are misaligned.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F470-3E41-A845-90E6-0ADAAC5CDA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in any content on the webpage, which is missing or wrongly rendered in a particular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of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378EB-441F-C94B-8E89-FEBD3C9DB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finally,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can be in the behavior of widgets in the web application, which can be broken across browsers.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378EB-441F-C94B-8E89-FEBD3C9DBE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7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automatically detect</a:t>
            </a:r>
            <a:r>
              <a:rPr lang="en-US" baseline="0" dirty="0" smtClean="0"/>
              <a:t> such issues, we developed X-PERT. The underlying technique was presented at ICSE last year and at ISSTA, we are presenting the X-PERT tool.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X-PERT works as follows. It takes a web application, explores it in different browsers to generate the browser-specific models of the web application. It then compares these models to detect all kinds of inconsistencies.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F470-3E41-A845-90E6-0ADAAC5CDA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more details about X-PERT, please come and see us at the demo this evening. 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F470-3E41-A845-90E6-0ADAAC5CDA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7/22/14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7/22/14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emf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wmf"/><Relationship Id="rId8" Type="http://schemas.openxmlformats.org/officeDocument/2006/relationships/image" Target="../media/image34.jpeg"/><Relationship Id="rId9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55" y="639883"/>
            <a:ext cx="8885186" cy="2281118"/>
          </a:xfrm>
        </p:spPr>
        <p:txBody>
          <a:bodyPr/>
          <a:lstStyle/>
          <a:p>
            <a:r>
              <a:rPr lang="en-US" sz="7200" b="1" dirty="0" smtClean="0"/>
              <a:t>X-PERT</a:t>
            </a:r>
            <a:r>
              <a:rPr lang="en-US" sz="4000" b="1" dirty="0" smtClean="0"/>
              <a:t> </a:t>
            </a:r>
            <a:br>
              <a:rPr lang="en-US" sz="4000" b="1" dirty="0" smtClean="0"/>
            </a:br>
            <a:r>
              <a:rPr lang="en-US" sz="3600" dirty="0" smtClean="0"/>
              <a:t>A </a:t>
            </a:r>
            <a:r>
              <a:rPr lang="en-US" sz="3600" dirty="0"/>
              <a:t>Web Application Testing Tool for</a:t>
            </a:r>
            <a:br>
              <a:rPr lang="en-US" sz="3600" dirty="0"/>
            </a:br>
            <a:r>
              <a:rPr lang="en-US" sz="3600" dirty="0"/>
              <a:t>Cross-Browser Inconsistency </a:t>
            </a:r>
            <a:r>
              <a:rPr lang="en-US" sz="3600" dirty="0" smtClean="0"/>
              <a:t>Detection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53114" y="5064974"/>
            <a:ext cx="8403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entury Gothic"/>
                <a:cs typeface="Century Gothic"/>
              </a:rPr>
              <a:t>Shauvik </a:t>
            </a:r>
            <a:r>
              <a:rPr lang="en-US" sz="2400" dirty="0">
                <a:latin typeface="Century Gothic"/>
                <a:cs typeface="Century Gothic"/>
              </a:rPr>
              <a:t>Roy Choudhary, </a:t>
            </a:r>
            <a:r>
              <a:rPr lang="en-US" sz="2400" dirty="0" err="1" smtClean="0">
                <a:latin typeface="Century Gothic"/>
                <a:cs typeface="Century Gothic"/>
              </a:rPr>
              <a:t>Mukul</a:t>
            </a:r>
            <a:r>
              <a:rPr lang="en-US" sz="2400" dirty="0" smtClean="0">
                <a:latin typeface="Century Gothic"/>
                <a:cs typeface="Century Gothic"/>
              </a:rPr>
              <a:t> Prasad, Alessandro </a:t>
            </a:r>
            <a:r>
              <a:rPr lang="en-US" sz="2400" dirty="0" err="1" smtClean="0">
                <a:latin typeface="Century Gothic"/>
                <a:cs typeface="Century Gothic"/>
              </a:rPr>
              <a:t>Orso</a:t>
            </a: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18" y="5620634"/>
            <a:ext cx="1422212" cy="9055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28686" y="5671631"/>
            <a:ext cx="1602372" cy="759927"/>
            <a:chOff x="4391704" y="5082054"/>
            <a:chExt cx="1602372" cy="7599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1563" y="5082054"/>
              <a:ext cx="1081892" cy="54676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91704" y="5534204"/>
              <a:ext cx="16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/>
                  <a:cs typeface="Century Gothic"/>
                </a:rPr>
                <a:t>Labs of America</a:t>
              </a:r>
              <a:endParaRPr lang="en-US" sz="1400" dirty="0">
                <a:latin typeface="Century Gothic"/>
                <a:cs typeface="Century Gothic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18" y="3213365"/>
            <a:ext cx="1598166" cy="19605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686" y="3213365"/>
            <a:ext cx="1681790" cy="19605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078" y="3217455"/>
            <a:ext cx="1594831" cy="1956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73" y="5526020"/>
            <a:ext cx="1422212" cy="9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5"/>
    </mc:Choice>
    <mc:Fallback xmlns="">
      <p:transition xmlns:p14="http://schemas.microsoft.com/office/powerpoint/2010/main" spd="slow" advTm="55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85455"/>
          </a:xfrm>
        </p:spPr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2681" y="4912528"/>
            <a:ext cx="8004119" cy="1496734"/>
            <a:chOff x="2427955" y="4648660"/>
            <a:chExt cx="3463720" cy="647700"/>
          </a:xfrm>
        </p:grpSpPr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7955" y="4726674"/>
              <a:ext cx="54826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0691" y="4726674"/>
              <a:ext cx="565200" cy="569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18063" y="4710137"/>
              <a:ext cx="573612" cy="568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14065" y="4648660"/>
              <a:ext cx="6477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1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45199" y="4681997"/>
              <a:ext cx="621371" cy="614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5" name="Group 74"/>
          <p:cNvGrpSpPr/>
          <p:nvPr/>
        </p:nvGrpSpPr>
        <p:grpSpPr>
          <a:xfrm>
            <a:off x="457200" y="1896513"/>
            <a:ext cx="8386618" cy="3083407"/>
            <a:chOff x="457200" y="1896513"/>
            <a:chExt cx="8386618" cy="3083407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322" y="1969077"/>
              <a:ext cx="1632527" cy="1001163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3486" y="2122801"/>
              <a:ext cx="2920638" cy="84743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62519" y="1896513"/>
              <a:ext cx="1917370" cy="107372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82164" y="2122801"/>
              <a:ext cx="1661654" cy="90400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7200" y="3402581"/>
              <a:ext cx="2264411" cy="99335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21611" y="3402581"/>
              <a:ext cx="3793650" cy="99335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515261" y="3026810"/>
              <a:ext cx="1945569" cy="1953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62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1594941"/>
            <a:ext cx="4077332" cy="4184710"/>
            <a:chOff x="750973" y="2512290"/>
            <a:chExt cx="4077332" cy="4184710"/>
          </a:xfrm>
        </p:grpSpPr>
        <p:pic>
          <p:nvPicPr>
            <p:cNvPr id="7" name="Picture 3" descr="C:\Documents and Settings\shauvik\My Documents\Downloads\gt_f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0973" y="2512290"/>
              <a:ext cx="4077332" cy="378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662544" y="6296890"/>
              <a:ext cx="2033773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Mozilla Firefox</a:t>
              </a:r>
              <a:endParaRPr lang="en-US" sz="20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83794" y="1574796"/>
            <a:ext cx="4088756" cy="4217672"/>
            <a:chOff x="4901367" y="2493183"/>
            <a:chExt cx="4088756" cy="4217672"/>
          </a:xfrm>
        </p:grpSpPr>
        <p:pic>
          <p:nvPicPr>
            <p:cNvPr id="10" name="Picture 4" descr="C:\Documents and Settings\shauvik\My Documents\Downloads\gt_i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01367" y="2493183"/>
              <a:ext cx="4088756" cy="3817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5964380" y="6310745"/>
              <a:ext cx="217165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Internet Explorer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5881" y="2598078"/>
            <a:ext cx="7979832" cy="2810992"/>
            <a:chOff x="850901" y="3354916"/>
            <a:chExt cx="7979832" cy="2810992"/>
          </a:xfrm>
        </p:grpSpPr>
        <p:sp>
          <p:nvSpPr>
            <p:cNvPr id="14" name="Rectangle 13"/>
            <p:cNvSpPr/>
            <p:nvPr/>
          </p:nvSpPr>
          <p:spPr>
            <a:xfrm>
              <a:off x="5725584" y="3354916"/>
              <a:ext cx="3048000" cy="846667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0901" y="3575047"/>
              <a:ext cx="3890432" cy="846667"/>
            </a:xfrm>
            <a:prstGeom prst="rect">
              <a:avLst/>
            </a:prstGeom>
            <a:noFill/>
            <a:ln w="57150" cmpd="sng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82733" y="5433484"/>
              <a:ext cx="3048000" cy="732424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3909"/>
          </a:xfrm>
        </p:spPr>
        <p:txBody>
          <a:bodyPr/>
          <a:lstStyle/>
          <a:p>
            <a:r>
              <a:rPr lang="en-US" dirty="0" smtClean="0"/>
              <a:t>Layout Inconsistency</a:t>
            </a:r>
            <a:endParaRPr lang="en-US" dirty="0"/>
          </a:p>
        </p:txBody>
      </p:sp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0768" y="5792468"/>
            <a:ext cx="1057142" cy="106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7135" y="5792469"/>
            <a:ext cx="1085890" cy="10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27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2364"/>
          </a:xfrm>
        </p:spPr>
        <p:txBody>
          <a:bodyPr/>
          <a:lstStyle/>
          <a:p>
            <a:r>
              <a:rPr lang="en-US" dirty="0" smtClean="0"/>
              <a:t>Content Inconsistency</a:t>
            </a:r>
            <a:endParaRPr lang="en-US" dirty="0"/>
          </a:p>
        </p:txBody>
      </p:sp>
      <p:pic>
        <p:nvPicPr>
          <p:cNvPr id="4" name="Picture 2" descr="C:\Documents and Settings\shauvik\My Documents\Downloads\TSE_Chr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06" y="1544844"/>
            <a:ext cx="6096001" cy="38100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7015873"/>
            <a:ext cx="561975" cy="365125"/>
          </a:xfrm>
        </p:spPr>
        <p:txBody>
          <a:bodyPr/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6558" y="3479670"/>
            <a:ext cx="3894666" cy="1875174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13909" y="1696671"/>
            <a:ext cx="21737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Google Chrome</a:t>
            </a:r>
            <a:endParaRPr lang="en-US" sz="20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462192" y="1864597"/>
            <a:ext cx="6124667" cy="4397712"/>
            <a:chOff x="1462192" y="1864597"/>
            <a:chExt cx="6124667" cy="4397712"/>
          </a:xfrm>
        </p:grpSpPr>
        <p:grpSp>
          <p:nvGrpSpPr>
            <p:cNvPr id="5" name="Group 4"/>
            <p:cNvGrpSpPr/>
            <p:nvPr/>
          </p:nvGrpSpPr>
          <p:grpSpPr>
            <a:xfrm>
              <a:off x="1462192" y="1966534"/>
              <a:ext cx="6105525" cy="4295775"/>
              <a:chOff x="1371600" y="1918855"/>
              <a:chExt cx="6105525" cy="4295775"/>
            </a:xfrm>
          </p:grpSpPr>
          <p:pic>
            <p:nvPicPr>
              <p:cNvPr id="11" name="Picture 3" descr="C:\Documents and Settings\shauvik\My Documents\Downloads\TSE_Safari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71600" y="1918855"/>
                <a:ext cx="6105525" cy="4295775"/>
              </a:xfrm>
              <a:prstGeom prst="rect">
                <a:avLst/>
              </a:prstGeom>
              <a:noFill/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739899" y="4015316"/>
                <a:ext cx="4356101" cy="1875174"/>
              </a:xfrm>
              <a:prstGeom prst="rect">
                <a:avLst/>
              </a:prstGeom>
              <a:noFill/>
              <a:ln w="57150" cmpd="sng"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99729" y="2079683"/>
                <a:ext cx="2033773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Apple Safari</a:t>
                </a:r>
                <a:endParaRPr lang="en-US" sz="2000" b="1" dirty="0"/>
              </a:p>
            </p:txBody>
          </p:sp>
        </p:grpSp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61329" y="1864597"/>
              <a:ext cx="525530" cy="52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3183769" y="2127362"/>
            <a:ext cx="5921484" cy="7862686"/>
            <a:chOff x="3183769" y="2127362"/>
            <a:chExt cx="5921484" cy="7862686"/>
          </a:xfrm>
        </p:grpSpPr>
        <p:grpSp>
          <p:nvGrpSpPr>
            <p:cNvPr id="6" name="Group 5"/>
            <p:cNvGrpSpPr/>
            <p:nvPr/>
          </p:nvGrpSpPr>
          <p:grpSpPr>
            <a:xfrm>
              <a:off x="3183769" y="2534570"/>
              <a:ext cx="5857876" cy="7455478"/>
              <a:chOff x="3183769" y="2009019"/>
              <a:chExt cx="5857876" cy="7455478"/>
            </a:xfrm>
          </p:grpSpPr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83769" y="2009019"/>
                <a:ext cx="5857876" cy="7455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998465" y="2028479"/>
                <a:ext cx="2033773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Mozilla Firefox</a:t>
                </a:r>
                <a:endParaRPr lang="en-US" sz="2000" b="1" dirty="0"/>
              </a:p>
            </p:txBody>
          </p:sp>
        </p:grpSp>
        <p:pic>
          <p:nvPicPr>
            <p:cNvPr id="17" name="Picture 1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83861" y="2127362"/>
              <a:ext cx="521392" cy="52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5859" y="1441089"/>
            <a:ext cx="521465" cy="52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828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2364"/>
          </a:xfrm>
        </p:spPr>
        <p:txBody>
          <a:bodyPr/>
          <a:lstStyle/>
          <a:p>
            <a:r>
              <a:rPr lang="en-US" dirty="0" smtClean="0"/>
              <a:t>Behavior Inconsistency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290" y="7686331"/>
            <a:ext cx="561975" cy="365125"/>
          </a:xfrm>
        </p:spPr>
        <p:txBody>
          <a:bodyPr/>
          <a:lstStyle/>
          <a:p>
            <a:fld id="{7C93247F-5E58-4FAE-ACE5-274F6C6361C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9" name="Picture 18" descr="image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1" y="1847950"/>
            <a:ext cx="2410327" cy="2334111"/>
          </a:xfrm>
          <a:prstGeom prst="rect">
            <a:avLst/>
          </a:prstGeom>
        </p:spPr>
      </p:pic>
      <p:pic>
        <p:nvPicPr>
          <p:cNvPr id="20" name="Picture 19" descr="image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13" y="4011639"/>
            <a:ext cx="2410327" cy="270566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19760" y="2435367"/>
            <a:ext cx="801869" cy="307137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19" idx="3"/>
            <a:endCxn id="20" idx="0"/>
          </p:cNvCxnSpPr>
          <p:nvPr/>
        </p:nvCxnSpPr>
        <p:spPr>
          <a:xfrm>
            <a:off x="3002508" y="3015006"/>
            <a:ext cx="1324169" cy="996633"/>
          </a:xfrm>
          <a:prstGeom prst="curvedConnector2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Firefox-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50" y="1511519"/>
            <a:ext cx="672862" cy="672862"/>
          </a:xfrm>
          <a:prstGeom prst="rect">
            <a:avLst/>
          </a:prstGeom>
        </p:spPr>
      </p:pic>
      <p:pic>
        <p:nvPicPr>
          <p:cNvPr id="28" name="Picture 27" descr="image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07" y="1847950"/>
            <a:ext cx="2410327" cy="2334111"/>
          </a:xfrm>
          <a:prstGeom prst="rect">
            <a:avLst/>
          </a:prstGeom>
        </p:spPr>
      </p:pic>
      <p:pic>
        <p:nvPicPr>
          <p:cNvPr id="29" name="Picture 28" descr="IE-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40" y="1511519"/>
            <a:ext cx="666667" cy="6666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760" y="2323846"/>
            <a:ext cx="593546" cy="6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780431" cy="1600200"/>
          </a:xfrm>
        </p:spPr>
        <p:txBody>
          <a:bodyPr/>
          <a:lstStyle/>
          <a:p>
            <a:r>
              <a:rPr lang="en-US" b="1" dirty="0" smtClean="0"/>
              <a:t>X-PERT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188404" y="1851435"/>
            <a:ext cx="4689659" cy="4267718"/>
            <a:chOff x="2182933" y="2045143"/>
            <a:chExt cx="4689659" cy="4267718"/>
          </a:xfrm>
        </p:grpSpPr>
        <p:sp>
          <p:nvSpPr>
            <p:cNvPr id="5" name="Rounded Rectangle 4"/>
            <p:cNvSpPr/>
            <p:nvPr/>
          </p:nvSpPr>
          <p:spPr>
            <a:xfrm>
              <a:off x="2182933" y="2045143"/>
              <a:ext cx="4689659" cy="4267718"/>
            </a:xfrm>
            <a:prstGeom prst="roundRect">
              <a:avLst>
                <a:gd name="adj" fmla="val 511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 rot="10800000">
              <a:off x="2182934" y="5837026"/>
              <a:ext cx="4689658" cy="457589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526" y="2683469"/>
            <a:ext cx="1900017" cy="1985805"/>
            <a:chOff x="74055" y="2877177"/>
            <a:chExt cx="1900017" cy="1985805"/>
          </a:xfrm>
        </p:grpSpPr>
        <p:sp>
          <p:nvSpPr>
            <p:cNvPr id="8" name="TextBox 7"/>
            <p:cNvSpPr txBox="1"/>
            <p:nvPr/>
          </p:nvSpPr>
          <p:spPr>
            <a:xfrm>
              <a:off x="74055" y="4493650"/>
              <a:ext cx="1900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Application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120" y="2877177"/>
              <a:ext cx="1465292" cy="1616473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05" y="3483706"/>
            <a:ext cx="663809" cy="663809"/>
          </a:xfrm>
          <a:prstGeom prst="rect">
            <a:avLst/>
          </a:prstGeom>
        </p:spPr>
      </p:pic>
      <p:pic>
        <p:nvPicPr>
          <p:cNvPr id="11" name="Picture 10" descr="1359610942_Firef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05" y="2246684"/>
            <a:ext cx="651745" cy="651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405" y="4671267"/>
            <a:ext cx="663809" cy="663809"/>
          </a:xfrm>
          <a:prstGeom prst="rect">
            <a:avLst/>
          </a:prstGeom>
        </p:spPr>
      </p:pic>
      <p:pic>
        <p:nvPicPr>
          <p:cNvPr id="13" name="Picture 3" descr="C:\Documents and Settings\mukul\Local Settings\Temporary Internet Files\Content.IE5\I70O1034\MCj0436682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2404" y="2058604"/>
            <a:ext cx="727001" cy="917140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4321921" y="2183656"/>
            <a:ext cx="762438" cy="3216860"/>
            <a:chOff x="4213732" y="2377364"/>
            <a:chExt cx="762438" cy="3216860"/>
          </a:xfrm>
        </p:grpSpPr>
        <p:grpSp>
          <p:nvGrpSpPr>
            <p:cNvPr id="15" name="Group 49"/>
            <p:cNvGrpSpPr/>
            <p:nvPr/>
          </p:nvGrpSpPr>
          <p:grpSpPr>
            <a:xfrm>
              <a:off x="4213732" y="2377364"/>
              <a:ext cx="720080" cy="792088"/>
              <a:chOff x="5562600" y="2667000"/>
              <a:chExt cx="1295400" cy="1447800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5562600" y="2667000"/>
                <a:ext cx="1295400" cy="1447800"/>
              </a:xfrm>
              <a:prstGeom prst="ellipse">
                <a:avLst/>
              </a:prstGeom>
              <a:solidFill>
                <a:srgbClr val="D3F5F4"/>
              </a:solidFill>
              <a:ln w="9525" cap="flat" cmpd="sng" algn="ctr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3" name="Picture 22" descr="digraph.jpg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791200" y="2743200"/>
                <a:ext cx="990600" cy="1207589"/>
              </a:xfrm>
              <a:prstGeom prst="rect">
                <a:avLst/>
              </a:prstGeom>
            </p:spPr>
          </p:pic>
        </p:grpSp>
        <p:grpSp>
          <p:nvGrpSpPr>
            <p:cNvPr id="16" name="Group 30"/>
            <p:cNvGrpSpPr/>
            <p:nvPr/>
          </p:nvGrpSpPr>
          <p:grpSpPr>
            <a:xfrm>
              <a:off x="4213732" y="3658770"/>
              <a:ext cx="720080" cy="769640"/>
              <a:chOff x="6096000" y="4191000"/>
              <a:chExt cx="1295400" cy="1447800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6096000" y="4191000"/>
                <a:ext cx="1295400" cy="1447800"/>
              </a:xfrm>
              <a:prstGeom prst="ellipse">
                <a:avLst/>
              </a:prstGeom>
              <a:solidFill>
                <a:srgbClr val="FFE3B9"/>
              </a:solidFill>
              <a:ln w="9525" cap="flat" cmpd="sng" algn="ctr">
                <a:solidFill>
                  <a:srgbClr val="99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1" name="Picture 20" descr="digraph.jpg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24600" y="4267200"/>
                <a:ext cx="990600" cy="1207589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256090" y="4776240"/>
              <a:ext cx="720080" cy="817984"/>
              <a:chOff x="6019800" y="1295400"/>
              <a:chExt cx="1295400" cy="1447800"/>
            </a:xfrm>
          </p:grpSpPr>
          <p:sp>
            <p:nvSpPr>
              <p:cNvPr id="18" name="Oval 17"/>
              <p:cNvSpPr/>
              <p:nvPr/>
            </p:nvSpPr>
            <p:spPr bwMode="auto">
              <a:xfrm>
                <a:off x="6019800" y="1295400"/>
                <a:ext cx="1295400" cy="1447800"/>
              </a:xfrm>
              <a:prstGeom prst="ellipse">
                <a:avLst/>
              </a:prstGeom>
              <a:solidFill>
                <a:srgbClr val="FFFFE7"/>
              </a:solidFill>
              <a:ln w="9525" cap="flat" cmpd="sng" algn="ctr">
                <a:solidFill>
                  <a:srgbClr val="99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19" name="Picture 18" descr="digraph.jpg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48400" y="1371600"/>
                <a:ext cx="990600" cy="1207589"/>
              </a:xfrm>
              <a:prstGeom prst="rect">
                <a:avLst/>
              </a:prstGeom>
            </p:spPr>
          </p:pic>
        </p:grpSp>
      </p:grpSp>
      <p:grpSp>
        <p:nvGrpSpPr>
          <p:cNvPr id="24" name="Group 23"/>
          <p:cNvGrpSpPr/>
          <p:nvPr/>
        </p:nvGrpSpPr>
        <p:grpSpPr>
          <a:xfrm>
            <a:off x="3883656" y="2449105"/>
            <a:ext cx="354835" cy="2720502"/>
            <a:chOff x="3775467" y="2642813"/>
            <a:chExt cx="354835" cy="2720502"/>
          </a:xfrm>
        </p:grpSpPr>
        <p:sp>
          <p:nvSpPr>
            <p:cNvPr id="25" name="Striped Right Arrow 24"/>
            <p:cNvSpPr/>
            <p:nvPr/>
          </p:nvSpPr>
          <p:spPr>
            <a:xfrm>
              <a:off x="3775467" y="2642813"/>
              <a:ext cx="354835" cy="252141"/>
            </a:xfrm>
            <a:prstGeom prst="striped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triped Right Arrow 25"/>
            <p:cNvSpPr/>
            <p:nvPr/>
          </p:nvSpPr>
          <p:spPr>
            <a:xfrm>
              <a:off x="3775467" y="3904420"/>
              <a:ext cx="354835" cy="252141"/>
            </a:xfrm>
            <a:prstGeom prst="striped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3775467" y="5111174"/>
              <a:ext cx="354835" cy="252141"/>
            </a:xfrm>
            <a:prstGeom prst="striped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3" descr="C:\Documents and Settings\mukul\Local Settings\Temporary Internet Files\Content.IE5\I70O1034\MCj0436682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2404" y="3252142"/>
            <a:ext cx="727001" cy="917140"/>
          </a:xfrm>
          <a:prstGeom prst="rect">
            <a:avLst/>
          </a:prstGeom>
          <a:noFill/>
        </p:spPr>
      </p:pic>
      <p:pic>
        <p:nvPicPr>
          <p:cNvPr id="29" name="Picture 3" descr="C:\Documents and Settings\mukul\Local Settings\Temporary Internet Files\Content.IE5\I70O1034\MCj0436682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2404" y="4582532"/>
            <a:ext cx="727001" cy="91714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2372796" y="5680674"/>
            <a:ext cx="209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Generation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38705" y="5639112"/>
            <a:ext cx="2287518" cy="457589"/>
            <a:chOff x="4533234" y="5832820"/>
            <a:chExt cx="2287518" cy="457589"/>
          </a:xfrm>
        </p:grpSpPr>
        <p:sp>
          <p:nvSpPr>
            <p:cNvPr id="32" name="TextBox 31"/>
            <p:cNvSpPr txBox="1"/>
            <p:nvPr/>
          </p:nvSpPr>
          <p:spPr>
            <a:xfrm>
              <a:off x="4587974" y="5874382"/>
              <a:ext cx="22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</a:t>
              </a:r>
              <a:r>
                <a:rPr lang="en-US" dirty="0" smtClean="0"/>
                <a:t>Comparison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533234" y="5832820"/>
              <a:ext cx="0" cy="45758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Striped Right Arrow 33"/>
          <p:cNvSpPr/>
          <p:nvPr/>
        </p:nvSpPr>
        <p:spPr>
          <a:xfrm>
            <a:off x="1804312" y="3379498"/>
            <a:ext cx="354835" cy="25214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088903" y="2558637"/>
            <a:ext cx="1743527" cy="1850137"/>
            <a:chOff x="7003173" y="3035629"/>
            <a:chExt cx="1743527" cy="1850137"/>
          </a:xfrm>
        </p:grpSpPr>
        <p:grpSp>
          <p:nvGrpSpPr>
            <p:cNvPr id="36" name="Group 35"/>
            <p:cNvGrpSpPr/>
            <p:nvPr/>
          </p:nvGrpSpPr>
          <p:grpSpPr>
            <a:xfrm>
              <a:off x="7267772" y="3035629"/>
              <a:ext cx="1478928" cy="1850137"/>
              <a:chOff x="7267772" y="3035629"/>
              <a:chExt cx="1478928" cy="1850137"/>
            </a:xfrm>
          </p:grpSpPr>
          <p:pic>
            <p:nvPicPr>
              <p:cNvPr id="38" name="Picture 5" descr="C:\Documents and Settings\mukul\Local Settings\Temporary Internet Files\Content.IE5\IG1Z62AR\MC900030044[1].wmf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73668" y="3035629"/>
                <a:ext cx="1188692" cy="1327361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7267772" y="4516434"/>
                <a:ext cx="1478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Error Report</a:t>
                </a:r>
                <a:endParaRPr lang="en-US" dirty="0"/>
              </a:p>
            </p:txBody>
          </p:sp>
        </p:grpSp>
        <p:sp>
          <p:nvSpPr>
            <p:cNvPr id="37" name="Striped Right Arrow 36"/>
            <p:cNvSpPr/>
            <p:nvPr/>
          </p:nvSpPr>
          <p:spPr>
            <a:xfrm>
              <a:off x="7003173" y="3895084"/>
              <a:ext cx="354835" cy="252141"/>
            </a:xfrm>
            <a:prstGeom prst="striped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37631" y="2493853"/>
            <a:ext cx="575561" cy="2633869"/>
            <a:chOff x="5078888" y="2687561"/>
            <a:chExt cx="453275" cy="2633869"/>
          </a:xfrm>
        </p:grpSpPr>
        <p:sp>
          <p:nvSpPr>
            <p:cNvPr id="41" name="Curved Left Arrow 40"/>
            <p:cNvSpPr/>
            <p:nvPr/>
          </p:nvSpPr>
          <p:spPr>
            <a:xfrm>
              <a:off x="5078888" y="2687561"/>
              <a:ext cx="453275" cy="1216859"/>
            </a:xfrm>
            <a:prstGeom prst="curved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flipV="1">
              <a:off x="5078888" y="4079096"/>
              <a:ext cx="453275" cy="1242334"/>
            </a:xfrm>
            <a:prstGeom prst="curved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64700" y="2449399"/>
            <a:ext cx="644152" cy="2472635"/>
            <a:chOff x="5964700" y="2126139"/>
            <a:chExt cx="644152" cy="2472635"/>
          </a:xfrm>
        </p:grpSpPr>
        <p:sp>
          <p:nvSpPr>
            <p:cNvPr id="44" name="Rectangle 43"/>
            <p:cNvSpPr/>
            <p:nvPr/>
          </p:nvSpPr>
          <p:spPr>
            <a:xfrm>
              <a:off x="5964700" y="2126139"/>
              <a:ext cx="644152" cy="1015663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1">
                    <a:lumMod val="50000"/>
                    <a:lumOff val="50000"/>
                  </a:schemeClr>
                </a:contourClr>
              </a:sp3d>
            </a:bodyPr>
            <a:lstStyle/>
            <a:p>
              <a:r>
                <a:rPr lang="el-GR" sz="6000" b="1" dirty="0">
                  <a:ln w="11430"/>
                  <a:solidFill>
                    <a:srgbClr val="00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δ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64700" y="3583111"/>
              <a:ext cx="644152" cy="1015663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1">
                    <a:lumMod val="50000"/>
                    <a:lumOff val="50000"/>
                  </a:schemeClr>
                </a:contourClr>
              </a:sp3d>
            </a:bodyPr>
            <a:lstStyle/>
            <a:p>
              <a:r>
                <a:rPr lang="el-GR" sz="6000" b="1" dirty="0">
                  <a:ln w="11430"/>
                  <a:solidFill>
                    <a:srgbClr val="00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δ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310837" y="826358"/>
            <a:ext cx="4798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Technique [ICSM’10, ICST’12, ICSE’13]</a:t>
            </a:r>
          </a:p>
          <a:p>
            <a:r>
              <a:rPr lang="en-US" sz="2000" dirty="0" smtClean="0">
                <a:latin typeface="Century Gothic"/>
                <a:cs typeface="Century Gothic"/>
              </a:rPr>
              <a:t>Tool [ISSTA’14]</a:t>
            </a:r>
            <a:endParaRPr lang="en-US" sz="2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507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12818"/>
          </a:xfrm>
        </p:spPr>
        <p:txBody>
          <a:bodyPr/>
          <a:lstStyle/>
          <a:p>
            <a:r>
              <a:rPr lang="en-US" sz="7200" dirty="0" smtClean="0"/>
              <a:t>Come to our Demo!</a:t>
            </a:r>
            <a:endParaRPr lang="en-US" sz="7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389909"/>
            <a:ext cx="8229600" cy="373625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300" dirty="0" smtClean="0"/>
              <a:t>ISSTA Reception</a:t>
            </a:r>
          </a:p>
          <a:p>
            <a:pPr marL="0" indent="0" algn="ctr">
              <a:buNone/>
            </a:pPr>
            <a:r>
              <a:rPr lang="en-US" sz="4300" dirty="0" smtClean="0"/>
              <a:t>Today at 6pm</a:t>
            </a:r>
            <a:br>
              <a:rPr lang="en-US" sz="4300" dirty="0" smtClean="0"/>
            </a:br>
            <a:endParaRPr lang="en-US" sz="4300" dirty="0" smtClean="0"/>
          </a:p>
          <a:p>
            <a:pPr marL="0" indent="0" algn="ctr">
              <a:buNone/>
            </a:pPr>
            <a:r>
              <a:rPr lang="en-US" sz="3300" b="1" dirty="0"/>
              <a:t>X-PERT: A Web Application Testing Tool for Cross-browser Inconsistency Detection</a:t>
            </a:r>
          </a:p>
          <a:p>
            <a:pPr marL="0" indent="0" algn="ctr">
              <a:buNone/>
            </a:pPr>
            <a:r>
              <a:rPr lang="en-US" sz="2200" dirty="0"/>
              <a:t>Shauvik Roy Choudhary, </a:t>
            </a:r>
            <a:r>
              <a:rPr lang="en-US" sz="2200" dirty="0" err="1"/>
              <a:t>Mukul</a:t>
            </a:r>
            <a:r>
              <a:rPr lang="en-US" sz="2200" dirty="0"/>
              <a:t> Prasad, and Alessandro </a:t>
            </a:r>
            <a:r>
              <a:rPr lang="en-US" sz="2200" dirty="0" err="1"/>
              <a:t>Orso</a:t>
            </a:r>
            <a:endParaRPr lang="en-US" sz="2200" dirty="0"/>
          </a:p>
          <a:p>
            <a:pPr marL="0" indent="0" algn="ctr">
              <a:buNone/>
            </a:pPr>
            <a:r>
              <a:rPr lang="en-US" sz="2200" dirty="0" smtClean="0"/>
              <a:t>Georgia Institute of Technology &amp; Fujitsu Labs of America</a:t>
            </a:r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2680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37083</TotalTime>
  <Words>360</Words>
  <Application>Microsoft Macintosh PowerPoint</Application>
  <PresentationFormat>On-screen Show (4:3)</PresentationFormat>
  <Paragraphs>51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X-PERT  A Web Application Testing Tool for Cross-Browser Inconsistency Detection</vt:lpstr>
      <vt:lpstr>Web Applications</vt:lpstr>
      <vt:lpstr>Layout Inconsistency</vt:lpstr>
      <vt:lpstr>Content Inconsistency</vt:lpstr>
      <vt:lpstr>Behavior Inconsistency</vt:lpstr>
      <vt:lpstr>X-PERT</vt:lpstr>
      <vt:lpstr>Come to our Demo!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Web Apps for Mobile</dc:title>
  <dc:creator>Shauvik Roy Choudhary</dc:creator>
  <cp:lastModifiedBy>Shauvik Roy Choudhary</cp:lastModifiedBy>
  <cp:revision>1191</cp:revision>
  <cp:lastPrinted>2014-07-22T03:40:52Z</cp:lastPrinted>
  <dcterms:created xsi:type="dcterms:W3CDTF">2013-04-05T15:13:58Z</dcterms:created>
  <dcterms:modified xsi:type="dcterms:W3CDTF">2014-07-23T02:31:27Z</dcterms:modified>
</cp:coreProperties>
</file>