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.xml" ContentType="application/vnd.openxmlformats-officedocument.presentationml.tags+xml"/>
  <Override PartName="/ppt/notesSlides/notesSlide13.xml" ContentType="application/vnd.openxmlformats-officedocument.presentationml.notesSlide+xml"/>
  <Override PartName="/ppt/tags/tag3.xml" ContentType="application/vnd.openxmlformats-officedocument.presentationml.tags+xml"/>
  <Override PartName="/ppt/notesSlides/notesSlide14.xml" ContentType="application/vnd.openxmlformats-officedocument.presentationml.notesSlide+xml"/>
  <Override PartName="/ppt/tags/tag4.xml" ContentType="application/vnd.openxmlformats-officedocument.presentationml.tags+xml"/>
  <Override PartName="/ppt/notesSlides/notesSlide15.xml" ContentType="application/vnd.openxmlformats-officedocument.presentationml.notesSlide+xml"/>
  <Override PartName="/ppt/tags/tag5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20"/>
  </p:notesMasterIdLst>
  <p:handoutMasterIdLst>
    <p:handoutMasterId r:id="rId21"/>
  </p:handoutMasterIdLst>
  <p:sldIdLst>
    <p:sldId id="389" r:id="rId3"/>
    <p:sldId id="429" r:id="rId4"/>
    <p:sldId id="430" r:id="rId5"/>
    <p:sldId id="396" r:id="rId6"/>
    <p:sldId id="392" r:id="rId7"/>
    <p:sldId id="397" r:id="rId8"/>
    <p:sldId id="435" r:id="rId9"/>
    <p:sldId id="405" r:id="rId10"/>
    <p:sldId id="407" r:id="rId11"/>
    <p:sldId id="436" r:id="rId12"/>
    <p:sldId id="437" r:id="rId13"/>
    <p:sldId id="411" r:id="rId14"/>
    <p:sldId id="417" r:id="rId15"/>
    <p:sldId id="369" r:id="rId16"/>
    <p:sldId id="432" r:id="rId17"/>
    <p:sldId id="434" r:id="rId18"/>
    <p:sldId id="415" r:id="rId19"/>
  </p:sldIdLst>
  <p:sldSz cx="10096500" cy="7658100"/>
  <p:notesSz cx="7102475" cy="102314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66487259-860E-4FC8-AEDC-0A4EBB738D72}">
          <p14:sldIdLst>
            <p14:sldId id="389"/>
            <p14:sldId id="429"/>
            <p14:sldId id="430"/>
            <p14:sldId id="396"/>
            <p14:sldId id="392"/>
            <p14:sldId id="397"/>
            <p14:sldId id="435"/>
            <p14:sldId id="405"/>
            <p14:sldId id="407"/>
            <p14:sldId id="436"/>
            <p14:sldId id="437"/>
            <p14:sldId id="411"/>
            <p14:sldId id="417"/>
            <p14:sldId id="369"/>
            <p14:sldId id="432"/>
            <p14:sldId id="434"/>
            <p14:sldId id="41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4453">
          <p15:clr>
            <a:srgbClr val="A4A3A4"/>
          </p15:clr>
        </p15:guide>
        <p15:guide id="2" pos="52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85D"/>
    <a:srgbClr val="08407E"/>
    <a:srgbClr val="87DD79"/>
    <a:srgbClr val="B2D8A4"/>
    <a:srgbClr val="7BBD63"/>
    <a:srgbClr val="64BCAD"/>
    <a:srgbClr val="FFFF66"/>
    <a:srgbClr val="FD8003"/>
    <a:srgbClr val="CC6600"/>
    <a:srgbClr val="0A6F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1" autoAdjust="0"/>
    <p:restoredTop sz="79310" autoAdjust="0"/>
  </p:normalViewPr>
  <p:slideViewPr>
    <p:cSldViewPr>
      <p:cViewPr varScale="1">
        <p:scale>
          <a:sx n="50" d="100"/>
          <a:sy n="50" d="100"/>
        </p:scale>
        <p:origin x="-1962" y="-102"/>
      </p:cViewPr>
      <p:guideLst>
        <p:guide orient="horz" pos="4453"/>
        <p:guide pos="528"/>
      </p:guideLst>
    </p:cSldViewPr>
  </p:slideViewPr>
  <p:outlineViewPr>
    <p:cViewPr>
      <p:scale>
        <a:sx n="33" d="100"/>
        <a:sy n="33" d="100"/>
      </p:scale>
      <p:origin x="0" y="10458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28" y="-72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7.xml"/><Relationship Id="rId2" Type="http://schemas.openxmlformats.org/officeDocument/2006/relationships/slide" Target="slides/slide12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740" cy="51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736" y="1"/>
            <a:ext cx="3077740" cy="51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9867"/>
            <a:ext cx="3077740" cy="51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736" y="9719867"/>
            <a:ext cx="3077740" cy="51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347B6CB-57AF-45A8-9AF0-23CEB835955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20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740" cy="51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736" y="1"/>
            <a:ext cx="3077740" cy="51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22350" y="768350"/>
            <a:ext cx="505777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998" y="4859934"/>
            <a:ext cx="5208482" cy="4604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9867"/>
            <a:ext cx="3077740" cy="51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736" y="9719867"/>
            <a:ext cx="3077740" cy="51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227DAFD-FB03-47B9-B388-50B83F2DDA4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455927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/>
              <a:pPr/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59611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>
                <a:solidFill>
                  <a:prstClr val="black"/>
                </a:solidFill>
              </a:rPr>
              <a:pPr/>
              <a:t>10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372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>
                <a:solidFill>
                  <a:prstClr val="black"/>
                </a:solidFill>
              </a:rPr>
              <a:pPr/>
              <a:t>11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3721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/>
              <a:pPr/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43362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28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22350" y="766763"/>
            <a:ext cx="5057775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10890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22350" y="766763"/>
            <a:ext cx="5057775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10890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22350" y="766763"/>
            <a:ext cx="5057775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300" dirty="0">
              <a:latin typeface="+mn-lt"/>
              <a:ea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328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b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/>
              <a:pPr/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2260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22350" y="766763"/>
            <a:ext cx="5057775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sz="1200" kern="1200" dirty="0" smtClean="0">
              <a:solidFill>
                <a:schemeClr val="tx1"/>
              </a:solidFill>
              <a:latin typeface="Times New Roman" pitchFamily="18" charset="0"/>
              <a:ea typeface="新細明體" pitchFamily="18" charset="-120"/>
              <a:cs typeface="+mn-cs"/>
            </a:endParaRPr>
          </a:p>
          <a:p>
            <a:endParaRPr lang="en-US" altLang="zh-TW" sz="1300" dirty="0">
              <a:latin typeface="+mn-lt"/>
              <a:ea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094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/>
              <a:pPr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46581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/>
              <a:pPr/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9477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可以透過</a:t>
            </a:r>
            <a:r>
              <a:rPr lang="en-US" altLang="zh-TW" sz="12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jenkins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來控制其他</a:t>
            </a:r>
            <a:r>
              <a:rPr lang="en-US" altLang="zh-TW" sz="12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devops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12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toolchain</a:t>
            </a: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對應不同的步驟需使用不同的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software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、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platform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TW" altLang="en-US" sz="12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         它是開源軟體資源很多</a:t>
            </a:r>
            <a:r>
              <a:rPr lang="en-US" altLang="zh-TW" sz="12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(1000plug in</a:t>
            </a:r>
            <a:r>
              <a:rPr lang="zh-TW" altLang="en-US" sz="12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 整合</a:t>
            </a:r>
            <a:r>
              <a:rPr lang="en-US" altLang="zh-TW" sz="12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100</a:t>
            </a:r>
            <a:r>
              <a:rPr lang="zh-TW" altLang="en-US" sz="12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工具</a:t>
            </a:r>
            <a:r>
              <a:rPr lang="en-US" altLang="zh-TW" sz="12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)-</a:t>
            </a:r>
            <a:r>
              <a:rPr lang="zh-TW" altLang="en-US" sz="12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但是開源也需要注意漏洞自己維護上比較複雜一點</a:t>
            </a: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能消除程式開發上溝通執行的障礙 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r>
              <a:rPr lang="en-US" altLang="zh-TW" sz="12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Cslaw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最後一個步驟就是寄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EMAIL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給相關人員建置結果</a:t>
            </a: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整個過程盡可能地可視可控 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: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有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pipeline monitor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可以看建置結果和執行的內容 </a:t>
            </a: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交付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(delivery)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流程自動化 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: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綁定</a:t>
            </a:r>
            <a:r>
              <a:rPr lang="en-US" altLang="zh-TW" sz="12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gitlab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 每次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push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之後就執行腳本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build</a:t>
            </a: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endParaRPr kumimoji="1" lang="en-US" altLang="zh-TW" sz="1200" kern="1200" dirty="0" smtClean="0">
              <a:solidFill>
                <a:schemeClr val="tx1"/>
              </a:solidFill>
              <a:latin typeface="Times New Roman" pitchFamily="18" charset="0"/>
              <a:ea typeface="新細明體" pitchFamily="18" charset="-120"/>
              <a:cs typeface="+mn-cs"/>
            </a:endParaRPr>
          </a:p>
          <a:p>
            <a:r>
              <a:rPr kumimoji="1" lang="en-US" altLang="zh-TW" sz="1200" kern="1200" dirty="0" smtClean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rPr>
              <a:t>Jenkins </a:t>
            </a:r>
            <a:r>
              <a:rPr kumimoji="1" lang="zh-TW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rPr>
              <a:t>有</a:t>
            </a:r>
            <a:r>
              <a:rPr kumimoji="1" lang="en-US" altLang="zh-TW" sz="1200" kern="1200" dirty="0" smtClean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rPr>
              <a:t>1000</a:t>
            </a:r>
            <a:r>
              <a:rPr kumimoji="1" lang="zh-TW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rPr>
              <a:t>多個</a:t>
            </a:r>
            <a:r>
              <a:rPr kumimoji="1" lang="en-US" altLang="zh-TW" sz="1200" kern="1200" dirty="0" smtClean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rPr>
              <a:t>plug in</a:t>
            </a:r>
          </a:p>
          <a:p>
            <a:r>
              <a:rPr kumimoji="1" lang="zh-TW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rPr>
              <a:t>可以整合</a:t>
            </a:r>
            <a:r>
              <a:rPr kumimoji="1" lang="en-US" altLang="zh-TW" sz="1200" kern="1200" dirty="0" smtClean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rPr>
              <a:t>100</a:t>
            </a:r>
            <a:r>
              <a:rPr kumimoji="1" lang="zh-TW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rPr>
              <a:t>多個 </a:t>
            </a:r>
            <a:r>
              <a:rPr kumimoji="1" lang="en-US" altLang="zh-TW" sz="1200" kern="1200" dirty="0" err="1" smtClean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rPr>
              <a:t>Devops</a:t>
            </a:r>
            <a:r>
              <a:rPr kumimoji="1" lang="zh-TW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rPr>
              <a:t>工具</a:t>
            </a:r>
            <a:endParaRPr kumimoji="1" lang="en-US" altLang="zh-TW" sz="1200" kern="1200" dirty="0" smtClean="0">
              <a:solidFill>
                <a:schemeClr val="tx1"/>
              </a:solidFill>
              <a:latin typeface="Times New Roman" pitchFamily="18" charset="0"/>
              <a:ea typeface="新細明體" pitchFamily="18" charset="-120"/>
              <a:cs typeface="+mn-cs"/>
            </a:endParaRPr>
          </a:p>
          <a:p>
            <a:r>
              <a:rPr kumimoji="1" lang="zh-TW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rPr>
              <a:t>編排</a:t>
            </a:r>
            <a:r>
              <a:rPr kumimoji="1" lang="en-US" altLang="zh-TW" sz="1200" kern="1200" dirty="0" smtClean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rPr>
              <a:t>TOOLCHAIN:</a:t>
            </a:r>
            <a:r>
              <a:rPr kumimoji="1" lang="zh-TW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rPr>
              <a:t>透過</a:t>
            </a:r>
            <a:r>
              <a:rPr kumimoji="1" lang="en-US" altLang="zh-TW" sz="1200" kern="1200" dirty="0" smtClean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rPr>
              <a:t>stage</a:t>
            </a:r>
            <a:r>
              <a:rPr kumimoji="1" lang="zh-TW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rPr>
              <a:t>這個分割排定先做後做的項目</a:t>
            </a:r>
            <a:endParaRPr kumimoji="1" lang="en-US" altLang="zh-TW" sz="1200" kern="1200" dirty="0" smtClean="0">
              <a:solidFill>
                <a:schemeClr val="tx1"/>
              </a:solidFill>
              <a:latin typeface="Times New Roman" pitchFamily="18" charset="0"/>
              <a:ea typeface="新細明體" pitchFamily="18" charset="-120"/>
              <a:cs typeface="+mn-cs"/>
            </a:endParaRPr>
          </a:p>
          <a:p>
            <a:r>
              <a:rPr kumimoji="1" lang="en-US" altLang="zh-TW" sz="1200" kern="1200" dirty="0" smtClean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rPr>
              <a:t>Console</a:t>
            </a:r>
            <a:r>
              <a:rPr kumimoji="1" lang="zh-TW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rPr>
              <a:t>可以查看每次</a:t>
            </a:r>
            <a:r>
              <a:rPr kumimoji="1" lang="en-US" altLang="zh-TW" sz="1200" kern="1200" dirty="0" smtClean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rPr>
              <a:t>build</a:t>
            </a:r>
            <a:r>
              <a:rPr kumimoji="1" lang="zh-TW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rPr>
              <a:t>的執行內容  數據 狀況</a:t>
            </a:r>
            <a:r>
              <a:rPr kumimoji="1" lang="en-US" altLang="zh-TW" sz="1200" kern="1200" dirty="0" smtClean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rPr>
              <a:t>(monitor)</a:t>
            </a:r>
          </a:p>
          <a:p>
            <a:pPr marL="0" indent="0">
              <a:buNone/>
            </a:pPr>
            <a:endParaRPr lang="en-US" altLang="zh-TW" dirty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/>
              <a:pPr/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534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>
                <a:solidFill>
                  <a:prstClr val="black"/>
                </a:solidFill>
              </a:rPr>
              <a:pPr/>
              <a:t>7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259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>
                <a:solidFill>
                  <a:prstClr val="black"/>
                </a:solidFill>
              </a:rPr>
              <a:pPr/>
              <a:t>8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372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>
                <a:solidFill>
                  <a:prstClr val="black"/>
                </a:solidFill>
              </a:rPr>
              <a:pPr/>
              <a:t>9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372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9" name="Rectangle 1053"/>
          <p:cNvSpPr>
            <a:spLocks noGrp="1" noChangeArrowheads="1"/>
          </p:cNvSpPr>
          <p:nvPr>
            <p:ph type="ctrTitle" sz="quarter"/>
          </p:nvPr>
        </p:nvSpPr>
        <p:spPr>
          <a:xfrm>
            <a:off x="252413" y="936625"/>
            <a:ext cx="8582025" cy="1276350"/>
          </a:xfrm>
        </p:spPr>
        <p:txBody>
          <a:bodyPr/>
          <a:lstStyle>
            <a:lvl1pPr algn="r">
              <a:defRPr sz="4700">
                <a:solidFill>
                  <a:schemeClr val="bg1"/>
                </a:solidFill>
                <a:ea typeface="華康中明體" pitchFamily="49" charset="-120"/>
              </a:defRPr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10270" name="Rectangle 10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66888" y="2382838"/>
            <a:ext cx="7067550" cy="1360487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  <a:ea typeface="華康中明體" pitchFamily="49" charset="-120"/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10258" name="Rectangle 1042"/>
          <p:cNvSpPr>
            <a:spLocks noChangeArrowheads="1"/>
          </p:cNvSpPr>
          <p:nvPr userDrawn="1"/>
        </p:nvSpPr>
        <p:spPr bwMode="auto">
          <a:xfrm>
            <a:off x="0" y="0"/>
            <a:ext cx="10096500" cy="4783138"/>
          </a:xfrm>
          <a:prstGeom prst="rect">
            <a:avLst/>
          </a:prstGeom>
          <a:solidFill>
            <a:srgbClr val="00716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59" name="Rectangle 1043"/>
          <p:cNvSpPr>
            <a:spLocks noChangeArrowheads="1"/>
          </p:cNvSpPr>
          <p:nvPr userDrawn="1"/>
        </p:nvSpPr>
        <p:spPr bwMode="auto">
          <a:xfrm>
            <a:off x="8913813" y="0"/>
            <a:ext cx="1182687" cy="4783138"/>
          </a:xfrm>
          <a:prstGeom prst="rect">
            <a:avLst/>
          </a:prstGeom>
          <a:solidFill>
            <a:srgbClr val="197F7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60" name="Rectangle 1044"/>
          <p:cNvSpPr>
            <a:spLocks noChangeArrowheads="1"/>
          </p:cNvSpPr>
          <p:nvPr userDrawn="1"/>
        </p:nvSpPr>
        <p:spPr bwMode="auto">
          <a:xfrm>
            <a:off x="0" y="4783138"/>
            <a:ext cx="10096500" cy="746125"/>
          </a:xfrm>
          <a:prstGeom prst="rect">
            <a:avLst/>
          </a:prstGeom>
          <a:solidFill>
            <a:srgbClr val="338D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61" name="Rectangle 1045"/>
          <p:cNvSpPr>
            <a:spLocks noChangeArrowheads="1"/>
          </p:cNvSpPr>
          <p:nvPr userDrawn="1"/>
        </p:nvSpPr>
        <p:spPr bwMode="auto">
          <a:xfrm>
            <a:off x="0" y="5529263"/>
            <a:ext cx="10096500" cy="230187"/>
          </a:xfrm>
          <a:prstGeom prst="rect">
            <a:avLst/>
          </a:prstGeom>
          <a:solidFill>
            <a:srgbClr val="80B8B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62" name="Rectangle 1046"/>
          <p:cNvSpPr>
            <a:spLocks noChangeArrowheads="1"/>
          </p:cNvSpPr>
          <p:nvPr userDrawn="1"/>
        </p:nvSpPr>
        <p:spPr bwMode="auto">
          <a:xfrm>
            <a:off x="8913813" y="4783138"/>
            <a:ext cx="1182687" cy="746125"/>
          </a:xfrm>
          <a:prstGeom prst="rect">
            <a:avLst/>
          </a:prstGeom>
          <a:solidFill>
            <a:srgbClr val="6AA8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63" name="Rectangle 1047"/>
          <p:cNvSpPr>
            <a:spLocks noChangeArrowheads="1"/>
          </p:cNvSpPr>
          <p:nvPr userDrawn="1"/>
        </p:nvSpPr>
        <p:spPr bwMode="auto">
          <a:xfrm>
            <a:off x="8913813" y="5529263"/>
            <a:ext cx="1182687" cy="230187"/>
          </a:xfrm>
          <a:prstGeom prst="rect">
            <a:avLst/>
          </a:prstGeom>
          <a:solidFill>
            <a:srgbClr val="66AAA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64" name="Rectangle 1048"/>
          <p:cNvSpPr>
            <a:spLocks noChangeArrowheads="1"/>
          </p:cNvSpPr>
          <p:nvPr userDrawn="1"/>
        </p:nvSpPr>
        <p:spPr bwMode="auto">
          <a:xfrm>
            <a:off x="8913813" y="5759450"/>
            <a:ext cx="1182687" cy="1893888"/>
          </a:xfrm>
          <a:prstGeom prst="rect">
            <a:avLst/>
          </a:prstGeom>
          <a:solidFill>
            <a:srgbClr val="CCE3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10292" name="Picture 1076" descr="白底CTBC(中上英下)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6275388"/>
            <a:ext cx="213360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66116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94550" y="511175"/>
            <a:ext cx="2144713" cy="63468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57238" y="511175"/>
            <a:ext cx="6284912" cy="63468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23419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0096500" cy="1316872"/>
          </a:xfrm>
          <a:prstGeom prst="rect">
            <a:avLst/>
          </a:prstGeom>
        </p:spPr>
        <p:txBody>
          <a:bodyPr lIns="113613" tIns="56808" rIns="113613" bIns="56808"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36738" y="1684812"/>
            <a:ext cx="9382042" cy="685854"/>
          </a:xfrm>
          <a:prstGeom prst="rect">
            <a:avLst/>
          </a:prstGeom>
        </p:spPr>
        <p:txBody>
          <a:bodyPr lIns="113613" tIns="56808" rIns="113613" bIns="56808" anchor="ctr"/>
          <a:lstStyle>
            <a:lvl1pPr marL="0" indent="0">
              <a:buNone/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48159" y="2692300"/>
            <a:ext cx="9382042" cy="4460320"/>
          </a:xfrm>
          <a:prstGeom prst="rect">
            <a:avLst/>
          </a:prstGeom>
        </p:spPr>
        <p:txBody>
          <a:bodyPr lIns="492031" tIns="56808" rIns="113613" bIns="56808" anchor="t"/>
          <a:lstStyle>
            <a:lvl1pPr marL="0" indent="0"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9729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9" name="Rectangle 1053"/>
          <p:cNvSpPr>
            <a:spLocks noGrp="1" noChangeArrowheads="1"/>
          </p:cNvSpPr>
          <p:nvPr>
            <p:ph type="ctrTitle" sz="quarter"/>
          </p:nvPr>
        </p:nvSpPr>
        <p:spPr>
          <a:xfrm>
            <a:off x="252413" y="936625"/>
            <a:ext cx="8582025" cy="1276350"/>
          </a:xfrm>
        </p:spPr>
        <p:txBody>
          <a:bodyPr/>
          <a:lstStyle>
            <a:lvl1pPr algn="r">
              <a:defRPr sz="4700">
                <a:solidFill>
                  <a:schemeClr val="bg1"/>
                </a:solidFill>
                <a:ea typeface="華康中明體" pitchFamily="49" charset="-120"/>
              </a:defRPr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10270" name="Rectangle 10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66888" y="2382838"/>
            <a:ext cx="7067550" cy="1360487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  <a:ea typeface="華康中明體" pitchFamily="49" charset="-120"/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10258" name="Rectangle 1042"/>
          <p:cNvSpPr>
            <a:spLocks noChangeArrowheads="1"/>
          </p:cNvSpPr>
          <p:nvPr userDrawn="1"/>
        </p:nvSpPr>
        <p:spPr bwMode="auto">
          <a:xfrm>
            <a:off x="0" y="0"/>
            <a:ext cx="10096500" cy="4783138"/>
          </a:xfrm>
          <a:prstGeom prst="rect">
            <a:avLst/>
          </a:prstGeom>
          <a:solidFill>
            <a:srgbClr val="00716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259" name="Rectangle 1043"/>
          <p:cNvSpPr>
            <a:spLocks noChangeArrowheads="1"/>
          </p:cNvSpPr>
          <p:nvPr userDrawn="1"/>
        </p:nvSpPr>
        <p:spPr bwMode="auto">
          <a:xfrm>
            <a:off x="8913813" y="0"/>
            <a:ext cx="1182687" cy="4783138"/>
          </a:xfrm>
          <a:prstGeom prst="rect">
            <a:avLst/>
          </a:prstGeom>
          <a:solidFill>
            <a:srgbClr val="197F7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260" name="Rectangle 1044"/>
          <p:cNvSpPr>
            <a:spLocks noChangeArrowheads="1"/>
          </p:cNvSpPr>
          <p:nvPr userDrawn="1"/>
        </p:nvSpPr>
        <p:spPr bwMode="auto">
          <a:xfrm>
            <a:off x="0" y="4783138"/>
            <a:ext cx="10096500" cy="746125"/>
          </a:xfrm>
          <a:prstGeom prst="rect">
            <a:avLst/>
          </a:prstGeom>
          <a:solidFill>
            <a:srgbClr val="338D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261" name="Rectangle 1045"/>
          <p:cNvSpPr>
            <a:spLocks noChangeArrowheads="1"/>
          </p:cNvSpPr>
          <p:nvPr userDrawn="1"/>
        </p:nvSpPr>
        <p:spPr bwMode="auto">
          <a:xfrm>
            <a:off x="0" y="5529263"/>
            <a:ext cx="10096500" cy="230187"/>
          </a:xfrm>
          <a:prstGeom prst="rect">
            <a:avLst/>
          </a:prstGeom>
          <a:solidFill>
            <a:srgbClr val="80B8B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262" name="Rectangle 1046"/>
          <p:cNvSpPr>
            <a:spLocks noChangeArrowheads="1"/>
          </p:cNvSpPr>
          <p:nvPr userDrawn="1"/>
        </p:nvSpPr>
        <p:spPr bwMode="auto">
          <a:xfrm>
            <a:off x="8913813" y="4783138"/>
            <a:ext cx="1182687" cy="746125"/>
          </a:xfrm>
          <a:prstGeom prst="rect">
            <a:avLst/>
          </a:prstGeom>
          <a:solidFill>
            <a:srgbClr val="6AA8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263" name="Rectangle 1047"/>
          <p:cNvSpPr>
            <a:spLocks noChangeArrowheads="1"/>
          </p:cNvSpPr>
          <p:nvPr userDrawn="1"/>
        </p:nvSpPr>
        <p:spPr bwMode="auto">
          <a:xfrm>
            <a:off x="8913813" y="5529263"/>
            <a:ext cx="1182687" cy="230187"/>
          </a:xfrm>
          <a:prstGeom prst="rect">
            <a:avLst/>
          </a:prstGeom>
          <a:solidFill>
            <a:srgbClr val="66AAA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264" name="Rectangle 1048"/>
          <p:cNvSpPr>
            <a:spLocks noChangeArrowheads="1"/>
          </p:cNvSpPr>
          <p:nvPr userDrawn="1"/>
        </p:nvSpPr>
        <p:spPr bwMode="auto">
          <a:xfrm>
            <a:off x="8913813" y="5759450"/>
            <a:ext cx="1182687" cy="1893888"/>
          </a:xfrm>
          <a:prstGeom prst="rect">
            <a:avLst/>
          </a:prstGeom>
          <a:solidFill>
            <a:srgbClr val="CCE3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pic>
        <p:nvPicPr>
          <p:cNvPr id="10292" name="Picture 1076" descr="白底CTBC(中上英下)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6275388"/>
            <a:ext cx="213360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259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674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6925" y="4921250"/>
            <a:ext cx="8582025" cy="15208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96925" y="3246438"/>
            <a:ext cx="8582025" cy="167481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1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57238" y="1446213"/>
            <a:ext cx="4214812" cy="5411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24450" y="1446213"/>
            <a:ext cx="4214813" cy="5411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7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5" y="306388"/>
            <a:ext cx="9086850" cy="12763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04825" y="1714500"/>
            <a:ext cx="4460875" cy="7143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4825" y="2428875"/>
            <a:ext cx="4460875" cy="44116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129213" y="1714500"/>
            <a:ext cx="4462462" cy="7143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129213" y="2428875"/>
            <a:ext cx="4462462" cy="44116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722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994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390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6818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5" y="304800"/>
            <a:ext cx="3321050" cy="1296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48113" y="304800"/>
            <a:ext cx="5643562" cy="65357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04825" y="1601788"/>
            <a:ext cx="3321050" cy="5238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582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79613" y="5360988"/>
            <a:ext cx="6057900" cy="6318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79613" y="684213"/>
            <a:ext cx="6057900" cy="4594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79613" y="5992813"/>
            <a:ext cx="6057900" cy="900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691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823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94550" y="511175"/>
            <a:ext cx="2144713" cy="63468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57238" y="511175"/>
            <a:ext cx="6284912" cy="63468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935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10824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0096500" cy="1316872"/>
          </a:xfrm>
          <a:prstGeom prst="rect">
            <a:avLst/>
          </a:prstGeom>
        </p:spPr>
        <p:txBody>
          <a:bodyPr lIns="113613" tIns="56808" rIns="113613" bIns="56808"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36738" y="1684812"/>
            <a:ext cx="9382042" cy="685854"/>
          </a:xfrm>
          <a:prstGeom prst="rect">
            <a:avLst/>
          </a:prstGeom>
        </p:spPr>
        <p:txBody>
          <a:bodyPr lIns="113613" tIns="56808" rIns="113613" bIns="56808" anchor="ctr"/>
          <a:lstStyle>
            <a:lvl1pPr marL="0" indent="0">
              <a:buNone/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48159" y="2692300"/>
            <a:ext cx="9382042" cy="4460320"/>
          </a:xfrm>
          <a:prstGeom prst="rect">
            <a:avLst/>
          </a:prstGeom>
        </p:spPr>
        <p:txBody>
          <a:bodyPr lIns="492031" tIns="56808" rIns="113613" bIns="56808" anchor="t"/>
          <a:lstStyle>
            <a:lvl1pPr marL="0" indent="0"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815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6925" y="4921250"/>
            <a:ext cx="8582025" cy="15208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96925" y="3246438"/>
            <a:ext cx="8582025" cy="167481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80485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57238" y="1446213"/>
            <a:ext cx="4214812" cy="5411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24450" y="1446213"/>
            <a:ext cx="4214813" cy="5411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86149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5" y="306388"/>
            <a:ext cx="9086850" cy="12763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04825" y="1714500"/>
            <a:ext cx="4460875" cy="7143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4825" y="2428875"/>
            <a:ext cx="4460875" cy="44116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129213" y="1714500"/>
            <a:ext cx="4462462" cy="7143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129213" y="2428875"/>
            <a:ext cx="4462462" cy="44116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39723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31348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51663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5" y="304800"/>
            <a:ext cx="3321050" cy="1296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48113" y="304800"/>
            <a:ext cx="5643562" cy="65357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04825" y="1601788"/>
            <a:ext cx="3321050" cy="5238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43342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79613" y="5360988"/>
            <a:ext cx="6057900" cy="6318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79613" y="684213"/>
            <a:ext cx="6057900" cy="4594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79613" y="5992813"/>
            <a:ext cx="6057900" cy="900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85142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7238" y="6977063"/>
            <a:ext cx="2103437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>
            <a:lvl1pPr defTabSz="1014413">
              <a:defRPr sz="1600"/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49638" y="6977063"/>
            <a:ext cx="3197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>
            <a:lvl1pPr algn="ctr" defTabSz="1014413">
              <a:defRPr sz="1600"/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85372" y="7134299"/>
            <a:ext cx="210343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>
            <a:lvl1pPr algn="r" defTabSz="1014413">
              <a:defRPr sz="1600">
                <a:latin typeface="+mn-ea"/>
                <a:ea typeface="+mn-ea"/>
              </a:defRPr>
            </a:lvl1pPr>
          </a:lstStyle>
          <a:p>
            <a:fld id="{40BF736C-243B-4CEE-9EF0-71C0CEA67D5E}" type="slidenum">
              <a:rPr lang="en-US" altLang="zh-TW" smtClean="0"/>
              <a:pPr/>
              <a:t>‹#›</a:t>
            </a:fld>
            <a:endParaRPr lang="en-US" altLang="zh-TW"/>
          </a:p>
        </p:txBody>
      </p:sp>
      <p:grpSp>
        <p:nvGrpSpPr>
          <p:cNvPr id="1042" name="Group 18"/>
          <p:cNvGrpSpPr>
            <a:grpSpLocks/>
          </p:cNvGrpSpPr>
          <p:nvPr/>
        </p:nvGrpSpPr>
        <p:grpSpPr bwMode="auto">
          <a:xfrm>
            <a:off x="0" y="7086600"/>
            <a:ext cx="10096500" cy="569913"/>
            <a:chOff x="0" y="4464"/>
            <a:chExt cx="6360" cy="359"/>
          </a:xfrm>
        </p:grpSpPr>
        <p:grpSp>
          <p:nvGrpSpPr>
            <p:cNvPr id="1031" name="Group 7"/>
            <p:cNvGrpSpPr>
              <a:grpSpLocks/>
            </p:cNvGrpSpPr>
            <p:nvPr userDrawn="1"/>
          </p:nvGrpSpPr>
          <p:grpSpPr bwMode="auto">
            <a:xfrm>
              <a:off x="0" y="4464"/>
              <a:ext cx="6360" cy="359"/>
              <a:chOff x="0" y="4459"/>
              <a:chExt cx="6597" cy="484"/>
            </a:xfrm>
          </p:grpSpPr>
          <p:sp>
            <p:nvSpPr>
              <p:cNvPr id="1032" name="Rectangle 8"/>
              <p:cNvSpPr>
                <a:spLocks noChangeArrowheads="1"/>
              </p:cNvSpPr>
              <p:nvPr userDrawn="1"/>
            </p:nvSpPr>
            <p:spPr bwMode="auto">
              <a:xfrm>
                <a:off x="0" y="4459"/>
                <a:ext cx="6597" cy="484"/>
              </a:xfrm>
              <a:prstGeom prst="rect">
                <a:avLst/>
              </a:prstGeom>
              <a:solidFill>
                <a:srgbClr val="4C9C9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033" name="Rectangle 9"/>
              <p:cNvSpPr>
                <a:spLocks noChangeArrowheads="1"/>
              </p:cNvSpPr>
              <p:nvPr userDrawn="1"/>
            </p:nvSpPr>
            <p:spPr bwMode="auto">
              <a:xfrm>
                <a:off x="5824" y="4459"/>
                <a:ext cx="773" cy="484"/>
              </a:xfrm>
              <a:prstGeom prst="rect">
                <a:avLst/>
              </a:prstGeom>
              <a:solidFill>
                <a:srgbClr val="73B1A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034" name="Rectangle 10"/>
              <p:cNvSpPr>
                <a:spLocks noChangeArrowheads="1"/>
              </p:cNvSpPr>
              <p:nvPr userDrawn="1"/>
            </p:nvSpPr>
            <p:spPr bwMode="auto">
              <a:xfrm>
                <a:off x="0" y="4459"/>
                <a:ext cx="6597" cy="174"/>
              </a:xfrm>
              <a:prstGeom prst="rect">
                <a:avLst/>
              </a:prstGeom>
              <a:solidFill>
                <a:srgbClr val="80B8B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035" name="Rectangle 11"/>
              <p:cNvSpPr>
                <a:spLocks noChangeArrowheads="1"/>
              </p:cNvSpPr>
              <p:nvPr userDrawn="1"/>
            </p:nvSpPr>
            <p:spPr bwMode="auto">
              <a:xfrm>
                <a:off x="5824" y="4459"/>
                <a:ext cx="773" cy="174"/>
              </a:xfrm>
              <a:prstGeom prst="rect">
                <a:avLst/>
              </a:prstGeom>
              <a:solidFill>
                <a:srgbClr val="99C6C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TW" altLang="en-US"/>
              </a:p>
            </p:txBody>
          </p:sp>
        </p:grpSp>
        <p:sp>
          <p:nvSpPr>
            <p:cNvPr id="1036" name="Rectangle 12"/>
            <p:cNvSpPr>
              <a:spLocks noChangeArrowheads="1"/>
            </p:cNvSpPr>
            <p:nvPr userDrawn="1"/>
          </p:nvSpPr>
          <p:spPr bwMode="auto">
            <a:xfrm>
              <a:off x="539" y="4673"/>
              <a:ext cx="204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defTabSz="1162050" eaLnBrk="0" hangingPunct="0">
                <a:spcBef>
                  <a:spcPct val="50000"/>
                </a:spcBef>
              </a:pPr>
              <a:r>
                <a:rPr kumimoji="0" lang="en-GB" sz="1000">
                  <a:solidFill>
                    <a:srgbClr val="01544C"/>
                  </a:solidFill>
                  <a:latin typeface="Arial" pitchFamily="34" charset="0"/>
                </a:rPr>
                <a:t>© C</a:t>
              </a:r>
              <a:r>
                <a:rPr kumimoji="0" lang="en-GB" altLang="zh-TW" sz="1000">
                  <a:solidFill>
                    <a:srgbClr val="01544C"/>
                  </a:solidFill>
                  <a:latin typeface="Arial" pitchFamily="34" charset="0"/>
                </a:rPr>
                <a:t>TBC</a:t>
              </a:r>
              <a:endParaRPr kumimoji="0" lang="en-GB" sz="1000">
                <a:solidFill>
                  <a:srgbClr val="01544C"/>
                </a:solidFill>
                <a:latin typeface="Arial" pitchFamily="34" charset="0"/>
              </a:endParaRPr>
            </a:p>
          </p:txBody>
        </p:sp>
        <p:sp>
          <p:nvSpPr>
            <p:cNvPr id="1038" name="Text Box 14"/>
            <p:cNvSpPr txBox="1">
              <a:spLocks noChangeArrowheads="1"/>
            </p:cNvSpPr>
            <p:nvPr userDrawn="1"/>
          </p:nvSpPr>
          <p:spPr bwMode="auto">
            <a:xfrm>
              <a:off x="3988" y="4655"/>
              <a:ext cx="1574" cy="1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10144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508000" defTabSz="10144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014413" defTabSz="10144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522413" defTabSz="10144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28825" defTabSz="10144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486025" defTabSz="10144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43225" defTabSz="10144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00425" defTabSz="10144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57625" defTabSz="10144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r>
                <a:rPr kumimoji="0" lang="en-US" altLang="zh-TW" sz="1100">
                  <a:latin typeface="Arial" pitchFamily="34" charset="0"/>
                  <a:ea typeface="華康中黑體"/>
                  <a:cs typeface="華康中黑體"/>
                </a:rPr>
                <a:t>Confidential/Draft</a:t>
              </a:r>
            </a:p>
          </p:txBody>
        </p:sp>
      </p:grpSp>
      <p:sp>
        <p:nvSpPr>
          <p:cNvPr id="1040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757238" y="511175"/>
            <a:ext cx="8582025" cy="93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41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7238" y="1446213"/>
            <a:ext cx="8582025" cy="541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</p:txBody>
      </p:sp>
      <p:sp>
        <p:nvSpPr>
          <p:cNvPr id="16" name="投影片編號版面配置區 5"/>
          <p:cNvSpPr txBox="1">
            <a:spLocks/>
          </p:cNvSpPr>
          <p:nvPr/>
        </p:nvSpPr>
        <p:spPr>
          <a:xfrm>
            <a:off x="7985372" y="7206307"/>
            <a:ext cx="2103438" cy="511175"/>
          </a:xfrm>
          <a:prstGeom prst="rect">
            <a:avLst/>
          </a:prstGeom>
        </p:spPr>
        <p:txBody>
          <a:bodyPr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9pPr>
          </a:lstStyle>
          <a:p>
            <a:pPr algn="r"/>
            <a:fld id="{3C05F5F6-6083-4378-802B-30F377CD15D6}" type="slidenum">
              <a:rPr lang="en-US" altLang="zh-TW" sz="1200" smtClean="0">
                <a:latin typeface="+mn-ea"/>
                <a:ea typeface="+mn-ea"/>
              </a:rPr>
              <a:pPr algn="r"/>
              <a:t>‹#›</a:t>
            </a:fld>
            <a:endParaRPr lang="en-US" altLang="zh-TW" sz="1200" dirty="0">
              <a:latin typeface="+mn-ea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+mj-lt"/>
          <a:ea typeface="+mj-ea"/>
          <a:cs typeface="+mj-cs"/>
        </a:defRPr>
      </a:lvl1pPr>
      <a:lvl2pPr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2pPr>
      <a:lvl3pPr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3pPr>
      <a:lvl4pPr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4pPr>
      <a:lvl5pPr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5pPr>
      <a:lvl6pPr marL="457200"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6pPr>
      <a:lvl7pPr marL="914400"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7pPr>
      <a:lvl8pPr marL="1371600"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8pPr>
      <a:lvl9pPr marL="1828800"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9pPr>
    </p:titleStyle>
    <p:bodyStyle>
      <a:lvl1pPr marL="381000" indent="-381000" algn="l" defTabSz="1014413" rtl="0" fontAlgn="base">
        <a:spcBef>
          <a:spcPct val="20000"/>
        </a:spcBef>
        <a:spcAft>
          <a:spcPct val="0"/>
        </a:spcAft>
        <a:buClr>
          <a:srgbClr val="DA0017"/>
        </a:buClr>
        <a:buChar char="•"/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823913" indent="-315913" algn="l" defTabSz="1014413" rtl="0" fontAlgn="base">
        <a:spcBef>
          <a:spcPct val="20000"/>
        </a:spcBef>
        <a:spcAft>
          <a:spcPct val="0"/>
        </a:spcAft>
        <a:buClr>
          <a:srgbClr val="DA0017"/>
        </a:buClr>
        <a:buChar char="–"/>
        <a:defRPr kumimoji="1" sz="2000">
          <a:solidFill>
            <a:schemeClr val="tx1"/>
          </a:solidFill>
          <a:latin typeface="+mn-lt"/>
          <a:ea typeface="+mn-ea"/>
          <a:cs typeface="+mn-cs"/>
        </a:defRPr>
      </a:lvl2pPr>
      <a:lvl3pPr marL="1268413" indent="-254000" algn="l" defTabSz="1014413" rtl="0" fontAlgn="base">
        <a:spcBef>
          <a:spcPct val="20000"/>
        </a:spcBef>
        <a:spcAft>
          <a:spcPct val="0"/>
        </a:spcAft>
        <a:buClr>
          <a:srgbClr val="DA0017"/>
        </a:buClr>
        <a:buChar char="•"/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774825" indent="-252413" algn="l" defTabSz="1014413" rtl="0" fontAlgn="base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Times New Roman" pitchFamily="18" charset="0"/>
          <a:ea typeface="+mn-ea"/>
          <a:cs typeface="+mn-cs"/>
        </a:defRPr>
      </a:lvl4pPr>
      <a:lvl5pPr marL="2282825" indent="-254000" algn="l" defTabSz="1014413" rtl="0" fontAlgn="base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Times New Roman" pitchFamily="18" charset="0"/>
          <a:ea typeface="+mn-ea"/>
          <a:cs typeface="+mn-cs"/>
        </a:defRPr>
      </a:lvl5pPr>
      <a:lvl6pPr marL="2740025" indent="-254000" algn="l" defTabSz="1014413" rtl="0" fontAlgn="base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Times New Roman" pitchFamily="18" charset="0"/>
          <a:ea typeface="+mn-ea"/>
          <a:cs typeface="+mn-cs"/>
        </a:defRPr>
      </a:lvl6pPr>
      <a:lvl7pPr marL="3197225" indent="-254000" algn="l" defTabSz="1014413" rtl="0" fontAlgn="base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Times New Roman" pitchFamily="18" charset="0"/>
          <a:ea typeface="+mn-ea"/>
          <a:cs typeface="+mn-cs"/>
        </a:defRPr>
      </a:lvl7pPr>
      <a:lvl8pPr marL="3654425" indent="-254000" algn="l" defTabSz="1014413" rtl="0" fontAlgn="base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Times New Roman" pitchFamily="18" charset="0"/>
          <a:ea typeface="+mn-ea"/>
          <a:cs typeface="+mn-cs"/>
        </a:defRPr>
      </a:lvl8pPr>
      <a:lvl9pPr marL="4111625" indent="-254000" algn="l" defTabSz="1014413" rtl="0" fontAlgn="base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Times New Roman" pitchFamily="18" charset="0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7238" y="6977063"/>
            <a:ext cx="2103437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>
            <a:lvl1pPr defTabSz="1014413">
              <a:defRPr sz="1600"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49638" y="6977063"/>
            <a:ext cx="3197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>
            <a:lvl1pPr algn="ctr" defTabSz="1014413">
              <a:defRPr sz="1600"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85372" y="7134299"/>
            <a:ext cx="210343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>
            <a:lvl1pPr algn="r" defTabSz="1014413">
              <a:defRPr sz="1600">
                <a:latin typeface="+mn-ea"/>
                <a:ea typeface="+mn-ea"/>
              </a:defRPr>
            </a:lvl1pPr>
          </a:lstStyle>
          <a:p>
            <a:fld id="{40BF736C-243B-4CEE-9EF0-71C0CEA67D5E}" type="slidenum">
              <a:rPr lang="en-US" altLang="zh-TW" smtClean="0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grpSp>
        <p:nvGrpSpPr>
          <p:cNvPr id="1042" name="Group 18"/>
          <p:cNvGrpSpPr>
            <a:grpSpLocks/>
          </p:cNvGrpSpPr>
          <p:nvPr/>
        </p:nvGrpSpPr>
        <p:grpSpPr bwMode="auto">
          <a:xfrm>
            <a:off x="0" y="7086600"/>
            <a:ext cx="10096500" cy="569913"/>
            <a:chOff x="0" y="4464"/>
            <a:chExt cx="6360" cy="359"/>
          </a:xfrm>
        </p:grpSpPr>
        <p:grpSp>
          <p:nvGrpSpPr>
            <p:cNvPr id="1031" name="Group 7"/>
            <p:cNvGrpSpPr>
              <a:grpSpLocks/>
            </p:cNvGrpSpPr>
            <p:nvPr userDrawn="1"/>
          </p:nvGrpSpPr>
          <p:grpSpPr bwMode="auto">
            <a:xfrm>
              <a:off x="0" y="4464"/>
              <a:ext cx="6360" cy="359"/>
              <a:chOff x="0" y="4459"/>
              <a:chExt cx="6597" cy="484"/>
            </a:xfrm>
          </p:grpSpPr>
          <p:sp>
            <p:nvSpPr>
              <p:cNvPr id="1032" name="Rectangle 8"/>
              <p:cNvSpPr>
                <a:spLocks noChangeArrowheads="1"/>
              </p:cNvSpPr>
              <p:nvPr userDrawn="1"/>
            </p:nvSpPr>
            <p:spPr bwMode="auto">
              <a:xfrm>
                <a:off x="0" y="4459"/>
                <a:ext cx="6597" cy="484"/>
              </a:xfrm>
              <a:prstGeom prst="rect">
                <a:avLst/>
              </a:prstGeom>
              <a:solidFill>
                <a:srgbClr val="4C9C9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33" name="Rectangle 9"/>
              <p:cNvSpPr>
                <a:spLocks noChangeArrowheads="1"/>
              </p:cNvSpPr>
              <p:nvPr userDrawn="1"/>
            </p:nvSpPr>
            <p:spPr bwMode="auto">
              <a:xfrm>
                <a:off x="5824" y="4459"/>
                <a:ext cx="773" cy="484"/>
              </a:xfrm>
              <a:prstGeom prst="rect">
                <a:avLst/>
              </a:prstGeom>
              <a:solidFill>
                <a:srgbClr val="73B1A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34" name="Rectangle 10"/>
              <p:cNvSpPr>
                <a:spLocks noChangeArrowheads="1"/>
              </p:cNvSpPr>
              <p:nvPr userDrawn="1"/>
            </p:nvSpPr>
            <p:spPr bwMode="auto">
              <a:xfrm>
                <a:off x="0" y="4459"/>
                <a:ext cx="6597" cy="174"/>
              </a:xfrm>
              <a:prstGeom prst="rect">
                <a:avLst/>
              </a:prstGeom>
              <a:solidFill>
                <a:srgbClr val="80B8B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35" name="Rectangle 11"/>
              <p:cNvSpPr>
                <a:spLocks noChangeArrowheads="1"/>
              </p:cNvSpPr>
              <p:nvPr userDrawn="1"/>
            </p:nvSpPr>
            <p:spPr bwMode="auto">
              <a:xfrm>
                <a:off x="5824" y="4459"/>
                <a:ext cx="773" cy="174"/>
              </a:xfrm>
              <a:prstGeom prst="rect">
                <a:avLst/>
              </a:prstGeom>
              <a:solidFill>
                <a:srgbClr val="99C6C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036" name="Rectangle 12"/>
            <p:cNvSpPr>
              <a:spLocks noChangeArrowheads="1"/>
            </p:cNvSpPr>
            <p:nvPr userDrawn="1"/>
          </p:nvSpPr>
          <p:spPr bwMode="auto">
            <a:xfrm>
              <a:off x="539" y="4673"/>
              <a:ext cx="204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defTabSz="1162050" eaLnBrk="0" hangingPunct="0">
                <a:spcBef>
                  <a:spcPct val="50000"/>
                </a:spcBef>
              </a:pPr>
              <a:r>
                <a:rPr kumimoji="0" lang="en-GB" sz="1000">
                  <a:solidFill>
                    <a:srgbClr val="01544C"/>
                  </a:solidFill>
                  <a:latin typeface="Arial" pitchFamily="34" charset="0"/>
                </a:rPr>
                <a:t>© C</a:t>
              </a:r>
              <a:r>
                <a:rPr kumimoji="0" lang="en-GB" altLang="zh-TW" sz="1000">
                  <a:solidFill>
                    <a:srgbClr val="01544C"/>
                  </a:solidFill>
                  <a:latin typeface="Arial" pitchFamily="34" charset="0"/>
                </a:rPr>
                <a:t>TBC</a:t>
              </a:r>
              <a:endParaRPr kumimoji="0" lang="en-GB" sz="1000">
                <a:solidFill>
                  <a:srgbClr val="01544C"/>
                </a:solidFill>
                <a:latin typeface="Arial" pitchFamily="34" charset="0"/>
              </a:endParaRPr>
            </a:p>
          </p:txBody>
        </p:sp>
        <p:sp>
          <p:nvSpPr>
            <p:cNvPr id="1038" name="Text Box 14"/>
            <p:cNvSpPr txBox="1">
              <a:spLocks noChangeArrowheads="1"/>
            </p:cNvSpPr>
            <p:nvPr userDrawn="1"/>
          </p:nvSpPr>
          <p:spPr bwMode="auto">
            <a:xfrm>
              <a:off x="3988" y="4655"/>
              <a:ext cx="1574" cy="1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10144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508000" defTabSz="10144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014413" defTabSz="10144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522413" defTabSz="10144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28825" defTabSz="10144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486025" defTabSz="10144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43225" defTabSz="10144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00425" defTabSz="10144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57625" defTabSz="10144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r>
                <a:rPr kumimoji="0" lang="en-US" altLang="zh-TW" sz="1100">
                  <a:solidFill>
                    <a:srgbClr val="000000"/>
                  </a:solidFill>
                  <a:latin typeface="Arial" pitchFamily="34" charset="0"/>
                  <a:ea typeface="華康中黑體"/>
                  <a:cs typeface="華康中黑體"/>
                </a:rPr>
                <a:t>Confidential/Draft</a:t>
              </a:r>
            </a:p>
          </p:txBody>
        </p:sp>
      </p:grpSp>
      <p:sp>
        <p:nvSpPr>
          <p:cNvPr id="1040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757238" y="511175"/>
            <a:ext cx="8582025" cy="93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41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7238" y="1446213"/>
            <a:ext cx="8582025" cy="541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</p:txBody>
      </p:sp>
      <p:sp>
        <p:nvSpPr>
          <p:cNvPr id="16" name="投影片編號版面配置區 5"/>
          <p:cNvSpPr txBox="1">
            <a:spLocks/>
          </p:cNvSpPr>
          <p:nvPr/>
        </p:nvSpPr>
        <p:spPr>
          <a:xfrm>
            <a:off x="7985372" y="7206307"/>
            <a:ext cx="2103438" cy="511175"/>
          </a:xfrm>
          <a:prstGeom prst="rect">
            <a:avLst/>
          </a:prstGeom>
        </p:spPr>
        <p:txBody>
          <a:bodyPr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9pPr>
          </a:lstStyle>
          <a:p>
            <a:pPr algn="r"/>
            <a:fld id="{3C05F5F6-6083-4378-802B-30F377CD15D6}" type="slidenum">
              <a:rPr lang="en-US" altLang="zh-TW" sz="1200" smtClean="0">
                <a:solidFill>
                  <a:srgbClr val="000000"/>
                </a:solidFill>
                <a:latin typeface="微軟正黑體"/>
                <a:ea typeface="微軟正黑體"/>
              </a:rPr>
              <a:pPr algn="r"/>
              <a:t>‹#›</a:t>
            </a:fld>
            <a:endParaRPr lang="en-US" altLang="zh-TW" sz="1200" dirty="0">
              <a:solidFill>
                <a:srgbClr val="000000"/>
              </a:solidFill>
              <a:latin typeface="微軟正黑體"/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624363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+mj-lt"/>
          <a:ea typeface="+mj-ea"/>
          <a:cs typeface="+mj-cs"/>
        </a:defRPr>
      </a:lvl1pPr>
      <a:lvl2pPr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2pPr>
      <a:lvl3pPr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3pPr>
      <a:lvl4pPr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4pPr>
      <a:lvl5pPr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5pPr>
      <a:lvl6pPr marL="457200"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6pPr>
      <a:lvl7pPr marL="914400"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7pPr>
      <a:lvl8pPr marL="1371600"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8pPr>
      <a:lvl9pPr marL="1828800"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9pPr>
    </p:titleStyle>
    <p:bodyStyle>
      <a:lvl1pPr marL="381000" indent="-381000" algn="l" defTabSz="1014413" rtl="0" fontAlgn="base">
        <a:spcBef>
          <a:spcPct val="20000"/>
        </a:spcBef>
        <a:spcAft>
          <a:spcPct val="0"/>
        </a:spcAft>
        <a:buClr>
          <a:srgbClr val="DA0017"/>
        </a:buClr>
        <a:buChar char="•"/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823913" indent="-315913" algn="l" defTabSz="1014413" rtl="0" fontAlgn="base">
        <a:spcBef>
          <a:spcPct val="20000"/>
        </a:spcBef>
        <a:spcAft>
          <a:spcPct val="0"/>
        </a:spcAft>
        <a:buClr>
          <a:srgbClr val="DA0017"/>
        </a:buClr>
        <a:buChar char="–"/>
        <a:defRPr kumimoji="1" sz="2000">
          <a:solidFill>
            <a:schemeClr val="tx1"/>
          </a:solidFill>
          <a:latin typeface="+mn-lt"/>
          <a:ea typeface="+mn-ea"/>
          <a:cs typeface="+mn-cs"/>
        </a:defRPr>
      </a:lvl2pPr>
      <a:lvl3pPr marL="1268413" indent="-254000" algn="l" defTabSz="1014413" rtl="0" fontAlgn="base">
        <a:spcBef>
          <a:spcPct val="20000"/>
        </a:spcBef>
        <a:spcAft>
          <a:spcPct val="0"/>
        </a:spcAft>
        <a:buClr>
          <a:srgbClr val="DA0017"/>
        </a:buClr>
        <a:buChar char="•"/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774825" indent="-252413" algn="l" defTabSz="1014413" rtl="0" fontAlgn="base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Times New Roman" pitchFamily="18" charset="0"/>
          <a:ea typeface="+mn-ea"/>
          <a:cs typeface="+mn-cs"/>
        </a:defRPr>
      </a:lvl4pPr>
      <a:lvl5pPr marL="2282825" indent="-254000" algn="l" defTabSz="1014413" rtl="0" fontAlgn="base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Times New Roman" pitchFamily="18" charset="0"/>
          <a:ea typeface="+mn-ea"/>
          <a:cs typeface="+mn-cs"/>
        </a:defRPr>
      </a:lvl5pPr>
      <a:lvl6pPr marL="2740025" indent="-254000" algn="l" defTabSz="1014413" rtl="0" fontAlgn="base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Times New Roman" pitchFamily="18" charset="0"/>
          <a:ea typeface="+mn-ea"/>
          <a:cs typeface="+mn-cs"/>
        </a:defRPr>
      </a:lvl6pPr>
      <a:lvl7pPr marL="3197225" indent="-254000" algn="l" defTabSz="1014413" rtl="0" fontAlgn="base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Times New Roman" pitchFamily="18" charset="0"/>
          <a:ea typeface="+mn-ea"/>
          <a:cs typeface="+mn-cs"/>
        </a:defRPr>
      </a:lvl7pPr>
      <a:lvl8pPr marL="3654425" indent="-254000" algn="l" defTabSz="1014413" rtl="0" fontAlgn="base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Times New Roman" pitchFamily="18" charset="0"/>
          <a:ea typeface="+mn-ea"/>
          <a:cs typeface="+mn-cs"/>
        </a:defRPr>
      </a:lvl8pPr>
      <a:lvl9pPr marL="4111625" indent="-254000" algn="l" defTabSz="1014413" rtl="0" fontAlgn="base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Times New Roman" pitchFamily="18" charset="0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png"/><Relationship Id="rId4" Type="http://schemas.openxmlformats.org/officeDocument/2006/relationships/image" Target="../media/image17.tm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2.xml"/><Relationship Id="rId4" Type="http://schemas.openxmlformats.org/officeDocument/2006/relationships/image" Target="../media/image18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2.tmp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6" Type="http://schemas.openxmlformats.org/officeDocument/2006/relationships/image" Target="../media/image21.tmp"/><Relationship Id="rId5" Type="http://schemas.openxmlformats.org/officeDocument/2006/relationships/image" Target="../media/image20.tmp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6.tmp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6" Type="http://schemas.openxmlformats.org/officeDocument/2006/relationships/image" Target="../media/image25.tmp"/><Relationship Id="rId5" Type="http://schemas.openxmlformats.org/officeDocument/2006/relationships/image" Target="../media/image24.tmp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png"/><Relationship Id="rId4" Type="http://schemas.openxmlformats.org/officeDocument/2006/relationships/image" Target="../media/image12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png"/><Relationship Id="rId4" Type="http://schemas.openxmlformats.org/officeDocument/2006/relationships/image" Target="../media/image14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252413" y="1472580"/>
            <a:ext cx="8582025" cy="1276350"/>
          </a:xfrm>
          <a:noFill/>
          <a:ln/>
        </p:spPr>
        <p:txBody>
          <a:bodyPr/>
          <a:lstStyle/>
          <a:p>
            <a:r>
              <a:rPr lang="en-US" altLang="zh-TW" sz="3800" dirty="0" smtClean="0">
                <a:latin typeface="Arial" pitchFamily="34" charset="0"/>
                <a:ea typeface="微軟正黑體" pitchFamily="34" charset="-120"/>
              </a:rPr>
              <a:t>2020</a:t>
            </a:r>
            <a:r>
              <a:rPr lang="zh-TW" altLang="en-US" sz="3800" dirty="0" smtClean="0">
                <a:latin typeface="Arial" pitchFamily="34" charset="0"/>
                <a:ea typeface="微軟正黑體" pitchFamily="34" charset="-120"/>
              </a:rPr>
              <a:t>產學實習計畫期末報告</a:t>
            </a:r>
            <a:r>
              <a:rPr lang="en-US" altLang="zh-TW" sz="3800" dirty="0" smtClean="0">
                <a:latin typeface="Arial" pitchFamily="34" charset="0"/>
                <a:ea typeface="微軟正黑體" pitchFamily="34" charset="-120"/>
              </a:rPr>
              <a:t/>
            </a:r>
            <a:br>
              <a:rPr lang="en-US" altLang="zh-TW" sz="3800" dirty="0" smtClean="0">
                <a:latin typeface="Arial" pitchFamily="34" charset="0"/>
                <a:ea typeface="微軟正黑體" pitchFamily="34" charset="-120"/>
              </a:rPr>
            </a:br>
            <a:r>
              <a:rPr lang="en-US" altLang="zh-TW" sz="3800" dirty="0" err="1" smtClean="0">
                <a:latin typeface="Arial" pitchFamily="34" charset="0"/>
                <a:ea typeface="微軟正黑體" pitchFamily="34" charset="-120"/>
              </a:rPr>
              <a:t>DevOps</a:t>
            </a:r>
            <a:endParaRPr lang="en-US" altLang="zh-TW" sz="3800" dirty="0">
              <a:latin typeface="Arial" pitchFamily="34" charset="0"/>
              <a:ea typeface="微軟正黑體" pitchFamily="34" charset="-120"/>
            </a:endParaRPr>
          </a:p>
        </p:txBody>
      </p:sp>
      <p:sp>
        <p:nvSpPr>
          <p:cNvPr id="2083" name="Text Box 35"/>
          <p:cNvSpPr txBox="1">
            <a:spLocks noChangeArrowheads="1"/>
          </p:cNvSpPr>
          <p:nvPr/>
        </p:nvSpPr>
        <p:spPr bwMode="auto">
          <a:xfrm>
            <a:off x="2455962" y="4261098"/>
            <a:ext cx="6478588" cy="53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453" tIns="50726" rIns="101453" bIns="50726">
            <a:spAutoFit/>
          </a:bodyPr>
          <a:lstStyle>
            <a:lvl1pPr defTabSz="1014413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508000" defTabSz="1014413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014413" defTabSz="1014413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522413" defTabSz="1014413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28825" defTabSz="1014413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486025" defTabSz="1014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43225" defTabSz="1014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00425" defTabSz="1014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57625" defTabSz="1014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 eaLnBrk="0" hangingPunct="0">
              <a:spcBef>
                <a:spcPct val="50000"/>
              </a:spcBef>
            </a:pPr>
            <a:r>
              <a:rPr kumimoji="0" lang="en-US" altLang="zh-TW" sz="2800" b="1" dirty="0" smtClean="0">
                <a:solidFill>
                  <a:srgbClr val="FFFFFF"/>
                </a:solidFill>
                <a:latin typeface="Arial" pitchFamily="34" charset="0"/>
                <a:ea typeface="微軟正黑體" pitchFamily="34" charset="-120"/>
                <a:cs typeface="華康中黑體"/>
              </a:rPr>
              <a:t>Z00045984</a:t>
            </a:r>
            <a:r>
              <a:rPr kumimoji="0" lang="zh-TW" altLang="en-US" sz="2800" b="1" dirty="0" smtClean="0">
                <a:solidFill>
                  <a:srgbClr val="FFFFFF"/>
                </a:solidFill>
                <a:latin typeface="Arial" pitchFamily="34" charset="0"/>
                <a:ea typeface="微軟正黑體" pitchFamily="34" charset="-120"/>
                <a:cs typeface="華康中黑體"/>
              </a:rPr>
              <a:t> 陸冠綸</a:t>
            </a:r>
            <a:endParaRPr kumimoji="0" lang="en-US" altLang="zh-TW" sz="2800" b="1" dirty="0">
              <a:solidFill>
                <a:srgbClr val="FFFFFF"/>
              </a:solidFill>
              <a:latin typeface="Arial" pitchFamily="34" charset="0"/>
              <a:ea typeface="微軟正黑體" pitchFamily="34" charset="-120"/>
              <a:cs typeface="華康中黑體"/>
            </a:endParaRPr>
          </a:p>
        </p:txBody>
      </p:sp>
    </p:spTree>
    <p:extLst>
      <p:ext uri="{BB962C8B-B14F-4D97-AF65-F5344CB8AC3E}">
        <p14:creationId xmlns:p14="http://schemas.microsoft.com/office/powerpoint/2010/main" val="304566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727770" y="516682"/>
            <a:ext cx="8582025" cy="935038"/>
          </a:xfrm>
        </p:spPr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CSLAW</a:t>
            </a:r>
            <a:r>
              <a:rPr lang="zh-TW" altLang="en-US" dirty="0" smtClean="0">
                <a:latin typeface="+mn-ea"/>
                <a:ea typeface="+mn-ea"/>
              </a:rPr>
              <a:t> </a:t>
            </a:r>
            <a:r>
              <a:rPr lang="en-US" altLang="zh-TW" dirty="0" smtClean="0">
                <a:latin typeface="+mn-ea"/>
                <a:ea typeface="+mn-ea"/>
              </a:rPr>
              <a:t>Unit Test</a:t>
            </a:r>
            <a:r>
              <a:rPr lang="en-US" altLang="zh-TW" dirty="0">
                <a:latin typeface="+mn-ea"/>
              </a:rPr>
              <a:t>(Cont.)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99778" y="1380778"/>
            <a:ext cx="9296722" cy="432048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zh-TW" sz="2400" b="1" dirty="0" smtClean="0">
                <a:latin typeface="+mn-ea"/>
              </a:rPr>
              <a:t>FilepoolJobService.java</a:t>
            </a:r>
          </a:p>
          <a:p>
            <a:pPr marL="0" indent="0">
              <a:buNone/>
            </a:pPr>
            <a:r>
              <a:rPr lang="zh-TW" altLang="en-US" dirty="0">
                <a:latin typeface="+mn-ea"/>
              </a:rPr>
              <a:t>透過</a:t>
            </a:r>
            <a:r>
              <a:rPr lang="en-US" altLang="zh-TW" dirty="0">
                <a:latin typeface="+mn-ea"/>
              </a:rPr>
              <a:t>Mock</a:t>
            </a:r>
            <a:r>
              <a:rPr lang="zh-TW" altLang="en-US" dirty="0">
                <a:latin typeface="+mn-ea"/>
              </a:rPr>
              <a:t>取代無法取得的外部資料或</a:t>
            </a:r>
            <a:r>
              <a:rPr lang="en-US" altLang="zh-TW" dirty="0" smtClean="0">
                <a:latin typeface="+mn-ea"/>
              </a:rPr>
              <a:t>class</a:t>
            </a:r>
            <a:endParaRPr lang="en-US" altLang="zh-TW" dirty="0">
              <a:latin typeface="+mn-ea"/>
            </a:endParaRPr>
          </a:p>
          <a:p>
            <a:pPr marL="0" indent="0">
              <a:buNone/>
            </a:pPr>
            <a:r>
              <a:rPr lang="en-US" altLang="zh-TW" sz="1800" dirty="0" smtClean="0">
                <a:latin typeface="+mn-ea"/>
              </a:rPr>
              <a:t>1.</a:t>
            </a:r>
            <a:r>
              <a:rPr lang="zh-TW" altLang="en-US" sz="1800" dirty="0" smtClean="0">
                <a:latin typeface="+mn-ea"/>
              </a:rPr>
              <a:t> </a:t>
            </a:r>
            <a:r>
              <a:rPr lang="en-US" altLang="zh-TW" sz="1800" dirty="0">
                <a:latin typeface="+mn-ea"/>
              </a:rPr>
              <a:t>@Mock</a:t>
            </a:r>
            <a:r>
              <a:rPr lang="zh-TW" altLang="en-US" sz="1800" dirty="0">
                <a:latin typeface="+mn-ea"/>
              </a:rPr>
              <a:t>、</a:t>
            </a:r>
            <a:r>
              <a:rPr lang="en-US" altLang="zh-TW" sz="1800" dirty="0">
                <a:latin typeface="+mn-ea"/>
              </a:rPr>
              <a:t>@Before</a:t>
            </a:r>
            <a:r>
              <a:rPr lang="zh-TW" altLang="en-US" sz="1800" dirty="0">
                <a:latin typeface="+mn-ea"/>
              </a:rPr>
              <a:t>設定</a:t>
            </a:r>
            <a:r>
              <a:rPr lang="en-US" altLang="zh-TW" sz="1800" dirty="0">
                <a:latin typeface="+mn-ea"/>
              </a:rPr>
              <a:t>Mock</a:t>
            </a:r>
            <a:r>
              <a:rPr lang="zh-TW" altLang="en-US" sz="1800" dirty="0">
                <a:latin typeface="+mn-ea"/>
              </a:rPr>
              <a:t>物件</a:t>
            </a:r>
            <a:endParaRPr lang="en-US" altLang="zh-TW" sz="1800" dirty="0">
              <a:latin typeface="+mn-ea"/>
            </a:endParaRPr>
          </a:p>
          <a:p>
            <a:pPr marL="0" indent="0">
              <a:buNone/>
            </a:pPr>
            <a:r>
              <a:rPr lang="en-US" altLang="zh-TW" sz="1800" dirty="0" smtClean="0">
                <a:latin typeface="+mn-ea"/>
              </a:rPr>
              <a:t>2.</a:t>
            </a:r>
            <a:r>
              <a:rPr lang="zh-TW" altLang="en-US" sz="1800" dirty="0" smtClean="0">
                <a:latin typeface="+mn-ea"/>
              </a:rPr>
              <a:t> 再</a:t>
            </a:r>
            <a:r>
              <a:rPr lang="zh-TW" altLang="en-US" sz="1800" dirty="0">
                <a:latin typeface="+mn-ea"/>
              </a:rPr>
              <a:t>用</a:t>
            </a:r>
            <a:r>
              <a:rPr lang="en-US" altLang="zh-TW" sz="1800" dirty="0">
                <a:latin typeface="+mn-ea"/>
              </a:rPr>
              <a:t>when</a:t>
            </a:r>
            <a:r>
              <a:rPr lang="zh-TW" altLang="en-US" sz="1800" dirty="0">
                <a:latin typeface="+mn-ea"/>
              </a:rPr>
              <a:t>來回傳</a:t>
            </a:r>
            <a:r>
              <a:rPr lang="en-US" altLang="zh-TW" sz="1800" dirty="0">
                <a:latin typeface="+mn-ea"/>
              </a:rPr>
              <a:t>Mock</a:t>
            </a:r>
            <a:r>
              <a:rPr lang="zh-TW" altLang="en-US" sz="1800" dirty="0">
                <a:latin typeface="+mn-ea"/>
              </a:rPr>
              <a:t>值</a:t>
            </a:r>
            <a:endParaRPr lang="en-US" altLang="zh-TW" sz="1800" dirty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14" y="3036962"/>
            <a:ext cx="8586954" cy="3672408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781" y="12627"/>
            <a:ext cx="1397029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32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727770" y="516682"/>
            <a:ext cx="8582025" cy="935038"/>
          </a:xfrm>
        </p:spPr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CSLAW</a:t>
            </a:r>
            <a:r>
              <a:rPr lang="zh-TW" altLang="en-US" dirty="0" smtClean="0">
                <a:latin typeface="+mn-ea"/>
                <a:ea typeface="+mn-ea"/>
              </a:rPr>
              <a:t> </a:t>
            </a:r>
            <a:r>
              <a:rPr lang="en-US" altLang="zh-TW" dirty="0" smtClean="0">
                <a:latin typeface="+mn-ea"/>
                <a:ea typeface="+mn-ea"/>
              </a:rPr>
              <a:t>Unit Test</a:t>
            </a:r>
            <a:r>
              <a:rPr lang="en-US" altLang="zh-TW" dirty="0">
                <a:latin typeface="+mn-ea"/>
              </a:rPr>
              <a:t>(Cont.)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99778" y="1380778"/>
            <a:ext cx="9296722" cy="432048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zh-TW" sz="2400" b="1" dirty="0" smtClean="0">
                <a:latin typeface="+mn-ea"/>
              </a:rPr>
              <a:t>RoleSettingServiceImp.java</a:t>
            </a:r>
          </a:p>
          <a:p>
            <a:pPr marL="0" indent="0">
              <a:buNone/>
            </a:pPr>
            <a:r>
              <a:rPr lang="zh-TW" altLang="en-US" dirty="0">
                <a:latin typeface="+mn-ea"/>
              </a:rPr>
              <a:t>遇到無法</a:t>
            </a:r>
            <a:r>
              <a:rPr lang="en-US" altLang="zh-TW" dirty="0">
                <a:latin typeface="+mn-ea"/>
              </a:rPr>
              <a:t>Mock</a:t>
            </a:r>
            <a:r>
              <a:rPr lang="zh-TW" altLang="en-US" dirty="0">
                <a:latin typeface="+mn-ea"/>
              </a:rPr>
              <a:t>解決的情況</a:t>
            </a:r>
            <a:endParaRPr lang="en-US" altLang="zh-TW" dirty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83754" y="2740146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0000"/>
                </a:solidFill>
                <a:latin typeface="Arial"/>
                <a:ea typeface="微軟正黑體"/>
              </a:rPr>
              <a:t>Source</a:t>
            </a:r>
          </a:p>
          <a:p>
            <a:pPr algn="ctr"/>
            <a:r>
              <a:rPr lang="en-US" altLang="zh-TW" dirty="0" smtClean="0">
                <a:solidFill>
                  <a:srgbClr val="000000"/>
                </a:solidFill>
                <a:latin typeface="Arial"/>
                <a:ea typeface="微軟正黑體"/>
              </a:rPr>
              <a:t>Code</a:t>
            </a:r>
            <a:endParaRPr lang="zh-TW" altLang="en-US" dirty="0" err="1" smtClean="0">
              <a:solidFill>
                <a:srgbClr val="000000"/>
              </a:solidFill>
              <a:latin typeface="Arial"/>
              <a:ea typeface="微軟正黑體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83754" y="4892787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0000"/>
                </a:solidFill>
                <a:latin typeface="Arial"/>
                <a:ea typeface="微軟正黑體"/>
              </a:rPr>
              <a:t>Test</a:t>
            </a:r>
            <a:endParaRPr lang="zh-TW" altLang="en-US" dirty="0" err="1" smtClean="0">
              <a:solidFill>
                <a:srgbClr val="000000"/>
              </a:solidFill>
              <a:latin typeface="Arial"/>
              <a:ea typeface="微軟正黑體"/>
            </a:endParaRPr>
          </a:p>
        </p:txBody>
      </p:sp>
      <p:pic>
        <p:nvPicPr>
          <p:cNvPr id="11" name="圖片 10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577" y="4557971"/>
            <a:ext cx="6832932" cy="2160240"/>
          </a:xfrm>
          <a:prstGeom prst="rect">
            <a:avLst/>
          </a:prstGeom>
        </p:spPr>
      </p:pic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577" y="2528863"/>
            <a:ext cx="5630061" cy="2029108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781" y="12627"/>
            <a:ext cx="1397029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548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-2052995" y="2225519"/>
            <a:ext cx="11007385" cy="1407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3623" tIns="56812" rIns="113623" bIns="56812">
            <a:spAutoFit/>
          </a:bodyPr>
          <a:lstStyle/>
          <a:p>
            <a:pPr algn="r"/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Top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10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Technologies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That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Will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Drive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the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Future </a:t>
            </a:r>
          </a:p>
          <a:p>
            <a:pPr algn="r"/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of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Infrastructure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and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800" b="1" dirty="0" smtClean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Operations</a:t>
            </a:r>
          </a:p>
          <a:p>
            <a:pPr algn="r"/>
            <a:r>
              <a:rPr lang="en-US" altLang="ko-KR" sz="2800" b="1" dirty="0" smtClean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About </a:t>
            </a:r>
            <a:r>
              <a:rPr lang="en-US" altLang="ko-KR" sz="2800" b="1" dirty="0" err="1" smtClean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DevOps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ea typeface="微軟正黑體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2909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14AD0BFF-A276-4425-AE87-DCC08444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449"/>
            <a:ext cx="10096500" cy="1316872"/>
          </a:xfrm>
        </p:spPr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Introduction</a:t>
            </a:r>
            <a:r>
              <a:rPr lang="zh-TW" altLang="en-US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&amp;</a:t>
            </a:r>
            <a:r>
              <a:rPr lang="zh-TW" altLang="en-US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Overview</a:t>
            </a:r>
            <a:endParaRPr lang="zh-TW" altLang="en-US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14" y="156642"/>
            <a:ext cx="9721080" cy="6768752"/>
          </a:xfrm>
        </p:spPr>
      </p:pic>
      <p:sp>
        <p:nvSpPr>
          <p:cNvPr id="3" name="矩形 2"/>
          <p:cNvSpPr/>
          <p:nvPr/>
        </p:nvSpPr>
        <p:spPr>
          <a:xfrm>
            <a:off x="583754" y="4117082"/>
            <a:ext cx="1728192" cy="288032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776442" y="3469010"/>
            <a:ext cx="1728192" cy="288032"/>
          </a:xfrm>
          <a:prstGeom prst="rect">
            <a:avLst/>
          </a:prstGeom>
          <a:solidFill>
            <a:srgbClr val="FFFF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55762" y="3757042"/>
            <a:ext cx="1971820" cy="288032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466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2"/>
    </mc:Choice>
    <mc:Fallback xmlns="">
      <p:transition spd="slow" advTm="256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F798CC88-01A9-40E8-BEB1-9C272FD6B9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51706" y="1092746"/>
            <a:ext cx="9770466" cy="5866076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3000" b="1" dirty="0" smtClean="0">
                <a:latin typeface="+mn-ea"/>
                <a:cs typeface="Arial" panose="020B0604020202020204" pitchFamily="34" charset="0"/>
              </a:rPr>
              <a:t>什麼是容器</a:t>
            </a:r>
            <a:r>
              <a:rPr lang="en-US" altLang="zh-TW" sz="2200" b="1" dirty="0" smtClean="0">
                <a:latin typeface="+mn-ea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2200" dirty="0" smtClean="0"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2200" b="1" dirty="0"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2200" b="1" dirty="0" smtClean="0"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2200" b="1" dirty="0" smtClean="0"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30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anose="020B0604020202020204" pitchFamily="34" charset="0"/>
              </a:rPr>
              <a:t>Kubernetes</a:t>
            </a:r>
            <a:r>
              <a:rPr lang="zh-TW" altLang="en-US" sz="30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anose="020B0604020202020204" pitchFamily="34" charset="0"/>
              </a:rPr>
              <a:t>特</a:t>
            </a:r>
            <a:r>
              <a:rPr lang="zh-TW" altLang="en-US" sz="3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anose="020B0604020202020204" pitchFamily="34" charset="0"/>
              </a:rPr>
              <a:t>點</a:t>
            </a:r>
            <a:r>
              <a:rPr lang="en-US" altLang="zh-TW" sz="3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2200" dirty="0">
                <a:latin typeface="+mn-ea"/>
                <a:cs typeface="Arial" panose="020B0604020202020204" pitchFamily="34" charset="0"/>
              </a:rPr>
              <a:t>可以同時管理多個</a:t>
            </a:r>
            <a:r>
              <a:rPr lang="zh-TW" altLang="en-US" sz="2200" dirty="0" smtClean="0">
                <a:latin typeface="+mn-ea"/>
                <a:cs typeface="Arial" panose="020B0604020202020204" pitchFamily="34" charset="0"/>
              </a:rPr>
              <a:t>容器，將應用程式自動部署到不同</a:t>
            </a:r>
            <a:r>
              <a:rPr lang="en-US" altLang="zh-TW" sz="2200" dirty="0" err="1" smtClean="0">
                <a:latin typeface="+mn-ea"/>
                <a:cs typeface="Arial" panose="020B0604020202020204" pitchFamily="34" charset="0"/>
              </a:rPr>
              <a:t>configue</a:t>
            </a:r>
            <a:r>
              <a:rPr lang="zh-TW" altLang="en-US" sz="2200" dirty="0" smtClean="0">
                <a:latin typeface="+mn-ea"/>
                <a:cs typeface="Arial" panose="020B0604020202020204" pitchFamily="34" charset="0"/>
              </a:rPr>
              <a:t>環境裡運作。</a:t>
            </a:r>
            <a:endParaRPr lang="en-US" altLang="zh-TW" sz="2200" dirty="0" smtClean="0"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-242029"/>
            <a:ext cx="229510" cy="48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26033" y="20255608"/>
            <a:ext cx="5977814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敏捷性和生產率的提高。他們通過分析IT和業務數據，從而獲得收益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326034" y="20447060"/>
            <a:ext cx="4631291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關於用戶交互，業務活動和支持IT系統行為的見解。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220863" y="2031475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326034" y="20766148"/>
            <a:ext cx="5807895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服務改善和成本降低。他們通過大大節省時間和精力來做到這一點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326033" y="20957600"/>
            <a:ext cx="465373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確定正常運行時間和性能問題的原因。行為預測通知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326033" y="2114905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預測可以支持資源優化工作。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220863" y="2082529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26034" y="21468140"/>
            <a:ext cx="6192616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風險緩解。他們通過分析監視，配置和服務台數據來做到這一點。他們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26033" y="2165959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從操作和安全角度識別異常。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20863" y="21527282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326033" y="21978680"/>
            <a:ext cx="509135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競爭差異/破壞。他們通過對市場的快速響應來做到這一點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26033" y="22354799"/>
            <a:ext cx="4076652" cy="345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和基於機器的班次分析得出的最終用戶需求。</a:t>
            </a: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31" name="標題 1">
            <a:extLst>
              <a:ext uri="{FF2B5EF4-FFF2-40B4-BE49-F238E27FC236}">
                <a16:creationId xmlns="" xmlns:a16="http://schemas.microsoft.com/office/drawing/2014/main" id="{14AD0BFF-A276-4425-AE87-DCC08444EBE3}"/>
              </a:ext>
            </a:extLst>
          </p:cNvPr>
          <p:cNvSpPr txBox="1">
            <a:spLocks/>
          </p:cNvSpPr>
          <p:nvPr/>
        </p:nvSpPr>
        <p:spPr bwMode="auto">
          <a:xfrm>
            <a:off x="0" y="21171"/>
            <a:ext cx="10096500" cy="1316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3613" tIns="56808" rIns="113613" bIns="56808" numCol="1" anchor="ctr" anchorCtr="0" compatLnSpc="1">
            <a:prstTxWarp prst="textNoShape">
              <a:avLst/>
            </a:prstTxWarp>
          </a:bodyPr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9pPr>
          </a:lstStyle>
          <a:p>
            <a:r>
              <a:rPr lang="zh-TW" altLang="en-US" sz="2800" kern="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en-US" altLang="zh-TW" sz="2800" kern="0" dirty="0" smtClean="0">
                <a:solidFill>
                  <a:srgbClr val="01544C"/>
                </a:solidFill>
                <a:latin typeface="微軟正黑體"/>
              </a:rPr>
              <a:t>2-1.Container Management - </a:t>
            </a:r>
            <a:r>
              <a:rPr lang="en-US" altLang="zh-TW" sz="2800" kern="0" dirty="0" err="1" smtClean="0">
                <a:solidFill>
                  <a:srgbClr val="01544C"/>
                </a:solidFill>
                <a:latin typeface="微軟正黑體"/>
              </a:rPr>
              <a:t>Kubernetes</a:t>
            </a:r>
            <a:endParaRPr lang="zh-TW" altLang="en-US" sz="2800" kern="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083" y="49732"/>
            <a:ext cx="1468597" cy="104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群組 5"/>
          <p:cNvGrpSpPr/>
          <p:nvPr/>
        </p:nvGrpSpPr>
        <p:grpSpPr>
          <a:xfrm>
            <a:off x="1691098" y="5014277"/>
            <a:ext cx="7033263" cy="2103167"/>
            <a:chOff x="1531618" y="4808674"/>
            <a:chExt cx="7033263" cy="2103167"/>
          </a:xfrm>
        </p:grpSpPr>
        <p:grpSp>
          <p:nvGrpSpPr>
            <p:cNvPr id="5" name="群組 4"/>
            <p:cNvGrpSpPr/>
            <p:nvPr/>
          </p:nvGrpSpPr>
          <p:grpSpPr>
            <a:xfrm>
              <a:off x="1531618" y="4808674"/>
              <a:ext cx="7033263" cy="2103167"/>
              <a:chOff x="1664210" y="4688516"/>
              <a:chExt cx="7033263" cy="2103167"/>
            </a:xfrm>
          </p:grpSpPr>
          <p:grpSp>
            <p:nvGrpSpPr>
              <p:cNvPr id="43" name="群組 42"/>
              <p:cNvGrpSpPr/>
              <p:nvPr/>
            </p:nvGrpSpPr>
            <p:grpSpPr>
              <a:xfrm>
                <a:off x="1664210" y="5052782"/>
                <a:ext cx="7033263" cy="1738901"/>
                <a:chOff x="2884044" y="3283169"/>
                <a:chExt cx="5712585" cy="1738901"/>
              </a:xfrm>
            </p:grpSpPr>
            <p:sp>
              <p:nvSpPr>
                <p:cNvPr id="46" name="文字方塊 45"/>
                <p:cNvSpPr txBox="1"/>
                <p:nvPr/>
              </p:nvSpPr>
              <p:spPr>
                <a:xfrm>
                  <a:off x="2884044" y="3734613"/>
                  <a:ext cx="1728192" cy="461665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 smtClean="0"/>
                    <a:t>K8S(master)</a:t>
                  </a:r>
                </a:p>
              </p:txBody>
            </p:sp>
            <p:sp>
              <p:nvSpPr>
                <p:cNvPr id="51" name="向右箭號 50"/>
                <p:cNvSpPr/>
                <p:nvPr/>
              </p:nvSpPr>
              <p:spPr>
                <a:xfrm>
                  <a:off x="4736511" y="3764230"/>
                  <a:ext cx="720080" cy="360040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2" name="文字方塊 51"/>
                <p:cNvSpPr txBox="1"/>
                <p:nvPr/>
              </p:nvSpPr>
              <p:spPr>
                <a:xfrm>
                  <a:off x="5619108" y="3283169"/>
                  <a:ext cx="2977521" cy="400110"/>
                </a:xfrm>
                <a:prstGeom prst="rect">
                  <a:avLst/>
                </a:prstGeom>
                <a:solidFill>
                  <a:srgbClr val="FFFF00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dirty="0" smtClean="0"/>
                    <a:t>POD1:Containerized App1</a:t>
                  </a:r>
                  <a:endParaRPr lang="zh-TW" altLang="en-US" sz="2000" dirty="0"/>
                </a:p>
              </p:txBody>
            </p:sp>
            <p:sp>
              <p:nvSpPr>
                <p:cNvPr id="53" name="文字方塊 52"/>
                <p:cNvSpPr txBox="1"/>
                <p:nvPr/>
              </p:nvSpPr>
              <p:spPr>
                <a:xfrm>
                  <a:off x="5619107" y="4150474"/>
                  <a:ext cx="2977521" cy="400110"/>
                </a:xfrm>
                <a:prstGeom prst="rect">
                  <a:avLst/>
                </a:prstGeom>
                <a:solidFill>
                  <a:srgbClr val="FFFF00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dirty="0" smtClean="0"/>
                    <a:t>POD1:Containerized App2</a:t>
                  </a:r>
                  <a:endParaRPr lang="zh-TW" altLang="en-US" sz="2000" dirty="0"/>
                </a:p>
              </p:txBody>
            </p:sp>
            <p:sp>
              <p:nvSpPr>
                <p:cNvPr id="54" name="文字方塊 53"/>
                <p:cNvSpPr txBox="1"/>
                <p:nvPr/>
              </p:nvSpPr>
              <p:spPr>
                <a:xfrm>
                  <a:off x="5619108" y="4621960"/>
                  <a:ext cx="2977521" cy="400110"/>
                </a:xfrm>
                <a:prstGeom prst="rect">
                  <a:avLst/>
                </a:prstGeom>
                <a:solidFill>
                  <a:srgbClr val="FFFF00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dirty="0" smtClean="0"/>
                    <a:t>POD2:Containerized App3</a:t>
                  </a:r>
                  <a:endParaRPr lang="zh-TW" altLang="en-US" sz="2000" dirty="0"/>
                </a:p>
              </p:txBody>
            </p:sp>
          </p:grpSp>
          <p:sp>
            <p:nvSpPr>
              <p:cNvPr id="3" name="文字方塊 2"/>
              <p:cNvSpPr txBox="1"/>
              <p:nvPr/>
            </p:nvSpPr>
            <p:spPr>
              <a:xfrm>
                <a:off x="5023069" y="4688516"/>
                <a:ext cx="3674404" cy="830997"/>
              </a:xfrm>
              <a:prstGeom prst="rect">
                <a:avLst/>
              </a:prstGeom>
              <a:noFill/>
              <a:ln w="38100">
                <a:solidFill>
                  <a:srgbClr val="08407E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latin typeface="+mn-lt"/>
                    <a:ea typeface="+mj-ea"/>
                  </a:rPr>
                  <a:t>Node1:Win10</a:t>
                </a:r>
              </a:p>
              <a:p>
                <a:endParaRPr lang="en-US" altLang="zh-TW" dirty="0" smtClean="0">
                  <a:latin typeface="+mn-lt"/>
                  <a:ea typeface="+mj-ea"/>
                </a:endParaRPr>
              </a:p>
            </p:txBody>
          </p:sp>
          <p:sp>
            <p:nvSpPr>
              <p:cNvPr id="55" name="文字方塊 54"/>
              <p:cNvSpPr txBox="1"/>
              <p:nvPr/>
            </p:nvSpPr>
            <p:spPr>
              <a:xfrm>
                <a:off x="5023069" y="5557242"/>
                <a:ext cx="3674404" cy="1200329"/>
              </a:xfrm>
              <a:prstGeom prst="rect">
                <a:avLst/>
              </a:prstGeom>
              <a:noFill/>
              <a:ln w="38100">
                <a:solidFill>
                  <a:srgbClr val="08407E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latin typeface="+mn-lt"/>
                    <a:ea typeface="+mj-ea"/>
                  </a:rPr>
                  <a:t>Node2:Win7</a:t>
                </a:r>
              </a:p>
              <a:p>
                <a:endParaRPr lang="en-US" altLang="zh-TW" dirty="0">
                  <a:latin typeface="+mn-lt"/>
                  <a:ea typeface="+mj-ea"/>
                </a:endParaRPr>
              </a:p>
              <a:p>
                <a:endParaRPr lang="en-US" altLang="zh-TW" dirty="0">
                  <a:latin typeface="+mn-lt"/>
                  <a:ea typeface="+mj-ea"/>
                </a:endParaRPr>
              </a:p>
            </p:txBody>
          </p:sp>
        </p:grpSp>
        <p:pic>
          <p:nvPicPr>
            <p:cNvPr id="2" name="圖片 1" descr="畫面剪輯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993"/>
            <a:stretch/>
          </p:blipFill>
          <p:spPr>
            <a:xfrm>
              <a:off x="7064474" y="4853378"/>
              <a:ext cx="1345194" cy="319562"/>
            </a:xfrm>
            <a:prstGeom prst="rect">
              <a:avLst/>
            </a:prstGeom>
          </p:spPr>
        </p:pic>
        <p:pic>
          <p:nvPicPr>
            <p:cNvPr id="30" name="圖片 29" descr="畫面剪輯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993"/>
            <a:stretch/>
          </p:blipFill>
          <p:spPr>
            <a:xfrm>
              <a:off x="7064474" y="5717083"/>
              <a:ext cx="1345194" cy="319562"/>
            </a:xfrm>
            <a:prstGeom prst="rect">
              <a:avLst/>
            </a:prstGeom>
          </p:spPr>
        </p:pic>
      </p:grp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531" y="1740817"/>
            <a:ext cx="2866153" cy="2188627"/>
          </a:xfrm>
          <a:prstGeom prst="rect">
            <a:avLst/>
          </a:prstGeom>
        </p:spPr>
      </p:pic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740" y="1786406"/>
            <a:ext cx="2954471" cy="218666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536531" y="2835130"/>
            <a:ext cx="6699680" cy="417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546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2"/>
    </mc:Choice>
    <mc:Fallback xmlns="">
      <p:transition spd="slow" advTm="25682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F798CC88-01A9-40E8-BEB1-9C272FD6B9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37967" y="1415128"/>
            <a:ext cx="9620569" cy="5866076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AI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運用在維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運監控上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，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將前面</a:t>
            </a: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Test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、</a:t>
            </a: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Deploy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等流程產生的訊息，透過機器學習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來預測錯誤、異常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檢測，大幅降低找尋系統問題的時間及成本。</a:t>
            </a:r>
            <a:endParaRPr lang="en-US" altLang="zh-TW" sz="2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-242029"/>
            <a:ext cx="229510" cy="48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26033" y="20255608"/>
            <a:ext cx="5977814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敏捷性和生產率的提高。他們通過分析IT和業務數據，從而獲得收益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326034" y="20447060"/>
            <a:ext cx="4631291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關於用戶交互，業務活動和支持IT系統行為的見解。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220863" y="2031475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326034" y="20766148"/>
            <a:ext cx="5807895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服務改善和成本降低。他們通過大大節省時間和精力來做到這一點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326033" y="20957600"/>
            <a:ext cx="465373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確定正常運行時間和性能問題的原因。行為預測通知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326033" y="2114905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預測可以支持資源優化工作。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220863" y="2082529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26034" y="21468140"/>
            <a:ext cx="6192616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風險緩解。他們通過分析監視，配置和服務台數據來做到這一點。他們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26033" y="2165959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從操作和安全角度識別異常。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20863" y="21527282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326033" y="21978680"/>
            <a:ext cx="509135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競爭差異/破壞。他們通過對市場的快速響應來做到這一點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26033" y="22354799"/>
            <a:ext cx="4076652" cy="345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和基於機器的班次分析得出的最終用戶需求。</a:t>
            </a: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31" name="標題 1">
            <a:extLst>
              <a:ext uri="{FF2B5EF4-FFF2-40B4-BE49-F238E27FC236}">
                <a16:creationId xmlns="" xmlns:a16="http://schemas.microsoft.com/office/drawing/2014/main" id="{14AD0BFF-A276-4425-AE87-DCC08444EBE3}"/>
              </a:ext>
            </a:extLst>
          </p:cNvPr>
          <p:cNvSpPr txBox="1">
            <a:spLocks/>
          </p:cNvSpPr>
          <p:nvPr/>
        </p:nvSpPr>
        <p:spPr bwMode="auto">
          <a:xfrm>
            <a:off x="0" y="135914"/>
            <a:ext cx="10096500" cy="1316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3613" tIns="56808" rIns="113613" bIns="56808" numCol="1" anchor="ctr" anchorCtr="0" compatLnSpc="1">
            <a:prstTxWarp prst="textNoShape">
              <a:avLst/>
            </a:prstTxWarp>
          </a:bodyPr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9pPr>
          </a:lstStyle>
          <a:p>
            <a:r>
              <a:rPr lang="zh-TW" altLang="en-US" sz="2800" kern="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en-US" altLang="zh-TW" sz="2800" kern="0" dirty="0" smtClean="0">
                <a:solidFill>
                  <a:srgbClr val="01544C"/>
                </a:solidFill>
                <a:latin typeface="微軟正黑體"/>
              </a:rPr>
              <a:t>2-2.Artificial </a:t>
            </a:r>
            <a:r>
              <a:rPr lang="en-US" altLang="zh-TW" sz="2800" kern="0" dirty="0">
                <a:solidFill>
                  <a:srgbClr val="01544C"/>
                </a:solidFill>
                <a:latin typeface="微軟正黑體"/>
              </a:rPr>
              <a:t>Intelligence</a:t>
            </a:r>
            <a:r>
              <a:rPr lang="en-US" altLang="zh-TW" sz="2800" kern="0" dirty="0" smtClean="0">
                <a:solidFill>
                  <a:srgbClr val="01544C"/>
                </a:solidFill>
                <a:latin typeface="微軟正黑體"/>
              </a:rPr>
              <a:t> for IT Operations (</a:t>
            </a:r>
            <a:r>
              <a:rPr lang="en-US" altLang="zh-TW" sz="2800" kern="0" dirty="0" err="1" smtClean="0">
                <a:solidFill>
                  <a:srgbClr val="01544C"/>
                </a:solidFill>
                <a:latin typeface="微軟正黑體"/>
              </a:rPr>
              <a:t>AIOps</a:t>
            </a:r>
            <a:r>
              <a:rPr lang="en-US" altLang="zh-TW" sz="2800" kern="0" dirty="0" smtClean="0">
                <a:solidFill>
                  <a:srgbClr val="01544C"/>
                </a:solidFill>
                <a:latin typeface="微軟正黑體"/>
              </a:rPr>
              <a:t>)</a:t>
            </a:r>
            <a:endParaRPr lang="zh-TW" altLang="en-US" sz="2800" kern="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2666" y="22122"/>
            <a:ext cx="1339006" cy="68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內容版面配置區 3">
            <a:extLst>
              <a:ext uri="{FF2B5EF4-FFF2-40B4-BE49-F238E27FC236}">
                <a16:creationId xmlns="" xmlns:a16="http://schemas.microsoft.com/office/drawing/2014/main" id="{F798CC88-01A9-40E8-BEB1-9C272FD6B9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69481" y="2748930"/>
            <a:ext cx="9620569" cy="1902182"/>
          </a:xfrm>
        </p:spPr>
        <p:txBody>
          <a:bodyPr/>
          <a:lstStyle/>
          <a:p>
            <a:pPr marL="426054" indent="-426054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TW" sz="2400" b="1" dirty="0" err="1">
                <a:latin typeface="+mn-ea"/>
                <a:cs typeface="Arial" panose="020B0604020202020204" pitchFamily="34" charset="0"/>
              </a:rPr>
              <a:t>Bigpanda</a:t>
            </a:r>
            <a:r>
              <a:rPr lang="en-US" altLang="zh-TW" sz="2500" dirty="0">
                <a:latin typeface="+mn-ea"/>
                <a:cs typeface="Arial" panose="020B0604020202020204" pitchFamily="34" charset="0"/>
              </a:rPr>
              <a:t>- </a:t>
            </a:r>
            <a:r>
              <a:rPr lang="en-US" altLang="zh-TW" sz="2200" dirty="0" smtClean="0">
                <a:latin typeface="+mn-ea"/>
                <a:cs typeface="Arial" panose="020B0604020202020204" pitchFamily="34" charset="0"/>
              </a:rPr>
              <a:t>AI</a:t>
            </a:r>
            <a:r>
              <a:rPr lang="zh-TW" altLang="en-US" sz="2200" dirty="0" smtClean="0">
                <a:latin typeface="+mn-ea"/>
                <a:cs typeface="Arial" panose="020B0604020202020204" pitchFamily="34" charset="0"/>
              </a:rPr>
              <a:t>維運管理</a:t>
            </a:r>
            <a:r>
              <a:rPr lang="zh-TW" altLang="en-US" sz="2200" dirty="0">
                <a:latin typeface="+mn-ea"/>
                <a:cs typeface="Arial" panose="020B0604020202020204" pitchFamily="34" charset="0"/>
              </a:rPr>
              <a:t>平台主要功能包含</a:t>
            </a:r>
            <a:r>
              <a:rPr lang="en-US" altLang="zh-TW" sz="2200" dirty="0">
                <a:latin typeface="+mn-ea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2200" dirty="0" smtClean="0">
                <a:latin typeface="+mn-ea"/>
              </a:rPr>
              <a:t>   </a:t>
            </a:r>
            <a:r>
              <a:rPr lang="en-US" altLang="zh-TW" sz="2200" dirty="0" smtClean="0">
                <a:latin typeface="+mn-ea"/>
              </a:rPr>
              <a:t>Open </a:t>
            </a:r>
            <a:r>
              <a:rPr lang="en-US" altLang="zh-TW" sz="2200" dirty="0">
                <a:latin typeface="+mn-ea"/>
              </a:rPr>
              <a:t>Integration </a:t>
            </a:r>
            <a:r>
              <a:rPr lang="en-US" altLang="zh-TW" sz="2200" dirty="0" smtClean="0">
                <a:latin typeface="+mn-ea"/>
              </a:rPr>
              <a:t>Hub     </a:t>
            </a:r>
            <a:r>
              <a:rPr lang="zh-TW" altLang="en-US" sz="2200" dirty="0">
                <a:latin typeface="+mn-ea"/>
              </a:rPr>
              <a:t> </a:t>
            </a:r>
            <a:r>
              <a:rPr lang="zh-TW" altLang="en-US" sz="2200" dirty="0" smtClean="0">
                <a:latin typeface="+mn-ea"/>
              </a:rPr>
              <a:t>    </a:t>
            </a:r>
            <a:r>
              <a:rPr lang="en-US" altLang="zh-TW" sz="2200" dirty="0" smtClean="0">
                <a:latin typeface="+mn-ea"/>
              </a:rPr>
              <a:t>Open </a:t>
            </a:r>
            <a:r>
              <a:rPr lang="en-US" altLang="zh-TW" sz="2200" dirty="0">
                <a:latin typeface="+mn-ea"/>
              </a:rPr>
              <a:t>box ML</a:t>
            </a:r>
            <a:r>
              <a:rPr lang="en-US" altLang="zh-TW" sz="2200" dirty="0">
                <a:latin typeface="+mn-ea"/>
                <a:cs typeface="Arial" panose="020B0604020202020204" pitchFamily="34" charset="0"/>
              </a:rPr>
              <a:t>		</a:t>
            </a:r>
            <a:r>
              <a:rPr lang="zh-TW" altLang="en-US" sz="2200" dirty="0">
                <a:latin typeface="+mn-ea"/>
                <a:cs typeface="Arial" panose="020B0604020202020204" pitchFamily="34" charset="0"/>
              </a:rPr>
              <a:t>   </a:t>
            </a:r>
            <a:r>
              <a:rPr lang="en-US" altLang="zh-TW" sz="2200" dirty="0" smtClean="0">
                <a:latin typeface="+mn-ea"/>
              </a:rPr>
              <a:t>LØ</a:t>
            </a:r>
            <a:r>
              <a:rPr lang="en-US" altLang="zh-TW" sz="2200" dirty="0">
                <a:latin typeface="+mn-ea"/>
              </a:rPr>
              <a:t> 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500" dirty="0">
                <a:latin typeface="+mn-ea"/>
                <a:cs typeface="Arial" panose="020B0604020202020204" pitchFamily="34" charset="0"/>
              </a:rPr>
              <a:t>	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2500" dirty="0">
              <a:latin typeface="+mn-ea"/>
              <a:cs typeface="Arial" panose="020B0604020202020204" pitchFamily="34" charset="0"/>
            </a:endParaRPr>
          </a:p>
        </p:txBody>
      </p:sp>
      <p:grpSp>
        <p:nvGrpSpPr>
          <p:cNvPr id="32" name="群組 31"/>
          <p:cNvGrpSpPr/>
          <p:nvPr/>
        </p:nvGrpSpPr>
        <p:grpSpPr>
          <a:xfrm>
            <a:off x="799778" y="3960543"/>
            <a:ext cx="8943225" cy="2632557"/>
            <a:chOff x="281489" y="3131224"/>
            <a:chExt cx="9576028" cy="3208621"/>
          </a:xfrm>
        </p:grpSpPr>
        <p:pic>
          <p:nvPicPr>
            <p:cNvPr id="33" name="圖片 32" descr="畫面剪輯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489" y="3221814"/>
              <a:ext cx="2819217" cy="3069948"/>
            </a:xfrm>
            <a:prstGeom prst="rect">
              <a:avLst/>
            </a:prstGeom>
          </p:spPr>
        </p:pic>
        <p:pic>
          <p:nvPicPr>
            <p:cNvPr id="34" name="圖片 33" descr="畫面剪輯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41" r="8998"/>
            <a:stretch/>
          </p:blipFill>
          <p:spPr>
            <a:xfrm>
              <a:off x="3178773" y="3131224"/>
              <a:ext cx="3736915" cy="3208621"/>
            </a:xfrm>
            <a:prstGeom prst="rect">
              <a:avLst/>
            </a:prstGeom>
          </p:spPr>
        </p:pic>
        <p:pic>
          <p:nvPicPr>
            <p:cNvPr id="35" name="圖片 34" descr="畫面剪輯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2964" y="3221814"/>
              <a:ext cx="2884553" cy="2997360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422439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2"/>
    </mc:Choice>
    <mc:Fallback xmlns="">
      <p:transition spd="slow" advTm="25682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F798CC88-01A9-40E8-BEB1-9C272FD6B9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1627" y="1362916"/>
            <a:ext cx="9620569" cy="190218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5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	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25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-242029"/>
            <a:ext cx="229510" cy="48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26033" y="20255608"/>
            <a:ext cx="5977814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敏捷性和生產率的提高。他們通過分析IT和業務數據，從而獲得收益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326034" y="20447060"/>
            <a:ext cx="4631291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關於用戶交互，業務活動和支持IT系統行為的見解。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220863" y="2031475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326034" y="20766148"/>
            <a:ext cx="5807895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服務改善和成本降低。他們通過大大節省時間和精力來做到這一點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326033" y="20957600"/>
            <a:ext cx="465373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確定正常運行時間和性能問題的原因。行為預測通知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326033" y="2114905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預測可以支持資源優化工作。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220863" y="2082529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26034" y="21468140"/>
            <a:ext cx="6192616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風險緩解。他們通過分析監視，配置和服務台數據來做到這一點。他們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26033" y="2165959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從操作和安全角度識別異常。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20863" y="21527282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326033" y="21978680"/>
            <a:ext cx="509135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競爭差異/破壞。他們通過對市場的快速響應來做到這一點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26033" y="22354799"/>
            <a:ext cx="4076652" cy="345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和基於機器的班次分析得出的最終用戶需求。</a:t>
            </a: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33" name="標題 1">
            <a:extLst>
              <a:ext uri="{FF2B5EF4-FFF2-40B4-BE49-F238E27FC236}">
                <a16:creationId xmlns="" xmlns:a16="http://schemas.microsoft.com/office/drawing/2014/main" id="{14AD0BFF-A276-4425-AE87-DCC08444EBE3}"/>
              </a:ext>
            </a:extLst>
          </p:cNvPr>
          <p:cNvSpPr txBox="1">
            <a:spLocks/>
          </p:cNvSpPr>
          <p:nvPr/>
        </p:nvSpPr>
        <p:spPr bwMode="auto">
          <a:xfrm>
            <a:off x="0" y="38900"/>
            <a:ext cx="10096500" cy="1316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3613" tIns="56808" rIns="113613" bIns="56808" numCol="1" anchor="ctr" anchorCtr="0" compatLnSpc="1">
            <a:prstTxWarp prst="textNoShape">
              <a:avLst/>
            </a:prstTxWarp>
          </a:bodyPr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9pPr>
          </a:lstStyle>
          <a:p>
            <a:r>
              <a:rPr lang="zh-TW" altLang="en-US" sz="2800" kern="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zh-TW" altLang="en-US" kern="0" dirty="0" smtClean="0">
                <a:solidFill>
                  <a:srgbClr val="01544C"/>
                </a:solidFill>
                <a:latin typeface="微軟正黑體"/>
              </a:rPr>
              <a:t>心得分享</a:t>
            </a:r>
            <a:endParaRPr lang="zh-TW" altLang="en-US" kern="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34" name="內容版面配置區 3">
            <a:extLst>
              <a:ext uri="{FF2B5EF4-FFF2-40B4-BE49-F238E27FC236}">
                <a16:creationId xmlns="" xmlns:a16="http://schemas.microsoft.com/office/drawing/2014/main" id="{F798CC88-01A9-40E8-BEB1-9C272FD6B9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44027" y="948730"/>
            <a:ext cx="9620569" cy="1902182"/>
          </a:xfrm>
        </p:spPr>
        <p:txBody>
          <a:bodyPr/>
          <a:lstStyle/>
          <a:p>
            <a:pPr marL="426054" indent="-426054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zh-TW" sz="2800" dirty="0" smtClean="0"/>
              <a:t>有</a:t>
            </a:r>
            <a:r>
              <a:rPr lang="zh-TW" altLang="zh-TW" sz="2800" dirty="0"/>
              <a:t>別於學校所</a:t>
            </a:r>
            <a:r>
              <a:rPr lang="zh-TW" altLang="zh-TW" sz="2800" dirty="0" smtClean="0"/>
              <a:t>學</a:t>
            </a:r>
            <a:r>
              <a:rPr lang="zh-TW" altLang="en-US" sz="2800" dirty="0" smtClean="0"/>
              <a:t>  </a:t>
            </a:r>
            <a:r>
              <a:rPr lang="en-US" altLang="zh-TW" sz="2800" dirty="0" smtClean="0"/>
              <a:t>- </a:t>
            </a:r>
            <a:r>
              <a:rPr lang="zh-TW" altLang="en-US" sz="2200" dirty="0" smtClean="0"/>
              <a:t>學到的技術可以連貫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	</a:t>
            </a:r>
            <a:endParaRPr lang="en-US" altLang="zh-TW" sz="2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 marL="426054" indent="-426054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zh-TW" sz="2800" dirty="0"/>
              <a:t>時間</a:t>
            </a:r>
            <a:r>
              <a:rPr lang="zh-TW" altLang="zh-TW" sz="2800" dirty="0" smtClean="0"/>
              <a:t>管理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- </a:t>
            </a:r>
            <a:r>
              <a:rPr lang="zh-TW" altLang="en-US" sz="2200" dirty="0" smtClean="0"/>
              <a:t>有效率的處理工作</a:t>
            </a:r>
            <a:endParaRPr lang="en-US" altLang="zh-TW" sz="2200" dirty="0" smtClean="0"/>
          </a:p>
          <a:p>
            <a:pPr marL="426054" indent="-426054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zh-TW" sz="2800" dirty="0"/>
              <a:t>解決問題</a:t>
            </a:r>
            <a:r>
              <a:rPr lang="zh-TW" altLang="zh-TW" sz="2800" dirty="0" smtClean="0"/>
              <a:t>能力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-</a:t>
            </a:r>
            <a:r>
              <a:rPr lang="zh-TW" altLang="en-US" sz="2800" dirty="0" smtClean="0"/>
              <a:t> </a:t>
            </a:r>
            <a:r>
              <a:rPr lang="zh-TW" altLang="en-US" sz="2200" dirty="0" smtClean="0"/>
              <a:t>找救兵</a:t>
            </a:r>
            <a:r>
              <a:rPr lang="zh-TW" altLang="en-US" sz="2200" dirty="0" smtClean="0"/>
              <a:t>、</a:t>
            </a:r>
            <a:r>
              <a:rPr lang="en-US" altLang="zh-TW" sz="2200" dirty="0" smtClean="0"/>
              <a:t>Google</a:t>
            </a:r>
            <a:r>
              <a:rPr lang="zh-TW" altLang="en-US" sz="2200" dirty="0" smtClean="0"/>
              <a:t>找答案</a:t>
            </a:r>
            <a:endParaRPr lang="en-US" altLang="zh-TW" sz="2200" dirty="0" smtClean="0"/>
          </a:p>
          <a:p>
            <a:pPr marL="426054" indent="-426054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zh-TW" sz="2800" dirty="0" smtClean="0"/>
              <a:t>團隊</a:t>
            </a:r>
            <a:r>
              <a:rPr lang="zh-TW" altLang="zh-TW" sz="2800" dirty="0" smtClean="0"/>
              <a:t>合作</a:t>
            </a:r>
            <a:r>
              <a:rPr lang="en-US" altLang="zh-TW" sz="2800" dirty="0" smtClean="0"/>
              <a:t> - </a:t>
            </a:r>
            <a:r>
              <a:rPr lang="zh-TW" altLang="en-US" sz="2200" dirty="0" smtClean="0"/>
              <a:t>互相幫助</a:t>
            </a:r>
            <a:endParaRPr lang="en-US" altLang="zh-TW" sz="2200" dirty="0" smtClean="0"/>
          </a:p>
          <a:p>
            <a:pPr marL="426054" indent="-426054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2800" dirty="0" smtClean="0"/>
              <a:t>主管耐心指導</a:t>
            </a:r>
            <a:endParaRPr lang="en-US" altLang="zh-TW" sz="25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0" name="標題 1">
            <a:extLst>
              <a:ext uri="{FF2B5EF4-FFF2-40B4-BE49-F238E27FC236}">
                <a16:creationId xmlns="" xmlns:a16="http://schemas.microsoft.com/office/drawing/2014/main" id="{14AD0BFF-A276-4425-AE87-DCC08444EBE3}"/>
              </a:ext>
            </a:extLst>
          </p:cNvPr>
          <p:cNvSpPr txBox="1">
            <a:spLocks/>
          </p:cNvSpPr>
          <p:nvPr/>
        </p:nvSpPr>
        <p:spPr bwMode="auto">
          <a:xfrm>
            <a:off x="7690" y="4045074"/>
            <a:ext cx="10096500" cy="1316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3613" tIns="56808" rIns="113613" bIns="56808" numCol="1" anchor="ctr" anchorCtr="0" compatLnSpc="1">
            <a:prstTxWarp prst="textNoShape">
              <a:avLst/>
            </a:prstTxWarp>
          </a:bodyPr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9pPr>
          </a:lstStyle>
          <a:p>
            <a:r>
              <a:rPr lang="zh-TW" altLang="en-US" sz="2800" kern="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zh-TW" altLang="en-US" kern="0" dirty="0">
                <a:solidFill>
                  <a:srgbClr val="01544C"/>
                </a:solidFill>
                <a:latin typeface="微軟正黑體"/>
              </a:rPr>
              <a:t>建議</a:t>
            </a:r>
          </a:p>
        </p:txBody>
      </p:sp>
      <p:sp>
        <p:nvSpPr>
          <p:cNvPr id="31" name="內容版面配置區 3">
            <a:extLst>
              <a:ext uri="{FF2B5EF4-FFF2-40B4-BE49-F238E27FC236}">
                <a16:creationId xmlns="" xmlns:a16="http://schemas.microsoft.com/office/drawing/2014/main" id="{F798CC88-01A9-40E8-BEB1-9C272FD6B9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67730" y="5197202"/>
            <a:ext cx="9620569" cy="1902182"/>
          </a:xfrm>
        </p:spPr>
        <p:txBody>
          <a:bodyPr/>
          <a:lstStyle/>
          <a:p>
            <a:pPr marL="426054" indent="-426054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TW" sz="2800" dirty="0" smtClean="0"/>
              <a:t>Gartner</a:t>
            </a:r>
            <a:r>
              <a:rPr lang="zh-TW" altLang="en-US" sz="2800" dirty="0" smtClean="0"/>
              <a:t>報告</a:t>
            </a:r>
            <a:r>
              <a:rPr lang="zh-TW" altLang="en-US" sz="2800" dirty="0" smtClean="0"/>
              <a:t>延伸內容</a:t>
            </a:r>
            <a:r>
              <a:rPr lang="zh-TW" altLang="en-US" sz="2800" dirty="0" smtClean="0"/>
              <a:t>納入</a:t>
            </a:r>
            <a:r>
              <a:rPr lang="zh-TW" altLang="en-US" sz="2800" dirty="0" smtClean="0"/>
              <a:t>課程</a:t>
            </a:r>
            <a:endParaRPr lang="en-US" altLang="zh-TW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421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2"/>
    </mc:Choice>
    <mc:Fallback xmlns="">
      <p:transition spd="slow" advTm="25682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655762" y="2532906"/>
            <a:ext cx="8582025" cy="1276350"/>
          </a:xfrm>
          <a:noFill/>
          <a:ln/>
        </p:spPr>
        <p:txBody>
          <a:bodyPr/>
          <a:lstStyle/>
          <a:p>
            <a:pPr algn="ctr"/>
            <a:r>
              <a:rPr lang="en-US" altLang="zh-TW" sz="3800" dirty="0" smtClean="0">
                <a:latin typeface="Arial" pitchFamily="34" charset="0"/>
                <a:ea typeface="微軟正黑體" pitchFamily="34" charset="-120"/>
              </a:rPr>
              <a:t>The End</a:t>
            </a:r>
            <a:endParaRPr lang="en-US" altLang="zh-TW" sz="3800" dirty="0">
              <a:latin typeface="Arial" pitchFamily="34" charset="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855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3579"/>
            <a:ext cx="10096500" cy="1168333"/>
          </a:xfrm>
        </p:spPr>
        <p:txBody>
          <a:bodyPr/>
          <a:lstStyle/>
          <a:p>
            <a:r>
              <a:rPr lang="en-US" altLang="zh-TW" dirty="0" smtClean="0">
                <a:latin typeface="+mj-ea"/>
              </a:rPr>
              <a:t>   </a:t>
            </a:r>
            <a:r>
              <a:rPr lang="en-US" altLang="zh-TW" dirty="0" err="1" smtClean="0">
                <a:latin typeface="+mj-ea"/>
              </a:rPr>
              <a:t>OverView</a:t>
            </a:r>
            <a:r>
              <a:rPr lang="en-US" altLang="zh-TW" dirty="0" smtClean="0">
                <a:latin typeface="+mj-ea"/>
              </a:rPr>
              <a:t> - </a:t>
            </a:r>
            <a:r>
              <a:rPr lang="en-US" altLang="zh-TW" dirty="0" err="1" smtClean="0">
                <a:latin typeface="+mj-ea"/>
              </a:rPr>
              <a:t>DevOps</a:t>
            </a:r>
            <a:endParaRPr lang="zh-TW" altLang="en-US" sz="3600" dirty="0">
              <a:latin typeface="+mj-ea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1088136" y="3030389"/>
            <a:ext cx="8582025" cy="1518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>
            <a:lvl1pPr marL="381000" indent="-381000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•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3913" indent="-315913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8413" indent="-254000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74825" indent="-252413" algn="l" defTabSz="1014413" rtl="0" fontAlgn="base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2828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7400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31972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6544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41116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zh-TW" altLang="en-US" sz="2400" b="1" kern="0" dirty="0">
                <a:solidFill>
                  <a:srgbClr val="000000"/>
                </a:solidFill>
              </a:rPr>
              <a:t>工具</a:t>
            </a:r>
            <a:endParaRPr lang="en-US" altLang="zh-TW" sz="2400" b="1" kern="0" dirty="0" smtClean="0">
              <a:solidFill>
                <a:srgbClr val="000000"/>
              </a:solidFill>
            </a:endParaRPr>
          </a:p>
          <a:p>
            <a:r>
              <a:rPr lang="en-US" altLang="zh-TW" kern="0" dirty="0" err="1" smtClean="0">
                <a:solidFill>
                  <a:srgbClr val="000000"/>
                </a:solidFill>
              </a:rPr>
              <a:t>GitLab</a:t>
            </a:r>
            <a:r>
              <a:rPr lang="en-US" altLang="zh-TW" kern="0" dirty="0" smtClean="0">
                <a:solidFill>
                  <a:srgbClr val="000000"/>
                </a:solidFill>
              </a:rPr>
              <a:t> </a:t>
            </a:r>
            <a:r>
              <a:rPr lang="en-US" altLang="zh-TW" kern="0" dirty="0">
                <a:solidFill>
                  <a:srgbClr val="000000"/>
                </a:solidFill>
              </a:rPr>
              <a:t>- </a:t>
            </a:r>
            <a:r>
              <a:rPr lang="en-US" altLang="zh-TW" kern="0" dirty="0" smtClean="0">
                <a:solidFill>
                  <a:srgbClr val="000000"/>
                </a:solidFill>
              </a:rPr>
              <a:t>Code</a:t>
            </a:r>
          </a:p>
          <a:p>
            <a:r>
              <a:rPr lang="en-US" altLang="zh-TW" kern="0" dirty="0" err="1" smtClean="0">
                <a:solidFill>
                  <a:srgbClr val="000000"/>
                </a:solidFill>
              </a:rPr>
              <a:t>JUnit</a:t>
            </a:r>
            <a:r>
              <a:rPr lang="en-US" altLang="zh-TW" kern="0" dirty="0" smtClean="0">
                <a:solidFill>
                  <a:srgbClr val="000000"/>
                </a:solidFill>
              </a:rPr>
              <a:t> -  Test</a:t>
            </a:r>
          </a:p>
          <a:p>
            <a:r>
              <a:rPr lang="en-US" altLang="zh-TW" kern="0" dirty="0" smtClean="0">
                <a:solidFill>
                  <a:srgbClr val="000000"/>
                </a:solidFill>
              </a:rPr>
              <a:t>Jenkins</a:t>
            </a:r>
            <a:r>
              <a:rPr lang="en-US" altLang="zh-TW" b="1" kern="0" dirty="0" smtClean="0">
                <a:solidFill>
                  <a:srgbClr val="000000"/>
                </a:solidFill>
              </a:rPr>
              <a:t> </a:t>
            </a:r>
            <a:r>
              <a:rPr lang="en-US" altLang="zh-TW" kern="0" dirty="0" smtClean="0">
                <a:solidFill>
                  <a:srgbClr val="000000"/>
                </a:solidFill>
              </a:rPr>
              <a:t>- </a:t>
            </a:r>
            <a:r>
              <a:rPr lang="en-US" altLang="zh-TW" dirty="0">
                <a:solidFill>
                  <a:srgbClr val="000000"/>
                </a:solidFill>
              </a:rPr>
              <a:t>Release, </a:t>
            </a:r>
            <a:r>
              <a:rPr lang="en-US" altLang="zh-TW" dirty="0" smtClean="0">
                <a:solidFill>
                  <a:srgbClr val="000000"/>
                </a:solidFill>
              </a:rPr>
              <a:t>deploy</a:t>
            </a:r>
          </a:p>
          <a:p>
            <a:pPr marL="0" indent="0">
              <a:buNone/>
            </a:pPr>
            <a:r>
              <a:rPr lang="zh-TW" altLang="en-US" kern="0" dirty="0" smtClean="0">
                <a:solidFill>
                  <a:srgbClr val="000000"/>
                </a:solidFill>
              </a:rPr>
              <a:t/>
            </a:r>
            <a:br>
              <a:rPr lang="zh-TW" altLang="en-US" kern="0" dirty="0" smtClean="0">
                <a:solidFill>
                  <a:srgbClr val="000000"/>
                </a:solidFill>
              </a:rPr>
            </a:br>
            <a:endParaRPr lang="en-US" altLang="zh-TW" kern="0" dirty="0" smtClean="0">
              <a:solidFill>
                <a:srgbClr val="000000"/>
              </a:solidFill>
            </a:endParaRPr>
          </a:p>
          <a:p>
            <a:endParaRPr lang="zh-TW" altLang="en-US" kern="0" dirty="0">
              <a:solidFill>
                <a:srgbClr val="000000"/>
              </a:solidFill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 bwMode="auto">
          <a:xfrm>
            <a:off x="1077896" y="5053186"/>
            <a:ext cx="8582025" cy="1518741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>
            <a:lvl1pPr marL="381000" indent="-381000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•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3913" indent="-315913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8413" indent="-254000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74825" indent="-252413" algn="l" defTabSz="1014413" rtl="0" fontAlgn="base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2828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7400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31972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6544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41116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zh-TW" altLang="en-US" sz="2400" b="1" kern="0" dirty="0" smtClean="0">
                <a:solidFill>
                  <a:srgbClr val="000000"/>
                </a:solidFill>
              </a:rPr>
              <a:t>基礎方法</a:t>
            </a:r>
            <a:endParaRPr lang="en-US" altLang="zh-TW" sz="2400" b="1" kern="0" dirty="0" smtClean="0">
              <a:solidFill>
                <a:srgbClr val="000000"/>
              </a:solidFill>
            </a:endParaRPr>
          </a:p>
          <a:p>
            <a:r>
              <a:rPr lang="en-US" altLang="zh-TW" kern="0" dirty="0">
                <a:solidFill>
                  <a:srgbClr val="000000"/>
                </a:solidFill>
              </a:rPr>
              <a:t>Continuous </a:t>
            </a:r>
            <a:r>
              <a:rPr lang="en-US" altLang="zh-TW" kern="0" dirty="0" smtClean="0">
                <a:solidFill>
                  <a:srgbClr val="000000"/>
                </a:solidFill>
              </a:rPr>
              <a:t>integration(CI)</a:t>
            </a:r>
          </a:p>
          <a:p>
            <a:r>
              <a:rPr lang="en-US" altLang="zh-TW" kern="0" dirty="0" smtClean="0">
                <a:solidFill>
                  <a:srgbClr val="000000"/>
                </a:solidFill>
              </a:rPr>
              <a:t>Continuous testing(CT)</a:t>
            </a:r>
          </a:p>
          <a:p>
            <a:r>
              <a:rPr lang="en-US" altLang="zh-TW" kern="0" dirty="0">
                <a:solidFill>
                  <a:srgbClr val="000000"/>
                </a:solidFill>
              </a:rPr>
              <a:t>Continuous </a:t>
            </a:r>
            <a:r>
              <a:rPr lang="en-US" altLang="zh-TW" kern="0" dirty="0" smtClean="0">
                <a:solidFill>
                  <a:srgbClr val="000000"/>
                </a:solidFill>
              </a:rPr>
              <a:t>delivery/</a:t>
            </a:r>
            <a:r>
              <a:rPr lang="en-US" altLang="zh-TW" kern="0" dirty="0" err="1" smtClean="0">
                <a:solidFill>
                  <a:srgbClr val="000000"/>
                </a:solidFill>
              </a:rPr>
              <a:t>deployement</a:t>
            </a:r>
            <a:r>
              <a:rPr lang="en-US" altLang="zh-TW" kern="0" dirty="0" smtClean="0">
                <a:solidFill>
                  <a:srgbClr val="000000"/>
                </a:solidFill>
              </a:rPr>
              <a:t>(CD)</a:t>
            </a:r>
            <a:r>
              <a:rPr lang="zh-TW" altLang="en-US" kern="0" dirty="0" smtClean="0">
                <a:solidFill>
                  <a:srgbClr val="000000"/>
                </a:solidFill>
              </a:rPr>
              <a:t/>
            </a:r>
            <a:br>
              <a:rPr lang="zh-TW" altLang="en-US" kern="0" dirty="0" smtClean="0">
                <a:solidFill>
                  <a:srgbClr val="000000"/>
                </a:solidFill>
              </a:rPr>
            </a:br>
            <a:endParaRPr lang="en-US" altLang="zh-TW" kern="0" dirty="0" smtClean="0">
              <a:solidFill>
                <a:srgbClr val="000000"/>
              </a:solidFill>
            </a:endParaRPr>
          </a:p>
          <a:p>
            <a:endParaRPr lang="zh-TW" altLang="en-US" kern="0" dirty="0">
              <a:solidFill>
                <a:srgbClr val="000000"/>
              </a:solidFill>
            </a:endParaRPr>
          </a:p>
        </p:txBody>
      </p:sp>
      <p:sp>
        <p:nvSpPr>
          <p:cNvPr id="9" name="內容版面配置區 2"/>
          <p:cNvSpPr txBox="1">
            <a:spLocks/>
          </p:cNvSpPr>
          <p:nvPr/>
        </p:nvSpPr>
        <p:spPr bwMode="auto">
          <a:xfrm>
            <a:off x="1077895" y="1302197"/>
            <a:ext cx="8582025" cy="1518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>
            <a:lvl1pPr marL="381000" indent="-381000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•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3913" indent="-315913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8413" indent="-254000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74825" indent="-252413" algn="l" defTabSz="1014413" rtl="0" fontAlgn="base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2828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7400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31972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6544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41116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TW" altLang="en-US" sz="2800" b="1" kern="0" dirty="0" smtClean="0">
                <a:solidFill>
                  <a:srgbClr val="000000"/>
                </a:solidFill>
              </a:rPr>
              <a:t>重視溝通、減少隔閡</a:t>
            </a:r>
            <a:endParaRPr lang="en-US" altLang="zh-TW" sz="2800" b="1" kern="0" dirty="0" smtClean="0">
              <a:solidFill>
                <a:srgbClr val="0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800" b="1" kern="0" dirty="0" smtClean="0">
                <a:solidFill>
                  <a:srgbClr val="000000"/>
                </a:solidFill>
              </a:rPr>
              <a:t>流程自動化</a:t>
            </a:r>
            <a:r>
              <a:rPr lang="zh-TW" altLang="en-US" kern="0" dirty="0" smtClean="0">
                <a:solidFill>
                  <a:srgbClr val="000000"/>
                </a:solidFill>
              </a:rPr>
              <a:t/>
            </a:r>
            <a:br>
              <a:rPr lang="zh-TW" altLang="en-US" kern="0" dirty="0" smtClean="0">
                <a:solidFill>
                  <a:srgbClr val="000000"/>
                </a:solidFill>
              </a:rPr>
            </a:br>
            <a:endParaRPr lang="en-US" altLang="zh-TW" kern="0" dirty="0" smtClean="0">
              <a:solidFill>
                <a:srgbClr val="000000"/>
              </a:solidFill>
            </a:endParaRPr>
          </a:p>
          <a:p>
            <a:endParaRPr lang="zh-TW" altLang="en-US" kern="0" dirty="0">
              <a:solidFill>
                <a:srgbClr val="000000"/>
              </a:solidFill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4619361" y="1380316"/>
            <a:ext cx="5040560" cy="2592750"/>
            <a:chOff x="4619361" y="876722"/>
            <a:chExt cx="5040560" cy="2592750"/>
          </a:xfrm>
        </p:grpSpPr>
        <p:pic>
          <p:nvPicPr>
            <p:cNvPr id="7" name="Picture 2" descr="Fundamental of DevOps – Silicon Cod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9361" y="876722"/>
              <a:ext cx="5040560" cy="2592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文字方塊 2"/>
            <p:cNvSpPr txBox="1"/>
            <p:nvPr/>
          </p:nvSpPr>
          <p:spPr>
            <a:xfrm>
              <a:off x="5552306" y="1852116"/>
              <a:ext cx="10372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 smtClean="0">
                  <a:latin typeface="+mn-lt"/>
                  <a:ea typeface="+mj-ea"/>
                </a:rPr>
                <a:t>Dev</a:t>
              </a:r>
              <a:endParaRPr lang="zh-TW" altLang="en-US" dirty="0" err="1" smtClean="0">
                <a:latin typeface="+mn-lt"/>
                <a:ea typeface="+mj-ea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7971436" y="1884834"/>
              <a:ext cx="10372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latin typeface="+mn-lt"/>
                  <a:ea typeface="+mj-ea"/>
                </a:rPr>
                <a:t>Ops</a:t>
              </a:r>
              <a:endParaRPr lang="zh-TW" altLang="en-US" dirty="0" err="1" smtClean="0">
                <a:latin typeface="+mn-lt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081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-242029"/>
            <a:ext cx="229510" cy="48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1" name="內容版面配置區 20"/>
          <p:cNvSpPr>
            <a:spLocks noGrp="1"/>
          </p:cNvSpPr>
          <p:nvPr>
            <p:ph idx="10"/>
          </p:nvPr>
        </p:nvSpPr>
        <p:spPr>
          <a:xfrm>
            <a:off x="2599978" y="739368"/>
            <a:ext cx="6984776" cy="422948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TW" sz="2800" dirty="0" smtClean="0"/>
              <a:t>1-1.Git 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GitLab</a:t>
            </a:r>
            <a:r>
              <a:rPr lang="en-US" altLang="zh-TW" sz="2000" dirty="0" smtClean="0"/>
              <a:t>)</a:t>
            </a:r>
          </a:p>
          <a:p>
            <a:pPr>
              <a:lnSpc>
                <a:spcPct val="200000"/>
              </a:lnSpc>
            </a:pPr>
            <a:r>
              <a:rPr lang="en-US" altLang="zh-TW" sz="2800" dirty="0" smtClean="0"/>
              <a:t>Maven</a:t>
            </a:r>
          </a:p>
          <a:p>
            <a:pPr>
              <a:lnSpc>
                <a:spcPct val="200000"/>
              </a:lnSpc>
            </a:pPr>
            <a:r>
              <a:rPr lang="en-US" altLang="zh-TW" sz="2800" dirty="0" smtClean="0"/>
              <a:t>1-4.CSLAW-UT</a:t>
            </a:r>
            <a:r>
              <a:rPr lang="zh-TW" altLang="en-US" sz="2800" dirty="0" smtClean="0"/>
              <a:t>實作</a:t>
            </a:r>
            <a:endParaRPr lang="en-US" altLang="zh-TW" sz="2800" dirty="0" smtClean="0"/>
          </a:p>
          <a:p>
            <a:pPr>
              <a:lnSpc>
                <a:spcPct val="200000"/>
              </a:lnSpc>
            </a:pPr>
            <a:r>
              <a:rPr lang="en-US" altLang="zh-TW" sz="2800" dirty="0" smtClean="0"/>
              <a:t>1-2.Linux  1-3.Jenkins</a:t>
            </a:r>
            <a:endParaRPr lang="en-US" altLang="zh-TW" sz="2800" dirty="0" smtClean="0"/>
          </a:p>
          <a:p>
            <a:pPr>
              <a:lnSpc>
                <a:spcPct val="250000"/>
              </a:lnSpc>
            </a:pPr>
            <a:r>
              <a:rPr lang="en-US" altLang="zh-TW" sz="2800" dirty="0" smtClean="0">
                <a:ea typeface="微軟正黑體 Light" panose="020B0304030504040204" pitchFamily="34" charset="-120"/>
                <a:cs typeface="Arial" panose="020B0604020202020204" pitchFamily="34" charset="0"/>
              </a:rPr>
              <a:t>2-1.Gartner</a:t>
            </a:r>
            <a:r>
              <a:rPr lang="en-US" altLang="zh-TW" sz="2800" dirty="0" smtClean="0">
                <a:latin typeface="+mj-lt"/>
                <a:ea typeface="微軟正黑體 Light" panose="020B0304030504040204" pitchFamily="34" charset="-120"/>
                <a:cs typeface="Arial" panose="020B0604020202020204" pitchFamily="34" charset="0"/>
              </a:rPr>
              <a:t> Report-</a:t>
            </a:r>
            <a:r>
              <a:rPr lang="en-US" altLang="zh-TW" sz="2800" dirty="0" err="1" smtClean="0">
                <a:latin typeface="+mj-lt"/>
                <a:ea typeface="微軟正黑體 Light" panose="020B0304030504040204" pitchFamily="34" charset="-120"/>
                <a:cs typeface="Arial" panose="020B0604020202020204" pitchFamily="34" charset="0"/>
              </a:rPr>
              <a:t>Kubernetes</a:t>
            </a:r>
            <a:endParaRPr lang="en-US" altLang="zh-TW" sz="2800" dirty="0" smtClean="0">
              <a:latin typeface="+mj-lt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zh-TW" sz="2800" dirty="0" smtClean="0"/>
              <a:t>2-2.Gartner Report-</a:t>
            </a:r>
            <a:r>
              <a:rPr lang="en-US" altLang="zh-TW" sz="2800" dirty="0" err="1" smtClean="0"/>
              <a:t>AIOps</a:t>
            </a:r>
            <a:r>
              <a:rPr lang="en-US" altLang="zh-TW" sz="2800" dirty="0" smtClean="0"/>
              <a:t>-</a:t>
            </a:r>
            <a:r>
              <a:rPr lang="en-US" altLang="zh-TW" sz="2800" dirty="0" err="1" smtClean="0"/>
              <a:t>Bigpanda</a:t>
            </a:r>
            <a:endParaRPr lang="zh-TW" altLang="en-US" sz="2800" dirty="0"/>
          </a:p>
        </p:txBody>
      </p:sp>
      <p:sp>
        <p:nvSpPr>
          <p:cNvPr id="24" name="標題 1"/>
          <p:cNvSpPr>
            <a:spLocks noGrp="1"/>
          </p:cNvSpPr>
          <p:nvPr>
            <p:ph type="title"/>
          </p:nvPr>
        </p:nvSpPr>
        <p:spPr>
          <a:xfrm>
            <a:off x="0" y="-3579"/>
            <a:ext cx="10096500" cy="1168333"/>
          </a:xfrm>
        </p:spPr>
        <p:txBody>
          <a:bodyPr/>
          <a:lstStyle/>
          <a:p>
            <a:r>
              <a:rPr lang="en-US" altLang="zh-TW" dirty="0" smtClean="0">
                <a:latin typeface="+mj-ea"/>
              </a:rPr>
              <a:t>   </a:t>
            </a:r>
            <a:r>
              <a:rPr lang="en-US" altLang="zh-TW" dirty="0" err="1">
                <a:solidFill>
                  <a:srgbClr val="01544C"/>
                </a:solidFill>
                <a:latin typeface="+mj-ea"/>
              </a:rPr>
              <a:t>OverView</a:t>
            </a:r>
            <a:r>
              <a:rPr lang="en-US" altLang="zh-TW" dirty="0" smtClean="0">
                <a:latin typeface="+mj-ea"/>
              </a:rPr>
              <a:t> </a:t>
            </a:r>
            <a:r>
              <a:rPr lang="en-US" altLang="zh-TW" dirty="0">
                <a:solidFill>
                  <a:srgbClr val="01544C"/>
                </a:solidFill>
                <a:latin typeface="+mj-ea"/>
              </a:rPr>
              <a:t>-</a:t>
            </a:r>
            <a:r>
              <a:rPr lang="en-US" altLang="zh-TW" dirty="0" smtClean="0">
                <a:latin typeface="+mj-ea"/>
              </a:rPr>
              <a:t> </a:t>
            </a:r>
            <a:r>
              <a:rPr lang="en-US" altLang="zh-TW" dirty="0" err="1">
                <a:solidFill>
                  <a:srgbClr val="01544C"/>
                </a:solidFill>
                <a:latin typeface="+mj-ea"/>
              </a:rPr>
              <a:t>DevOps</a:t>
            </a:r>
            <a:endParaRPr lang="zh-TW" altLang="en-US" dirty="0">
              <a:solidFill>
                <a:srgbClr val="01544C"/>
              </a:solidFill>
              <a:latin typeface="+mj-ea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1231826" y="5269210"/>
            <a:ext cx="1728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  <a:latin typeface="+mn-lt"/>
                <a:ea typeface="+mj-ea"/>
              </a:rPr>
              <a:t>Operate</a:t>
            </a:r>
            <a:endParaRPr lang="zh-TW" altLang="en-US" b="1" dirty="0" err="1" smtClean="0">
              <a:solidFill>
                <a:schemeClr val="bg1"/>
              </a:solidFill>
              <a:latin typeface="+mn-lt"/>
              <a:ea typeface="+mj-ea"/>
            </a:endParaRPr>
          </a:p>
        </p:txBody>
      </p:sp>
      <p:grpSp>
        <p:nvGrpSpPr>
          <p:cNvPr id="43" name="群組 42"/>
          <p:cNvGrpSpPr/>
          <p:nvPr/>
        </p:nvGrpSpPr>
        <p:grpSpPr>
          <a:xfrm>
            <a:off x="912325" y="908313"/>
            <a:ext cx="1759661" cy="5890182"/>
            <a:chOff x="1158772" y="908313"/>
            <a:chExt cx="1759661" cy="5890182"/>
          </a:xfrm>
        </p:grpSpPr>
        <p:grpSp>
          <p:nvGrpSpPr>
            <p:cNvPr id="23" name="群組 22"/>
            <p:cNvGrpSpPr/>
            <p:nvPr/>
          </p:nvGrpSpPr>
          <p:grpSpPr>
            <a:xfrm>
              <a:off x="1159819" y="908313"/>
              <a:ext cx="1758614" cy="5890182"/>
              <a:chOff x="513854" y="908313"/>
              <a:chExt cx="1758614" cy="5890182"/>
            </a:xfrm>
          </p:grpSpPr>
          <p:grpSp>
            <p:nvGrpSpPr>
              <p:cNvPr id="6" name="群組 5"/>
              <p:cNvGrpSpPr/>
              <p:nvPr/>
            </p:nvGrpSpPr>
            <p:grpSpPr>
              <a:xfrm rot="5400000">
                <a:off x="931977" y="587454"/>
                <a:ext cx="951742" cy="1593460"/>
                <a:chOff x="511751" y="1092746"/>
                <a:chExt cx="3037837" cy="936104"/>
              </a:xfrm>
              <a:solidFill>
                <a:srgbClr val="CC6600"/>
              </a:solidFill>
            </p:grpSpPr>
            <p:sp>
              <p:nvSpPr>
                <p:cNvPr id="3" name="燕尾形向右箭號 2"/>
                <p:cNvSpPr/>
                <p:nvPr/>
              </p:nvSpPr>
              <p:spPr>
                <a:xfrm>
                  <a:off x="511751" y="1092746"/>
                  <a:ext cx="3037837" cy="936104"/>
                </a:xfrm>
                <a:prstGeom prst="notchedRightArrow">
                  <a:avLst>
                    <a:gd name="adj1" fmla="val 100000"/>
                    <a:gd name="adj2" fmla="val 26954"/>
                  </a:avLst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" name="文字方塊 4"/>
                <p:cNvSpPr txBox="1"/>
                <p:nvPr/>
              </p:nvSpPr>
              <p:spPr>
                <a:xfrm rot="16200000">
                  <a:off x="1745687" y="787552"/>
                  <a:ext cx="715670" cy="15464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3200" b="1" dirty="0" smtClean="0">
                      <a:solidFill>
                        <a:schemeClr val="bg1"/>
                      </a:solidFill>
                      <a:latin typeface="+mn-lt"/>
                      <a:ea typeface="+mj-ea"/>
                    </a:rPr>
                    <a:t>Code</a:t>
                  </a:r>
                  <a:endParaRPr lang="zh-TW" altLang="en-US" sz="3200" b="1" dirty="0" err="1" smtClean="0">
                    <a:solidFill>
                      <a:schemeClr val="bg1"/>
                    </a:solidFill>
                    <a:latin typeface="+mn-lt"/>
                    <a:ea typeface="+mj-ea"/>
                  </a:endParaRPr>
                </a:p>
              </p:txBody>
            </p:sp>
          </p:grpSp>
          <p:grpSp>
            <p:nvGrpSpPr>
              <p:cNvPr id="25" name="群組 24"/>
              <p:cNvGrpSpPr/>
              <p:nvPr/>
            </p:nvGrpSpPr>
            <p:grpSpPr>
              <a:xfrm rot="5400000">
                <a:off x="908065" y="1567264"/>
                <a:ext cx="1007881" cy="1593460"/>
                <a:chOff x="511748" y="1092746"/>
                <a:chExt cx="3099982" cy="936104"/>
              </a:xfrm>
            </p:grpSpPr>
            <p:sp>
              <p:nvSpPr>
                <p:cNvPr id="26" name="燕尾形向右箭號 25"/>
                <p:cNvSpPr/>
                <p:nvPr/>
              </p:nvSpPr>
              <p:spPr>
                <a:xfrm>
                  <a:off x="511748" y="1092746"/>
                  <a:ext cx="3099982" cy="936104"/>
                </a:xfrm>
                <a:prstGeom prst="notchedRightArrow">
                  <a:avLst>
                    <a:gd name="adj1" fmla="val 100000"/>
                    <a:gd name="adj2" fmla="val 26954"/>
                  </a:avLst>
                </a:prstGeom>
                <a:solidFill>
                  <a:srgbClr val="FD800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7" name="文字方塊 26"/>
                <p:cNvSpPr txBox="1"/>
                <p:nvPr/>
              </p:nvSpPr>
              <p:spPr>
                <a:xfrm rot="16200000">
                  <a:off x="1667817" y="787550"/>
                  <a:ext cx="715670" cy="15464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3200" b="1" dirty="0" smtClean="0">
                      <a:solidFill>
                        <a:schemeClr val="bg1"/>
                      </a:solidFill>
                      <a:latin typeface="+mn-lt"/>
                      <a:ea typeface="+mj-ea"/>
                    </a:rPr>
                    <a:t>Build</a:t>
                  </a:r>
                  <a:endParaRPr lang="zh-TW" altLang="en-US" sz="3200" b="1" dirty="0" err="1" smtClean="0">
                    <a:solidFill>
                      <a:schemeClr val="bg1"/>
                    </a:solidFill>
                    <a:latin typeface="+mn-lt"/>
                    <a:ea typeface="+mj-ea"/>
                  </a:endParaRPr>
                </a:p>
              </p:txBody>
            </p:sp>
          </p:grpSp>
          <p:grpSp>
            <p:nvGrpSpPr>
              <p:cNvPr id="28" name="群組 27"/>
              <p:cNvGrpSpPr/>
              <p:nvPr/>
            </p:nvGrpSpPr>
            <p:grpSpPr>
              <a:xfrm rot="5400000">
                <a:off x="953247" y="2525800"/>
                <a:ext cx="909194" cy="1593460"/>
                <a:chOff x="511746" y="1092746"/>
                <a:chExt cx="3086782" cy="936104"/>
              </a:xfrm>
              <a:solidFill>
                <a:srgbClr val="FFD85D"/>
              </a:solidFill>
            </p:grpSpPr>
            <p:sp>
              <p:nvSpPr>
                <p:cNvPr id="29" name="燕尾形向右箭號 28"/>
                <p:cNvSpPr/>
                <p:nvPr/>
              </p:nvSpPr>
              <p:spPr>
                <a:xfrm>
                  <a:off x="511746" y="1092746"/>
                  <a:ext cx="3086782" cy="936104"/>
                </a:xfrm>
                <a:prstGeom prst="notchedRightArrow">
                  <a:avLst>
                    <a:gd name="adj1" fmla="val 100000"/>
                    <a:gd name="adj2" fmla="val 26954"/>
                  </a:avLst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0" name="文字方塊 29"/>
                <p:cNvSpPr txBox="1"/>
                <p:nvPr/>
              </p:nvSpPr>
              <p:spPr>
                <a:xfrm rot="16200000">
                  <a:off x="1745495" y="787551"/>
                  <a:ext cx="715670" cy="15464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3200" b="1" dirty="0" smtClean="0">
                      <a:solidFill>
                        <a:schemeClr val="bg1"/>
                      </a:solidFill>
                      <a:latin typeface="+mn-lt"/>
                      <a:ea typeface="+mj-ea"/>
                    </a:rPr>
                    <a:t>Test</a:t>
                  </a:r>
                  <a:endParaRPr lang="zh-TW" altLang="en-US" sz="3200" b="1" dirty="0" err="1" smtClean="0">
                    <a:solidFill>
                      <a:schemeClr val="bg1"/>
                    </a:solidFill>
                    <a:latin typeface="+mn-lt"/>
                    <a:ea typeface="+mj-ea"/>
                  </a:endParaRPr>
                </a:p>
              </p:txBody>
            </p:sp>
          </p:grpSp>
          <p:grpSp>
            <p:nvGrpSpPr>
              <p:cNvPr id="31" name="群組 30"/>
              <p:cNvGrpSpPr/>
              <p:nvPr/>
            </p:nvGrpSpPr>
            <p:grpSpPr>
              <a:xfrm rot="5400000">
                <a:off x="949838" y="3370519"/>
                <a:ext cx="916021" cy="1729238"/>
                <a:chOff x="511751" y="1052862"/>
                <a:chExt cx="2980765" cy="1015869"/>
              </a:xfrm>
            </p:grpSpPr>
            <p:sp>
              <p:nvSpPr>
                <p:cNvPr id="32" name="燕尾形向右箭號 31"/>
                <p:cNvSpPr/>
                <p:nvPr/>
              </p:nvSpPr>
              <p:spPr>
                <a:xfrm>
                  <a:off x="511751" y="1092746"/>
                  <a:ext cx="2980765" cy="936104"/>
                </a:xfrm>
                <a:prstGeom prst="notchedRightArrow">
                  <a:avLst>
                    <a:gd name="adj1" fmla="val 100000"/>
                    <a:gd name="adj2" fmla="val 26954"/>
                  </a:avLst>
                </a:prstGeom>
                <a:solidFill>
                  <a:srgbClr val="0A6FC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3" name="文字方塊 32"/>
                <p:cNvSpPr txBox="1"/>
                <p:nvPr/>
              </p:nvSpPr>
              <p:spPr>
                <a:xfrm rot="16200000">
                  <a:off x="1251866" y="950338"/>
                  <a:ext cx="1015869" cy="122091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b="1" dirty="0" smtClean="0">
                      <a:solidFill>
                        <a:schemeClr val="bg1"/>
                      </a:solidFill>
                      <a:latin typeface="+mn-lt"/>
                      <a:ea typeface="+mj-ea"/>
                    </a:rPr>
                    <a:t>Release</a:t>
                  </a:r>
                  <a:endParaRPr lang="zh-TW" altLang="en-US" b="1" dirty="0" err="1" smtClean="0">
                    <a:solidFill>
                      <a:schemeClr val="bg1"/>
                    </a:solidFill>
                    <a:latin typeface="+mn-lt"/>
                    <a:ea typeface="+mj-ea"/>
                  </a:endParaRPr>
                </a:p>
              </p:txBody>
            </p:sp>
          </p:grpSp>
          <p:grpSp>
            <p:nvGrpSpPr>
              <p:cNvPr id="34" name="群組 33"/>
              <p:cNvGrpSpPr/>
              <p:nvPr/>
            </p:nvGrpSpPr>
            <p:grpSpPr>
              <a:xfrm rot="5400000">
                <a:off x="1018435" y="4188570"/>
                <a:ext cx="720075" cy="1729238"/>
                <a:chOff x="373373" y="1050419"/>
                <a:chExt cx="2343150" cy="1015869"/>
              </a:xfrm>
            </p:grpSpPr>
            <p:sp>
              <p:nvSpPr>
                <p:cNvPr id="35" name="燕尾形向右箭號 34"/>
                <p:cNvSpPr/>
                <p:nvPr/>
              </p:nvSpPr>
              <p:spPr>
                <a:xfrm>
                  <a:off x="373373" y="1078531"/>
                  <a:ext cx="2343150" cy="936104"/>
                </a:xfrm>
                <a:prstGeom prst="notchedRightArrow">
                  <a:avLst>
                    <a:gd name="adj1" fmla="val 100000"/>
                    <a:gd name="adj2" fmla="val 26954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6" name="文字方塊 35"/>
                <p:cNvSpPr txBox="1"/>
                <p:nvPr/>
              </p:nvSpPr>
              <p:spPr>
                <a:xfrm rot="16200000">
                  <a:off x="1223132" y="807217"/>
                  <a:ext cx="1015869" cy="15022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b="1" dirty="0" smtClean="0">
                      <a:solidFill>
                        <a:schemeClr val="bg1"/>
                      </a:solidFill>
                      <a:latin typeface="+mn-lt"/>
                      <a:ea typeface="+mj-ea"/>
                    </a:rPr>
                    <a:t>Deploy</a:t>
                  </a:r>
                  <a:endParaRPr lang="zh-TW" altLang="en-US" b="1" dirty="0" err="1" smtClean="0">
                    <a:solidFill>
                      <a:schemeClr val="bg1"/>
                    </a:solidFill>
                    <a:latin typeface="+mn-lt"/>
                    <a:ea typeface="+mj-ea"/>
                  </a:endParaRPr>
                </a:p>
              </p:txBody>
            </p:sp>
          </p:grpSp>
          <p:grpSp>
            <p:nvGrpSpPr>
              <p:cNvPr id="37" name="群組 36"/>
              <p:cNvGrpSpPr/>
              <p:nvPr/>
            </p:nvGrpSpPr>
            <p:grpSpPr>
              <a:xfrm rot="5400000">
                <a:off x="987809" y="5513840"/>
                <a:ext cx="840073" cy="1729238"/>
                <a:chOff x="1134056" y="1035607"/>
                <a:chExt cx="2733627" cy="1015869"/>
              </a:xfrm>
            </p:grpSpPr>
            <p:sp>
              <p:nvSpPr>
                <p:cNvPr id="38" name="燕尾形向右箭號 37"/>
                <p:cNvSpPr/>
                <p:nvPr/>
              </p:nvSpPr>
              <p:spPr>
                <a:xfrm>
                  <a:off x="1134056" y="1079947"/>
                  <a:ext cx="2733627" cy="936104"/>
                </a:xfrm>
                <a:prstGeom prst="notchedRightArrow">
                  <a:avLst>
                    <a:gd name="adj1" fmla="val 100000"/>
                    <a:gd name="adj2" fmla="val 26954"/>
                  </a:avLst>
                </a:prstGeom>
                <a:solidFill>
                  <a:srgbClr val="87DD7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9" name="文字方塊 38"/>
                <p:cNvSpPr txBox="1"/>
                <p:nvPr/>
              </p:nvSpPr>
              <p:spPr>
                <a:xfrm rot="16200000">
                  <a:off x="1992933" y="792405"/>
                  <a:ext cx="1015869" cy="15022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b="1" dirty="0" smtClean="0">
                      <a:solidFill>
                        <a:schemeClr val="bg1"/>
                      </a:solidFill>
                      <a:latin typeface="+mn-lt"/>
                      <a:ea typeface="+mj-ea"/>
                    </a:rPr>
                    <a:t>Monitor</a:t>
                  </a:r>
                  <a:endParaRPr lang="zh-TW" altLang="en-US" b="1" dirty="0" err="1" smtClean="0">
                    <a:solidFill>
                      <a:schemeClr val="bg1"/>
                    </a:solidFill>
                    <a:latin typeface="+mn-lt"/>
                    <a:ea typeface="+mj-ea"/>
                  </a:endParaRPr>
                </a:p>
              </p:txBody>
            </p:sp>
          </p:grpSp>
        </p:grpSp>
        <p:sp>
          <p:nvSpPr>
            <p:cNvPr id="45" name="燕尾形向右箭號 44"/>
            <p:cNvSpPr/>
            <p:nvPr/>
          </p:nvSpPr>
          <p:spPr>
            <a:xfrm rot="5400000">
              <a:off x="1684435" y="4760510"/>
              <a:ext cx="720075" cy="1593460"/>
            </a:xfrm>
            <a:prstGeom prst="notchedRightArrow">
              <a:avLst>
                <a:gd name="adj1" fmla="val 100000"/>
                <a:gd name="adj2" fmla="val 2695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1158772" y="5311601"/>
              <a:ext cx="17292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>
                  <a:solidFill>
                    <a:schemeClr val="bg1"/>
                  </a:solidFill>
                  <a:latin typeface="+mn-lt"/>
                  <a:ea typeface="+mj-ea"/>
                </a:rPr>
                <a:t>O</a:t>
              </a:r>
              <a:r>
                <a:rPr lang="en-US" altLang="zh-TW" b="1" dirty="0" smtClean="0">
                  <a:solidFill>
                    <a:schemeClr val="bg1"/>
                  </a:solidFill>
                  <a:latin typeface="+mn-lt"/>
                  <a:ea typeface="+mj-ea"/>
                </a:rPr>
                <a:t>perate</a:t>
              </a:r>
              <a:endParaRPr lang="zh-TW" altLang="en-US" b="1" dirty="0" err="1" smtClean="0">
                <a:solidFill>
                  <a:schemeClr val="bg1"/>
                </a:solidFill>
                <a:latin typeface="+mn-lt"/>
                <a:ea typeface="+mj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8966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2"/>
    </mc:Choice>
    <mc:Fallback xmlns="">
      <p:transition spd="slow" advTm="25682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727770" y="444674"/>
            <a:ext cx="8582025" cy="935038"/>
          </a:xfrm>
        </p:spPr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1-1.Git</a:t>
            </a:r>
            <a:endParaRPr lang="zh-TW" altLang="en-US" dirty="0">
              <a:latin typeface="+mn-ea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125" y="12626"/>
            <a:ext cx="1214375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439738" y="1354644"/>
            <a:ext cx="98650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0113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+mn-ea"/>
                <a:ea typeface="+mn-ea"/>
              </a:rPr>
              <a:t>下載與上傳程式碼</a:t>
            </a:r>
            <a:endParaRPr lang="en-US" altLang="zh-TW" dirty="0" smtClean="0">
              <a:latin typeface="+mn-ea"/>
              <a:ea typeface="+mn-ea"/>
            </a:endParaRPr>
          </a:p>
          <a:p>
            <a:pPr marL="900113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rgbClr val="000000"/>
                </a:solidFill>
                <a:latin typeface="+mn-ea"/>
                <a:ea typeface="+mn-ea"/>
              </a:rPr>
              <a:t>例外</a:t>
            </a:r>
            <a:r>
              <a:rPr lang="zh-TW" altLang="en-US" dirty="0" smtClean="0">
                <a:solidFill>
                  <a:srgbClr val="000000"/>
                </a:solidFill>
                <a:latin typeface="+mn-ea"/>
                <a:ea typeface="+mn-ea"/>
              </a:rPr>
              <a:t>排除</a:t>
            </a:r>
            <a:endParaRPr lang="en-US" altLang="zh-TW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900113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+mn-ea"/>
                <a:ea typeface="+mn-ea"/>
              </a:rPr>
              <a:t>實</a:t>
            </a:r>
            <a:r>
              <a:rPr lang="zh-TW" altLang="en-US" dirty="0" smtClean="0">
                <a:latin typeface="+mn-ea"/>
                <a:ea typeface="+mn-ea"/>
              </a:rPr>
              <a:t>作</a:t>
            </a:r>
            <a:r>
              <a:rPr lang="en-US" altLang="zh-TW" dirty="0" smtClean="0">
                <a:latin typeface="+mn-ea"/>
                <a:ea typeface="+mn-ea"/>
              </a:rPr>
              <a:t>:</a:t>
            </a:r>
            <a:r>
              <a:rPr lang="zh-TW" altLang="en-US" dirty="0" smtClean="0">
                <a:latin typeface="+mn-ea"/>
                <a:ea typeface="+mn-ea"/>
              </a:rPr>
              <a:t>下載同份程式碼並修改後回傳</a:t>
            </a:r>
            <a:endParaRPr lang="en-US" altLang="zh-TW" dirty="0" smtClean="0">
              <a:latin typeface="+mn-ea"/>
              <a:ea typeface="+mn-ea"/>
            </a:endParaRPr>
          </a:p>
        </p:txBody>
      </p:sp>
      <p:pic>
        <p:nvPicPr>
          <p:cNvPr id="2" name="圖片 1" descr="cmd push - Windows 相片檢視器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25" t="36885" r="27170" b="37594"/>
          <a:stretch/>
        </p:blipFill>
        <p:spPr>
          <a:xfrm>
            <a:off x="1159818" y="3252986"/>
            <a:ext cx="7616846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29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1-2.Linux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latin typeface="+mn-ea"/>
              </a:rPr>
              <a:t>學習基本指令，如更改權限、</a:t>
            </a:r>
            <a:r>
              <a:rPr lang="en-US" altLang="zh-TW" dirty="0" smtClean="0">
                <a:latin typeface="+mn-ea"/>
              </a:rPr>
              <a:t>cd</a:t>
            </a:r>
            <a:r>
              <a:rPr lang="zh-TW" altLang="en-US" dirty="0" smtClean="0">
                <a:latin typeface="+mn-ea"/>
              </a:rPr>
              <a:t>、</a:t>
            </a:r>
            <a:r>
              <a:rPr lang="en-US" altLang="zh-TW" dirty="0" err="1" smtClean="0">
                <a:latin typeface="+mn-ea"/>
              </a:rPr>
              <a:t>ls</a:t>
            </a:r>
            <a:r>
              <a:rPr lang="zh-TW" altLang="en-US" dirty="0" smtClean="0">
                <a:latin typeface="+mn-ea"/>
              </a:rPr>
              <a:t>、</a:t>
            </a:r>
            <a:r>
              <a:rPr lang="en-US" altLang="zh-TW" dirty="0" err="1" smtClean="0">
                <a:latin typeface="+mn-ea"/>
              </a:rPr>
              <a:t>rm</a:t>
            </a:r>
            <a:r>
              <a:rPr lang="zh-TW" altLang="en-US" dirty="0" smtClean="0">
                <a:latin typeface="+mn-ea"/>
              </a:rPr>
              <a:t>、</a:t>
            </a:r>
            <a:r>
              <a:rPr lang="en-US" altLang="zh-TW" dirty="0" smtClean="0">
                <a:latin typeface="+mn-ea"/>
              </a:rPr>
              <a:t>cat</a:t>
            </a:r>
            <a:endParaRPr lang="en-US" altLang="zh-TW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latin typeface="+mn-ea"/>
              </a:rPr>
              <a:t>實</a:t>
            </a:r>
            <a:r>
              <a:rPr lang="zh-TW" altLang="en-US" dirty="0">
                <a:latin typeface="+mn-ea"/>
              </a:rPr>
              <a:t>作</a:t>
            </a:r>
            <a:r>
              <a:rPr lang="en-US" altLang="zh-TW" dirty="0" smtClean="0">
                <a:latin typeface="+mn-ea"/>
              </a:rPr>
              <a:t>:</a:t>
            </a:r>
            <a:r>
              <a:rPr lang="zh-TW" altLang="en-US" dirty="0">
                <a:latin typeface="+mn-ea"/>
              </a:rPr>
              <a:t>使用</a:t>
            </a:r>
            <a:r>
              <a:rPr lang="en-US" altLang="zh-TW" dirty="0">
                <a:latin typeface="+mn-ea"/>
              </a:rPr>
              <a:t>Putty</a:t>
            </a:r>
            <a:r>
              <a:rPr lang="zh-TW" altLang="en-US" dirty="0">
                <a:latin typeface="+mn-ea"/>
              </a:rPr>
              <a:t>在上面</a:t>
            </a:r>
            <a:r>
              <a:rPr lang="en-US" altLang="zh-TW" dirty="0">
                <a:latin typeface="+mn-ea"/>
              </a:rPr>
              <a:t>Linux</a:t>
            </a:r>
            <a:r>
              <a:rPr lang="zh-TW" altLang="en-US" dirty="0">
                <a:latin typeface="+mn-ea"/>
              </a:rPr>
              <a:t>系統上建</a:t>
            </a:r>
            <a:r>
              <a:rPr lang="zh-TW" altLang="en-US" dirty="0" smtClean="0">
                <a:latin typeface="+mn-ea"/>
              </a:rPr>
              <a:t>資料夾和一個</a:t>
            </a:r>
            <a:r>
              <a:rPr lang="en-US" altLang="zh-TW" dirty="0" smtClean="0">
                <a:latin typeface="+mn-ea"/>
              </a:rPr>
              <a:t>txt</a:t>
            </a:r>
            <a:r>
              <a:rPr lang="zh-TW" altLang="en-US" dirty="0" smtClean="0">
                <a:latin typeface="+mn-ea"/>
              </a:rPr>
              <a:t>的自我介紹。</a:t>
            </a: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62" y="2892945"/>
            <a:ext cx="8926201" cy="3460391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864" y="0"/>
            <a:ext cx="1329636" cy="732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282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1-3.Jenkins</a:t>
            </a:r>
            <a:r>
              <a:rPr lang="zh-TW" altLang="en-US" dirty="0" smtClean="0">
                <a:latin typeface="+mn-ea"/>
                <a:ea typeface="+mn-ea"/>
              </a:rPr>
              <a:t> </a:t>
            </a:r>
            <a:r>
              <a:rPr lang="en-US" altLang="zh-TW" dirty="0" smtClean="0">
                <a:latin typeface="+mn-ea"/>
                <a:ea typeface="+mn-ea"/>
              </a:rPr>
              <a:t>Pipeline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latin typeface="+mn-ea"/>
              </a:rPr>
              <a:t>在</a:t>
            </a:r>
            <a:r>
              <a:rPr lang="en-US" altLang="zh-TW" dirty="0" err="1" smtClean="0">
                <a:latin typeface="+mn-ea"/>
              </a:rPr>
              <a:t>Gitlab</a:t>
            </a:r>
            <a:r>
              <a:rPr lang="zh-TW" altLang="en-US" dirty="0" smtClean="0">
                <a:latin typeface="+mn-ea"/>
              </a:rPr>
              <a:t>專案中的</a:t>
            </a:r>
            <a:r>
              <a:rPr lang="en-US" altLang="zh-TW" dirty="0" err="1" smtClean="0">
                <a:latin typeface="+mn-ea"/>
              </a:rPr>
              <a:t>Jenkinsfile</a:t>
            </a:r>
            <a:r>
              <a:rPr lang="zh-TW" altLang="en-US" dirty="0" smtClean="0">
                <a:latin typeface="+mn-ea"/>
              </a:rPr>
              <a:t>編寫腳本，讓</a:t>
            </a:r>
            <a:r>
              <a:rPr lang="zh-TW" altLang="en-US" dirty="0">
                <a:latin typeface="+mn-ea"/>
                <a:cs typeface="Arial" panose="020B0604020202020204" pitchFamily="34" charset="0"/>
              </a:rPr>
              <a:t>每一次的</a:t>
            </a:r>
            <a:r>
              <a:rPr lang="zh-TW" altLang="en-US" dirty="0" smtClean="0">
                <a:latin typeface="+mn-ea"/>
                <a:cs typeface="Arial" panose="020B0604020202020204" pitchFamily="34" charset="0"/>
              </a:rPr>
              <a:t>提交到</a:t>
            </a:r>
            <a:r>
              <a:rPr lang="en-US" altLang="zh-TW" dirty="0" err="1" smtClean="0">
                <a:latin typeface="+mn-ea"/>
                <a:cs typeface="Arial" panose="020B0604020202020204" pitchFamily="34" charset="0"/>
              </a:rPr>
              <a:t>Gitlab</a:t>
            </a:r>
            <a:r>
              <a:rPr lang="zh-TW" altLang="en-US" dirty="0" smtClean="0">
                <a:latin typeface="+mn-ea"/>
                <a:cs typeface="Arial" panose="020B0604020202020204" pitchFamily="34" charset="0"/>
              </a:rPr>
              <a:t>後都會執行</a:t>
            </a:r>
            <a:r>
              <a:rPr lang="en-US" altLang="zh-TW" dirty="0" smtClean="0">
                <a:latin typeface="+mn-ea"/>
                <a:cs typeface="Arial" panose="020B0604020202020204" pitchFamily="34" charset="0"/>
              </a:rPr>
              <a:t>Jenkins</a:t>
            </a:r>
            <a:r>
              <a:rPr lang="zh-TW" altLang="en-US" dirty="0" smtClean="0">
                <a:latin typeface="+mn-ea"/>
                <a:cs typeface="Arial" panose="020B0604020202020204" pitchFamily="34" charset="0"/>
              </a:rPr>
              <a:t>腳本的指令，</a:t>
            </a:r>
            <a:r>
              <a:rPr lang="zh-TW" altLang="en-US" dirty="0">
                <a:latin typeface="+mn-ea"/>
                <a:cs typeface="Arial" panose="020B0604020202020204" pitchFamily="34" charset="0"/>
              </a:rPr>
              <a:t>包含不同</a:t>
            </a:r>
            <a:r>
              <a:rPr lang="zh-TW" altLang="en-US" dirty="0" smtClean="0">
                <a:latin typeface="+mn-ea"/>
                <a:cs typeface="Arial" panose="020B0604020202020204" pitchFamily="34" charset="0"/>
              </a:rPr>
              <a:t>階（</a:t>
            </a:r>
            <a:r>
              <a:rPr lang="en-US" altLang="zh-TW" dirty="0">
                <a:latin typeface="+mn-ea"/>
                <a:cs typeface="Arial" panose="020B0604020202020204" pitchFamily="34" charset="0"/>
              </a:rPr>
              <a:t>Stage</a:t>
            </a:r>
            <a:r>
              <a:rPr lang="zh-TW" altLang="en-US" dirty="0" smtClean="0">
                <a:latin typeface="+mn-ea"/>
                <a:cs typeface="Arial" panose="020B0604020202020204" pitchFamily="34" charset="0"/>
              </a:rPr>
              <a:t>），可以用來</a:t>
            </a:r>
            <a:r>
              <a:rPr lang="en-US" altLang="zh-TW" dirty="0" smtClean="0">
                <a:latin typeface="+mn-ea"/>
                <a:cs typeface="Arial" panose="020B0604020202020204" pitchFamily="34" charset="0"/>
              </a:rPr>
              <a:t>deploy</a:t>
            </a:r>
            <a:r>
              <a:rPr lang="zh-TW" altLang="en-US" dirty="0" smtClean="0">
                <a:latin typeface="+mn-ea"/>
                <a:cs typeface="Arial" panose="020B0604020202020204" pitchFamily="34" charset="0"/>
              </a:rPr>
              <a:t>或發訊建置</a:t>
            </a:r>
            <a:r>
              <a:rPr lang="zh-TW" altLang="en-US" dirty="0">
                <a:latin typeface="+mn-ea"/>
                <a:cs typeface="Arial" panose="020B0604020202020204" pitchFamily="34" charset="0"/>
              </a:rPr>
              <a:t>結果</a:t>
            </a:r>
            <a:r>
              <a:rPr lang="zh-TW" altLang="en-US" dirty="0" smtClean="0">
                <a:latin typeface="+mn-ea"/>
                <a:cs typeface="Arial" panose="020B0604020202020204" pitchFamily="34" charset="0"/>
              </a:rPr>
              <a:t>的</a:t>
            </a:r>
            <a:r>
              <a:rPr lang="en-US" altLang="zh-TW" dirty="0" smtClean="0">
                <a:latin typeface="+mn-ea"/>
                <a:cs typeface="Arial" panose="020B0604020202020204" pitchFamily="34" charset="0"/>
              </a:rPr>
              <a:t>email</a:t>
            </a:r>
            <a:r>
              <a:rPr lang="zh-TW" altLang="en-US" dirty="0" smtClean="0">
                <a:latin typeface="+mn-ea"/>
                <a:cs typeface="Arial" panose="020B0604020202020204" pitchFamily="34" charset="0"/>
              </a:rPr>
              <a:t>。</a:t>
            </a:r>
            <a:endParaRPr lang="en-US" altLang="zh-TW" dirty="0">
              <a:latin typeface="+mn-ea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zh-TW" altLang="zh-TW" dirty="0">
              <a:latin typeface="+mn-ea"/>
            </a:endParaRPr>
          </a:p>
          <a:p>
            <a:pPr marL="0" indent="0">
              <a:buNone/>
            </a:pP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endParaRPr lang="en-US" altLang="zh-TW" dirty="0">
              <a:latin typeface="+mn-ea"/>
            </a:endParaRPr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61" b="3689"/>
          <a:stretch/>
        </p:blipFill>
        <p:spPr>
          <a:xfrm>
            <a:off x="2527970" y="2748930"/>
            <a:ext cx="5144588" cy="4091736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864" y="0"/>
            <a:ext cx="1329636" cy="732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999" y="2892946"/>
            <a:ext cx="8394529" cy="3928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540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3071244" y="2077298"/>
            <a:ext cx="1616564" cy="540092"/>
            <a:chOff x="3248050" y="1272734"/>
            <a:chExt cx="1616564" cy="540092"/>
          </a:xfrm>
        </p:grpSpPr>
        <p:sp>
          <p:nvSpPr>
            <p:cNvPr id="3" name="向右箭號 2"/>
            <p:cNvSpPr/>
            <p:nvPr/>
          </p:nvSpPr>
          <p:spPr>
            <a:xfrm>
              <a:off x="3248050" y="1668810"/>
              <a:ext cx="1584176" cy="1440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3460458" y="1272734"/>
              <a:ext cx="1404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 smtClean="0">
                  <a:solidFill>
                    <a:srgbClr val="000000"/>
                  </a:solidFill>
                  <a:latin typeface="Arial"/>
                  <a:ea typeface="微軟正黑體"/>
                </a:rPr>
                <a:t> </a:t>
              </a:r>
              <a:r>
                <a:rPr lang="en-US" altLang="zh-TW" sz="1800" dirty="0" err="1" smtClean="0">
                  <a:solidFill>
                    <a:srgbClr val="000000"/>
                  </a:solidFill>
                  <a:latin typeface="Arial"/>
                  <a:ea typeface="微軟正黑體"/>
                </a:rPr>
                <a:t>Git</a:t>
              </a:r>
              <a:r>
                <a:rPr lang="en-US" altLang="zh-TW" sz="1800" dirty="0" smtClean="0">
                  <a:solidFill>
                    <a:srgbClr val="000000"/>
                  </a:solidFill>
                  <a:latin typeface="Arial"/>
                  <a:ea typeface="微軟正黑體"/>
                </a:rPr>
                <a:t> Push</a:t>
              </a:r>
              <a:endParaRPr lang="zh-TW" altLang="en-US" sz="1800" dirty="0" err="1" smtClean="0">
                <a:solidFill>
                  <a:srgbClr val="000000"/>
                </a:solidFill>
                <a:latin typeface="Arial"/>
                <a:ea typeface="微軟正黑體"/>
              </a:endParaRPr>
            </a:p>
          </p:txBody>
        </p:sp>
      </p:grpSp>
      <p:sp>
        <p:nvSpPr>
          <p:cNvPr id="8" name="標題 5"/>
          <p:cNvSpPr txBox="1">
            <a:spLocks/>
          </p:cNvSpPr>
          <p:nvPr/>
        </p:nvSpPr>
        <p:spPr bwMode="auto">
          <a:xfrm>
            <a:off x="4687808" y="2149871"/>
            <a:ext cx="1224136" cy="935038"/>
          </a:xfrm>
          <a:prstGeom prst="rect">
            <a:avLst/>
          </a:prstGeom>
          <a:ln>
            <a:solidFill>
              <a:srgbClr val="FD8003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101453" tIns="50726" rIns="101453" bIns="50726" numCol="1" anchor="ctr" anchorCtr="0" compatLnSpc="1">
            <a:prstTxWarp prst="textNoShape">
              <a:avLst/>
            </a:prstTxWarp>
          </a:bodyPr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400" kern="0" dirty="0" smtClean="0">
                <a:solidFill>
                  <a:srgbClr val="000000"/>
                </a:solidFill>
                <a:latin typeface="微軟正黑體"/>
              </a:rPr>
              <a:t> 1-1</a:t>
            </a:r>
          </a:p>
          <a:p>
            <a:r>
              <a:rPr lang="en-US" altLang="zh-TW" sz="2400" kern="0" dirty="0" err="1" smtClean="0">
                <a:solidFill>
                  <a:srgbClr val="000000"/>
                </a:solidFill>
                <a:latin typeface="微軟正黑體"/>
              </a:rPr>
              <a:t>Gitlab</a:t>
            </a:r>
            <a:endParaRPr lang="zh-TW" altLang="en-US" sz="2400" kern="0" dirty="0">
              <a:solidFill>
                <a:srgbClr val="000000"/>
              </a:solidFill>
              <a:latin typeface="微軟正黑體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5938673" y="1919514"/>
            <a:ext cx="1912438" cy="698441"/>
            <a:chOff x="3078491" y="1114385"/>
            <a:chExt cx="2908736" cy="698441"/>
          </a:xfrm>
        </p:grpSpPr>
        <p:sp>
          <p:nvSpPr>
            <p:cNvPr id="11" name="向右箭號 10"/>
            <p:cNvSpPr/>
            <p:nvPr/>
          </p:nvSpPr>
          <p:spPr>
            <a:xfrm>
              <a:off x="3248049" y="1668810"/>
              <a:ext cx="2539743" cy="1440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3078491" y="1114385"/>
              <a:ext cx="29087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000000"/>
                  </a:solidFill>
                  <a:latin typeface="Arial"/>
                  <a:ea typeface="微軟正黑體"/>
                </a:rPr>
                <a:t>Continuous</a:t>
              </a:r>
            </a:p>
            <a:p>
              <a:pPr algn="ctr"/>
              <a:r>
                <a:rPr lang="en-US" altLang="zh-TW" sz="1800" dirty="0" smtClean="0">
                  <a:solidFill>
                    <a:srgbClr val="000000"/>
                  </a:solidFill>
                  <a:latin typeface="Arial"/>
                  <a:ea typeface="微軟正黑體"/>
                </a:rPr>
                <a:t>Deploy(CD)</a:t>
              </a:r>
              <a:endParaRPr lang="zh-TW" altLang="en-US" sz="1800" dirty="0" err="1" smtClean="0">
                <a:solidFill>
                  <a:srgbClr val="000000"/>
                </a:solidFill>
                <a:latin typeface="Arial"/>
                <a:ea typeface="微軟正黑體"/>
              </a:endParaRPr>
            </a:p>
          </p:txBody>
        </p:sp>
      </p:grpSp>
      <p:sp>
        <p:nvSpPr>
          <p:cNvPr id="13" name="標題 5"/>
          <p:cNvSpPr txBox="1">
            <a:spLocks/>
          </p:cNvSpPr>
          <p:nvPr/>
        </p:nvSpPr>
        <p:spPr bwMode="auto">
          <a:xfrm>
            <a:off x="3991181" y="4097279"/>
            <a:ext cx="2605414" cy="93503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101453" tIns="50726" rIns="101453" bIns="50726" numCol="1" anchor="ctr" anchorCtr="0" compatLnSpc="1">
            <a:prstTxWarp prst="textNoShape">
              <a:avLst/>
            </a:prstTxWarp>
          </a:bodyPr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400" kern="0" dirty="0" smtClean="0">
                <a:solidFill>
                  <a:srgbClr val="000000"/>
                </a:solidFill>
                <a:latin typeface="微軟正黑體"/>
              </a:rPr>
              <a:t>1-4</a:t>
            </a:r>
          </a:p>
          <a:p>
            <a:r>
              <a:rPr lang="en-US" altLang="zh-TW" sz="2400" kern="0" dirty="0" smtClean="0">
                <a:solidFill>
                  <a:srgbClr val="000000"/>
                </a:solidFill>
                <a:latin typeface="微軟正黑體"/>
              </a:rPr>
              <a:t>Jenkins Pipeline</a:t>
            </a:r>
            <a:endParaRPr lang="zh-TW" altLang="en-US" sz="2400" kern="0" dirty="0">
              <a:solidFill>
                <a:srgbClr val="000000"/>
              </a:solidFill>
              <a:latin typeface="微軟正黑體"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5221881" y="3200414"/>
            <a:ext cx="2299652" cy="804201"/>
            <a:chOff x="3930618" y="1239965"/>
            <a:chExt cx="3497673" cy="804201"/>
          </a:xfrm>
        </p:grpSpPr>
        <p:sp>
          <p:nvSpPr>
            <p:cNvPr id="18" name="向右箭號 17"/>
            <p:cNvSpPr/>
            <p:nvPr/>
          </p:nvSpPr>
          <p:spPr>
            <a:xfrm rot="16200000">
              <a:off x="3638038" y="1532545"/>
              <a:ext cx="804201" cy="2190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3930618" y="1325819"/>
              <a:ext cx="3497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>
                  <a:solidFill>
                    <a:srgbClr val="000000"/>
                  </a:solidFill>
                  <a:latin typeface="Arial"/>
                  <a:ea typeface="微軟正黑體"/>
                </a:rPr>
                <a:t> </a:t>
              </a:r>
              <a:r>
                <a:rPr lang="en-US" altLang="zh-TW" sz="1800" dirty="0" smtClean="0">
                  <a:solidFill>
                    <a:srgbClr val="000000"/>
                  </a:solidFill>
                  <a:latin typeface="Arial"/>
                  <a:ea typeface="微軟正黑體"/>
                </a:rPr>
                <a:t>  Script (1-3Linux)</a:t>
              </a:r>
              <a:endParaRPr lang="zh-TW" altLang="en-US" sz="1800" dirty="0" err="1" smtClean="0">
                <a:solidFill>
                  <a:srgbClr val="000000"/>
                </a:solidFill>
                <a:latin typeface="Arial"/>
                <a:ea typeface="微軟正黑體"/>
              </a:endParaRPr>
            </a:p>
          </p:txBody>
        </p:sp>
      </p:grpSp>
      <p:sp>
        <p:nvSpPr>
          <p:cNvPr id="20" name="標題 5"/>
          <p:cNvSpPr txBox="1">
            <a:spLocks/>
          </p:cNvSpPr>
          <p:nvPr/>
        </p:nvSpPr>
        <p:spPr bwMode="auto">
          <a:xfrm>
            <a:off x="7851111" y="2150436"/>
            <a:ext cx="1350154" cy="935038"/>
          </a:xfrm>
          <a:prstGeom prst="rect">
            <a:avLst/>
          </a:prstGeom>
          <a:ln>
            <a:solidFill>
              <a:schemeClr val="tx1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101453" tIns="50726" rIns="101453" bIns="50726" numCol="1" anchor="ctr" anchorCtr="0" compatLnSpc="1">
            <a:prstTxWarp prst="textNoShape">
              <a:avLst/>
            </a:prstTxWarp>
          </a:bodyPr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2400" kern="0" dirty="0" smtClean="0">
              <a:solidFill>
                <a:srgbClr val="000000"/>
              </a:solidFill>
              <a:latin typeface="微軟正黑體"/>
            </a:endParaRPr>
          </a:p>
          <a:p>
            <a:r>
              <a:rPr lang="en-US" altLang="zh-TW" sz="2400" kern="0" dirty="0" smtClean="0">
                <a:solidFill>
                  <a:srgbClr val="000000"/>
                </a:solidFill>
                <a:latin typeface="微軟正黑體"/>
              </a:rPr>
              <a:t>Deploy </a:t>
            </a:r>
          </a:p>
          <a:p>
            <a:endParaRPr lang="zh-TW" altLang="en-US" sz="2400" kern="0" dirty="0">
              <a:solidFill>
                <a:srgbClr val="000000"/>
              </a:solidFill>
              <a:latin typeface="微軟正黑體"/>
            </a:endParaRPr>
          </a:p>
        </p:txBody>
      </p:sp>
      <p:sp>
        <p:nvSpPr>
          <p:cNvPr id="24" name="標題 5"/>
          <p:cNvSpPr txBox="1">
            <a:spLocks/>
          </p:cNvSpPr>
          <p:nvPr/>
        </p:nvSpPr>
        <p:spPr bwMode="auto">
          <a:xfrm>
            <a:off x="786705" y="445740"/>
            <a:ext cx="8582025" cy="93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ctr" anchorCtr="0" compatLnSpc="1">
            <a:prstTxWarp prst="textNoShape">
              <a:avLst/>
            </a:prstTxWarp>
          </a:bodyPr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9pPr>
          </a:lstStyle>
          <a:p>
            <a:r>
              <a:rPr lang="en-US" altLang="zh-TW" kern="0" dirty="0" smtClean="0">
                <a:latin typeface="+mn-ea"/>
                <a:ea typeface="+mn-ea"/>
              </a:rPr>
              <a:t>1-4.CSLAW</a:t>
            </a:r>
            <a:r>
              <a:rPr lang="zh-TW" altLang="en-US" kern="0" dirty="0" smtClean="0">
                <a:latin typeface="+mn-ea"/>
                <a:ea typeface="+mn-ea"/>
              </a:rPr>
              <a:t> </a:t>
            </a:r>
            <a:r>
              <a:rPr lang="en-US" altLang="zh-TW" kern="0" dirty="0" smtClean="0">
                <a:latin typeface="+mn-ea"/>
                <a:ea typeface="+mn-ea"/>
              </a:rPr>
              <a:t>Unit Test</a:t>
            </a:r>
            <a:endParaRPr lang="zh-TW" altLang="en-US" kern="0" dirty="0">
              <a:latin typeface="+mn-ea"/>
              <a:ea typeface="+mn-ea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781" y="12627"/>
            <a:ext cx="1397029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439738" y="4333106"/>
            <a:ext cx="2520280" cy="461665"/>
          </a:xfrm>
          <a:prstGeom prst="rect">
            <a:avLst/>
          </a:prstGeom>
          <a:noFill/>
          <a:ln w="57150">
            <a:solidFill>
              <a:srgbClr val="FFD85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latin typeface="+mn-ea"/>
                <a:ea typeface="+mn-ea"/>
              </a:rPr>
              <a:t>Unit Test.java</a:t>
            </a:r>
          </a:p>
        </p:txBody>
      </p:sp>
      <p:grpSp>
        <p:nvGrpSpPr>
          <p:cNvPr id="26" name="群組 25"/>
          <p:cNvGrpSpPr/>
          <p:nvPr/>
        </p:nvGrpSpPr>
        <p:grpSpPr>
          <a:xfrm>
            <a:off x="1668478" y="3253499"/>
            <a:ext cx="2299652" cy="1070739"/>
            <a:chOff x="3930618" y="1239965"/>
            <a:chExt cx="3497673" cy="1070739"/>
          </a:xfrm>
        </p:grpSpPr>
        <p:sp>
          <p:nvSpPr>
            <p:cNvPr id="27" name="向右箭號 26"/>
            <p:cNvSpPr/>
            <p:nvPr/>
          </p:nvSpPr>
          <p:spPr>
            <a:xfrm rot="16200000">
              <a:off x="3638038" y="1532545"/>
              <a:ext cx="804201" cy="2190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3930618" y="1325819"/>
              <a:ext cx="3497673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kern="0" dirty="0" smtClean="0">
                  <a:solidFill>
                    <a:srgbClr val="000000"/>
                  </a:solidFill>
                  <a:latin typeface="+mj-lt"/>
                </a:rPr>
                <a:t>Continuous</a:t>
              </a:r>
            </a:p>
            <a:p>
              <a:pPr algn="ctr"/>
              <a:r>
                <a:rPr lang="en-US" altLang="zh-TW" sz="2000" kern="0" dirty="0">
                  <a:solidFill>
                    <a:srgbClr val="000000"/>
                  </a:solidFill>
                  <a:latin typeface="+mj-lt"/>
                </a:rPr>
                <a:t>I</a:t>
              </a:r>
              <a:r>
                <a:rPr lang="en-US" altLang="zh-TW" sz="2000" kern="0" dirty="0" smtClean="0">
                  <a:solidFill>
                    <a:srgbClr val="000000"/>
                  </a:solidFill>
                  <a:latin typeface="+mj-lt"/>
                </a:rPr>
                <a:t>ntegration(CI</a:t>
              </a:r>
              <a:r>
                <a:rPr lang="en-US" altLang="zh-TW" sz="2000" kern="0" dirty="0">
                  <a:solidFill>
                    <a:srgbClr val="000000"/>
                  </a:solidFill>
                  <a:latin typeface="+mj-lt"/>
                </a:rPr>
                <a:t>)</a:t>
              </a:r>
            </a:p>
            <a:p>
              <a:endParaRPr lang="zh-TW" altLang="en-US" sz="1800" dirty="0" err="1" smtClean="0">
                <a:solidFill>
                  <a:srgbClr val="000000"/>
                </a:solidFill>
                <a:latin typeface="+mj-lt"/>
                <a:ea typeface="微軟正黑體"/>
              </a:endParaRPr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416300" y="2068328"/>
            <a:ext cx="2687734" cy="954107"/>
          </a:xfrm>
          <a:prstGeom prst="rect">
            <a:avLst/>
          </a:prstGeom>
          <a:solidFill>
            <a:schemeClr val="bg1"/>
          </a:solidFill>
          <a:ln w="57150">
            <a:solidFill>
              <a:srgbClr val="FFD85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smtClean="0">
                <a:latin typeface="+mn-ea"/>
                <a:ea typeface="+mn-ea"/>
              </a:rPr>
              <a:t>1-5</a:t>
            </a:r>
          </a:p>
          <a:p>
            <a:pPr algn="ctr"/>
            <a:r>
              <a:rPr lang="en-US" altLang="zh-TW" sz="2800" b="1" dirty="0" smtClean="0">
                <a:latin typeface="+mn-ea"/>
                <a:ea typeface="+mn-ea"/>
              </a:rPr>
              <a:t>CSLAW</a:t>
            </a:r>
            <a:endParaRPr lang="zh-TW" altLang="en-US" sz="2800" b="1" dirty="0" err="1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507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727770" y="516682"/>
            <a:ext cx="8582025" cy="935038"/>
          </a:xfrm>
        </p:spPr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CSLAW</a:t>
            </a:r>
            <a:r>
              <a:rPr lang="zh-TW" altLang="en-US" dirty="0" smtClean="0">
                <a:latin typeface="+mn-ea"/>
                <a:ea typeface="+mn-ea"/>
              </a:rPr>
              <a:t> </a:t>
            </a:r>
            <a:r>
              <a:rPr lang="en-US" altLang="zh-TW" dirty="0" smtClean="0">
                <a:latin typeface="+mn-ea"/>
                <a:ea typeface="+mn-ea"/>
              </a:rPr>
              <a:t>Unit Test</a:t>
            </a:r>
            <a:r>
              <a:rPr lang="en-US" altLang="zh-TW" dirty="0">
                <a:latin typeface="+mn-ea"/>
              </a:rPr>
              <a:t>(Cont.)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99778" y="1380778"/>
            <a:ext cx="8582025" cy="432048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zh-TW" sz="2400" b="1" dirty="0" smtClean="0">
                <a:latin typeface="+mn-ea"/>
              </a:rPr>
              <a:t>NotificationMail.java</a:t>
            </a: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r>
              <a:rPr lang="zh-TW" altLang="en-US" dirty="0" smtClean="0">
                <a:latin typeface="+mn-ea"/>
              </a:rPr>
              <a:t>第一個卡關</a:t>
            </a:r>
            <a:r>
              <a:rPr lang="en-US" altLang="zh-TW" dirty="0" smtClean="0">
                <a:latin typeface="+mn-ea"/>
              </a:rPr>
              <a:t>:</a:t>
            </a:r>
            <a:r>
              <a:rPr lang="en-US" altLang="zh-TW" dirty="0" err="1" smtClean="0">
                <a:latin typeface="+mn-ea"/>
              </a:rPr>
              <a:t>ToString</a:t>
            </a:r>
            <a:r>
              <a:rPr lang="en-US" altLang="zh-TW" dirty="0" smtClean="0">
                <a:latin typeface="+mn-ea"/>
              </a:rPr>
              <a:t>()</a:t>
            </a:r>
          </a:p>
          <a:p>
            <a:pPr marL="0" indent="0">
              <a:buNone/>
            </a:pPr>
            <a:r>
              <a:rPr lang="zh-TW" altLang="en-US" dirty="0" smtClean="0">
                <a:latin typeface="+mn-ea"/>
              </a:rPr>
              <a:t>沒有辦法透過原始碼知道</a:t>
            </a:r>
            <a:r>
              <a:rPr lang="en-US" altLang="zh-TW" dirty="0" smtClean="0">
                <a:latin typeface="+mn-ea"/>
              </a:rPr>
              <a:t>return</a:t>
            </a:r>
            <a:r>
              <a:rPr lang="zh-TW" altLang="en-US" dirty="0" smtClean="0">
                <a:latin typeface="+mn-ea"/>
              </a:rPr>
              <a:t>結果長怎樣</a:t>
            </a: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  <a:p>
            <a:pPr marL="0" indent="0">
              <a:buNone/>
            </a:pP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r>
              <a:rPr lang="zh-TW" altLang="en-US" dirty="0" smtClean="0">
                <a:latin typeface="+mn-ea"/>
              </a:rPr>
              <a:t>要透過錯誤訊息才知道回傳的格式</a:t>
            </a: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  <a:p>
            <a:pPr marL="0" indent="0">
              <a:buNone/>
            </a:pP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  <a:p>
            <a:pPr marL="0" indent="0">
              <a:buNone/>
            </a:pP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r>
              <a:rPr lang="zh-TW" altLang="en-US" dirty="0">
                <a:latin typeface="+mn-ea"/>
              </a:rPr>
              <a:t>接著</a:t>
            </a:r>
            <a:r>
              <a:rPr lang="zh-TW" altLang="en-US" dirty="0" smtClean="0">
                <a:latin typeface="+mn-ea"/>
              </a:rPr>
              <a:t>要在測試檔中湊出</a:t>
            </a:r>
            <a:r>
              <a:rPr lang="zh-TW" altLang="en-US" dirty="0">
                <a:latin typeface="+mn-ea"/>
              </a:rPr>
              <a:t>與實際回傳相同的</a:t>
            </a:r>
            <a:r>
              <a:rPr lang="zh-TW" altLang="en-US" dirty="0" smtClean="0">
                <a:latin typeface="+mn-ea"/>
              </a:rPr>
              <a:t>字串。</a:t>
            </a: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86" y="2688409"/>
            <a:ext cx="6839905" cy="743054"/>
          </a:xfrm>
          <a:prstGeom prst="rect">
            <a:avLst/>
          </a:prstGeo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964"/>
          <a:stretch/>
        </p:blipFill>
        <p:spPr>
          <a:xfrm>
            <a:off x="880468" y="3901058"/>
            <a:ext cx="6390968" cy="1512168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781" y="12627"/>
            <a:ext cx="1397029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572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727770" y="516682"/>
            <a:ext cx="8582025" cy="935038"/>
          </a:xfrm>
        </p:spPr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CSLAW</a:t>
            </a:r>
            <a:r>
              <a:rPr lang="zh-TW" altLang="en-US" dirty="0" smtClean="0">
                <a:latin typeface="+mn-ea"/>
                <a:ea typeface="+mn-ea"/>
              </a:rPr>
              <a:t> </a:t>
            </a:r>
            <a:r>
              <a:rPr lang="en-US" altLang="zh-TW" dirty="0" smtClean="0">
                <a:latin typeface="+mn-ea"/>
                <a:ea typeface="+mn-ea"/>
              </a:rPr>
              <a:t>Unit Test</a:t>
            </a:r>
            <a:r>
              <a:rPr lang="en-US" altLang="zh-TW" dirty="0">
                <a:latin typeface="+mn-ea"/>
              </a:rPr>
              <a:t>(Cont.)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99778" y="1380778"/>
            <a:ext cx="9296722" cy="432048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zh-TW" sz="2400" b="1" dirty="0" smtClean="0">
                <a:latin typeface="+mn-ea"/>
              </a:rPr>
              <a:t>AuthenticationUtil.java</a:t>
            </a:r>
          </a:p>
          <a:p>
            <a:pPr marL="0" indent="0">
              <a:buNone/>
            </a:pPr>
            <a:r>
              <a:rPr lang="zh-TW" altLang="en-US" dirty="0" smtClean="0">
                <a:latin typeface="+mn-ea"/>
              </a:rPr>
              <a:t>多種情況各自對應不同測試以及</a:t>
            </a:r>
            <a:r>
              <a:rPr lang="en-US" altLang="zh-TW" dirty="0" smtClean="0">
                <a:latin typeface="+mn-ea"/>
              </a:rPr>
              <a:t>Exception</a:t>
            </a:r>
            <a:r>
              <a:rPr lang="zh-TW" altLang="en-US" dirty="0" smtClean="0">
                <a:latin typeface="+mn-ea"/>
              </a:rPr>
              <a:t>測試</a:t>
            </a: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191" y="2263991"/>
            <a:ext cx="5182324" cy="1552792"/>
          </a:xfrm>
          <a:prstGeom prst="rect">
            <a:avLst/>
          </a:prstGeom>
        </p:spPr>
      </p:pic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191" y="3906450"/>
            <a:ext cx="4344007" cy="289600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39738" y="2740146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0000"/>
                </a:solidFill>
                <a:latin typeface="Arial"/>
                <a:ea typeface="微軟正黑體"/>
              </a:rPr>
              <a:t>Source</a:t>
            </a:r>
          </a:p>
          <a:p>
            <a:pPr algn="ctr"/>
            <a:r>
              <a:rPr lang="en-US" altLang="zh-TW" dirty="0" smtClean="0">
                <a:solidFill>
                  <a:srgbClr val="000000"/>
                </a:solidFill>
                <a:latin typeface="Arial"/>
                <a:ea typeface="微軟正黑體"/>
              </a:rPr>
              <a:t>Code</a:t>
            </a:r>
            <a:endParaRPr lang="zh-TW" altLang="en-US" dirty="0" err="1" smtClean="0">
              <a:solidFill>
                <a:srgbClr val="000000"/>
              </a:solidFill>
              <a:latin typeface="Arial"/>
              <a:ea typeface="微軟正黑體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39738" y="4892786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0000"/>
                </a:solidFill>
                <a:latin typeface="Arial"/>
                <a:ea typeface="微軟正黑體"/>
              </a:rPr>
              <a:t>Test</a:t>
            </a:r>
            <a:endParaRPr lang="zh-TW" altLang="en-US" dirty="0" err="1" smtClean="0">
              <a:solidFill>
                <a:srgbClr val="000000"/>
              </a:solidFill>
              <a:latin typeface="Arial"/>
              <a:ea typeface="微軟正黑體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781" y="12627"/>
            <a:ext cx="1397029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243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heme/theme1.xml><?xml version="1.0" encoding="utf-8"?>
<a:theme xmlns:a="http://schemas.openxmlformats.org/drawingml/2006/main" name="預設簡報設計">
  <a:themeElements>
    <a:clrScheme name="自訂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B676B"/>
      </a:accent1>
      <a:accent2>
        <a:srgbClr val="519548"/>
      </a:accent2>
      <a:accent3>
        <a:srgbClr val="88C425"/>
      </a:accent3>
      <a:accent4>
        <a:srgbClr val="BEF202"/>
      </a:accent4>
      <a:accent5>
        <a:srgbClr val="EAFDE6"/>
      </a:accent5>
      <a:accent6>
        <a:srgbClr val="2D2DB9"/>
      </a:accent6>
      <a:hlink>
        <a:srgbClr val="CCCCFF"/>
      </a:hlink>
      <a:folHlink>
        <a:srgbClr val="B2B2B2"/>
      </a:folHlink>
    </a:clrScheme>
    <a:fontScheme name="自訂 1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>
            <a:latin typeface="+mn-lt"/>
            <a:ea typeface="+mj-ea"/>
          </a:defRPr>
        </a:defPPr>
      </a:lstStyle>
    </a:tx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預設簡報設計">
  <a:themeElements>
    <a:clrScheme name="自訂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B676B"/>
      </a:accent1>
      <a:accent2>
        <a:srgbClr val="519548"/>
      </a:accent2>
      <a:accent3>
        <a:srgbClr val="88C425"/>
      </a:accent3>
      <a:accent4>
        <a:srgbClr val="BEF202"/>
      </a:accent4>
      <a:accent5>
        <a:srgbClr val="EAFDE6"/>
      </a:accent5>
      <a:accent6>
        <a:srgbClr val="2D2DB9"/>
      </a:accent6>
      <a:hlink>
        <a:srgbClr val="CCCCFF"/>
      </a:hlink>
      <a:folHlink>
        <a:srgbClr val="B2B2B2"/>
      </a:folHlink>
    </a:clrScheme>
    <a:fontScheme name="自訂 1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>
            <a:latin typeface="+mn-lt"/>
            <a:ea typeface="+mj-ea"/>
          </a:defRPr>
        </a:defPPr>
      </a:lstStyle>
    </a:tx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22410</TotalTime>
  <Words>1010</Words>
  <Application>Microsoft Office PowerPoint</Application>
  <PresentationFormat>自訂</PresentationFormat>
  <Paragraphs>206</Paragraphs>
  <Slides>17</Slides>
  <Notes>16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17</vt:i4>
      </vt:variant>
    </vt:vector>
  </HeadingPairs>
  <TitlesOfParts>
    <vt:vector size="19" baseType="lpstr">
      <vt:lpstr>預設簡報設計</vt:lpstr>
      <vt:lpstr>1_預設簡報設計</vt:lpstr>
      <vt:lpstr>2020產學實習計畫期末報告 DevOps</vt:lpstr>
      <vt:lpstr>   OverView - DevOps</vt:lpstr>
      <vt:lpstr>   OverView - DevOps</vt:lpstr>
      <vt:lpstr>1-1.Git</vt:lpstr>
      <vt:lpstr>1-2.Linux</vt:lpstr>
      <vt:lpstr>1-3.Jenkins Pipeline</vt:lpstr>
      <vt:lpstr>PowerPoint 簡報</vt:lpstr>
      <vt:lpstr>CSLAW Unit Test(Cont.)</vt:lpstr>
      <vt:lpstr>CSLAW Unit Test(Cont.)</vt:lpstr>
      <vt:lpstr>CSLAW Unit Test(Cont.)</vt:lpstr>
      <vt:lpstr>CSLAW Unit Test(Cont.)</vt:lpstr>
      <vt:lpstr>PowerPoint 簡報</vt:lpstr>
      <vt:lpstr> Introduction &amp; Overview</vt:lpstr>
      <vt:lpstr>PowerPoint 簡報</vt:lpstr>
      <vt:lpstr>PowerPoint 簡報</vt:lpstr>
      <vt:lpstr>PowerPoint 簡報</vt:lpstr>
      <vt:lpstr>The End</vt:lpstr>
    </vt:vector>
  </TitlesOfParts>
  <Company>Ogilvy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中國信託簡報標題(42pt)</dc:title>
  <dc:creator>Ogilvy</dc:creator>
  <cp:lastModifiedBy>陸冠綸(Koren Lu)</cp:lastModifiedBy>
  <cp:revision>1319</cp:revision>
  <cp:lastPrinted>2017-01-02T02:59:38Z</cp:lastPrinted>
  <dcterms:created xsi:type="dcterms:W3CDTF">2004-09-23T10:07:30Z</dcterms:created>
  <dcterms:modified xsi:type="dcterms:W3CDTF">2020-05-28T08:55:00Z</dcterms:modified>
</cp:coreProperties>
</file>