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5"/>
  </p:notesMasterIdLst>
  <p:handoutMasterIdLst>
    <p:handoutMasterId r:id="rId26"/>
  </p:handoutMasterIdLst>
  <p:sldIdLst>
    <p:sldId id="389" r:id="rId3"/>
    <p:sldId id="429" r:id="rId4"/>
    <p:sldId id="430" r:id="rId5"/>
    <p:sldId id="396" r:id="rId6"/>
    <p:sldId id="395" r:id="rId7"/>
    <p:sldId id="392" r:id="rId8"/>
    <p:sldId id="397" r:id="rId9"/>
    <p:sldId id="435" r:id="rId10"/>
    <p:sldId id="402" r:id="rId11"/>
    <p:sldId id="404" r:id="rId12"/>
    <p:sldId id="405" r:id="rId13"/>
    <p:sldId id="407" r:id="rId14"/>
    <p:sldId id="408" r:id="rId15"/>
    <p:sldId id="410" r:id="rId16"/>
    <p:sldId id="411" r:id="rId17"/>
    <p:sldId id="417" r:id="rId18"/>
    <p:sldId id="369" r:id="rId19"/>
    <p:sldId id="432" r:id="rId20"/>
    <p:sldId id="414" r:id="rId21"/>
    <p:sldId id="434" r:id="rId22"/>
    <p:sldId id="415" r:id="rId23"/>
    <p:sldId id="412" r:id="rId24"/>
  </p:sldIdLst>
  <p:sldSz cx="10096500" cy="7658100"/>
  <p:notesSz cx="7102475" cy="102314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6487259-860E-4FC8-AEDC-0A4EBB738D72}">
          <p14:sldIdLst>
            <p14:sldId id="389"/>
            <p14:sldId id="429"/>
            <p14:sldId id="430"/>
            <p14:sldId id="396"/>
            <p14:sldId id="395"/>
            <p14:sldId id="392"/>
            <p14:sldId id="397"/>
            <p14:sldId id="435"/>
            <p14:sldId id="402"/>
            <p14:sldId id="404"/>
            <p14:sldId id="405"/>
            <p14:sldId id="407"/>
            <p14:sldId id="408"/>
            <p14:sldId id="410"/>
            <p14:sldId id="411"/>
            <p14:sldId id="417"/>
            <p14:sldId id="369"/>
            <p14:sldId id="432"/>
            <p14:sldId id="414"/>
            <p14:sldId id="434"/>
            <p14:sldId id="415"/>
            <p14:sldId id="41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453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5D"/>
    <a:srgbClr val="08407E"/>
    <a:srgbClr val="87DD79"/>
    <a:srgbClr val="B2D8A4"/>
    <a:srgbClr val="7BBD63"/>
    <a:srgbClr val="64BCAD"/>
    <a:srgbClr val="FFFF66"/>
    <a:srgbClr val="FD8003"/>
    <a:srgbClr val="CC6600"/>
    <a:srgbClr val="0A6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79310" autoAdjust="0"/>
  </p:normalViewPr>
  <p:slideViewPr>
    <p:cSldViewPr>
      <p:cViewPr varScale="1">
        <p:scale>
          <a:sx n="50" d="100"/>
          <a:sy n="50" d="100"/>
        </p:scale>
        <p:origin x="-1962" y="-102"/>
      </p:cViewPr>
      <p:guideLst>
        <p:guide orient="horz" pos="4453"/>
        <p:guide pos="528"/>
      </p:guideLst>
    </p:cSldViewPr>
  </p:slideViewPr>
  <p:outlineViewPr>
    <p:cViewPr>
      <p:scale>
        <a:sx n="33" d="100"/>
        <a:sy n="33" d="100"/>
      </p:scale>
      <p:origin x="0" y="10458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8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1.xml"/><Relationship Id="rId2" Type="http://schemas.openxmlformats.org/officeDocument/2006/relationships/slide" Target="slides/slide1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47B6CB-57AF-45A8-9AF0-23CEB83595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2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2350" y="768350"/>
            <a:ext cx="505777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8" y="4859934"/>
            <a:ext cx="5208482" cy="460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27DAFD-FB03-47B9-B388-50B83F2DDA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55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9611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 </a:t>
            </a:r>
            <a:r>
              <a:rPr lang="zh-TW" altLang="en-US" dirty="0" smtClean="0"/>
              <a:t>每次執行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之前都會先做的動作</a:t>
            </a:r>
            <a:endParaRPr lang="en-US" altLang="zh-TW" dirty="0" smtClean="0"/>
          </a:p>
          <a:p>
            <a:r>
              <a:rPr lang="zh-TW" altLang="en-US" dirty="0" smtClean="0"/>
              <a:t>要驗證這個</a:t>
            </a:r>
            <a:r>
              <a:rPr lang="en-US" altLang="zh-TW" dirty="0" smtClean="0"/>
              <a:t>Get Set </a:t>
            </a:r>
            <a:r>
              <a:rPr lang="zh-TW" altLang="en-US" dirty="0" smtClean="0"/>
              <a:t>是否正確 </a:t>
            </a:r>
            <a:endParaRPr lang="en-US" altLang="zh-TW" dirty="0" smtClean="0"/>
          </a:p>
          <a:p>
            <a:r>
              <a:rPr lang="zh-TW" altLang="en-US" dirty="0" smtClean="0"/>
              <a:t>左邊是在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中指定的字串內容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右邊是由</a:t>
            </a:r>
            <a:r>
              <a:rPr lang="en-US" altLang="zh-TW" dirty="0" smtClean="0"/>
              <a:t>20.21</a:t>
            </a:r>
            <a:r>
              <a:rPr lang="zh-TW" altLang="en-US" dirty="0" smtClean="0"/>
              <a:t>行 使用</a:t>
            </a:r>
            <a:r>
              <a:rPr lang="en-US" altLang="zh-TW" dirty="0" smtClean="0"/>
              <a:t>source code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set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method</a:t>
            </a:r>
            <a:r>
              <a:rPr lang="zh-TW" altLang="en-US" baseline="0" dirty="0" smtClean="0"/>
              <a:t>設定</a:t>
            </a:r>
            <a:endParaRPr lang="en-US" altLang="zh-TW" baseline="0" dirty="0" smtClean="0"/>
          </a:p>
          <a:p>
            <a:r>
              <a:rPr lang="zh-TW" altLang="en-US" baseline="0" dirty="0" smtClean="0"/>
              <a:t>再用</a:t>
            </a:r>
            <a:r>
              <a:rPr lang="en-US" altLang="zh-TW" baseline="0" dirty="0" smtClean="0"/>
              <a:t>Get</a:t>
            </a:r>
            <a:r>
              <a:rPr lang="zh-TW" altLang="en-US" baseline="0" dirty="0" smtClean="0"/>
              <a:t>來看看是不是相同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這裡的</a:t>
            </a:r>
            <a:r>
              <a:rPr lang="en-US" altLang="zh-TW" dirty="0" err="1" smtClean="0"/>
              <a:t>toString</a:t>
            </a:r>
            <a:r>
              <a:rPr lang="zh-TW" altLang="en-US" dirty="0" smtClean="0"/>
              <a:t>是使用</a:t>
            </a:r>
            <a:r>
              <a:rPr lang="en-US" altLang="zh-TW" dirty="0" smtClean="0"/>
              <a:t>String Builder</a:t>
            </a:r>
          </a:p>
          <a:p>
            <a:r>
              <a:rPr lang="zh-TW" altLang="en-US" dirty="0" smtClean="0"/>
              <a:t>沒辦法用</a:t>
            </a:r>
            <a:r>
              <a:rPr lang="en-US" altLang="zh-TW" dirty="0" smtClean="0"/>
              <a:t>source code</a:t>
            </a:r>
            <a:r>
              <a:rPr lang="zh-TW" altLang="en-US" dirty="0" smtClean="0"/>
              <a:t>知道原本的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長怎樣 </a:t>
            </a:r>
            <a:endParaRPr lang="en-US" altLang="zh-TW" dirty="0" smtClean="0"/>
          </a:p>
          <a:p>
            <a:r>
              <a:rPr lang="zh-TW" altLang="en-US" dirty="0" smtClean="0"/>
              <a:t>要故意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一次之後自己湊出下面的字串再去比對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11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Bind</a:t>
            </a:r>
            <a:r>
              <a:rPr lang="zh-TW" altLang="en-US" dirty="0" smtClean="0"/>
              <a:t>這個方法沒有回傳所以不能用</a:t>
            </a:r>
            <a:r>
              <a:rPr lang="en-US" altLang="zh-TW" dirty="0" smtClean="0"/>
              <a:t>mock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所以不能回傳</a:t>
            </a:r>
            <a:r>
              <a:rPr lang="en-US" altLang="zh-TW" dirty="0" smtClean="0"/>
              <a:t>bind</a:t>
            </a:r>
            <a:r>
              <a:rPr lang="zh-TW" altLang="en-US" dirty="0" smtClean="0"/>
              <a:t>成功的訊息回來只能透過連接</a:t>
            </a:r>
            <a:r>
              <a:rPr lang="en-US" altLang="zh-TW" dirty="0" err="1" smtClean="0"/>
              <a:t>Ldap</a:t>
            </a:r>
            <a:r>
              <a:rPr lang="en-US" altLang="zh-TW" dirty="0" smtClean="0"/>
              <a:t> server</a:t>
            </a:r>
            <a:r>
              <a:rPr lang="zh-TW" altLang="en-US" dirty="0" smtClean="0"/>
              <a:t>才行 因此這個是無法測試的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14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接著是我居家辦公</a:t>
            </a:r>
            <a:r>
              <a:rPr lang="zh-TW" altLang="en-US" dirty="0" smtClean="0"/>
              <a:t>期間經理派給我的學習內容</a:t>
            </a:r>
            <a:r>
              <a:rPr lang="zh-TW" altLang="en-US" dirty="0" smtClean="0"/>
              <a:t>　</a:t>
            </a:r>
            <a:r>
              <a:rPr lang="en-US" altLang="zh-TW" dirty="0" smtClean="0"/>
              <a:t>Gartner</a:t>
            </a:r>
            <a:r>
              <a:rPr lang="zh-TW" altLang="en-US" dirty="0" smtClean="0"/>
              <a:t>提出十</a:t>
            </a:r>
            <a:r>
              <a:rPr lang="zh-TW" altLang="en-US" dirty="0" smtClean="0"/>
              <a:t>項在未來資訊</a:t>
            </a:r>
            <a:r>
              <a:rPr lang="zh-TW" altLang="en-US" dirty="0" smtClean="0"/>
              <a:t>方面的重要</a:t>
            </a:r>
            <a:r>
              <a:rPr lang="zh-TW" altLang="en-US" dirty="0" smtClean="0"/>
              <a:t>技術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336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第一項是敏捷 縮短開發時間 或硬體效能</a:t>
            </a:r>
            <a:endParaRPr lang="en-US" altLang="zh-TW" dirty="0" smtClean="0"/>
          </a:p>
          <a:p>
            <a:r>
              <a:rPr lang="zh-TW" altLang="en-US" dirty="0" smtClean="0"/>
              <a:t>可以理解為加快流程方法</a:t>
            </a:r>
            <a:endParaRPr lang="en-US" altLang="zh-TW" dirty="0" smtClean="0"/>
          </a:p>
          <a:p>
            <a:r>
              <a:rPr lang="zh-TW" altLang="en-US" dirty="0" smtClean="0"/>
              <a:t>第二項是可擴展性 系統延展性好不好 能不能應付突變的流量</a:t>
            </a:r>
            <a:endParaRPr lang="en-US" altLang="zh-TW" dirty="0" smtClean="0"/>
          </a:p>
          <a:p>
            <a:r>
              <a:rPr lang="zh-TW" altLang="en-US" dirty="0" smtClean="0"/>
              <a:t>可以直接看作是雲端的運用</a:t>
            </a:r>
            <a:endParaRPr lang="en-US" altLang="zh-TW" dirty="0" smtClean="0"/>
          </a:p>
          <a:p>
            <a:r>
              <a:rPr lang="zh-TW" altLang="en-US" dirty="0" smtClean="0"/>
              <a:t>第三個是有使用</a:t>
            </a:r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ML</a:t>
            </a:r>
            <a:r>
              <a:rPr lang="zh-TW" altLang="en-US" dirty="0" smtClean="0"/>
              <a:t>技術的項目</a:t>
            </a:r>
            <a:endParaRPr lang="en-US" altLang="zh-TW" dirty="0" smtClean="0"/>
          </a:p>
          <a:p>
            <a:r>
              <a:rPr lang="zh-TW" altLang="en-US" dirty="0" smtClean="0"/>
              <a:t>有三項與</a:t>
            </a:r>
            <a:r>
              <a:rPr lang="en-US" altLang="zh-TW" dirty="0" smtClean="0"/>
              <a:t>DEVOPS</a:t>
            </a:r>
            <a:r>
              <a:rPr lang="zh-TW" altLang="en-US" dirty="0" smtClean="0"/>
              <a:t>有關 </a:t>
            </a:r>
            <a:r>
              <a:rPr lang="en-US" altLang="zh-TW" dirty="0" smtClean="0"/>
              <a:t>toolchain</a:t>
            </a:r>
            <a:r>
              <a:rPr lang="zh-TW" altLang="en-US" dirty="0" smtClean="0"/>
              <a:t>是涵蓋整個報告</a:t>
            </a:r>
            <a:endParaRPr lang="en-US" altLang="zh-TW" dirty="0" smtClean="0"/>
          </a:p>
          <a:p>
            <a:r>
              <a:rPr lang="zh-TW" altLang="en-US" dirty="0" smtClean="0"/>
              <a:t>這裡則要說的是</a:t>
            </a:r>
            <a:r>
              <a:rPr lang="en-US" altLang="zh-TW" dirty="0" smtClean="0"/>
              <a:t>container management &amp;</a:t>
            </a:r>
            <a:r>
              <a:rPr lang="en-US" altLang="zh-TW" dirty="0" err="1" smtClean="0"/>
              <a:t>AIOps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/>
              <a:t>用途類似於</a:t>
            </a:r>
            <a:r>
              <a:rPr lang="zh-TW" altLang="en-US" sz="1200" dirty="0" smtClean="0">
                <a:latin typeface="+mn-ea"/>
              </a:rPr>
              <a:t>虛擬機</a:t>
            </a:r>
            <a:r>
              <a:rPr lang="en-US" altLang="zh-TW" sz="1200" dirty="0" smtClean="0">
                <a:latin typeface="+mn-ea"/>
              </a:rPr>
              <a:t>(VM</a:t>
            </a:r>
            <a:r>
              <a:rPr lang="en-US" altLang="zh-TW" sz="1200" dirty="0" smtClean="0">
                <a:latin typeface="+mn-ea"/>
              </a:rPr>
              <a:t>)</a:t>
            </a:r>
            <a:r>
              <a:rPr lang="zh-TW" altLang="en-US" sz="1200" dirty="0" smtClean="0">
                <a:latin typeface="+mn-ea"/>
              </a:rPr>
              <a:t>，當作測試環境，</a:t>
            </a:r>
            <a:r>
              <a:rPr lang="zh-TW" altLang="en-US" sz="1200" dirty="0" smtClean="0">
                <a:latin typeface="+mn-ea"/>
              </a:rPr>
              <a:t>可以在</a:t>
            </a:r>
            <a:r>
              <a:rPr lang="zh-CN" altLang="en-US" sz="1200" dirty="0" smtClean="0">
                <a:latin typeface="+mn-ea"/>
              </a:rPr>
              <a:t>用於將</a:t>
            </a:r>
            <a:r>
              <a:rPr lang="zh-TW" altLang="en-US" sz="1200" dirty="0" smtClean="0">
                <a:latin typeface="+mn-ea"/>
              </a:rPr>
              <a:t>程式</a:t>
            </a:r>
            <a:r>
              <a:rPr lang="zh-CN" altLang="en-US" sz="1200" dirty="0" smtClean="0">
                <a:latin typeface="+mn-ea"/>
              </a:rPr>
              <a:t>碼和</a:t>
            </a:r>
            <a:r>
              <a:rPr lang="zh-TW" altLang="en-US" sz="1200" dirty="0" smtClean="0">
                <a:latin typeface="+mn-ea"/>
              </a:rPr>
              <a:t>相依</a:t>
            </a:r>
            <a:r>
              <a:rPr lang="zh-CN" altLang="en-US" sz="1200" dirty="0" smtClean="0">
                <a:latin typeface="+mn-ea"/>
              </a:rPr>
              <a:t>資源</a:t>
            </a:r>
            <a:r>
              <a:rPr lang="zh-CN" altLang="en-US" sz="1200" dirty="0" smtClean="0">
                <a:latin typeface="+mn-ea"/>
              </a:rPr>
              <a:t>打包</a:t>
            </a:r>
            <a:r>
              <a:rPr lang="zh-TW" altLang="en-US" sz="1200" dirty="0" smtClean="0">
                <a:latin typeface="+mn-ea"/>
              </a:rPr>
              <a:t>運行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 u="sng" dirty="0" smtClean="0">
                <a:latin typeface="+mn-ea"/>
              </a:rPr>
              <a:t>共用作業系統內核</a:t>
            </a:r>
            <a:r>
              <a:rPr lang="zh-CN" altLang="en-US" sz="1200" dirty="0" smtClean="0">
                <a:latin typeface="+mn-ea"/>
              </a:rPr>
              <a:t>，與虛擬機器相比， 容器佔用的</a:t>
            </a:r>
            <a:r>
              <a:rPr lang="zh-TW" altLang="en-US" sz="1200" dirty="0" smtClean="0">
                <a:latin typeface="+mn-ea"/>
              </a:rPr>
              <a:t>硬碟</a:t>
            </a:r>
            <a:r>
              <a:rPr lang="zh-CN" altLang="en-US" sz="1200" dirty="0" smtClean="0">
                <a:latin typeface="+mn-ea"/>
              </a:rPr>
              <a:t>較少，</a:t>
            </a:r>
            <a:r>
              <a:rPr lang="zh-TW" altLang="en-US" sz="1200" dirty="0" smtClean="0">
                <a:latin typeface="+mn-ea"/>
              </a:rPr>
              <a:t>啟動也較快</a:t>
            </a:r>
            <a:r>
              <a:rPr lang="zh-CN" altLang="en-US" sz="1200" dirty="0" smtClean="0">
                <a:latin typeface="+mn-ea"/>
              </a:rPr>
              <a:t> 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+mn-ea"/>
              </a:rPr>
              <a:t>常見的容器平台為</a:t>
            </a:r>
            <a:r>
              <a:rPr lang="en-US" altLang="zh-TW" sz="1200" dirty="0" err="1" smtClean="0">
                <a:latin typeface="+mn-ea"/>
              </a:rPr>
              <a:t>Docker</a:t>
            </a:r>
            <a:r>
              <a:rPr lang="zh-TW" altLang="en-US" sz="1200" dirty="0" smtClean="0">
                <a:latin typeface="+mn-ea"/>
              </a:rPr>
              <a:t>。</a:t>
            </a:r>
            <a:endParaRPr lang="en-US" altLang="zh-TW" sz="1200" dirty="0" smtClean="0">
              <a:latin typeface="+mn-ea"/>
            </a:endParaRP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Jenkins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可以結合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kubernetes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也就是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pipeline build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的時侯可以直接自動化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deploy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到很多個不同的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configure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環境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Kubernetes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與 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Docker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的基本差異在於，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Kubernetes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是在整個叢集內執行，而 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Docker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則是在單一節點上執行。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8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8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偵測根本變動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: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由於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bigpanda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整合了所有的平台，他能夠擷取任何的更動，像是管理規則改變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log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改變 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configue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改變都能透過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ML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去跑然後預測出這個變動對系統造成的潛在問題或漏洞呈現在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monitor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上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再開始之前我先簡介一下</a:t>
            </a:r>
            <a:r>
              <a:rPr lang="en-US" altLang="zh-TW" dirty="0" err="1" smtClean="0"/>
              <a:t>DevOps</a:t>
            </a:r>
            <a:r>
              <a:rPr lang="zh-TW" altLang="en-US" dirty="0" smtClean="0"/>
              <a:t> 這張圖片上左邊的圓圈是開發</a:t>
            </a:r>
            <a:r>
              <a:rPr lang="en-US" altLang="zh-TW" dirty="0" err="1" smtClean="0"/>
              <a:t>dev</a:t>
            </a:r>
            <a:r>
              <a:rPr lang="zh-TW" altLang="en-US" dirty="0" smtClean="0"/>
              <a:t> 右邊的是維運</a:t>
            </a:r>
            <a:r>
              <a:rPr lang="en-US" altLang="zh-TW" dirty="0" smtClean="0"/>
              <a:t>Ops</a:t>
            </a:r>
            <a:r>
              <a:rPr lang="zh-TW" altLang="en-US" dirty="0" smtClean="0"/>
              <a:t>的部分</a:t>
            </a:r>
            <a:endParaRPr lang="en-US" altLang="zh-TW" dirty="0" smtClean="0"/>
          </a:p>
          <a:p>
            <a:r>
              <a:rPr lang="en-US" altLang="zh-TW" dirty="0" err="1" smtClean="0"/>
              <a:t>DevOps</a:t>
            </a:r>
            <a:r>
              <a:rPr lang="zh-TW" altLang="en-US" dirty="0" smtClean="0"/>
              <a:t>重視這兩種人員之間的</a:t>
            </a:r>
            <a:r>
              <a:rPr lang="zh-TW" altLang="en-US" dirty="0" smtClean="0"/>
              <a:t>溝通，減少不同單位的資訊隔閡</a:t>
            </a:r>
            <a:endParaRPr lang="en-US" altLang="zh-TW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透過</a:t>
            </a:r>
            <a:r>
              <a:rPr lang="en-US" altLang="zh-TW" dirty="0" err="1" smtClean="0"/>
              <a:t>DevOps</a:t>
            </a:r>
            <a:r>
              <a:rPr lang="en-US" altLang="zh-TW" dirty="0" smtClean="0"/>
              <a:t> tool</a:t>
            </a:r>
            <a:r>
              <a:rPr lang="zh-TW" altLang="en-US" dirty="0" smtClean="0"/>
              <a:t>讓</a:t>
            </a:r>
            <a:r>
              <a:rPr lang="en-US" altLang="zh-TW" dirty="0" smtClean="0"/>
              <a:t>build</a:t>
            </a:r>
            <a:r>
              <a:rPr lang="zh-TW" altLang="en-US" dirty="0" smtClean="0"/>
              <a:t>到</a:t>
            </a:r>
            <a:r>
              <a:rPr lang="en-US" altLang="zh-TW" dirty="0" smtClean="0"/>
              <a:t>deploy</a:t>
            </a:r>
            <a:r>
              <a:rPr lang="zh-TW" altLang="en-US" dirty="0" smtClean="0"/>
              <a:t>這段盡可能的自動化，軟體能夠更加地快捷</a:t>
            </a:r>
            <a:r>
              <a:rPr lang="zh-TW" altLang="en-US" dirty="0" smtClean="0"/>
              <a:t>、頻繁和可靠</a:t>
            </a:r>
            <a:r>
              <a:rPr lang="zh-TW" altLang="en-US" dirty="0" smtClean="0"/>
              <a:t>。</a:t>
            </a:r>
            <a:endParaRPr lang="en-US" altLang="zh-TW" sz="1200" b="0" dirty="0" smtClean="0"/>
          </a:p>
          <a:p>
            <a:pPr marL="0" indent="0">
              <a:buNone/>
            </a:pPr>
            <a:r>
              <a:rPr lang="zh-TW" altLang="en-US" sz="1200" b="0" dirty="0" smtClean="0"/>
              <a:t>從</a:t>
            </a:r>
            <a:r>
              <a:rPr lang="zh-TW" altLang="en-US" sz="1200" b="0" dirty="0" smtClean="0"/>
              <a:t>二月到現在大部分學習的內容都在</a:t>
            </a:r>
            <a:r>
              <a:rPr lang="en-US" altLang="zh-TW" sz="1200" b="0" dirty="0" smtClean="0"/>
              <a:t>test release</a:t>
            </a:r>
            <a:r>
              <a:rPr lang="zh-TW" altLang="en-US" sz="1200" b="0" dirty="0" smtClean="0"/>
              <a:t> 這段</a:t>
            </a:r>
            <a:endParaRPr lang="en-US" altLang="zh-TW" sz="1200" b="0" dirty="0" smtClean="0"/>
          </a:p>
          <a:p>
            <a:pPr marL="0" indent="0">
              <a:buNone/>
            </a:pPr>
            <a:r>
              <a:rPr lang="zh-TW" altLang="en-US" sz="1200" b="0" dirty="0" smtClean="0"/>
              <a:t>包含了</a:t>
            </a:r>
            <a:r>
              <a:rPr lang="en-US" altLang="zh-TW" sz="1200" b="0" dirty="0" smtClean="0"/>
              <a:t>CI </a:t>
            </a:r>
            <a:r>
              <a:rPr lang="en-US" altLang="zh-TW" sz="1200" b="0" dirty="0" smtClean="0"/>
              <a:t>CT</a:t>
            </a:r>
            <a:endParaRPr lang="en-US" altLang="zh-TW" sz="1200" b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260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328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我把這段時間學習的內容依照這些技術使用的階段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排成一個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toolchain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我報告的順序大致也會跟著這個順序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走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可以理解成專門放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的雲端硬碟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zh-TW" altLang="en-US" dirty="0" smtClean="0"/>
              <a:t>的實作是要</a:t>
            </a:r>
            <a:r>
              <a:rPr lang="en-US" altLang="zh-TW" dirty="0" smtClean="0"/>
              <a:t>pull</a:t>
            </a:r>
            <a:r>
              <a:rPr lang="zh-TW" altLang="en-US" dirty="0" smtClean="0"/>
              <a:t>別人的下來修改完再上船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回去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58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maven</a:t>
            </a:r>
            <a:r>
              <a:rPr lang="zh-TW" altLang="en-US" dirty="0" smtClean="0"/>
              <a:t>中設定</a:t>
            </a:r>
            <a:r>
              <a:rPr lang="en-US" altLang="zh-TW" dirty="0" smtClean="0"/>
              <a:t>FTP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plug</a:t>
            </a:r>
            <a:r>
              <a:rPr lang="en-US" altLang="zh-TW" baseline="0" dirty="0" smtClean="0"/>
              <a:t> in </a:t>
            </a:r>
            <a:r>
              <a:rPr lang="zh-TW" altLang="en-US" baseline="0" dirty="0" smtClean="0"/>
              <a:t>為了之後的</a:t>
            </a:r>
            <a:r>
              <a:rPr lang="en-US" altLang="zh-TW" baseline="0" dirty="0" smtClean="0"/>
              <a:t>deploy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5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5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latin typeface="+mn-ea"/>
              </a:rPr>
              <a:t>之前在學校沒有學過太多用文字介面的操作，算是第一次比較深入的了解。做一些基本操作像是</a:t>
            </a:r>
            <a:r>
              <a:rPr lang="en-US" altLang="zh-TW" dirty="0" smtClean="0">
                <a:latin typeface="+mn-ea"/>
              </a:rPr>
              <a:t>cd </a:t>
            </a:r>
            <a:r>
              <a:rPr lang="en-US" altLang="zh-TW" dirty="0" err="1" smtClean="0">
                <a:latin typeface="+mn-ea"/>
              </a:rPr>
              <a:t>ls</a:t>
            </a:r>
            <a:r>
              <a:rPr lang="en-US" altLang="zh-TW" dirty="0" smtClean="0">
                <a:latin typeface="+mn-ea"/>
              </a:rPr>
              <a:t>  cat  </a:t>
            </a:r>
            <a:r>
              <a:rPr lang="en-US" altLang="zh-TW" dirty="0" err="1" smtClean="0">
                <a:latin typeface="+mn-ea"/>
              </a:rPr>
              <a:t>rm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err="1" smtClean="0">
                <a:latin typeface="+mn-ea"/>
              </a:rPr>
              <a:t>grep</a:t>
            </a:r>
            <a:r>
              <a:rPr lang="en-US" altLang="zh-TW" dirty="0" smtClean="0">
                <a:latin typeface="+mn-ea"/>
              </a:rPr>
              <a:t> find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47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可以透過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jenkins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來控制其他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toolchain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      它是開源軟體資源很多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(1000plug in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整合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100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)-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但是開源也需要注意漏洞自己維護上比較複雜一點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Cslaw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最後一個步驟就是寄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EMAIL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給相關人員建置結果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有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pipeline monitor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可以看建置結果和執行的內容 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綁定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gitlab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 每次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之後就執行腳本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Jenkins 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有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1000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多個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plug in</a:t>
            </a:r>
          </a:p>
          <a:p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可以整合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100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多個 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Devops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工具</a:t>
            </a:r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編排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TOOLCHAIN: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透過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stage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這個分割排定先做後做的項目</a:t>
            </a:r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Console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可以查看每次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build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的執行內容  數據 狀況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(monitor)</a:t>
            </a:r>
          </a:p>
          <a:p>
            <a:pPr marL="0" indent="0">
              <a:buNone/>
            </a:pPr>
            <a:endParaRPr lang="en-US" altLang="zh-TW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3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接著是我們花最多時間的地方 寫</a:t>
            </a:r>
            <a:r>
              <a:rPr lang="en-US" altLang="zh-TW" dirty="0" smtClean="0"/>
              <a:t>CSLAW</a:t>
            </a:r>
            <a:r>
              <a:rPr lang="zh-TW" altLang="en-US" dirty="0" smtClean="0"/>
              <a:t>這個專案的</a:t>
            </a:r>
            <a:r>
              <a:rPr lang="en-US" altLang="zh-TW" dirty="0" smtClean="0"/>
              <a:t>UT</a:t>
            </a:r>
          </a:p>
          <a:p>
            <a:r>
              <a:rPr lang="zh-TW" altLang="en-US" dirty="0" smtClean="0"/>
              <a:t>這張圖前面我們是用自己建的</a:t>
            </a:r>
            <a:r>
              <a:rPr lang="en-US" altLang="zh-TW" dirty="0" smtClean="0"/>
              <a:t>maven</a:t>
            </a:r>
            <a:r>
              <a:rPr lang="zh-TW" altLang="en-US" dirty="0" smtClean="0"/>
              <a:t>現在換成</a:t>
            </a:r>
            <a:r>
              <a:rPr lang="en-US" altLang="zh-TW" dirty="0" smtClean="0"/>
              <a:t>CSLAW</a:t>
            </a:r>
          </a:p>
          <a:p>
            <a:r>
              <a:rPr lang="zh-TW" altLang="en-US" dirty="0" smtClean="0"/>
              <a:t>然後我們撰寫</a:t>
            </a:r>
            <a:r>
              <a:rPr lang="en-US" altLang="zh-TW" dirty="0" smtClean="0"/>
              <a:t>UT</a:t>
            </a:r>
            <a:r>
              <a:rPr lang="zh-TW" altLang="en-US" dirty="0" smtClean="0"/>
              <a:t>黨合併進原本的</a:t>
            </a:r>
            <a:r>
              <a:rPr lang="en-US" altLang="zh-TW" dirty="0" err="1" smtClean="0"/>
              <a:t>cslaw</a:t>
            </a:r>
            <a:r>
              <a:rPr lang="zh-TW" altLang="en-US" dirty="0" smtClean="0"/>
              <a:t>那個專案就是</a:t>
            </a:r>
            <a:r>
              <a:rPr lang="en-US" altLang="zh-TW" dirty="0" smtClean="0"/>
              <a:t>CI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8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59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我們有超過一半的時間是在打</a:t>
            </a:r>
            <a:r>
              <a:rPr lang="en-US" altLang="zh-TW" dirty="0" smtClean="0"/>
              <a:t>CSLAW</a:t>
            </a:r>
            <a:r>
              <a:rPr lang="zh-TW" altLang="en-US" dirty="0" smtClean="0"/>
              <a:t>這個專案的</a:t>
            </a:r>
            <a:r>
              <a:rPr lang="en-US" altLang="zh-TW" dirty="0" smtClean="0"/>
              <a:t>UT</a:t>
            </a:r>
          </a:p>
          <a:p>
            <a:r>
              <a:rPr lang="zh-TW" altLang="en-US" dirty="0" smtClean="0"/>
              <a:t>那在開始之前 經理先讓我們寫下這些檔案的用途</a:t>
            </a:r>
            <a:endParaRPr lang="en-US" altLang="zh-TW" dirty="0" smtClean="0"/>
          </a:p>
          <a:p>
            <a:r>
              <a:rPr lang="zh-TW" altLang="en-US" dirty="0" smtClean="0"/>
              <a:t>對這個</a:t>
            </a:r>
            <a:r>
              <a:rPr lang="en-US" altLang="zh-TW" dirty="0" smtClean="0"/>
              <a:t>maven</a:t>
            </a:r>
            <a:r>
              <a:rPr lang="zh-TW" altLang="en-US" dirty="0" smtClean="0"/>
              <a:t>架構的專案有初步了解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9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611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341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972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25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7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2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90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18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8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9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2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3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082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48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14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972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134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166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34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514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latin typeface="+mn-ea"/>
                <a:ea typeface="+mn-ea"/>
              </a:rPr>
              <a:pPr algn="r"/>
              <a:t>‹#›</a:t>
            </a:fld>
            <a:endParaRPr lang="en-US" altLang="zh-TW" sz="120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solidFill>
                    <a:srgbClr val="000000"/>
                  </a:solidFill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solidFill>
                  <a:srgbClr val="000000"/>
                </a:solidFill>
                <a:latin typeface="微軟正黑體"/>
                <a:ea typeface="微軟正黑體"/>
              </a:rPr>
              <a:pPr algn="r"/>
              <a:t>‹#›</a:t>
            </a:fld>
            <a:endParaRPr lang="en-US" altLang="zh-TW" sz="1200" dirty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243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1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19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Relationship Id="rId4" Type="http://schemas.openxmlformats.org/officeDocument/2006/relationships/image" Target="../media/image2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4.tmp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8.tmp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25.png"/><Relationship Id="rId4" Type="http://schemas.openxmlformats.org/officeDocument/2006/relationships/image" Target="../media/image29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252413" y="1472580"/>
            <a:ext cx="8582025" cy="1276350"/>
          </a:xfrm>
          <a:noFill/>
          <a:ln/>
        </p:spPr>
        <p:txBody>
          <a:bodyPr/>
          <a:lstStyle/>
          <a:p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2020</a:t>
            </a:r>
            <a:r>
              <a:rPr lang="zh-TW" altLang="en-US" sz="3800" dirty="0" smtClean="0">
                <a:latin typeface="Arial" pitchFamily="34" charset="0"/>
                <a:ea typeface="微軟正黑體" pitchFamily="34" charset="-120"/>
              </a:rPr>
              <a:t>產學實習計畫期末報告</a:t>
            </a:r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/>
            </a:r>
            <a:br>
              <a:rPr lang="en-US" altLang="zh-TW" sz="3800" dirty="0" smtClean="0">
                <a:latin typeface="Arial" pitchFamily="34" charset="0"/>
                <a:ea typeface="微軟正黑體" pitchFamily="34" charset="-120"/>
              </a:rPr>
            </a:br>
            <a:r>
              <a:rPr lang="en-US" altLang="zh-TW" sz="3800" dirty="0" err="1" smtClean="0">
                <a:latin typeface="Arial" pitchFamily="34" charset="0"/>
                <a:ea typeface="微軟正黑體" pitchFamily="34" charset="-120"/>
              </a:rPr>
              <a:t>DevOps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2455962" y="4261098"/>
            <a:ext cx="6478588" cy="53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53" tIns="50726" rIns="101453" bIns="50726">
            <a:spAutoFit/>
          </a:bodyPr>
          <a:lstStyle>
            <a:lvl1pPr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508000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014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22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28825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860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432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004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576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kumimoji="0" lang="en-US" altLang="zh-TW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Z00045984</a:t>
            </a:r>
            <a:r>
              <a:rPr kumimoji="0" lang="zh-TW" altLang="en-US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 陸冠綸</a:t>
            </a:r>
            <a:endParaRPr kumimoji="0" lang="en-US" altLang="zh-TW" sz="2800" b="1" dirty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華康中黑體"/>
            </a:endParaRPr>
          </a:p>
        </p:txBody>
      </p:sp>
    </p:spTree>
    <p:extLst>
      <p:ext uri="{BB962C8B-B14F-4D97-AF65-F5344CB8AC3E}">
        <p14:creationId xmlns:p14="http://schemas.microsoft.com/office/powerpoint/2010/main" val="30456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+mn-ea"/>
              </a:rPr>
              <a:t>assertEquals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+mn-ea"/>
              </a:rPr>
              <a:t>Test</a:t>
            </a:r>
            <a:r>
              <a:rPr lang="zh-TW" altLang="en-US" b="1" dirty="0" smtClean="0">
                <a:solidFill>
                  <a:srgbClr val="0000FF"/>
                </a:solidFill>
                <a:latin typeface="+mn-ea"/>
              </a:rPr>
              <a:t>中做出來的結果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實際透過原始碼跑出來的結果</a:t>
            </a:r>
            <a:r>
              <a:rPr lang="en-US" altLang="zh-TW" dirty="0" smtClean="0">
                <a:latin typeface="+mn-ea"/>
              </a:rPr>
              <a:t>)</a:t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7" name="圖片 6" descr="git - cslaw/src/test/java/com/ebizprise/ctbc/project/model/NotificationMailTest.java - Eclipse ID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8" t="29169" r="46235" b="46789"/>
          <a:stretch/>
        </p:blipFill>
        <p:spPr>
          <a:xfrm>
            <a:off x="1159816" y="2676922"/>
            <a:ext cx="7881203" cy="300678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81" y="12627"/>
            <a:ext cx="139702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81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第一個卡關</a:t>
            </a:r>
            <a:r>
              <a:rPr lang="en-US" altLang="zh-TW" dirty="0" smtClean="0">
                <a:latin typeface="+mn-ea"/>
              </a:rPr>
              <a:t>:</a:t>
            </a:r>
            <a:r>
              <a:rPr lang="en-US" altLang="zh-TW" dirty="0" err="1" smtClean="0">
                <a:latin typeface="+mn-ea"/>
              </a:rPr>
              <a:t>ToString</a:t>
            </a:r>
            <a:r>
              <a:rPr lang="en-US" altLang="zh-TW" dirty="0" smtClean="0">
                <a:latin typeface="+mn-ea"/>
              </a:rPr>
              <a:t>()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沒有辦法透過原始碼知道</a:t>
            </a:r>
            <a:r>
              <a:rPr lang="en-US" altLang="zh-TW" dirty="0" smtClean="0">
                <a:latin typeface="+mn-ea"/>
              </a:rPr>
              <a:t>return</a:t>
            </a:r>
            <a:r>
              <a:rPr lang="zh-TW" altLang="en-US" dirty="0" smtClean="0">
                <a:latin typeface="+mn-ea"/>
              </a:rPr>
              <a:t>結果長怎樣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要透過錯誤訊息才知道回傳的格式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接著</a:t>
            </a:r>
            <a:r>
              <a:rPr lang="zh-TW" altLang="en-US" dirty="0" smtClean="0">
                <a:latin typeface="+mn-ea"/>
              </a:rPr>
              <a:t>要在測試檔中湊出</a:t>
            </a:r>
            <a:r>
              <a:rPr lang="zh-TW" altLang="en-US" dirty="0">
                <a:latin typeface="+mn-ea"/>
              </a:rPr>
              <a:t>與實際回傳相同的</a:t>
            </a:r>
            <a:r>
              <a:rPr lang="zh-TW" altLang="en-US" dirty="0" smtClean="0">
                <a:latin typeface="+mn-ea"/>
              </a:rPr>
              <a:t>字串。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6" y="2688409"/>
            <a:ext cx="6839905" cy="743054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64"/>
          <a:stretch/>
        </p:blipFill>
        <p:spPr>
          <a:xfrm>
            <a:off x="880468" y="3901058"/>
            <a:ext cx="6390968" cy="151216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81" y="12627"/>
            <a:ext cx="139702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7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AuthenticationUtil.java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多種情況各自對應不同測試以及</a:t>
            </a:r>
            <a:r>
              <a:rPr lang="en-US" altLang="zh-TW" dirty="0" smtClean="0">
                <a:latin typeface="+mn-ea"/>
              </a:rPr>
              <a:t>Exception</a:t>
            </a:r>
            <a:r>
              <a:rPr lang="zh-TW" altLang="en-US" dirty="0" smtClean="0">
                <a:latin typeface="+mn-ea"/>
              </a:rPr>
              <a:t>測試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2263991"/>
            <a:ext cx="5182324" cy="1552792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3906450"/>
            <a:ext cx="4344007" cy="28960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9738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9738" y="489278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81" y="12627"/>
            <a:ext cx="139702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4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FilepoolJobService.java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透過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取代無法取得的外部資料或</a:t>
            </a:r>
            <a:r>
              <a:rPr lang="en-US" altLang="zh-TW" dirty="0" smtClean="0">
                <a:latin typeface="+mn-ea"/>
              </a:rPr>
              <a:t>class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n-ea"/>
              </a:rPr>
              <a:t>1.</a:t>
            </a:r>
            <a:r>
              <a:rPr lang="zh-TW" altLang="en-US" sz="1800" dirty="0" smtClean="0">
                <a:latin typeface="+mn-ea"/>
              </a:rPr>
              <a:t> </a:t>
            </a:r>
            <a:r>
              <a:rPr lang="en-US" altLang="zh-TW" sz="1800" dirty="0">
                <a:latin typeface="+mn-ea"/>
              </a:rPr>
              <a:t>@Mock</a:t>
            </a:r>
            <a:r>
              <a:rPr lang="zh-TW" altLang="en-US" sz="1800" dirty="0">
                <a:latin typeface="+mn-ea"/>
              </a:rPr>
              <a:t>、</a:t>
            </a:r>
            <a:r>
              <a:rPr lang="en-US" altLang="zh-TW" sz="1800" dirty="0">
                <a:latin typeface="+mn-ea"/>
              </a:rPr>
              <a:t>@Before</a:t>
            </a:r>
            <a:r>
              <a:rPr lang="zh-TW" altLang="en-US" sz="1800" dirty="0">
                <a:latin typeface="+mn-ea"/>
              </a:rPr>
              <a:t>設定</a:t>
            </a:r>
            <a:r>
              <a:rPr lang="en-US" altLang="zh-TW" sz="1800" dirty="0">
                <a:latin typeface="+mn-ea"/>
              </a:rPr>
              <a:t>Mock</a:t>
            </a:r>
            <a:r>
              <a:rPr lang="zh-TW" altLang="en-US" sz="1800" dirty="0">
                <a:latin typeface="+mn-ea"/>
              </a:rPr>
              <a:t>物件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n-ea"/>
              </a:rPr>
              <a:t>2.</a:t>
            </a:r>
            <a:r>
              <a:rPr lang="zh-TW" altLang="en-US" sz="1800" dirty="0" smtClean="0">
                <a:latin typeface="+mn-ea"/>
              </a:rPr>
              <a:t> 再</a:t>
            </a:r>
            <a:r>
              <a:rPr lang="zh-TW" altLang="en-US" sz="1800" dirty="0">
                <a:latin typeface="+mn-ea"/>
              </a:rPr>
              <a:t>用</a:t>
            </a:r>
            <a:r>
              <a:rPr lang="en-US" altLang="zh-TW" sz="1800" dirty="0">
                <a:latin typeface="+mn-ea"/>
              </a:rPr>
              <a:t>when</a:t>
            </a:r>
            <a:r>
              <a:rPr lang="zh-TW" altLang="en-US" sz="1800" dirty="0">
                <a:latin typeface="+mn-ea"/>
              </a:rPr>
              <a:t>來回傳</a:t>
            </a:r>
            <a:r>
              <a:rPr lang="en-US" altLang="zh-TW" sz="1800" dirty="0">
                <a:latin typeface="+mn-ea"/>
              </a:rPr>
              <a:t>Mock</a:t>
            </a:r>
            <a:r>
              <a:rPr lang="zh-TW" altLang="en-US" sz="1800" dirty="0">
                <a:latin typeface="+mn-ea"/>
              </a:rPr>
              <a:t>值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" y="3036962"/>
            <a:ext cx="8586954" cy="3672408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81" y="12627"/>
            <a:ext cx="139702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35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RoleSettingServiceImp.java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遇到無法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解決的情況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3754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3754" y="48927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4557971"/>
            <a:ext cx="6832932" cy="2160240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2528863"/>
            <a:ext cx="5630061" cy="202910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81" y="12627"/>
            <a:ext cx="139702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20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-2052995" y="2225519"/>
            <a:ext cx="11007385" cy="140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3623" tIns="56812" rIns="113623" bIns="56812">
            <a:spAutoFit/>
          </a:bodyPr>
          <a:lstStyle/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Top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10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Technologies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That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Will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Drive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Future </a:t>
            </a:r>
          </a:p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of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Infrastructure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and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Operations</a:t>
            </a:r>
          </a:p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About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DevOps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90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49"/>
            <a:ext cx="10096500" cy="131687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Introduction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&amp;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Overview</a:t>
            </a:r>
            <a:endParaRPr lang="zh-TW" altLang="en-US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4" y="156642"/>
            <a:ext cx="9721080" cy="6768752"/>
          </a:xfrm>
        </p:spPr>
      </p:pic>
      <p:sp>
        <p:nvSpPr>
          <p:cNvPr id="3" name="矩形 2"/>
          <p:cNvSpPr/>
          <p:nvPr/>
        </p:nvSpPr>
        <p:spPr>
          <a:xfrm>
            <a:off x="583754" y="4117082"/>
            <a:ext cx="1728192" cy="28803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76442" y="3469010"/>
            <a:ext cx="1728192" cy="288032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5762" y="3757042"/>
            <a:ext cx="1971820" cy="28803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6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1706" y="1092746"/>
            <a:ext cx="9770466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 smtClean="0">
                <a:latin typeface="+mn-ea"/>
                <a:cs typeface="Arial" panose="020B0604020202020204" pitchFamily="34" charset="0"/>
              </a:rPr>
              <a:t>什麼是容器</a:t>
            </a:r>
            <a:r>
              <a:rPr lang="en-US" altLang="zh-TW" sz="2200" b="1" dirty="0" smtClean="0"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b="1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b="1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b="1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Kubernetes</a:t>
            </a:r>
            <a:r>
              <a:rPr lang="zh-TW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特</a:t>
            </a:r>
            <a:r>
              <a:rPr lang="zh-TW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點</a:t>
            </a:r>
            <a:r>
              <a:rPr lang="en-US" altLang="zh-TW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200" dirty="0">
                <a:latin typeface="+mn-ea"/>
                <a:cs typeface="Arial" panose="020B0604020202020204" pitchFamily="34" charset="0"/>
              </a:rPr>
              <a:t>可以同時管理多個</a:t>
            </a:r>
            <a:r>
              <a:rPr lang="zh-TW" altLang="en-US" sz="2200" dirty="0" smtClean="0">
                <a:latin typeface="+mn-ea"/>
                <a:cs typeface="Arial" panose="020B0604020202020204" pitchFamily="34" charset="0"/>
              </a:rPr>
              <a:t>容器，將應用程式自動部署到不同</a:t>
            </a:r>
            <a:r>
              <a:rPr lang="en-US" altLang="zh-TW" sz="2200" dirty="0" err="1" smtClean="0">
                <a:latin typeface="+mn-ea"/>
                <a:cs typeface="Arial" panose="020B0604020202020204" pitchFamily="34" charset="0"/>
              </a:rPr>
              <a:t>configue</a:t>
            </a:r>
            <a:r>
              <a:rPr lang="zh-TW" altLang="en-US" sz="2200" dirty="0" smtClean="0">
                <a:latin typeface="+mn-ea"/>
                <a:cs typeface="Arial" panose="020B0604020202020204" pitchFamily="34" charset="0"/>
              </a:rPr>
              <a:t>環境裡運作。</a:t>
            </a:r>
            <a:endParaRPr lang="en-US" altLang="zh-TW" sz="22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2-1.Container Management - 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Kubernetes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083" y="49732"/>
            <a:ext cx="1468597" cy="104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1691098" y="5014277"/>
            <a:ext cx="7033263" cy="2103167"/>
            <a:chOff x="1531618" y="4808674"/>
            <a:chExt cx="7033263" cy="2103167"/>
          </a:xfrm>
        </p:grpSpPr>
        <p:grpSp>
          <p:nvGrpSpPr>
            <p:cNvPr id="5" name="群組 4"/>
            <p:cNvGrpSpPr/>
            <p:nvPr/>
          </p:nvGrpSpPr>
          <p:grpSpPr>
            <a:xfrm>
              <a:off x="1531618" y="4808674"/>
              <a:ext cx="7033263" cy="2103167"/>
              <a:chOff x="1664210" y="4688516"/>
              <a:chExt cx="7033263" cy="2103167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1664210" y="5052782"/>
                <a:ext cx="7033263" cy="1738901"/>
                <a:chOff x="2884044" y="3283169"/>
                <a:chExt cx="5712585" cy="1738901"/>
              </a:xfrm>
            </p:grpSpPr>
            <p:sp>
              <p:nvSpPr>
                <p:cNvPr id="46" name="文字方塊 45"/>
                <p:cNvSpPr txBox="1"/>
                <p:nvPr/>
              </p:nvSpPr>
              <p:spPr>
                <a:xfrm>
                  <a:off x="2884044" y="3734613"/>
                  <a:ext cx="1728192" cy="461665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K8S(master)</a:t>
                  </a:r>
                </a:p>
              </p:txBody>
            </p:sp>
            <p:sp>
              <p:nvSpPr>
                <p:cNvPr id="51" name="向右箭號 50"/>
                <p:cNvSpPr/>
                <p:nvPr/>
              </p:nvSpPr>
              <p:spPr>
                <a:xfrm>
                  <a:off x="4736511" y="3764230"/>
                  <a:ext cx="72008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文字方塊 51"/>
                <p:cNvSpPr txBox="1"/>
                <p:nvPr/>
              </p:nvSpPr>
              <p:spPr>
                <a:xfrm>
                  <a:off x="5619108" y="3283169"/>
                  <a:ext cx="2977521" cy="400110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/>
                    <a:t>POD1:Containerized App1</a:t>
                  </a:r>
                  <a:endParaRPr lang="zh-TW" altLang="en-US" sz="2000" dirty="0"/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5619107" y="4150474"/>
                  <a:ext cx="2977521" cy="400110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/>
                    <a:t>POD1:Containerized App2</a:t>
                  </a:r>
                  <a:endParaRPr lang="zh-TW" altLang="en-US" sz="2000" dirty="0"/>
                </a:p>
              </p:txBody>
            </p:sp>
            <p:sp>
              <p:nvSpPr>
                <p:cNvPr id="54" name="文字方塊 53"/>
                <p:cNvSpPr txBox="1"/>
                <p:nvPr/>
              </p:nvSpPr>
              <p:spPr>
                <a:xfrm>
                  <a:off x="5619108" y="4621960"/>
                  <a:ext cx="2977521" cy="400110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/>
                    <a:t>POD2:Containerized App3</a:t>
                  </a:r>
                  <a:endParaRPr lang="zh-TW" altLang="en-US" sz="2000" dirty="0"/>
                </a:p>
              </p:txBody>
            </p:sp>
          </p:grpSp>
          <p:sp>
            <p:nvSpPr>
              <p:cNvPr id="3" name="文字方塊 2"/>
              <p:cNvSpPr txBox="1"/>
              <p:nvPr/>
            </p:nvSpPr>
            <p:spPr>
              <a:xfrm>
                <a:off x="5023069" y="4688516"/>
                <a:ext cx="3674404" cy="830997"/>
              </a:xfrm>
              <a:prstGeom prst="rect">
                <a:avLst/>
              </a:prstGeom>
              <a:noFill/>
              <a:ln w="38100">
                <a:solidFill>
                  <a:srgbClr val="08407E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+mn-lt"/>
                    <a:ea typeface="+mj-ea"/>
                  </a:rPr>
                  <a:t>Node1:Win10</a:t>
                </a:r>
              </a:p>
              <a:p>
                <a:endParaRPr lang="en-US" altLang="zh-TW" dirty="0" smtClean="0">
                  <a:latin typeface="+mn-lt"/>
                  <a:ea typeface="+mj-ea"/>
                </a:endParaRPr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5023069" y="5557242"/>
                <a:ext cx="3674404" cy="1200329"/>
              </a:xfrm>
              <a:prstGeom prst="rect">
                <a:avLst/>
              </a:prstGeom>
              <a:noFill/>
              <a:ln w="38100">
                <a:solidFill>
                  <a:srgbClr val="08407E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+mn-lt"/>
                    <a:ea typeface="+mj-ea"/>
                  </a:rPr>
                  <a:t>Node2:Win7</a:t>
                </a:r>
              </a:p>
              <a:p>
                <a:endParaRPr lang="en-US" altLang="zh-TW" dirty="0">
                  <a:latin typeface="+mn-lt"/>
                  <a:ea typeface="+mj-ea"/>
                </a:endParaRPr>
              </a:p>
              <a:p>
                <a:endParaRPr lang="en-US" altLang="zh-TW" dirty="0">
                  <a:latin typeface="+mn-lt"/>
                  <a:ea typeface="+mj-ea"/>
                </a:endParaRPr>
              </a:p>
            </p:txBody>
          </p:sp>
        </p:grpSp>
        <p:pic>
          <p:nvPicPr>
            <p:cNvPr id="2" name="圖片 1" descr="畫面剪輯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93"/>
            <a:stretch/>
          </p:blipFill>
          <p:spPr>
            <a:xfrm>
              <a:off x="7064474" y="4853378"/>
              <a:ext cx="1345194" cy="319562"/>
            </a:xfrm>
            <a:prstGeom prst="rect">
              <a:avLst/>
            </a:prstGeom>
          </p:spPr>
        </p:pic>
        <p:pic>
          <p:nvPicPr>
            <p:cNvPr id="30" name="圖片 29" descr="畫面剪輯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93"/>
            <a:stretch/>
          </p:blipFill>
          <p:spPr>
            <a:xfrm>
              <a:off x="7064474" y="5717083"/>
              <a:ext cx="1345194" cy="319562"/>
            </a:xfrm>
            <a:prstGeom prst="rect">
              <a:avLst/>
            </a:prstGeom>
          </p:spPr>
        </p:pic>
      </p:grp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31" y="1740817"/>
            <a:ext cx="2866153" cy="2188627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40" y="1786406"/>
            <a:ext cx="2954471" cy="21866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36531" y="2835130"/>
            <a:ext cx="6699680" cy="417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37967" y="1415128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運用在維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運監控上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，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將前面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等流程產生的訊息，透過機器學習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來預測錯誤、異常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檢測，大幅降低找尋系統問題的時間及成本。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135914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2-2.Artificial </a:t>
            </a:r>
            <a:r>
              <a:rPr lang="en-US" altLang="zh-TW" sz="2800" kern="0" dirty="0">
                <a:solidFill>
                  <a:srgbClr val="01544C"/>
                </a:solidFill>
                <a:latin typeface="微軟正黑體"/>
              </a:rPr>
              <a:t>Intelligence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666" y="22122"/>
            <a:ext cx="1339006" cy="68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9481" y="2748930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latin typeface="+mn-ea"/>
                <a:cs typeface="Arial" panose="020B0604020202020204" pitchFamily="34" charset="0"/>
              </a:rPr>
              <a:t>Bigpanda</a:t>
            </a:r>
            <a:r>
              <a:rPr lang="en-US" altLang="zh-TW" sz="2500" dirty="0">
                <a:latin typeface="+mn-ea"/>
                <a:cs typeface="Arial" panose="020B0604020202020204" pitchFamily="34" charset="0"/>
              </a:rPr>
              <a:t>- </a:t>
            </a:r>
            <a:r>
              <a:rPr lang="en-US" altLang="zh-TW" sz="2200" dirty="0" smtClean="0">
                <a:latin typeface="+mn-ea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+mn-ea"/>
                <a:cs typeface="Arial" panose="020B0604020202020204" pitchFamily="34" charset="0"/>
              </a:rPr>
              <a:t>維運管理</a:t>
            </a:r>
            <a:r>
              <a:rPr lang="zh-TW" altLang="en-US" sz="2200" dirty="0">
                <a:latin typeface="+mn-ea"/>
                <a:cs typeface="Arial" panose="020B0604020202020204" pitchFamily="34" charset="0"/>
              </a:rPr>
              <a:t>平台主要功能包含</a:t>
            </a:r>
            <a:r>
              <a:rPr lang="en-US" altLang="zh-TW" sz="2200" dirty="0"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200" dirty="0" smtClean="0">
                <a:latin typeface="+mn-ea"/>
              </a:rPr>
              <a:t>   </a:t>
            </a:r>
            <a:r>
              <a:rPr lang="en-US" altLang="zh-TW" sz="2200" dirty="0" smtClean="0">
                <a:latin typeface="+mn-ea"/>
              </a:rPr>
              <a:t>Open </a:t>
            </a:r>
            <a:r>
              <a:rPr lang="en-US" altLang="zh-TW" sz="2200" dirty="0">
                <a:latin typeface="+mn-ea"/>
              </a:rPr>
              <a:t>Integration </a:t>
            </a:r>
            <a:r>
              <a:rPr lang="en-US" altLang="zh-TW" sz="2200" dirty="0" smtClean="0">
                <a:latin typeface="+mn-ea"/>
              </a:rPr>
              <a:t>Hub     </a:t>
            </a:r>
            <a:r>
              <a:rPr lang="zh-TW" altLang="en-US" sz="2200" dirty="0">
                <a:latin typeface="+mn-ea"/>
              </a:rPr>
              <a:t> </a:t>
            </a:r>
            <a:r>
              <a:rPr lang="zh-TW" altLang="en-US" sz="2200" dirty="0" smtClean="0">
                <a:latin typeface="+mn-ea"/>
              </a:rPr>
              <a:t>    </a:t>
            </a:r>
            <a:r>
              <a:rPr lang="en-US" altLang="zh-TW" sz="2200" dirty="0" smtClean="0">
                <a:latin typeface="+mn-ea"/>
              </a:rPr>
              <a:t>Open </a:t>
            </a:r>
            <a:r>
              <a:rPr lang="en-US" altLang="zh-TW" sz="2200" dirty="0">
                <a:latin typeface="+mn-ea"/>
              </a:rPr>
              <a:t>box ML</a:t>
            </a:r>
            <a:r>
              <a:rPr lang="en-US" altLang="zh-TW" sz="2200" dirty="0">
                <a:latin typeface="+mn-ea"/>
                <a:cs typeface="Arial" panose="020B0604020202020204" pitchFamily="34" charset="0"/>
              </a:rPr>
              <a:t>		</a:t>
            </a:r>
            <a:r>
              <a:rPr lang="zh-TW" altLang="en-US" sz="2200" dirty="0">
                <a:latin typeface="+mn-ea"/>
                <a:cs typeface="Arial" panose="020B0604020202020204" pitchFamily="34" charset="0"/>
              </a:rPr>
              <a:t>   </a:t>
            </a:r>
            <a:r>
              <a:rPr lang="en-US" altLang="zh-TW" sz="2200" dirty="0" smtClean="0">
                <a:latin typeface="+mn-ea"/>
              </a:rPr>
              <a:t>LØ</a:t>
            </a:r>
            <a:r>
              <a:rPr lang="en-US" altLang="zh-TW" sz="2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+mn-ea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799778" y="3960543"/>
            <a:ext cx="8943225" cy="2632557"/>
            <a:chOff x="281489" y="3131224"/>
            <a:chExt cx="9576028" cy="3208621"/>
          </a:xfrm>
        </p:grpSpPr>
        <p:pic>
          <p:nvPicPr>
            <p:cNvPr id="33" name="圖片 32" descr="畫面剪輯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89" y="3221814"/>
              <a:ext cx="2819217" cy="3069948"/>
            </a:xfrm>
            <a:prstGeom prst="rect">
              <a:avLst/>
            </a:prstGeom>
          </p:spPr>
        </p:pic>
        <p:pic>
          <p:nvPicPr>
            <p:cNvPr id="34" name="圖片 33" descr="畫面剪輯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1" r="8998"/>
            <a:stretch/>
          </p:blipFill>
          <p:spPr>
            <a:xfrm>
              <a:off x="3178773" y="3131224"/>
              <a:ext cx="3736915" cy="3208621"/>
            </a:xfrm>
            <a:prstGeom prst="rect">
              <a:avLst/>
            </a:prstGeom>
          </p:spPr>
        </p:pic>
        <p:pic>
          <p:nvPicPr>
            <p:cNvPr id="35" name="圖片 34" descr="畫面剪輯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2964" y="3221814"/>
              <a:ext cx="2884553" cy="299736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243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70" b="4880"/>
          <a:stretch/>
        </p:blipFill>
        <p:spPr>
          <a:xfrm>
            <a:off x="0" y="1020738"/>
            <a:ext cx="10096500" cy="5958943"/>
          </a:xfrm>
        </p:spPr>
      </p:pic>
      <p:sp>
        <p:nvSpPr>
          <p:cNvPr id="30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 Box Machine Learning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666" y="22122"/>
            <a:ext cx="1339006" cy="68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84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579"/>
            <a:ext cx="10096500" cy="1168333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   </a:t>
            </a:r>
            <a:r>
              <a:rPr lang="en-US" altLang="zh-TW" dirty="0" err="1" smtClean="0">
                <a:latin typeface="+mj-ea"/>
              </a:rPr>
              <a:t>OverView</a:t>
            </a:r>
            <a:r>
              <a:rPr lang="en-US" altLang="zh-TW" dirty="0" smtClean="0">
                <a:latin typeface="+mj-ea"/>
              </a:rPr>
              <a:t> - </a:t>
            </a:r>
            <a:r>
              <a:rPr lang="en-US" altLang="zh-TW" dirty="0" err="1" smtClean="0">
                <a:latin typeface="+mj-ea"/>
              </a:rPr>
              <a:t>DevOps</a:t>
            </a:r>
            <a:endParaRPr lang="zh-TW" altLang="en-US" sz="3600" dirty="0">
              <a:latin typeface="+mj-ea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88136" y="2820938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工具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GitLab</a:t>
            </a:r>
            <a:r>
              <a:rPr lang="en-US" altLang="zh-TW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>
                <a:solidFill>
                  <a:srgbClr val="000000"/>
                </a:solidFill>
              </a:rPr>
              <a:t>- </a:t>
            </a:r>
            <a:r>
              <a:rPr lang="en-US" altLang="zh-TW" kern="0" dirty="0" smtClean="0">
                <a:solidFill>
                  <a:srgbClr val="000000"/>
                </a:solidFill>
              </a:rPr>
              <a:t>Code</a:t>
            </a:r>
            <a:endParaRPr lang="en-US" altLang="zh-TW" kern="0" dirty="0">
              <a:solidFill>
                <a:srgbClr val="000000"/>
              </a:solidFill>
            </a:endParaRP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Maven - </a:t>
            </a:r>
            <a:r>
              <a:rPr lang="en-US" altLang="zh-TW" kern="0" dirty="0" smtClean="0">
                <a:solidFill>
                  <a:srgbClr val="000000"/>
                </a:solidFill>
              </a:rPr>
              <a:t>Build</a:t>
            </a: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JUnit</a:t>
            </a:r>
            <a:r>
              <a:rPr lang="en-US" altLang="zh-TW" kern="0" dirty="0" smtClean="0">
                <a:solidFill>
                  <a:srgbClr val="000000"/>
                </a:solidFill>
              </a:rPr>
              <a:t> -  Test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Jenkins</a:t>
            </a:r>
            <a:r>
              <a:rPr lang="en-US" altLang="zh-TW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</a:rPr>
              <a:t>- </a:t>
            </a:r>
            <a:r>
              <a:rPr lang="en-US" altLang="zh-TW" dirty="0">
                <a:solidFill>
                  <a:srgbClr val="000000"/>
                </a:solidFill>
              </a:rPr>
              <a:t>Release, </a:t>
            </a:r>
            <a:r>
              <a:rPr lang="en-US" altLang="zh-TW" dirty="0" smtClean="0">
                <a:solidFill>
                  <a:srgbClr val="000000"/>
                </a:solidFill>
              </a:rPr>
              <a:t>deploy</a:t>
            </a:r>
          </a:p>
          <a:p>
            <a:pPr marL="0" indent="0">
              <a:buNone/>
            </a:pP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077896" y="5053186"/>
            <a:ext cx="8582025" cy="15187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 smtClean="0">
                <a:solidFill>
                  <a:srgbClr val="000000"/>
                </a:solidFill>
              </a:rPr>
              <a:t>基礎方法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integration(CI)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Continuous testing(CT)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delivery/</a:t>
            </a:r>
            <a:r>
              <a:rPr lang="en-US" altLang="zh-TW" kern="0" dirty="0" err="1" smtClean="0">
                <a:solidFill>
                  <a:srgbClr val="000000"/>
                </a:solidFill>
              </a:rPr>
              <a:t>deployement</a:t>
            </a:r>
            <a:r>
              <a:rPr lang="en-US" altLang="zh-TW" kern="0" dirty="0" smtClean="0">
                <a:solidFill>
                  <a:srgbClr val="000000"/>
                </a:solidFill>
              </a:rPr>
              <a:t>(CD)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pic>
        <p:nvPicPr>
          <p:cNvPr id="7" name="Picture 2" descr="Fundamental of DevOps – Silicon 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361" y="876722"/>
            <a:ext cx="5040560" cy="25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1077895" y="1092746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800" b="1" kern="0" dirty="0" smtClean="0">
                <a:solidFill>
                  <a:srgbClr val="000000"/>
                </a:solidFill>
              </a:rPr>
              <a:t>重視溝通、減少隔閡</a:t>
            </a:r>
            <a:endParaRPr lang="en-US" altLang="zh-TW" sz="2800" b="1" kern="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kern="0" dirty="0" smtClean="0">
                <a:solidFill>
                  <a:srgbClr val="000000"/>
                </a:solidFill>
              </a:rPr>
              <a:t>流程自動化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552306" y="1852116"/>
            <a:ext cx="103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+mn-lt"/>
                <a:ea typeface="+mj-ea"/>
              </a:rPr>
              <a:t>Dev</a:t>
            </a:r>
            <a:endParaRPr lang="zh-TW" altLang="en-US" dirty="0" err="1" smtClean="0">
              <a:latin typeface="+mn-lt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71436" y="1884834"/>
            <a:ext cx="103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n-lt"/>
                <a:ea typeface="+mj-ea"/>
              </a:rPr>
              <a:t>Ops</a:t>
            </a:r>
            <a:endParaRPr lang="zh-TW" altLang="en-US" dirty="0" err="1" smtClean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08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38900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kern="0" dirty="0" smtClean="0">
                <a:solidFill>
                  <a:srgbClr val="01544C"/>
                </a:solidFill>
                <a:latin typeface="微軟正黑體"/>
              </a:rPr>
              <a:t>心得分享</a:t>
            </a:r>
            <a:endParaRPr lang="zh-TW" altLang="en-US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4027" y="948730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 smtClean="0"/>
              <a:t>有</a:t>
            </a:r>
            <a:r>
              <a:rPr lang="zh-TW" altLang="zh-TW" sz="2800" dirty="0"/>
              <a:t>別於學校所</a:t>
            </a:r>
            <a:r>
              <a:rPr lang="zh-TW" altLang="zh-TW" sz="2800" dirty="0" smtClean="0"/>
              <a:t>學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學到的技術可以連貫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時間</a:t>
            </a:r>
            <a:r>
              <a:rPr lang="zh-TW" altLang="zh-TW" sz="2800" dirty="0" smtClean="0"/>
              <a:t>管理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有效率的處理工作</a:t>
            </a:r>
            <a:endParaRPr lang="en-US" altLang="zh-TW" sz="2200" dirty="0" smtClean="0"/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解決問題</a:t>
            </a:r>
            <a:r>
              <a:rPr lang="zh-TW" altLang="zh-TW" sz="2800" dirty="0" smtClean="0"/>
              <a:t>能力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zh-TW" altLang="en-US" sz="2200" dirty="0" smtClean="0"/>
              <a:t>找救兵</a:t>
            </a:r>
            <a:r>
              <a:rPr lang="zh-TW" altLang="en-US" sz="2200" dirty="0" smtClean="0"/>
              <a:t>、</a:t>
            </a:r>
            <a:r>
              <a:rPr lang="en-US" altLang="zh-TW" sz="2200" dirty="0" smtClean="0"/>
              <a:t>Google</a:t>
            </a:r>
            <a:r>
              <a:rPr lang="zh-TW" altLang="en-US" sz="2200" dirty="0" smtClean="0"/>
              <a:t>找答案</a:t>
            </a:r>
            <a:endParaRPr lang="en-US" altLang="zh-TW" sz="2200" dirty="0" smtClean="0"/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 smtClean="0"/>
              <a:t>團隊</a:t>
            </a:r>
            <a:r>
              <a:rPr lang="zh-TW" altLang="zh-TW" sz="2800" dirty="0" smtClean="0"/>
              <a:t>合作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互相幫助</a:t>
            </a:r>
            <a:endParaRPr lang="en-US" altLang="zh-TW" sz="2200" dirty="0" smtClean="0"/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主管耐心指導</a:t>
            </a: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7690" y="4045074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kern="0" dirty="0">
                <a:solidFill>
                  <a:srgbClr val="01544C"/>
                </a:solidFill>
                <a:latin typeface="微軟正黑體"/>
              </a:rPr>
              <a:t>建議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67730" y="5197202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Gartner</a:t>
            </a:r>
            <a:r>
              <a:rPr lang="zh-TW" altLang="en-US" sz="2800" dirty="0" smtClean="0"/>
              <a:t>報告納入課程</a:t>
            </a:r>
            <a:endParaRPr lang="en-US" altLang="zh-TW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2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655762" y="2532906"/>
            <a:ext cx="8582025" cy="1276350"/>
          </a:xfrm>
          <a:noFill/>
          <a:ln/>
        </p:spPr>
        <p:txBody>
          <a:bodyPr/>
          <a:lstStyle/>
          <a:p>
            <a:pPr algn="ctr"/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The End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5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kern="0" dirty="0" smtClean="0">
                <a:solidFill>
                  <a:srgbClr val="01544C"/>
                </a:solidFill>
                <a:latin typeface="微軟正黑體"/>
              </a:rPr>
              <a:t>心得分享</a:t>
            </a:r>
            <a:endParaRPr lang="zh-TW" altLang="en-US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4027" y="1515316"/>
            <a:ext cx="9620569" cy="1902182"/>
          </a:xfrm>
        </p:spPr>
        <p:txBody>
          <a:bodyPr/>
          <a:lstStyle/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 smtClean="0"/>
              <a:t>有</a:t>
            </a:r>
            <a:r>
              <a:rPr lang="zh-TW" altLang="zh-TW" sz="2800" dirty="0"/>
              <a:t>別於學校所</a:t>
            </a:r>
            <a:r>
              <a:rPr lang="zh-TW" altLang="zh-TW" sz="2800" dirty="0" smtClean="0"/>
              <a:t>學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學到的技術可以連貫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時間</a:t>
            </a:r>
            <a:r>
              <a:rPr lang="zh-TW" altLang="zh-TW" sz="2800" dirty="0" smtClean="0"/>
              <a:t>管理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有效率的處理工作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解決問題</a:t>
            </a:r>
            <a:r>
              <a:rPr lang="zh-TW" altLang="zh-TW" sz="2800" dirty="0" smtClean="0"/>
              <a:t>能力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zh-TW" altLang="en-US" sz="2200" dirty="0" smtClean="0"/>
              <a:t>找救兵、主管耐心指導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團隊</a:t>
            </a:r>
            <a:r>
              <a:rPr lang="zh-TW" altLang="zh-TW" sz="2800" dirty="0" smtClean="0"/>
              <a:t>合作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互相幫助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工作氛圍</a:t>
            </a:r>
            <a:r>
              <a:rPr lang="zh-TW" altLang="zh-TW" sz="2800" dirty="0" smtClean="0"/>
              <a:t>優質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氣氛輕鬆舒適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20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682"/>
    </mc:Choice>
    <mc:Fallback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內容版面配置區 20"/>
          <p:cNvSpPr>
            <a:spLocks noGrp="1"/>
          </p:cNvSpPr>
          <p:nvPr>
            <p:ph idx="10"/>
          </p:nvPr>
        </p:nvSpPr>
        <p:spPr>
          <a:xfrm>
            <a:off x="2599978" y="739368"/>
            <a:ext cx="6984776" cy="42294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sz="2800" dirty="0" smtClean="0"/>
              <a:t>1-1.Git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GitLab</a:t>
            </a:r>
            <a:r>
              <a:rPr lang="en-US" altLang="zh-TW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Maven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1-5.CSLAW-UT</a:t>
            </a:r>
            <a:r>
              <a:rPr lang="zh-TW" altLang="en-US" sz="2800" dirty="0" smtClean="0"/>
              <a:t>實作</a:t>
            </a:r>
            <a:endParaRPr lang="en-US" altLang="zh-TW" sz="2800" dirty="0" smtClean="0"/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1-3.Linux  1-4.Jenkins</a:t>
            </a:r>
          </a:p>
          <a:p>
            <a:pPr>
              <a:lnSpc>
                <a:spcPct val="250000"/>
              </a:lnSpc>
            </a:pPr>
            <a:r>
              <a:rPr lang="en-US" altLang="zh-TW" sz="2800" dirty="0" smtClean="0">
                <a:ea typeface="微軟正黑體 Light" panose="020B0304030504040204" pitchFamily="34" charset="-120"/>
                <a:cs typeface="Arial" panose="020B0604020202020204" pitchFamily="34" charset="0"/>
              </a:rPr>
              <a:t>2-1.Gartner</a:t>
            </a:r>
            <a:r>
              <a:rPr lang="en-US" altLang="zh-TW" sz="2800" dirty="0" smtClean="0">
                <a:latin typeface="+mj-lt"/>
                <a:ea typeface="微軟正黑體 Light" panose="020B0304030504040204" pitchFamily="34" charset="-120"/>
                <a:cs typeface="Arial" panose="020B0604020202020204" pitchFamily="34" charset="0"/>
              </a:rPr>
              <a:t> Report-</a:t>
            </a:r>
            <a:r>
              <a:rPr lang="en-US" altLang="zh-TW" sz="2800" dirty="0" err="1" smtClean="0">
                <a:latin typeface="+mj-lt"/>
                <a:ea typeface="微軟正黑體 Light" panose="020B0304030504040204" pitchFamily="34" charset="-120"/>
                <a:cs typeface="Arial" panose="020B0604020202020204" pitchFamily="34" charset="0"/>
              </a:rPr>
              <a:t>Kubernetes</a:t>
            </a:r>
            <a:endParaRPr lang="en-US" altLang="zh-TW" sz="2800" dirty="0" smtClean="0">
              <a:latin typeface="+mj-lt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2-2.Gartner Report-</a:t>
            </a:r>
            <a:r>
              <a:rPr lang="en-US" altLang="zh-TW" sz="2800" dirty="0" err="1" smtClean="0"/>
              <a:t>AIOps</a:t>
            </a:r>
            <a:r>
              <a:rPr lang="en-US" altLang="zh-TW" sz="2800" dirty="0" smtClean="0"/>
              <a:t>-</a:t>
            </a:r>
            <a:r>
              <a:rPr lang="en-US" altLang="zh-TW" sz="2800" dirty="0" err="1" smtClean="0"/>
              <a:t>Bigpanda</a:t>
            </a:r>
            <a:endParaRPr lang="zh-TW" altLang="en-US" sz="2800" dirty="0"/>
          </a:p>
        </p:txBody>
      </p:sp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0" y="-3579"/>
            <a:ext cx="10096500" cy="1168333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   </a:t>
            </a:r>
            <a:r>
              <a:rPr lang="en-US" altLang="zh-TW" dirty="0" err="1">
                <a:solidFill>
                  <a:srgbClr val="01544C"/>
                </a:solidFill>
                <a:latin typeface="+mj-ea"/>
              </a:rPr>
              <a:t>OverView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>
                <a:solidFill>
                  <a:srgbClr val="01544C"/>
                </a:solidFill>
                <a:latin typeface="+mj-ea"/>
              </a:rPr>
              <a:t>-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 err="1">
                <a:solidFill>
                  <a:srgbClr val="01544C"/>
                </a:solidFill>
                <a:latin typeface="+mj-ea"/>
              </a:rPr>
              <a:t>DevOps</a:t>
            </a:r>
            <a:endParaRPr lang="zh-TW" altLang="en-US" dirty="0">
              <a:solidFill>
                <a:srgbClr val="01544C"/>
              </a:solidFill>
              <a:latin typeface="+mj-ea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231826" y="5269210"/>
            <a:ext cx="172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+mn-lt"/>
                <a:ea typeface="+mj-ea"/>
              </a:rPr>
              <a:t>Operate</a:t>
            </a:r>
            <a:endParaRPr lang="zh-TW" altLang="en-US" b="1" dirty="0" err="1" smtClean="0">
              <a:solidFill>
                <a:schemeClr val="bg1"/>
              </a:solidFill>
              <a:latin typeface="+mn-lt"/>
              <a:ea typeface="+mj-ea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912325" y="908313"/>
            <a:ext cx="1759661" cy="5890182"/>
            <a:chOff x="1158772" y="908313"/>
            <a:chExt cx="1759661" cy="5890182"/>
          </a:xfrm>
        </p:grpSpPr>
        <p:grpSp>
          <p:nvGrpSpPr>
            <p:cNvPr id="23" name="群組 22"/>
            <p:cNvGrpSpPr/>
            <p:nvPr/>
          </p:nvGrpSpPr>
          <p:grpSpPr>
            <a:xfrm>
              <a:off x="1159819" y="908313"/>
              <a:ext cx="1758614" cy="5890182"/>
              <a:chOff x="513854" y="908313"/>
              <a:chExt cx="1758614" cy="5890182"/>
            </a:xfrm>
          </p:grpSpPr>
          <p:grpSp>
            <p:nvGrpSpPr>
              <p:cNvPr id="6" name="群組 5"/>
              <p:cNvGrpSpPr/>
              <p:nvPr/>
            </p:nvGrpSpPr>
            <p:grpSpPr>
              <a:xfrm rot="5400000">
                <a:off x="931977" y="587454"/>
                <a:ext cx="951742" cy="1593460"/>
                <a:chOff x="511751" y="1092746"/>
                <a:chExt cx="3037837" cy="936104"/>
              </a:xfrm>
              <a:solidFill>
                <a:srgbClr val="CC6600"/>
              </a:solidFill>
            </p:grpSpPr>
            <p:sp>
              <p:nvSpPr>
                <p:cNvPr id="3" name="燕尾形向右箭號 2"/>
                <p:cNvSpPr/>
                <p:nvPr/>
              </p:nvSpPr>
              <p:spPr>
                <a:xfrm>
                  <a:off x="511751" y="1092746"/>
                  <a:ext cx="3037837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文字方塊 4"/>
                <p:cNvSpPr txBox="1"/>
                <p:nvPr/>
              </p:nvSpPr>
              <p:spPr>
                <a:xfrm rot="16200000">
                  <a:off x="1745687" y="787552"/>
                  <a:ext cx="715670" cy="1546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Code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25" name="群組 24"/>
              <p:cNvGrpSpPr/>
              <p:nvPr/>
            </p:nvGrpSpPr>
            <p:grpSpPr>
              <a:xfrm rot="5400000">
                <a:off x="908065" y="1567264"/>
                <a:ext cx="1007881" cy="1593460"/>
                <a:chOff x="511748" y="1092746"/>
                <a:chExt cx="3099982" cy="936104"/>
              </a:xfrm>
            </p:grpSpPr>
            <p:sp>
              <p:nvSpPr>
                <p:cNvPr id="26" name="燕尾形向右箭號 25"/>
                <p:cNvSpPr/>
                <p:nvPr/>
              </p:nvSpPr>
              <p:spPr>
                <a:xfrm>
                  <a:off x="511748" y="1092746"/>
                  <a:ext cx="3099982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FD800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文字方塊 26"/>
                <p:cNvSpPr txBox="1"/>
                <p:nvPr/>
              </p:nvSpPr>
              <p:spPr>
                <a:xfrm rot="16200000">
                  <a:off x="1667817" y="787550"/>
                  <a:ext cx="715670" cy="15464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Build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28" name="群組 27"/>
              <p:cNvGrpSpPr/>
              <p:nvPr/>
            </p:nvGrpSpPr>
            <p:grpSpPr>
              <a:xfrm rot="5400000">
                <a:off x="953247" y="2525800"/>
                <a:ext cx="909194" cy="1593460"/>
                <a:chOff x="511746" y="1092746"/>
                <a:chExt cx="3086782" cy="936104"/>
              </a:xfrm>
              <a:solidFill>
                <a:srgbClr val="FFD85D"/>
              </a:solidFill>
            </p:grpSpPr>
            <p:sp>
              <p:nvSpPr>
                <p:cNvPr id="29" name="燕尾形向右箭號 28"/>
                <p:cNvSpPr/>
                <p:nvPr/>
              </p:nvSpPr>
              <p:spPr>
                <a:xfrm>
                  <a:off x="511746" y="1092746"/>
                  <a:ext cx="3086782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 rot="16200000">
                  <a:off x="1745495" y="787551"/>
                  <a:ext cx="715670" cy="1546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Test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 rot="5400000">
                <a:off x="949838" y="3370519"/>
                <a:ext cx="916021" cy="1729238"/>
                <a:chOff x="511751" y="1052862"/>
                <a:chExt cx="2980765" cy="1015869"/>
              </a:xfrm>
            </p:grpSpPr>
            <p:sp>
              <p:nvSpPr>
                <p:cNvPr id="32" name="燕尾形向右箭號 31"/>
                <p:cNvSpPr/>
                <p:nvPr/>
              </p:nvSpPr>
              <p:spPr>
                <a:xfrm>
                  <a:off x="511751" y="1092746"/>
                  <a:ext cx="2980765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0A6FC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文字方塊 32"/>
                <p:cNvSpPr txBox="1"/>
                <p:nvPr/>
              </p:nvSpPr>
              <p:spPr>
                <a:xfrm rot="16200000">
                  <a:off x="1251866" y="950338"/>
                  <a:ext cx="1015869" cy="1220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Release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4" name="群組 33"/>
              <p:cNvGrpSpPr/>
              <p:nvPr/>
            </p:nvGrpSpPr>
            <p:grpSpPr>
              <a:xfrm rot="5400000">
                <a:off x="1018435" y="4188570"/>
                <a:ext cx="720075" cy="1729238"/>
                <a:chOff x="373373" y="1050419"/>
                <a:chExt cx="2343150" cy="1015869"/>
              </a:xfrm>
            </p:grpSpPr>
            <p:sp>
              <p:nvSpPr>
                <p:cNvPr id="35" name="燕尾形向右箭號 34"/>
                <p:cNvSpPr/>
                <p:nvPr/>
              </p:nvSpPr>
              <p:spPr>
                <a:xfrm>
                  <a:off x="373373" y="1078531"/>
                  <a:ext cx="2343150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 rot="16200000">
                  <a:off x="1223132" y="807217"/>
                  <a:ext cx="1015869" cy="1502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Deploy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7" name="群組 36"/>
              <p:cNvGrpSpPr/>
              <p:nvPr/>
            </p:nvGrpSpPr>
            <p:grpSpPr>
              <a:xfrm rot="5400000">
                <a:off x="987809" y="5513840"/>
                <a:ext cx="840073" cy="1729238"/>
                <a:chOff x="1134056" y="1035607"/>
                <a:chExt cx="2733627" cy="1015869"/>
              </a:xfrm>
            </p:grpSpPr>
            <p:sp>
              <p:nvSpPr>
                <p:cNvPr id="38" name="燕尾形向右箭號 37"/>
                <p:cNvSpPr/>
                <p:nvPr/>
              </p:nvSpPr>
              <p:spPr>
                <a:xfrm>
                  <a:off x="1134056" y="1079947"/>
                  <a:ext cx="2733627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87DD7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 rot="16200000">
                  <a:off x="1992933" y="792405"/>
                  <a:ext cx="1015869" cy="1502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Monitor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</p:grpSp>
        <p:sp>
          <p:nvSpPr>
            <p:cNvPr id="45" name="燕尾形向右箭號 44"/>
            <p:cNvSpPr/>
            <p:nvPr/>
          </p:nvSpPr>
          <p:spPr>
            <a:xfrm rot="5400000">
              <a:off x="1684435" y="4760510"/>
              <a:ext cx="720075" cy="1593460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158772" y="5311601"/>
              <a:ext cx="1729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+mn-lt"/>
                  <a:ea typeface="+mj-ea"/>
                </a:rPr>
                <a:t>O</a:t>
              </a:r>
              <a:r>
                <a:rPr lang="en-US" altLang="zh-TW" b="1" dirty="0" smtClean="0">
                  <a:solidFill>
                    <a:schemeClr val="bg1"/>
                  </a:solidFill>
                  <a:latin typeface="+mn-lt"/>
                  <a:ea typeface="+mj-ea"/>
                </a:rPr>
                <a:t>perate</a:t>
              </a:r>
              <a:endParaRPr lang="zh-TW" altLang="en-US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966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444674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1-1.Git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125" y="12626"/>
            <a:ext cx="121437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39738" y="2460898"/>
            <a:ext cx="9865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1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n-ea"/>
                <a:ea typeface="+mn-ea"/>
              </a:rPr>
              <a:t>下載與上傳程式碼</a:t>
            </a:r>
            <a:endParaRPr lang="en-US" altLang="zh-TW" dirty="0" smtClean="0">
              <a:latin typeface="+mn-ea"/>
              <a:ea typeface="+mn-ea"/>
            </a:endParaRPr>
          </a:p>
          <a:p>
            <a:pPr marL="9001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000000"/>
                </a:solidFill>
                <a:latin typeface="+mn-ea"/>
                <a:ea typeface="+mn-ea"/>
              </a:rPr>
              <a:t>例外</a:t>
            </a:r>
            <a:r>
              <a:rPr lang="zh-TW" altLang="en-US" dirty="0" smtClean="0">
                <a:solidFill>
                  <a:srgbClr val="000000"/>
                </a:solidFill>
                <a:latin typeface="+mn-ea"/>
                <a:ea typeface="+mn-ea"/>
              </a:rPr>
              <a:t>排除</a:t>
            </a:r>
            <a:endParaRPr lang="en-US" altLang="zh-TW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9001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n-ea"/>
                <a:ea typeface="+mn-ea"/>
              </a:rPr>
              <a:t>實</a:t>
            </a:r>
            <a:r>
              <a:rPr lang="zh-TW" altLang="en-US" dirty="0" smtClean="0">
                <a:latin typeface="+mn-ea"/>
                <a:ea typeface="+mn-ea"/>
              </a:rPr>
              <a:t>作</a:t>
            </a:r>
            <a:r>
              <a:rPr lang="en-US" altLang="zh-TW" dirty="0" smtClean="0">
                <a:latin typeface="+mn-ea"/>
                <a:ea typeface="+mn-ea"/>
              </a:rPr>
              <a:t>:</a:t>
            </a:r>
            <a:r>
              <a:rPr lang="zh-TW" altLang="en-US" dirty="0" smtClean="0">
                <a:latin typeface="+mn-ea"/>
                <a:ea typeface="+mn-ea"/>
              </a:rPr>
              <a:t>下載同份程式碼並修改後回傳</a:t>
            </a:r>
            <a:endParaRPr lang="en-US" altLang="zh-TW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82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6796" y="2185342"/>
            <a:ext cx="2602440" cy="9350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TW" sz="2400" dirty="0" smtClean="0">
                <a:latin typeface="+mn-ea"/>
              </a:rPr>
              <a:t>1-2</a:t>
            </a:r>
            <a:br>
              <a:rPr lang="en-US" altLang="zh-TW" sz="2400" dirty="0" smtClean="0">
                <a:latin typeface="+mn-ea"/>
              </a:rPr>
            </a:br>
            <a:r>
              <a:rPr lang="en-US" altLang="zh-TW" sz="2400" dirty="0" smtClean="0">
                <a:latin typeface="+mn-ea"/>
              </a:rPr>
              <a:t>My First </a:t>
            </a:r>
            <a:r>
              <a:rPr lang="en-US" altLang="zh-TW" sz="2400" dirty="0" smtClean="0">
                <a:latin typeface="+mn-ea"/>
                <a:ea typeface="+mn-ea"/>
              </a:rPr>
              <a:t>Maven</a:t>
            </a:r>
            <a:endParaRPr lang="zh-TW" altLang="en-US" sz="2400" dirty="0">
              <a:latin typeface="+mn-ea"/>
              <a:ea typeface="+mn-ea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71244" y="2077298"/>
            <a:ext cx="1616564" cy="540092"/>
            <a:chOff x="3248050" y="1272734"/>
            <a:chExt cx="1616564" cy="540092"/>
          </a:xfrm>
        </p:grpSpPr>
        <p:sp>
          <p:nvSpPr>
            <p:cNvPr id="3" name="向右箭號 2"/>
            <p:cNvSpPr/>
            <p:nvPr/>
          </p:nvSpPr>
          <p:spPr>
            <a:xfrm>
              <a:off x="3248050" y="1668810"/>
              <a:ext cx="158417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60458" y="1272734"/>
              <a:ext cx="140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err="1" smtClean="0">
                  <a:solidFill>
                    <a:srgbClr val="000000"/>
                  </a:solidFill>
                  <a:latin typeface="Arial"/>
                  <a:ea typeface="微軟正黑體"/>
                </a:rPr>
                <a:t>Git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Push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8" name="標題 5"/>
          <p:cNvSpPr txBox="1">
            <a:spLocks/>
          </p:cNvSpPr>
          <p:nvPr/>
        </p:nvSpPr>
        <p:spPr bwMode="auto">
          <a:xfrm>
            <a:off x="4687808" y="2149871"/>
            <a:ext cx="1224136" cy="935038"/>
          </a:xfrm>
          <a:prstGeom prst="rect">
            <a:avLst/>
          </a:prstGeom>
          <a:ln>
            <a:solidFill>
              <a:srgbClr val="FD8003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 1-1</a:t>
            </a:r>
          </a:p>
          <a:p>
            <a:r>
              <a:rPr lang="en-US" altLang="zh-TW" sz="2400" kern="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807548" y="2077298"/>
            <a:ext cx="1912438" cy="540657"/>
            <a:chOff x="2879056" y="1272169"/>
            <a:chExt cx="2908736" cy="540657"/>
          </a:xfrm>
        </p:grpSpPr>
        <p:sp>
          <p:nvSpPr>
            <p:cNvPr id="11" name="向右箭號 10"/>
            <p:cNvSpPr/>
            <p:nvPr/>
          </p:nvSpPr>
          <p:spPr>
            <a:xfrm>
              <a:off x="3248049" y="1668810"/>
              <a:ext cx="2539743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879056" y="1272169"/>
              <a:ext cx="290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      Build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13" name="標題 5"/>
          <p:cNvSpPr txBox="1">
            <a:spLocks/>
          </p:cNvSpPr>
          <p:nvPr/>
        </p:nvSpPr>
        <p:spPr bwMode="auto">
          <a:xfrm>
            <a:off x="3991181" y="4097279"/>
            <a:ext cx="2605414" cy="9350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1-4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Jenkins Pipeline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5221881" y="3200414"/>
            <a:ext cx="2299652" cy="804201"/>
            <a:chOff x="3930618" y="1239965"/>
            <a:chExt cx="3497673" cy="804201"/>
          </a:xfrm>
        </p:grpSpPr>
        <p:sp>
          <p:nvSpPr>
            <p:cNvPr id="18" name="向右箭號 17"/>
            <p:cNvSpPr/>
            <p:nvPr/>
          </p:nvSpPr>
          <p:spPr>
            <a:xfrm rot="16200000">
              <a:off x="3638038" y="1532545"/>
              <a:ext cx="804201" cy="219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930618" y="1325819"/>
              <a:ext cx="3497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Script (1-3Linux)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20" name="標題 5"/>
          <p:cNvSpPr txBox="1">
            <a:spLocks/>
          </p:cNvSpPr>
          <p:nvPr/>
        </p:nvSpPr>
        <p:spPr bwMode="auto">
          <a:xfrm>
            <a:off x="7851111" y="2150436"/>
            <a:ext cx="1350154" cy="9350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kern="0" dirty="0" smtClean="0">
              <a:solidFill>
                <a:srgbClr val="000000"/>
              </a:solidFill>
              <a:latin typeface="微軟正黑體"/>
            </a:endParaRP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Deploy </a:t>
            </a:r>
          </a:p>
          <a:p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22" name="標題 5"/>
          <p:cNvSpPr txBox="1">
            <a:spLocks/>
          </p:cNvSpPr>
          <p:nvPr/>
        </p:nvSpPr>
        <p:spPr bwMode="auto">
          <a:xfrm>
            <a:off x="799778" y="372666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en-US" altLang="zh-TW" kern="0" dirty="0" smtClean="0">
                <a:latin typeface="微軟正黑體"/>
              </a:rPr>
              <a:t>1-2.</a:t>
            </a:r>
            <a:r>
              <a:rPr lang="zh-TW" altLang="en-US" kern="0" dirty="0" smtClean="0">
                <a:latin typeface="微軟正黑體"/>
              </a:rPr>
              <a:t>第一個專案</a:t>
            </a:r>
            <a:r>
              <a:rPr lang="en-US" altLang="zh-TW" kern="0" dirty="0" smtClean="0">
                <a:latin typeface="微軟正黑體"/>
              </a:rPr>
              <a:t>Maven</a:t>
            </a:r>
            <a:endParaRPr lang="zh-TW" altLang="en-US" kern="0" dirty="0">
              <a:latin typeface="微軟正黑體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44371" y="3404062"/>
            <a:ext cx="443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1. 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2.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  <a:ea typeface="微軟正黑體"/>
              </a:rPr>
              <a:t> POM.xml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plug-in</a:t>
            </a:r>
            <a:endParaRPr lang="en-US" altLang="zh-TW" sz="18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在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Setting.xml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30869" y="1307704"/>
            <a:ext cx="8582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建立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專案後，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Push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到</a:t>
            </a:r>
            <a:r>
              <a:rPr lang="en-US" altLang="zh-TW" sz="2200" dirty="0" err="1" smtClean="0">
                <a:solidFill>
                  <a:srgbClr val="000000"/>
                </a:solidFill>
                <a:latin typeface="微軟正黑體"/>
                <a:ea typeface="微軟正黑體"/>
              </a:rPr>
              <a:t>GitLab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後透過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Jenkins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腳本自動部署。</a:t>
            </a:r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682" y="0"/>
            <a:ext cx="1176287" cy="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80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0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1-3.Linux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+mn-ea"/>
              </a:rPr>
              <a:t>學習基本指令，如更改權限、</a:t>
            </a:r>
            <a:r>
              <a:rPr lang="en-US" altLang="zh-TW" dirty="0" smtClean="0">
                <a:latin typeface="+mn-ea"/>
              </a:rPr>
              <a:t>cd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 err="1" smtClean="0">
                <a:latin typeface="+mn-ea"/>
              </a:rPr>
              <a:t>ls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 err="1" smtClean="0">
                <a:latin typeface="+mn-ea"/>
              </a:rPr>
              <a:t>rm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 smtClean="0">
                <a:latin typeface="+mn-ea"/>
              </a:rPr>
              <a:t>cat</a:t>
            </a:r>
            <a:endParaRPr lang="en-US" altLang="zh-TW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+mn-ea"/>
              </a:rPr>
              <a:t>實</a:t>
            </a:r>
            <a:r>
              <a:rPr lang="zh-TW" altLang="en-US" dirty="0">
                <a:latin typeface="+mn-ea"/>
              </a:rPr>
              <a:t>作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使用</a:t>
            </a:r>
            <a:r>
              <a:rPr lang="en-US" altLang="zh-TW" dirty="0">
                <a:latin typeface="+mn-ea"/>
              </a:rPr>
              <a:t>Putty</a:t>
            </a:r>
            <a:r>
              <a:rPr lang="zh-TW" altLang="en-US" dirty="0">
                <a:latin typeface="+mn-ea"/>
              </a:rPr>
              <a:t>在上面</a:t>
            </a:r>
            <a:r>
              <a:rPr lang="en-US" altLang="zh-TW" dirty="0">
                <a:latin typeface="+mn-ea"/>
              </a:rPr>
              <a:t>Linux</a:t>
            </a:r>
            <a:r>
              <a:rPr lang="zh-TW" altLang="en-US" dirty="0">
                <a:latin typeface="+mn-ea"/>
              </a:rPr>
              <a:t>系統上建</a:t>
            </a:r>
            <a:r>
              <a:rPr lang="zh-TW" altLang="en-US" dirty="0" smtClean="0">
                <a:latin typeface="+mn-ea"/>
              </a:rPr>
              <a:t>資料夾和一個</a:t>
            </a:r>
            <a:r>
              <a:rPr lang="en-US" altLang="zh-TW" dirty="0" smtClean="0">
                <a:latin typeface="+mn-ea"/>
              </a:rPr>
              <a:t>txt</a:t>
            </a:r>
            <a:r>
              <a:rPr lang="zh-TW" altLang="en-US" dirty="0" smtClean="0">
                <a:latin typeface="+mn-ea"/>
              </a:rPr>
              <a:t>的自我介紹。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2" y="2892945"/>
            <a:ext cx="8926201" cy="346039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64" y="0"/>
            <a:ext cx="1329636" cy="73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8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1-4.Jenkins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在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專案中的</a:t>
            </a:r>
            <a:r>
              <a:rPr lang="en-US" altLang="zh-TW" dirty="0" err="1" smtClean="0">
                <a:latin typeface="+mn-ea"/>
              </a:rPr>
              <a:t>Jenkinsfile</a:t>
            </a:r>
            <a:r>
              <a:rPr lang="zh-TW" altLang="en-US" dirty="0" smtClean="0">
                <a:latin typeface="+mn-ea"/>
              </a:rPr>
              <a:t>編寫腳本，讓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每一次的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提交到</a:t>
            </a:r>
            <a:r>
              <a:rPr lang="en-US" altLang="zh-TW" dirty="0" err="1" smtClean="0">
                <a:latin typeface="+mn-ea"/>
                <a:cs typeface="Arial" panose="020B0604020202020204" pitchFamily="34" charset="0"/>
              </a:rPr>
              <a:t>Gitlab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後都會執行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Jenkins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腳本的指令，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包含不同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Stage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），可以用來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deploy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或發訊建置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結果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的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email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。</a:t>
            </a:r>
            <a:endParaRPr lang="en-US" altLang="zh-TW" dirty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1" b="3689"/>
          <a:stretch/>
        </p:blipFill>
        <p:spPr>
          <a:xfrm>
            <a:off x="2527970" y="2748930"/>
            <a:ext cx="5144588" cy="409173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64" y="0"/>
            <a:ext cx="1329636" cy="73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99" y="2892946"/>
            <a:ext cx="8394529" cy="392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40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6796" y="2185342"/>
            <a:ext cx="2602440" cy="935038"/>
          </a:xfr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TW" sz="2400" dirty="0" smtClean="0">
                <a:latin typeface="+mn-ea"/>
              </a:rPr>
              <a:t>1-2</a:t>
            </a:r>
            <a:br>
              <a:rPr lang="en-US" altLang="zh-TW" sz="2400" dirty="0" smtClean="0">
                <a:latin typeface="+mn-ea"/>
              </a:rPr>
            </a:br>
            <a:r>
              <a:rPr lang="en-US" altLang="zh-TW" sz="2400" dirty="0" smtClean="0">
                <a:latin typeface="+mn-ea"/>
              </a:rPr>
              <a:t>My First </a:t>
            </a:r>
            <a:r>
              <a:rPr lang="en-US" altLang="zh-TW" sz="2400" dirty="0" smtClean="0">
                <a:latin typeface="+mn-ea"/>
                <a:ea typeface="+mn-ea"/>
              </a:rPr>
              <a:t>Maven</a:t>
            </a:r>
            <a:endParaRPr lang="zh-TW" altLang="en-US" sz="2400" dirty="0">
              <a:latin typeface="+mn-ea"/>
              <a:ea typeface="+mn-ea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71244" y="2077298"/>
            <a:ext cx="1616564" cy="540092"/>
            <a:chOff x="3248050" y="1272734"/>
            <a:chExt cx="1616564" cy="540092"/>
          </a:xfrm>
        </p:grpSpPr>
        <p:sp>
          <p:nvSpPr>
            <p:cNvPr id="3" name="向右箭號 2"/>
            <p:cNvSpPr/>
            <p:nvPr/>
          </p:nvSpPr>
          <p:spPr>
            <a:xfrm>
              <a:off x="3248050" y="1668810"/>
              <a:ext cx="158417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60458" y="1272734"/>
              <a:ext cx="140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err="1" smtClean="0">
                  <a:solidFill>
                    <a:srgbClr val="000000"/>
                  </a:solidFill>
                  <a:latin typeface="Arial"/>
                  <a:ea typeface="微軟正黑體"/>
                </a:rPr>
                <a:t>Git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Push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8" name="標題 5"/>
          <p:cNvSpPr txBox="1">
            <a:spLocks/>
          </p:cNvSpPr>
          <p:nvPr/>
        </p:nvSpPr>
        <p:spPr bwMode="auto">
          <a:xfrm>
            <a:off x="4687808" y="2149871"/>
            <a:ext cx="1224136" cy="935038"/>
          </a:xfrm>
          <a:prstGeom prst="rect">
            <a:avLst/>
          </a:prstGeom>
          <a:ln>
            <a:solidFill>
              <a:srgbClr val="FD8003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 1-1</a:t>
            </a:r>
          </a:p>
          <a:p>
            <a:r>
              <a:rPr lang="en-US" altLang="zh-TW" sz="2400" kern="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938673" y="1919514"/>
            <a:ext cx="1912438" cy="698441"/>
            <a:chOff x="3078491" y="1114385"/>
            <a:chExt cx="2908736" cy="698441"/>
          </a:xfrm>
        </p:grpSpPr>
        <p:sp>
          <p:nvSpPr>
            <p:cNvPr id="11" name="向右箭號 10"/>
            <p:cNvSpPr/>
            <p:nvPr/>
          </p:nvSpPr>
          <p:spPr>
            <a:xfrm>
              <a:off x="3248049" y="1668810"/>
              <a:ext cx="2539743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078491" y="1114385"/>
              <a:ext cx="2908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Continuous</a:t>
              </a:r>
            </a:p>
            <a:p>
              <a:pPr algn="ctr"/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Deploy(CD)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13" name="標題 5"/>
          <p:cNvSpPr txBox="1">
            <a:spLocks/>
          </p:cNvSpPr>
          <p:nvPr/>
        </p:nvSpPr>
        <p:spPr bwMode="auto">
          <a:xfrm>
            <a:off x="3991181" y="4097279"/>
            <a:ext cx="2605414" cy="9350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1-4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Jenkins Pipeline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5221881" y="3200414"/>
            <a:ext cx="2299652" cy="804201"/>
            <a:chOff x="3930618" y="1239965"/>
            <a:chExt cx="3497673" cy="804201"/>
          </a:xfrm>
        </p:grpSpPr>
        <p:sp>
          <p:nvSpPr>
            <p:cNvPr id="18" name="向右箭號 17"/>
            <p:cNvSpPr/>
            <p:nvPr/>
          </p:nvSpPr>
          <p:spPr>
            <a:xfrm rot="16200000">
              <a:off x="3638038" y="1532545"/>
              <a:ext cx="804201" cy="219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930618" y="1325819"/>
              <a:ext cx="3497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Script (1-3Linux)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20" name="標題 5"/>
          <p:cNvSpPr txBox="1">
            <a:spLocks/>
          </p:cNvSpPr>
          <p:nvPr/>
        </p:nvSpPr>
        <p:spPr bwMode="auto">
          <a:xfrm>
            <a:off x="7851111" y="2150436"/>
            <a:ext cx="1350154" cy="9350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kern="0" dirty="0" smtClean="0">
              <a:solidFill>
                <a:srgbClr val="000000"/>
              </a:solidFill>
              <a:latin typeface="微軟正黑體"/>
            </a:endParaRP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Deploy </a:t>
            </a:r>
          </a:p>
          <a:p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24" name="標題 5"/>
          <p:cNvSpPr txBox="1">
            <a:spLocks/>
          </p:cNvSpPr>
          <p:nvPr/>
        </p:nvSpPr>
        <p:spPr bwMode="auto">
          <a:xfrm>
            <a:off x="786705" y="445740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en-US" altLang="zh-TW" kern="0" dirty="0" smtClean="0">
                <a:latin typeface="+mn-ea"/>
                <a:ea typeface="+mn-ea"/>
              </a:rPr>
              <a:t>1-5.CSLAW</a:t>
            </a:r>
            <a:endParaRPr lang="zh-TW" altLang="en-US" kern="0" dirty="0">
              <a:latin typeface="+mn-ea"/>
              <a:ea typeface="+mn-ea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81" y="12627"/>
            <a:ext cx="139702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39738" y="4333106"/>
            <a:ext cx="2520280" cy="461665"/>
          </a:xfrm>
          <a:prstGeom prst="rect">
            <a:avLst/>
          </a:prstGeom>
          <a:noFill/>
          <a:ln w="57150">
            <a:solidFill>
              <a:srgbClr val="FFD85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+mn-ea"/>
                <a:ea typeface="+mn-ea"/>
              </a:rPr>
              <a:t>Unit Test.java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1668478" y="3253499"/>
            <a:ext cx="2299652" cy="1070739"/>
            <a:chOff x="3930618" y="1239965"/>
            <a:chExt cx="3497673" cy="1070739"/>
          </a:xfrm>
        </p:grpSpPr>
        <p:sp>
          <p:nvSpPr>
            <p:cNvPr id="27" name="向右箭號 26"/>
            <p:cNvSpPr/>
            <p:nvPr/>
          </p:nvSpPr>
          <p:spPr>
            <a:xfrm rot="16200000">
              <a:off x="3638038" y="1532545"/>
              <a:ext cx="804201" cy="219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930618" y="1325819"/>
              <a:ext cx="3497673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kern="0" dirty="0" smtClean="0">
                  <a:solidFill>
                    <a:srgbClr val="000000"/>
                  </a:solidFill>
                  <a:latin typeface="+mj-lt"/>
                </a:rPr>
                <a:t>Continuous</a:t>
              </a:r>
            </a:p>
            <a:p>
              <a:pPr algn="ctr"/>
              <a:r>
                <a:rPr lang="en-US" altLang="zh-TW" sz="2000" kern="0" dirty="0">
                  <a:solidFill>
                    <a:srgbClr val="000000"/>
                  </a:solidFill>
                  <a:latin typeface="+mj-lt"/>
                </a:rPr>
                <a:t>I</a:t>
              </a:r>
              <a:r>
                <a:rPr lang="en-US" altLang="zh-TW" sz="2000" kern="0" dirty="0" smtClean="0">
                  <a:solidFill>
                    <a:srgbClr val="000000"/>
                  </a:solidFill>
                  <a:latin typeface="+mj-lt"/>
                </a:rPr>
                <a:t>ntegration(CI</a:t>
              </a:r>
              <a:r>
                <a:rPr lang="en-US" altLang="zh-TW" sz="2000" kern="0" dirty="0">
                  <a:solidFill>
                    <a:srgbClr val="000000"/>
                  </a:solidFill>
                  <a:latin typeface="+mj-lt"/>
                </a:rPr>
                <a:t>)</a:t>
              </a:r>
            </a:p>
            <a:p>
              <a:endParaRPr lang="zh-TW" altLang="en-US" sz="1800" dirty="0" err="1" smtClean="0">
                <a:solidFill>
                  <a:srgbClr val="000000"/>
                </a:solidFill>
                <a:latin typeface="+mj-lt"/>
                <a:ea typeface="微軟正黑體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383510" y="2202456"/>
            <a:ext cx="2687734" cy="954107"/>
          </a:xfrm>
          <a:prstGeom prst="rect">
            <a:avLst/>
          </a:prstGeom>
          <a:solidFill>
            <a:schemeClr val="bg1"/>
          </a:solidFill>
          <a:ln w="57150">
            <a:solidFill>
              <a:srgbClr val="FFD85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latin typeface="+mn-ea"/>
                <a:ea typeface="+mn-ea"/>
              </a:rPr>
              <a:t>1-5</a:t>
            </a:r>
          </a:p>
          <a:p>
            <a:pPr algn="ctr"/>
            <a:r>
              <a:rPr lang="en-US" altLang="zh-TW" sz="2800" b="1" dirty="0" smtClean="0">
                <a:latin typeface="+mn-ea"/>
                <a:ea typeface="+mn-ea"/>
              </a:rPr>
              <a:t>CSLAW</a:t>
            </a:r>
            <a:endParaRPr lang="zh-TW" altLang="en-US" sz="2800" b="1" dirty="0" err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507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1-5.CSLAW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9" y="1236762"/>
            <a:ext cx="3384377" cy="47525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12146" y="2316882"/>
            <a:ext cx="54974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存放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Email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模板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原始碼與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UT</a:t>
            </a:r>
            <a:endParaRPr lang="en-US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b="1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不想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被系統追蹤紀錄的檔案清單，要再專案開始前加入</a:t>
            </a:r>
            <a:r>
              <a:rPr lang="en-US" altLang="zh-TW" sz="2200" dirty="0" err="1">
                <a:solidFill>
                  <a:srgbClr val="000000"/>
                </a:solidFill>
                <a:latin typeface="微軟正黑體"/>
                <a:ea typeface="微軟正黑體"/>
              </a:rPr>
              <a:t>gitignore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才有效</a:t>
            </a:r>
          </a:p>
          <a:p>
            <a:pPr>
              <a:lnSpc>
                <a:spcPct val="200000"/>
              </a:lnSpc>
            </a:pP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記錄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pipeline 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階段訊息 環境變數及</a:t>
            </a: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>
              <a:lnSpc>
                <a:spcPct val="200000"/>
              </a:lnSpc>
            </a:pP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Pom.xml(Project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Object Model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，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POM)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記錄版本參數，統一管理參數 </a:t>
            </a:r>
          </a:p>
          <a:p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09" y="24887"/>
            <a:ext cx="1165291" cy="66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67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heme/theme1.xml><?xml version="1.0" encoding="utf-8"?>
<a:theme xmlns:a="http://schemas.openxmlformats.org/drawingml/2006/main" name="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22326</TotalTime>
  <Words>1978</Words>
  <Application>Microsoft Office PowerPoint</Application>
  <PresentationFormat>自訂</PresentationFormat>
  <Paragraphs>315</Paragraphs>
  <Slides>22</Slides>
  <Notes>21</Notes>
  <HiddenSlides>6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4" baseType="lpstr">
      <vt:lpstr>預設簡報設計</vt:lpstr>
      <vt:lpstr>1_預設簡報設計</vt:lpstr>
      <vt:lpstr>2020產學實習計畫期末報告 DevOps</vt:lpstr>
      <vt:lpstr>   OverView - DevOps</vt:lpstr>
      <vt:lpstr>   OverView - DevOps</vt:lpstr>
      <vt:lpstr>1-1.Git</vt:lpstr>
      <vt:lpstr>1-2 My First Maven</vt:lpstr>
      <vt:lpstr>1-3.Linux</vt:lpstr>
      <vt:lpstr>1-4.Jenkins Pipeline</vt:lpstr>
      <vt:lpstr>1-2 My First Maven</vt:lpstr>
      <vt:lpstr>1-5.CSLAW</vt:lpstr>
      <vt:lpstr>CSLAW Unit Test</vt:lpstr>
      <vt:lpstr>CSLAW Unit Test(Cont.)</vt:lpstr>
      <vt:lpstr>CSLAW Unit Test(Cont.)</vt:lpstr>
      <vt:lpstr>CSLAW Unit Test(Cont.)</vt:lpstr>
      <vt:lpstr>CSLAW Unit Test(Cont.)</vt:lpstr>
      <vt:lpstr>PowerPoint 簡報</vt:lpstr>
      <vt:lpstr> Introduction &amp; Overview</vt:lpstr>
      <vt:lpstr>PowerPoint 簡報</vt:lpstr>
      <vt:lpstr>PowerPoint 簡報</vt:lpstr>
      <vt:lpstr>PowerPoint 簡報</vt:lpstr>
      <vt:lpstr>PowerPoint 簡報</vt:lpstr>
      <vt:lpstr>The End</vt:lpstr>
      <vt:lpstr>PowerPoint 簡報</vt:lpstr>
    </vt:vector>
  </TitlesOfParts>
  <Company>Ogilvy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中國信託簡報標題(42pt)</dc:title>
  <dc:creator>Ogilvy</dc:creator>
  <cp:lastModifiedBy>陸冠綸(Koren Lu)</cp:lastModifiedBy>
  <cp:revision>1311</cp:revision>
  <cp:lastPrinted>2017-01-02T02:59:38Z</cp:lastPrinted>
  <dcterms:created xsi:type="dcterms:W3CDTF">2004-09-23T10:07:30Z</dcterms:created>
  <dcterms:modified xsi:type="dcterms:W3CDTF">2020-05-28T07:31:44Z</dcterms:modified>
</cp:coreProperties>
</file>