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4"/>
  </p:notesMasterIdLst>
  <p:handoutMasterIdLst>
    <p:handoutMasterId r:id="rId35"/>
  </p:handoutMasterIdLst>
  <p:sldIdLst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377" r:id="rId26"/>
    <p:sldId id="379" r:id="rId27"/>
    <p:sldId id="369" r:id="rId28"/>
    <p:sldId id="370" r:id="rId29"/>
    <p:sldId id="413" r:id="rId30"/>
    <p:sldId id="414" r:id="rId31"/>
    <p:sldId id="412" r:id="rId32"/>
    <p:sldId id="415" r:id="rId33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377"/>
            <p14:sldId id="379"/>
            <p14:sldId id="369"/>
            <p14:sldId id="370"/>
            <p14:sldId id="413"/>
            <p14:sldId id="414"/>
            <p14:sldId id="412"/>
            <p14:sldId id="4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8003"/>
    <a:srgbClr val="8E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 autoAdjust="0"/>
    <p:restoredTop sz="85118" autoAdjust="0"/>
  </p:normalViewPr>
  <p:slideViewPr>
    <p:cSldViewPr>
      <p:cViewPr>
        <p:scale>
          <a:sx n="66" d="100"/>
          <a:sy n="66" d="100"/>
        </p:scale>
        <p:origin x="-72" y="-6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72" y="619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2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0305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22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3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 先用</a:t>
            </a:r>
            <a:r>
              <a:rPr lang="en-US" altLang="zh-TW" dirty="0" err="1" smtClean="0"/>
              <a:t>getClass</a:t>
            </a:r>
            <a:r>
              <a:rPr lang="en-US" altLang="zh-TW" dirty="0" smtClean="0"/>
              <a:t>()</a:t>
            </a:r>
            <a:r>
              <a:rPr lang="en-US" altLang="zh-TW" dirty="0" err="1" smtClean="0"/>
              <a:t>getName</a:t>
            </a:r>
            <a:r>
              <a:rPr lang="zh-TW" altLang="en-US" dirty="0" smtClean="0"/>
              <a:t>拿到前面的名稱 後面取得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後再轉成</a:t>
            </a:r>
            <a:r>
              <a:rPr lang="en-US" altLang="zh-TW" dirty="0" smtClean="0"/>
              <a:t>String</a:t>
            </a:r>
          </a:p>
          <a:p>
            <a:r>
              <a:rPr lang="zh-TW" altLang="en-US" dirty="0" smtClean="0"/>
              <a:t>試過</a:t>
            </a:r>
            <a:r>
              <a:rPr lang="en-US" altLang="zh-TW" dirty="0" smtClean="0"/>
              <a:t>\t </a:t>
            </a:r>
            <a:r>
              <a:rPr lang="zh-TW" altLang="en-US" dirty="0" smtClean="0"/>
              <a:t>空白 最後是用</a:t>
            </a:r>
            <a:r>
              <a:rPr lang="en-US" altLang="zh-TW" dirty="0" smtClean="0"/>
              <a:t>Line Separator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en-US" altLang="zh-TW" dirty="0" smtClean="0"/>
              <a:t>Assert</a:t>
            </a:r>
            <a:r>
              <a:rPr lang="zh-TW" altLang="en-US" dirty="0" smtClean="0"/>
              <a:t>的寫法只會測試</a:t>
            </a:r>
            <a:r>
              <a:rPr lang="en-US" altLang="zh-TW" dirty="0" smtClean="0"/>
              <a:t>53</a:t>
            </a:r>
            <a:r>
              <a:rPr lang="zh-TW" altLang="en-US" dirty="0" smtClean="0"/>
              <a:t> </a:t>
            </a:r>
            <a:r>
              <a:rPr lang="en-US" altLang="zh-TW" dirty="0" smtClean="0"/>
              <a:t>61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return</a:t>
            </a:r>
            <a:br>
              <a:rPr lang="en-US" altLang="zh-TW" dirty="0" smtClean="0"/>
            </a:br>
            <a:r>
              <a:rPr lang="zh-TW" altLang="en-US" dirty="0" smtClean="0"/>
              <a:t>中間</a:t>
            </a:r>
            <a:r>
              <a:rPr lang="en-US" altLang="zh-TW" dirty="0" smtClean="0"/>
              <a:t>paging</a:t>
            </a:r>
            <a:r>
              <a:rPr lang="zh-TW" altLang="en-US" dirty="0" smtClean="0"/>
              <a:t>那個</a:t>
            </a:r>
            <a:r>
              <a:rPr lang="en-US" altLang="zh-TW" dirty="0" err="1" smtClean="0"/>
              <a:t>BuildOrder</a:t>
            </a:r>
            <a:r>
              <a:rPr lang="zh-TW" altLang="en-US" dirty="0" smtClean="0"/>
              <a:t>要另外用</a:t>
            </a:r>
            <a:r>
              <a:rPr lang="en-US" altLang="zh-TW" dirty="0" err="1" smtClean="0"/>
              <a:t>argumentCaptor</a:t>
            </a:r>
            <a:r>
              <a:rPr lang="zh-TW" altLang="en-US" dirty="0" smtClean="0"/>
              <a:t>去取得回傳值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69</a:t>
            </a:r>
            <a:r>
              <a:rPr lang="zh-TW" altLang="en-US" dirty="0" smtClean="0"/>
              <a:t>行驗證是否有正確的取得數值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21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6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1.   </a:t>
            </a:r>
            <a:r>
              <a:rPr lang="zh-TW" altLang="en-US" dirty="0" smtClean="0">
                <a:latin typeface="+mn-ea"/>
              </a:rPr>
              <a:t>設定</a:t>
            </a:r>
            <a:r>
              <a:rPr lang="en-US" altLang="zh-TW" dirty="0" smtClean="0">
                <a:latin typeface="+mn-ea"/>
              </a:rPr>
              <a:t>Source Code</a:t>
            </a:r>
            <a:r>
              <a:rPr lang="zh-TW" altLang="en-US" dirty="0" smtClean="0">
                <a:latin typeface="+mn-ea"/>
              </a:rPr>
              <a:t>來自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34" y="1969742"/>
            <a:ext cx="5688632" cy="409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4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2.   </a:t>
            </a:r>
            <a:r>
              <a:rPr lang="zh-TW" altLang="en-US" dirty="0">
                <a:latin typeface="+mn-ea"/>
              </a:rPr>
              <a:t>新增</a:t>
            </a:r>
            <a:r>
              <a:rPr lang="en-US" altLang="zh-TW" dirty="0" err="1">
                <a:latin typeface="+mn-ea"/>
              </a:rPr>
              <a:t>Jenkinsfile</a:t>
            </a:r>
            <a:r>
              <a:rPr lang="zh-TW" altLang="en-US" dirty="0">
                <a:latin typeface="+mn-ea"/>
              </a:rPr>
              <a:t>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專案並開始寫腳本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36748"/>
          <a:stretch/>
        </p:blipFill>
        <p:spPr bwMode="auto">
          <a:xfrm>
            <a:off x="1159818" y="1956842"/>
            <a:ext cx="655272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4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zh-TW" altLang="zh-TW" dirty="0" smtClean="0"/>
              <a:t>驗證</a:t>
            </a:r>
            <a:r>
              <a:rPr lang="zh-TW" altLang="zh-TW" dirty="0"/>
              <a:t>是否可正常取得並執行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r>
              <a:rPr lang="zh-TW" altLang="en-US" dirty="0" smtClean="0">
                <a:latin typeface="+mn-ea"/>
              </a:rPr>
              <a:t>如果可以執行，更改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為透過本機的</a:t>
            </a:r>
            <a:r>
              <a:rPr lang="en-US" altLang="zh-TW" dirty="0" smtClean="0">
                <a:latin typeface="+mn-ea"/>
              </a:rPr>
              <a:t>agent</a:t>
            </a:r>
            <a:r>
              <a:rPr lang="zh-TW" altLang="en-US" dirty="0" smtClean="0">
                <a:latin typeface="+mn-ea"/>
              </a:rPr>
              <a:t>啟動</a:t>
            </a: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5" t="14856"/>
          <a:stretch/>
        </p:blipFill>
        <p:spPr bwMode="auto">
          <a:xfrm>
            <a:off x="1303834" y="1956842"/>
            <a:ext cx="3744416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27923" b="45173"/>
          <a:stretch/>
        </p:blipFill>
        <p:spPr bwMode="auto">
          <a:xfrm>
            <a:off x="1231826" y="4693146"/>
            <a:ext cx="568863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zh-TW" altLang="en-US" dirty="0" smtClean="0">
                <a:latin typeface="+mn-ea"/>
              </a:rPr>
              <a:t>新增</a:t>
            </a:r>
            <a:r>
              <a:rPr lang="en-US" altLang="zh-TW" dirty="0" smtClean="0">
                <a:latin typeface="+mn-ea"/>
              </a:rPr>
              <a:t>Package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Deploy</a:t>
            </a:r>
            <a:r>
              <a:rPr lang="zh-TW" altLang="en-US" dirty="0" smtClean="0">
                <a:latin typeface="+mn-ea"/>
              </a:rPr>
              <a:t> 到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並驗證是否可以執行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重複步驟</a:t>
            </a:r>
            <a:r>
              <a:rPr lang="en-US" altLang="zh-TW" dirty="0" smtClean="0">
                <a:latin typeface="+mn-ea"/>
              </a:rPr>
              <a:t>2-4)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4" y="2388890"/>
            <a:ext cx="8292589" cy="42484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35882" y="4513126"/>
            <a:ext cx="172819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1240" y="5917282"/>
            <a:ext cx="201086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78" y="444674"/>
            <a:ext cx="8323460" cy="1013619"/>
          </a:xfrm>
        </p:spPr>
        <p:txBody>
          <a:bodyPr/>
          <a:lstStyle/>
          <a:p>
            <a:r>
              <a:rPr lang="zh-TW" altLang="en-US" smtClean="0"/>
              <a:t>持續測試（</a:t>
            </a:r>
            <a:r>
              <a:rPr lang="en-US" altLang="zh-TW" dirty="0" smtClean="0"/>
              <a:t>Continuous integration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CI)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持續整合（英語：</a:t>
            </a:r>
            <a:r>
              <a:rPr lang="en-US" altLang="zh-TW" b="1" dirty="0"/>
              <a:t>Continuous integration</a:t>
            </a:r>
            <a:r>
              <a:rPr lang="zh-TW" altLang="en-US" b="1" dirty="0"/>
              <a:t>，縮寫</a:t>
            </a:r>
            <a:r>
              <a:rPr lang="en-US" altLang="zh-TW" b="1" dirty="0"/>
              <a:t>CI</a:t>
            </a:r>
            <a:r>
              <a:rPr lang="zh-TW" altLang="en-US" b="1" dirty="0"/>
              <a:t>），又譯為持續集成，是一種軟體工程流程，是將所有軟體工程師對於軟體的工作副本持續整合到共享主線（</a:t>
            </a:r>
            <a:r>
              <a:rPr lang="en-US" altLang="zh-TW" b="1" dirty="0"/>
              <a:t>mainline</a:t>
            </a:r>
            <a:r>
              <a:rPr lang="zh-TW" altLang="en-US" b="1" dirty="0"/>
              <a:t>）的一種舉措。</a:t>
            </a:r>
          </a:p>
          <a:p>
            <a:r>
              <a:rPr lang="zh-TW" altLang="en-US" dirty="0" smtClean="0"/>
              <a:t>經常</a:t>
            </a:r>
            <a:r>
              <a:rPr lang="zh-TW" altLang="en-US" dirty="0"/>
              <a:t>將新的或改變的程式碼與現有的程式碼庫進行匯集，這作業應該頻繁地發生，在提交和構建之間不存在中間窗口，並且沒有錯誤可以在沒有開發人員注意到並立即糾正的情況下產生。最佳的做法是透過每次提交一個程式庫來觸發建構，而不是定期預定的版本才進行建構。在快速提交的多開發者環境實踐是這樣的：在每次提交之後的短時間內觸發，然後在時間到期後開始建構，或者在上次建構間隔一段時間之後。許多自動化工具都有提供相關的自動化排程。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0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@Before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每個</a:t>
            </a:r>
            <a:r>
              <a:rPr lang="en-US" altLang="zh-TW" dirty="0" smtClean="0">
                <a:latin typeface="+mn-ea"/>
              </a:rPr>
              <a:t>Test</a:t>
            </a:r>
            <a:r>
              <a:rPr lang="zh-TW" altLang="en-US" dirty="0" smtClean="0">
                <a:latin typeface="+mn-ea"/>
              </a:rPr>
              <a:t>前預做的動作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3036962"/>
            <a:ext cx="6937487" cy="2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第一行檔案資訊用</a:t>
            </a:r>
            <a:r>
              <a:rPr lang="en-US" altLang="zh-TW" dirty="0" err="1" smtClean="0">
                <a:latin typeface="+mn-ea"/>
              </a:rPr>
              <a:t>BaseStr</a:t>
            </a:r>
            <a:r>
              <a:rPr lang="zh-TW" altLang="en-US" dirty="0" smtClean="0">
                <a:latin typeface="+mn-ea"/>
              </a:rPr>
              <a:t>設定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項目前面的空格用</a:t>
            </a:r>
            <a:r>
              <a:rPr lang="en-US" altLang="zh-TW" dirty="0">
                <a:latin typeface="+mn-ea"/>
              </a:rPr>
              <a:t>Line </a:t>
            </a:r>
            <a:r>
              <a:rPr lang="en-US" altLang="zh-TW" dirty="0" smtClean="0">
                <a:latin typeface="+mn-ea"/>
              </a:rPr>
              <a:t>Separator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2023914" y="2877964"/>
            <a:ext cx="6390968" cy="1656184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8" y="4765154"/>
            <a:ext cx="8688013" cy="1305107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0" y="4765154"/>
            <a:ext cx="736978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換頁接點 24"/>
          <p:cNvSpPr/>
          <p:nvPr/>
        </p:nvSpPr>
        <p:spPr>
          <a:xfrm rot="10800000">
            <a:off x="5625431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16" name="流程圖: 換頁接點 15"/>
          <p:cNvSpPr/>
          <p:nvPr/>
        </p:nvSpPr>
        <p:spPr>
          <a:xfrm>
            <a:off x="608314" y="1460788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378748" y="3765044"/>
            <a:ext cx="9505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Timeline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54902" y="1557511"/>
            <a:ext cx="2160240" cy="209480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>
                <a:latin typeface="+mn-ea"/>
              </a:rPr>
              <a:t>2/19-2/21 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環境安裝</a:t>
            </a:r>
            <a:endParaRPr lang="en-US" altLang="zh-TW" dirty="0" smtClean="0">
              <a:latin typeface="+mn-ea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相關基本知識</a:t>
            </a:r>
            <a:r>
              <a:rPr lang="zh-TW" altLang="en-US" dirty="0">
                <a:latin typeface="+mn-ea"/>
              </a:rPr>
              <a:t/>
            </a:r>
            <a:br>
              <a:rPr lang="zh-TW" altLang="en-US" dirty="0">
                <a:latin typeface="+mn-ea"/>
              </a:rPr>
            </a:br>
            <a:r>
              <a:rPr lang="zh-TW" altLang="en-US" dirty="0" smtClean="0">
                <a:latin typeface="+mn-ea"/>
              </a:rPr>
              <a:t>練習 </a:t>
            </a:r>
            <a:r>
              <a:rPr lang="en-US" altLang="zh-TW" dirty="0" err="1" smtClean="0">
                <a:latin typeface="+mn-ea"/>
              </a:rPr>
              <a:t>linux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 err="1" smtClean="0">
                <a:latin typeface="+mn-ea"/>
              </a:rPr>
              <a:t>PuTTY</a:t>
            </a:r>
            <a:endParaRPr lang="zh-TW" altLang="en-US" dirty="0">
              <a:latin typeface="+mn-ea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95812" y="4258544"/>
            <a:ext cx="2160239" cy="2466131"/>
            <a:chOff x="1519858" y="4087113"/>
            <a:chExt cx="2160239" cy="2466131"/>
          </a:xfrm>
        </p:grpSpPr>
        <p:sp>
          <p:nvSpPr>
            <p:cNvPr id="17" name="流程圖: 換頁接點 16"/>
            <p:cNvSpPr/>
            <p:nvPr/>
          </p:nvSpPr>
          <p:spPr>
            <a:xfrm rot="10800000">
              <a:off x="1735881" y="4087113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9" name="內容版面配置區 7"/>
            <p:cNvSpPr txBox="1">
              <a:spLocks/>
            </p:cNvSpPr>
            <p:nvPr/>
          </p:nvSpPr>
          <p:spPr bwMode="auto">
            <a:xfrm>
              <a:off x="1519858" y="4458439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2/26-2/27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DevOps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規劃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Eclipse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設定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認識</a:t>
              </a: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Cslaw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專案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474258" y="1498675"/>
            <a:ext cx="2160240" cy="2304256"/>
            <a:chOff x="2743994" y="1505020"/>
            <a:chExt cx="2160240" cy="2304256"/>
          </a:xfrm>
        </p:grpSpPr>
        <p:sp>
          <p:nvSpPr>
            <p:cNvPr id="21" name="流程圖: 換頁接點 20"/>
            <p:cNvSpPr/>
            <p:nvPr/>
          </p:nvSpPr>
          <p:spPr>
            <a:xfrm>
              <a:off x="2993916" y="150502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2" name="內容版面配置區 7"/>
            <p:cNvSpPr txBox="1">
              <a:spLocks/>
            </p:cNvSpPr>
            <p:nvPr/>
          </p:nvSpPr>
          <p:spPr bwMode="auto">
            <a:xfrm>
              <a:off x="2743994" y="1578332"/>
              <a:ext cx="2160240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3/4-3/6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Git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maven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/>
              </a:r>
              <a:b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</a:b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CI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Jenkins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587612" y="1473905"/>
            <a:ext cx="2160240" cy="2304256"/>
            <a:chOff x="4287296" y="1473905"/>
            <a:chExt cx="2160240" cy="2304256"/>
          </a:xfrm>
        </p:grpSpPr>
        <p:sp>
          <p:nvSpPr>
            <p:cNvPr id="22" name="流程圖: 換頁接點 21"/>
            <p:cNvSpPr/>
            <p:nvPr/>
          </p:nvSpPr>
          <p:spPr>
            <a:xfrm>
              <a:off x="4503320" y="1473905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3" name="內容版面配置區 7"/>
            <p:cNvSpPr txBox="1">
              <a:spLocks/>
            </p:cNvSpPr>
            <p:nvPr/>
          </p:nvSpPr>
          <p:spPr bwMode="auto">
            <a:xfrm>
              <a:off x="4287296" y="1565513"/>
              <a:ext cx="2160240" cy="1399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3/18-3/20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CD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mock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249167" y="4269100"/>
            <a:ext cx="2160239" cy="2455575"/>
            <a:chOff x="3155765" y="4269100"/>
            <a:chExt cx="2160239" cy="2455575"/>
          </a:xfrm>
        </p:grpSpPr>
        <p:sp>
          <p:nvSpPr>
            <p:cNvPr id="20" name="流程圖: 換頁接點 19"/>
            <p:cNvSpPr/>
            <p:nvPr/>
          </p:nvSpPr>
          <p:spPr>
            <a:xfrm rot="10800000">
              <a:off x="3371790" y="426910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4" name="內容版面配置區 7"/>
            <p:cNvSpPr txBox="1">
              <a:spLocks/>
            </p:cNvSpPr>
            <p:nvPr/>
          </p:nvSpPr>
          <p:spPr bwMode="auto">
            <a:xfrm>
              <a:off x="3155765" y="4629870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3/11-3/13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CT</a:t>
              </a:r>
            </a:p>
            <a:p>
              <a:pPr marL="0" indent="0" algn="ctr">
                <a:buFontTx/>
                <a:buNone/>
              </a:pP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基本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撰寫</a:t>
              </a:r>
              <a:endParaRPr lang="en-US" altLang="zh-TW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15" name="內容版面配置區 7"/>
          <p:cNvSpPr txBox="1">
            <a:spLocks/>
          </p:cNvSpPr>
          <p:nvPr/>
        </p:nvSpPr>
        <p:spPr bwMode="auto">
          <a:xfrm>
            <a:off x="5409406" y="4629868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3/25-4/1</a:t>
            </a:r>
          </a:p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CSLAW</a:t>
            </a:r>
            <a:r>
              <a:rPr lang="zh-TW" altLang="en-US" kern="0" dirty="0" smtClean="0">
                <a:solidFill>
                  <a:srgbClr val="000000"/>
                </a:solidFill>
                <a:latin typeface="微軟正黑體"/>
              </a:rPr>
              <a:t>實作</a:t>
            </a: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mock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6704434" y="1492201"/>
            <a:ext cx="2160240" cy="2304256"/>
            <a:chOff x="6244380" y="1492201"/>
            <a:chExt cx="2160240" cy="2304256"/>
          </a:xfrm>
        </p:grpSpPr>
        <p:sp>
          <p:nvSpPr>
            <p:cNvPr id="19" name="流程圖: 換頁接點 18"/>
            <p:cNvSpPr/>
            <p:nvPr/>
          </p:nvSpPr>
          <p:spPr>
            <a:xfrm>
              <a:off x="6460404" y="1492201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26" name="內容版面配置區 7"/>
            <p:cNvSpPr txBox="1">
              <a:spLocks/>
            </p:cNvSpPr>
            <p:nvPr/>
          </p:nvSpPr>
          <p:spPr bwMode="auto">
            <a:xfrm>
              <a:off x="6244380" y="1596927"/>
              <a:ext cx="2160240" cy="165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4/8-4/17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Top 10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Technology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Report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27" name="流程圖: 換頁接點 26"/>
          <p:cNvSpPr/>
          <p:nvPr/>
        </p:nvSpPr>
        <p:spPr>
          <a:xfrm rot="10800000">
            <a:off x="7784554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29" name="內容版面配置區 7"/>
          <p:cNvSpPr txBox="1">
            <a:spLocks/>
          </p:cNvSpPr>
          <p:nvPr/>
        </p:nvSpPr>
        <p:spPr bwMode="auto">
          <a:xfrm>
            <a:off x="7569646" y="4629870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4/22-4/24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微軟正黑體"/>
              </a:rPr>
              <a:t>撰寫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16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>
                <a:latin typeface="+mn-ea"/>
              </a:rPr>
              <a:t>class</a:t>
            </a:r>
            <a:r>
              <a:rPr lang="zh-TW" altLang="en-US" dirty="0">
                <a:latin typeface="+mn-ea"/>
              </a:rPr>
              <a:t>，再用</a:t>
            </a:r>
            <a:r>
              <a:rPr lang="en-US" altLang="zh-TW" dirty="0">
                <a:latin typeface="+mn-ea"/>
              </a:rPr>
              <a:t>when</a:t>
            </a:r>
            <a:r>
              <a:rPr lang="zh-TW" altLang="en-US" dirty="0" smtClean="0">
                <a:latin typeface="+mn-ea"/>
              </a:rPr>
              <a:t>來回傳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值</a:t>
            </a:r>
            <a:r>
              <a:rPr lang="en-US" altLang="zh-TW" dirty="0" smtClean="0">
                <a:latin typeface="+mn-ea"/>
              </a:rPr>
              <a:t>@Mock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@Before</a:t>
            </a:r>
            <a:r>
              <a:rPr lang="zh-TW" altLang="en-US" dirty="0">
                <a:latin typeface="+mn-ea"/>
              </a:rPr>
              <a:t>設定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物件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0" y="3036962"/>
            <a:ext cx="7488832" cy="31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/>
          <a:stretch/>
        </p:blipFill>
        <p:spPr>
          <a:xfrm>
            <a:off x="2383954" y="2406362"/>
            <a:ext cx="6975431" cy="178272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ArgumentCaptor</a:t>
            </a:r>
            <a:r>
              <a:rPr lang="zh-TW" altLang="en-US" dirty="0" smtClean="0">
                <a:latin typeface="+mn-ea"/>
              </a:rPr>
              <a:t>抓取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傳入值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2" y="4433972"/>
            <a:ext cx="7824851" cy="13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0863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 pipeline activity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對應不同的步驟需使用不同的軟體工具，現在則</a:t>
            </a:r>
            <a:r>
              <a:rPr lang="zh-TW" altLang="en-US" sz="2200" u="sng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2022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年預計有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以上的企業會使用，相比於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2018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年的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&lt;10%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消除程式開發上溝通執行的障礙，確保程式品質跟交期，並使交付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流程自動化。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Gartner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建議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組織依據業務性質去選擇所需的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Toolchain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；然而如果有多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個部署平台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(ex.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雲、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App)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，這時就需要多個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不同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的測試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工具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搭配使用。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9481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Toolchain</a:t>
            </a:r>
            <a:r>
              <a:rPr lang="zh-TW" altLang="en-US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Vendor: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提到針對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不同階段所使用的工具，包含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Continuous configuration automation: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Chef, Puppet,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Ansible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SaltStack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APM/infrastructure management: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Cisco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AppDynamics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Datadog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Dynatrace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Elastic, New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Relic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Splunk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Release automation tools: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CloudBees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Microsoft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XebiaLabs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OverView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71786" y="1380778"/>
            <a:ext cx="8725796" cy="53678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學習</a:t>
            </a:r>
            <a:r>
              <a:rPr lang="zh-TW" altLang="en-US" sz="3600" dirty="0" smtClean="0">
                <a:latin typeface="+mn-ea"/>
              </a:rPr>
              <a:t>回顧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 smtClean="0">
                <a:latin typeface="+mn-ea"/>
              </a:rPr>
              <a:t>專題報告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心得</a:t>
            </a: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zh-TW" altLang="en-US" dirty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75842" y="2244874"/>
            <a:ext cx="61206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solidFill>
                  <a:srgbClr val="000000"/>
                </a:solidFill>
                <a:latin typeface="微軟正黑體"/>
              </a:rPr>
              <a:t>DevOps</a:t>
            </a:r>
            <a:r>
              <a:rPr lang="zh-TW" altLang="en-US" sz="2600" dirty="0">
                <a:solidFill>
                  <a:srgbClr val="000000"/>
                </a:solidFill>
                <a:latin typeface="微軟正黑體"/>
              </a:rPr>
              <a:t>基礎觀念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</a:rPr>
              <a:t>-CI CT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CD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Jenkins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UT- 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三階段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TOP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  <a:ea typeface="微軟正黑體"/>
              </a:rPr>
              <a:t>10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Technology Report</a:t>
            </a:r>
            <a:endParaRPr lang="zh-TW" altLang="en-US" sz="2600" dirty="0" err="1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168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23714" y="2028850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8323460" cy="1013619"/>
          </a:xfrm>
        </p:spPr>
        <p:txBody>
          <a:bodyPr/>
          <a:lstStyle/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「軟體開發（</a:t>
            </a:r>
            <a:r>
              <a:rPr lang="en-US" altLang="zh-TW" sz="2400" dirty="0" err="1"/>
              <a:t>Dev</a:t>
            </a:r>
            <a:r>
              <a:rPr lang="zh-TW" altLang="en-US" sz="2400" dirty="0" smtClean="0"/>
              <a:t>）」</a:t>
            </a:r>
            <a:r>
              <a:rPr lang="zh-TW" altLang="en-US" sz="2400" dirty="0"/>
              <a:t>與</a:t>
            </a:r>
            <a:r>
              <a:rPr lang="zh-TW" altLang="en-US" sz="2400" dirty="0" smtClean="0"/>
              <a:t>「</a:t>
            </a:r>
            <a:r>
              <a:rPr lang="en-US" altLang="zh-TW" sz="2400" dirty="0"/>
              <a:t>IT</a:t>
            </a:r>
            <a:r>
              <a:rPr lang="zh-TW" altLang="en-US" sz="2400" dirty="0"/>
              <a:t>運</a:t>
            </a:r>
            <a:r>
              <a:rPr lang="zh-TW" altLang="en-US" sz="2400" dirty="0" smtClean="0"/>
              <a:t>維（</a:t>
            </a:r>
            <a:r>
              <a:rPr lang="en-US" altLang="zh-TW" sz="2400" dirty="0"/>
              <a:t>Ops</a:t>
            </a:r>
            <a:r>
              <a:rPr lang="zh-TW" altLang="en-US" sz="2400" dirty="0" smtClean="0"/>
              <a:t>）」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770" y="1236762"/>
            <a:ext cx="8582025" cy="1518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 smtClean="0"/>
              <a:t>定義</a:t>
            </a:r>
            <a:endParaRPr lang="en-US" altLang="zh-TW" sz="24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27769" y="3036962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i="1" dirty="0">
                <a:solidFill>
                  <a:srgbClr val="000000"/>
                </a:solidFill>
              </a:rPr>
              <a:t>Release, deploy, and </a:t>
            </a:r>
            <a:r>
              <a:rPr lang="en-US" altLang="zh-TW" i="1" dirty="0" smtClean="0">
                <a:solidFill>
                  <a:srgbClr val="000000"/>
                </a:solidFill>
              </a:rPr>
              <a:t>orchestration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27770" y="4765154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78" y="444674"/>
            <a:ext cx="8323460" cy="1013619"/>
          </a:xfrm>
        </p:spPr>
        <p:txBody>
          <a:bodyPr/>
          <a:lstStyle/>
          <a:p>
            <a:r>
              <a:rPr lang="zh-TW" altLang="en-US" dirty="0"/>
              <a:t>持續整合</a:t>
            </a:r>
            <a:r>
              <a:rPr lang="zh-TW" altLang="en-US" dirty="0" smtClean="0"/>
              <a:t>（</a:t>
            </a:r>
            <a:r>
              <a:rPr lang="en-US" altLang="zh-TW" dirty="0" smtClean="0"/>
              <a:t>Continuous integration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CI)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持續整合（英語：</a:t>
            </a:r>
            <a:r>
              <a:rPr lang="en-US" altLang="zh-TW" b="1" dirty="0"/>
              <a:t>Continuous integration</a:t>
            </a:r>
            <a:r>
              <a:rPr lang="zh-TW" altLang="en-US" b="1" dirty="0"/>
              <a:t>，縮寫</a:t>
            </a:r>
            <a:r>
              <a:rPr lang="en-US" altLang="zh-TW" b="1" dirty="0"/>
              <a:t>CI</a:t>
            </a:r>
            <a:r>
              <a:rPr lang="zh-TW" altLang="en-US" b="1" dirty="0"/>
              <a:t>），又譯為持續集成，是一種軟體工程流程，是將所有軟體工程師對於軟體的工作副本持續整合到共享主線（</a:t>
            </a:r>
            <a:r>
              <a:rPr lang="en-US" altLang="zh-TW" b="1" dirty="0"/>
              <a:t>mainline</a:t>
            </a:r>
            <a:r>
              <a:rPr lang="zh-TW" altLang="en-US" b="1" dirty="0"/>
              <a:t>）的一種舉措。</a:t>
            </a:r>
          </a:p>
          <a:p>
            <a:r>
              <a:rPr lang="zh-TW" altLang="en-US" dirty="0" smtClean="0"/>
              <a:t>經常</a:t>
            </a:r>
            <a:r>
              <a:rPr lang="zh-TW" altLang="en-US" dirty="0"/>
              <a:t>將新的或改變的程式碼與現有的程式碼庫進行匯集，這作業應該頻繁地發生，在提交和構建之間不存在中間窗口，並且沒有錯誤可以在沒有開發人員注意到並立即糾正的情況下產生。最佳的做法是透過每次提交一個程式庫來觸發建構，而不是定期預定的版本才進行建構。在快速提交的多開發者環境實踐是這樣的：在每次提交之後的短時間內觸發，然後在時間到期後開始建構，或者在上次建構間隔一段時間之後。許多自動化工具都有提供相關的自動化排程。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7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449822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kern="0" dirty="0" smtClean="0">
                <a:latin typeface="微軟正黑體"/>
              </a:rPr>
              <a:t>第一個專案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6796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Git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Clone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zh-TW" dirty="0">
                <a:latin typeface="+mn-ea"/>
              </a:rPr>
              <a:t>到</a:t>
            </a:r>
            <a:r>
              <a:rPr lang="zh-TW" altLang="zh-TW" dirty="0" smtClean="0">
                <a:latin typeface="+mn-ea"/>
              </a:rPr>
              <a:t>要</a:t>
            </a:r>
            <a:r>
              <a:rPr lang="zh-TW" altLang="en-US" dirty="0">
                <a:latin typeface="+mn-ea"/>
              </a:rPr>
              <a:t>儲存</a:t>
            </a:r>
            <a:r>
              <a:rPr lang="zh-TW" altLang="zh-TW" dirty="0" smtClean="0">
                <a:latin typeface="+mn-ea"/>
              </a:rPr>
              <a:t>的</a:t>
            </a:r>
            <a:r>
              <a:rPr lang="zh-TW" altLang="zh-TW" dirty="0">
                <a:latin typeface="+mn-ea"/>
              </a:rPr>
              <a:t>資料夾 </a:t>
            </a:r>
            <a:r>
              <a:rPr lang="zh-TW" altLang="zh-TW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CSLAW </a:t>
            </a:r>
            <a:r>
              <a:rPr lang="en-US" altLang="zh-TW" dirty="0">
                <a:latin typeface="+mn-ea"/>
              </a:rPr>
              <a:t>Clone</a:t>
            </a:r>
            <a:r>
              <a:rPr lang="zh-TW" altLang="zh-TW" dirty="0">
                <a:latin typeface="+mn-ea"/>
              </a:rPr>
              <a:t>至本</a:t>
            </a:r>
            <a:r>
              <a:rPr lang="zh-TW" altLang="zh-TW" dirty="0" smtClean="0">
                <a:latin typeface="+mn-ea"/>
              </a:rPr>
              <a:t>機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remote set-</a:t>
            </a:r>
            <a:r>
              <a:rPr lang="en-US" altLang="zh-TW" dirty="0" err="1" smtClean="0">
                <a:latin typeface="+mn-ea"/>
              </a:rPr>
              <a:t>url</a:t>
            </a:r>
            <a:r>
              <a:rPr lang="en-US" altLang="zh-TW" dirty="0" smtClean="0">
                <a:latin typeface="+mn-ea"/>
              </a:rPr>
              <a:t> (project URL)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設定遠端路徑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Add (</a:t>
            </a:r>
            <a:r>
              <a:rPr lang="zh-TW" altLang="en-US" dirty="0" smtClean="0">
                <a:latin typeface="+mn-ea"/>
              </a:rPr>
              <a:t>檔名</a:t>
            </a:r>
            <a:r>
              <a:rPr lang="en-US" altLang="zh-TW" dirty="0" smtClean="0">
                <a:latin typeface="+mn-ea"/>
              </a:rPr>
              <a:t>or . )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新增檔案</a:t>
            </a:r>
            <a:endParaRPr lang="en-US" altLang="zh-TW" dirty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Commit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提交檔案和輸入訊息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push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正式傳到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 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pull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將程式從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上抓下來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checkout master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 </a:t>
            </a:r>
            <a:r>
              <a:rPr lang="zh-TW" altLang="en-US" dirty="0" smtClean="0">
                <a:latin typeface="+mn-ea"/>
              </a:rPr>
              <a:t>存取位置切換到</a:t>
            </a:r>
            <a:r>
              <a:rPr lang="en-US" altLang="zh-TW" dirty="0" smtClean="0">
                <a:latin typeface="+mn-ea"/>
              </a:rPr>
              <a:t>master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+mn-ea"/>
              </a:rPr>
              <a:t> 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Merge - </a:t>
            </a:r>
            <a:r>
              <a:rPr lang="zh-TW" altLang="en-US" dirty="0" smtClean="0">
                <a:latin typeface="+mn-ea"/>
              </a:rPr>
              <a:t>合併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Status - </a:t>
            </a:r>
            <a:r>
              <a:rPr lang="zh-TW" altLang="en-US" dirty="0" smtClean="0">
                <a:latin typeface="+mn-ea"/>
              </a:rPr>
              <a:t>如發生</a:t>
            </a:r>
            <a:r>
              <a:rPr lang="en-US" altLang="zh-TW" dirty="0" smtClean="0">
                <a:latin typeface="+mn-ea"/>
              </a:rPr>
              <a:t>conflict</a:t>
            </a:r>
            <a:r>
              <a:rPr lang="zh-TW" altLang="en-US" dirty="0" smtClean="0">
                <a:latin typeface="+mn-ea"/>
              </a:rPr>
              <a:t>可透過</a:t>
            </a:r>
            <a:r>
              <a:rPr lang="en-US" altLang="zh-TW" dirty="0" smtClean="0">
                <a:latin typeface="+mn-ea"/>
              </a:rPr>
              <a:t>Status</a:t>
            </a:r>
            <a:r>
              <a:rPr lang="zh-TW" altLang="en-US" dirty="0" smtClean="0">
                <a:latin typeface="+mn-ea"/>
              </a:rPr>
              <a:t>看錯誤詳細情況</a:t>
            </a: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smtClean="0">
                <a:latin typeface="+mn-ea"/>
              </a:rPr>
              <a:t>Jenkins</a:t>
            </a:r>
            <a:r>
              <a:rPr lang="zh-TW" altLang="en-US" dirty="0" smtClean="0">
                <a:latin typeface="+mn-ea"/>
              </a:rPr>
              <a:t>上邊寫腳本，讓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），階段用於邏輯切割，同一階段的任務以並列方式執行，階段間是順序執行，上一個階段執行失敗，下一個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階段就不會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2964954"/>
            <a:ext cx="4673809" cy="38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13291</TotalTime>
  <Words>2534</Words>
  <Application>Microsoft Office PowerPoint</Application>
  <PresentationFormat>自訂</PresentationFormat>
  <Paragraphs>375</Paragraphs>
  <Slides>31</Slides>
  <Notes>17</Notes>
  <HiddenSlides>2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預設簡報設計</vt:lpstr>
      <vt:lpstr>1_預設簡報設計</vt:lpstr>
      <vt:lpstr>2020實習計畫期末報告 DevOps</vt:lpstr>
      <vt:lpstr>Timeline</vt:lpstr>
      <vt:lpstr>OverView</vt:lpstr>
      <vt:lpstr>Linux</vt:lpstr>
      <vt:lpstr>DevOps - 「軟體開發（Dev）」與「IT運維（Ops）」 </vt:lpstr>
      <vt:lpstr>持續整合（Continuous integration，CI)</vt:lpstr>
      <vt:lpstr>My First Maven</vt:lpstr>
      <vt:lpstr>Git</vt:lpstr>
      <vt:lpstr>Jenkins Pipeline</vt:lpstr>
      <vt:lpstr>Jenkins Pipeline</vt:lpstr>
      <vt:lpstr>Jenkins Pipeline</vt:lpstr>
      <vt:lpstr>Jenkins Pipeline</vt:lpstr>
      <vt:lpstr>Jenkins Pipeline</vt:lpstr>
      <vt:lpstr>CSLAW</vt:lpstr>
      <vt:lpstr>持續測試（Continuous integration，CI)</vt:lpstr>
      <vt:lpstr>CSLAW Unit Test</vt:lpstr>
      <vt:lpstr>CSLAW Unit Test(Cont.)</vt:lpstr>
      <vt:lpstr>CSLAW Unit Test(Cont.)</vt:lpstr>
      <vt:lpstr>CSLAW Unit Test(Cont.)</vt:lpstr>
      <vt:lpstr>CSLAW Unit Test(Cont.)</vt:lpstr>
      <vt:lpstr>CSLAW Unit Test(Cont.)</vt:lpstr>
      <vt:lpstr>CSLAW Unit Test(Cont.)</vt:lpstr>
      <vt:lpstr>PowerPoint 簡報</vt:lpstr>
      <vt:lpstr> No. 4: Devops Toolchain</vt:lpstr>
      <vt:lpstr> No. 4: Devops Toolchain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1134</cp:revision>
  <cp:lastPrinted>2017-01-02T02:59:38Z</cp:lastPrinted>
  <dcterms:created xsi:type="dcterms:W3CDTF">2004-09-23T10:07:30Z</dcterms:created>
  <dcterms:modified xsi:type="dcterms:W3CDTF">2020-04-29T09:15:39Z</dcterms:modified>
</cp:coreProperties>
</file>