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3"/>
  </p:notesMasterIdLst>
  <p:handoutMasterIdLst>
    <p:handoutMasterId r:id="rId34"/>
  </p:handoutMasterIdLst>
  <p:sldIdLst>
    <p:sldId id="389" r:id="rId3"/>
    <p:sldId id="429" r:id="rId4"/>
    <p:sldId id="430" r:id="rId5"/>
    <p:sldId id="396" r:id="rId6"/>
    <p:sldId id="395" r:id="rId7"/>
    <p:sldId id="392" r:id="rId8"/>
    <p:sldId id="397" r:id="rId9"/>
    <p:sldId id="431" r:id="rId10"/>
    <p:sldId id="402" r:id="rId11"/>
    <p:sldId id="404" r:id="rId12"/>
    <p:sldId id="405" r:id="rId13"/>
    <p:sldId id="407" r:id="rId14"/>
    <p:sldId id="408" r:id="rId15"/>
    <p:sldId id="410" r:id="rId16"/>
    <p:sldId id="411" r:id="rId17"/>
    <p:sldId id="417" r:id="rId18"/>
    <p:sldId id="369" r:id="rId19"/>
    <p:sldId id="432" r:id="rId20"/>
    <p:sldId id="370" r:id="rId21"/>
    <p:sldId id="413" r:id="rId22"/>
    <p:sldId id="414" r:id="rId23"/>
    <p:sldId id="412" r:id="rId24"/>
    <p:sldId id="415" r:id="rId25"/>
    <p:sldId id="428" r:id="rId26"/>
    <p:sldId id="377" r:id="rId27"/>
    <p:sldId id="424" r:id="rId28"/>
    <p:sldId id="426" r:id="rId29"/>
    <p:sldId id="427" r:id="rId30"/>
    <p:sldId id="423" r:id="rId31"/>
    <p:sldId id="418" r:id="rId32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29"/>
            <p14:sldId id="430"/>
            <p14:sldId id="396"/>
            <p14:sldId id="395"/>
            <p14:sldId id="392"/>
            <p14:sldId id="397"/>
            <p14:sldId id="431"/>
            <p14:sldId id="402"/>
            <p14:sldId id="404"/>
            <p14:sldId id="405"/>
            <p14:sldId id="407"/>
            <p14:sldId id="408"/>
            <p14:sldId id="410"/>
            <p14:sldId id="411"/>
            <p14:sldId id="417"/>
            <p14:sldId id="369"/>
            <p14:sldId id="432"/>
            <p14:sldId id="370"/>
            <p14:sldId id="413"/>
            <p14:sldId id="414"/>
            <p14:sldId id="412"/>
            <p14:sldId id="415"/>
            <p14:sldId id="428"/>
            <p14:sldId id="377"/>
            <p14:sldId id="424"/>
            <p14:sldId id="426"/>
            <p14:sldId id="427"/>
            <p14:sldId id="423"/>
            <p14:sldId id="41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07E"/>
    <a:srgbClr val="87DD79"/>
    <a:srgbClr val="B2D8A4"/>
    <a:srgbClr val="7BBD63"/>
    <a:srgbClr val="64BCAD"/>
    <a:srgbClr val="FFD85D"/>
    <a:srgbClr val="FFFF66"/>
    <a:srgbClr val="FD8003"/>
    <a:srgbClr val="CC6600"/>
    <a:srgbClr val="0A6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381" autoAdjust="0"/>
  </p:normalViewPr>
  <p:slideViewPr>
    <p:cSldViewPr>
      <p:cViewPr>
        <p:scale>
          <a:sx n="66" d="100"/>
          <a:sy n="66" d="100"/>
        </p:scale>
        <p:origin x="-564" y="-72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661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這裡的</a:t>
            </a:r>
            <a:r>
              <a:rPr lang="en-US" altLang="zh-TW" dirty="0" err="1" smtClean="0"/>
              <a:t>toString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String Builder</a:t>
            </a:r>
          </a:p>
          <a:p>
            <a:r>
              <a:rPr lang="zh-TW" altLang="en-US" dirty="0" smtClean="0"/>
              <a:t>沒辦法用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知道原本的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長怎樣 </a:t>
            </a:r>
            <a:endParaRPr lang="en-US" altLang="zh-TW" dirty="0" smtClean="0"/>
          </a:p>
          <a:p>
            <a:r>
              <a:rPr lang="zh-TW" altLang="en-US" dirty="0" smtClean="0"/>
              <a:t>要故意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一次之後自己湊出下面的字串再去比對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簡介那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我的主軸會以</a:t>
            </a:r>
            <a:r>
              <a:rPr lang="en-US" altLang="zh-TW" dirty="0" err="1" smtClean="0"/>
              <a:t>DevOps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toolchain</a:t>
            </a:r>
            <a:r>
              <a:rPr lang="zh-TW" altLang="en-US" dirty="0" smtClean="0"/>
              <a:t>為主再去帶到我們有用過的工具</a:t>
            </a:r>
            <a:endParaRPr lang="en-US" altLang="zh-TW" dirty="0" smtClean="0"/>
          </a:p>
          <a:p>
            <a:r>
              <a:rPr lang="zh-TW" altLang="en-US" dirty="0" smtClean="0"/>
              <a:t>和這裡說的</a:t>
            </a:r>
            <a:r>
              <a:rPr lang="en-US" altLang="zh-TW" dirty="0" smtClean="0"/>
              <a:t>container 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的基本差異在於，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是在整個叢集內執行，而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則是在單一節點上執行。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的定義是把「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」的流程自動化，來使得構建、測試、發布軟體能夠更加地快捷、頻繁和可靠。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讓右邊的流程部分盡可能的自動化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從二月到現在大部分學習的內容都在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及時拓樸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第一個能及時拓樸的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AIOPS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，把所有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management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的都同時結合 ，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IT Ops, NOC and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人員很難在快速變動的環境下去找到問題跟解決問題 ，這個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real-time topology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就可以容易識別出現在整個系統的情況或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bug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，然後再回傳給相關的團隊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偵測根本變動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bigpanda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整合了所有的平台，他能夠擷取任何的更動，像是管理規則改變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log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configue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改變都能透過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ML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去跑然後預測出這個變動對系統造成的潛在問題或漏洞呈現在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monitor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黃色的流程部分盡可能的自動化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從二月到現在大部分八成時間都在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每一步驟搭配我們用的工具 然後運用上哪裡的優點呼應到報告裡她說的優點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這個是</a:t>
            </a:r>
            <a:r>
              <a:rPr lang="en-US" altLang="zh-TW" sz="16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的流程循環圖</a:t>
            </a:r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6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8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build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 operate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左邊藍色是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 右邊橘黃色是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Ops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下面四點是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有提到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挑選的原則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對應不同的步驟需使用不同的軟體工具，各工具間配合度要高，現在則</a:t>
            </a:r>
            <a:r>
              <a:rPr lang="zh-TW" altLang="en-US" sz="1200" u="sng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像是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amazon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他的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AWS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cover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幾乎整個循環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消除開發上的障礙，跨部門 團隊的訊息通知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工具可以檢視專案的健康度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是否正常 運作是否正常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交付流程自動化 這個是指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到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這段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(CD)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當程式通過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build test unit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test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後這個專案變成可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的就是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delivery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如果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出去就是要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---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dirty="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的實作是要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別人的下來修改完再上船</a:t>
            </a:r>
            <a:r>
              <a:rPr lang="en-US" altLang="zh-TW" dirty="0" smtClean="0"/>
              <a:t>push</a:t>
            </a:r>
            <a:r>
              <a:rPr lang="zh-TW" altLang="en-US" smtClean="0"/>
              <a:t>回去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加大標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，包含不同階（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），階段用於邏輯切割，同一階段的任務以並列方式執行，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階段間是順序執行，上一個階段執行失敗，下一個階段就不會執行。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notesSlide" Target="../notesSlides/notesSlide25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3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2.assertEquals(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6034" y="1092746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2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/>
              <a:t>Kubernetes</a:t>
            </a:r>
            <a:r>
              <a:rPr lang="zh-TW" altLang="en-US" sz="2200" dirty="0" smtClean="0"/>
              <a:t>是個可以自動</a:t>
            </a:r>
            <a:r>
              <a:rPr lang="zh-TW" altLang="en-US" sz="2200" dirty="0"/>
              <a:t>部署、擴充和管理「容器化應用程式」的開源系統</a:t>
            </a:r>
            <a:r>
              <a:rPr lang="zh-TW" altLang="en-US" sz="2200" dirty="0" smtClean="0"/>
              <a:t>。它</a:t>
            </a:r>
            <a:r>
              <a:rPr lang="zh-TW" altLang="en-US" sz="2200" dirty="0"/>
              <a:t>旨在提供「跨主機叢集的自動部署、擴充以及執行應用程式容器的平台</a:t>
            </a:r>
            <a:r>
              <a:rPr lang="zh-TW" altLang="en-US" sz="2200" dirty="0" smtClean="0"/>
              <a:t>」。它</a:t>
            </a:r>
            <a:r>
              <a:rPr lang="zh-TW" altLang="en-US" sz="2200" dirty="0"/>
              <a:t>支援一系列容器工具</a:t>
            </a:r>
            <a:r>
              <a:rPr lang="en-US" altLang="zh-TW" sz="2200" dirty="0"/>
              <a:t>, </a:t>
            </a:r>
            <a:r>
              <a:rPr lang="zh-TW" altLang="en-US" sz="2200" dirty="0"/>
              <a:t>包括</a:t>
            </a:r>
            <a:r>
              <a:rPr lang="en-US" altLang="zh-TW" sz="2200" dirty="0" err="1" smtClean="0"/>
              <a:t>Docker</a:t>
            </a:r>
            <a:r>
              <a:rPr lang="zh-TW" altLang="en-US" sz="2200" dirty="0" smtClean="0"/>
              <a:t>。</a:t>
            </a:r>
            <a:r>
              <a:rPr lang="zh-TW" altLang="en-US" sz="2400" dirty="0"/>
              <a:t> </a:t>
            </a:r>
            <a:endParaRPr lang="en-US" altLang="zh-TW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可以自動化部署應用程式到不同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的環境裡運作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Management - 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Kubernetes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1531618" y="4757442"/>
            <a:ext cx="7033263" cy="2154399"/>
            <a:chOff x="1664210" y="4637284"/>
            <a:chExt cx="7033263" cy="2154399"/>
          </a:xfrm>
        </p:grpSpPr>
        <p:grpSp>
          <p:nvGrpSpPr>
            <p:cNvPr id="43" name="群組 42"/>
            <p:cNvGrpSpPr/>
            <p:nvPr/>
          </p:nvGrpSpPr>
          <p:grpSpPr>
            <a:xfrm>
              <a:off x="1664210" y="5052782"/>
              <a:ext cx="7033263" cy="1738901"/>
              <a:chOff x="2884044" y="3283169"/>
              <a:chExt cx="5712585" cy="1738901"/>
            </a:xfrm>
          </p:grpSpPr>
          <p:sp>
            <p:nvSpPr>
              <p:cNvPr id="46" name="文字方塊 45"/>
              <p:cNvSpPr txBox="1"/>
              <p:nvPr/>
            </p:nvSpPr>
            <p:spPr>
              <a:xfrm>
                <a:off x="2884044" y="3734613"/>
                <a:ext cx="1728192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K8S(master)</a:t>
                </a:r>
                <a:endParaRPr lang="en-US" altLang="zh-TW" dirty="0" smtClean="0"/>
              </a:p>
            </p:txBody>
          </p:sp>
          <p:sp>
            <p:nvSpPr>
              <p:cNvPr id="51" name="向右箭號 50"/>
              <p:cNvSpPr/>
              <p:nvPr/>
            </p:nvSpPr>
            <p:spPr>
              <a:xfrm>
                <a:off x="4736511" y="3764230"/>
                <a:ext cx="720080" cy="3600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5619108" y="3283169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POD1:</a:t>
                </a:r>
                <a:r>
                  <a:rPr lang="en-US" altLang="zh-TW" sz="2000" dirty="0" smtClean="0"/>
                  <a:t>Containerized </a:t>
                </a:r>
                <a:r>
                  <a:rPr lang="en-US" altLang="zh-TW" sz="2000" dirty="0" smtClean="0"/>
                  <a:t>App1</a:t>
                </a:r>
                <a:endParaRPr lang="zh-TW" altLang="en-US" sz="2000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5619107" y="4150474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POD1:Containerized </a:t>
                </a:r>
                <a:r>
                  <a:rPr lang="en-US" altLang="zh-TW" sz="2000" dirty="0" smtClean="0"/>
                  <a:t>App2</a:t>
                </a:r>
                <a:endParaRPr lang="zh-TW" altLang="en-US" sz="2000" dirty="0"/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5619108" y="4621960"/>
                <a:ext cx="297752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POD2:Containerized </a:t>
                </a:r>
                <a:r>
                  <a:rPr lang="en-US" altLang="zh-TW" sz="2000" dirty="0" smtClean="0"/>
                  <a:t>App3</a:t>
                </a:r>
                <a:endParaRPr lang="zh-TW" altLang="en-US" sz="2000" dirty="0"/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5023069" y="4637284"/>
              <a:ext cx="3674404" cy="830997"/>
            </a:xfrm>
            <a:prstGeom prst="rect">
              <a:avLst/>
            </a:prstGeom>
            <a:noFill/>
            <a:ln w="38100">
              <a:solidFill>
                <a:srgbClr val="08407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+mj-ea"/>
                </a:rPr>
                <a:t>Node1:Win10</a:t>
              </a:r>
            </a:p>
            <a:p>
              <a:endParaRPr lang="en-US" altLang="zh-TW" dirty="0" smtClean="0">
                <a:latin typeface="+mn-lt"/>
                <a:ea typeface="+mj-ea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023069" y="5557242"/>
              <a:ext cx="3674404" cy="1200329"/>
            </a:xfrm>
            <a:prstGeom prst="rect">
              <a:avLst/>
            </a:prstGeom>
            <a:noFill/>
            <a:ln w="38100">
              <a:solidFill>
                <a:srgbClr val="08407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+mj-ea"/>
                </a:rPr>
                <a:t>Node2:Win7</a:t>
              </a:r>
            </a:p>
            <a:p>
              <a:endParaRPr lang="en-US" altLang="zh-TW" dirty="0">
                <a:latin typeface="+mn-lt"/>
                <a:ea typeface="+mj-ea"/>
              </a:endParaRPr>
            </a:p>
            <a:p>
              <a:endParaRPr lang="en-US" altLang="zh-TW" dirty="0"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01" y="22122"/>
            <a:ext cx="1113671" cy="56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282093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  <a:endParaRPr lang="en-US" altLang="zh-TW" kern="0" dirty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Maven - Build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SonarQube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基礎概念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(</a:t>
            </a:r>
            <a:r>
              <a:rPr lang="zh-TW" altLang="en-US" sz="2400" b="1" kern="0" dirty="0" smtClean="0">
                <a:solidFill>
                  <a:srgbClr val="000000"/>
                </a:solidFill>
              </a:rPr>
              <a:t>方法</a:t>
            </a:r>
            <a:r>
              <a:rPr lang="en-US" altLang="zh-TW" sz="2400" b="1" kern="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2" descr="Fundamental of DevOps – Silicon 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82" y="876722"/>
            <a:ext cx="5040560" cy="25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 smtClean="0">
                <a:latin typeface="+mj-ea"/>
              </a:rPr>
              <a:t>IT</a:t>
            </a:r>
            <a:r>
              <a:rPr lang="zh-TW" altLang="en-US" sz="2400" dirty="0" smtClean="0">
                <a:latin typeface="+mj-ea"/>
              </a:rPr>
              <a:t>維運（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7899" y="318097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8" y="4981178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1" y="1236761"/>
            <a:ext cx="4320480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931" y="1130590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循環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code+build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Verify(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Monitor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813" y1="62801" x2="43813" y2="62801"/>
                        <a14:foregroundMark x1="15313" y1="54237" x2="15313" y2="54237"/>
                        <a14:foregroundMark x1="23875" y1="36307" x2="23875" y2="36307"/>
                        <a14:foregroundMark x1="67625" y1="70116" x2="67625" y2="70116"/>
                        <a14:foregroundMark x1="78438" y1="66459" x2="78438" y2="66459"/>
                        <a14:foregroundMark x1="67313" y1="30687" x2="67313" y2="30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20550" r="8998" b="21232"/>
          <a:stretch/>
        </p:blipFill>
        <p:spPr bwMode="auto">
          <a:xfrm>
            <a:off x="4112146" y="1111300"/>
            <a:ext cx="5787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2676922"/>
            <a:ext cx="7365316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 smtClean="0"/>
              <a:t>專門用於測試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語言</a:t>
            </a:r>
            <a:r>
              <a:rPr lang="zh-CN" altLang="en-US" sz="1800" dirty="0" smtClean="0"/>
              <a:t>。 </a:t>
            </a:r>
            <a:br>
              <a:rPr lang="zh-CN" altLang="en-US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啟動後，自動化測試，並判斷執行結果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不需要人為的干預。 </a:t>
            </a:r>
            <a:br>
              <a:rPr lang="zh-CN" altLang="en-US" sz="1800" dirty="0" smtClean="0"/>
            </a:br>
            <a:r>
              <a:rPr lang="en-US" altLang="zh-TW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每個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測試</a:t>
            </a:r>
            <a:r>
              <a:rPr lang="zh-TW" altLang="en-US" sz="1800" dirty="0" smtClean="0"/>
              <a:t>案</a:t>
            </a:r>
            <a:r>
              <a:rPr lang="zh-CN" altLang="en-US" sz="1800" dirty="0" smtClean="0"/>
              <a:t>例相對獨立， 由</a:t>
            </a:r>
            <a:r>
              <a:rPr lang="en-US" altLang="zh-CN" sz="1800" dirty="0" err="1" smtClean="0"/>
              <a:t>Junit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啟動，</a:t>
            </a:r>
            <a:r>
              <a:rPr lang="zh-TW" altLang="en-US" sz="1800" dirty="0" smtClean="0"/>
              <a:t>交互影響很小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01" b="75148" l="336" r="98322">
                        <a14:foregroundMark x1="33221" y1="46746" x2="33221" y2="46746"/>
                        <a14:foregroundMark x1="52349" y1="42012" x2="52349" y2="42012"/>
                        <a14:foregroundMark x1="50671" y1="26036" x2="50671" y2="26036"/>
                        <a14:foregroundMark x1="55034" y1="23669" x2="55034" y2="23669"/>
                        <a14:foregroundMark x1="59060" y1="54438" x2="59060" y2="54438"/>
                        <a14:foregroundMark x1="66779" y1="52071" x2="66779" y2="52071"/>
                        <a14:foregroundMark x1="66779" y1="63905" x2="66779" y2="63905"/>
                        <a14:foregroundMark x1="77852" y1="36095" x2="77852" y2="36095"/>
                        <a14:foregroundMark x1="77181" y1="56805" x2="77181" y2="56805"/>
                        <a14:foregroundMark x1="78523" y1="69231" x2="78523" y2="69231"/>
                        <a14:foregroundMark x1="38926" y1="66272" x2="38926" y2="66272"/>
                        <a14:foregroundMark x1="84899" y1="51479" x2="84899" y2="51479"/>
                        <a14:foregroundMark x1="35570" y1="36686" x2="35570" y2="36686"/>
                        <a14:foregroundMark x1="34228" y1="28994" x2="34228" y2="28994"/>
                        <a14:foregroundMark x1="32550" y1="26627" x2="32550" y2="26627"/>
                        <a14:foregroundMark x1="34564" y1="50888" x2="34564" y2="50888"/>
                        <a14:foregroundMark x1="34564" y1="59172" x2="34564" y2="59172"/>
                        <a14:foregroundMark x1="33221" y1="62722" x2="33221" y2="62722"/>
                        <a14:foregroundMark x1="52349" y1="57988" x2="52349" y2="57988"/>
                        <a14:foregroundMark x1="52013" y1="49112" x2="52013" y2="49112"/>
                        <a14:foregroundMark x1="46644" y1="71006" x2="46644" y2="71006"/>
                        <a14:foregroundMark x1="58054" y1="66272" x2="58054" y2="66272"/>
                        <a14:foregroundMark x1="68121" y1="65680" x2="68121" y2="65680"/>
                        <a14:foregroundMark x1="68456" y1="59172" x2="68456" y2="59172"/>
                        <a14:foregroundMark x1="86242" y1="50888" x2="86242" y2="50888"/>
                        <a14:foregroundMark x1="86577" y1="60355" x2="86577" y2="603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/>
        </p:blipFill>
        <p:spPr bwMode="auto">
          <a:xfrm>
            <a:off x="593792" y="2892946"/>
            <a:ext cx="1944818" cy="8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04" y1="58394" x2="15804" y2="58394"/>
                        <a14:foregroundMark x1="21526" y1="64234" x2="21526" y2="64234"/>
                        <a14:foregroundMark x1="31063" y1="52555" x2="31063" y2="52555"/>
                        <a14:foregroundMark x1="39782" y1="59124" x2="39782" y2="59124"/>
                        <a14:foregroundMark x1="44414" y1="56934" x2="44414" y2="56934"/>
                        <a14:foregroundMark x1="53678" y1="65693" x2="53678" y2="65693"/>
                        <a14:foregroundMark x1="56676" y1="59854" x2="56676" y2="59854"/>
                        <a14:foregroundMark x1="64305" y1="55474" x2="64305" y2="55474"/>
                        <a14:foregroundMark x1="71390" y1="57664" x2="71390" y2="57664"/>
                        <a14:foregroundMark x1="73297" y1="32117" x2="73297" y2="32117"/>
                        <a14:foregroundMark x1="80926" y1="33577" x2="80926" y2="33577"/>
                        <a14:foregroundMark x1="78747" y1="29927" x2="78747" y2="29927"/>
                        <a14:foregroundMark x1="83106" y1="30657" x2="83106" y2="30657"/>
                        <a14:backgroundMark x1="38965" y1="62774" x2="38965" y2="62774"/>
                        <a14:backgroundMark x1="85014" y1="37956" x2="85014" y2="37956"/>
                        <a14:backgroundMark x1="83106" y1="42336" x2="83106" y2="42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2" b="17334"/>
          <a:stretch/>
        </p:blipFill>
        <p:spPr bwMode="auto">
          <a:xfrm>
            <a:off x="0" y="5197202"/>
            <a:ext cx="3356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4909170"/>
            <a:ext cx="9620569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/>
              <a:t>多項統計</a:t>
            </a:r>
            <a:r>
              <a:rPr lang="zh-TW" altLang="en-US" sz="1800" dirty="0" smtClean="0"/>
              <a:t>數據，如覆蓋率、代碼行數、安全性，檢核程式品質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2.Web</a:t>
            </a:r>
            <a:r>
              <a:rPr lang="zh-TW" altLang="en-US" sz="1800" dirty="0" smtClean="0"/>
              <a:t>圖表介面呈現易於檢視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3.</a:t>
            </a:r>
            <a:r>
              <a:rPr lang="zh-TW" altLang="en-US" sz="1800" dirty="0" smtClean="0"/>
              <a:t>可以與</a:t>
            </a:r>
            <a:r>
              <a:rPr lang="en-US" altLang="zh-TW" sz="1800" dirty="0" smtClean="0"/>
              <a:t>CI</a:t>
            </a:r>
            <a:r>
              <a:rPr lang="zh-TW" altLang="en-US" sz="1800" dirty="0" smtClean="0"/>
              <a:t>系統，如</a:t>
            </a:r>
            <a:r>
              <a:rPr lang="en-US" altLang="zh-TW" sz="1800" dirty="0" err="1" smtClean="0"/>
              <a:t>jenkins</a:t>
            </a:r>
            <a:r>
              <a:rPr lang="zh-TW" altLang="en-US" sz="1800" dirty="0" smtClean="0"/>
              <a:t>整合搭配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34" y="4199076"/>
            <a:ext cx="6519908" cy="2849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9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" y="2388890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4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235E-6 -2.70147E-6 L -0.20572 -0.002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4" y="-1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758E-6 -4.5577E-8 L -0.45717 0.005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7" y="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AutoShape 4" descr="The DevOps Tools Lifecycle Mesh for 2018 - Har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1362"/>
          <a:stretch/>
        </p:blipFill>
        <p:spPr bwMode="auto">
          <a:xfrm>
            <a:off x="114755" y="876722"/>
            <a:ext cx="994719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4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1-2.Maven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1-5.CSLAW-UT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1-3.Linux  1-4.Jenkins</a:t>
            </a:r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3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5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898815" y="2580232"/>
                <a:ext cx="1018058" cy="1593460"/>
                <a:chOff x="511746" y="1092746"/>
                <a:chExt cx="3456384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456384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989968" y="787551"/>
                  <a:ext cx="715670" cy="154649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" y="1668809"/>
            <a:ext cx="9954068" cy="5367553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="" xmlns:a16="http://schemas.microsoft.com/office/drawing/2014/main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Remote 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</a:t>
            </a:r>
            <a:r>
              <a:rPr lang="zh-TW" altLang="en-US" dirty="0" smtClean="0">
                <a:latin typeface="+mn-ea"/>
              </a:rPr>
              <a:t>下來</a:t>
            </a:r>
            <a:endParaRPr lang="en-US" altLang="zh-TW" dirty="0" smtClean="0">
              <a:latin typeface="+mn-ea"/>
            </a:endParaRPr>
          </a:p>
          <a:p>
            <a:pPr marL="442913" lvl="1" indent="0">
              <a:lnSpc>
                <a:spcPct val="150000"/>
              </a:lnSpc>
              <a:buNone/>
            </a:pPr>
            <a:endParaRPr lang="en-US" altLang="zh-TW" dirty="0" smtClean="0">
              <a:latin typeface="+mn-ea"/>
            </a:endParaRPr>
          </a:p>
          <a:p>
            <a:pPr marL="442913" lvl="1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442913" lvl="1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442913" lvl="1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799778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1-2.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69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2" y="0"/>
            <a:ext cx="1176287" cy="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的指令或發訊建置訊息的中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7" y="2907918"/>
            <a:ext cx="4673809" cy="385103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4535973" y="2921965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812826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n-ea"/>
                <a:ea typeface="+mn-ea"/>
              </a:rPr>
              <a:t>Pipeline</a:t>
            </a:r>
            <a:endParaRPr lang="zh-TW" altLang="en-US" dirty="0">
              <a:solidFill>
                <a:srgbClr val="01544C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3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09" y="24887"/>
            <a:ext cx="1165291" cy="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16897</TotalTime>
  <Words>3279</Words>
  <Application>Microsoft Office PowerPoint</Application>
  <PresentationFormat>自訂</PresentationFormat>
  <Paragraphs>444</Paragraphs>
  <Slides>30</Slides>
  <Notes>29</Notes>
  <HiddenSlides>1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2" baseType="lpstr">
      <vt:lpstr>預設簡報設計</vt:lpstr>
      <vt:lpstr>1_預設簡報設計</vt:lpstr>
      <vt:lpstr>2020產學實習計畫期末報告 DevOps</vt:lpstr>
      <vt:lpstr>   OverView - DevOps</vt:lpstr>
      <vt:lpstr>   OverView - DevOps</vt:lpstr>
      <vt:lpstr>1-1.Git</vt:lpstr>
      <vt:lpstr>1-2 My First Maven</vt:lpstr>
      <vt:lpstr>1-3.Linux</vt:lpstr>
      <vt:lpstr>1-4.Jenkins Pipeline</vt:lpstr>
      <vt:lpstr>1-4.Jenkins Pipeline</vt:lpstr>
      <vt:lpstr>1-5.CSLAW</vt:lpstr>
      <vt:lpstr>CSLAW Unit Test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  <vt:lpstr>1-2.DevOps - 「軟體開發（Dev）」與「IT維運（Ops）」 </vt:lpstr>
      <vt:lpstr>   DevOps Toolchain</vt:lpstr>
      <vt:lpstr>   DevOps Toolchain</vt:lpstr>
      <vt:lpstr>   DevOps Toolchain</vt:lpstr>
      <vt:lpstr>   DevOps Toolchain</vt:lpstr>
      <vt:lpstr> No. 4: DevOps Toolchain</vt:lpstr>
      <vt:lpstr> No. 4: DevOps Toolchain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1243</cp:revision>
  <cp:lastPrinted>2017-01-02T02:59:38Z</cp:lastPrinted>
  <dcterms:created xsi:type="dcterms:W3CDTF">2004-09-23T10:07:30Z</dcterms:created>
  <dcterms:modified xsi:type="dcterms:W3CDTF">2020-05-22T09:19:00Z</dcterms:modified>
</cp:coreProperties>
</file>