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2"/>
  </p:notesMasterIdLst>
  <p:sldIdLst>
    <p:sldId id="267" r:id="rId3"/>
    <p:sldId id="261" r:id="rId4"/>
    <p:sldId id="315" r:id="rId5"/>
    <p:sldId id="283" r:id="rId6"/>
    <p:sldId id="271" r:id="rId7"/>
    <p:sldId id="275" r:id="rId8"/>
    <p:sldId id="277" r:id="rId9"/>
    <p:sldId id="278" r:id="rId10"/>
    <p:sldId id="279" r:id="rId11"/>
    <p:sldId id="280" r:id="rId12"/>
    <p:sldId id="281" r:id="rId13"/>
    <p:sldId id="285" r:id="rId14"/>
    <p:sldId id="282" r:id="rId15"/>
    <p:sldId id="286" r:id="rId16"/>
    <p:sldId id="287" r:id="rId17"/>
    <p:sldId id="298" r:id="rId18"/>
    <p:sldId id="288" r:id="rId19"/>
    <p:sldId id="289" r:id="rId20"/>
    <p:sldId id="290" r:id="rId21"/>
    <p:sldId id="292" r:id="rId22"/>
    <p:sldId id="293" r:id="rId23"/>
    <p:sldId id="296" r:id="rId24"/>
    <p:sldId id="294" r:id="rId25"/>
    <p:sldId id="295" r:id="rId26"/>
    <p:sldId id="299" r:id="rId27"/>
    <p:sldId id="300" r:id="rId28"/>
    <p:sldId id="301" r:id="rId29"/>
    <p:sldId id="302" r:id="rId30"/>
    <p:sldId id="303" r:id="rId31"/>
    <p:sldId id="304" r:id="rId32"/>
    <p:sldId id="305" r:id="rId33"/>
    <p:sldId id="306" r:id="rId34"/>
    <p:sldId id="308" r:id="rId35"/>
    <p:sldId id="307" r:id="rId36"/>
    <p:sldId id="309" r:id="rId37"/>
    <p:sldId id="310" r:id="rId38"/>
    <p:sldId id="311" r:id="rId39"/>
    <p:sldId id="313" r:id="rId40"/>
    <p:sldId id="314" r:id="rId4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58" autoAdjust="0"/>
    <p:restoredTop sz="81301" autoAdjust="0"/>
  </p:normalViewPr>
  <p:slideViewPr>
    <p:cSldViewPr>
      <p:cViewPr varScale="1">
        <p:scale>
          <a:sx n="77" d="100"/>
          <a:sy n="77" d="100"/>
        </p:scale>
        <p:origin x="-942" y="-96"/>
      </p:cViewPr>
      <p:guideLst>
        <p:guide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91D2E-2BBE-4DED-8777-BC543FEC7754}" type="datetimeFigureOut">
              <a:rPr lang="zh-TW" altLang="en-US" smtClean="0"/>
              <a:t>2020/4/22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FFFFA-D689-4B19-9A0A-0094B3B81201}" type="slidenum">
              <a:rPr lang="zh-TW" altLang="en-US" smtClean="0"/>
              <a:t>‹#›</a:t>
            </a:fld>
            <a:endParaRPr lang="zh-TW" altLang="en-US"/>
          </a:p>
        </p:txBody>
      </p:sp>
    </p:spTree>
    <p:extLst>
      <p:ext uri="{BB962C8B-B14F-4D97-AF65-F5344CB8AC3E}">
        <p14:creationId xmlns:p14="http://schemas.microsoft.com/office/powerpoint/2010/main" val="150455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ws.amazon.com/marketplace/pp/B07QW4TC85?qid=1586422384802&amp;sr=0-1&amp;ref_=srh_res_product_titl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nwinstack.com/2018/05/08/what-is-kubernetes-part2/"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yugii.pixnet.net/blog/post/222856530-%5bdocker%5d-docker-%E5%88%9D%E9%AB%94%E9%A9%97"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youtube.com/watch?v=gSe6xQPOrlo&amp;list=UUooxo90UYvqhDgxmfgQqgyA&amp;index=54"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ibm.com/downloads/cas/7019JAXP"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cisco.com/c/en/us/solutions/collateral/enterprise-networks/cisco-digital-network-architecture/nb-06-cisco-dna-aag-cte-en.html?oid=aagen000309"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scientificamerican.com/article/hpe-debuts-its-next-gen-computer-sans-much-anticipated-memristor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nextplatform.com/2019/09/11/dell-emcs-powermax-is-now-all-nvm-express-persistent-storag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kknews.cc/zh-tw/code/69yn4gq.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altexsoft.com/blog/cloud/comparing-serverless-architecture-providers-aws-azure-google-ibm-and-other-faas-vendors/"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kknews.cc/zh-tw/tech/pg8zzkj.html"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altexsoft.com/blog/cloud/comparing-serverless-architecture-providers-aws-azure-google-ibm-and-other-faas-vendors/"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kknews.cc/zh-tw/tech/pg8zzkj.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lnSpc>
                <a:spcPct val="150000"/>
              </a:lnSpc>
              <a:spcBef>
                <a:spcPts val="0"/>
              </a:spcBef>
              <a:buNone/>
            </a:pP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應實行</a:t>
            </a: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較為引人注目的</a:t>
            </a:r>
            <a:endPar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0" indent="0">
              <a:lnSpc>
                <a:spcPct val="150000"/>
              </a:lnSpc>
              <a:spcBef>
                <a:spcPts val="0"/>
              </a:spcBef>
              <a:buNone/>
            </a:pP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1.</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原文提到技術債</a:t>
            </a: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(technical debt)</a:t>
            </a:r>
          </a:p>
          <a:p>
            <a:pPr marL="0" indent="0">
              <a:lnSpc>
                <a:spcPct val="150000"/>
              </a:lnSpc>
              <a:spcBef>
                <a:spcPts val="0"/>
              </a:spcBef>
              <a:buNone/>
            </a:pP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marL="0" indent="0">
              <a:lnSpc>
                <a:spcPct val="150000"/>
              </a:lnSpc>
              <a:spcBef>
                <a:spcPts val="0"/>
              </a:spcBef>
              <a:buNone/>
            </a:pP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3.</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減少完成開發到上線的</a:t>
            </a: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Lead Time</a:t>
            </a:r>
          </a:p>
          <a:p>
            <a:endParaRPr lang="zh-TW" altLang="en-US" dirty="0"/>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a:t>
            </a:fld>
            <a:endParaRPr lang="zh-TW" altLang="en-US"/>
          </a:p>
        </p:txBody>
      </p:sp>
    </p:spTree>
    <p:extLst>
      <p:ext uri="{BB962C8B-B14F-4D97-AF65-F5344CB8AC3E}">
        <p14:creationId xmlns:p14="http://schemas.microsoft.com/office/powerpoint/2010/main" val="2616195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err="1" smtClean="0">
                <a:solidFill>
                  <a:schemeClr val="tx1"/>
                </a:solidFill>
                <a:effectLst/>
                <a:latin typeface="+mn-lt"/>
                <a:ea typeface="+mn-ea"/>
                <a:cs typeface="+mn-cs"/>
              </a:rPr>
              <a:t>iNTEL</a:t>
            </a:r>
            <a:r>
              <a:rPr lang="zh-TW" altLang="en-US" sz="1200" b="0" i="0" kern="1200" dirty="0" smtClean="0">
                <a:solidFill>
                  <a:schemeClr val="tx1"/>
                </a:solidFill>
                <a:effectLst/>
                <a:latin typeface="+mn-lt"/>
                <a:ea typeface="+mn-ea"/>
                <a:cs typeface="+mn-cs"/>
              </a:rPr>
              <a:t>在</a:t>
            </a:r>
            <a:r>
              <a:rPr lang="en-US" altLang="zh-TW" sz="1200" b="0" i="0" kern="1200" dirty="0" smtClean="0">
                <a:solidFill>
                  <a:schemeClr val="tx1"/>
                </a:solidFill>
                <a:effectLst/>
                <a:latin typeface="+mn-lt"/>
                <a:ea typeface="+mn-ea"/>
                <a:cs typeface="+mn-cs"/>
              </a:rPr>
              <a:t>2015</a:t>
            </a:r>
            <a:r>
              <a:rPr lang="zh-TW" altLang="en-US" sz="1200" b="0" i="0" kern="1200" dirty="0" smtClean="0">
                <a:solidFill>
                  <a:schemeClr val="tx1"/>
                </a:solidFill>
                <a:effectLst/>
                <a:latin typeface="+mn-lt"/>
                <a:ea typeface="+mn-ea"/>
                <a:cs typeface="+mn-cs"/>
              </a:rPr>
              <a:t>收購原本的</a:t>
            </a:r>
            <a:r>
              <a:rPr lang="en-US" altLang="zh-TW" sz="1200" b="0" i="0" kern="1200" dirty="0" err="1" smtClean="0">
                <a:solidFill>
                  <a:schemeClr val="tx1"/>
                </a:solidFill>
                <a:effectLst/>
                <a:latin typeface="+mn-lt"/>
                <a:ea typeface="+mn-ea"/>
                <a:cs typeface="+mn-cs"/>
              </a:rPr>
              <a:t>fpga</a:t>
            </a:r>
            <a:r>
              <a:rPr lang="zh-TW" altLang="en-US" sz="1200" b="0" i="0" kern="1200" dirty="0" smtClean="0">
                <a:solidFill>
                  <a:schemeClr val="tx1"/>
                </a:solidFill>
                <a:effectLst/>
                <a:latin typeface="+mn-lt"/>
                <a:ea typeface="+mn-ea"/>
                <a:cs typeface="+mn-cs"/>
              </a:rPr>
              <a:t>第二大廠</a:t>
            </a:r>
            <a:endParaRPr lang="en-US" altLang="zh-TW" sz="1200" b="0" i="0" kern="1200" dirty="0" smtClean="0">
              <a:solidFill>
                <a:schemeClr val="tx1"/>
              </a:solidFill>
              <a:effectLst/>
              <a:latin typeface="+mn-lt"/>
              <a:ea typeface="+mn-ea"/>
              <a:cs typeface="+mn-cs"/>
            </a:endParaRPr>
          </a:p>
          <a:p>
            <a:r>
              <a:rPr lang="en-US" altLang="zh-TW" sz="1200" b="0" i="0" kern="1200" dirty="0" err="1" smtClean="0">
                <a:solidFill>
                  <a:schemeClr val="tx1"/>
                </a:solidFill>
                <a:effectLst/>
                <a:latin typeface="+mn-lt"/>
                <a:ea typeface="+mn-ea"/>
                <a:cs typeface="+mn-cs"/>
              </a:rPr>
              <a:t>xILINX</a:t>
            </a:r>
            <a:r>
              <a:rPr lang="zh-TW" altLang="en-US" sz="1200" b="0" i="0" kern="1200" dirty="0" smtClean="0">
                <a:solidFill>
                  <a:schemeClr val="tx1"/>
                </a:solidFill>
                <a:effectLst/>
                <a:latin typeface="+mn-lt"/>
                <a:ea typeface="+mn-ea"/>
                <a:cs typeface="+mn-cs"/>
              </a:rPr>
              <a:t>也有推出</a:t>
            </a:r>
            <a:r>
              <a:rPr lang="en-US" altLang="zh-TW" sz="1200" b="0" i="0" kern="1200" dirty="0" err="1" smtClean="0">
                <a:solidFill>
                  <a:schemeClr val="tx1"/>
                </a:solidFill>
                <a:effectLst/>
                <a:latin typeface="+mn-lt"/>
                <a:ea typeface="+mn-ea"/>
                <a:cs typeface="+mn-cs"/>
              </a:rPr>
              <a:t>fpga</a:t>
            </a:r>
            <a:r>
              <a:rPr lang="zh-TW" altLang="en-US"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embbed</a:t>
            </a:r>
            <a:r>
              <a:rPr lang="zh-TW" altLang="en-US" sz="1200" b="0" i="0" kern="1200" dirty="0" smtClean="0">
                <a:solidFill>
                  <a:schemeClr val="tx1"/>
                </a:solidFill>
                <a:effectLst/>
                <a:latin typeface="+mn-lt"/>
                <a:ea typeface="+mn-ea"/>
                <a:cs typeface="+mn-cs"/>
              </a:rPr>
              <a:t>的</a:t>
            </a:r>
            <a:r>
              <a:rPr lang="en-US" altLang="zh-TW" sz="1200" b="0" i="0" kern="1200" dirty="0" smtClean="0">
                <a:solidFill>
                  <a:schemeClr val="tx1"/>
                </a:solidFill>
                <a:effectLst/>
                <a:latin typeface="+mn-lt"/>
                <a:ea typeface="+mn-ea"/>
                <a:cs typeface="+mn-cs"/>
              </a:rPr>
              <a:t>DNN</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develop kit(DNNDK) </a:t>
            </a:r>
            <a:r>
              <a:rPr lang="en-US" altLang="zh-TW" dirty="0" smtClean="0">
                <a:hlinkClick r:id="rId3"/>
              </a:rPr>
              <a:t>https://aws.amazon.com/marketplace/pp/B07QW4TC85?qid=1586422384802&amp;sr=0-1&amp;ref_=srh_res_product_title</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11</a:t>
            </a:fld>
            <a:endParaRPr lang="zh-TW" altLang="en-US"/>
          </a:p>
        </p:txBody>
      </p:sp>
    </p:spTree>
    <p:extLst>
      <p:ext uri="{BB962C8B-B14F-4D97-AF65-F5344CB8AC3E}">
        <p14:creationId xmlns:p14="http://schemas.microsoft.com/office/powerpoint/2010/main" val="2352304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12</a:t>
            </a:fld>
            <a:endParaRPr lang="zh-TW" altLang="en-US"/>
          </a:p>
        </p:txBody>
      </p:sp>
    </p:spTree>
    <p:extLst>
      <p:ext uri="{BB962C8B-B14F-4D97-AF65-F5344CB8AC3E}">
        <p14:creationId xmlns:p14="http://schemas.microsoft.com/office/powerpoint/2010/main" val="3510421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1.3</a:t>
            </a:r>
            <a:r>
              <a:rPr lang="zh-TW" altLang="en-US" sz="1200" b="0" i="0" kern="1200" dirty="0" smtClean="0">
                <a:solidFill>
                  <a:schemeClr val="tx1"/>
                </a:solidFill>
                <a:effectLst/>
                <a:latin typeface="+mn-lt"/>
                <a:ea typeface="+mn-ea"/>
                <a:cs typeface="+mn-cs"/>
              </a:rPr>
              <a:t>應該較為符合</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4.</a:t>
            </a:r>
            <a:r>
              <a:rPr lang="zh-TW" altLang="en-US" sz="1200" b="0" i="0" kern="1200" dirty="0" smtClean="0">
                <a:solidFill>
                  <a:schemeClr val="tx1"/>
                </a:solidFill>
                <a:effectLst/>
                <a:latin typeface="+mn-lt"/>
                <a:ea typeface="+mn-ea"/>
                <a:cs typeface="+mn-cs"/>
              </a:rPr>
              <a:t>尖峰時段需額外效能</a:t>
            </a:r>
            <a:r>
              <a:rPr lang="en-US" altLang="zh-TW" sz="1200" b="0" i="0" kern="1200" dirty="0" smtClean="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13</a:t>
            </a:fld>
            <a:endParaRPr lang="zh-TW" altLang="en-US"/>
          </a:p>
        </p:txBody>
      </p:sp>
    </p:spTree>
    <p:extLst>
      <p:ext uri="{BB962C8B-B14F-4D97-AF65-F5344CB8AC3E}">
        <p14:creationId xmlns:p14="http://schemas.microsoft.com/office/powerpoint/2010/main" val="3044939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https://www.inwinstack.com/2018/05/08/what-is-kubernetes-part2/</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14</a:t>
            </a:fld>
            <a:endParaRPr lang="zh-TW" altLang="en-US"/>
          </a:p>
        </p:txBody>
      </p:sp>
    </p:spTree>
    <p:extLst>
      <p:ext uri="{BB962C8B-B14F-4D97-AF65-F5344CB8AC3E}">
        <p14:creationId xmlns:p14="http://schemas.microsoft.com/office/powerpoint/2010/main" val="1201246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dirty="0" smtClean="0">
                <a:latin typeface="微軟正黑體 Light" panose="020B0304030504040204" pitchFamily="34" charset="-120"/>
                <a:ea typeface="微軟正黑體 Light" panose="020B0304030504040204" pitchFamily="34" charset="-120"/>
                <a:cs typeface="Arial" panose="020B0604020202020204" pitchFamily="34" charset="0"/>
              </a:rPr>
              <a:t>Docker Container(DC)</a:t>
            </a:r>
            <a:r>
              <a:rPr lang="zh-TW" altLang="en-US" sz="1200" b="1" dirty="0" smtClean="0">
                <a:latin typeface="微軟正黑體 Light" panose="020B0304030504040204" pitchFamily="34" charset="-120"/>
                <a:ea typeface="微軟正黑體 Light" panose="020B0304030504040204" pitchFamily="34" charset="-120"/>
                <a:cs typeface="Arial" panose="020B0604020202020204" pitchFamily="34" charset="0"/>
              </a:rPr>
              <a:t>與</a:t>
            </a:r>
            <a:r>
              <a:rPr lang="en-US" altLang="zh-TW" sz="1200" b="1" dirty="0" smtClean="0">
                <a:latin typeface="微軟正黑體 Light" panose="020B0304030504040204" pitchFamily="34" charset="-120"/>
                <a:ea typeface="微軟正黑體 Light" panose="020B0304030504040204" pitchFamily="34" charset="-120"/>
                <a:cs typeface="Arial" panose="020B0604020202020204" pitchFamily="34" charset="0"/>
              </a:rPr>
              <a:t>VM</a:t>
            </a:r>
            <a:r>
              <a:rPr lang="zh-TW" altLang="en-US" sz="1200" b="1" dirty="0" smtClean="0">
                <a:latin typeface="微軟正黑體 Light" panose="020B0304030504040204" pitchFamily="34" charset="-120"/>
                <a:ea typeface="微軟正黑體 Light" panose="020B0304030504040204" pitchFamily="34" charset="-120"/>
                <a:cs typeface="Arial" panose="020B0604020202020204" pitchFamily="34" charset="0"/>
              </a:rPr>
              <a:t>間的差異</a:t>
            </a:r>
            <a:r>
              <a:rPr lang="en-US" altLang="zh-TW" sz="1200" dirty="0" smtClean="0">
                <a:latin typeface="微軟正黑體 Light" panose="020B0304030504040204" pitchFamily="34" charset="-120"/>
                <a:ea typeface="微軟正黑體 Light" panose="020B0304030504040204" pitchFamily="34" charset="-120"/>
                <a:cs typeface="Arial" panose="020B0604020202020204" pitchFamily="34" charset="0"/>
              </a:rPr>
              <a:t>:DC</a:t>
            </a:r>
            <a:r>
              <a:rPr lang="zh-TW" altLang="en-US" sz="1200" dirty="0" smtClean="0">
                <a:latin typeface="微軟正黑體 Light" panose="020B0304030504040204" pitchFamily="34" charset="-120"/>
                <a:ea typeface="微軟正黑體 Light" panose="020B0304030504040204" pitchFamily="34" charset="-120"/>
                <a:cs typeface="Arial" panose="020B0604020202020204" pitchFamily="34" charset="0"/>
              </a:rPr>
              <a:t>是</a:t>
            </a:r>
            <a:r>
              <a:rPr lang="zh-TW" altLang="en-US" sz="1200" u="sng" dirty="0" smtClean="0">
                <a:latin typeface="微軟正黑體 Light" panose="020B0304030504040204" pitchFamily="34" charset="-120"/>
                <a:ea typeface="微軟正黑體 Light" panose="020B0304030504040204" pitchFamily="34" charset="-120"/>
                <a:cs typeface="Arial" panose="020B0604020202020204" pitchFamily="34" charset="0"/>
              </a:rPr>
              <a:t>將作業系統層虛擬化，</a:t>
            </a:r>
            <a:r>
              <a:rPr lang="en-US" altLang="zh-TW" sz="1200" u="sng" dirty="0" smtClean="0">
                <a:latin typeface="微軟正黑體 Light" panose="020B0304030504040204" pitchFamily="34" charset="-120"/>
                <a:ea typeface="微軟正黑體 Light" panose="020B0304030504040204" pitchFamily="34" charset="-120"/>
                <a:cs typeface="Arial" panose="020B0604020202020204" pitchFamily="34" charset="0"/>
              </a:rPr>
              <a:t>VM</a:t>
            </a:r>
            <a:r>
              <a:rPr lang="zh-TW" altLang="en-US" sz="1200" u="sng" dirty="0" smtClean="0">
                <a:latin typeface="微軟正黑體 Light" panose="020B0304030504040204" pitchFamily="34" charset="-120"/>
                <a:ea typeface="微軟正黑體 Light" panose="020B0304030504040204" pitchFamily="34" charset="-120"/>
                <a:cs typeface="Arial" panose="020B0604020202020204" pitchFamily="34" charset="0"/>
              </a:rPr>
              <a:t>則是虛擬化硬體</a:t>
            </a:r>
            <a:r>
              <a:rPr lang="zh-TW" altLang="en-US" sz="12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dirty="0" smtClean="0">
              <a:hlinkClick r:id="rId3"/>
            </a:endParaRPr>
          </a:p>
          <a:p>
            <a:r>
              <a:rPr lang="en-US" altLang="zh-TW" dirty="0" smtClean="0">
                <a:hlinkClick r:id="rId3"/>
              </a:rPr>
              <a:t>https://yugii.pixnet.net/blog/post/222856530-%5Bdocker%5D-docker-%E5%88%9D%E9%AB%94%E9%A9%97</a:t>
            </a:r>
            <a:endParaRPr lang="en-US" altLang="zh-TW" dirty="0" smtClean="0"/>
          </a:p>
          <a:p>
            <a:r>
              <a:rPr lang="en-US" altLang="zh-TW" dirty="0" smtClean="0">
                <a:hlinkClick r:id="rId4"/>
              </a:rPr>
              <a:t>https://www.youtube.com/watch?v=gSe6xQPOrlo&amp;list=UUooxo90UYvqhDgxmfgQqgyA&amp;index=54</a:t>
            </a:r>
            <a:endParaRPr lang="en-US" altLang="zh-TW" dirty="0" smtClean="0"/>
          </a:p>
          <a:p>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15</a:t>
            </a:fld>
            <a:endParaRPr lang="zh-TW" altLang="en-US"/>
          </a:p>
        </p:txBody>
      </p:sp>
    </p:spTree>
    <p:extLst>
      <p:ext uri="{BB962C8B-B14F-4D97-AF65-F5344CB8AC3E}">
        <p14:creationId xmlns:p14="http://schemas.microsoft.com/office/powerpoint/2010/main" val="2665648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is an enterprise-ready Kubernetes container platform with full-stack automated operations to manage hybrid cloud and </a:t>
            </a:r>
            <a:r>
              <a:rPr lang="en-US" altLang="zh-TW" sz="1200" b="0" i="0" kern="1200" dirty="0" err="1" smtClean="0">
                <a:solidFill>
                  <a:schemeClr val="tx1"/>
                </a:solidFill>
                <a:effectLst/>
                <a:latin typeface="+mn-lt"/>
                <a:ea typeface="+mn-ea"/>
                <a:cs typeface="+mn-cs"/>
              </a:rPr>
              <a:t>multicloud</a:t>
            </a:r>
            <a:r>
              <a:rPr lang="en-US" altLang="zh-TW" sz="1200" b="0" i="0" kern="1200" dirty="0" smtClean="0">
                <a:solidFill>
                  <a:schemeClr val="tx1"/>
                </a:solidFill>
                <a:effectLst/>
                <a:latin typeface="+mn-lt"/>
                <a:ea typeface="+mn-ea"/>
                <a:cs typeface="+mn-cs"/>
              </a:rPr>
              <a:t> deployments. Red Hat </a:t>
            </a:r>
            <a:r>
              <a:rPr lang="en-US" altLang="zh-TW" sz="1200" b="0" i="0" kern="1200" dirty="0" err="1" smtClean="0">
                <a:solidFill>
                  <a:schemeClr val="tx1"/>
                </a:solidFill>
                <a:effectLst/>
                <a:latin typeface="+mn-lt"/>
                <a:ea typeface="+mn-ea"/>
                <a:cs typeface="+mn-cs"/>
              </a:rPr>
              <a:t>OpenShift</a:t>
            </a:r>
            <a:r>
              <a:rPr lang="en-US" altLang="zh-TW" sz="1200" b="0" i="0" kern="1200" dirty="0" smtClean="0">
                <a:solidFill>
                  <a:schemeClr val="tx1"/>
                </a:solidFill>
                <a:effectLst/>
                <a:latin typeface="+mn-lt"/>
                <a:ea typeface="+mn-ea"/>
                <a:cs typeface="+mn-cs"/>
              </a:rPr>
              <a:t> is optimized to improve developer productivity and promote innovation.</a:t>
            </a:r>
          </a:p>
          <a:p>
            <a:r>
              <a:rPr lang="en-US" altLang="zh-TW" dirty="0" smtClean="0">
                <a:hlinkClick r:id="rId3"/>
              </a:rPr>
              <a:t>https://www.ibm.com/downloads/cas/7019JAXP</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16</a:t>
            </a:fld>
            <a:endParaRPr lang="zh-TW" altLang="en-US"/>
          </a:p>
        </p:txBody>
      </p:sp>
    </p:spTree>
    <p:extLst>
      <p:ext uri="{BB962C8B-B14F-4D97-AF65-F5344CB8AC3E}">
        <p14:creationId xmlns:p14="http://schemas.microsoft.com/office/powerpoint/2010/main" val="3739346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17</a:t>
            </a:fld>
            <a:endParaRPr lang="zh-TW" altLang="en-US"/>
          </a:p>
        </p:txBody>
      </p:sp>
    </p:spTree>
    <p:extLst>
      <p:ext uri="{BB962C8B-B14F-4D97-AF65-F5344CB8AC3E}">
        <p14:creationId xmlns:p14="http://schemas.microsoft.com/office/powerpoint/2010/main" val="3529094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spcBef>
                <a:spcPts val="0"/>
              </a:spcBef>
            </a:pPr>
            <a:endParaRPr lang="en-US" altLang="zh-TW" sz="1200" b="1"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200" b="1" dirty="0" smtClean="0">
                <a:latin typeface="微軟正黑體 Light" panose="020B0304030504040204" pitchFamily="34" charset="-120"/>
                <a:ea typeface="微軟正黑體 Light" panose="020B0304030504040204" pitchFamily="34" charset="-120"/>
              </a:rPr>
              <a:t>Continuous configuration </a:t>
            </a:r>
            <a:r>
              <a:rPr lang="en-US" altLang="zh-TW" sz="1200" b="1" dirty="0" err="1" smtClean="0">
                <a:latin typeface="微軟正黑體 Light" panose="020B0304030504040204" pitchFamily="34" charset="-120"/>
                <a:ea typeface="微軟正黑體 Light" panose="020B0304030504040204" pitchFamily="34" charset="-120"/>
              </a:rPr>
              <a:t>automation:</a:t>
            </a:r>
            <a:r>
              <a:rPr lang="en-US" altLang="zh-TW" sz="1200" dirty="0" err="1" smtClean="0">
                <a:latin typeface="微軟正黑體 Light" panose="020B0304030504040204" pitchFamily="34" charset="-120"/>
                <a:ea typeface="微軟正黑體 Light" panose="020B0304030504040204" pitchFamily="34" charset="-120"/>
              </a:rPr>
              <a:t>Chef</a:t>
            </a:r>
            <a:r>
              <a:rPr lang="en-US" altLang="zh-TW" sz="1200" dirty="0" smtClean="0">
                <a:latin typeface="微軟正黑體 Light" panose="020B0304030504040204" pitchFamily="34" charset="-120"/>
                <a:ea typeface="微軟正黑體 Light" panose="020B0304030504040204" pitchFamily="34" charset="-120"/>
              </a:rPr>
              <a:t>, Puppet, </a:t>
            </a:r>
            <a:r>
              <a:rPr lang="en-US" altLang="zh-TW" sz="1200" dirty="0" err="1" smtClean="0">
                <a:latin typeface="微軟正黑體 Light" panose="020B0304030504040204" pitchFamily="34" charset="-120"/>
                <a:ea typeface="微軟正黑體 Light" panose="020B0304030504040204" pitchFamily="34" charset="-120"/>
              </a:rPr>
              <a:t>Ansible</a:t>
            </a:r>
            <a:r>
              <a:rPr lang="en-US" altLang="zh-TW" sz="1200" dirty="0" smtClean="0">
                <a:latin typeface="微軟正黑體 Light" panose="020B0304030504040204" pitchFamily="34" charset="-120"/>
                <a:ea typeface="微軟正黑體 Light" panose="020B0304030504040204" pitchFamily="34" charset="-120"/>
              </a:rPr>
              <a:t> and </a:t>
            </a:r>
            <a:r>
              <a:rPr lang="en-US" altLang="zh-TW" sz="1200" dirty="0" err="1" smtClean="0">
                <a:latin typeface="微軟正黑體 Light" panose="020B0304030504040204" pitchFamily="34" charset="-120"/>
                <a:ea typeface="微軟正黑體 Light" panose="020B0304030504040204" pitchFamily="34" charset="-120"/>
              </a:rPr>
              <a:t>SaltStack</a:t>
            </a:r>
            <a:endParaRPr lang="en-US" altLang="zh-TW" sz="12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200" b="1" dirty="0" smtClean="0">
                <a:latin typeface="微軟正黑體 Light" panose="020B0304030504040204" pitchFamily="34" charset="-120"/>
                <a:ea typeface="微軟正黑體 Light" panose="020B0304030504040204" pitchFamily="34" charset="-120"/>
              </a:rPr>
              <a:t>APM/infrastructure </a:t>
            </a:r>
            <a:r>
              <a:rPr lang="en-US" altLang="zh-TW" sz="1200" b="1" dirty="0" err="1" smtClean="0">
                <a:latin typeface="微軟正黑體 Light" panose="020B0304030504040204" pitchFamily="34" charset="-120"/>
                <a:ea typeface="微軟正黑體 Light" panose="020B0304030504040204" pitchFamily="34" charset="-120"/>
              </a:rPr>
              <a:t>management:</a:t>
            </a:r>
            <a:r>
              <a:rPr lang="en-US" altLang="zh-TW" sz="1200" dirty="0" err="1" smtClean="0">
                <a:latin typeface="微軟正黑體 Light" panose="020B0304030504040204" pitchFamily="34" charset="-120"/>
                <a:ea typeface="微軟正黑體 Light" panose="020B0304030504040204" pitchFamily="34" charset="-120"/>
              </a:rPr>
              <a:t>Cisco</a:t>
            </a:r>
            <a:r>
              <a:rPr lang="en-US" altLang="zh-TW" sz="1200" dirty="0" smtClean="0">
                <a:latin typeface="微軟正黑體 Light" panose="020B0304030504040204" pitchFamily="34" charset="-120"/>
                <a:ea typeface="微軟正黑體 Light" panose="020B0304030504040204" pitchFamily="34" charset="-120"/>
              </a:rPr>
              <a:t> </a:t>
            </a:r>
            <a:r>
              <a:rPr lang="en-US" altLang="zh-TW" sz="1200" dirty="0" err="1" smtClean="0">
                <a:latin typeface="微軟正黑體 Light" panose="020B0304030504040204" pitchFamily="34" charset="-120"/>
                <a:ea typeface="微軟正黑體 Light" panose="020B0304030504040204" pitchFamily="34" charset="-120"/>
              </a:rPr>
              <a:t>AppDynamics</a:t>
            </a:r>
            <a:r>
              <a:rPr lang="en-US" altLang="zh-TW" sz="1200" dirty="0" smtClean="0">
                <a:latin typeface="微軟正黑體 Light" panose="020B0304030504040204" pitchFamily="34" charset="-120"/>
                <a:ea typeface="微軟正黑體 Light" panose="020B0304030504040204" pitchFamily="34" charset="-120"/>
              </a:rPr>
              <a:t>, </a:t>
            </a:r>
            <a:r>
              <a:rPr lang="en-US" altLang="zh-TW" sz="1200" dirty="0" err="1" smtClean="0">
                <a:latin typeface="微軟正黑體 Light" panose="020B0304030504040204" pitchFamily="34" charset="-120"/>
                <a:ea typeface="微軟正黑體 Light" panose="020B0304030504040204" pitchFamily="34" charset="-120"/>
              </a:rPr>
              <a:t>Datadog</a:t>
            </a:r>
            <a:r>
              <a:rPr lang="en-US" altLang="zh-TW" sz="1200" dirty="0" smtClean="0">
                <a:latin typeface="微軟正黑體 Light" panose="020B0304030504040204" pitchFamily="34" charset="-120"/>
                <a:ea typeface="微軟正黑體 Light" panose="020B0304030504040204" pitchFamily="34" charset="-120"/>
              </a:rPr>
              <a:t>, </a:t>
            </a:r>
            <a:r>
              <a:rPr lang="en-US" altLang="zh-TW" sz="1200" dirty="0" err="1" smtClean="0">
                <a:latin typeface="微軟正黑體 Light" panose="020B0304030504040204" pitchFamily="34" charset="-120"/>
                <a:ea typeface="微軟正黑體 Light" panose="020B0304030504040204" pitchFamily="34" charset="-120"/>
              </a:rPr>
              <a:t>Dynatrace</a:t>
            </a:r>
            <a:r>
              <a:rPr lang="en-US" altLang="zh-TW" sz="1200" dirty="0" smtClean="0">
                <a:latin typeface="微軟正黑體 Light" panose="020B0304030504040204" pitchFamily="34" charset="-120"/>
                <a:ea typeface="微軟正黑體 Light" panose="020B0304030504040204" pitchFamily="34" charset="-120"/>
              </a:rPr>
              <a:t>, Elastic, New Relic and </a:t>
            </a:r>
            <a:r>
              <a:rPr lang="en-US" altLang="zh-TW" sz="1200" dirty="0" err="1" smtClean="0">
                <a:latin typeface="微軟正黑體 Light" panose="020B0304030504040204" pitchFamily="34" charset="-120"/>
                <a:ea typeface="微軟正黑體 Light" panose="020B0304030504040204" pitchFamily="34" charset="-120"/>
              </a:rPr>
              <a:t>Splunk</a:t>
            </a:r>
            <a:endParaRPr lang="en-US" altLang="zh-TW" sz="12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200" b="1" dirty="0" smtClean="0">
                <a:latin typeface="微軟正黑體 Light" panose="020B0304030504040204" pitchFamily="34" charset="-120"/>
                <a:ea typeface="微軟正黑體 Light" panose="020B0304030504040204" pitchFamily="34" charset="-120"/>
              </a:rPr>
              <a:t>Release automation </a:t>
            </a:r>
            <a:r>
              <a:rPr lang="en-US" altLang="zh-TW" sz="1200" b="1" dirty="0" err="1" smtClean="0">
                <a:latin typeface="微軟正黑體 Light" panose="020B0304030504040204" pitchFamily="34" charset="-120"/>
                <a:ea typeface="微軟正黑體 Light" panose="020B0304030504040204" pitchFamily="34" charset="-120"/>
              </a:rPr>
              <a:t>tools:</a:t>
            </a:r>
            <a:r>
              <a:rPr lang="en-US" altLang="zh-TW" sz="1200" dirty="0" err="1" smtClean="0">
                <a:latin typeface="微軟正黑體 Light" panose="020B0304030504040204" pitchFamily="34" charset="-120"/>
                <a:ea typeface="微軟正黑體 Light" panose="020B0304030504040204" pitchFamily="34" charset="-120"/>
              </a:rPr>
              <a:t>CloudBees</a:t>
            </a:r>
            <a:r>
              <a:rPr lang="en-US" altLang="zh-TW" sz="1200" dirty="0" smtClean="0">
                <a:latin typeface="微軟正黑體 Light" panose="020B0304030504040204" pitchFamily="34" charset="-120"/>
                <a:ea typeface="微軟正黑體 Light" panose="020B0304030504040204" pitchFamily="34" charset="-120"/>
              </a:rPr>
              <a:t>, Microsoft and </a:t>
            </a:r>
            <a:r>
              <a:rPr lang="en-US" altLang="zh-TW" sz="1200" dirty="0" err="1" smtClean="0">
                <a:latin typeface="微軟正黑體 Light" panose="020B0304030504040204" pitchFamily="34" charset="-120"/>
                <a:ea typeface="微軟正黑體 Light" panose="020B0304030504040204" pitchFamily="34" charset="-120"/>
              </a:rPr>
              <a:t>XebiaLabs</a:t>
            </a:r>
            <a:r>
              <a:rPr lang="en-US" altLang="zh-TW" sz="1200" dirty="0" smtClean="0">
                <a:latin typeface="微軟正黑體 Light" panose="020B0304030504040204" pitchFamily="34" charset="-120"/>
                <a:ea typeface="微軟正黑體 Light" panose="020B0304030504040204" pitchFamily="34" charset="-120"/>
              </a:rPr>
              <a:t>. </a:t>
            </a:r>
            <a:endParaRPr lang="en-US" altLang="zh-TW" sz="1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18</a:t>
            </a:fld>
            <a:endParaRPr lang="zh-TW" altLang="en-US"/>
          </a:p>
        </p:txBody>
      </p:sp>
    </p:spTree>
    <p:extLst>
      <p:ext uri="{BB962C8B-B14F-4D97-AF65-F5344CB8AC3E}">
        <p14:creationId xmlns:p14="http://schemas.microsoft.com/office/powerpoint/2010/main" val="2810947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spcBef>
                <a:spcPts val="0"/>
              </a:spcBef>
            </a:pPr>
            <a:endParaRPr lang="en-US" altLang="zh-TW" sz="1200" b="1" dirty="0" smtClean="0">
              <a:latin typeface="微軟正黑體 Light" panose="020B0304030504040204" pitchFamily="34" charset="-120"/>
              <a:ea typeface="微軟正黑體 Light" panose="020B0304030504040204" pitchFamily="34" charset="-120"/>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19</a:t>
            </a:fld>
            <a:endParaRPr lang="zh-TW" altLang="en-US"/>
          </a:p>
        </p:txBody>
      </p:sp>
    </p:spTree>
    <p:extLst>
      <p:ext uri="{BB962C8B-B14F-4D97-AF65-F5344CB8AC3E}">
        <p14:creationId xmlns:p14="http://schemas.microsoft.com/office/powerpoint/2010/main" val="1164108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You must become familiar with an emerging application model, in which edge gateways and hubs serve as the linchpins for deploying heterogeneous, </a:t>
            </a:r>
            <a:r>
              <a:rPr lang="en-US" altLang="zh-TW" dirty="0" err="1" smtClean="0"/>
              <a:t>multicloud</a:t>
            </a:r>
            <a:r>
              <a:rPr lang="en-US" altLang="zh-TW" dirty="0" smtClean="0"/>
              <a:t> and </a:t>
            </a:r>
            <a:r>
              <a:rPr lang="en-US" altLang="zh-TW" dirty="0" err="1" smtClean="0"/>
              <a:t>multiendpoint</a:t>
            </a:r>
            <a:r>
              <a:rPr lang="en-US" altLang="zh-TW" dirty="0" smtClean="0"/>
              <a:t> applications.</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20</a:t>
            </a:fld>
            <a:endParaRPr lang="zh-TW" altLang="en-US"/>
          </a:p>
        </p:txBody>
      </p:sp>
    </p:spTree>
    <p:extLst>
      <p:ext uri="{BB962C8B-B14F-4D97-AF65-F5344CB8AC3E}">
        <p14:creationId xmlns:p14="http://schemas.microsoft.com/office/powerpoint/2010/main" val="151586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a:t>
            </a:fld>
            <a:endParaRPr lang="zh-TW" altLang="en-US"/>
          </a:p>
        </p:txBody>
      </p:sp>
    </p:spTree>
    <p:extLst>
      <p:ext uri="{BB962C8B-B14F-4D97-AF65-F5344CB8AC3E}">
        <p14:creationId xmlns:p14="http://schemas.microsoft.com/office/powerpoint/2010/main" val="2062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spcBef>
                <a:spcPts val="0"/>
              </a:spcBef>
            </a:pPr>
            <a:endParaRPr lang="en-US" altLang="zh-TW" sz="1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21</a:t>
            </a:fld>
            <a:endParaRPr lang="zh-TW" altLang="en-US"/>
          </a:p>
        </p:txBody>
      </p:sp>
    </p:spTree>
    <p:extLst>
      <p:ext uri="{BB962C8B-B14F-4D97-AF65-F5344CB8AC3E}">
        <p14:creationId xmlns:p14="http://schemas.microsoft.com/office/powerpoint/2010/main" val="672809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spcBef>
                <a:spcPts val="0"/>
              </a:spcBef>
            </a:pPr>
            <a:r>
              <a:rPr lang="en-US" altLang="zh-TW" sz="12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CDN</a:t>
            </a:r>
            <a:r>
              <a:rPr lang="zh-TW" altLang="en-US" sz="12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12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content delivery network</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&gt;</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如存取網站離用戶太遠 使用</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CDN</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將資料拉到使用者所在地區</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(cache)</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減少存取時間</a:t>
            </a:r>
            <a:endPar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1.</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用原有或較有名的 </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name server</a:t>
            </a:r>
          </a:p>
          <a:p>
            <a:pPr>
              <a:lnSpc>
                <a:spcPct val="150000"/>
              </a:lnSpc>
              <a:spcBef>
                <a:spcPts val="0"/>
              </a:spcBef>
            </a:pP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2.</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確保隨時都有 </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SLA</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service </a:t>
            </a:r>
            <a:r>
              <a:rPr lang="en-US" altLang="zh-TW" sz="1200" baseline="0" dirty="0" err="1"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leve</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agreement</a:t>
            </a:r>
          </a:p>
          <a:p>
            <a:pPr>
              <a:lnSpc>
                <a:spcPct val="150000"/>
              </a:lnSpc>
              <a:spcBef>
                <a:spcPts val="0"/>
              </a:spcBef>
            </a:pP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3.Edge DNS </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特別提到他們不識使用</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bind(Berkeley internet name domain)</a:t>
            </a:r>
          </a:p>
          <a:p>
            <a:pPr>
              <a:lnSpc>
                <a:spcPct val="150000"/>
              </a:lnSpc>
              <a:spcBef>
                <a:spcPts val="0"/>
              </a:spcBef>
            </a:pP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4.</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偵測異常行為的</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IP</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對其進行封鎖或終止服務</a:t>
            </a:r>
            <a:endParaRPr lang="en-US" altLang="zh-TW" sz="1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22</a:t>
            </a:fld>
            <a:endParaRPr lang="zh-TW" altLang="en-US"/>
          </a:p>
        </p:txBody>
      </p:sp>
    </p:spTree>
    <p:extLst>
      <p:ext uri="{BB962C8B-B14F-4D97-AF65-F5344CB8AC3E}">
        <p14:creationId xmlns:p14="http://schemas.microsoft.com/office/powerpoint/2010/main" val="4204481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service integration, availability/disaster recovery, cross-service security, policy-based workload placement and runtime optimization, and cloud service composition and dynamic execution (for example, </a:t>
            </a:r>
            <a:r>
              <a:rPr lang="en-US" altLang="zh-TW" dirty="0" err="1" smtClean="0"/>
              <a:t>cloudbursting</a:t>
            </a:r>
            <a:r>
              <a:rPr lang="en-US" altLang="zh-TW" dirty="0" smtClean="0"/>
              <a:t>).</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23</a:t>
            </a:fld>
            <a:endParaRPr lang="zh-TW" altLang="en-US"/>
          </a:p>
        </p:txBody>
      </p:sp>
    </p:spTree>
    <p:extLst>
      <p:ext uri="{BB962C8B-B14F-4D97-AF65-F5344CB8AC3E}">
        <p14:creationId xmlns:p14="http://schemas.microsoft.com/office/powerpoint/2010/main" val="2134842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Mission</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ctrl=</a:t>
            </a:r>
            <a:r>
              <a:rPr lang="zh-TW" altLang="en-US" sz="1200" b="0" i="0" kern="1200" dirty="0" smtClean="0">
                <a:solidFill>
                  <a:schemeClr val="tx1"/>
                </a:solidFill>
                <a:effectLst/>
                <a:latin typeface="+mn-lt"/>
                <a:ea typeface="+mn-ea"/>
                <a:cs typeface="+mn-cs"/>
              </a:rPr>
              <a:t>集中管理雲端的</a:t>
            </a:r>
            <a:r>
              <a:rPr lang="en-US" altLang="zh-TW" sz="1200" b="0" i="0" kern="1200" dirty="0" smtClean="0">
                <a:solidFill>
                  <a:schemeClr val="tx1"/>
                </a:solidFill>
                <a:effectLst/>
                <a:latin typeface="+mn-lt"/>
                <a:ea typeface="+mn-ea"/>
                <a:cs typeface="+mn-cs"/>
              </a:rPr>
              <a:t>K8s</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(PKS) </a:t>
            </a:r>
          </a:p>
          <a:p>
            <a:r>
              <a:rPr lang="en-US" altLang="zh-TW" sz="1200" b="0" i="0" kern="1200" dirty="0" smtClean="0">
                <a:solidFill>
                  <a:schemeClr val="tx1"/>
                </a:solidFill>
                <a:effectLst/>
                <a:latin typeface="+mn-lt"/>
                <a:ea typeface="+mn-ea"/>
                <a:cs typeface="+mn-cs"/>
              </a:rPr>
              <a:t>App service=</a:t>
            </a:r>
            <a:r>
              <a:rPr lang="zh-TW" altLang="en-US" sz="1200" b="0" i="0" kern="1200" dirty="0" smtClean="0">
                <a:solidFill>
                  <a:schemeClr val="tx1"/>
                </a:solidFill>
                <a:effectLst/>
                <a:latin typeface="+mn-lt"/>
                <a:ea typeface="+mn-ea"/>
                <a:cs typeface="+mn-cs"/>
              </a:rPr>
              <a:t>提供部署</a:t>
            </a:r>
            <a:r>
              <a:rPr lang="en-US" altLang="zh-TW" sz="1200" b="0" i="0" kern="1200" dirty="0" err="1" smtClean="0">
                <a:solidFill>
                  <a:schemeClr val="tx1"/>
                </a:solidFill>
                <a:effectLst/>
                <a:latin typeface="+mn-lt"/>
                <a:ea typeface="+mn-ea"/>
                <a:cs typeface="+mn-cs"/>
              </a:rPr>
              <a:t>.net</a:t>
            </a:r>
            <a:r>
              <a:rPr lang="en-US" altLang="zh-TW" sz="1200" b="0" i="0" kern="1200" dirty="0" smtClean="0">
                <a:solidFill>
                  <a:schemeClr val="tx1"/>
                </a:solidFill>
                <a:effectLst/>
                <a:latin typeface="+mn-lt"/>
                <a:ea typeface="+mn-ea"/>
                <a:cs typeface="+mn-cs"/>
              </a:rPr>
              <a:t> spring </a:t>
            </a:r>
            <a:r>
              <a:rPr lang="zh-TW" altLang="en-US" sz="1200" b="0" i="0" kern="1200" dirty="0" smtClean="0">
                <a:solidFill>
                  <a:schemeClr val="tx1"/>
                </a:solidFill>
                <a:effectLst/>
                <a:latin typeface="+mn-lt"/>
                <a:ea typeface="+mn-ea"/>
                <a:cs typeface="+mn-cs"/>
              </a:rPr>
              <a:t>應用程式，用 </a:t>
            </a:r>
            <a:r>
              <a:rPr lang="en-US" altLang="zh-TW" sz="1200" b="0" i="0" kern="1200" dirty="0" smtClean="0">
                <a:solidFill>
                  <a:schemeClr val="tx1"/>
                </a:solidFill>
                <a:effectLst/>
                <a:latin typeface="+mn-lt"/>
                <a:ea typeface="+mn-ea"/>
                <a:cs typeface="+mn-cs"/>
              </a:rPr>
              <a:t>Spring </a:t>
            </a:r>
            <a:r>
              <a:rPr lang="zh-TW" altLang="en-US" sz="1200" b="0" i="0" kern="1200" dirty="0" smtClean="0">
                <a:solidFill>
                  <a:schemeClr val="tx1"/>
                </a:solidFill>
                <a:effectLst/>
                <a:latin typeface="+mn-lt"/>
                <a:ea typeface="+mn-ea"/>
                <a:cs typeface="+mn-cs"/>
              </a:rPr>
              <a:t>微服務模式與 </a:t>
            </a:r>
            <a:r>
              <a:rPr lang="en-US" altLang="zh-TW" sz="1200" b="0" i="0" kern="1200" dirty="0" smtClean="0">
                <a:solidFill>
                  <a:schemeClr val="tx1"/>
                </a:solidFill>
                <a:effectLst/>
                <a:latin typeface="+mn-lt"/>
                <a:ea typeface="+mn-ea"/>
                <a:cs typeface="+mn-cs"/>
              </a:rPr>
              <a:t>Spring Boot </a:t>
            </a:r>
            <a:r>
              <a:rPr lang="zh-TW" altLang="en-US" sz="1200" b="0" i="0" kern="1200" dirty="0" smtClean="0">
                <a:solidFill>
                  <a:schemeClr val="tx1"/>
                </a:solidFill>
                <a:effectLst/>
                <a:latin typeface="+mn-lt"/>
                <a:ea typeface="+mn-ea"/>
                <a:cs typeface="+mn-cs"/>
              </a:rPr>
              <a:t>的 </a:t>
            </a:r>
            <a:r>
              <a:rPr lang="en-US" altLang="zh-TW" sz="1200" b="0" i="0" kern="1200" dirty="0" smtClean="0">
                <a:solidFill>
                  <a:schemeClr val="tx1"/>
                </a:solidFill>
                <a:effectLst/>
                <a:latin typeface="+mn-lt"/>
                <a:ea typeface="+mn-ea"/>
                <a:cs typeface="+mn-cs"/>
              </a:rPr>
              <a:t>jar </a:t>
            </a:r>
            <a:r>
              <a:rPr lang="zh-TW" altLang="en-US" sz="1200" b="0" i="0" kern="1200" dirty="0" smtClean="0">
                <a:solidFill>
                  <a:schemeClr val="tx1"/>
                </a:solidFill>
                <a:effectLst/>
                <a:latin typeface="+mn-lt"/>
                <a:ea typeface="+mn-ea"/>
                <a:cs typeface="+mn-cs"/>
              </a:rPr>
              <a:t>執行檔，</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加速雲原生 </a:t>
            </a:r>
            <a:r>
              <a:rPr lang="en-US" altLang="zh-TW" sz="1200" b="0" i="0" kern="1200" dirty="0" smtClean="0">
                <a:solidFill>
                  <a:schemeClr val="tx1"/>
                </a:solidFill>
                <a:effectLst/>
                <a:latin typeface="+mn-lt"/>
                <a:ea typeface="+mn-ea"/>
                <a:cs typeface="+mn-cs"/>
              </a:rPr>
              <a:t>Java </a:t>
            </a:r>
            <a:r>
              <a:rPr lang="zh-TW" altLang="en-US" sz="1200" b="0" i="0" kern="1200" dirty="0" smtClean="0">
                <a:solidFill>
                  <a:schemeClr val="tx1"/>
                </a:solidFill>
                <a:effectLst/>
                <a:latin typeface="+mn-lt"/>
                <a:ea typeface="+mn-ea"/>
                <a:cs typeface="+mn-cs"/>
              </a:rPr>
              <a:t>應用程式的開發。</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運用 </a:t>
            </a:r>
            <a:r>
              <a:rPr lang="en-US" altLang="zh-TW" sz="1200" b="0" i="0" kern="1200" dirty="0" smtClean="0">
                <a:solidFill>
                  <a:schemeClr val="tx1"/>
                </a:solidFill>
                <a:effectLst/>
                <a:latin typeface="+mn-lt"/>
                <a:ea typeface="+mn-ea"/>
                <a:cs typeface="+mn-cs"/>
              </a:rPr>
              <a:t>REST</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WebSocket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Reactive</a:t>
            </a:r>
            <a:r>
              <a:rPr lang="zh-TW" altLang="en-US" sz="1200" b="0" i="0" kern="1200" dirty="0" smtClean="0">
                <a:solidFill>
                  <a:schemeClr val="tx1"/>
                </a:solidFill>
                <a:effectLst/>
                <a:latin typeface="+mn-lt"/>
                <a:ea typeface="+mn-ea"/>
                <a:cs typeface="+mn-cs"/>
              </a:rPr>
              <a:t>、訊息、資料、整合與批次功能來建置、執行與擴充微服務</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，並在 </a:t>
            </a:r>
            <a:r>
              <a:rPr lang="en-US" altLang="zh-TW" sz="1200" b="0" i="0" kern="1200" dirty="0" err="1" smtClean="0">
                <a:solidFill>
                  <a:schemeClr val="tx1"/>
                </a:solidFill>
                <a:effectLst/>
                <a:latin typeface="+mn-lt"/>
                <a:ea typeface="+mn-ea"/>
                <a:cs typeface="+mn-cs"/>
              </a:rPr>
              <a:t>Tanzu</a:t>
            </a:r>
            <a:r>
              <a:rPr lang="en-US" altLang="zh-TW" sz="1200" b="0" i="0" kern="1200" dirty="0" smtClean="0">
                <a:solidFill>
                  <a:schemeClr val="tx1"/>
                </a:solidFill>
                <a:effectLst/>
                <a:latin typeface="+mn-lt"/>
                <a:ea typeface="+mn-ea"/>
                <a:cs typeface="+mn-cs"/>
              </a:rPr>
              <a:t> Application Service </a:t>
            </a:r>
            <a:r>
              <a:rPr lang="zh-TW" altLang="en-US" sz="1200" b="0" i="0" kern="1200" dirty="0" smtClean="0">
                <a:solidFill>
                  <a:schemeClr val="tx1"/>
                </a:solidFill>
                <a:effectLst/>
                <a:latin typeface="+mn-lt"/>
                <a:ea typeface="+mn-ea"/>
                <a:cs typeface="+mn-cs"/>
              </a:rPr>
              <a:t>上按現況執行。</a:t>
            </a:r>
            <a:r>
              <a:rPr lang="en-US" altLang="zh-TW" sz="1200" b="0" i="0" kern="1200" dirty="0" smtClean="0">
                <a:solidFill>
                  <a:schemeClr val="tx1"/>
                </a:solidFill>
                <a:effectLst/>
                <a:latin typeface="+mn-lt"/>
                <a:ea typeface="+mn-ea"/>
                <a:cs typeface="+mn-cs"/>
              </a:rPr>
              <a:t> </a:t>
            </a:r>
          </a:p>
          <a:p>
            <a:r>
              <a:rPr lang="en-US" altLang="zh-TW" sz="1200" b="0" i="0" kern="1200" dirty="0" smtClean="0">
                <a:solidFill>
                  <a:schemeClr val="tx1"/>
                </a:solidFill>
                <a:effectLst/>
                <a:latin typeface="+mn-lt"/>
                <a:ea typeface="+mn-ea"/>
                <a:cs typeface="+mn-cs"/>
              </a:rPr>
              <a:t>Catalog=</a:t>
            </a:r>
            <a:r>
              <a:rPr lang="zh-TW" altLang="en-US" sz="1200" b="0" i="0" kern="1200" dirty="0" smtClean="0">
                <a:solidFill>
                  <a:schemeClr val="tx1"/>
                </a:solidFill>
                <a:effectLst/>
                <a:latin typeface="+mn-lt"/>
                <a:ea typeface="+mn-ea"/>
                <a:cs typeface="+mn-cs"/>
              </a:rPr>
              <a:t>維護原始碼元件和應用程式目錄</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K8s grid=</a:t>
            </a:r>
            <a:r>
              <a:rPr lang="zh-TW" altLang="en-US" sz="1200" b="0" i="0" kern="1200" dirty="0" smtClean="0">
                <a:solidFill>
                  <a:schemeClr val="tx1"/>
                </a:solidFill>
                <a:effectLst/>
                <a:latin typeface="+mn-lt"/>
                <a:ea typeface="+mn-ea"/>
                <a:cs typeface="+mn-cs"/>
              </a:rPr>
              <a:t>簡化 </a:t>
            </a:r>
            <a:r>
              <a:rPr lang="en-US" altLang="zh-TW" sz="1200" b="0" i="0" kern="1200" dirty="0" smtClean="0">
                <a:solidFill>
                  <a:schemeClr val="tx1"/>
                </a:solidFill>
                <a:effectLst/>
                <a:latin typeface="+mn-lt"/>
                <a:ea typeface="+mn-ea"/>
                <a:cs typeface="+mn-cs"/>
              </a:rPr>
              <a:t>Kubernetes </a:t>
            </a:r>
            <a:r>
              <a:rPr lang="zh-TW" altLang="en-US" sz="1200" b="0" i="0" kern="1200" dirty="0" smtClean="0">
                <a:solidFill>
                  <a:schemeClr val="tx1"/>
                </a:solidFill>
                <a:effectLst/>
                <a:latin typeface="+mn-lt"/>
                <a:ea typeface="+mn-ea"/>
                <a:cs typeface="+mn-cs"/>
              </a:rPr>
              <a:t>安裝與多雲環境內的次要作業</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Observability=</a:t>
            </a:r>
            <a:r>
              <a:rPr lang="zh-TW" altLang="en-US" sz="1200" b="0" i="0" kern="1200" dirty="0" smtClean="0">
                <a:solidFill>
                  <a:schemeClr val="tx1"/>
                </a:solidFill>
                <a:effectLst/>
                <a:latin typeface="+mn-lt"/>
                <a:ea typeface="+mn-ea"/>
                <a:cs typeface="+mn-cs"/>
              </a:rPr>
              <a:t>提供指標導向的大規模分析，可以自訂指標，主動監控程式問題提早鎖定問題。</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Service mesh=</a:t>
            </a:r>
            <a:r>
              <a:rPr lang="zh-TW" altLang="en-US" sz="1200" b="0" i="0" kern="1200" dirty="0" smtClean="0">
                <a:solidFill>
                  <a:schemeClr val="tx1"/>
                </a:solidFill>
                <a:effectLst/>
                <a:latin typeface="+mn-lt"/>
                <a:ea typeface="+mn-ea"/>
                <a:cs typeface="+mn-cs"/>
              </a:rPr>
              <a:t>在 </a:t>
            </a:r>
            <a:r>
              <a:rPr lang="en-US" altLang="zh-TW" sz="1200" b="0" i="0" kern="1200" dirty="0" smtClean="0">
                <a:solidFill>
                  <a:schemeClr val="tx1"/>
                </a:solidFill>
                <a:effectLst/>
                <a:latin typeface="+mn-lt"/>
                <a:ea typeface="+mn-ea"/>
                <a:cs typeface="+mn-cs"/>
              </a:rPr>
              <a:t>API </a:t>
            </a:r>
            <a:r>
              <a:rPr lang="zh-TW" altLang="en-US" sz="1200" b="0" i="0" kern="1200" dirty="0" smtClean="0">
                <a:solidFill>
                  <a:schemeClr val="tx1"/>
                </a:solidFill>
                <a:effectLst/>
                <a:latin typeface="+mn-lt"/>
                <a:ea typeface="+mn-ea"/>
                <a:cs typeface="+mn-cs"/>
              </a:rPr>
              <a:t>層級以更高的能見度掌控服務、資料及使用者</a:t>
            </a: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24</a:t>
            </a:fld>
            <a:endParaRPr lang="zh-TW" altLang="en-US"/>
          </a:p>
        </p:txBody>
      </p:sp>
    </p:spTree>
    <p:extLst>
      <p:ext uri="{BB962C8B-B14F-4D97-AF65-F5344CB8AC3E}">
        <p14:creationId xmlns:p14="http://schemas.microsoft.com/office/powerpoint/2010/main" val="2688284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25</a:t>
            </a:fld>
            <a:endParaRPr lang="zh-TW" altLang="en-US"/>
          </a:p>
        </p:txBody>
      </p:sp>
    </p:spTree>
    <p:extLst>
      <p:ext uri="{BB962C8B-B14F-4D97-AF65-F5344CB8AC3E}">
        <p14:creationId xmlns:p14="http://schemas.microsoft.com/office/powerpoint/2010/main" val="3900973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reduce the time to deliver network infrastructure services to business leaders by 50% to 90%. </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26</a:t>
            </a:fld>
            <a:endParaRPr lang="zh-TW" altLang="en-US"/>
          </a:p>
        </p:txBody>
      </p:sp>
    </p:spTree>
    <p:extLst>
      <p:ext uri="{BB962C8B-B14F-4D97-AF65-F5344CB8AC3E}">
        <p14:creationId xmlns:p14="http://schemas.microsoft.com/office/powerpoint/2010/main" val="1061151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https://www.cisco.com/c/en/us/solutions/collateral/enterprise-networks/cisco-digital-network-architecture/nb-06-cisco-dna-aag-cte-en.html?oid=aagen000309</a:t>
            </a:r>
            <a:endParaRPr lang="zh-TW" altLang="en-US"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27</a:t>
            </a:fld>
            <a:endParaRPr lang="zh-TW" altLang="en-US"/>
          </a:p>
        </p:txBody>
      </p:sp>
    </p:spTree>
    <p:extLst>
      <p:ext uri="{BB962C8B-B14F-4D97-AF65-F5344CB8AC3E}">
        <p14:creationId xmlns:p14="http://schemas.microsoft.com/office/powerpoint/2010/main" val="3077232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28</a:t>
            </a:fld>
            <a:endParaRPr lang="zh-TW" altLang="en-US"/>
          </a:p>
        </p:txBody>
      </p:sp>
    </p:spTree>
    <p:extLst>
      <p:ext uri="{BB962C8B-B14F-4D97-AF65-F5344CB8AC3E}">
        <p14:creationId xmlns:p14="http://schemas.microsoft.com/office/powerpoint/2010/main" val="4102450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離子遷移憶阻器 </a:t>
            </a:r>
            <a:r>
              <a:rPr lang="zh-TW" altLang="en-US" sz="1200" b="1" i="0" kern="1200" dirty="0" smtClean="0">
                <a:solidFill>
                  <a:schemeClr val="tx1"/>
                </a:solidFill>
                <a:effectLst/>
                <a:latin typeface="+mn-lt"/>
                <a:ea typeface="+mn-ea"/>
                <a:cs typeface="+mn-cs"/>
              </a:rPr>
              <a:t>自旋轉移矩</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29</a:t>
            </a:fld>
            <a:endParaRPr lang="zh-TW" altLang="en-US"/>
          </a:p>
        </p:txBody>
      </p:sp>
    </p:spTree>
    <p:extLst>
      <p:ext uri="{BB962C8B-B14F-4D97-AF65-F5344CB8AC3E}">
        <p14:creationId xmlns:p14="http://schemas.microsoft.com/office/powerpoint/2010/main" val="1426063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30</a:t>
            </a:fld>
            <a:endParaRPr lang="zh-TW" altLang="en-US"/>
          </a:p>
        </p:txBody>
      </p:sp>
    </p:spTree>
    <p:extLst>
      <p:ext uri="{BB962C8B-B14F-4D97-AF65-F5344CB8AC3E}">
        <p14:creationId xmlns:p14="http://schemas.microsoft.com/office/powerpoint/2010/main" val="3697844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4</a:t>
            </a:fld>
            <a:endParaRPr lang="zh-TW" altLang="en-US"/>
          </a:p>
        </p:txBody>
      </p:sp>
    </p:spTree>
    <p:extLst>
      <p:ext uri="{BB962C8B-B14F-4D97-AF65-F5344CB8AC3E}">
        <p14:creationId xmlns:p14="http://schemas.microsoft.com/office/powerpoint/2010/main" val="3941089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https://www.scientificamerican.com/article/hpe-debuts-its-next-gen-computer-sans-much-anticipated-memristors/</a:t>
            </a:r>
            <a:endParaRPr lang="zh-TW" altLang="en-US"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31</a:t>
            </a:fld>
            <a:endParaRPr lang="zh-TW" altLang="en-US"/>
          </a:p>
        </p:txBody>
      </p:sp>
    </p:spTree>
    <p:extLst>
      <p:ext uri="{BB962C8B-B14F-4D97-AF65-F5344CB8AC3E}">
        <p14:creationId xmlns:p14="http://schemas.microsoft.com/office/powerpoint/2010/main" val="15996176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SSA</a:t>
            </a:r>
            <a:r>
              <a:rPr lang="zh-TW" altLang="en-US" sz="1200" b="0" i="0" kern="1200" dirty="0" smtClean="0">
                <a:solidFill>
                  <a:schemeClr val="tx1"/>
                </a:solidFill>
                <a:effectLst/>
                <a:latin typeface="+mn-lt"/>
                <a:ea typeface="+mn-ea"/>
                <a:cs typeface="+mn-cs"/>
              </a:rPr>
              <a:t>屬於具備可擴展性的專有解決方案，完全基於固態半導體技術以達成資料儲存功能，而且任何時候都無法利用</a:t>
            </a:r>
            <a:r>
              <a:rPr lang="en-US" altLang="zh-TW" sz="1200" b="0" i="0" kern="1200" dirty="0" smtClean="0">
                <a:solidFill>
                  <a:schemeClr val="tx1"/>
                </a:solidFill>
                <a:effectLst/>
                <a:latin typeface="+mn-lt"/>
                <a:ea typeface="+mn-ea"/>
                <a:cs typeface="+mn-cs"/>
              </a:rPr>
              <a:t>HDD</a:t>
            </a:r>
            <a:r>
              <a:rPr lang="zh-TW" altLang="en-US" sz="1200" b="0" i="0" kern="1200" dirty="0" smtClean="0">
                <a:solidFill>
                  <a:schemeClr val="tx1"/>
                </a:solidFill>
                <a:effectLst/>
                <a:latin typeface="+mn-lt"/>
                <a:ea typeface="+mn-ea"/>
                <a:cs typeface="+mn-cs"/>
              </a:rPr>
              <a:t>技術進行配置。不同於</a:t>
            </a:r>
            <a:r>
              <a:rPr lang="en-US" altLang="zh-TW" sz="1200" b="0" i="0" kern="1200" dirty="0" smtClean="0">
                <a:solidFill>
                  <a:schemeClr val="tx1"/>
                </a:solidFill>
                <a:effectLst/>
                <a:latin typeface="+mn-lt"/>
                <a:ea typeface="+mn-ea"/>
                <a:cs typeface="+mn-cs"/>
              </a:rPr>
              <a:t>ECB</a:t>
            </a:r>
            <a:r>
              <a:rPr lang="zh-TW" altLang="en-US" sz="1200" b="0" i="0" kern="1200" dirty="0" smtClean="0">
                <a:solidFill>
                  <a:schemeClr val="tx1"/>
                </a:solidFill>
                <a:effectLst/>
                <a:latin typeface="+mn-lt"/>
                <a:ea typeface="+mn-ea"/>
                <a:cs typeface="+mn-cs"/>
              </a:rPr>
              <a:t>（即基於控制器的外部儲存）陣列中的純</a:t>
            </a:r>
            <a:r>
              <a:rPr lang="en-US" altLang="zh-TW" sz="1200" b="0" i="0" kern="1200" dirty="0" smtClean="0">
                <a:solidFill>
                  <a:schemeClr val="tx1"/>
                </a:solidFill>
                <a:effectLst/>
                <a:latin typeface="+mn-lt"/>
                <a:ea typeface="+mn-ea"/>
                <a:cs typeface="+mn-cs"/>
              </a:rPr>
              <a:t>SSD</a:t>
            </a:r>
            <a:r>
              <a:rPr lang="zh-TW" altLang="en-US" sz="1200" b="0" i="0" kern="1200" dirty="0" smtClean="0">
                <a:solidFill>
                  <a:schemeClr val="tx1"/>
                </a:solidFill>
                <a:effectLst/>
                <a:latin typeface="+mn-lt"/>
                <a:ea typeface="+mn-ea"/>
                <a:cs typeface="+mn-cs"/>
              </a:rPr>
              <a:t>硬碟櫃；</a:t>
            </a:r>
          </a:p>
          <a:p>
            <a:pPr fontAlgn="base"/>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SSA</a:t>
            </a:r>
            <a:r>
              <a:rPr lang="zh-TW" altLang="en-US" sz="1200" b="0" i="0" kern="1200" dirty="0" smtClean="0">
                <a:solidFill>
                  <a:schemeClr val="tx1"/>
                </a:solidFill>
                <a:effectLst/>
                <a:latin typeface="+mn-lt"/>
                <a:ea typeface="+mn-ea"/>
                <a:cs typeface="+mn-cs"/>
              </a:rPr>
              <a:t>必須是具備特定名稱與型號的獨立產品，其通常（但並非總是）包括針對固態儲存技術的作業系統與資料管理軟體。</a:t>
            </a:r>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32</a:t>
            </a:fld>
            <a:endParaRPr lang="zh-TW" altLang="en-US"/>
          </a:p>
        </p:txBody>
      </p:sp>
    </p:spTree>
    <p:extLst>
      <p:ext uri="{BB962C8B-B14F-4D97-AF65-F5344CB8AC3E}">
        <p14:creationId xmlns:p14="http://schemas.microsoft.com/office/powerpoint/2010/main" val="3040500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33</a:t>
            </a:fld>
            <a:endParaRPr lang="zh-TW" altLang="en-US"/>
          </a:p>
        </p:txBody>
      </p:sp>
    </p:spTree>
    <p:extLst>
      <p:ext uri="{BB962C8B-B14F-4D97-AF65-F5344CB8AC3E}">
        <p14:creationId xmlns:p14="http://schemas.microsoft.com/office/powerpoint/2010/main" val="2800252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34</a:t>
            </a:fld>
            <a:endParaRPr lang="zh-TW" altLang="en-US"/>
          </a:p>
        </p:txBody>
      </p:sp>
    </p:spTree>
    <p:extLst>
      <p:ext uri="{BB962C8B-B14F-4D97-AF65-F5344CB8AC3E}">
        <p14:creationId xmlns:p14="http://schemas.microsoft.com/office/powerpoint/2010/main" val="1829696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https://www.nextplatform.com/2019/09/11/dell-emcs-powermax-is-now-all-nvm-express-persistent-storage/</a:t>
            </a:r>
            <a:endParaRPr lang="zh-TW" altLang="en-US"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35</a:t>
            </a:fld>
            <a:endParaRPr lang="zh-TW" altLang="en-US"/>
          </a:p>
        </p:txBody>
      </p:sp>
    </p:spTree>
    <p:extLst>
      <p:ext uri="{BB962C8B-B14F-4D97-AF65-F5344CB8AC3E}">
        <p14:creationId xmlns:p14="http://schemas.microsoft.com/office/powerpoint/2010/main" val="4193675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en-US" altLang="zh-TW" dirty="0" smtClean="0">
                <a:hlinkClick r:id="rId3"/>
              </a:rPr>
              <a:t>https://kknews.cc/zh-tw/code/69yn4gq.html</a:t>
            </a:r>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36</a:t>
            </a:fld>
            <a:endParaRPr lang="zh-TW" altLang="en-US"/>
          </a:p>
        </p:txBody>
      </p:sp>
    </p:spTree>
    <p:extLst>
      <p:ext uri="{BB962C8B-B14F-4D97-AF65-F5344CB8AC3E}">
        <p14:creationId xmlns:p14="http://schemas.microsoft.com/office/powerpoint/2010/main" val="1608488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37</a:t>
            </a:fld>
            <a:endParaRPr lang="zh-TW" altLang="en-US"/>
          </a:p>
        </p:txBody>
      </p:sp>
    </p:spTree>
    <p:extLst>
      <p:ext uri="{BB962C8B-B14F-4D97-AF65-F5344CB8AC3E}">
        <p14:creationId xmlns:p14="http://schemas.microsoft.com/office/powerpoint/2010/main" val="10584901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en-US" altLang="zh-TW" dirty="0" smtClean="0">
                <a:hlinkClick r:id="rId3"/>
              </a:rPr>
              <a:t>https://www.altexsoft.com/blog/cloud/comparing-serverless-architecture-providers-aws-azure-google-ibm-and-other-faas-vendors/</a:t>
            </a:r>
            <a:endParaRPr lang="en-US" altLang="zh-TW" dirty="0" smtClean="0"/>
          </a:p>
          <a:p>
            <a:pPr fontAlgn="base"/>
            <a:r>
              <a:rPr lang="en-US" altLang="zh-TW" dirty="0" smtClean="0">
                <a:hlinkClick r:id="rId4"/>
              </a:rPr>
              <a:t>https://kknews.cc/zh-tw/tech/pg8zzkj.html</a:t>
            </a:r>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38</a:t>
            </a:fld>
            <a:endParaRPr lang="zh-TW" altLang="en-US"/>
          </a:p>
        </p:txBody>
      </p:sp>
    </p:spTree>
    <p:extLst>
      <p:ext uri="{BB962C8B-B14F-4D97-AF65-F5344CB8AC3E}">
        <p14:creationId xmlns:p14="http://schemas.microsoft.com/office/powerpoint/2010/main" val="10949219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zh-TW" altLang="en-US" sz="1200" dirty="0" smtClean="0">
                <a:latin typeface="微軟正黑體" panose="020B0604030504040204" pitchFamily="34" charset="-120"/>
                <a:ea typeface="微軟正黑體" panose="020B0604030504040204" pitchFamily="34" charset="-120"/>
              </a:rPr>
              <a:t>價格幾乎完全相同，同時也免費提供了第一個百萬次的函數調用</a:t>
            </a:r>
            <a:endParaRPr lang="en-US" altLang="zh-TW" dirty="0" smtClean="0">
              <a:hlinkClick r:id="rId3"/>
            </a:endParaRPr>
          </a:p>
          <a:p>
            <a:pPr fontAlgn="base"/>
            <a:r>
              <a:rPr lang="en-US" altLang="zh-TW" dirty="0" smtClean="0">
                <a:hlinkClick r:id="rId3"/>
              </a:rPr>
              <a:t>https://www.altexsoft.com/blog/cloud/comparing-serverless-architecture-providers-aws-azure-google-ibm-and-other-faas-vendors/</a:t>
            </a:r>
            <a:endParaRPr lang="en-US" altLang="zh-TW" dirty="0" smtClean="0"/>
          </a:p>
          <a:p>
            <a:pPr fontAlgn="base"/>
            <a:r>
              <a:rPr lang="en-US" altLang="zh-TW" dirty="0" smtClean="0">
                <a:hlinkClick r:id="rId4"/>
              </a:rPr>
              <a:t>https://kknews.cc/zh-tw/tech/pg8zzkj.html</a:t>
            </a:r>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39</a:t>
            </a:fld>
            <a:endParaRPr lang="zh-TW" altLang="en-US"/>
          </a:p>
        </p:txBody>
      </p:sp>
    </p:spTree>
    <p:extLst>
      <p:ext uri="{BB962C8B-B14F-4D97-AF65-F5344CB8AC3E}">
        <p14:creationId xmlns:p14="http://schemas.microsoft.com/office/powerpoint/2010/main" val="351273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整合各監測工具平台</a:t>
            </a:r>
            <a:endParaRPr lang="en-US" altLang="zh-TW" dirty="0" smtClean="0"/>
          </a:p>
          <a:p>
            <a:r>
              <a:rPr lang="en-US" altLang="zh-TW" dirty="0" smtClean="0"/>
              <a:t>2.</a:t>
            </a:r>
            <a:r>
              <a:rPr lang="zh-TW" altLang="en-US" dirty="0" smtClean="0"/>
              <a:t>特點是白箱測試 讓</a:t>
            </a:r>
            <a:r>
              <a:rPr lang="en-US" altLang="zh-TW" dirty="0" smtClean="0"/>
              <a:t>IT</a:t>
            </a:r>
            <a:r>
              <a:rPr lang="zh-TW" altLang="en-US" dirty="0" smtClean="0"/>
              <a:t>人員可控可測</a:t>
            </a:r>
            <a:endParaRPr lang="en-US" altLang="zh-TW" dirty="0" smtClean="0"/>
          </a:p>
          <a:p>
            <a:r>
              <a:rPr lang="en-US" altLang="zh-TW" dirty="0" smtClean="0"/>
              <a:t>3.</a:t>
            </a:r>
            <a:r>
              <a:rPr lang="en-US" altLang="zh-TW" sz="1200" b="0" i="0" kern="1200" dirty="0" smtClean="0">
                <a:solidFill>
                  <a:schemeClr val="tx1"/>
                </a:solidFill>
                <a:effectLst/>
                <a:latin typeface="+mn-lt"/>
                <a:ea typeface="+mn-ea"/>
                <a:cs typeface="+mn-cs"/>
              </a:rPr>
              <a:t> LØ </a:t>
            </a:r>
            <a:r>
              <a:rPr lang="zh-TW" altLang="en-US" sz="1200" b="0" i="0" kern="1200" dirty="0" smtClean="0">
                <a:solidFill>
                  <a:schemeClr val="tx1"/>
                </a:solidFill>
                <a:effectLst/>
                <a:latin typeface="+mn-lt"/>
                <a:ea typeface="+mn-ea"/>
                <a:cs typeface="+mn-cs"/>
              </a:rPr>
              <a:t> 能第一時間通知相關但不同群組的人員</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還有</a:t>
            </a:r>
            <a:r>
              <a:rPr lang="en-US" altLang="zh-TW" sz="1200" b="0" i="0" kern="1200" dirty="0" smtClean="0">
                <a:solidFill>
                  <a:schemeClr val="tx1"/>
                </a:solidFill>
                <a:effectLst/>
                <a:latin typeface="+mn-lt"/>
                <a:ea typeface="+mn-ea"/>
                <a:cs typeface="+mn-cs"/>
              </a:rPr>
              <a:t>console</a:t>
            </a:r>
            <a:r>
              <a:rPr lang="zh-TW" altLang="en-US" sz="1200" b="0" i="0" kern="1200" dirty="0" smtClean="0">
                <a:solidFill>
                  <a:schemeClr val="tx1"/>
                </a:solidFill>
                <a:effectLst/>
                <a:latin typeface="+mn-lt"/>
                <a:ea typeface="+mn-ea"/>
                <a:cs typeface="+mn-cs"/>
              </a:rPr>
              <a:t> 分析功能</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這個深入研究</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5</a:t>
            </a:fld>
            <a:endParaRPr lang="zh-TW" altLang="en-US"/>
          </a:p>
        </p:txBody>
      </p:sp>
    </p:spTree>
    <p:extLst>
      <p:ext uri="{BB962C8B-B14F-4D97-AF65-F5344CB8AC3E}">
        <p14:creationId xmlns:p14="http://schemas.microsoft.com/office/powerpoint/2010/main" val="3597600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6</a:t>
            </a:fld>
            <a:endParaRPr lang="zh-TW" altLang="en-US"/>
          </a:p>
        </p:txBody>
      </p:sp>
    </p:spTree>
    <p:extLst>
      <p:ext uri="{BB962C8B-B14F-4D97-AF65-F5344CB8AC3E}">
        <p14:creationId xmlns:p14="http://schemas.microsoft.com/office/powerpoint/2010/main" val="2470900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計算加速器</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GPU:GPU</a:t>
            </a:r>
            <a:r>
              <a:rPr lang="zh-TW" altLang="en-US" sz="1200" b="0" i="0" kern="1200" dirty="0" smtClean="0">
                <a:solidFill>
                  <a:schemeClr val="tx1"/>
                </a:solidFill>
                <a:effectLst/>
                <a:latin typeface="+mn-lt"/>
                <a:ea typeface="+mn-ea"/>
                <a:cs typeface="+mn-cs"/>
              </a:rPr>
              <a:t>是一種特殊類型的處理器，具有數百或數千個核心，經過最佳化，可並列執行大量計算 </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對深度學習機器學習演算法執行上特別有效</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HPC:</a:t>
            </a:r>
            <a:r>
              <a:rPr lang="zh-TW" altLang="en-US" sz="1200" b="0" i="0" kern="1200" dirty="0" smtClean="0">
                <a:solidFill>
                  <a:schemeClr val="tx1"/>
                </a:solidFill>
                <a:effectLst/>
                <a:latin typeface="+mn-lt"/>
                <a:ea typeface="+mn-ea"/>
                <a:cs typeface="+mn-cs"/>
              </a:rPr>
              <a:t>高效能運算</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一般電腦無法達成的計算 像是基因分析比對、氣候模擬、天文科學、太空與各種物理與化學精算。</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7</a:t>
            </a:fld>
            <a:endParaRPr lang="zh-TW" altLang="en-US"/>
          </a:p>
        </p:txBody>
      </p:sp>
    </p:spTree>
    <p:extLst>
      <p:ext uri="{BB962C8B-B14F-4D97-AF65-F5344CB8AC3E}">
        <p14:creationId xmlns:p14="http://schemas.microsoft.com/office/powerpoint/2010/main" val="1599352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2022</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計算消耗的資源預計多</a:t>
            </a:r>
            <a:r>
              <a:rPr lang="en-US" altLang="zh-TW" sz="1200" b="0" i="0" kern="1200" dirty="0" smtClean="0">
                <a:solidFill>
                  <a:schemeClr val="tx1"/>
                </a:solidFill>
                <a:effectLst/>
                <a:latin typeface="+mn-lt"/>
                <a:ea typeface="+mn-ea"/>
                <a:cs typeface="+mn-cs"/>
              </a:rPr>
              <a:t>4x</a:t>
            </a:r>
            <a:r>
              <a:rPr lang="en-US" altLang="zh-TW" sz="1200" b="0" i="0" kern="1200" baseline="0" dirty="0" smtClean="0">
                <a:solidFill>
                  <a:schemeClr val="tx1"/>
                </a:solidFill>
                <a:effectLst/>
                <a:latin typeface="+mn-lt"/>
                <a:ea typeface="+mn-ea"/>
                <a:cs typeface="+mn-cs"/>
              </a:rPr>
              <a:t>  </a:t>
            </a:r>
            <a:r>
              <a:rPr lang="en-US" altLang="zh-TW" sz="1200" b="0" i="0" kern="1200" baseline="0" dirty="0" err="1" smtClean="0">
                <a:solidFill>
                  <a:schemeClr val="tx1"/>
                </a:solidFill>
                <a:effectLst/>
                <a:latin typeface="+mn-lt"/>
                <a:ea typeface="+mn-ea"/>
                <a:cs typeface="+mn-cs"/>
              </a:rPr>
              <a:t>gpu</a:t>
            </a:r>
            <a:r>
              <a:rPr lang="zh-TW" altLang="en-US" sz="1200" b="0" i="0" kern="1200" baseline="0" dirty="0" smtClean="0">
                <a:solidFill>
                  <a:schemeClr val="tx1"/>
                </a:solidFill>
                <a:effectLst/>
                <a:latin typeface="+mn-lt"/>
                <a:ea typeface="+mn-ea"/>
                <a:cs typeface="+mn-cs"/>
              </a:rPr>
              <a:t> 常出現了 後面兩個</a:t>
            </a:r>
            <a:r>
              <a:rPr lang="en-US" altLang="zh-TW" sz="1200" b="0" i="0" kern="1200" baseline="0" dirty="0" smtClean="0">
                <a:solidFill>
                  <a:schemeClr val="tx1"/>
                </a:solidFill>
                <a:effectLst/>
                <a:latin typeface="+mn-lt"/>
                <a:ea typeface="+mn-ea"/>
                <a:cs typeface="+mn-cs"/>
              </a:rPr>
              <a:t>1-5%</a:t>
            </a:r>
          </a:p>
          <a:p>
            <a:r>
              <a:rPr lang="zh-TW" altLang="en-US" sz="1200" b="0" i="0" kern="1200" dirty="0" smtClean="0">
                <a:solidFill>
                  <a:schemeClr val="tx1"/>
                </a:solidFill>
                <a:effectLst/>
                <a:latin typeface="+mn-lt"/>
                <a:ea typeface="+mn-ea"/>
                <a:cs typeface="+mn-cs"/>
              </a:rPr>
              <a:t>成熟度：</a:t>
            </a:r>
            <a:r>
              <a:rPr lang="en-US" altLang="zh-TW" sz="1200" b="0" i="0" kern="1200" dirty="0" smtClean="0">
                <a:solidFill>
                  <a:schemeClr val="tx1"/>
                </a:solidFill>
                <a:effectLst/>
                <a:latin typeface="+mn-lt"/>
                <a:ea typeface="+mn-ea"/>
                <a:cs typeface="+mn-cs"/>
              </a:rPr>
              <a:t>GPU</a:t>
            </a:r>
            <a:r>
              <a:rPr lang="zh-TW" altLang="en-US" sz="1200" b="0" i="0" kern="1200" dirty="0" smtClean="0">
                <a:solidFill>
                  <a:schemeClr val="tx1"/>
                </a:solidFill>
                <a:effectLst/>
                <a:latin typeface="+mn-lt"/>
                <a:ea typeface="+mn-ea"/>
                <a:cs typeface="+mn-cs"/>
              </a:rPr>
              <a:t>最成熟（市場採用率在</a:t>
            </a:r>
            <a:r>
              <a:rPr lang="en-US" altLang="zh-TW" sz="1200" b="0" i="0" kern="1200" dirty="0" smtClean="0">
                <a:solidFill>
                  <a:schemeClr val="tx1"/>
                </a:solidFill>
                <a:effectLst/>
                <a:latin typeface="+mn-lt"/>
                <a:ea typeface="+mn-ea"/>
                <a:cs typeface="+mn-cs"/>
              </a:rPr>
              <a:t>5</a:t>
            </a:r>
            <a:r>
              <a:rPr lang="zh-TW" altLang="en-US" sz="1200" b="0" i="0" kern="1200" dirty="0" smtClean="0">
                <a:solidFill>
                  <a:schemeClr val="tx1"/>
                </a:solidFill>
                <a:effectLst/>
                <a:latin typeface="+mn-lt"/>
                <a:ea typeface="+mn-ea"/>
                <a:cs typeface="+mn-cs"/>
              </a:rPr>
              <a:t>％到</a:t>
            </a:r>
            <a:r>
              <a:rPr lang="en-US" altLang="zh-TW" sz="1200" b="0" i="0" kern="1200" dirty="0" smtClean="0">
                <a:solidFill>
                  <a:schemeClr val="tx1"/>
                </a:solidFill>
                <a:effectLst/>
                <a:latin typeface="+mn-lt"/>
                <a:ea typeface="+mn-ea"/>
                <a:cs typeface="+mn-cs"/>
              </a:rPr>
              <a:t>20</a:t>
            </a:r>
            <a:r>
              <a:rPr lang="zh-TW" altLang="en-US" sz="1200" b="0" i="0" kern="1200" dirty="0" smtClean="0">
                <a:solidFill>
                  <a:schemeClr val="tx1"/>
                </a:solidFill>
                <a:effectLst/>
                <a:latin typeface="+mn-lt"/>
                <a:ea typeface="+mn-ea"/>
                <a:cs typeface="+mn-cs"/>
              </a:rPr>
              <a:t>％之間），其次是</a:t>
            </a:r>
            <a:r>
              <a:rPr lang="en-US" altLang="zh-TW" sz="1200" b="0" i="0" kern="1200" dirty="0" smtClean="0">
                <a:solidFill>
                  <a:schemeClr val="tx1"/>
                </a:solidFill>
                <a:effectLst/>
                <a:latin typeface="+mn-lt"/>
                <a:ea typeface="+mn-ea"/>
                <a:cs typeface="+mn-cs"/>
              </a:rPr>
              <a:t>ASIC</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FPGA</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分別是青少年和早期主流（市場採用率從</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％到</a:t>
            </a:r>
            <a:r>
              <a:rPr lang="en-US" altLang="zh-TW" sz="1200" b="0" i="0" kern="1200" dirty="0" smtClean="0">
                <a:solidFill>
                  <a:schemeClr val="tx1"/>
                </a:solidFill>
                <a:effectLst/>
                <a:latin typeface="+mn-lt"/>
                <a:ea typeface="+mn-ea"/>
                <a:cs typeface="+mn-cs"/>
              </a:rPr>
              <a:t>5</a:t>
            </a:r>
            <a:r>
              <a:rPr lang="zh-TW" altLang="en-US" sz="1200" b="0" i="0" kern="1200" dirty="0" smtClean="0">
                <a:solidFill>
                  <a:schemeClr val="tx1"/>
                </a:solidFill>
                <a:effectLst/>
                <a:latin typeface="+mn-lt"/>
                <a:ea typeface="+mn-ea"/>
                <a:cs typeface="+mn-cs"/>
              </a:rPr>
              <a:t>％）</a:t>
            </a:r>
          </a:p>
          <a:p>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8</a:t>
            </a:fld>
            <a:endParaRPr lang="zh-TW" altLang="en-US"/>
          </a:p>
        </p:txBody>
      </p:sp>
    </p:spTree>
    <p:extLst>
      <p:ext uri="{BB962C8B-B14F-4D97-AF65-F5344CB8AC3E}">
        <p14:creationId xmlns:p14="http://schemas.microsoft.com/office/powerpoint/2010/main" val="815298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9</a:t>
            </a:fld>
            <a:endParaRPr lang="zh-TW" altLang="en-US"/>
          </a:p>
        </p:txBody>
      </p:sp>
    </p:spTree>
    <p:extLst>
      <p:ext uri="{BB962C8B-B14F-4D97-AF65-F5344CB8AC3E}">
        <p14:creationId xmlns:p14="http://schemas.microsoft.com/office/powerpoint/2010/main" val="202200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在</a:t>
            </a:r>
            <a:r>
              <a:rPr lang="en-US" altLang="zh-TW" sz="1200" b="0" i="0" kern="1200" dirty="0" smtClean="0">
                <a:solidFill>
                  <a:schemeClr val="tx1"/>
                </a:solidFill>
                <a:effectLst/>
                <a:latin typeface="+mn-lt"/>
                <a:ea typeface="+mn-ea"/>
                <a:cs typeface="+mn-cs"/>
              </a:rPr>
              <a:t>AWS</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MARKETPLACE</a:t>
            </a:r>
            <a:r>
              <a:rPr lang="zh-TW" altLang="en-US" sz="1200" b="0" i="0" kern="1200" dirty="0" smtClean="0">
                <a:solidFill>
                  <a:schemeClr val="tx1"/>
                </a:solidFill>
                <a:effectLst/>
                <a:latin typeface="+mn-lt"/>
                <a:ea typeface="+mn-ea"/>
                <a:cs typeface="+mn-cs"/>
              </a:rPr>
              <a:t>搜尋就可找到非常多的平台看需要建置的環境，</a:t>
            </a:r>
            <a:r>
              <a:rPr lang="en-US" altLang="zh-TW" sz="1200" b="0" i="0" kern="1200" dirty="0" smtClean="0">
                <a:solidFill>
                  <a:schemeClr val="tx1"/>
                </a:solidFill>
                <a:effectLst/>
                <a:latin typeface="+mn-lt"/>
                <a:ea typeface="+mn-ea"/>
                <a:cs typeface="+mn-cs"/>
              </a:rPr>
              <a:t>OS</a:t>
            </a:r>
            <a:r>
              <a:rPr lang="zh-TW" altLang="en-US" sz="1200" b="0" i="0" kern="1200" dirty="0" smtClean="0">
                <a:solidFill>
                  <a:schemeClr val="tx1"/>
                </a:solidFill>
                <a:effectLst/>
                <a:latin typeface="+mn-lt"/>
                <a:ea typeface="+mn-ea"/>
                <a:cs typeface="+mn-cs"/>
              </a:rPr>
              <a:t>或其他硬軟體需求</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10</a:t>
            </a:fld>
            <a:endParaRPr lang="zh-TW" altLang="en-US"/>
          </a:p>
        </p:txBody>
      </p:sp>
    </p:spTree>
    <p:extLst>
      <p:ext uri="{BB962C8B-B14F-4D97-AF65-F5344CB8AC3E}">
        <p14:creationId xmlns:p14="http://schemas.microsoft.com/office/powerpoint/2010/main" val="1871708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4/22/2020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3.tmp"/><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4.tmp"/></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5.tmp"/></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tmp"/></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7.tmp"/><Relationship Id="rId5" Type="http://schemas.openxmlformats.org/officeDocument/2006/relationships/image" Target="../media/image6.tmp"/><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9.tmp"/><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1.tmp"/><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252536" y="987574"/>
            <a:ext cx="9145016" cy="954107"/>
          </a:xfrm>
          <a:prstGeom prst="rect">
            <a:avLst/>
          </a:prstGeom>
          <a:noFill/>
          <a:ln w="9525">
            <a:noFill/>
            <a:miter lim="800000"/>
            <a:headEnd/>
            <a:tailEnd/>
          </a:ln>
        </p:spPr>
        <p:txBody>
          <a:bodyPr wrap="square">
            <a:spAutoFit/>
          </a:bodyPr>
          <a:lstStyle/>
          <a:p>
            <a:pPr algn="r"/>
            <a:r>
              <a:rPr lang="en-US" altLang="zh-TW" sz="2800" dirty="0">
                <a:latin typeface="微軟正黑體 Light" panose="020B0304030504040204" pitchFamily="34" charset="-120"/>
                <a:ea typeface="微軟正黑體 Light" panose="020B0304030504040204" pitchFamily="34" charset="-120"/>
              </a:rPr>
              <a:t>Top 10 Technologies That Will Drive the Future </a:t>
            </a:r>
            <a:endParaRPr lang="en-US" altLang="zh-TW" sz="2800" dirty="0" smtClean="0">
              <a:latin typeface="微軟正黑體 Light" panose="020B0304030504040204" pitchFamily="34" charset="-120"/>
              <a:ea typeface="微軟正黑體 Light" panose="020B0304030504040204" pitchFamily="34" charset="-120"/>
            </a:endParaRPr>
          </a:p>
          <a:p>
            <a:pPr algn="r"/>
            <a:r>
              <a:rPr lang="en-US" altLang="zh-TW" sz="2800" dirty="0" smtClean="0">
                <a:latin typeface="微軟正黑體 Light" panose="020B0304030504040204" pitchFamily="34" charset="-120"/>
                <a:ea typeface="微軟正黑體 Light" panose="020B0304030504040204" pitchFamily="34" charset="-120"/>
              </a:rPr>
              <a:t>of Infrastructure </a:t>
            </a:r>
            <a:r>
              <a:rPr lang="en-US" altLang="zh-TW" sz="2800" dirty="0">
                <a:latin typeface="微軟正黑體 Light" panose="020B0304030504040204" pitchFamily="34" charset="-120"/>
                <a:ea typeface="微軟正黑體 Light" panose="020B0304030504040204" pitchFamily="34" charset="-120"/>
              </a:rPr>
              <a:t>and Operations</a:t>
            </a:r>
            <a:endParaRPr lang="en-US" altLang="ko-KR" sz="2800" b="1"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Tree>
    <p:extLst>
      <p:ext uri="{BB962C8B-B14F-4D97-AF65-F5344CB8AC3E}">
        <p14:creationId xmlns:p14="http://schemas.microsoft.com/office/powerpoint/2010/main" val="4005109072"/>
      </p:ext>
    </p:extLst>
  </p:cSld>
  <p:clrMapOvr>
    <a:masterClrMapping/>
  </p:clrMapOvr>
  <mc:AlternateContent xmlns:mc="http://schemas.openxmlformats.org/markup-compatibility/2006" xmlns:p14="http://schemas.microsoft.com/office/powerpoint/2010/main">
    <mc:Choice Requires="p14">
      <p:transition spd="slow" p14:dur="2000" advTm="6128"/>
    </mc:Choice>
    <mc:Fallback xmlns="">
      <p:transition spd="slow" advTm="612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2: Compute Accelerators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1081404"/>
            <a:ext cx="8712968" cy="3939902"/>
          </a:xfrm>
        </p:spPr>
        <p:txBody>
          <a:bodyPr/>
          <a:lstStyle/>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DNN-ASICs</a:t>
            </a: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Amazon</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的</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Deep </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Learning Base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AMI: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提供雲端的平台環境，可以依照需求、預算建置</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訓練環境，以</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(Ubuntu 18.04</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為例子</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5" name="圖片 4"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89" y="2643757"/>
            <a:ext cx="2347163" cy="1798476"/>
          </a:xfrm>
          <a:prstGeom prst="rect">
            <a:avLst/>
          </a:prstGeom>
        </p:spPr>
      </p:pic>
      <p:pic>
        <p:nvPicPr>
          <p:cNvPr id="6" name="圖片 5" descr="畫面剪輯"/>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7824" y="2643757"/>
            <a:ext cx="6156176" cy="1866103"/>
          </a:xfrm>
          <a:prstGeom prst="rect">
            <a:avLst/>
          </a:prstGeom>
        </p:spPr>
      </p:pic>
    </p:spTree>
    <p:custDataLst>
      <p:tags r:id="rId1"/>
    </p:custDataLst>
    <p:extLst>
      <p:ext uri="{BB962C8B-B14F-4D97-AF65-F5344CB8AC3E}">
        <p14:creationId xmlns:p14="http://schemas.microsoft.com/office/powerpoint/2010/main" val="4063391431"/>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2: Compute Accelerators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15516" y="911959"/>
            <a:ext cx="8712968" cy="3939902"/>
          </a:xfrm>
        </p:spPr>
        <p:txBody>
          <a:bodyPr/>
          <a:lstStyle/>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FPGA Vendor:</a:t>
            </a:r>
          </a:p>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Xilinx:</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賽靈思是</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FPGA</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、可程式</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SoC</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及</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ACAP</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的發明者， 其高度靈活的可程式晶片由一系列先進的軟體和工具提供支持，可推動跨行業和多種技術的快速創新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從消費電子類到汽車類再到雲端</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400" b="1" dirty="0">
                <a:latin typeface="微軟正黑體 Light" panose="020B0304030504040204" pitchFamily="34" charset="-120"/>
                <a:ea typeface="微軟正黑體 Light" panose="020B0304030504040204" pitchFamily="34" charset="-120"/>
                <a:cs typeface="Arial" panose="020B0604020202020204" pitchFamily="34" charset="0"/>
              </a:rPr>
              <a:t>Intel(Altera):</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Altera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2013</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年就推出了</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Stratix</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10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Arria</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10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等封裝形式的產品</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在</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2017</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年</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2</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月</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，推出</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Cyclone 10</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低階、低功耗系統的</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系列</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endParaRPr lang="en-US" altLang="zh-TW" sz="2400" b="1"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3" name="圖片 2"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003" y="3781872"/>
            <a:ext cx="4123238" cy="1361628"/>
          </a:xfrm>
          <a:prstGeom prst="rect">
            <a:avLst/>
          </a:prstGeom>
        </p:spPr>
      </p:pic>
    </p:spTree>
    <p:custDataLst>
      <p:tags r:id="rId1"/>
    </p:custDataLst>
    <p:extLst>
      <p:ext uri="{BB962C8B-B14F-4D97-AF65-F5344CB8AC3E}">
        <p14:creationId xmlns:p14="http://schemas.microsoft.com/office/powerpoint/2010/main" val="51527802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a:t>
            </a:r>
            <a:r>
              <a:rPr lang="en-US" altLang="zh-TW" sz="2800" dirty="0" smtClean="0">
                <a:solidFill>
                  <a:schemeClr val="bg1"/>
                </a:solidFill>
                <a:latin typeface="標楷體" panose="03000509000000000000" pitchFamily="65" charset="-120"/>
                <a:ea typeface="標楷體" panose="03000509000000000000" pitchFamily="65" charset="-120"/>
              </a:rPr>
              <a:t>: Container Management</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Container management software(</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CMS</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可以當作是作業環境的管理，它包含</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1800" u="sng"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runtime</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、作業排程、資源管理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等等。</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也可以透過</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API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做為部屬環境和基礎設施間的橋樑。</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en-US" altLang="zh-TW" sz="18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Container </a:t>
            </a:r>
            <a:r>
              <a:rPr lang="en-US" altLang="zh-TW" sz="18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Runtimes</a:t>
            </a:r>
            <a:r>
              <a:rPr lang="zh-TW" altLang="en-US" sz="18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有利於整合</a:t>
            </a:r>
            <a:r>
              <a:rPr lang="en-US" altLang="zh-TW" sz="1800" dirty="0" err="1">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Devops</a:t>
            </a:r>
            <a:r>
              <a:rPr lang="zh-TW" altLang="en-US" sz="18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工具和</a:t>
            </a:r>
            <a:r>
              <a:rPr lang="en-US" altLang="zh-TW" sz="18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workflows</a:t>
            </a:r>
          </a:p>
          <a:p>
            <a:pPr>
              <a:lnSpc>
                <a:spcPct val="150000"/>
              </a:lnSpc>
              <a:spcBef>
                <a:spcPts val="0"/>
              </a:spcBef>
            </a:pPr>
            <a:r>
              <a:rPr lang="en-US" altLang="zh-TW" sz="18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18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則可</a:t>
            </a:r>
            <a:r>
              <a:rPr lang="zh-TW" altLang="en-US"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加速並簡化應用程式的生命週期、在不同環境間的轉換、優化資源</a:t>
            </a:r>
            <a:endPar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endPar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需要注意的是</a:t>
            </a:r>
            <a:r>
              <a:rPr lang="en-US" altLang="zh-TW"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2022</a:t>
            </a:r>
            <a:r>
              <a:rPr lang="zh-TW" altLang="en-US"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年預估</a:t>
            </a:r>
            <a:r>
              <a:rPr lang="en-US" altLang="zh-TW"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&gt;75%</a:t>
            </a:r>
            <a:r>
              <a:rPr lang="zh-TW" altLang="en-US"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企業會使用</a:t>
            </a:r>
            <a:r>
              <a:rPr lang="en-US" altLang="zh-TW"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applications</a:t>
            </a:r>
          </a:p>
          <a:p>
            <a:pPr>
              <a:lnSpc>
                <a:spcPct val="150000"/>
              </a:lnSpc>
              <a:spcBef>
                <a:spcPts val="0"/>
              </a:spcBef>
            </a:pPr>
            <a:r>
              <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   </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31008459"/>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a:t>
            </a:r>
            <a:r>
              <a:rPr lang="en-US" altLang="zh-TW" sz="2800" dirty="0" smtClean="0">
                <a:solidFill>
                  <a:schemeClr val="bg1"/>
                </a:solidFill>
                <a:latin typeface="標楷體" panose="03000509000000000000" pitchFamily="65" charset="-120"/>
                <a:ea typeface="標楷體" panose="03000509000000000000" pitchFamily="65" charset="-120"/>
              </a:rPr>
              <a:t>: Container Management</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2000" dirty="0" smtClean="0">
                <a:latin typeface="微軟正黑體 Light" panose="020B0304030504040204" pitchFamily="34" charset="-120"/>
                <a:ea typeface="微軟正黑體 Light" panose="020B0304030504040204" pitchFamily="34" charset="-120"/>
                <a:cs typeface="Arial" panose="020B0604020202020204" pitchFamily="34" charset="0"/>
              </a:rPr>
              <a:t>需要注意的是</a:t>
            </a:r>
            <a:r>
              <a:rPr lang="en-US" altLang="zh-TW" sz="2000" dirty="0" smtClean="0">
                <a:latin typeface="微軟正黑體 Light" panose="020B0304030504040204" pitchFamily="34" charset="-120"/>
                <a:ea typeface="微軟正黑體 Light" panose="020B0304030504040204" pitchFamily="34" charset="-120"/>
                <a:cs typeface="Arial" panose="020B0604020202020204" pitchFamily="34" charset="0"/>
              </a:rPr>
              <a:t>windows</a:t>
            </a:r>
            <a:r>
              <a:rPr lang="zh-TW" altLang="en-US" sz="2000" dirty="0" smtClean="0">
                <a:latin typeface="微軟正黑體 Light" panose="020B0304030504040204" pitchFamily="34" charset="-120"/>
                <a:ea typeface="微軟正黑體 Light" panose="020B0304030504040204" pitchFamily="34" charset="-120"/>
                <a:cs typeface="Arial" panose="020B0604020202020204" pitchFamily="34" charset="0"/>
              </a:rPr>
              <a:t>環境是落後於</a:t>
            </a:r>
            <a:r>
              <a:rPr lang="en-US" altLang="zh-TW" sz="2000" dirty="0" err="1" smtClean="0">
                <a:latin typeface="微軟正黑體 Light" panose="020B0304030504040204" pitchFamily="34" charset="-120"/>
                <a:ea typeface="微軟正黑體 Light" panose="020B0304030504040204" pitchFamily="34" charset="-120"/>
                <a:cs typeface="Arial" panose="020B0604020202020204" pitchFamily="34" charset="0"/>
              </a:rPr>
              <a:t>linux</a:t>
            </a:r>
            <a:r>
              <a:rPr lang="zh-TW" altLang="en-US" sz="2000" dirty="0" smtClean="0">
                <a:latin typeface="微軟正黑體 Light" panose="020B0304030504040204" pitchFamily="34" charset="-120"/>
                <a:ea typeface="微軟正黑體 Light" panose="020B0304030504040204" pitchFamily="34" charset="-120"/>
                <a:cs typeface="Arial" panose="020B0604020202020204" pitchFamily="34" charset="0"/>
              </a:rPr>
              <a:t>環境的，文中也提到</a:t>
            </a:r>
            <a:endParaRPr lang="en-US" altLang="zh-TW" sz="20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什麼組織適合使用</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management?</a:t>
            </a:r>
          </a:p>
          <a:p>
            <a:pPr marL="342900" indent="-342900">
              <a:lnSpc>
                <a:spcPct val="150000"/>
              </a:lnSpc>
              <a:spcBef>
                <a:spcPts val="0"/>
              </a:spcBef>
              <a:buFont typeface="Arial" panose="020B0604020202020204" pitchFamily="34" charset="0"/>
              <a:buChar char="•"/>
            </a:pP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Devops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導向</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有意願使用微服務</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microservices</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架構</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並且擁有可擴展性，</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高容量</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(high-volume)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應用程式</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想在相同設施的情況下提高軟體速度</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對組織而言擴展時間、優先供應這兩個因素是非常重要的</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36766219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a:t>
            </a:r>
            <a:r>
              <a:rPr lang="en-US" altLang="zh-TW" sz="2800" dirty="0" smtClean="0">
                <a:solidFill>
                  <a:schemeClr val="bg1"/>
                </a:solidFill>
                <a:latin typeface="標楷體" panose="03000509000000000000" pitchFamily="65" charset="-120"/>
                <a:ea typeface="標楷體" panose="03000509000000000000" pitchFamily="65" charset="-120"/>
              </a:rPr>
              <a:t>: Container Management</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Container Management 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Kubernetes(k8s):</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是由</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Google</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開發並開源的系統，專門用以自動化部屬、彈性擴充及容器應用管理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具</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分散式</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叢集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架構等功能。</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管理功能特性</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marL="342900" indent="-342900">
              <a:lnSpc>
                <a:spcPct val="150000"/>
              </a:lnSpc>
              <a:spcBef>
                <a:spcPts val="0"/>
              </a:spcBef>
              <a:buAutoNum type="arabicParenBoth"/>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多</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租戶管理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介面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(2)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平台擴充</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性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(3)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高可用性管理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介面</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應用</a:t>
            </a:r>
            <a:r>
              <a:rPr lang="zh-TW" altLang="en-US" sz="1800" b="1" dirty="0">
                <a:latin typeface="微軟正黑體 Light" panose="020B0304030504040204" pitchFamily="34" charset="-120"/>
                <a:ea typeface="微軟正黑體 Light" panose="020B0304030504040204" pitchFamily="34" charset="-120"/>
                <a:cs typeface="Arial" panose="020B0604020202020204" pitchFamily="34" charset="0"/>
              </a:rPr>
              <a:t>功能</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特性</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marL="342900" indent="-342900">
              <a:lnSpc>
                <a:spcPct val="150000"/>
              </a:lnSpc>
              <a:spcBef>
                <a:spcPts val="0"/>
              </a:spcBef>
              <a:buAutoNum type="arabicParenBoth"/>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滾動</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式</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升級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(2)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應用服務</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擴展性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(3)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自動化</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負載平衡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(4)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自動重啟失能</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服務</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但企業等級的</a:t>
            </a:r>
            <a:r>
              <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K8S</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在安全性、網路、多租戶及穩定度上尚未成熟。</a:t>
            </a:r>
            <a:endPar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155233925"/>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a:t>
            </a:r>
            <a:r>
              <a:rPr lang="en-US" altLang="zh-TW" sz="2800" dirty="0" smtClean="0">
                <a:solidFill>
                  <a:schemeClr val="bg1"/>
                </a:solidFill>
                <a:latin typeface="標楷體" panose="03000509000000000000" pitchFamily="65" charset="-120"/>
                <a:ea typeface="標楷體" panose="03000509000000000000" pitchFamily="65" charset="-120"/>
              </a:rPr>
              <a:t>: Container Management</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Container Management 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是戴</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爾科技（戴爾電腦母公司）旗下軟體公司，提供雲端運算和硬體虛擬化的軟體和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服務，號稱</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是第一個成功商業化的虛擬化</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x86</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架構</a:t>
            </a:r>
            <a:r>
              <a:rPr lang="zh-TW" altLang="en-US" sz="16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6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Pivotal</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與</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Google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cloud</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合作推出</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與</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Google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雲端平台、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NSX</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結合提供容器網路負載平衡與安全性，私有容器登錄工具則擁有企業級的管理和安全性。</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人員可以透過</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快速佈建、擴充</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K8S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叢集供開發人員部署容器化的應用程式</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(containerized)</a:t>
            </a:r>
          </a:p>
          <a:p>
            <a:pPr>
              <a:lnSpc>
                <a:spcPct val="150000"/>
              </a:lnSpc>
              <a:spcBef>
                <a:spcPts val="0"/>
              </a:spcBef>
            </a:pPr>
            <a:endParaRPr lang="en-US" altLang="zh-TW" sz="16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grpSp>
        <p:nvGrpSpPr>
          <p:cNvPr id="7" name="群組 6"/>
          <p:cNvGrpSpPr/>
          <p:nvPr/>
        </p:nvGrpSpPr>
        <p:grpSpPr>
          <a:xfrm>
            <a:off x="1512313" y="3686898"/>
            <a:ext cx="7623974" cy="1396786"/>
            <a:chOff x="251613" y="3641101"/>
            <a:chExt cx="7623974" cy="1396786"/>
          </a:xfrm>
        </p:grpSpPr>
        <p:sp>
          <p:nvSpPr>
            <p:cNvPr id="3" name="文字方塊 2"/>
            <p:cNvSpPr txBox="1"/>
            <p:nvPr/>
          </p:nvSpPr>
          <p:spPr>
            <a:xfrm>
              <a:off x="251613" y="4058141"/>
              <a:ext cx="1728192" cy="923330"/>
            </a:xfrm>
            <a:prstGeom prst="rect">
              <a:avLst/>
            </a:prstGeom>
            <a:solidFill>
              <a:srgbClr val="92D050"/>
            </a:solidFill>
          </p:spPr>
          <p:txBody>
            <a:bodyPr wrap="square" rtlCol="0">
              <a:spAutoFit/>
            </a:bodyPr>
            <a:lstStyle/>
            <a:p>
              <a:pPr algn="ctr"/>
              <a:endParaRPr lang="en-US" altLang="zh-TW" dirty="0" smtClean="0"/>
            </a:p>
            <a:p>
              <a:pPr algn="ctr"/>
              <a:r>
                <a:rPr lang="en-US" altLang="zh-TW" dirty="0" smtClean="0"/>
                <a:t>PKS</a:t>
              </a:r>
            </a:p>
            <a:p>
              <a:pPr algn="ctr"/>
              <a:endParaRPr lang="zh-TW" altLang="en-US" dirty="0"/>
            </a:p>
          </p:txBody>
        </p:sp>
        <p:sp>
          <p:nvSpPr>
            <p:cNvPr id="5" name="向右箭號 4"/>
            <p:cNvSpPr/>
            <p:nvPr/>
          </p:nvSpPr>
          <p:spPr>
            <a:xfrm>
              <a:off x="2125627" y="4276524"/>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908801" y="3730265"/>
              <a:ext cx="1728192" cy="369332"/>
            </a:xfrm>
            <a:prstGeom prst="rect">
              <a:avLst/>
            </a:prstGeom>
            <a:solidFill>
              <a:srgbClr val="FFC000"/>
            </a:solidFill>
          </p:spPr>
          <p:txBody>
            <a:bodyPr wrap="square" rtlCol="0">
              <a:spAutoFit/>
            </a:bodyPr>
            <a:lstStyle/>
            <a:p>
              <a:pPr algn="ctr"/>
              <a:r>
                <a:rPr lang="en-US" altLang="zh-TW" dirty="0" smtClean="0"/>
                <a:t>K8S_1</a:t>
              </a:r>
            </a:p>
          </p:txBody>
        </p:sp>
        <p:sp>
          <p:nvSpPr>
            <p:cNvPr id="33" name="文字方塊 32"/>
            <p:cNvSpPr txBox="1"/>
            <p:nvPr/>
          </p:nvSpPr>
          <p:spPr>
            <a:xfrm>
              <a:off x="2916915" y="4216118"/>
              <a:ext cx="1728192" cy="369332"/>
            </a:xfrm>
            <a:prstGeom prst="rect">
              <a:avLst/>
            </a:prstGeom>
            <a:solidFill>
              <a:srgbClr val="FFC000"/>
            </a:solidFill>
          </p:spPr>
          <p:txBody>
            <a:bodyPr wrap="square" rtlCol="0">
              <a:spAutoFit/>
            </a:bodyPr>
            <a:lstStyle/>
            <a:p>
              <a:pPr algn="ctr"/>
              <a:r>
                <a:rPr lang="en-US" altLang="zh-TW" dirty="0" smtClean="0"/>
                <a:t>K8S_2</a:t>
              </a:r>
            </a:p>
          </p:txBody>
        </p:sp>
        <p:sp>
          <p:nvSpPr>
            <p:cNvPr id="34" name="文字方塊 33"/>
            <p:cNvSpPr txBox="1"/>
            <p:nvPr/>
          </p:nvSpPr>
          <p:spPr>
            <a:xfrm>
              <a:off x="2916915" y="4668555"/>
              <a:ext cx="1728192" cy="369332"/>
            </a:xfrm>
            <a:prstGeom prst="rect">
              <a:avLst/>
            </a:prstGeom>
            <a:solidFill>
              <a:srgbClr val="FFC000"/>
            </a:solidFill>
          </p:spPr>
          <p:txBody>
            <a:bodyPr wrap="square" rtlCol="0">
              <a:spAutoFit/>
            </a:bodyPr>
            <a:lstStyle/>
            <a:p>
              <a:pPr algn="ctr"/>
              <a:r>
                <a:rPr lang="en-US" altLang="zh-TW" dirty="0" smtClean="0"/>
                <a:t>K8S_3</a:t>
              </a:r>
            </a:p>
          </p:txBody>
        </p:sp>
        <p:sp>
          <p:nvSpPr>
            <p:cNvPr id="35" name="向右箭號 34"/>
            <p:cNvSpPr/>
            <p:nvPr/>
          </p:nvSpPr>
          <p:spPr>
            <a:xfrm>
              <a:off x="4827611" y="3727142"/>
              <a:ext cx="720080" cy="267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向右箭號 35"/>
            <p:cNvSpPr/>
            <p:nvPr/>
          </p:nvSpPr>
          <p:spPr>
            <a:xfrm rot="1253402">
              <a:off x="4825394" y="4133527"/>
              <a:ext cx="694572" cy="124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向右箭號 36"/>
            <p:cNvSpPr/>
            <p:nvPr/>
          </p:nvSpPr>
          <p:spPr>
            <a:xfrm>
              <a:off x="4827611" y="4668555"/>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5597268" y="3641101"/>
              <a:ext cx="2256479" cy="369332"/>
            </a:xfrm>
            <a:prstGeom prst="rect">
              <a:avLst/>
            </a:prstGeom>
            <a:solidFill>
              <a:srgbClr val="FFFF00"/>
            </a:solidFill>
          </p:spPr>
          <p:txBody>
            <a:bodyPr wrap="square" rtlCol="0">
              <a:spAutoFit/>
            </a:bodyPr>
            <a:lstStyle/>
            <a:p>
              <a:r>
                <a:rPr lang="en-US" altLang="zh-TW" dirty="0" smtClean="0"/>
                <a:t>Containerized App1</a:t>
              </a:r>
              <a:endParaRPr lang="zh-TW" altLang="en-US" dirty="0"/>
            </a:p>
          </p:txBody>
        </p:sp>
        <p:sp>
          <p:nvSpPr>
            <p:cNvPr id="38" name="文字方塊 37"/>
            <p:cNvSpPr txBox="1"/>
            <p:nvPr/>
          </p:nvSpPr>
          <p:spPr>
            <a:xfrm>
              <a:off x="5619108" y="4150474"/>
              <a:ext cx="2256479" cy="369332"/>
            </a:xfrm>
            <a:prstGeom prst="rect">
              <a:avLst/>
            </a:prstGeom>
            <a:solidFill>
              <a:srgbClr val="FFFF00"/>
            </a:solidFill>
          </p:spPr>
          <p:txBody>
            <a:bodyPr wrap="square" rtlCol="0">
              <a:spAutoFit/>
            </a:bodyPr>
            <a:lstStyle/>
            <a:p>
              <a:r>
                <a:rPr lang="en-US" altLang="zh-TW" dirty="0" smtClean="0"/>
                <a:t>Containerized App2</a:t>
              </a:r>
              <a:endParaRPr lang="zh-TW" altLang="en-US" dirty="0"/>
            </a:p>
          </p:txBody>
        </p:sp>
        <p:sp>
          <p:nvSpPr>
            <p:cNvPr id="39" name="文字方塊 38"/>
            <p:cNvSpPr txBox="1"/>
            <p:nvPr/>
          </p:nvSpPr>
          <p:spPr>
            <a:xfrm>
              <a:off x="5619108" y="4621960"/>
              <a:ext cx="2256479" cy="369332"/>
            </a:xfrm>
            <a:prstGeom prst="rect">
              <a:avLst/>
            </a:prstGeom>
            <a:solidFill>
              <a:srgbClr val="FFFF00"/>
            </a:solidFill>
          </p:spPr>
          <p:txBody>
            <a:bodyPr wrap="square" rtlCol="0">
              <a:spAutoFit/>
            </a:bodyPr>
            <a:lstStyle/>
            <a:p>
              <a:r>
                <a:rPr lang="en-US" altLang="zh-TW" dirty="0" smtClean="0"/>
                <a:t>Containerized App3</a:t>
              </a:r>
              <a:endParaRPr lang="zh-TW" altLang="en-US" dirty="0"/>
            </a:p>
          </p:txBody>
        </p:sp>
      </p:grpSp>
    </p:spTree>
    <p:custDataLst>
      <p:tags r:id="rId1"/>
    </p:custDataLst>
    <p:extLst>
      <p:ext uri="{BB962C8B-B14F-4D97-AF65-F5344CB8AC3E}">
        <p14:creationId xmlns:p14="http://schemas.microsoft.com/office/powerpoint/2010/main" val="2291410303"/>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a:t>
            </a:r>
            <a:r>
              <a:rPr lang="en-US" altLang="zh-TW" sz="2800" dirty="0" smtClean="0">
                <a:solidFill>
                  <a:schemeClr val="bg1"/>
                </a:solidFill>
                <a:latin typeface="標楷體" panose="03000509000000000000" pitchFamily="65" charset="-120"/>
                <a:ea typeface="標楷體" panose="03000509000000000000" pitchFamily="65" charset="-120"/>
              </a:rPr>
              <a:t>: Container Management</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Container Management Vendor:</a:t>
            </a:r>
          </a:p>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Red Hat </a:t>
            </a: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(with IBM): </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是由紅帽公司推出的雲端運算平台或可以理解為</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kubernetes</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容器管理平台，開發人員可以快速安全</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地整併企業</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工作量並將其部署到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Kubernetes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叢集中。</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叢集建置在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Kubernetes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儲存器編排上，提供</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作業環境的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一致性及彈性</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而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IBM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則管理 </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的儲存器平台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(OCP)</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83491353"/>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4: </a:t>
            </a:r>
            <a:r>
              <a:rPr lang="en-US" altLang="zh-TW" sz="2800" dirty="0" err="1" smtClean="0">
                <a:solidFill>
                  <a:schemeClr val="bg1"/>
                </a:solidFill>
                <a:latin typeface="標楷體" panose="03000509000000000000" pitchFamily="65" charset="-120"/>
                <a:ea typeface="標楷體" panose="03000509000000000000" pitchFamily="65" charset="-120"/>
              </a:rPr>
              <a:t>Devops</a:t>
            </a:r>
            <a:r>
              <a:rPr lang="en-US" altLang="zh-TW" sz="2800" dirty="0" smtClean="0">
                <a:solidFill>
                  <a:schemeClr val="bg1"/>
                </a:solidFill>
                <a:latin typeface="標楷體" panose="03000509000000000000" pitchFamily="65" charset="-120"/>
                <a:ea typeface="標楷體" panose="03000509000000000000" pitchFamily="65" charset="-120"/>
              </a:rPr>
              <a:t> Toolchain</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DevOps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pipeline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activity</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通常包含</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plan</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create, verify, release, </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configure,monitor</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對應不同的步驟需使用不同的軟體工具，現在則有供應商將其整合。</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2022</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年預計有</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30%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以上的企業會使用，相比於</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2018</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年的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&lt;10%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消除程式開發上溝通執行的障礙，確保程式品質跟交</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期，並</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使交付</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(delivery)</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流程</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自動化。</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Gartner</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組織</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依據業務</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性質去選擇所需的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Toolchain</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；然而如果有多個交付平台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(ex.</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雲、</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App)</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，這時就需要多個不同供應商的工具搭配使用。</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718230564"/>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4: </a:t>
            </a:r>
            <a:r>
              <a:rPr lang="en-US" altLang="zh-TW" sz="2800" dirty="0" err="1" smtClean="0">
                <a:solidFill>
                  <a:schemeClr val="bg1"/>
                </a:solidFill>
                <a:latin typeface="標楷體" panose="03000509000000000000" pitchFamily="65" charset="-120"/>
                <a:ea typeface="標楷體" panose="03000509000000000000" pitchFamily="65" charset="-120"/>
              </a:rPr>
              <a:t>Devops</a:t>
            </a:r>
            <a:r>
              <a:rPr lang="en-US" altLang="zh-TW" sz="2800" dirty="0" smtClean="0">
                <a:solidFill>
                  <a:schemeClr val="bg1"/>
                </a:solidFill>
                <a:latin typeface="標楷體" panose="03000509000000000000" pitchFamily="65" charset="-120"/>
                <a:ea typeface="標楷體" panose="03000509000000000000" pitchFamily="65" charset="-120"/>
              </a:rPr>
              <a:t> Toolchain</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Devops</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Toolchain</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GitLab</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一款基於 </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Git</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的完全整合的軟體開發</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平台。另外</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GitLab</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且具有</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wiki</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以及線上編輯、</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issue</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跟蹤功能、</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CI/CD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等功能。</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每一次的提交</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commit</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後都會觸發</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CI/CD</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的動作產生流水</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線</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pipeline</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包含不同</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階段</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Stage</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階段用於</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邏輯切割，同一階段的任務以並列方式執行，階段間是順序執行，上一個階段執行失敗，下一個階段將不會執行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pic>
        <p:nvPicPr>
          <p:cNvPr id="3" name="圖片 2" descr="畫面剪輯"/>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8224" y="3124103"/>
            <a:ext cx="2232248" cy="1989702"/>
          </a:xfrm>
          <a:prstGeom prst="rect">
            <a:avLst/>
          </a:prstGeom>
        </p:spPr>
      </p:pic>
    </p:spTree>
    <p:custDataLst>
      <p:tags r:id="rId1"/>
    </p:custDataLst>
    <p:extLst>
      <p:ext uri="{BB962C8B-B14F-4D97-AF65-F5344CB8AC3E}">
        <p14:creationId xmlns:p14="http://schemas.microsoft.com/office/powerpoint/2010/main" val="329254991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4: </a:t>
            </a:r>
            <a:r>
              <a:rPr lang="en-US" altLang="zh-TW" sz="2800" dirty="0" err="1" smtClean="0">
                <a:solidFill>
                  <a:schemeClr val="bg1"/>
                </a:solidFill>
                <a:latin typeface="標楷體" panose="03000509000000000000" pitchFamily="65" charset="-120"/>
                <a:ea typeface="標楷體" panose="03000509000000000000" pitchFamily="65" charset="-120"/>
              </a:rPr>
              <a:t>Devops</a:t>
            </a:r>
            <a:r>
              <a:rPr lang="en-US" altLang="zh-TW" sz="2800" dirty="0" smtClean="0">
                <a:solidFill>
                  <a:schemeClr val="bg1"/>
                </a:solidFill>
                <a:latin typeface="標楷體" panose="03000509000000000000" pitchFamily="65" charset="-120"/>
                <a:ea typeface="標楷體" panose="03000509000000000000" pitchFamily="65" charset="-120"/>
              </a:rPr>
              <a:t> Toolchain</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Devops</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Toolchain</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文中提到其他針對</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Devops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不同階段所使用的工具，包含</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rPr>
              <a:t>Continuous configuration automation</a:t>
            </a:r>
            <a:r>
              <a:rPr lang="en-US" altLang="zh-TW" sz="1800" b="1" dirty="0" smtClean="0">
                <a:latin typeface="微軟正黑體 Light" panose="020B0304030504040204" pitchFamily="34" charset="-120"/>
                <a:ea typeface="微軟正黑體 Light" panose="020B0304030504040204" pitchFamily="34" charset="-12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rPr>
              <a:t>Chef</a:t>
            </a:r>
            <a:r>
              <a:rPr lang="en-US" altLang="zh-TW" sz="1800" dirty="0">
                <a:latin typeface="微軟正黑體 Light" panose="020B0304030504040204" pitchFamily="34" charset="-120"/>
                <a:ea typeface="微軟正黑體 Light" panose="020B0304030504040204" pitchFamily="34" charset="-120"/>
              </a:rPr>
              <a:t>, Puppet, </a:t>
            </a:r>
            <a:r>
              <a:rPr lang="en-US" altLang="zh-TW" sz="1800" dirty="0" err="1" smtClean="0">
                <a:latin typeface="微軟正黑體 Light" panose="020B0304030504040204" pitchFamily="34" charset="-120"/>
                <a:ea typeface="微軟正黑體 Light" panose="020B0304030504040204" pitchFamily="34" charset="-120"/>
              </a:rPr>
              <a:t>Ansible</a:t>
            </a:r>
            <a:r>
              <a:rPr lang="en-US" altLang="zh-TW" sz="1800" dirty="0" smtClean="0">
                <a:latin typeface="微軟正黑體 Light" panose="020B0304030504040204" pitchFamily="34" charset="-120"/>
                <a:ea typeface="微軟正黑體 Light" panose="020B0304030504040204" pitchFamily="34" charset="-120"/>
              </a:rPr>
              <a:t> and </a:t>
            </a:r>
            <a:r>
              <a:rPr lang="en-US" altLang="zh-TW" sz="1800" dirty="0" err="1" smtClean="0">
                <a:latin typeface="微軟正黑體 Light" panose="020B0304030504040204" pitchFamily="34" charset="-120"/>
                <a:ea typeface="微軟正黑體 Light" panose="020B0304030504040204" pitchFamily="34" charset="-120"/>
              </a:rPr>
              <a:t>SaltStack</a:t>
            </a:r>
            <a:r>
              <a:rPr lang="en-US" altLang="zh-TW" sz="1800" dirty="0" smtClean="0">
                <a:latin typeface="微軟正黑體 Light" panose="020B0304030504040204" pitchFamily="34" charset="-120"/>
                <a:ea typeface="微軟正黑體 Light" panose="020B0304030504040204" pitchFamily="34" charset="-120"/>
              </a:rPr>
              <a:t> .</a:t>
            </a:r>
            <a:endParaRPr lang="en-US" altLang="zh-TW" sz="1800" dirty="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rPr>
              <a:t>APM/infrastructure management</a:t>
            </a:r>
            <a:r>
              <a:rPr lang="en-US" altLang="zh-TW" sz="1800" b="1" dirty="0" smtClean="0">
                <a:latin typeface="微軟正黑體 Light" panose="020B0304030504040204" pitchFamily="34" charset="-120"/>
                <a:ea typeface="微軟正黑體 Light" panose="020B0304030504040204" pitchFamily="34" charset="-12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rPr>
              <a:t>Cisco </a:t>
            </a:r>
            <a:r>
              <a:rPr lang="en-US" altLang="zh-TW" sz="1800" dirty="0" err="1" smtClean="0">
                <a:latin typeface="微軟正黑體 Light" panose="020B0304030504040204" pitchFamily="34" charset="-120"/>
                <a:ea typeface="微軟正黑體 Light" panose="020B0304030504040204" pitchFamily="34" charset="-120"/>
              </a:rPr>
              <a:t>AppDynamics</a:t>
            </a:r>
            <a:r>
              <a:rPr lang="en-US" altLang="zh-TW" sz="1800" dirty="0" smtClean="0">
                <a:latin typeface="微軟正黑體 Light" panose="020B0304030504040204" pitchFamily="34" charset="-120"/>
                <a:ea typeface="微軟正黑體 Light" panose="020B0304030504040204" pitchFamily="34" charset="-120"/>
              </a:rPr>
              <a:t> , </a:t>
            </a:r>
            <a:r>
              <a:rPr lang="en-US" altLang="zh-TW" sz="1800" dirty="0" err="1" smtClean="0">
                <a:latin typeface="微軟正黑體 Light" panose="020B0304030504040204" pitchFamily="34" charset="-120"/>
                <a:ea typeface="微軟正黑體 Light" panose="020B0304030504040204" pitchFamily="34" charset="-120"/>
              </a:rPr>
              <a:t>Datadog</a:t>
            </a:r>
            <a:r>
              <a:rPr lang="en-US" altLang="zh-TW" sz="1800" dirty="0" smtClean="0">
                <a:latin typeface="微軟正黑體 Light" panose="020B0304030504040204" pitchFamily="34" charset="-120"/>
                <a:ea typeface="微軟正黑體 Light" panose="020B0304030504040204" pitchFamily="34" charset="-120"/>
              </a:rPr>
              <a:t> ,</a:t>
            </a:r>
            <a:r>
              <a:rPr lang="en-US" altLang="zh-TW" sz="1800" dirty="0" err="1" smtClean="0">
                <a:latin typeface="微軟正黑體 Light" panose="020B0304030504040204" pitchFamily="34" charset="-120"/>
                <a:ea typeface="微軟正黑體 Light" panose="020B0304030504040204" pitchFamily="34" charset="-120"/>
              </a:rPr>
              <a:t>Dynatrace</a:t>
            </a:r>
            <a:r>
              <a:rPr lang="en-US" altLang="zh-TW" sz="1800" dirty="0" smtClean="0">
                <a:latin typeface="微軟正黑體 Light" panose="020B0304030504040204" pitchFamily="34" charset="-120"/>
                <a:ea typeface="微軟正黑體 Light" panose="020B0304030504040204" pitchFamily="34" charset="-120"/>
              </a:rPr>
              <a:t> , </a:t>
            </a:r>
            <a:r>
              <a:rPr lang="en-US" altLang="zh-TW" sz="1800" dirty="0" smtClean="0">
                <a:latin typeface="微軟正黑體 Light" panose="020B0304030504040204" pitchFamily="34" charset="-120"/>
                <a:ea typeface="微軟正黑體 Light" panose="020B0304030504040204" pitchFamily="34" charset="-120"/>
              </a:rPr>
              <a:t>Elastic</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rPr>
              <a:t>, </a:t>
            </a:r>
            <a:r>
              <a:rPr lang="en-US" altLang="zh-TW" sz="1800" dirty="0">
                <a:latin typeface="微軟正黑體 Light" panose="020B0304030504040204" pitchFamily="34" charset="-120"/>
                <a:ea typeface="微軟正黑體 Light" panose="020B0304030504040204" pitchFamily="34" charset="-120"/>
              </a:rPr>
              <a:t>New Relic and </a:t>
            </a:r>
            <a:r>
              <a:rPr lang="en-US" altLang="zh-TW" sz="1800" dirty="0" err="1">
                <a:latin typeface="微軟正黑體 Light" panose="020B0304030504040204" pitchFamily="34" charset="-120"/>
                <a:ea typeface="微軟正黑體 Light" panose="020B0304030504040204" pitchFamily="34" charset="-120"/>
              </a:rPr>
              <a:t>Splunk</a:t>
            </a:r>
            <a:endParaRPr lang="en-US" altLang="zh-TW" sz="1800" dirty="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rPr>
              <a:t>Release automation tools</a:t>
            </a:r>
            <a:r>
              <a:rPr lang="en-US" altLang="zh-TW" sz="1800" b="1" dirty="0" smtClean="0">
                <a:latin typeface="微軟正黑體 Light" panose="020B0304030504040204" pitchFamily="34" charset="-120"/>
                <a:ea typeface="微軟正黑體 Light" panose="020B0304030504040204" pitchFamily="34" charset="-120"/>
              </a:rPr>
              <a:t>:</a:t>
            </a:r>
          </a:p>
          <a:p>
            <a:pPr>
              <a:lnSpc>
                <a:spcPct val="150000"/>
              </a:lnSpc>
              <a:spcBef>
                <a:spcPts val="0"/>
              </a:spcBef>
            </a:pPr>
            <a:r>
              <a:rPr lang="en-US" altLang="zh-TW" sz="1800" dirty="0" err="1" smtClean="0">
                <a:latin typeface="微軟正黑體 Light" panose="020B0304030504040204" pitchFamily="34" charset="-120"/>
                <a:ea typeface="微軟正黑體 Light" panose="020B0304030504040204" pitchFamily="34" charset="-120"/>
              </a:rPr>
              <a:t>CloudBees</a:t>
            </a:r>
            <a:r>
              <a:rPr lang="en-US" altLang="zh-TW" sz="1800" dirty="0">
                <a:latin typeface="微軟正黑體 Light" panose="020B0304030504040204" pitchFamily="34" charset="-120"/>
                <a:ea typeface="微軟正黑體 Light" panose="020B0304030504040204" pitchFamily="34" charset="-120"/>
              </a:rPr>
              <a:t>, Microsoft and </a:t>
            </a:r>
            <a:r>
              <a:rPr lang="en-US" altLang="zh-TW" sz="1800" dirty="0" err="1">
                <a:latin typeface="微軟正黑體 Light" panose="020B0304030504040204" pitchFamily="34" charset="-120"/>
                <a:ea typeface="微軟正黑體 Light" panose="020B0304030504040204" pitchFamily="34" charset="-120"/>
              </a:rPr>
              <a:t>XebiaLabs</a:t>
            </a:r>
            <a:r>
              <a:rPr lang="en-US" altLang="zh-TW" sz="1800" dirty="0">
                <a:latin typeface="微軟正黑體 Light" panose="020B0304030504040204" pitchFamily="34" charset="-120"/>
                <a:ea typeface="微軟正黑體 Light" panose="020B0304030504040204" pitchFamily="34" charset="-120"/>
              </a:rPr>
              <a:t>. </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48446836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13063"/>
            <a:ext cx="9144000" cy="88446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dirty="0" smtClean="0">
                <a:solidFill>
                  <a:schemeClr val="bg1"/>
                </a:solidFill>
                <a:latin typeface="微軟正黑體 Light" panose="020B0304030504040204" pitchFamily="34" charset="-120"/>
                <a:ea typeface="微軟正黑體 Light" panose="020B0304030504040204" pitchFamily="34" charset="-120"/>
              </a:rPr>
              <a:t>Introduction</a:t>
            </a:r>
            <a:r>
              <a:rPr lang="zh-TW" altLang="en-US" dirty="0" smtClean="0">
                <a:solidFill>
                  <a:schemeClr val="bg1"/>
                </a:solidFill>
                <a:latin typeface="微軟正黑體 Light" panose="020B0304030504040204" pitchFamily="34" charset="-120"/>
                <a:ea typeface="微軟正黑體 Light" panose="020B0304030504040204" pitchFamily="34" charset="-120"/>
              </a:rPr>
              <a:t> </a:t>
            </a:r>
            <a:r>
              <a:rPr lang="en-US" altLang="zh-TW" dirty="0" smtClean="0">
                <a:solidFill>
                  <a:schemeClr val="bg1"/>
                </a:solidFill>
                <a:latin typeface="微軟正黑體 Light" panose="020B0304030504040204" pitchFamily="34" charset="-120"/>
                <a:ea typeface="微軟正黑體 Light" panose="020B0304030504040204" pitchFamily="34" charset="-120"/>
              </a:rPr>
              <a:t>&amp;</a:t>
            </a:r>
            <a:r>
              <a:rPr lang="zh-TW" altLang="en-US" dirty="0" smtClean="0">
                <a:solidFill>
                  <a:schemeClr val="bg1"/>
                </a:solidFill>
                <a:latin typeface="微軟正黑體 Light" panose="020B0304030504040204" pitchFamily="34" charset="-120"/>
                <a:ea typeface="微軟正黑體 Light" panose="020B0304030504040204" pitchFamily="34" charset="-120"/>
              </a:rPr>
              <a:t> </a:t>
            </a:r>
            <a:r>
              <a:rPr lang="en-US" altLang="zh-TW" dirty="0" smtClean="0">
                <a:solidFill>
                  <a:schemeClr val="bg1"/>
                </a:solidFill>
                <a:latin typeface="微軟正黑體 Light" panose="020B0304030504040204" pitchFamily="34" charset="-120"/>
                <a:ea typeface="微軟正黑體 Light" panose="020B0304030504040204" pitchFamily="34" charset="-120"/>
              </a:rPr>
              <a:t>Overview</a:t>
            </a:r>
            <a:endParaRPr lang="zh-TW" altLang="en-US"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51520" y="932820"/>
            <a:ext cx="8424936" cy="720080"/>
          </a:xfrm>
        </p:spPr>
        <p:txBody>
          <a:bodyPr/>
          <a:lstStyle/>
          <a:p>
            <a:pPr>
              <a:lnSpc>
                <a:spcPct val="150000"/>
              </a:lnSpc>
              <a:spcBef>
                <a:spcPts val="0"/>
              </a:spcBef>
            </a:pPr>
            <a:r>
              <a:rPr lang="zh-TW" altLang="en-US" sz="2000" b="1"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敏捷開</a:t>
            </a:r>
            <a:r>
              <a:rPr lang="zh-TW" altLang="en-US" sz="2000" b="1" dirty="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發</a:t>
            </a:r>
            <a:r>
              <a:rPr lang="zh-TW" altLang="en-US" sz="2000" b="1"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、雲端的革新對資訊組織是至關重要的，</a:t>
            </a:r>
            <a:endParaRPr lang="en-US" altLang="zh-TW" sz="2000" b="1"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000" b="1"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因此</a:t>
            </a:r>
            <a:r>
              <a:rPr lang="en-US" altLang="zh-TW" sz="2000" b="1"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Gartner</a:t>
            </a:r>
            <a:r>
              <a:rPr lang="zh-TW" altLang="en-US" sz="2000" b="1"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提出</a:t>
            </a:r>
            <a:r>
              <a:rPr lang="en-US" altLang="zh-TW" sz="2000" b="1" dirty="0" smtClean="0">
                <a:latin typeface="微軟正黑體 Light" panose="020B0304030504040204" pitchFamily="34" charset="-120"/>
                <a:ea typeface="微軟正黑體 Light" panose="020B0304030504040204" pitchFamily="34" charset="-120"/>
                <a:cs typeface="Arial" panose="020B0604020202020204" pitchFamily="34" charset="0"/>
              </a:rPr>
              <a:t>10</a:t>
            </a:r>
            <a:r>
              <a:rPr lang="zh-TW" altLang="en-US" sz="2000" b="1" dirty="0" smtClean="0">
                <a:latin typeface="微軟正黑體 Light" panose="020B0304030504040204" pitchFamily="34" charset="-120"/>
                <a:ea typeface="微軟正黑體 Light" panose="020B0304030504040204" pitchFamily="34" charset="-120"/>
                <a:cs typeface="Arial" panose="020B0604020202020204" pitchFamily="34" charset="0"/>
              </a:rPr>
              <a:t>項資訊組織應該在</a:t>
            </a:r>
            <a:r>
              <a:rPr lang="en-US" altLang="zh-TW" sz="2000" b="1" dirty="0" smtClean="0">
                <a:latin typeface="微軟正黑體 Light" panose="020B0304030504040204" pitchFamily="34" charset="-120"/>
                <a:ea typeface="微軟正黑體 Light" panose="020B0304030504040204" pitchFamily="34" charset="-120"/>
                <a:cs typeface="Arial" panose="020B0604020202020204" pitchFamily="34" charset="0"/>
              </a:rPr>
              <a:t>2024</a:t>
            </a:r>
            <a:r>
              <a:rPr lang="zh-TW" altLang="en-US" sz="2000" b="1" dirty="0" smtClean="0">
                <a:latin typeface="微軟正黑體 Light" panose="020B0304030504040204" pitchFamily="34" charset="-120"/>
                <a:ea typeface="微軟正黑體 Light" panose="020B0304030504040204" pitchFamily="34" charset="-120"/>
                <a:cs typeface="Arial" panose="020B0604020202020204" pitchFamily="34" charset="0"/>
              </a:rPr>
              <a:t>以前實行的基礎技術</a:t>
            </a:r>
            <a:r>
              <a:rPr lang="zh-TW" altLang="en-US" sz="2000" b="1"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20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但是</a:t>
            </a:r>
            <a:r>
              <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實行</a:t>
            </a:r>
            <a:r>
              <a:rPr lang="zh-TW" altLang="en-US" sz="1800" u="sng" dirty="0">
                <a:latin typeface="微軟正黑體 Light" panose="020B0304030504040204" pitchFamily="34" charset="-120"/>
                <a:ea typeface="微軟正黑體 Light" panose="020B0304030504040204" pitchFamily="34" charset="-120"/>
                <a:cs typeface="Arial" panose="020B0604020202020204" pitchFamily="34" charset="0"/>
              </a:rPr>
              <a:t>前的現況</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問題有</a:t>
            </a:r>
            <a:r>
              <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主要發現</a:t>
            </a:r>
            <a:r>
              <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u="sng"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8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4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400" b="1"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5" name="文字方塊 4"/>
          <p:cNvSpPr txBox="1"/>
          <p:nvPr/>
        </p:nvSpPr>
        <p:spPr>
          <a:xfrm>
            <a:off x="629308" y="2408271"/>
            <a:ext cx="8461448" cy="3000821"/>
          </a:xfrm>
          <a:prstGeom prst="rect">
            <a:avLst/>
          </a:prstGeom>
          <a:noFill/>
        </p:spPr>
        <p:txBody>
          <a:bodyPr wrap="square" rtlCol="0">
            <a:spAutoFit/>
          </a:bodyPr>
          <a:lstStyle/>
          <a:p>
            <a:pPr marL="342900" indent="-342900">
              <a:lnSpc>
                <a:spcPct val="150000"/>
              </a:lnSpc>
              <a:spcBef>
                <a:spcPts val="0"/>
              </a:spcBef>
              <a:buAutoNum type="arabicPeriod"/>
            </a:pPr>
            <a:r>
              <a:rPr lang="zh-TW" altLang="en-US" sz="2000" b="1" dirty="0">
                <a:latin typeface="微軟正黑體 Light" panose="020B0304030504040204" pitchFamily="34" charset="-120"/>
                <a:ea typeface="微軟正黑體 Light" panose="020B0304030504040204" pitchFamily="34" charset="-120"/>
                <a:cs typeface="Arial" panose="020B0604020202020204" pitchFamily="34" charset="0"/>
              </a:rPr>
              <a:t>舊</a:t>
            </a:r>
            <a:r>
              <a:rPr lang="zh-TW" altLang="en-US" sz="2000" b="1" dirty="0" smtClean="0">
                <a:latin typeface="微軟正黑體 Light" panose="020B0304030504040204" pitchFamily="34" charset="-120"/>
                <a:ea typeface="微軟正黑體 Light" panose="020B0304030504040204" pitchFamily="34" charset="-120"/>
                <a:cs typeface="Arial" panose="020B0604020202020204" pitchFamily="34" charset="0"/>
              </a:rPr>
              <a:t>有的系統需進行調整，能夠用於日後自動化維護</a:t>
            </a:r>
            <a:endParaRPr lang="en-US" altLang="zh-TW" sz="20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銀行業需維持高度穩定許多系統較</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舊要</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自動化是一大</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難題</a:t>
            </a:r>
            <a:endPar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000" b="1" dirty="0" smtClean="0">
                <a:latin typeface="微軟正黑體 Light" panose="020B0304030504040204" pitchFamily="34" charset="-120"/>
                <a:ea typeface="微軟正黑體 Light" panose="020B0304030504040204" pitchFamily="34" charset="-120"/>
                <a:cs typeface="Arial" panose="020B0604020202020204" pitchFamily="34" charset="0"/>
              </a:rPr>
              <a:t>2.  </a:t>
            </a:r>
            <a:r>
              <a:rPr lang="zh-TW" altLang="en-US" sz="2000" b="1" dirty="0" smtClean="0">
                <a:latin typeface="微軟正黑體 Light" panose="020B0304030504040204" pitchFamily="34" charset="-120"/>
                <a:ea typeface="微軟正黑體 Light" panose="020B0304030504040204" pitchFamily="34" charset="-120"/>
                <a:cs typeface="Arial" panose="020B0604020202020204" pitchFamily="34" charset="0"/>
              </a:rPr>
              <a:t>從</a:t>
            </a:r>
            <a:r>
              <a:rPr lang="zh-TW" altLang="en-US" sz="2000" b="1" dirty="0">
                <a:latin typeface="微軟正黑體 Light" panose="020B0304030504040204" pitchFamily="34" charset="-120"/>
                <a:ea typeface="微軟正黑體 Light" panose="020B0304030504040204" pitchFamily="34" charset="-120"/>
                <a:cs typeface="Arial" panose="020B0604020202020204" pitchFamily="34" charset="0"/>
              </a:rPr>
              <a:t>傳統</a:t>
            </a:r>
            <a:r>
              <a:rPr lang="en-US" altLang="zh-TW" sz="2000" b="1" dirty="0">
                <a:latin typeface="微軟正黑體 Light" panose="020B0304030504040204" pitchFamily="34" charset="-120"/>
                <a:ea typeface="微軟正黑體 Light" panose="020B0304030504040204" pitchFamily="34" charset="-120"/>
                <a:cs typeface="Arial" panose="020B0604020202020204" pitchFamily="34" charset="0"/>
              </a:rPr>
              <a:t>infrastructure</a:t>
            </a:r>
            <a:r>
              <a:rPr lang="zh-TW" altLang="en-US" sz="2000" b="1" dirty="0">
                <a:latin typeface="微軟正黑體 Light" panose="020B0304030504040204" pitchFamily="34" charset="-120"/>
                <a:ea typeface="微軟正黑體 Light" panose="020B0304030504040204" pitchFamily="34" charset="-120"/>
                <a:cs typeface="Arial" panose="020B0604020202020204" pitchFamily="34" charset="0"/>
              </a:rPr>
              <a:t>到雲端、開源的轉變</a:t>
            </a:r>
            <a:endParaRPr lang="en-US" altLang="zh-TW" sz="20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逐漸將環境轉移到雲端上</a:t>
            </a:r>
            <a:endPar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AutoNum type="arabicPeriod" startAt="3"/>
            </a:pPr>
            <a:r>
              <a:rPr lang="zh-TW" altLang="en-US" sz="2000" b="1" dirty="0" smtClean="0">
                <a:latin typeface="微軟正黑體 Light" panose="020B0304030504040204" pitchFamily="34" charset="-120"/>
                <a:ea typeface="微軟正黑體 Light" panose="020B0304030504040204" pitchFamily="34" charset="-120"/>
                <a:cs typeface="Arial" panose="020B0604020202020204" pitchFamily="34" charset="0"/>
              </a:rPr>
              <a:t>持續創新、了解產業動向提高自身組織能力、競爭力</a:t>
            </a:r>
            <a:endParaRPr lang="en-US" altLang="zh-TW" sz="20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哪些適合做、哪些要先做</a:t>
            </a:r>
            <a:endParaRPr lang="en-US" altLang="zh-TW" dirty="0">
              <a:latin typeface="微軟正黑體 Light" panose="020B0304030504040204" pitchFamily="34" charset="-120"/>
              <a:ea typeface="微軟正黑體 Light" panose="020B0304030504040204" pitchFamily="34" charset="-120"/>
              <a:cs typeface="Arial" panose="020B0604020202020204" pitchFamily="34" charset="0"/>
            </a:endParaRPr>
          </a:p>
          <a:p>
            <a:endParaRPr lang="zh-TW" altLang="en-US" dirty="0"/>
          </a:p>
        </p:txBody>
      </p:sp>
    </p:spTree>
    <p:custDataLst>
      <p:tags r:id="rId1"/>
    </p:custDataLst>
    <p:extLst>
      <p:ext uri="{BB962C8B-B14F-4D97-AF65-F5344CB8AC3E}">
        <p14:creationId xmlns:p14="http://schemas.microsoft.com/office/powerpoint/2010/main" val="2647659020"/>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5: Edge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邊緣計算是分布式計算拓樸，</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拓樸設計</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上</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將處理資訊的過程盡可能接近使用者或機器，而非較遠的伺服器或雲端，將運算及流量維持在本地端，能</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降低</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延遲、雲端及頻寬的</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負荷</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，在物聯網上應用的效果會特別</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顯著</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。同時建立樞紐處理比較複雜的數值計算或數據精簡。</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將邊緣計算納入中遠程的規畫之中，應多嘗試做數據精簡、與雲的互連，而不是應用程式。必須多了解部署多雲、多端點應用程式的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gateway</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和</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hub</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預計到了</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2022</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年有超過半數的資料會來自邊緣計算</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773494341"/>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5: Edge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Edge Computing</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Amazon </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Snowball Edge</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資料傳輸</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裝置，具備內建儲存以及透過特定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AWS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服務的運算能力</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。支援</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在中斷連接的環境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例如，船上、風車和偏僻的工廠</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下進行本機資料處理和收集。</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Storage Optimized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用於</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預先處理和大規模資料傳輸</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Compute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Optimized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用於</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在網路連接有限或沒有網路連接的環境下執行進階機器學習工作負載</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Snowball Edge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已預先</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設定完成而且不必連接到網際網路，所以運算處理和資料收集的作業可以在隔離的操作環境中進行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。如同擁有</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完整的 </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AWS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連線能力一樣，在節點執行相同的軟體和存取特定的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AWS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功能。</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152102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5: Edge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Edge Computing</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Akamai Edge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DNS</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:Akamai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是一家位於美國的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CDN</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、雲端服務供應商，主要業務是出租給企業伺服器，使他們用戶的存取速度變快。</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Edge DNS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是他們其中一項重要的服務，當伺服器同時湧入大量</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request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時，可將</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DNS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resolution</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移動到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Akamai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，以維持服務。以下是官方所列的優點</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(1)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Trust-Based Security</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(2)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24/7 Availablity,100% Uptime SLA</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(3)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Secure </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Implenetation</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(4)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IP Throttling</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93264569"/>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6: Hybrid Cloud</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混合雲即使用了私有雲和公有雲並具備兩者優點，公有雲的低成本、靈活、擴展性，私有雲的安全性、可靠度。混合雲自身優點則有服務整合、跨服務安全性、彈性動態的運行，但缺點就是架構過於複雜。</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採用混合雲前須先</a:t>
            </a:r>
            <a:r>
              <a:rPr lang="zh-TW" altLang="en-US" sz="1800" b="1" u="sng"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建立安全性管理標準</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，以協調兩種雲形成的混合環境。文中特別提到使用</a:t>
            </a:r>
            <a:r>
              <a:rPr lang="en-US" altLang="zh-TW" sz="1800" dirty="0" err="1" smtClean="0"/>
              <a:t>cloudbursting</a:t>
            </a:r>
            <a:r>
              <a:rPr lang="zh-TW" altLang="en-US" sz="1800" dirty="0" smtClean="0"/>
              <a:t>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動態雲</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(dynamic)</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要謹慎，它們尚未成熟且都有潛在的問題；但也鼓勵依照適當的風險指南進行試驗不同的混合雲模式。預計</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2022</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年有超過八成</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組織會使用混合雲或其他多雲模式。</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658314356"/>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6: Hybrid Cloud</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Hybrid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Cloud</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VMWare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tanzu:</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旗下一款針對混合雲的解決方案，包含多個功能模組</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pic>
        <p:nvPicPr>
          <p:cNvPr id="3" name="圖片 2"/>
          <p:cNvPicPr>
            <a:picLocks noChangeAspect="1"/>
          </p:cNvPicPr>
          <p:nvPr/>
        </p:nvPicPr>
        <p:blipFill rotWithShape="1">
          <a:blip r:embed="rId4"/>
          <a:srcRect l="26381" t="32343" r="11445" b="33358"/>
          <a:stretch/>
        </p:blipFill>
        <p:spPr>
          <a:xfrm>
            <a:off x="425897" y="1923678"/>
            <a:ext cx="8477861" cy="2630835"/>
          </a:xfrm>
          <a:prstGeom prst="rect">
            <a:avLst/>
          </a:prstGeom>
        </p:spPr>
      </p:pic>
    </p:spTree>
    <p:custDataLst>
      <p:tags r:id="rId1"/>
    </p:custDataLst>
    <p:extLst>
      <p:ext uri="{BB962C8B-B14F-4D97-AF65-F5344CB8AC3E}">
        <p14:creationId xmlns:p14="http://schemas.microsoft.com/office/powerpoint/2010/main" val="184591285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7</a:t>
            </a:r>
            <a:r>
              <a:rPr lang="en-US" altLang="zh-TW" sz="2800" dirty="0" smtClean="0">
                <a:solidFill>
                  <a:schemeClr val="bg1"/>
                </a:solidFill>
                <a:latin typeface="標楷體" panose="03000509000000000000" pitchFamily="65" charset="-120"/>
                <a:ea typeface="標楷體" panose="03000509000000000000" pitchFamily="65" charset="-120"/>
              </a:rPr>
              <a:t>: Intent-based Networking </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意向型網路可縮短企業與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部門之間的資訊落差</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。透</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過</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擷取企業</a:t>
            </a:r>
            <a:r>
              <a:rPr lang="zh-TW" altLang="en-US" sz="1800" u="sng" dirty="0">
                <a:latin typeface="微軟正黑體 Light" panose="020B0304030504040204" pitchFamily="34" charset="-120"/>
                <a:ea typeface="微軟正黑體 Light" panose="020B0304030504040204" pitchFamily="34" charset="-120"/>
                <a:cs typeface="Arial" panose="020B0604020202020204" pitchFamily="34" charset="0"/>
              </a:rPr>
              <a:t>意向</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，啟動網路自動化政策，並持續監控驗證</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使端對端網路與該意向密切配合，確保網路與意向的一致性。意向</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可套用至應用程式服務等級、資安政策、合規性、營運程序和其他業務需求</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。目前採用的企業不到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15</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個，到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2022</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年預計會增加到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1500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個。</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減少營運支出、性能優化、減少專門工具成本、增強文件歸類、提高合規性</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完整的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Intent-based networking system(IBNS)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可減少</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50-90%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網路服務設施的時間。</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9303635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7</a:t>
            </a:r>
            <a:r>
              <a:rPr lang="en-US" altLang="zh-TW" sz="2800" dirty="0" smtClean="0">
                <a:solidFill>
                  <a:schemeClr val="bg1"/>
                </a:solidFill>
                <a:latin typeface="標楷體" panose="03000509000000000000" pitchFamily="65" charset="-120"/>
                <a:ea typeface="標楷體" panose="03000509000000000000" pitchFamily="65" charset="-120"/>
              </a:rPr>
              <a:t>: Intent-based Networking </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建構</a:t>
            </a:r>
            <a:r>
              <a:rPr lang="en-US" altLang="zh-TW"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IBNS</a:t>
            </a:r>
            <a:r>
              <a:rPr lang="zh-TW" altLang="en-US"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需要對網路行為有抽象、建模的能力，同時也須配合網路設計和營運文化的轉變，如果現在組織的環境是使用多個供應商，要做</a:t>
            </a:r>
            <a:r>
              <a:rPr lang="en-US" altLang="zh-TW"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IBNS</a:t>
            </a:r>
            <a:r>
              <a:rPr lang="zh-TW" altLang="en-US"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會更加困難。</a:t>
            </a:r>
            <a:endParaRPr lang="en-US" altLang="zh-TW"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endParaRPr>
          </a:p>
          <a:p>
            <a:pPr>
              <a:lnSpc>
                <a:spcPct val="150000"/>
              </a:lnSpc>
              <a:spcBef>
                <a:spcPts val="0"/>
              </a:spcBef>
            </a:pPr>
            <a:r>
              <a:rPr lang="zh-TW" altLang="en-US"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可以選擇支援多廠商網路架構的</a:t>
            </a:r>
            <a:r>
              <a:rPr lang="en-US" altLang="zh-TW"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IBNS</a:t>
            </a:r>
            <a:r>
              <a:rPr lang="zh-TW" altLang="en-US"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，並將其擴展到公有雲的環境，增加應用的範圍避免被供應商提供的少數功能所限制住</a:t>
            </a:r>
            <a:r>
              <a:rPr lang="en-US" altLang="zh-TW"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(vendor lock-in)</a:t>
            </a:r>
            <a:r>
              <a:rPr lang="zh-TW" altLang="en-US" sz="1800"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a:t>
            </a:r>
            <a:endParaRPr lang="en-US" altLang="zh-TW" sz="1800"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endParaRPr>
          </a:p>
          <a:p>
            <a:pPr>
              <a:lnSpc>
                <a:spcPct val="150000"/>
              </a:lnSpc>
              <a:spcBef>
                <a:spcPts val="0"/>
              </a:spcBef>
            </a:pPr>
            <a:endParaRPr lang="en-US" altLang="zh-TW" sz="1800"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84526614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sz="2800"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7: Intent-based Networking </a:t>
            </a:r>
            <a:endParaRPr lang="zh-TW" altLang="en-US" sz="20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IBN 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Cisco DNA(</a:t>
            </a:r>
            <a:r>
              <a:rPr lang="en-US" altLang="zh-TW" dirty="0"/>
              <a:t>Digital Network </a:t>
            </a:r>
            <a:r>
              <a:rPr lang="en-US" altLang="zh-TW" dirty="0" smtClean="0"/>
              <a:t>Architecture</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是企業意向型網路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其</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網路</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管理和指揮</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中心可</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在數分鐘內佈建和設定所有的網路裝置。使用先進的人工智慧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(AI)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和機器學習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(ML)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來主動</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監控</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、疑難排解和最佳化您的網路。整合第三方</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系統改善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營運流程。</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原則型自動化</a:t>
            </a: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端對端能見度</a:t>
            </a: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安全連線</a:t>
            </a: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支援服務</a:t>
            </a: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35920445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sz="2800"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7: Intent-based Networking </a:t>
            </a:r>
            <a:endParaRPr lang="zh-TW" altLang="en-US" sz="20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IBN Vendor:</a:t>
            </a:r>
          </a:p>
          <a:p>
            <a:pPr>
              <a:lnSpc>
                <a:spcPct val="150000"/>
              </a:lnSpc>
              <a:spcBef>
                <a:spcPts val="0"/>
              </a:spcBef>
            </a:pP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Apstra</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AOS:</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AOS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是</a:t>
            </a:r>
            <a:r>
              <a:rPr lang="en-US" altLang="zh-TW" sz="1800" dirty="0">
                <a:latin typeface="微軟正黑體 Light" panose="020B0304030504040204" pitchFamily="34" charset="-120"/>
                <a:ea typeface="微軟正黑體 Light" panose="020B0304030504040204" pitchFamily="34" charset="-120"/>
              </a:rPr>
              <a:t>software-only </a:t>
            </a:r>
            <a:r>
              <a:rPr lang="en-US" altLang="zh-TW" sz="1800" dirty="0" smtClean="0">
                <a:latin typeface="微軟正黑體 Light" panose="020B0304030504040204" pitchFamily="34" charset="-120"/>
                <a:ea typeface="微軟正黑體 Light" panose="020B0304030504040204" pitchFamily="34" charset="-120"/>
              </a:rPr>
              <a:t>implementation</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可以</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安裝在任何</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VM</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或服務器上</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。一旦</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AOS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準備好需</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要</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管理的軟硬體設備</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，在網絡設計階段，您就可以定義多個邏輯設備和機架並將它們組裝成模板。 其他詳細信息，例如機架類型，路</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由政策，</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EVPN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VxLAN</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IPv4 / v6</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和其他資源，可以分配給每個模板並與兼</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容實體設備</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例如，</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Cisco</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或</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Arista</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或</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Cumulus</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等）。 可以在虛擬數據中心中一起創建和實例化多個模板，以創建</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整個意向網路的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藍圖。</a:t>
            </a: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73078945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8</a:t>
            </a:r>
            <a:r>
              <a:rPr lang="en-US" altLang="zh-TW" sz="2800" dirty="0">
                <a:solidFill>
                  <a:schemeClr val="bg1"/>
                </a:solidFill>
                <a:latin typeface="標楷體" panose="03000509000000000000" pitchFamily="65" charset="-120"/>
                <a:ea typeface="標楷體" panose="03000509000000000000" pitchFamily="65" charset="-120"/>
              </a:rPr>
              <a:t>: Next-Generation Memory</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692455"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能夠取代伺服器上</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DRAM</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的非揮發性存儲器，他的價格及密度接近快閃記憶體，但速度則快將近</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5-10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倍，比任何的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SSD</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還要來的快，只是當它作為儲存裝置</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(storage)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的時候會受限於</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PCIe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接口。另一方面這種記憶體可以有較高的整合度，</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減少資料中心的空間成本，當作</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persistent memory</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時候可以加速應用系統架構的</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I/O</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瓶頸</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技術</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包含</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600" b="1" dirty="0" smtClean="0">
                <a:latin typeface="微軟正黑體 Light" panose="020B0304030504040204" pitchFamily="34" charset="-120"/>
                <a:ea typeface="微軟正黑體 Light" panose="020B0304030504040204" pitchFamily="34" charset="-120"/>
                <a:cs typeface="Arial" panose="020B0604020202020204" pitchFamily="34" charset="0"/>
              </a:rPr>
              <a:t>Intel</a:t>
            </a:r>
            <a:r>
              <a:rPr lang="zh-TW" altLang="en-US" sz="16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600" b="1" dirty="0" smtClean="0">
                <a:latin typeface="微軟正黑體 Light" panose="020B0304030504040204" pitchFamily="34" charset="-120"/>
                <a:ea typeface="微軟正黑體 Light" panose="020B0304030504040204" pitchFamily="34" charset="-120"/>
                <a:cs typeface="Arial" panose="020B0604020202020204" pitchFamily="34" charset="0"/>
              </a:rPr>
              <a:t>3D </a:t>
            </a:r>
            <a:r>
              <a:rPr lang="en-US" altLang="zh-TW" sz="1600" b="1" dirty="0" err="1" smtClean="0">
                <a:latin typeface="微軟正黑體 Light" panose="020B0304030504040204" pitchFamily="34" charset="-120"/>
                <a:ea typeface="微軟正黑體 Light" panose="020B0304030504040204" pitchFamily="34" charset="-120"/>
                <a:cs typeface="Arial" panose="020B0604020202020204" pitchFamily="34" charset="0"/>
              </a:rPr>
              <a:t>Xpoint</a:t>
            </a:r>
            <a:r>
              <a:rPr lang="zh-TW" altLang="en-US" sz="16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600" b="1" dirty="0" smtClean="0">
                <a:latin typeface="微軟正黑體 Light" panose="020B0304030504040204" pitchFamily="34" charset="-120"/>
                <a:ea typeface="微軟正黑體 Light" panose="020B0304030504040204" pitchFamily="34" charset="-120"/>
                <a:cs typeface="Arial" panose="020B0604020202020204" pitchFamily="34" charset="0"/>
              </a:rPr>
              <a:t>HPE ion migration </a:t>
            </a:r>
            <a:r>
              <a:rPr lang="en-US" altLang="zh-TW" sz="1600" b="1" dirty="0" err="1" smtClean="0">
                <a:latin typeface="微軟正黑體 Light" panose="020B0304030504040204" pitchFamily="34" charset="-120"/>
                <a:ea typeface="微軟正黑體 Light" panose="020B0304030504040204" pitchFamily="34" charset="-120"/>
                <a:cs typeface="Arial" panose="020B0604020202020204" pitchFamily="34" charset="0"/>
              </a:rPr>
              <a:t>memristor</a:t>
            </a:r>
            <a:r>
              <a:rPr lang="en-US" altLang="zh-TW" sz="16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6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600" b="1" dirty="0" smtClean="0">
                <a:latin typeface="微軟正黑體 Light" panose="020B0304030504040204" pitchFamily="34" charset="-120"/>
                <a:ea typeface="微軟正黑體 Light" panose="020B0304030504040204" pitchFamily="34" charset="-120"/>
                <a:cs typeface="Arial" panose="020B0604020202020204" pitchFamily="34" charset="0"/>
              </a:rPr>
              <a:t>Spin-transfer torque</a:t>
            </a:r>
            <a:r>
              <a:rPr lang="zh-TW" altLang="en-US" sz="16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6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3D </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Xpoint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memory cell</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技術對</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PCIe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和</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NVM</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的硬體需求降低，和</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SSD</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比起來擁有更低的寫入延遲和更高的效率，可以運用這些特點來更改軟體和驅動程式的配置。</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endParaRPr lang="en-US" altLang="zh-TW" sz="1800" dirty="0" smtClean="0">
              <a:solidFill>
                <a:srgbClr val="FF0000"/>
              </a:solidFill>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02268314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13063"/>
            <a:ext cx="9144000" cy="88446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dirty="0" smtClean="0">
                <a:solidFill>
                  <a:schemeClr val="bg1"/>
                </a:solidFill>
                <a:latin typeface="微軟正黑體 Light" panose="020B0304030504040204" pitchFamily="34" charset="-120"/>
                <a:ea typeface="微軟正黑體 Light" panose="020B0304030504040204" pitchFamily="34" charset="-120"/>
              </a:rPr>
              <a:t>Introduction</a:t>
            </a:r>
            <a:r>
              <a:rPr lang="zh-TW" altLang="en-US" dirty="0" smtClean="0">
                <a:solidFill>
                  <a:schemeClr val="bg1"/>
                </a:solidFill>
                <a:latin typeface="微軟正黑體 Light" panose="020B0304030504040204" pitchFamily="34" charset="-120"/>
                <a:ea typeface="微軟正黑體 Light" panose="020B0304030504040204" pitchFamily="34" charset="-120"/>
              </a:rPr>
              <a:t> </a:t>
            </a:r>
            <a:r>
              <a:rPr lang="en-US" altLang="zh-TW" dirty="0" smtClean="0">
                <a:solidFill>
                  <a:schemeClr val="bg1"/>
                </a:solidFill>
                <a:latin typeface="微軟正黑體 Light" panose="020B0304030504040204" pitchFamily="34" charset="-120"/>
                <a:ea typeface="微軟正黑體 Light" panose="020B0304030504040204" pitchFamily="34" charset="-120"/>
              </a:rPr>
              <a:t>&amp;</a:t>
            </a:r>
            <a:r>
              <a:rPr lang="zh-TW" altLang="en-US" dirty="0" smtClean="0">
                <a:solidFill>
                  <a:schemeClr val="bg1"/>
                </a:solidFill>
                <a:latin typeface="微軟正黑體 Light" panose="020B0304030504040204" pitchFamily="34" charset="-120"/>
                <a:ea typeface="微軟正黑體 Light" panose="020B0304030504040204" pitchFamily="34" charset="-120"/>
              </a:rPr>
              <a:t> </a:t>
            </a:r>
            <a:r>
              <a:rPr lang="en-US" altLang="zh-TW" dirty="0" smtClean="0">
                <a:solidFill>
                  <a:schemeClr val="bg1"/>
                </a:solidFill>
                <a:latin typeface="微軟正黑體 Light" panose="020B0304030504040204" pitchFamily="34" charset="-120"/>
                <a:ea typeface="微軟正黑體 Light" panose="020B0304030504040204" pitchFamily="34" charset="-120"/>
              </a:rPr>
              <a:t>Overview</a:t>
            </a:r>
            <a:endParaRPr lang="zh-TW" altLang="en-US" dirty="0">
              <a:solidFill>
                <a:schemeClr val="bg1"/>
              </a:solidFill>
              <a:latin typeface="微軟正黑體 Light" panose="020B0304030504040204" pitchFamily="34" charset="-120"/>
              <a:ea typeface="微軟正黑體 Light" panose="020B0304030504040204" pitchFamily="34" charset="-120"/>
            </a:endParaRPr>
          </a:p>
        </p:txBody>
      </p:sp>
      <p:pic>
        <p:nvPicPr>
          <p:cNvPr id="7" name="內容版面配置區 6" descr="畫面剪輯"/>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792707" y="897529"/>
            <a:ext cx="7558586" cy="4224170"/>
          </a:xfrm>
        </p:spPr>
      </p:pic>
    </p:spTree>
    <p:custDataLst>
      <p:tags r:id="rId1"/>
    </p:custDataLst>
    <p:extLst>
      <p:ext uri="{BB962C8B-B14F-4D97-AF65-F5344CB8AC3E}">
        <p14:creationId xmlns:p14="http://schemas.microsoft.com/office/powerpoint/2010/main" val="4225793160"/>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8: Next-Generation Memory</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697256"/>
          </a:xfrm>
        </p:spPr>
        <p:txBody>
          <a:bodyPr/>
          <a:lstStyle/>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Next-Generation Memory</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Intel 3D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XPoint</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是一種由英特爾和美光科技於</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2015</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年</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7</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月宣布的非揮發性記憶體（</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NVM</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）技術。英特爾</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為該</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技術的儲存裝置冠名</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Optane</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，而美光稱為</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QuantX</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。它通常被認為是一種基於相變化記憶體的技術，但也有其他可能性被提出</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Intel</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宣稱有</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5" name="文字方塊 4"/>
          <p:cNvSpPr txBox="1"/>
          <p:nvPr/>
        </p:nvSpPr>
        <p:spPr>
          <a:xfrm>
            <a:off x="1979712" y="2618744"/>
            <a:ext cx="2520280" cy="2169825"/>
          </a:xfrm>
          <a:prstGeom prst="rect">
            <a:avLst/>
          </a:prstGeom>
          <a:noFill/>
        </p:spPr>
        <p:txBody>
          <a:bodyPr wrap="square" rtlCol="0">
            <a:spAutoFit/>
          </a:bodyPr>
          <a:lstStyle/>
          <a:p>
            <a:pPr marL="285750" indent="-285750">
              <a:lnSpc>
                <a:spcPct val="150000"/>
              </a:lnSpc>
              <a:spcBef>
                <a:spcPts val="0"/>
              </a:spcBef>
              <a:buFont typeface="Arial" panose="020B0604020202020204" pitchFamily="34" charset="0"/>
              <a:buChar char="•"/>
            </a:pPr>
            <a:r>
              <a:rPr lang="zh-TW" altLang="en-US">
                <a:latin typeface="微軟正黑體 Light" panose="020B0304030504040204" pitchFamily="34" charset="-120"/>
                <a:ea typeface="微軟正黑體 Light" panose="020B0304030504040204" pitchFamily="34" charset="-120"/>
                <a:cs typeface="Arial" panose="020B0604020202020204" pitchFamily="34" charset="0"/>
              </a:rPr>
              <a:t>低</a:t>
            </a:r>
            <a:r>
              <a:rPr lang="en-US" altLang="zh-TW">
                <a:latin typeface="微軟正黑體 Light" panose="020B0304030504040204" pitchFamily="34" charset="-120"/>
                <a:ea typeface="微軟正黑體 Light" panose="020B0304030504040204" pitchFamily="34" charset="-120"/>
                <a:cs typeface="Arial" panose="020B0604020202020204" pitchFamily="34" charset="0"/>
              </a:rPr>
              <a:t>10</a:t>
            </a:r>
            <a:r>
              <a:rPr lang="zh-TW" altLang="en-US">
                <a:latin typeface="微軟正黑體 Light" panose="020B0304030504040204" pitchFamily="34" charset="-120"/>
                <a:ea typeface="微軟正黑體 Light" panose="020B0304030504040204" pitchFamily="34" charset="-120"/>
                <a:cs typeface="Arial" panose="020B0604020202020204" pitchFamily="34" charset="0"/>
              </a:rPr>
              <a:t>倍延遲</a:t>
            </a:r>
            <a:endParaRPr lang="en-US" altLang="zh-TW">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en-US" altLang="zh-TW">
                <a:latin typeface="微軟正黑體 Light" panose="020B0304030504040204" pitchFamily="34" charset="-120"/>
                <a:ea typeface="微軟正黑體 Light" panose="020B0304030504040204" pitchFamily="34" charset="-120"/>
                <a:cs typeface="Arial" panose="020B0604020202020204" pitchFamily="34" charset="0"/>
              </a:rPr>
              <a:t>3</a:t>
            </a:r>
            <a:r>
              <a:rPr lang="zh-TW" altLang="en-US">
                <a:latin typeface="微軟正黑體 Light" panose="020B0304030504040204" pitchFamily="34" charset="-120"/>
                <a:ea typeface="微軟正黑體 Light" panose="020B0304030504040204" pitchFamily="34" charset="-120"/>
                <a:cs typeface="Arial" panose="020B0604020202020204" pitchFamily="34" charset="0"/>
              </a:rPr>
              <a:t>倍寫入耐久</a:t>
            </a:r>
            <a:endParaRPr lang="en-US" altLang="zh-TW">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en-US" altLang="zh-TW">
                <a:latin typeface="微軟正黑體 Light" panose="020B0304030504040204" pitchFamily="34" charset="-120"/>
                <a:ea typeface="微軟正黑體 Light" panose="020B0304030504040204" pitchFamily="34" charset="-120"/>
                <a:cs typeface="Arial" panose="020B0604020202020204" pitchFamily="34" charset="0"/>
              </a:rPr>
              <a:t>4</a:t>
            </a:r>
            <a:r>
              <a:rPr lang="zh-TW" altLang="en-US">
                <a:latin typeface="微軟正黑體 Light" panose="020B0304030504040204" pitchFamily="34" charset="-120"/>
                <a:ea typeface="微軟正黑體 Light" panose="020B0304030504040204" pitchFamily="34" charset="-120"/>
                <a:cs typeface="Arial" panose="020B0604020202020204" pitchFamily="34" charset="0"/>
              </a:rPr>
              <a:t>倍每秒寫入</a:t>
            </a:r>
            <a:endParaRPr lang="en-US" altLang="zh-TW">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en-US" altLang="zh-TW">
                <a:latin typeface="微軟正黑體 Light" panose="020B0304030504040204" pitchFamily="34" charset="-120"/>
                <a:ea typeface="微軟正黑體 Light" panose="020B0304030504040204" pitchFamily="34" charset="-120"/>
                <a:cs typeface="Arial" panose="020B0604020202020204" pitchFamily="34" charset="0"/>
              </a:rPr>
              <a:t>3</a:t>
            </a:r>
            <a:r>
              <a:rPr lang="zh-TW" altLang="en-US">
                <a:latin typeface="微軟正黑體 Light" panose="020B0304030504040204" pitchFamily="34" charset="-120"/>
                <a:ea typeface="微軟正黑體 Light" panose="020B0304030504040204" pitchFamily="34" charset="-120"/>
                <a:cs typeface="Arial" panose="020B0604020202020204" pitchFamily="34" charset="0"/>
              </a:rPr>
              <a:t>倍每秒讀取效率</a:t>
            </a:r>
            <a:endParaRPr lang="en-US" altLang="zh-TW">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en-US" altLang="zh-TW">
                <a:latin typeface="微軟正黑體 Light" panose="020B0304030504040204" pitchFamily="34" charset="-120"/>
                <a:ea typeface="微軟正黑體 Light" panose="020B0304030504040204" pitchFamily="34" charset="-120"/>
                <a:cs typeface="Arial" panose="020B0604020202020204" pitchFamily="34" charset="0"/>
              </a:rPr>
              <a:t>-30%</a:t>
            </a:r>
            <a:r>
              <a:rPr lang="zh-TW" altLang="en-US">
                <a:latin typeface="微軟正黑體 Light" panose="020B0304030504040204" pitchFamily="34" charset="-120"/>
                <a:ea typeface="微軟正黑體 Light" panose="020B0304030504040204" pitchFamily="34" charset="-120"/>
                <a:cs typeface="Arial" panose="020B0604020202020204" pitchFamily="34" charset="0"/>
              </a:rPr>
              <a:t>功率消耗</a:t>
            </a:r>
            <a:endParaRPr lang="en-US" altLang="zh-TW"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Tree>
    <p:custDataLst>
      <p:tags r:id="rId1"/>
    </p:custDataLst>
    <p:extLst>
      <p:ext uri="{BB962C8B-B14F-4D97-AF65-F5344CB8AC3E}">
        <p14:creationId xmlns:p14="http://schemas.microsoft.com/office/powerpoint/2010/main" val="1193801824"/>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8: Next-Generation Memory</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697256"/>
          </a:xfrm>
        </p:spPr>
        <p:txBody>
          <a:bodyPr/>
          <a:lstStyle/>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Next-Generation Memory</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HPE ion migration </a:t>
            </a: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memristor</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HPE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設計了一台原型機</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”The machine”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，以往是將各個晶片安插在不同的處理器上，</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The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machine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則是將各個處理器聚集在一起並用光纖連接。</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rPr>
              <a:t>假設</a:t>
            </a:r>
            <a:r>
              <a:rPr lang="zh-TW" altLang="en-US" sz="1800" dirty="0">
                <a:latin typeface="微軟正黑體 Light" panose="020B0304030504040204" pitchFamily="34" charset="-120"/>
                <a:ea typeface="微軟正黑體 Light" panose="020B0304030504040204" pitchFamily="34" charset="-120"/>
              </a:rPr>
              <a:t>憶阻器能夠在恢復電源時從中斷處</a:t>
            </a:r>
            <a:r>
              <a:rPr lang="zh-TW" altLang="en-US" sz="1800" dirty="0" smtClean="0">
                <a:latin typeface="微軟正黑體 Light" panose="020B0304030504040204" pitchFamily="34" charset="-120"/>
                <a:ea typeface="微軟正黑體 Light" panose="020B0304030504040204" pitchFamily="34" charset="-120"/>
              </a:rPr>
              <a:t>恢復</a:t>
            </a:r>
            <a:r>
              <a:rPr lang="zh-TW" altLang="en-US" sz="1800" dirty="0">
                <a:latin typeface="微軟正黑體 Light" panose="020B0304030504040204" pitchFamily="34" charset="-120"/>
                <a:ea typeface="微軟正黑體 Light" panose="020B0304030504040204" pitchFamily="34" charset="-120"/>
              </a:rPr>
              <a:t>，</a:t>
            </a:r>
            <a:r>
              <a:rPr lang="zh-TW" altLang="en-US" sz="1800" dirty="0" smtClean="0">
                <a:latin typeface="微軟正黑體 Light" panose="020B0304030504040204" pitchFamily="34" charset="-120"/>
                <a:ea typeface="微軟正黑體 Light" panose="020B0304030504040204" pitchFamily="34" charset="-120"/>
              </a:rPr>
              <a:t>具有類似像</a:t>
            </a:r>
            <a:r>
              <a:rPr lang="en-US" altLang="zh-TW" sz="1800" dirty="0" smtClean="0">
                <a:latin typeface="微軟正黑體 Light" panose="020B0304030504040204" pitchFamily="34" charset="-120"/>
                <a:ea typeface="微軟正黑體 Light" panose="020B0304030504040204" pitchFamily="34" charset="-120"/>
              </a:rPr>
              <a:t>Flash memory</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rPr>
              <a:t>和</a:t>
            </a:r>
            <a:r>
              <a:rPr lang="zh-TW" altLang="en-US" sz="1800" dirty="0">
                <a:latin typeface="微軟正黑體 Light" panose="020B0304030504040204" pitchFamily="34" charset="-120"/>
                <a:ea typeface="微軟正黑體 Light" panose="020B0304030504040204" pitchFamily="34" charset="-120"/>
              </a:rPr>
              <a:t>靜態</a:t>
            </a:r>
            <a:r>
              <a:rPr lang="en-US" altLang="zh-TW" sz="1800" dirty="0" smtClean="0">
                <a:latin typeface="微軟正黑體 Light" panose="020B0304030504040204" pitchFamily="34" charset="-120"/>
                <a:ea typeface="微軟正黑體 Light" panose="020B0304030504040204" pitchFamily="34" charset="-120"/>
              </a:rPr>
              <a:t>RAM</a:t>
            </a:r>
            <a:r>
              <a:rPr lang="zh-TW" altLang="en-US" sz="1800" dirty="0" smtClean="0">
                <a:latin typeface="微軟正黑體 Light" panose="020B0304030504040204" pitchFamily="34" charset="-120"/>
                <a:ea typeface="微軟正黑體 Light" panose="020B0304030504040204" pitchFamily="34" charset="-120"/>
              </a:rPr>
              <a:t>的非揮發性屬性，</a:t>
            </a:r>
            <a:r>
              <a:rPr lang="zh-TW" altLang="en-US" sz="1800" dirty="0">
                <a:latin typeface="微軟正黑體 Light" panose="020B0304030504040204" pitchFamily="34" charset="-120"/>
                <a:ea typeface="微軟正黑體 Light" panose="020B0304030504040204" pitchFamily="34" charset="-120"/>
              </a:rPr>
              <a:t>可以使它們保留數據，但與</a:t>
            </a:r>
            <a:r>
              <a:rPr lang="en-US" altLang="zh-TW" sz="1800" dirty="0">
                <a:latin typeface="微軟正黑體 Light" panose="020B0304030504040204" pitchFamily="34" charset="-120"/>
                <a:ea typeface="微軟正黑體 Light" panose="020B0304030504040204" pitchFamily="34" charset="-120"/>
              </a:rPr>
              <a:t>DRAM</a:t>
            </a:r>
            <a:r>
              <a:rPr lang="zh-TW" altLang="en-US" sz="1800" dirty="0">
                <a:latin typeface="微軟正黑體 Light" panose="020B0304030504040204" pitchFamily="34" charset="-120"/>
                <a:ea typeface="微軟正黑體 Light" panose="020B0304030504040204" pitchFamily="34" charset="-120"/>
              </a:rPr>
              <a:t>相比</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rPr>
              <a:t>它們</a:t>
            </a:r>
            <a:r>
              <a:rPr lang="en-US" altLang="zh-TW" sz="1800" dirty="0" smtClean="0">
                <a:latin typeface="微軟正黑體 Light" panose="020B0304030504040204" pitchFamily="34" charset="-120"/>
                <a:ea typeface="微軟正黑體 Light" panose="020B0304030504040204" pitchFamily="34" charset="-120"/>
              </a:rPr>
              <a:t>(flash memory)</a:t>
            </a:r>
            <a:r>
              <a:rPr lang="zh-TW" altLang="en-US" sz="1800" dirty="0" smtClean="0">
                <a:latin typeface="微軟正黑體 Light" panose="020B0304030504040204" pitchFamily="34" charset="-120"/>
                <a:ea typeface="微軟正黑體 Light" panose="020B0304030504040204" pitchFamily="34" charset="-120"/>
              </a:rPr>
              <a:t>更</a:t>
            </a:r>
            <a:r>
              <a:rPr lang="zh-TW" altLang="en-US" sz="1800" dirty="0">
                <a:latin typeface="微軟正黑體 Light" panose="020B0304030504040204" pitchFamily="34" charset="-120"/>
                <a:ea typeface="微軟正黑體 Light" panose="020B0304030504040204" pitchFamily="34" charset="-120"/>
              </a:rPr>
              <a:t>昂貴且存儲的信息更少</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然而</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memristor</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仍在研發中，主要原因是大量的</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memristor</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同時運行無法確保它的穩定性。</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dirty="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375910125"/>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9: </a:t>
            </a:r>
            <a:r>
              <a:rPr lang="en-US" altLang="zh-TW" sz="2800" dirty="0" err="1">
                <a:solidFill>
                  <a:schemeClr val="bg1"/>
                </a:solidFill>
                <a:latin typeface="標楷體" panose="03000509000000000000" pitchFamily="65" charset="-120"/>
                <a:ea typeface="標楷體" panose="03000509000000000000" pitchFamily="65" charset="-120"/>
              </a:rPr>
              <a:t>NVMe</a:t>
            </a:r>
            <a:r>
              <a:rPr lang="en-US" altLang="zh-TW" sz="2800" dirty="0">
                <a:solidFill>
                  <a:schemeClr val="bg1"/>
                </a:solidFill>
                <a:latin typeface="標楷體" panose="03000509000000000000" pitchFamily="65" charset="-120"/>
                <a:ea typeface="標楷體" panose="03000509000000000000" pitchFamily="65" charset="-120"/>
              </a:rPr>
              <a:t> and </a:t>
            </a:r>
            <a:r>
              <a:rPr lang="en-US" altLang="zh-TW" sz="2800" dirty="0" err="1" smtClean="0">
                <a:solidFill>
                  <a:schemeClr val="bg1"/>
                </a:solidFill>
                <a:latin typeface="標楷體" panose="03000509000000000000" pitchFamily="65" charset="-120"/>
                <a:ea typeface="標楷體" panose="03000509000000000000" pitchFamily="65" charset="-120"/>
              </a:rPr>
              <a:t>NVMe-oF</a:t>
            </a:r>
            <a:r>
              <a:rPr lang="en-US" altLang="zh-TW" sz="2800" dirty="0" smtClean="0">
                <a:solidFill>
                  <a:schemeClr val="bg1"/>
                </a:solidFill>
                <a:latin typeface="標楷體" panose="03000509000000000000" pitchFamily="65" charset="-120"/>
                <a:ea typeface="標楷體" panose="03000509000000000000" pitchFamily="65" charset="-120"/>
              </a:rPr>
              <a:t> </a:t>
            </a:r>
            <a:r>
              <a:rPr lang="en-US" altLang="zh-TW" sz="2000" dirty="0" smtClean="0">
                <a:solidFill>
                  <a:schemeClr val="bg1"/>
                </a:solidFill>
                <a:latin typeface="標楷體" panose="03000509000000000000" pitchFamily="65" charset="-120"/>
                <a:ea typeface="標楷體" panose="03000509000000000000" pitchFamily="65" charset="-120"/>
              </a:rPr>
              <a:t>(nonvolatile memory express)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692455"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endPar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非揮發性記憶體儲存裝置外接存取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NVMe-oF</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是擴展至乙太網路和光纖通道的 </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NVMe</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網路協定，可更快速並有效率地連結儲存裝置和伺服器，並降低應用程式伺服器主機的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CPU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使用率。</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NVMe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是一種快速成長的儲存協議，已在</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SSA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和部分伺服器內部使用。</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然而它發展的速度則取決於網路封包的方法，像是有很多</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NVMe-oF</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的產品可以用</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5G</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和</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6G</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的光纖</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NVMe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但使用在乙太網路中速度會卻較慢。</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預計</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2022</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年將有超過</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SSA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會採用</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NVMe-oF</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進行優化並使用</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TCP/IP</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作為傳輸。</a:t>
            </a:r>
            <a:endPar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569229084"/>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9: </a:t>
            </a:r>
            <a:r>
              <a:rPr lang="en-US" altLang="zh-TW" sz="2800" dirty="0" err="1">
                <a:solidFill>
                  <a:schemeClr val="bg1"/>
                </a:solidFill>
                <a:latin typeface="標楷體" panose="03000509000000000000" pitchFamily="65" charset="-120"/>
                <a:ea typeface="標楷體" panose="03000509000000000000" pitchFamily="65" charset="-120"/>
              </a:rPr>
              <a:t>NVMe</a:t>
            </a:r>
            <a:r>
              <a:rPr lang="en-US" altLang="zh-TW" sz="2800" dirty="0">
                <a:solidFill>
                  <a:schemeClr val="bg1"/>
                </a:solidFill>
                <a:latin typeface="標楷體" panose="03000509000000000000" pitchFamily="65" charset="-120"/>
                <a:ea typeface="標楷體" panose="03000509000000000000" pitchFamily="65" charset="-120"/>
              </a:rPr>
              <a:t> and </a:t>
            </a:r>
            <a:r>
              <a:rPr lang="en-US" altLang="zh-TW" sz="2800" dirty="0" err="1">
                <a:solidFill>
                  <a:schemeClr val="bg1"/>
                </a:solidFill>
                <a:latin typeface="標楷體" panose="03000509000000000000" pitchFamily="65" charset="-120"/>
                <a:ea typeface="標楷體" panose="03000509000000000000" pitchFamily="65" charset="-120"/>
              </a:rPr>
              <a:t>NVMe-oF</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692455"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低</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延遲的特性可以帶來高效的計算</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速度，這可以快速的反應到投資報酬率上，但</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也</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需要一些潛在的基礎設施增強，最簡單的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方式</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就是購買</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based on </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NVMe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，並且有支援</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NVMe-oF</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現代</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固態硬碟陣列</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SSA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r>
              <a:rPr lang="en-US" altLang="zh-TW" sz="1800" dirty="0">
                <a:latin typeface="微軟正黑體 Light" panose="020B0304030504040204" pitchFamily="34" charset="-120"/>
                <a:ea typeface="微軟正黑體 Light" panose="020B0304030504040204" pitchFamily="34" charset="-120"/>
              </a:rPr>
              <a:t> </a:t>
            </a:r>
            <a:endParaRPr lang="en-US" altLang="zh-TW" sz="18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rPr>
              <a:t>確保</a:t>
            </a:r>
            <a:r>
              <a:rPr lang="en-US" altLang="zh-TW" sz="1800" dirty="0" smtClean="0">
                <a:latin typeface="微軟正黑體 Light" panose="020B0304030504040204" pitchFamily="34" charset="-120"/>
                <a:ea typeface="微軟正黑體 Light" panose="020B0304030504040204" pitchFamily="34" charset="-120"/>
              </a:rPr>
              <a:t> 1.potential </a:t>
            </a:r>
            <a:r>
              <a:rPr lang="en-US" altLang="zh-TW" sz="1800" dirty="0">
                <a:latin typeface="微軟正黑體 Light" panose="020B0304030504040204" pitchFamily="34" charset="-120"/>
                <a:ea typeface="微軟正黑體 Light" panose="020B0304030504040204" pitchFamily="34" charset="-120"/>
              </a:rPr>
              <a:t>array, network interface card (</a:t>
            </a:r>
            <a:r>
              <a:rPr lang="en-US" altLang="zh-TW" sz="1800" dirty="0" smtClean="0">
                <a:latin typeface="微軟正黑體 Light" panose="020B0304030504040204" pitchFamily="34" charset="-120"/>
                <a:ea typeface="微軟正黑體 Light" panose="020B0304030504040204" pitchFamily="34" charset="-120"/>
              </a:rPr>
              <a:t>NIC)</a:t>
            </a:r>
          </a:p>
          <a:p>
            <a:pPr>
              <a:lnSpc>
                <a:spcPct val="150000"/>
              </a:lnSpc>
              <a:spcBef>
                <a:spcPts val="0"/>
              </a:spcBef>
            </a:pPr>
            <a:r>
              <a:rPr lang="zh-TW" altLang="en-US" sz="1800" dirty="0">
                <a:latin typeface="微軟正黑體 Light" panose="020B0304030504040204" pitchFamily="34" charset="-120"/>
                <a:ea typeface="微軟正黑體 Light" panose="020B0304030504040204" pitchFamily="34" charset="-120"/>
              </a:rPr>
              <a:t> </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2.host </a:t>
            </a:r>
            <a:r>
              <a:rPr lang="en-US" altLang="zh-TW" sz="1800" dirty="0">
                <a:latin typeface="微軟正黑體 Light" panose="020B0304030504040204" pitchFamily="34" charset="-120"/>
                <a:ea typeface="微軟正黑體 Light" panose="020B0304030504040204" pitchFamily="34" charset="-120"/>
              </a:rPr>
              <a:t>bus adapter (HBA</a:t>
            </a:r>
            <a:r>
              <a:rPr lang="en-US" altLang="zh-TW" sz="1800" dirty="0" smtClean="0">
                <a:latin typeface="微軟正黑體 Light" panose="020B0304030504040204" pitchFamily="34" charset="-120"/>
                <a:ea typeface="微軟正黑體 Light" panose="020B0304030504040204" pitchFamily="34" charset="-120"/>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3. network </a:t>
            </a:r>
            <a:r>
              <a:rPr lang="en-US" altLang="zh-TW" sz="1800" dirty="0">
                <a:latin typeface="微軟正黑體 Light" panose="020B0304030504040204" pitchFamily="34" charset="-120"/>
                <a:ea typeface="微軟正黑體 Light" panose="020B0304030504040204" pitchFamily="34" charset="-120"/>
              </a:rPr>
              <a:t>fabric suppliers </a:t>
            </a:r>
            <a:endParaRPr lang="en-US" altLang="zh-TW" sz="18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rPr>
              <a:t>已經試驗成功並有參考客戶可用，未來的</a:t>
            </a:r>
            <a:r>
              <a:rPr lang="en-US" altLang="zh-TW" sz="1800" dirty="0" smtClean="0">
                <a:latin typeface="微軟正黑體 Light" panose="020B0304030504040204" pitchFamily="34" charset="-120"/>
                <a:ea typeface="微軟正黑體 Light" panose="020B0304030504040204" pitchFamily="34" charset="-120"/>
              </a:rPr>
              <a:t>12</a:t>
            </a:r>
            <a:r>
              <a:rPr lang="zh-TW" altLang="en-US" sz="1800" dirty="0" smtClean="0">
                <a:latin typeface="微軟正黑體 Light" panose="020B0304030504040204" pitchFamily="34" charset="-120"/>
                <a:ea typeface="微軟正黑體 Light" panose="020B0304030504040204" pitchFamily="34" charset="-120"/>
              </a:rPr>
              <a:t>個月，大多數</a:t>
            </a:r>
            <a:r>
              <a:rPr lang="en-US" altLang="zh-TW" sz="1800" dirty="0" smtClean="0">
                <a:latin typeface="微軟正黑體 Light" panose="020B0304030504040204" pitchFamily="34" charset="-120"/>
                <a:ea typeface="微軟正黑體 Light" panose="020B0304030504040204" pitchFamily="34" charset="-120"/>
              </a:rPr>
              <a:t>SSA</a:t>
            </a:r>
            <a:r>
              <a:rPr lang="zh-TW" altLang="en-US" sz="1800" dirty="0" smtClean="0">
                <a:latin typeface="微軟正黑體 Light" panose="020B0304030504040204" pitchFamily="34" charset="-120"/>
                <a:ea typeface="微軟正黑體 Light" panose="020B0304030504040204" pitchFamily="34" charset="-120"/>
              </a:rPr>
              <a:t>供應商會為</a:t>
            </a:r>
            <a:r>
              <a:rPr lang="en-US" altLang="zh-TW" sz="1800" dirty="0" smtClean="0">
                <a:latin typeface="微軟正黑體 Light" panose="020B0304030504040204" pitchFamily="34" charset="-120"/>
                <a:ea typeface="微軟正黑體 Light" panose="020B0304030504040204" pitchFamily="34" charset="-120"/>
              </a:rPr>
              <a:t>SSA</a:t>
            </a:r>
            <a:r>
              <a:rPr lang="zh-TW" altLang="en-US" sz="1800" dirty="0" smtClean="0">
                <a:latin typeface="微軟正黑體 Light" panose="020B0304030504040204" pitchFamily="34" charset="-120"/>
                <a:ea typeface="微軟正黑體 Light" panose="020B0304030504040204" pitchFamily="34" charset="-120"/>
              </a:rPr>
              <a:t>提供內存</a:t>
            </a:r>
            <a:r>
              <a:rPr lang="en-US" altLang="zh-TW" sz="1800" dirty="0" err="1" smtClean="0">
                <a:latin typeface="微軟正黑體 Light" panose="020B0304030504040204" pitchFamily="34" charset="-120"/>
                <a:ea typeface="微軟正黑體 Light" panose="020B0304030504040204" pitchFamily="34" charset="-120"/>
              </a:rPr>
              <a:t>NVMe</a:t>
            </a:r>
            <a:r>
              <a:rPr lang="zh-TW" altLang="en-US" sz="1800" dirty="0" smtClean="0">
                <a:latin typeface="微軟正黑體 Light" panose="020B0304030504040204" pitchFamily="34" charset="-120"/>
                <a:ea typeface="微軟正黑體 Light" panose="020B0304030504040204" pitchFamily="34" charset="-120"/>
              </a:rPr>
              <a:t>，和支援</a:t>
            </a:r>
            <a:r>
              <a:rPr lang="en-US" altLang="zh-TW" sz="1800" dirty="0" err="1" smtClean="0">
                <a:latin typeface="微軟正黑體 Light" panose="020B0304030504040204" pitchFamily="34" charset="-120"/>
                <a:ea typeface="微軟正黑體 Light" panose="020B0304030504040204" pitchFamily="34" charset="-120"/>
              </a:rPr>
              <a:t>NVMe-oF</a:t>
            </a:r>
            <a:r>
              <a:rPr lang="zh-TW" altLang="en-US" sz="1800" dirty="0" smtClean="0">
                <a:latin typeface="微軟正黑體 Light" panose="020B0304030504040204" pitchFamily="34" charset="-120"/>
                <a:ea typeface="微軟正黑體 Light" panose="020B0304030504040204" pitchFamily="34" charset="-120"/>
              </a:rPr>
              <a:t>連接的計算主機。</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132891823"/>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9: </a:t>
            </a:r>
            <a:r>
              <a:rPr lang="en-US" altLang="zh-TW" sz="2800" dirty="0" err="1">
                <a:solidFill>
                  <a:schemeClr val="bg1"/>
                </a:solidFill>
                <a:latin typeface="標楷體" panose="03000509000000000000" pitchFamily="65" charset="-120"/>
                <a:ea typeface="標楷體" panose="03000509000000000000" pitchFamily="65" charset="-120"/>
              </a:rPr>
              <a:t>NVMe</a:t>
            </a:r>
            <a:r>
              <a:rPr lang="en-US" altLang="zh-TW" sz="2800" dirty="0">
                <a:solidFill>
                  <a:schemeClr val="bg1"/>
                </a:solidFill>
                <a:latin typeface="標楷體" panose="03000509000000000000" pitchFamily="65" charset="-120"/>
                <a:ea typeface="標楷體" panose="03000509000000000000" pitchFamily="65" charset="-120"/>
              </a:rPr>
              <a:t> and </a:t>
            </a:r>
            <a:r>
              <a:rPr lang="en-US" altLang="zh-TW" sz="2800" dirty="0" err="1">
                <a:solidFill>
                  <a:schemeClr val="bg1"/>
                </a:solidFill>
                <a:latin typeface="標楷體" panose="03000509000000000000" pitchFamily="65" charset="-120"/>
                <a:ea typeface="標楷體" panose="03000509000000000000" pitchFamily="65" charset="-120"/>
              </a:rPr>
              <a:t>NVMe-oF</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697256"/>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NVMe</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and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NVMe-oF</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fontAlgn="t"/>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IBM:</a:t>
            </a:r>
            <a:r>
              <a:rPr lang="zh-TW" altLang="en-US" sz="1800" dirty="0">
                <a:latin typeface="微軟正黑體 Light" panose="020B0304030504040204" pitchFamily="34" charset="-120"/>
                <a:ea typeface="微軟正黑體 Light" panose="020B0304030504040204" pitchFamily="34" charset="-120"/>
              </a:rPr>
              <a:t>旗下</a:t>
            </a:r>
            <a:r>
              <a:rPr lang="en-US" altLang="zh-TW" sz="1800" dirty="0">
                <a:latin typeface="微軟正黑體 Light" panose="020B0304030504040204" pitchFamily="34" charset="-120"/>
                <a:ea typeface="微軟正黑體 Light" panose="020B0304030504040204" pitchFamily="34" charset="-120"/>
              </a:rPr>
              <a:t>3</a:t>
            </a:r>
            <a:r>
              <a:rPr lang="zh-TW" altLang="en-US" sz="1800" dirty="0">
                <a:latin typeface="微軟正黑體 Light" panose="020B0304030504040204" pitchFamily="34" charset="-120"/>
                <a:ea typeface="微軟正黑體 Light" panose="020B0304030504040204" pitchFamily="34" charset="-120"/>
              </a:rPr>
              <a:t>大快閃儲存產品平</a:t>
            </a:r>
            <a:r>
              <a:rPr lang="zh-TW" altLang="en-US" sz="1800" dirty="0" smtClean="0">
                <a:latin typeface="微軟正黑體 Light" panose="020B0304030504040204" pitchFamily="34" charset="-120"/>
                <a:ea typeface="微軟正黑體 Light" panose="020B0304030504040204" pitchFamily="34" charset="-120"/>
              </a:rPr>
              <a:t>臺</a:t>
            </a:r>
            <a:endParaRPr lang="en-US" altLang="zh-TW" sz="1800" dirty="0" smtClean="0">
              <a:latin typeface="微軟正黑體 Light" panose="020B0304030504040204" pitchFamily="34" charset="-120"/>
              <a:ea typeface="微軟正黑體 Light" panose="020B0304030504040204" pitchFamily="34" charset="-120"/>
            </a:endParaRPr>
          </a:p>
          <a:p>
            <a:pPr fontAlgn="t"/>
            <a:r>
              <a:rPr lang="en-US" altLang="zh-TW" sz="1800" dirty="0" err="1" smtClean="0">
                <a:latin typeface="微軟正黑體 Light" panose="020B0304030504040204" pitchFamily="34" charset="-120"/>
                <a:ea typeface="微軟正黑體 Light" panose="020B0304030504040204" pitchFamily="34" charset="-120"/>
              </a:rPr>
              <a:t>FlashSystem</a:t>
            </a:r>
            <a:r>
              <a:rPr lang="zh-TW" altLang="en-US" sz="1800" dirty="0">
                <a:latin typeface="微軟正黑體 Light" panose="020B0304030504040204" pitchFamily="34" charset="-120"/>
                <a:ea typeface="微軟正黑體 Light" panose="020B0304030504040204" pitchFamily="34" charset="-120"/>
              </a:rPr>
              <a:t>、</a:t>
            </a:r>
            <a:r>
              <a:rPr lang="en-US" altLang="zh-TW" sz="1800" dirty="0">
                <a:latin typeface="微軟正黑體 Light" panose="020B0304030504040204" pitchFamily="34" charset="-120"/>
                <a:ea typeface="微軟正黑體 Light" panose="020B0304030504040204" pitchFamily="34" charset="-120"/>
              </a:rPr>
              <a:t>Spectrum Virtual</a:t>
            </a:r>
            <a:r>
              <a:rPr lang="zh-TW" altLang="en-US" sz="1800" dirty="0">
                <a:latin typeface="微軟正黑體 Light" panose="020B0304030504040204" pitchFamily="34" charset="-120"/>
                <a:ea typeface="微軟正黑體 Light" panose="020B0304030504040204" pitchFamily="34" charset="-120"/>
              </a:rPr>
              <a:t>與</a:t>
            </a:r>
            <a:r>
              <a:rPr lang="en-US" altLang="zh-TW" sz="1800" dirty="0">
                <a:latin typeface="微軟正黑體 Light" panose="020B0304030504040204" pitchFamily="34" charset="-120"/>
                <a:ea typeface="微軟正黑體 Light" panose="020B0304030504040204" pitchFamily="34" charset="-120"/>
              </a:rPr>
              <a:t>Spectrum Accelerate</a:t>
            </a:r>
            <a:r>
              <a:rPr lang="zh-TW" altLang="en-US" sz="1800" dirty="0" smtClean="0">
                <a:latin typeface="微軟正黑體 Light" panose="020B0304030504040204" pitchFamily="34" charset="-120"/>
                <a:ea typeface="微軟正黑體 Light" panose="020B0304030504040204" pitchFamily="34" charset="-120"/>
              </a:rPr>
              <a:t>系列</a:t>
            </a:r>
            <a:endParaRPr lang="en-US" altLang="zh-TW" sz="1800" dirty="0">
              <a:latin typeface="微軟正黑體 Light" panose="020B0304030504040204" pitchFamily="34" charset="-120"/>
              <a:ea typeface="微軟正黑體 Light" panose="020B0304030504040204" pitchFamily="34" charset="-120"/>
            </a:endParaRPr>
          </a:p>
          <a:p>
            <a:pPr fontAlgn="t"/>
            <a:r>
              <a:rPr lang="zh-TW" altLang="en-US" sz="1800" dirty="0" smtClean="0">
                <a:latin typeface="微軟正黑體 Light" panose="020B0304030504040204" pitchFamily="34" charset="-120"/>
                <a:ea typeface="微軟正黑體 Light" panose="020B0304030504040204" pitchFamily="34" charset="-120"/>
              </a:rPr>
              <a:t>，</a:t>
            </a:r>
            <a:r>
              <a:rPr lang="zh-TW" altLang="en-US" sz="1800" dirty="0" smtClean="0">
                <a:latin typeface="微軟正黑體 Light" panose="020B0304030504040204" pitchFamily="34" charset="-120"/>
                <a:ea typeface="微軟正黑體 Light" panose="020B0304030504040204" pitchFamily="34" charset="-120"/>
              </a:rPr>
              <a:t>都支援</a:t>
            </a:r>
            <a:r>
              <a:rPr lang="en-US" altLang="zh-TW" sz="1800" dirty="0" err="1">
                <a:latin typeface="微軟正黑體 Light" panose="020B0304030504040204" pitchFamily="34" charset="-120"/>
                <a:ea typeface="微軟正黑體 Light" panose="020B0304030504040204" pitchFamily="34" charset="-120"/>
              </a:rPr>
              <a:t>NVMe-oF</a:t>
            </a:r>
            <a:r>
              <a:rPr lang="zh-TW" altLang="en-US" sz="1800" dirty="0">
                <a:latin typeface="微軟正黑體 Light" panose="020B0304030504040204" pitchFamily="34" charset="-120"/>
                <a:ea typeface="微軟正黑體 Light" panose="020B0304030504040204" pitchFamily="34" charset="-120"/>
              </a:rPr>
              <a:t>。</a:t>
            </a:r>
          </a:p>
          <a:p>
            <a:pPr fontAlgn="t"/>
            <a:r>
              <a:rPr lang="en-US" altLang="zh-TW" sz="1800" dirty="0" err="1" smtClean="0">
                <a:latin typeface="微軟正黑體 Light" panose="020B0304030504040204" pitchFamily="34" charset="-120"/>
                <a:ea typeface="微軟正黑體 Light" panose="020B0304030504040204" pitchFamily="34" charset="-120"/>
              </a:rPr>
              <a:t>FlashSystem</a:t>
            </a:r>
            <a:r>
              <a:rPr lang="zh-TW" altLang="en-US" sz="1800" dirty="0">
                <a:latin typeface="微軟正黑體 Light" panose="020B0304030504040204" pitchFamily="34" charset="-120"/>
                <a:ea typeface="微軟正黑體 Light" panose="020B0304030504040204" pitchFamily="34" charset="-120"/>
              </a:rPr>
              <a:t>系列的基礎機型</a:t>
            </a:r>
            <a:r>
              <a:rPr lang="en-US" altLang="zh-TW" sz="1800" dirty="0" err="1">
                <a:latin typeface="微軟正黑體 Light" panose="020B0304030504040204" pitchFamily="34" charset="-120"/>
                <a:ea typeface="微軟正黑體 Light" panose="020B0304030504040204" pitchFamily="34" charset="-120"/>
              </a:rPr>
              <a:t>FlashSystem</a:t>
            </a:r>
            <a:r>
              <a:rPr lang="en-US" altLang="zh-TW" sz="1800" dirty="0">
                <a:latin typeface="微軟正黑體 Light" panose="020B0304030504040204" pitchFamily="34" charset="-120"/>
                <a:ea typeface="微軟正黑體 Light" panose="020B0304030504040204" pitchFamily="34" charset="-120"/>
              </a:rPr>
              <a:t> 900</a:t>
            </a:r>
            <a:r>
              <a:rPr lang="zh-TW" altLang="en-US" sz="1800" dirty="0" smtClean="0">
                <a:latin typeface="微軟正黑體 Light" panose="020B0304030504040204" pitchFamily="34" charset="-120"/>
                <a:ea typeface="微軟正黑體 Light" panose="020B0304030504040204" pitchFamily="34" charset="-120"/>
              </a:rPr>
              <a:t>，</a:t>
            </a:r>
            <a:r>
              <a:rPr lang="en-US" altLang="zh-TW" sz="1800" dirty="0" smtClean="0">
                <a:latin typeface="微軟正黑體 Light" panose="020B0304030504040204" pitchFamily="34" charset="-120"/>
                <a:ea typeface="微軟正黑體 Light" panose="020B0304030504040204" pitchFamily="34" charset="-120"/>
              </a:rPr>
              <a:t>2017</a:t>
            </a:r>
            <a:r>
              <a:rPr lang="zh-TW" altLang="en-US" sz="1800" dirty="0" smtClean="0">
                <a:latin typeface="微軟正黑體 Light" panose="020B0304030504040204" pitchFamily="34" charset="-120"/>
                <a:ea typeface="微軟正黑體 Light" panose="020B0304030504040204" pitchFamily="34" charset="-120"/>
              </a:rPr>
              <a:t>年底就支援</a:t>
            </a:r>
            <a:r>
              <a:rPr lang="en-US" altLang="zh-TW" sz="1800" dirty="0" err="1" smtClean="0">
                <a:latin typeface="微軟正黑體 Light" panose="020B0304030504040204" pitchFamily="34" charset="-120"/>
                <a:ea typeface="微軟正黑體 Light" panose="020B0304030504040204" pitchFamily="34" charset="-120"/>
              </a:rPr>
              <a:t>NVMe-oF</a:t>
            </a:r>
            <a:r>
              <a:rPr lang="zh-TW" altLang="en-US" sz="1800" dirty="0" smtClean="0">
                <a:latin typeface="微軟正黑體 Light" panose="020B0304030504040204" pitchFamily="34" charset="-120"/>
                <a:ea typeface="微軟正黑體 Light" panose="020B0304030504040204" pitchFamily="34" charset="-120"/>
              </a:rPr>
              <a:t>，</a:t>
            </a:r>
            <a:r>
              <a:rPr lang="zh-TW" altLang="en-US" sz="1800" dirty="0">
                <a:latin typeface="微軟正黑體 Light" panose="020B0304030504040204" pitchFamily="34" charset="-120"/>
                <a:ea typeface="微軟正黑體 Light" panose="020B0304030504040204" pitchFamily="34" charset="-120"/>
              </a:rPr>
              <a:t>主要針對直連應用。採用專屬硬體架構的</a:t>
            </a:r>
            <a:r>
              <a:rPr lang="en-US" altLang="zh-TW" sz="1800" dirty="0" err="1">
                <a:latin typeface="微軟正黑體 Light" panose="020B0304030504040204" pitchFamily="34" charset="-120"/>
                <a:ea typeface="微軟正黑體 Light" panose="020B0304030504040204" pitchFamily="34" charset="-120"/>
              </a:rPr>
              <a:t>FlashSystem</a:t>
            </a:r>
            <a:r>
              <a:rPr lang="en-US" altLang="zh-TW" sz="1800" dirty="0">
                <a:latin typeface="微軟正黑體 Light" panose="020B0304030504040204" pitchFamily="34" charset="-120"/>
                <a:ea typeface="微軟正黑體 Light" panose="020B0304030504040204" pitchFamily="34" charset="-120"/>
              </a:rPr>
              <a:t> 900</a:t>
            </a:r>
            <a:r>
              <a:rPr lang="zh-TW" altLang="en-US" sz="1800" dirty="0">
                <a:latin typeface="微軟正黑體 Light" panose="020B0304030504040204" pitchFamily="34" charset="-120"/>
                <a:ea typeface="微軟正黑體 Light" panose="020B0304030504040204" pitchFamily="34" charset="-120"/>
              </a:rPr>
              <a:t>，原本就有</a:t>
            </a:r>
            <a:r>
              <a:rPr lang="en-US" altLang="zh-TW" sz="1800" dirty="0">
                <a:latin typeface="微軟正黑體 Light" panose="020B0304030504040204" pitchFamily="34" charset="-120"/>
                <a:ea typeface="微軟正黑體 Light" panose="020B0304030504040204" pitchFamily="34" charset="-120"/>
              </a:rPr>
              <a:t>150</a:t>
            </a:r>
            <a:r>
              <a:rPr lang="el-GR" altLang="zh-TW" sz="1800" dirty="0">
                <a:latin typeface="微軟正黑體 Light" panose="020B0304030504040204" pitchFamily="34" charset="-120"/>
                <a:ea typeface="微軟正黑體 Light" panose="020B0304030504040204" pitchFamily="34" charset="-120"/>
              </a:rPr>
              <a:t>μ</a:t>
            </a:r>
            <a:r>
              <a:rPr lang="en-US" altLang="zh-TW" sz="1800" dirty="0">
                <a:latin typeface="微軟正黑體 Light" panose="020B0304030504040204" pitchFamily="34" charset="-120"/>
                <a:ea typeface="微軟正黑體 Light" panose="020B0304030504040204" pitchFamily="34" charset="-120"/>
              </a:rPr>
              <a:t>s</a:t>
            </a:r>
            <a:r>
              <a:rPr lang="zh-TW" altLang="en-US" sz="1800" dirty="0">
                <a:latin typeface="微軟正黑體 Light" panose="020B0304030504040204" pitchFamily="34" charset="-120"/>
                <a:ea typeface="微軟正黑體 Light" panose="020B0304030504040204" pitchFamily="34" charset="-120"/>
              </a:rPr>
              <a:t>等級的存取延遲，搭配</a:t>
            </a:r>
            <a:r>
              <a:rPr lang="en-US" altLang="zh-TW" sz="1800" dirty="0" err="1">
                <a:latin typeface="微軟正黑體 Light" panose="020B0304030504040204" pitchFamily="34" charset="-120"/>
                <a:ea typeface="微軟正黑體 Light" panose="020B0304030504040204" pitchFamily="34" charset="-120"/>
              </a:rPr>
              <a:t>NVMe-oF</a:t>
            </a:r>
            <a:r>
              <a:rPr lang="zh-TW" altLang="en-US" sz="1800" dirty="0">
                <a:latin typeface="微軟正黑體 Light" panose="020B0304030504040204" pitchFamily="34" charset="-120"/>
                <a:ea typeface="微軟正黑體 Light" panose="020B0304030504040204" pitchFamily="34" charset="-120"/>
              </a:rPr>
              <a:t>以後，將更能發揮低延遲的特性</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fontAlgn="t"/>
            <a:r>
              <a:rPr lang="zh-TW" altLang="en-US" sz="1800" dirty="0" smtClean="0">
                <a:latin typeface="微軟正黑體 Light" panose="020B0304030504040204" pitchFamily="34" charset="-120"/>
                <a:ea typeface="微軟正黑體 Light" panose="020B0304030504040204" pitchFamily="34" charset="-120"/>
              </a:rPr>
              <a:t>接下來</a:t>
            </a:r>
            <a:r>
              <a:rPr lang="zh-TW" altLang="en-US" sz="1800" dirty="0">
                <a:latin typeface="微軟正黑體 Light" panose="020B0304030504040204" pitchFamily="34" charset="-120"/>
                <a:ea typeface="微軟正黑體 Light" panose="020B0304030504040204" pitchFamily="34" charset="-120"/>
              </a:rPr>
              <a:t>，</a:t>
            </a:r>
            <a:r>
              <a:rPr lang="en-US" altLang="zh-TW" sz="1800" dirty="0" err="1">
                <a:latin typeface="微軟正黑體 Light" panose="020B0304030504040204" pitchFamily="34" charset="-120"/>
                <a:ea typeface="微軟正黑體 Light" panose="020B0304030504040204" pitchFamily="34" charset="-120"/>
              </a:rPr>
              <a:t>FlashSystem</a:t>
            </a:r>
            <a:r>
              <a:rPr lang="en-US" altLang="zh-TW" sz="1800" dirty="0">
                <a:latin typeface="微軟正黑體 Light" panose="020B0304030504040204" pitchFamily="34" charset="-120"/>
                <a:ea typeface="微軟正黑體 Light" panose="020B0304030504040204" pitchFamily="34" charset="-120"/>
              </a:rPr>
              <a:t> 900</a:t>
            </a:r>
            <a:r>
              <a:rPr lang="zh-TW" altLang="en-US" sz="1800" dirty="0">
                <a:latin typeface="微軟正黑體 Light" panose="020B0304030504040204" pitchFamily="34" charset="-120"/>
                <a:ea typeface="微軟正黑體 Light" panose="020B0304030504040204" pitchFamily="34" charset="-120"/>
              </a:rPr>
              <a:t>還預定支援基於</a:t>
            </a:r>
            <a:r>
              <a:rPr lang="en-US" altLang="zh-TW" sz="1800" dirty="0">
                <a:latin typeface="微軟正黑體 Light" panose="020B0304030504040204" pitchFamily="34" charset="-120"/>
                <a:ea typeface="微軟正黑體 Light" panose="020B0304030504040204" pitchFamily="34" charset="-120"/>
              </a:rPr>
              <a:t>16Gb FC</a:t>
            </a:r>
            <a:r>
              <a:rPr lang="zh-TW" altLang="en-US" sz="1800" dirty="0">
                <a:latin typeface="微軟正黑體 Light" panose="020B0304030504040204" pitchFamily="34" charset="-120"/>
                <a:ea typeface="微軟正黑體 Light" panose="020B0304030504040204" pitchFamily="34" charset="-120"/>
              </a:rPr>
              <a:t>的</a:t>
            </a:r>
            <a:r>
              <a:rPr lang="en-US" altLang="zh-TW" sz="1800" dirty="0" err="1" smtClean="0">
                <a:latin typeface="微軟正黑體 Light" panose="020B0304030504040204" pitchFamily="34" charset="-120"/>
                <a:ea typeface="微軟正黑體 Light" panose="020B0304030504040204" pitchFamily="34" charset="-120"/>
              </a:rPr>
              <a:t>NVMe-oF</a:t>
            </a:r>
            <a:r>
              <a:rPr lang="zh-TW" altLang="en-US" sz="1800" dirty="0" smtClean="0">
                <a:latin typeface="微軟正黑體 Light" panose="020B0304030504040204" pitchFamily="34" charset="-120"/>
                <a:ea typeface="微軟正黑體 Light" panose="020B0304030504040204" pitchFamily="34" charset="-120"/>
              </a:rPr>
              <a:t>，並陸續有其他系列支援</a:t>
            </a:r>
            <a:r>
              <a:rPr lang="en-US" altLang="zh-TW" sz="1800" dirty="0" err="1" smtClean="0">
                <a:latin typeface="微軟正黑體 Light" panose="020B0304030504040204" pitchFamily="34" charset="-120"/>
                <a:ea typeface="微軟正黑體 Light" panose="020B0304030504040204" pitchFamily="34" charset="-120"/>
              </a:rPr>
              <a:t>NVMe-oF</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fontAlgn="t"/>
            <a:r>
              <a:rPr lang="zh-TW" altLang="en-US" sz="1800" dirty="0" smtClean="0">
                <a:latin typeface="微軟正黑體 Light" panose="020B0304030504040204" pitchFamily="34" charset="-120"/>
                <a:ea typeface="微軟正黑體 Light" panose="020B0304030504040204" pitchFamily="34" charset="-120"/>
              </a:rPr>
              <a:t>總計</a:t>
            </a:r>
            <a:r>
              <a:rPr lang="en-US" altLang="zh-TW" sz="1800" dirty="0" smtClean="0">
                <a:latin typeface="微軟正黑體 Light" panose="020B0304030504040204" pitchFamily="34" charset="-120"/>
                <a:ea typeface="微軟正黑體 Light" panose="020B0304030504040204" pitchFamily="34" charset="-120"/>
              </a:rPr>
              <a:t>IBM</a:t>
            </a:r>
            <a:r>
              <a:rPr lang="zh-TW" altLang="en-US" sz="1800" dirty="0" smtClean="0">
                <a:latin typeface="微軟正黑體 Light" panose="020B0304030504040204" pitchFamily="34" charset="-120"/>
                <a:ea typeface="微軟正黑體 Light" panose="020B0304030504040204" pitchFamily="34" charset="-120"/>
              </a:rPr>
              <a:t>旗下的快閃儲存陣列產品中，只剩下入門級的</a:t>
            </a:r>
            <a:r>
              <a:rPr lang="en-US" altLang="zh-TW" sz="1800" dirty="0" smtClean="0">
                <a:latin typeface="微軟正黑體 Light" panose="020B0304030504040204" pitchFamily="34" charset="-120"/>
                <a:ea typeface="微軟正黑體 Light" panose="020B0304030504040204" pitchFamily="34" charset="-120"/>
              </a:rPr>
              <a:t>Storwize V5000</a:t>
            </a:r>
            <a:r>
              <a:rPr lang="zh-TW" altLang="en-US" sz="1800" dirty="0" smtClean="0">
                <a:latin typeface="微軟正黑體 Light" panose="020B0304030504040204" pitchFamily="34" charset="-120"/>
                <a:ea typeface="微軟正黑體 Light" panose="020B0304030504040204" pitchFamily="34" charset="-120"/>
              </a:rPr>
              <a:t>系列，以及使用</a:t>
            </a:r>
            <a:r>
              <a:rPr lang="en-US" altLang="zh-TW" sz="1800" dirty="0" err="1" smtClean="0">
                <a:latin typeface="微軟正黑體 Light" panose="020B0304030504040204" pitchFamily="34" charset="-120"/>
                <a:ea typeface="微軟正黑體 Light" panose="020B0304030504040204" pitchFamily="34" charset="-120"/>
              </a:rPr>
              <a:t>Hper</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Link</a:t>
            </a:r>
            <a:r>
              <a:rPr lang="zh-TW" altLang="en-US" sz="1800" dirty="0" smtClean="0">
                <a:latin typeface="微軟正黑體 Light" panose="020B0304030504040204" pitchFamily="34" charset="-120"/>
                <a:ea typeface="微軟正黑體 Light" panose="020B0304030504040204" pitchFamily="34" charset="-120"/>
              </a:rPr>
              <a:t>介面優先的高階</a:t>
            </a:r>
            <a:r>
              <a:rPr lang="en-US" altLang="zh-TW" sz="1800" dirty="0" smtClean="0">
                <a:latin typeface="微軟正黑體 Light" panose="020B0304030504040204" pitchFamily="34" charset="-120"/>
                <a:ea typeface="微軟正黑體 Light" panose="020B0304030504040204" pitchFamily="34" charset="-120"/>
              </a:rPr>
              <a:t>DS8880</a:t>
            </a:r>
            <a:r>
              <a:rPr lang="zh-TW" altLang="en-US" sz="1800" dirty="0" smtClean="0">
                <a:latin typeface="微軟正黑體 Light" panose="020B0304030504040204" pitchFamily="34" charset="-120"/>
                <a:ea typeface="微軟正黑體 Light" panose="020B0304030504040204" pitchFamily="34" charset="-120"/>
              </a:rPr>
              <a:t>系列還未支援</a:t>
            </a:r>
            <a:r>
              <a:rPr lang="en-US" altLang="zh-TW" sz="1800" dirty="0" err="1" smtClean="0">
                <a:latin typeface="微軟正黑體 Light" panose="020B0304030504040204" pitchFamily="34" charset="-120"/>
                <a:ea typeface="微軟正黑體 Light" panose="020B0304030504040204" pitchFamily="34" charset="-120"/>
              </a:rPr>
              <a:t>NVMe-oF</a:t>
            </a:r>
            <a:r>
              <a:rPr lang="zh-TW" altLang="en-US" sz="1800" dirty="0" smtClean="0">
                <a:latin typeface="微軟正黑體 Light" panose="020B0304030504040204" pitchFamily="34" charset="-120"/>
                <a:ea typeface="微軟正黑體 Light" panose="020B0304030504040204" pitchFamily="34" charset="-120"/>
              </a:rPr>
              <a:t>，因</a:t>
            </a:r>
            <a:r>
              <a:rPr lang="en-US" altLang="zh-TW" sz="1800" dirty="0" smtClean="0">
                <a:latin typeface="微軟正黑體 Light" panose="020B0304030504040204" pitchFamily="34" charset="-120"/>
                <a:ea typeface="微軟正黑體 Light" panose="020B0304030504040204" pitchFamily="34" charset="-120"/>
              </a:rPr>
              <a:t>IBM</a:t>
            </a:r>
            <a:r>
              <a:rPr lang="zh-TW" altLang="en-US" sz="1800" dirty="0" smtClean="0">
                <a:latin typeface="微軟正黑體 Light" panose="020B0304030504040204" pitchFamily="34" charset="-120"/>
                <a:ea typeface="微軟正黑體 Light" panose="020B0304030504040204" pitchFamily="34" charset="-120"/>
              </a:rPr>
              <a:t>宣稱這種介面擁有優於</a:t>
            </a:r>
            <a:r>
              <a:rPr lang="en-US" altLang="zh-TW" sz="1800" dirty="0" err="1" smtClean="0">
                <a:latin typeface="微軟正黑體 Light" panose="020B0304030504040204" pitchFamily="34" charset="-120"/>
                <a:ea typeface="微軟正黑體 Light" panose="020B0304030504040204" pitchFamily="34" charset="-120"/>
              </a:rPr>
              <a:t>NVMe-oF</a:t>
            </a:r>
            <a:r>
              <a:rPr lang="zh-TW" altLang="en-US" sz="1800" dirty="0" smtClean="0">
                <a:latin typeface="微軟正黑體 Light" panose="020B0304030504040204" pitchFamily="34" charset="-120"/>
                <a:ea typeface="微軟正黑體 Light" panose="020B0304030504040204" pitchFamily="34" charset="-120"/>
              </a:rPr>
              <a:t>的特性。</a:t>
            </a:r>
            <a:endParaRPr lang="zh-TW" altLang="en-US" sz="1800" dirty="0">
              <a:latin typeface="微軟正黑體 Light" panose="020B0304030504040204" pitchFamily="34" charset="-120"/>
              <a:ea typeface="微軟正黑體 Light" panose="020B0304030504040204" pitchFamily="34" charset="-12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67621225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9: </a:t>
            </a:r>
            <a:r>
              <a:rPr lang="en-US" altLang="zh-TW" sz="2800" dirty="0" err="1">
                <a:solidFill>
                  <a:schemeClr val="bg1"/>
                </a:solidFill>
                <a:latin typeface="標楷體" panose="03000509000000000000" pitchFamily="65" charset="-120"/>
                <a:ea typeface="標楷體" panose="03000509000000000000" pitchFamily="65" charset="-120"/>
              </a:rPr>
              <a:t>NVMe</a:t>
            </a:r>
            <a:r>
              <a:rPr lang="en-US" altLang="zh-TW" sz="2800" dirty="0">
                <a:solidFill>
                  <a:schemeClr val="bg1"/>
                </a:solidFill>
                <a:latin typeface="標楷體" panose="03000509000000000000" pitchFamily="65" charset="-120"/>
                <a:ea typeface="標楷體" panose="03000509000000000000" pitchFamily="65" charset="-120"/>
              </a:rPr>
              <a:t> and </a:t>
            </a:r>
            <a:r>
              <a:rPr lang="en-US" altLang="zh-TW" sz="2800" dirty="0" err="1">
                <a:solidFill>
                  <a:schemeClr val="bg1"/>
                </a:solidFill>
                <a:latin typeface="標楷體" panose="03000509000000000000" pitchFamily="65" charset="-120"/>
                <a:ea typeface="標楷體" panose="03000509000000000000" pitchFamily="65" charset="-120"/>
              </a:rPr>
              <a:t>NVMe-oF</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697256"/>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NVMe</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and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NVMe-oF</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fontAlgn="t"/>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NetApp:</a:t>
            </a:r>
            <a:r>
              <a:rPr lang="zh-TW" altLang="en-US" sz="1800" dirty="0">
                <a:latin typeface="微軟正黑體 Light" panose="020B0304030504040204" pitchFamily="34" charset="-120"/>
                <a:ea typeface="微軟正黑體 Light" panose="020B0304030504040204" pitchFamily="34" charset="-120"/>
              </a:rPr>
              <a:t>旗</a:t>
            </a:r>
            <a:r>
              <a:rPr lang="zh-TW" altLang="en-US" sz="1800" dirty="0" smtClean="0">
                <a:latin typeface="微軟正黑體 Light" panose="020B0304030504040204" pitchFamily="34" charset="-120"/>
                <a:ea typeface="微軟正黑體 Light" panose="020B0304030504040204" pitchFamily="34" charset="-120"/>
              </a:rPr>
              <a:t>下的</a:t>
            </a:r>
            <a:r>
              <a:rPr lang="en-US" altLang="zh-TW" sz="1800" dirty="0">
                <a:latin typeface="微軟正黑體 Light" panose="020B0304030504040204" pitchFamily="34" charset="-120"/>
                <a:ea typeface="微軟正黑體 Light" panose="020B0304030504040204" pitchFamily="34" charset="-120"/>
              </a:rPr>
              <a:t>EF</a:t>
            </a:r>
            <a:r>
              <a:rPr lang="zh-TW" altLang="en-US" sz="1800" dirty="0">
                <a:latin typeface="微軟正黑體 Light" panose="020B0304030504040204" pitchFamily="34" charset="-120"/>
                <a:ea typeface="微軟正黑體 Light" panose="020B0304030504040204" pitchFamily="34" charset="-120"/>
              </a:rPr>
              <a:t>系列與</a:t>
            </a:r>
            <a:r>
              <a:rPr lang="en-US" altLang="zh-TW" sz="1800" dirty="0">
                <a:latin typeface="微軟正黑體 Light" panose="020B0304030504040204" pitchFamily="34" charset="-120"/>
                <a:ea typeface="微軟正黑體 Light" panose="020B0304030504040204" pitchFamily="34" charset="-120"/>
              </a:rPr>
              <a:t>AFF</a:t>
            </a:r>
            <a:r>
              <a:rPr lang="zh-TW" altLang="en-US" sz="1800" dirty="0">
                <a:latin typeface="微軟正黑體 Light" panose="020B0304030504040204" pitchFamily="34" charset="-120"/>
                <a:ea typeface="微軟正黑體 Light" panose="020B0304030504040204" pitchFamily="34" charset="-120"/>
              </a:rPr>
              <a:t>系列都已能支援</a:t>
            </a:r>
            <a:r>
              <a:rPr lang="en-US" altLang="zh-TW" sz="1800" dirty="0" err="1">
                <a:latin typeface="微軟正黑體 Light" panose="020B0304030504040204" pitchFamily="34" charset="-120"/>
                <a:ea typeface="微軟正黑體 Light" panose="020B0304030504040204" pitchFamily="34" charset="-120"/>
              </a:rPr>
              <a:t>NVMe-oF</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fontAlgn="t"/>
            <a:r>
              <a:rPr lang="en-US" altLang="zh-TW" sz="1800" dirty="0" smtClean="0">
                <a:latin typeface="微軟正黑體 Light" panose="020B0304030504040204" pitchFamily="34" charset="-120"/>
                <a:ea typeface="微軟正黑體 Light" panose="020B0304030504040204" pitchFamily="34" charset="-120"/>
              </a:rPr>
              <a:t>2018</a:t>
            </a:r>
            <a:r>
              <a:rPr lang="zh-TW" altLang="en-US" sz="1800" dirty="0" smtClean="0">
                <a:latin typeface="微軟正黑體 Light" panose="020B0304030504040204" pitchFamily="34" charset="-120"/>
                <a:ea typeface="微軟正黑體 Light" panose="020B0304030504040204" pitchFamily="34" charset="-120"/>
              </a:rPr>
              <a:t>年發表</a:t>
            </a:r>
            <a:r>
              <a:rPr lang="zh-TW" altLang="en-US" sz="1800" dirty="0">
                <a:latin typeface="微軟正黑體 Light" panose="020B0304030504040204" pitchFamily="34" charset="-120"/>
                <a:ea typeface="微軟正黑體 Light" panose="020B0304030504040204" pitchFamily="34" charset="-120"/>
              </a:rPr>
              <a:t>的</a:t>
            </a:r>
            <a:r>
              <a:rPr lang="en-US" altLang="zh-TW" sz="1800" dirty="0">
                <a:latin typeface="微軟正黑體 Light" panose="020B0304030504040204" pitchFamily="34" charset="-120"/>
                <a:ea typeface="微軟正黑體 Light" panose="020B0304030504040204" pitchFamily="34" charset="-120"/>
              </a:rPr>
              <a:t>EF</a:t>
            </a:r>
            <a:r>
              <a:rPr lang="zh-TW" altLang="en-US" sz="1800" dirty="0">
                <a:latin typeface="微軟正黑體 Light" panose="020B0304030504040204" pitchFamily="34" charset="-120"/>
                <a:ea typeface="微軟正黑體 Light" panose="020B0304030504040204" pitchFamily="34" charset="-120"/>
              </a:rPr>
              <a:t>系列最新款式</a:t>
            </a:r>
            <a:r>
              <a:rPr lang="en-US" altLang="zh-TW" sz="1800" dirty="0">
                <a:latin typeface="微軟正黑體 Light" panose="020B0304030504040204" pitchFamily="34" charset="-120"/>
                <a:ea typeface="微軟正黑體 Light" panose="020B0304030504040204" pitchFamily="34" charset="-120"/>
              </a:rPr>
              <a:t>EF570</a:t>
            </a:r>
            <a:r>
              <a:rPr lang="zh-TW" altLang="en-US" sz="1800" dirty="0" smtClean="0">
                <a:latin typeface="微軟正黑體 Light" panose="020B0304030504040204" pitchFamily="34" charset="-120"/>
                <a:ea typeface="微軟正黑體 Light" panose="020B0304030504040204" pitchFamily="34" charset="-120"/>
              </a:rPr>
              <a:t>，提供</a:t>
            </a:r>
            <a:r>
              <a:rPr lang="zh-TW" altLang="en-US" sz="1800" dirty="0">
                <a:latin typeface="微軟正黑體 Light" panose="020B0304030504040204" pitchFamily="34" charset="-120"/>
                <a:ea typeface="微軟正黑體 Light" panose="020B0304030504040204" pitchFamily="34" charset="-120"/>
              </a:rPr>
              <a:t>了基於</a:t>
            </a:r>
            <a:r>
              <a:rPr lang="en-US" altLang="zh-TW" sz="1800" dirty="0">
                <a:latin typeface="微軟正黑體 Light" panose="020B0304030504040204" pitchFamily="34" charset="-120"/>
                <a:ea typeface="微軟正黑體 Light" panose="020B0304030504040204" pitchFamily="34" charset="-120"/>
              </a:rPr>
              <a:t>100Gb </a:t>
            </a:r>
            <a:r>
              <a:rPr lang="en-US" altLang="zh-TW" sz="1800" dirty="0" err="1" smtClean="0">
                <a:latin typeface="微軟正黑體 Light" panose="020B0304030504040204" pitchFamily="34" charset="-120"/>
                <a:ea typeface="微軟正黑體 Light" panose="020B0304030504040204" pitchFamily="34" charset="-120"/>
              </a:rPr>
              <a:t>InfiniBand</a:t>
            </a:r>
            <a:endParaRPr lang="en-US" altLang="zh-TW" sz="1800" dirty="0" smtClean="0">
              <a:latin typeface="微軟正黑體 Light" panose="020B0304030504040204" pitchFamily="34" charset="-120"/>
              <a:ea typeface="微軟正黑體 Light" panose="020B0304030504040204" pitchFamily="34" charset="-120"/>
            </a:endParaRPr>
          </a:p>
          <a:p>
            <a:pPr fontAlgn="t"/>
            <a:r>
              <a:rPr lang="zh-TW" altLang="en-US" sz="1800" dirty="0" smtClean="0">
                <a:latin typeface="微軟正黑體 Light" panose="020B0304030504040204" pitchFamily="34" charset="-120"/>
                <a:ea typeface="微軟正黑體 Light" panose="020B0304030504040204" pitchFamily="34" charset="-120"/>
              </a:rPr>
              <a:t>的</a:t>
            </a:r>
            <a:r>
              <a:rPr lang="en-US" altLang="zh-TW" sz="1800" dirty="0" err="1">
                <a:latin typeface="微軟正黑體 Light" panose="020B0304030504040204" pitchFamily="34" charset="-120"/>
                <a:ea typeface="微軟正黑體 Light" panose="020B0304030504040204" pitchFamily="34" charset="-120"/>
              </a:rPr>
              <a:t>NVMe-oF</a:t>
            </a:r>
            <a:r>
              <a:rPr lang="zh-TW" altLang="en-US" sz="1800" dirty="0">
                <a:latin typeface="微軟正黑體 Light" panose="020B0304030504040204" pitchFamily="34" charset="-120"/>
                <a:ea typeface="微軟正黑體 Light" panose="020B0304030504040204" pitchFamily="34" charset="-120"/>
              </a:rPr>
              <a:t>，針對的是高效能運算領域的直連存取應用，擁有低於</a:t>
            </a:r>
            <a:r>
              <a:rPr lang="en-US" altLang="zh-TW" sz="1800" dirty="0">
                <a:latin typeface="微軟正黑體 Light" panose="020B0304030504040204" pitchFamily="34" charset="-120"/>
                <a:ea typeface="微軟正黑體 Light" panose="020B0304030504040204" pitchFamily="34" charset="-120"/>
              </a:rPr>
              <a:t>100μs</a:t>
            </a:r>
            <a:r>
              <a:rPr lang="zh-TW" altLang="en-US" sz="1800" dirty="0">
                <a:latin typeface="微軟正黑體 Light" panose="020B0304030504040204" pitchFamily="34" charset="-120"/>
                <a:ea typeface="微軟正黑體 Light" panose="020B0304030504040204" pitchFamily="34" charset="-120"/>
              </a:rPr>
              <a:t>等級的存取延遲</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fontAlgn="t"/>
            <a:r>
              <a:rPr lang="zh-TW" altLang="en-US" sz="1800" dirty="0" smtClean="0">
                <a:latin typeface="微軟正黑體 Light" panose="020B0304030504040204" pitchFamily="34" charset="-120"/>
                <a:ea typeface="微軟正黑體 Light" panose="020B0304030504040204" pitchFamily="34" charset="-120"/>
              </a:rPr>
              <a:t>不過</a:t>
            </a:r>
            <a:r>
              <a:rPr lang="en-US" altLang="zh-TW" sz="1800" dirty="0">
                <a:latin typeface="微軟正黑體 Light" panose="020B0304030504040204" pitchFamily="34" charset="-120"/>
                <a:ea typeface="微軟正黑體 Light" panose="020B0304030504040204" pitchFamily="34" charset="-120"/>
              </a:rPr>
              <a:t>EF570</a:t>
            </a:r>
            <a:r>
              <a:rPr lang="zh-TW" altLang="en-US" sz="1800" dirty="0">
                <a:latin typeface="微軟正黑體 Light" panose="020B0304030504040204" pitchFamily="34" charset="-120"/>
                <a:ea typeface="微軟正黑體 Light" panose="020B0304030504040204" pitchFamily="34" charset="-120"/>
              </a:rPr>
              <a:t>的擴充櫃仍採用傳統的</a:t>
            </a:r>
            <a:r>
              <a:rPr lang="en-US" altLang="zh-TW" sz="1800" dirty="0">
                <a:latin typeface="微軟正黑體 Light" panose="020B0304030504040204" pitchFamily="34" charset="-120"/>
                <a:ea typeface="微軟正黑體 Light" panose="020B0304030504040204" pitchFamily="34" charset="-120"/>
              </a:rPr>
              <a:t>12Gb SAS</a:t>
            </a:r>
            <a:r>
              <a:rPr lang="zh-TW" altLang="en-US" sz="1800" dirty="0">
                <a:latin typeface="微軟正黑體 Light" panose="020B0304030504040204" pitchFamily="34" charset="-120"/>
                <a:ea typeface="微軟正黑體 Light" panose="020B0304030504040204" pitchFamily="34" charset="-120"/>
              </a:rPr>
              <a:t>介面與</a:t>
            </a:r>
            <a:r>
              <a:rPr lang="en-US" altLang="zh-TW" sz="1800" dirty="0">
                <a:latin typeface="微軟正黑體 Light" panose="020B0304030504040204" pitchFamily="34" charset="-120"/>
                <a:ea typeface="微軟正黑體 Light" panose="020B0304030504040204" pitchFamily="34" charset="-120"/>
              </a:rPr>
              <a:t>SAS </a:t>
            </a:r>
            <a:r>
              <a:rPr lang="en-US" altLang="zh-TW" sz="1800" dirty="0" smtClean="0">
                <a:latin typeface="微軟正黑體 Light" panose="020B0304030504040204" pitchFamily="34" charset="-120"/>
                <a:ea typeface="微軟正黑體 Light" panose="020B0304030504040204" pitchFamily="34" charset="-120"/>
              </a:rPr>
              <a:t>SSD</a:t>
            </a:r>
            <a:r>
              <a:rPr lang="zh-TW" altLang="en-US" sz="1800" dirty="0" smtClean="0">
                <a:latin typeface="微軟正黑體 Light" panose="020B0304030504040204" pitchFamily="34" charset="-120"/>
                <a:ea typeface="微軟正黑體 Light" panose="020B0304030504040204" pitchFamily="34" charset="-120"/>
              </a:rPr>
              <a:t>，</a:t>
            </a:r>
            <a:r>
              <a:rPr lang="zh-TW" altLang="en-US" sz="1800" dirty="0" smtClean="0">
                <a:latin typeface="微軟正黑體 Light" panose="020B0304030504040204" pitchFamily="34" charset="-120"/>
                <a:ea typeface="微軟正黑體 Light" panose="020B0304030504040204" pitchFamily="34" charset="-120"/>
              </a:rPr>
              <a:t>所以</a:t>
            </a:r>
            <a:r>
              <a:rPr lang="zh-TW" altLang="en-US" sz="1800" dirty="0" smtClean="0">
                <a:latin typeface="微軟正黑體 Light" panose="020B0304030504040204" pitchFamily="34" charset="-120"/>
                <a:ea typeface="微軟正黑體 Light" panose="020B0304030504040204" pitchFamily="34" charset="-120"/>
              </a:rPr>
              <a:t>它的</a:t>
            </a:r>
            <a:endParaRPr lang="en-US" altLang="zh-TW" sz="1800" dirty="0" smtClean="0">
              <a:latin typeface="微軟正黑體 Light" panose="020B0304030504040204" pitchFamily="34" charset="-120"/>
              <a:ea typeface="微軟正黑體 Light" panose="020B0304030504040204" pitchFamily="34" charset="-120"/>
            </a:endParaRPr>
          </a:p>
          <a:p>
            <a:pPr fontAlgn="t"/>
            <a:r>
              <a:rPr lang="en-US" altLang="zh-TW" sz="1800" dirty="0" err="1" smtClean="0">
                <a:latin typeface="微軟正黑體 Light" panose="020B0304030504040204" pitchFamily="34" charset="-120"/>
                <a:ea typeface="微軟正黑體 Light" panose="020B0304030504040204" pitchFamily="34" charset="-120"/>
              </a:rPr>
              <a:t>NVMe-oF</a:t>
            </a:r>
            <a:r>
              <a:rPr lang="zh-TW" altLang="en-US" sz="1800" dirty="0">
                <a:latin typeface="微軟正黑體 Light" panose="020B0304030504040204" pitchFamily="34" charset="-120"/>
                <a:ea typeface="微軟正黑體 Light" panose="020B0304030504040204" pitchFamily="34" charset="-120"/>
              </a:rPr>
              <a:t>傳輸只及於前端主機到控制器櫃</a:t>
            </a:r>
            <a:r>
              <a:rPr lang="zh-TW" altLang="en-US" sz="1800" dirty="0" smtClean="0">
                <a:latin typeface="微軟正黑體 Light" panose="020B0304030504040204" pitchFamily="34" charset="-120"/>
                <a:ea typeface="微軟正黑體 Light" panose="020B0304030504040204" pitchFamily="34" charset="-120"/>
              </a:rPr>
              <a:t>。</a:t>
            </a:r>
            <a:endParaRPr lang="zh-TW" altLang="en-US" sz="1800" dirty="0">
              <a:latin typeface="微軟正黑體 Light" panose="020B0304030504040204" pitchFamily="34" charset="-120"/>
              <a:ea typeface="微軟正黑體 Light" panose="020B0304030504040204" pitchFamily="34" charset="-120"/>
            </a:endParaRPr>
          </a:p>
          <a:p>
            <a:pPr fontAlgn="t"/>
            <a:r>
              <a:rPr lang="en-US" altLang="zh-TW" sz="1800" dirty="0" smtClean="0">
                <a:latin typeface="微軟正黑體 Light" panose="020B0304030504040204" pitchFamily="34" charset="-120"/>
                <a:ea typeface="微軟正黑體 Light" panose="020B0304030504040204" pitchFamily="34" charset="-120"/>
              </a:rPr>
              <a:t>2019</a:t>
            </a:r>
            <a:r>
              <a:rPr lang="zh-TW" altLang="en-US" sz="1800" dirty="0" smtClean="0">
                <a:latin typeface="微軟正黑體 Light" panose="020B0304030504040204" pitchFamily="34" charset="-120"/>
                <a:ea typeface="微軟正黑體 Light" panose="020B0304030504040204" pitchFamily="34" charset="-120"/>
              </a:rPr>
              <a:t>則發表</a:t>
            </a:r>
            <a:r>
              <a:rPr lang="zh-TW" altLang="en-US" sz="1800" dirty="0">
                <a:latin typeface="微軟正黑體 Light" panose="020B0304030504040204" pitchFamily="34" charset="-120"/>
                <a:ea typeface="微軟正黑體 Light" panose="020B0304030504040204" pitchFamily="34" charset="-120"/>
              </a:rPr>
              <a:t>的</a:t>
            </a:r>
            <a:r>
              <a:rPr lang="en-US" altLang="zh-TW" sz="1800" dirty="0">
                <a:latin typeface="微軟正黑體 Light" panose="020B0304030504040204" pitchFamily="34" charset="-120"/>
                <a:ea typeface="微軟正黑體 Light" panose="020B0304030504040204" pitchFamily="34" charset="-120"/>
              </a:rPr>
              <a:t>AFF</a:t>
            </a:r>
            <a:r>
              <a:rPr lang="zh-TW" altLang="en-US" sz="1800" dirty="0">
                <a:latin typeface="微軟正黑體 Light" panose="020B0304030504040204" pitchFamily="34" charset="-120"/>
                <a:ea typeface="微軟正黑體 Light" panose="020B0304030504040204" pitchFamily="34" charset="-120"/>
              </a:rPr>
              <a:t>系列新機型</a:t>
            </a:r>
            <a:r>
              <a:rPr lang="en-US" altLang="zh-TW" sz="1800" dirty="0">
                <a:latin typeface="微軟正黑體 Light" panose="020B0304030504040204" pitchFamily="34" charset="-120"/>
                <a:ea typeface="微軟正黑體 Light" panose="020B0304030504040204" pitchFamily="34" charset="-120"/>
              </a:rPr>
              <a:t>A800</a:t>
            </a:r>
            <a:r>
              <a:rPr lang="zh-TW" altLang="en-US" sz="1800" dirty="0">
                <a:latin typeface="微軟正黑體 Light" panose="020B0304030504040204" pitchFamily="34" charset="-120"/>
                <a:ea typeface="微軟正黑體 Light" panose="020B0304030504040204" pitchFamily="34" charset="-120"/>
              </a:rPr>
              <a:t>上，同樣也引進了</a:t>
            </a:r>
            <a:r>
              <a:rPr lang="en-US" altLang="zh-TW" sz="1800" dirty="0" err="1">
                <a:latin typeface="微軟正黑體 Light" panose="020B0304030504040204" pitchFamily="34" charset="-120"/>
                <a:ea typeface="微軟正黑體 Light" panose="020B0304030504040204" pitchFamily="34" charset="-120"/>
              </a:rPr>
              <a:t>NVMe</a:t>
            </a:r>
            <a:r>
              <a:rPr lang="en-US" altLang="zh-TW" sz="1800" dirty="0">
                <a:latin typeface="微軟正黑體 Light" panose="020B0304030504040204" pitchFamily="34" charset="-120"/>
                <a:ea typeface="微軟正黑體 Light" panose="020B0304030504040204" pitchFamily="34" charset="-120"/>
              </a:rPr>
              <a:t> SSD</a:t>
            </a:r>
            <a:r>
              <a:rPr lang="zh-TW" altLang="en-US" sz="1800" dirty="0">
                <a:latin typeface="微軟正黑體 Light" panose="020B0304030504040204" pitchFamily="34" charset="-120"/>
                <a:ea typeface="微軟正黑體 Light" panose="020B0304030504040204" pitchFamily="34" charset="-120"/>
              </a:rPr>
              <a:t>模組，加上基於</a:t>
            </a:r>
            <a:r>
              <a:rPr lang="en-US" altLang="zh-TW" sz="1800" dirty="0">
                <a:latin typeface="微軟正黑體 Light" panose="020B0304030504040204" pitchFamily="34" charset="-120"/>
                <a:ea typeface="微軟正黑體 Light" panose="020B0304030504040204" pitchFamily="34" charset="-120"/>
              </a:rPr>
              <a:t>FC</a:t>
            </a:r>
            <a:r>
              <a:rPr lang="zh-TW" altLang="en-US" sz="1800" dirty="0">
                <a:latin typeface="微軟正黑體 Light" panose="020B0304030504040204" pitchFamily="34" charset="-120"/>
                <a:ea typeface="微軟正黑體 Light" panose="020B0304030504040204" pitchFamily="34" charset="-120"/>
              </a:rPr>
              <a:t>的</a:t>
            </a:r>
            <a:r>
              <a:rPr lang="en-US" altLang="zh-TW" sz="1800" dirty="0" err="1">
                <a:latin typeface="微軟正黑體 Light" panose="020B0304030504040204" pitchFamily="34" charset="-120"/>
                <a:ea typeface="微軟正黑體 Light" panose="020B0304030504040204" pitchFamily="34" charset="-120"/>
              </a:rPr>
              <a:t>NVMe-oF</a:t>
            </a:r>
            <a:r>
              <a:rPr lang="zh-TW" altLang="en-US" sz="1800" dirty="0">
                <a:latin typeface="微軟正黑體 Light" panose="020B0304030504040204" pitchFamily="34" charset="-120"/>
                <a:ea typeface="微軟正黑體 Light" panose="020B0304030504040204" pitchFamily="34" charset="-120"/>
              </a:rPr>
              <a:t>介面，走的是基於既有</a:t>
            </a:r>
            <a:r>
              <a:rPr lang="en-US" altLang="zh-TW" sz="1800" dirty="0">
                <a:latin typeface="微軟正黑體 Light" panose="020B0304030504040204" pitchFamily="34" charset="-120"/>
                <a:ea typeface="微軟正黑體 Light" panose="020B0304030504040204" pitchFamily="34" charset="-120"/>
              </a:rPr>
              <a:t>SAN</a:t>
            </a:r>
            <a:r>
              <a:rPr lang="zh-TW" altLang="en-US" sz="1800" dirty="0">
                <a:latin typeface="微軟正黑體 Light" panose="020B0304030504040204" pitchFamily="34" charset="-120"/>
                <a:ea typeface="微軟正黑體 Light" panose="020B0304030504040204" pitchFamily="34" charset="-120"/>
              </a:rPr>
              <a:t>環境的應用路線，存取延遲</a:t>
            </a:r>
            <a:r>
              <a:rPr lang="zh-TW" altLang="en-US" sz="1800" dirty="0" smtClean="0">
                <a:latin typeface="微軟正黑體 Light" panose="020B0304030504040204" pitchFamily="34" charset="-120"/>
                <a:ea typeface="微軟正黑體 Light" panose="020B0304030504040204" pitchFamily="34" charset="-120"/>
              </a:rPr>
              <a:t>為</a:t>
            </a:r>
            <a:endParaRPr lang="en-US" altLang="zh-TW" sz="1800" dirty="0" smtClean="0">
              <a:latin typeface="微軟正黑體 Light" panose="020B0304030504040204" pitchFamily="34" charset="-120"/>
              <a:ea typeface="微軟正黑體 Light" panose="020B0304030504040204" pitchFamily="34" charset="-120"/>
            </a:endParaRPr>
          </a:p>
          <a:p>
            <a:pPr fontAlgn="t"/>
            <a:r>
              <a:rPr lang="zh-TW" altLang="en-US" sz="1800" dirty="0" smtClean="0">
                <a:latin typeface="微軟正黑體 Light" panose="020B0304030504040204" pitchFamily="34" charset="-120"/>
                <a:ea typeface="微軟正黑體 Light" panose="020B0304030504040204" pitchFamily="34" charset="-120"/>
              </a:rPr>
              <a:t>低於</a:t>
            </a:r>
            <a:r>
              <a:rPr lang="en-US" altLang="zh-TW" sz="1800" dirty="0">
                <a:latin typeface="微軟正黑體 Light" panose="020B0304030504040204" pitchFamily="34" charset="-120"/>
                <a:ea typeface="微軟正黑體 Light" panose="020B0304030504040204" pitchFamily="34" charset="-120"/>
              </a:rPr>
              <a:t>200μs</a:t>
            </a:r>
            <a:r>
              <a:rPr lang="zh-TW" altLang="en-US" sz="1800" dirty="0">
                <a:latin typeface="微軟正黑體 Light" panose="020B0304030504040204" pitchFamily="34" charset="-120"/>
                <a:ea typeface="微軟正黑體 Light" panose="020B0304030504040204" pitchFamily="34" charset="-120"/>
              </a:rPr>
              <a:t>等級</a:t>
            </a:r>
            <a:r>
              <a:rPr lang="zh-TW" altLang="en-US" sz="1800" dirty="0" smtClean="0">
                <a:latin typeface="微軟正黑體 Light" panose="020B0304030504040204" pitchFamily="34" charset="-120"/>
                <a:ea typeface="微軟正黑體 Light" panose="020B0304030504040204" pitchFamily="34" charset="-120"/>
              </a:rPr>
              <a:t>。</a:t>
            </a:r>
            <a:endParaRPr lang="zh-TW" altLang="en-US" sz="1800" dirty="0">
              <a:latin typeface="微軟正黑體 Light" panose="020B0304030504040204" pitchFamily="34" charset="-120"/>
              <a:ea typeface="微軟正黑體 Light" panose="020B0304030504040204" pitchFamily="34" charset="-120"/>
            </a:endParaRPr>
          </a:p>
          <a:p>
            <a:pPr fontAlgn="t"/>
            <a:r>
              <a:rPr lang="zh-TW" altLang="en-US" sz="1800" dirty="0">
                <a:latin typeface="微軟正黑體 Light" panose="020B0304030504040204" pitchFamily="34" charset="-120"/>
                <a:ea typeface="微軟正黑體 Light" panose="020B0304030504040204" pitchFamily="34" charset="-120"/>
              </a:rPr>
              <a:t>由於</a:t>
            </a:r>
            <a:r>
              <a:rPr lang="en-US" altLang="zh-TW" sz="1800" dirty="0">
                <a:latin typeface="微軟正黑體 Light" panose="020B0304030504040204" pitchFamily="34" charset="-120"/>
                <a:ea typeface="微軟正黑體 Light" panose="020B0304030504040204" pitchFamily="34" charset="-120"/>
              </a:rPr>
              <a:t>EF570</a:t>
            </a:r>
            <a:r>
              <a:rPr lang="zh-TW" altLang="en-US" sz="1800" dirty="0">
                <a:latin typeface="微軟正黑體 Light" panose="020B0304030504040204" pitchFamily="34" charset="-120"/>
                <a:ea typeface="微軟正黑體 Light" panose="020B0304030504040204" pitchFamily="34" charset="-120"/>
              </a:rPr>
              <a:t>與</a:t>
            </a:r>
            <a:r>
              <a:rPr lang="en-US" altLang="zh-TW" sz="1800" dirty="0">
                <a:latin typeface="微軟正黑體 Light" panose="020B0304030504040204" pitchFamily="34" charset="-120"/>
                <a:ea typeface="微軟正黑體 Light" panose="020B0304030504040204" pitchFamily="34" charset="-120"/>
              </a:rPr>
              <a:t>AFF A800</a:t>
            </a:r>
            <a:r>
              <a:rPr lang="zh-TW" altLang="en-US" sz="1800" dirty="0">
                <a:latin typeface="微軟正黑體 Light" panose="020B0304030504040204" pitchFamily="34" charset="-120"/>
                <a:ea typeface="微軟正黑體 Light" panose="020B0304030504040204" pitchFamily="34" charset="-120"/>
              </a:rPr>
              <a:t>兩款產品，都是</a:t>
            </a:r>
            <a:r>
              <a:rPr lang="en-US" altLang="zh-TW" sz="1800" dirty="0">
                <a:latin typeface="微軟正黑體 Light" panose="020B0304030504040204" pitchFamily="34" charset="-120"/>
                <a:ea typeface="微軟正黑體 Light" panose="020B0304030504040204" pitchFamily="34" charset="-120"/>
              </a:rPr>
              <a:t>NetApp</a:t>
            </a:r>
            <a:r>
              <a:rPr lang="zh-TW" altLang="en-US" sz="1800" dirty="0">
                <a:latin typeface="微軟正黑體 Light" panose="020B0304030504040204" pitchFamily="34" charset="-120"/>
                <a:ea typeface="微軟正黑體 Light" panose="020B0304030504040204" pitchFamily="34" charset="-120"/>
              </a:rPr>
              <a:t>原有</a:t>
            </a:r>
            <a:r>
              <a:rPr lang="en-US" altLang="zh-TW" sz="1800" dirty="0">
                <a:latin typeface="微軟正黑體 Light" panose="020B0304030504040204" pitchFamily="34" charset="-120"/>
                <a:ea typeface="微軟正黑體 Light" panose="020B0304030504040204" pitchFamily="34" charset="-120"/>
              </a:rPr>
              <a:t>E/EF</a:t>
            </a:r>
            <a:r>
              <a:rPr lang="zh-TW" altLang="en-US" sz="1800" dirty="0">
                <a:latin typeface="微軟正黑體 Light" panose="020B0304030504040204" pitchFamily="34" charset="-120"/>
                <a:ea typeface="微軟正黑體 Light" panose="020B0304030504040204" pitchFamily="34" charset="-120"/>
              </a:rPr>
              <a:t>系列，以及</a:t>
            </a:r>
            <a:r>
              <a:rPr lang="en-US" altLang="zh-TW" sz="1800" dirty="0">
                <a:latin typeface="微軟正黑體 Light" panose="020B0304030504040204" pitchFamily="34" charset="-120"/>
                <a:ea typeface="微軟正黑體 Light" panose="020B0304030504040204" pitchFamily="34" charset="-120"/>
              </a:rPr>
              <a:t>FAS/AFF</a:t>
            </a:r>
            <a:r>
              <a:rPr lang="zh-TW" altLang="en-US" sz="1800" dirty="0">
                <a:latin typeface="微軟正黑體 Light" panose="020B0304030504040204" pitchFamily="34" charset="-120"/>
                <a:ea typeface="微軟正黑體 Light" panose="020B0304030504040204" pitchFamily="34" charset="-120"/>
              </a:rPr>
              <a:t>系列的升級，所以都保留了原有平臺豐富的軟體功能。</a:t>
            </a: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165391219"/>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10</a:t>
            </a:r>
            <a:r>
              <a:rPr lang="en-US" altLang="zh-TW" sz="2800" dirty="0">
                <a:solidFill>
                  <a:schemeClr val="bg1"/>
                </a:solidFill>
                <a:latin typeface="標楷體" panose="03000509000000000000" pitchFamily="65" charset="-120"/>
                <a:ea typeface="標楷體" panose="03000509000000000000" pitchFamily="65" charset="-120"/>
              </a:rPr>
              <a:t>: </a:t>
            </a:r>
            <a:r>
              <a:rPr lang="en-US" altLang="zh-TW" sz="2800" dirty="0" err="1">
                <a:solidFill>
                  <a:schemeClr val="bg1"/>
                </a:solidFill>
                <a:latin typeface="標楷體" panose="03000509000000000000" pitchFamily="65" charset="-120"/>
                <a:ea typeface="標楷體" panose="03000509000000000000" pitchFamily="65" charset="-120"/>
              </a:rPr>
              <a:t>Serverless</a:t>
            </a:r>
            <a:r>
              <a:rPr lang="en-US" altLang="zh-TW" sz="2800" dirty="0">
                <a:solidFill>
                  <a:schemeClr val="bg1"/>
                </a:solidFill>
                <a:latin typeface="標楷體" panose="03000509000000000000" pitchFamily="65" charset="-120"/>
                <a:ea typeface="標楷體" panose="03000509000000000000" pitchFamily="65" charset="-120"/>
              </a:rPr>
              <a:t>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692455"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Serverless</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Computing</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是包含很多技術的集合，其中最常被提到的是</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FaaS</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，以平台即服務（</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PaaS</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）為基礎，無伺服器運算提供一個微型的架構，終端客戶不</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需要事先部署</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、組態或管理伺服器服務，程式碼運行所需要的伺服器服務皆由雲端平台來提供</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lvl="0">
              <a:lnSpc>
                <a:spcPct val="150000"/>
              </a:lnSpc>
              <a:spcBef>
                <a:spcPts val="0"/>
              </a:spcBef>
            </a:pPr>
            <a:r>
              <a:rPr lang="zh-TW" altLang="en-US" sz="24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優</a:t>
            </a:r>
            <a:r>
              <a:rPr lang="zh-TW" altLang="en-US" sz="24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點</a:t>
            </a:r>
            <a:r>
              <a:rPr lang="en-US" altLang="zh-TW" sz="24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t>
            </a:r>
          </a:p>
          <a:p>
            <a:pPr marL="285750" lvl="0" indent="-285750">
              <a:lnSpc>
                <a:spcPct val="150000"/>
              </a:lnSpc>
              <a:spcBef>
                <a:spcPts val="0"/>
              </a:spcBef>
              <a:buFont typeface="Arial" panose="020B0604020202020204" pitchFamily="34" charset="0"/>
              <a:buChar char="•"/>
            </a:pPr>
            <a:r>
              <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人員可快速的大規模部署</a:t>
            </a:r>
            <a:endPar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marL="285750" lvl="0" indent="-285750">
              <a:lnSpc>
                <a:spcPct val="150000"/>
              </a:lnSpc>
              <a:spcBef>
                <a:spcPts val="0"/>
              </a:spcBef>
              <a:buFont typeface="Arial" panose="020B0604020202020204" pitchFamily="34" charset="0"/>
              <a:buChar char="•"/>
            </a:pPr>
            <a:r>
              <a:rPr lang="zh-TW" altLang="en-US"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適合需要快速反應、流量變化大不規律的系統</a:t>
            </a:r>
            <a:endPar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marL="285750" lvl="0" indent="-285750">
              <a:lnSpc>
                <a:spcPct val="150000"/>
              </a:lnSpc>
              <a:spcBef>
                <a:spcPts val="0"/>
              </a:spcBef>
              <a:buFont typeface="Arial" panose="020B0604020202020204" pitchFamily="34" charset="0"/>
              <a:buChar char="•"/>
            </a:pPr>
            <a:r>
              <a:rPr lang="zh-TW" altLang="en-US"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費用方面只有進行運算的時候才需要支付計算的費用</a:t>
            </a:r>
            <a:endPar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260541876"/>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10: </a:t>
            </a:r>
            <a:r>
              <a:rPr lang="en-US" altLang="zh-TW" sz="2800" dirty="0" err="1">
                <a:solidFill>
                  <a:schemeClr val="bg1"/>
                </a:solidFill>
                <a:latin typeface="標楷體" panose="03000509000000000000" pitchFamily="65" charset="-120"/>
                <a:ea typeface="標楷體" panose="03000509000000000000" pitchFamily="65" charset="-120"/>
              </a:rPr>
              <a:t>Serverless</a:t>
            </a:r>
            <a:r>
              <a:rPr lang="en-US" altLang="zh-TW" sz="2800" dirty="0">
                <a:solidFill>
                  <a:schemeClr val="bg1"/>
                </a:solidFill>
                <a:latin typeface="標楷體" panose="03000509000000000000" pitchFamily="65" charset="-120"/>
                <a:ea typeface="標楷體" panose="03000509000000000000" pitchFamily="65" charset="-120"/>
              </a:rPr>
              <a:t>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692455"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相較於過去對基礎設施的管理，</a:t>
            </a:r>
            <a:r>
              <a:rPr lang="en-US" altLang="zh-TW" sz="1800" dirty="0"/>
              <a:t> </a:t>
            </a:r>
            <a:r>
              <a:rPr lang="en-US" altLang="zh-TW" sz="1800" dirty="0" err="1"/>
              <a:t>Serverless</a:t>
            </a:r>
            <a:r>
              <a:rPr lang="en-US" altLang="zh-TW" sz="1800" dirty="0"/>
              <a:t> </a:t>
            </a:r>
            <a:r>
              <a:rPr lang="en-US" altLang="zh-TW" sz="1800" dirty="0" smtClean="0"/>
              <a:t>computing</a:t>
            </a:r>
            <a:r>
              <a:rPr lang="zh-TW" altLang="en-US" sz="1800" dirty="0" smtClean="0"/>
              <a:t>需要更多轉換</a:t>
            </a:r>
            <a:r>
              <a:rPr lang="zh-TW" altLang="en-US" sz="1800" dirty="0"/>
              <a:t>型態</a:t>
            </a:r>
            <a:r>
              <a:rPr lang="zh-TW" altLang="en-US" sz="1800" dirty="0" smtClean="0"/>
              <a:t>的管理</a:t>
            </a:r>
            <a:r>
              <a:rPr lang="zh-TW" altLang="en-US" sz="1800" dirty="0"/>
              <a:t>。</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以應用程式為中心並了解程式間的依存關係、組件及其設計是否能增強整體的擴充性、可靠性、安全性及效率。</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考慮</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API Gateway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Network egress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，因為負載量大的時候</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API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Gateway</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的成本會很高。</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342900" indent="-342900">
              <a:lnSpc>
                <a:spcPct val="150000"/>
              </a:lnSpc>
              <a:spcBef>
                <a:spcPts val="0"/>
              </a:spcBef>
              <a:buFont typeface="Arial" panose="020B0604020202020204" pitchFamily="34" charset="0"/>
              <a:buChar char="•"/>
            </a:pP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修改數據</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分類的條件，</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因為內容存儲庫</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中的物件現在也可以做為程式碼和數據。</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重新審視整個</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運作，從基礎架構管理到應用程式的管控，確保它們可以保護、監控和調整應用程式，達到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SLA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066576201"/>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10: </a:t>
            </a:r>
            <a:r>
              <a:rPr lang="en-US" altLang="zh-TW" sz="2800" dirty="0" err="1">
                <a:solidFill>
                  <a:schemeClr val="bg1"/>
                </a:solidFill>
                <a:latin typeface="標楷體" panose="03000509000000000000" pitchFamily="65" charset="-120"/>
                <a:ea typeface="標楷體" panose="03000509000000000000" pitchFamily="65" charset="-120"/>
              </a:rPr>
              <a:t>Serverless</a:t>
            </a:r>
            <a:r>
              <a:rPr lang="en-US" altLang="zh-TW" sz="2800" dirty="0">
                <a:solidFill>
                  <a:schemeClr val="bg1"/>
                </a:solidFill>
                <a:latin typeface="標楷體" panose="03000509000000000000" pitchFamily="65" charset="-120"/>
                <a:ea typeface="標楷體" panose="03000509000000000000" pitchFamily="65" charset="-120"/>
              </a:rPr>
              <a:t>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697256"/>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Serverless</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Computing</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fontAlgn="t">
              <a:lnSpc>
                <a:spcPct val="150000"/>
              </a:lnSpc>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AWS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Lambda:</a:t>
            </a:r>
            <a:r>
              <a:rPr lang="en-US" altLang="zh-TW" sz="1800" dirty="0" err="1" smtClean="0">
                <a:latin typeface="微軟正黑體 Light" panose="020B0304030504040204" pitchFamily="34" charset="-120"/>
                <a:ea typeface="微軟正黑體 Light" panose="020B0304030504040204" pitchFamily="34" charset="-120"/>
              </a:rPr>
              <a:t>AWS</a:t>
            </a:r>
            <a:r>
              <a:rPr lang="en-US" altLang="zh-TW" sz="1800" dirty="0" smtClean="0">
                <a:latin typeface="微軟正黑體 Light" panose="020B0304030504040204" pitchFamily="34" charset="-120"/>
                <a:ea typeface="微軟正黑體 Light" panose="020B0304030504040204" pitchFamily="34" charset="-120"/>
              </a:rPr>
              <a:t> Lambda</a:t>
            </a:r>
            <a:r>
              <a:rPr lang="zh-TW" altLang="en-US" sz="1800" dirty="0" smtClean="0">
                <a:latin typeface="微軟正黑體 Light" panose="020B0304030504040204" pitchFamily="34" charset="-120"/>
                <a:ea typeface="微軟正黑體 Light" panose="020B0304030504040204" pitchFamily="34" charset="-120"/>
              </a:rPr>
              <a:t>是亞馬遜在</a:t>
            </a:r>
            <a:r>
              <a:rPr lang="en-US" altLang="zh-TW" sz="1800" dirty="0" smtClean="0">
                <a:latin typeface="微軟正黑體 Light" panose="020B0304030504040204" pitchFamily="34" charset="-120"/>
                <a:ea typeface="微軟正黑體 Light" panose="020B0304030504040204" pitchFamily="34" charset="-120"/>
              </a:rPr>
              <a:t>2015</a:t>
            </a:r>
            <a:r>
              <a:rPr lang="zh-TW" altLang="en-US" sz="1800" dirty="0" smtClean="0">
                <a:latin typeface="微軟正黑體 Light" panose="020B0304030504040204" pitchFamily="34" charset="-120"/>
                <a:ea typeface="微軟正黑體 Light" panose="020B0304030504040204" pitchFamily="34" charset="-120"/>
              </a:rPr>
              <a:t>年創建的一個無伺服器計算服務。它由事件的函數觸發運行，並自動管理計算資源，不用擔心在後台發生的事情。</a:t>
            </a:r>
            <a:endParaRPr lang="en-US" altLang="zh-TW" sz="1800" dirty="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與</a:t>
            </a:r>
            <a:r>
              <a:rPr lang="en-US" altLang="zh-TW" sz="1800" dirty="0" smtClean="0">
                <a:latin typeface="微軟正黑體 Light" panose="020B0304030504040204" pitchFamily="34" charset="-120"/>
                <a:ea typeface="微軟正黑體 Light" panose="020B0304030504040204" pitchFamily="34" charset="-120"/>
              </a:rPr>
              <a:t>AWS</a:t>
            </a:r>
            <a:r>
              <a:rPr lang="zh-TW" altLang="en-US" sz="1800" dirty="0" smtClean="0">
                <a:latin typeface="微軟正黑體 Light" panose="020B0304030504040204" pitchFamily="34" charset="-120"/>
                <a:ea typeface="微軟正黑體 Light" panose="020B0304030504040204" pitchFamily="34" charset="-120"/>
              </a:rPr>
              <a:t>其他服務結合包含儲存、資料庫等，可輕易使用現有的資源。</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使用者只</a:t>
            </a:r>
            <a:r>
              <a:rPr lang="zh-TW" altLang="en-US" sz="1800" dirty="0">
                <a:latin typeface="微軟正黑體 Light" panose="020B0304030504040204" pitchFamily="34" charset="-120"/>
                <a:ea typeface="微軟正黑體 Light" panose="020B0304030504040204" pitchFamily="34" charset="-120"/>
              </a:rPr>
              <a:t>需</a:t>
            </a:r>
            <a:r>
              <a:rPr lang="zh-TW" altLang="en-US" sz="1800" dirty="0" smtClean="0">
                <a:latin typeface="微軟正黑體 Light" panose="020B0304030504040204" pitchFamily="34" charset="-120"/>
                <a:ea typeface="微軟正黑體 Light" panose="020B0304030504040204" pitchFamily="34" charset="-120"/>
              </a:rPr>
              <a:t>要決定功能所需要的記憶體大小，剩下的</a:t>
            </a:r>
            <a:r>
              <a:rPr lang="en-US" altLang="zh-TW" sz="1800" dirty="0" smtClean="0">
                <a:latin typeface="微軟正黑體 Light" panose="020B0304030504040204" pitchFamily="34" charset="-120"/>
                <a:ea typeface="微軟正黑體 Light" panose="020B0304030504040204" pitchFamily="34" charset="-120"/>
              </a:rPr>
              <a:t>AWS</a:t>
            </a:r>
            <a:r>
              <a:rPr lang="zh-TW" altLang="en-US" sz="1800" dirty="0" smtClean="0">
                <a:latin typeface="微軟正黑體 Light" panose="020B0304030504040204" pitchFamily="34" charset="-120"/>
                <a:ea typeface="微軟正黑體 Light" panose="020B0304030504040204" pitchFamily="34" charset="-120"/>
              </a:rPr>
              <a:t>會自動擴展提供適當的頻寬和運算資源。</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費用的計算非常精準，程式運行以</a:t>
            </a:r>
            <a:r>
              <a:rPr lang="en-US" altLang="zh-TW" sz="1800" dirty="0" smtClean="0">
                <a:latin typeface="微軟正黑體 Light" panose="020B0304030504040204" pitchFamily="34" charset="-120"/>
                <a:ea typeface="微軟正黑體 Light" panose="020B0304030504040204" pitchFamily="34" charset="-120"/>
              </a:rPr>
              <a:t>100ms</a:t>
            </a:r>
            <a:r>
              <a:rPr lang="zh-TW" altLang="en-US" sz="1800" dirty="0" smtClean="0">
                <a:latin typeface="微軟正黑體 Light" panose="020B0304030504040204" pitchFamily="34" charset="-120"/>
                <a:ea typeface="微軟正黑體 Light" panose="020B0304030504040204" pitchFamily="34" charset="-120"/>
              </a:rPr>
              <a:t>為一個計價單位。</a:t>
            </a:r>
            <a:endParaRPr lang="zh-TW" altLang="en-US" sz="1800" dirty="0">
              <a:latin typeface="微軟正黑體 Light" panose="020B0304030504040204" pitchFamily="34" charset="-120"/>
              <a:ea typeface="微軟正黑體 Light" panose="020B0304030504040204" pitchFamily="34" charset="-12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14076869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10: </a:t>
            </a:r>
            <a:r>
              <a:rPr lang="en-US" altLang="zh-TW" sz="2800" dirty="0" err="1">
                <a:solidFill>
                  <a:schemeClr val="bg1"/>
                </a:solidFill>
                <a:latin typeface="標楷體" panose="03000509000000000000" pitchFamily="65" charset="-120"/>
                <a:ea typeface="標楷體" panose="03000509000000000000" pitchFamily="65" charset="-120"/>
              </a:rPr>
              <a:t>Serverless</a:t>
            </a:r>
            <a:r>
              <a:rPr lang="en-US" altLang="zh-TW" sz="2800" dirty="0">
                <a:solidFill>
                  <a:schemeClr val="bg1"/>
                </a:solidFill>
                <a:latin typeface="標楷體" panose="03000509000000000000" pitchFamily="65" charset="-120"/>
                <a:ea typeface="標楷體" panose="03000509000000000000" pitchFamily="65" charset="-120"/>
              </a:rPr>
              <a:t>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962727"/>
            <a:ext cx="8712968" cy="3697256"/>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Serverless</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Computing</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fontAlgn="t">
              <a:lnSpc>
                <a:spcPct val="150000"/>
              </a:lnSpc>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Microsoft Azure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Functions:</a:t>
            </a:r>
            <a:r>
              <a:rPr lang="en-US" altLang="zh-TW" sz="1800" dirty="0" err="1" smtClean="0">
                <a:latin typeface="微軟正黑體 Light" panose="020B0304030504040204" pitchFamily="34" charset="-120"/>
                <a:ea typeface="微軟正黑體 Light" panose="020B0304030504040204" pitchFamily="34" charset="-120"/>
              </a:rPr>
              <a:t>Azure</a:t>
            </a:r>
            <a:r>
              <a:rPr lang="zh-TW" altLang="en-US" sz="1800" dirty="0" smtClean="0">
                <a:latin typeface="微軟正黑體 Light" panose="020B0304030504040204" pitchFamily="34" charset="-120"/>
                <a:ea typeface="微軟正黑體 Light" panose="020B0304030504040204" pitchFamily="34" charset="-120"/>
              </a:rPr>
              <a:t>了</a:t>
            </a:r>
            <a:r>
              <a:rPr lang="zh-TW" altLang="en-US" sz="1800" dirty="0">
                <a:latin typeface="微軟正黑體 Light" panose="020B0304030504040204" pitchFamily="34" charset="-120"/>
                <a:ea typeface="微軟正黑體 Light" panose="020B0304030504040204" pitchFamily="34" charset="-120"/>
              </a:rPr>
              <a:t>提供</a:t>
            </a:r>
            <a:r>
              <a:rPr lang="zh-TW" altLang="en-US" sz="1800" dirty="0" smtClean="0">
                <a:latin typeface="微軟正黑體 Light" panose="020B0304030504040204" pitchFamily="34" charset="-120"/>
                <a:ea typeface="微軟正黑體 Light" panose="020B0304030504040204" pitchFamily="34" charset="-120"/>
              </a:rPr>
              <a:t>一種與</a:t>
            </a:r>
            <a:r>
              <a:rPr lang="en-US" altLang="zh-TW" sz="1800" dirty="0" smtClean="0">
                <a:latin typeface="微軟正黑體 Light" panose="020B0304030504040204" pitchFamily="34" charset="-120"/>
                <a:ea typeface="微軟正黑體 Light" panose="020B0304030504040204" pitchFamily="34" charset="-120"/>
              </a:rPr>
              <a:t>Lambda</a:t>
            </a:r>
            <a:r>
              <a:rPr lang="zh-TW" altLang="en-US" sz="1800" dirty="0" smtClean="0">
                <a:latin typeface="微軟正黑體 Light" panose="020B0304030504040204" pitchFamily="34" charset="-120"/>
                <a:ea typeface="微軟正黑體 Light" panose="020B0304030504040204" pitchFamily="34" charset="-120"/>
              </a:rPr>
              <a:t>非常</a:t>
            </a:r>
            <a:r>
              <a:rPr lang="zh-TW" altLang="en-US" sz="1800" dirty="0">
                <a:latin typeface="微軟正黑體 Light" panose="020B0304030504040204" pitchFamily="34" charset="-120"/>
                <a:ea typeface="微軟正黑體 Light" panose="020B0304030504040204" pitchFamily="34" charset="-120"/>
              </a:rPr>
              <a:t>相似的</a:t>
            </a:r>
            <a:r>
              <a:rPr lang="zh-TW" altLang="en-US" sz="1800" dirty="0" smtClean="0">
                <a:latin typeface="微軟正黑體 Light" panose="020B0304030504040204" pitchFamily="34" charset="-120"/>
                <a:ea typeface="微軟正黑體 Light" panose="020B0304030504040204" pitchFamily="34" charset="-120"/>
              </a:rPr>
              <a:t>產品。兩者之中</a:t>
            </a:r>
            <a:r>
              <a:rPr lang="zh-TW" altLang="en-US" sz="1800" dirty="0">
                <a:latin typeface="微軟正黑體 Light" panose="020B0304030504040204" pitchFamily="34" charset="-120"/>
                <a:ea typeface="微軟正黑體 Light" panose="020B0304030504040204" pitchFamily="34" charset="-120"/>
              </a:rPr>
              <a:t>最大的區別是這兩種服務是如何處理函數的可用性的</a:t>
            </a:r>
            <a:r>
              <a:rPr lang="zh-TW" altLang="en-US" sz="1800" dirty="0" smtClean="0">
                <a:latin typeface="微軟正黑體 Light" panose="020B0304030504040204" pitchFamily="34" charset="-120"/>
                <a:ea typeface="微軟正黑體 Light" panose="020B0304030504040204" pitchFamily="34" charset="-120"/>
              </a:rPr>
              <a:t>。</a:t>
            </a:r>
            <a:r>
              <a:rPr lang="zh-TW" altLang="en-US" sz="1800" dirty="0">
                <a:latin typeface="微軟正黑體 Light" panose="020B0304030504040204" pitchFamily="34" charset="-120"/>
                <a:ea typeface="微軟正黑體 Light" panose="020B0304030504040204" pitchFamily="34" charset="-120"/>
              </a:rPr>
              <a:t>如果</a:t>
            </a:r>
            <a:r>
              <a:rPr lang="en-US" altLang="zh-TW" sz="1800" dirty="0">
                <a:latin typeface="微軟正黑體 Light" panose="020B0304030504040204" pitchFamily="34" charset="-120"/>
                <a:ea typeface="微軟正黑體 Light" panose="020B0304030504040204" pitchFamily="34" charset="-120"/>
              </a:rPr>
              <a:t>Lambda</a:t>
            </a:r>
            <a:r>
              <a:rPr lang="zh-TW" altLang="en-US" sz="1800" dirty="0">
                <a:latin typeface="微軟正黑體 Light" panose="020B0304030504040204" pitchFamily="34" charset="-120"/>
                <a:ea typeface="微軟正黑體 Light" panose="020B0304030504040204" pitchFamily="34" charset="-120"/>
              </a:rPr>
              <a:t>在一段時間沒有被調用後，那麼</a:t>
            </a:r>
            <a:r>
              <a:rPr lang="en-US" altLang="zh-TW" sz="1800" dirty="0">
                <a:latin typeface="微軟正黑體 Light" panose="020B0304030504040204" pitchFamily="34" charset="-120"/>
                <a:ea typeface="微軟正黑體 Light" panose="020B0304030504040204" pitchFamily="34" charset="-120"/>
              </a:rPr>
              <a:t>Amazon</a:t>
            </a:r>
            <a:r>
              <a:rPr lang="zh-TW" altLang="en-US" sz="1800" dirty="0">
                <a:latin typeface="微軟正黑體 Light" panose="020B0304030504040204" pitchFamily="34" charset="-120"/>
                <a:ea typeface="微軟正黑體 Light" panose="020B0304030504040204" pitchFamily="34" charset="-120"/>
              </a:rPr>
              <a:t>將創建一個新的</a:t>
            </a:r>
            <a:r>
              <a:rPr lang="en-US" altLang="zh-TW" sz="1800" dirty="0">
                <a:latin typeface="微軟正黑體 Light" panose="020B0304030504040204" pitchFamily="34" charset="-120"/>
                <a:ea typeface="微軟正黑體 Light" panose="020B0304030504040204" pitchFamily="34" charset="-120"/>
              </a:rPr>
              <a:t>Lambda</a:t>
            </a:r>
            <a:r>
              <a:rPr lang="zh-TW" altLang="en-US" sz="1800" dirty="0">
                <a:latin typeface="微軟正黑體 Light" panose="020B0304030504040204" pitchFamily="34" charset="-120"/>
                <a:ea typeface="微軟正黑體 Light" panose="020B0304030504040204" pitchFamily="34" charset="-120"/>
              </a:rPr>
              <a:t>實例，這會造成明顯的</a:t>
            </a:r>
            <a:r>
              <a:rPr lang="zh-TW" altLang="en-US" sz="1800" dirty="0" smtClean="0">
                <a:latin typeface="微軟正黑體 Light" panose="020B0304030504040204" pitchFamily="34" charset="-120"/>
                <a:ea typeface="微軟正黑體 Light" panose="020B0304030504040204" pitchFamily="34" charset="-120"/>
              </a:rPr>
              <a:t>延遲。</a:t>
            </a:r>
            <a:r>
              <a:rPr lang="en-US" altLang="zh-TW" sz="1800" dirty="0" smtClean="0">
                <a:latin typeface="微軟正黑體 Light" panose="020B0304030504040204" pitchFamily="34" charset="-120"/>
                <a:ea typeface="微軟正黑體 Light" panose="020B0304030504040204" pitchFamily="34" charset="-120"/>
              </a:rPr>
              <a:t>Azure</a:t>
            </a:r>
            <a:r>
              <a:rPr lang="zh-TW" altLang="en-US" sz="1800" dirty="0" smtClean="0">
                <a:latin typeface="微軟正黑體 Light" panose="020B0304030504040204" pitchFamily="34" charset="-120"/>
                <a:ea typeface="微軟正黑體 Light" panose="020B0304030504040204" pitchFamily="34" charset="-120"/>
              </a:rPr>
              <a:t>也有類似</a:t>
            </a:r>
            <a:r>
              <a:rPr lang="zh-TW" altLang="en-US" sz="1800" dirty="0">
                <a:latin typeface="微軟正黑體 Light" panose="020B0304030504040204" pitchFamily="34" charset="-120"/>
                <a:ea typeface="微軟正黑體 Light" panose="020B0304030504040204" pitchFamily="34" charset="-120"/>
              </a:rPr>
              <a:t>的</a:t>
            </a:r>
            <a:r>
              <a:rPr lang="zh-TW" altLang="en-US" sz="1800" dirty="0" smtClean="0">
                <a:latin typeface="微軟正黑體 Light" panose="020B0304030504040204" pitchFamily="34" charset="-120"/>
                <a:ea typeface="微軟正黑體 Light" panose="020B0304030504040204" pitchFamily="34" charset="-120"/>
              </a:rPr>
              <a:t>方式，</a:t>
            </a:r>
            <a:r>
              <a:rPr lang="zh-TW" altLang="en-US" sz="1800" dirty="0">
                <a:latin typeface="微軟正黑體 Light" panose="020B0304030504040204" pitchFamily="34" charset="-120"/>
                <a:ea typeface="微軟正黑體 Light" panose="020B0304030504040204" pitchFamily="34" charset="-120"/>
              </a:rPr>
              <a:t>但</a:t>
            </a:r>
            <a:r>
              <a:rPr lang="zh-TW" altLang="en-US" sz="1800" dirty="0" smtClean="0">
                <a:latin typeface="微軟正黑體 Light" panose="020B0304030504040204" pitchFamily="34" charset="-120"/>
                <a:ea typeface="微軟正黑體 Light" panose="020B0304030504040204" pitchFamily="34" charset="-120"/>
              </a:rPr>
              <a:t>熱啟動和冷啟動之間</a:t>
            </a:r>
            <a:r>
              <a:rPr lang="zh-TW" altLang="en-US" sz="1800" dirty="0">
                <a:latin typeface="微軟正黑體 Light" panose="020B0304030504040204" pitchFamily="34" charset="-120"/>
                <a:ea typeface="微軟正黑體 Light" panose="020B0304030504040204" pitchFamily="34" charset="-120"/>
              </a:rPr>
              <a:t>的延遲不太明顯</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結合</a:t>
            </a:r>
            <a:r>
              <a:rPr lang="en-US" altLang="zh-TW" sz="1800" dirty="0" smtClean="0">
                <a:latin typeface="微軟正黑體 Light" panose="020B0304030504040204" pitchFamily="34" charset="-120"/>
                <a:ea typeface="微軟正黑體 Light" panose="020B0304030504040204" pitchFamily="34" charset="-120"/>
              </a:rPr>
              <a:t>Azure</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pipeline</a:t>
            </a:r>
            <a:r>
              <a:rPr lang="zh-TW" altLang="en-US" sz="1800" dirty="0" smtClean="0">
                <a:latin typeface="微軟正黑體 Light" panose="020B0304030504040204" pitchFamily="34" charset="-120"/>
                <a:ea typeface="微軟正黑體 Light" panose="020B0304030504040204" pitchFamily="34" charset="-120"/>
              </a:rPr>
              <a:t>具有</a:t>
            </a:r>
            <a:r>
              <a:rPr lang="en-US" altLang="zh-TW" sz="1800" dirty="0" smtClean="0">
                <a:latin typeface="微軟正黑體 Light" panose="020B0304030504040204" pitchFamily="34" charset="-120"/>
                <a:ea typeface="微軟正黑體 Light" panose="020B0304030504040204" pitchFamily="34" charset="-120"/>
              </a:rPr>
              <a:t>CI/CD</a:t>
            </a:r>
            <a:r>
              <a:rPr lang="zh-TW" altLang="en-US" sz="1800" dirty="0" smtClean="0">
                <a:latin typeface="微軟正黑體 Light" panose="020B0304030504040204" pitchFamily="34" charset="-120"/>
                <a:ea typeface="微軟正黑體 Light" panose="020B0304030504040204" pitchFamily="34" charset="-120"/>
              </a:rPr>
              <a:t>的功能。</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透過</a:t>
            </a:r>
            <a:r>
              <a:rPr lang="en-US" altLang="zh-TW" sz="1800" dirty="0" smtClean="0">
                <a:latin typeface="微軟正黑體 Light" panose="020B0304030504040204" pitchFamily="34" charset="-120"/>
                <a:ea typeface="微軟正黑體 Light" panose="020B0304030504040204" pitchFamily="34" charset="-120"/>
              </a:rPr>
              <a:t>Azure</a:t>
            </a:r>
            <a:r>
              <a:rPr lang="zh-TW" altLang="en-US" sz="1800" dirty="0" smtClean="0">
                <a:latin typeface="微軟正黑體 Light" panose="020B0304030504040204" pitchFamily="34" charset="-120"/>
                <a:ea typeface="微軟正黑體 Light" panose="020B0304030504040204" pitchFamily="34" charset="-120"/>
              </a:rPr>
              <a:t>平台的整合，容易監控整個工作流程</a:t>
            </a:r>
            <a:r>
              <a:rPr lang="en-US" altLang="zh-TW" sz="1800" dirty="0" smtClean="0">
                <a:latin typeface="微軟正黑體 Light" panose="020B0304030504040204" pitchFamily="34" charset="-120"/>
                <a:ea typeface="微軟正黑體 Light" panose="020B0304030504040204" pitchFamily="34" charset="-120"/>
              </a:rPr>
              <a:t>(workflow)</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對</a:t>
            </a:r>
            <a:r>
              <a:rPr lang="en-US" altLang="zh-TW" sz="1800" dirty="0" smtClean="0">
                <a:latin typeface="微軟正黑體 Light" panose="020B0304030504040204" pitchFamily="34" charset="-120"/>
                <a:ea typeface="微軟正黑體 Light" panose="020B0304030504040204" pitchFamily="34" charset="-120"/>
              </a:rPr>
              <a:t>Visual</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Studio</a:t>
            </a:r>
            <a:r>
              <a:rPr lang="zh-TW" altLang="en-US" sz="1800" dirty="0" smtClean="0">
                <a:latin typeface="微軟正黑體 Light" panose="020B0304030504040204" pitchFamily="34" charset="-120"/>
                <a:ea typeface="微軟正黑體 Light" panose="020B0304030504040204" pitchFamily="34" charset="-120"/>
              </a:rPr>
              <a:t>的開發者來說十分容易上手。</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耐用度</a:t>
            </a:r>
            <a:r>
              <a:rPr lang="en-US" altLang="zh-TW" sz="1800" dirty="0" smtClean="0">
                <a:latin typeface="微軟正黑體 Light" panose="020B0304030504040204" pitchFamily="34" charset="-120"/>
                <a:ea typeface="微軟正黑體 Light" panose="020B0304030504040204" pitchFamily="34" charset="-120"/>
              </a:rPr>
              <a:t>(Durable</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err="1" smtClean="0">
                <a:latin typeface="微軟正黑體 Light" panose="020B0304030504040204" pitchFamily="34" charset="-120"/>
                <a:ea typeface="微軟正黑體 Light" panose="020B0304030504040204" pitchFamily="34" charset="-120"/>
              </a:rPr>
              <a:t>Funciton</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a:t>
            </a:r>
            <a:r>
              <a:rPr lang="zh-TW" altLang="en-US" sz="1800" dirty="0" smtClean="0">
                <a:latin typeface="微軟正黑體 Light" panose="020B0304030504040204" pitchFamily="34" charset="-120"/>
                <a:ea typeface="微軟正黑體 Light" panose="020B0304030504040204" pitchFamily="34" charset="-120"/>
              </a:rPr>
              <a:t>，讓開發者可以設定執行的檢查點。</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endParaRPr lang="zh-TW" altLang="en-US" sz="1800" dirty="0">
              <a:latin typeface="微軟正黑體" panose="020B0604030504040204" pitchFamily="34" charset="-120"/>
              <a:ea typeface="微軟正黑體" panose="020B0604030504040204" pitchFamily="34" charset="-12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535122240"/>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88446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 Artificial Intelligence </a:t>
            </a:r>
            <a:r>
              <a:rPr lang="en-US" altLang="zh-TW" sz="2800" dirty="0" smtClean="0">
                <a:solidFill>
                  <a:schemeClr val="bg1"/>
                </a:solidFill>
                <a:latin typeface="標楷體" panose="03000509000000000000" pitchFamily="65" charset="-120"/>
                <a:ea typeface="標楷體" panose="03000509000000000000" pitchFamily="65" charset="-120"/>
              </a:rPr>
              <a:t/>
            </a:r>
            <a:br>
              <a:rPr lang="en-US" altLang="zh-TW" sz="2800" dirty="0" smtClean="0">
                <a:solidFill>
                  <a:schemeClr val="bg1"/>
                </a:solidFill>
                <a:latin typeface="標楷體" panose="03000509000000000000" pitchFamily="65" charset="-120"/>
                <a:ea typeface="標楷體" panose="03000509000000000000" pitchFamily="65" charset="-120"/>
              </a:rPr>
            </a:br>
            <a:r>
              <a:rPr lang="en-US" altLang="zh-TW" sz="2800" dirty="0">
                <a:solidFill>
                  <a:schemeClr val="bg1"/>
                </a:solidFill>
                <a:latin typeface="標楷體" panose="03000509000000000000" pitchFamily="65" charset="-120"/>
                <a:ea typeface="標楷體" panose="03000509000000000000" pitchFamily="65" charset="-120"/>
              </a:rPr>
              <a:t>	</a:t>
            </a:r>
            <a:r>
              <a:rPr lang="zh-TW" altLang="en-US" sz="2800" dirty="0" smtClean="0">
                <a:solidFill>
                  <a:schemeClr val="bg1"/>
                </a:solidFill>
                <a:latin typeface="標楷體" panose="03000509000000000000" pitchFamily="65" charset="-120"/>
                <a:ea typeface="標楷體" panose="03000509000000000000" pitchFamily="65" charset="-120"/>
              </a:rPr>
              <a:t>   </a:t>
            </a:r>
            <a:r>
              <a:rPr lang="en-US" altLang="zh-TW" sz="2800" dirty="0" smtClean="0">
                <a:solidFill>
                  <a:schemeClr val="bg1"/>
                </a:solidFill>
                <a:latin typeface="標楷體" panose="03000509000000000000" pitchFamily="65" charset="-120"/>
                <a:ea typeface="標楷體" panose="03000509000000000000" pitchFamily="65" charset="-120"/>
              </a:rPr>
              <a:t>for </a:t>
            </a:r>
            <a:r>
              <a:rPr lang="en-US" altLang="zh-TW" sz="2800" dirty="0">
                <a:solidFill>
                  <a:schemeClr val="bg1"/>
                </a:solidFill>
                <a:latin typeface="標楷體" panose="03000509000000000000" pitchFamily="65" charset="-120"/>
                <a:ea typeface="標楷體" panose="03000509000000000000" pitchFamily="65" charset="-120"/>
              </a:rPr>
              <a:t>IT Operations (</a:t>
            </a:r>
            <a:r>
              <a:rPr lang="en-US" altLang="zh-TW" sz="2800" dirty="0" err="1">
                <a:solidFill>
                  <a:schemeClr val="bg1"/>
                </a:solidFill>
                <a:latin typeface="標楷體" panose="03000509000000000000" pitchFamily="65" charset="-120"/>
                <a:ea typeface="標楷體" panose="03000509000000000000" pitchFamily="65" charset="-120"/>
              </a:rPr>
              <a:t>AIOps</a:t>
            </a:r>
            <a:r>
              <a:rPr lang="en-US" altLang="zh-TW" sz="2800" dirty="0">
                <a:solidFill>
                  <a:schemeClr val="bg1"/>
                </a:solidFill>
                <a:latin typeface="標楷體" panose="03000509000000000000" pitchFamily="65" charset="-120"/>
                <a:ea typeface="標楷體" panose="03000509000000000000" pitchFamily="65" charset="-120"/>
              </a:rPr>
              <a:t>) Platforms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15516" y="950459"/>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將</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工作環境產生資訊，透過大數據和機器學習來預測錯誤、異常檢測</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等</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24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透明、準確、預測</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敏捷</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性和生產率的</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提高</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通過</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分析</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和業務數據</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，取得用戶業務</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活動</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和</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提供</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系統的行為。</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服務</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改善和成本</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降低</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大幅節省找尋性能問題的時間</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精力，並能透過行為預測支持</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資源優</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化的工作。</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風險</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緩</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解</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通過</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分析監視，配置和服務台數據</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來識別操作</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安全方面的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異常</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市場波動的反應</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通過機器的排班分析得出市場</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端的</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數據反應和用戶端需求</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835569380"/>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88446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 Artificial Intelligence </a:t>
            </a:r>
            <a:r>
              <a:rPr lang="en-US" altLang="zh-TW" sz="2800" dirty="0" smtClean="0">
                <a:solidFill>
                  <a:schemeClr val="bg1"/>
                </a:solidFill>
                <a:latin typeface="標楷體" panose="03000509000000000000" pitchFamily="65" charset="-120"/>
                <a:ea typeface="標楷體" panose="03000509000000000000" pitchFamily="65" charset="-120"/>
              </a:rPr>
              <a:t/>
            </a:r>
            <a:br>
              <a:rPr lang="en-US" altLang="zh-TW" sz="2800" dirty="0" smtClean="0">
                <a:solidFill>
                  <a:schemeClr val="bg1"/>
                </a:solidFill>
                <a:latin typeface="標楷體" panose="03000509000000000000" pitchFamily="65" charset="-120"/>
                <a:ea typeface="標楷體" panose="03000509000000000000" pitchFamily="65" charset="-120"/>
              </a:rPr>
            </a:br>
            <a:r>
              <a:rPr lang="en-US" altLang="zh-TW" sz="2800" dirty="0">
                <a:solidFill>
                  <a:schemeClr val="bg1"/>
                </a:solidFill>
                <a:latin typeface="標楷體" panose="03000509000000000000" pitchFamily="65" charset="-120"/>
                <a:ea typeface="標楷體" panose="03000509000000000000" pitchFamily="65" charset="-120"/>
              </a:rPr>
              <a:t>	</a:t>
            </a:r>
            <a:r>
              <a:rPr lang="zh-TW" altLang="en-US" sz="2800" dirty="0" smtClean="0">
                <a:solidFill>
                  <a:schemeClr val="bg1"/>
                </a:solidFill>
                <a:latin typeface="標楷體" panose="03000509000000000000" pitchFamily="65" charset="-120"/>
                <a:ea typeface="標楷體" panose="03000509000000000000" pitchFamily="65" charset="-120"/>
              </a:rPr>
              <a:t>   </a:t>
            </a:r>
            <a:r>
              <a:rPr lang="en-US" altLang="zh-TW" sz="2800" dirty="0" smtClean="0">
                <a:solidFill>
                  <a:schemeClr val="bg1"/>
                </a:solidFill>
                <a:latin typeface="標楷體" panose="03000509000000000000" pitchFamily="65" charset="-120"/>
                <a:ea typeface="標楷體" panose="03000509000000000000" pitchFamily="65" charset="-120"/>
              </a:rPr>
              <a:t>for </a:t>
            </a:r>
            <a:r>
              <a:rPr lang="en-US" altLang="zh-TW" sz="2800" dirty="0">
                <a:solidFill>
                  <a:schemeClr val="bg1"/>
                </a:solidFill>
                <a:latin typeface="標楷體" panose="03000509000000000000" pitchFamily="65" charset="-120"/>
                <a:ea typeface="標楷體" panose="03000509000000000000" pitchFamily="65" charset="-120"/>
              </a:rPr>
              <a:t>IT Operations (</a:t>
            </a:r>
            <a:r>
              <a:rPr lang="en-US" altLang="zh-TW" sz="2800" dirty="0" err="1">
                <a:solidFill>
                  <a:schemeClr val="bg1"/>
                </a:solidFill>
                <a:latin typeface="標楷體" panose="03000509000000000000" pitchFamily="65" charset="-120"/>
                <a:ea typeface="標楷體" panose="03000509000000000000" pitchFamily="65" charset="-120"/>
              </a:rPr>
              <a:t>AIOps</a:t>
            </a:r>
            <a:r>
              <a:rPr lang="en-US" altLang="zh-TW" sz="2800" dirty="0">
                <a:solidFill>
                  <a:schemeClr val="bg1"/>
                </a:solidFill>
                <a:latin typeface="標楷體" panose="03000509000000000000" pitchFamily="65" charset="-120"/>
                <a:ea typeface="標楷體" panose="03000509000000000000" pitchFamily="65" charset="-120"/>
              </a:rPr>
              <a:t>) Platforms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173548" y="915391"/>
            <a:ext cx="8712968" cy="1277585"/>
          </a:xfrm>
        </p:spPr>
        <p:txBody>
          <a:bodyPr/>
          <a:lstStyle/>
          <a:p>
            <a:pPr marL="342900" indent="-342900">
              <a:lnSpc>
                <a:spcPct val="150000"/>
              </a:lnSpc>
              <a:spcBef>
                <a:spcPts val="0"/>
              </a:spcBef>
              <a:buFont typeface="Arial" panose="020B0604020202020204" pitchFamily="34" charset="0"/>
              <a:buChar char="•"/>
            </a:pPr>
            <a:r>
              <a:rPr lang="en-US" altLang="zh-TW" sz="2400" b="1" dirty="0" err="1" smtClean="0">
                <a:latin typeface="微軟正黑體 Light" panose="020B0304030504040204" pitchFamily="34" charset="-120"/>
                <a:ea typeface="微軟正黑體 Light" panose="020B0304030504040204" pitchFamily="34" charset="-120"/>
                <a:cs typeface="Arial" panose="020B0604020202020204" pitchFamily="34" charset="0"/>
              </a:rPr>
              <a:t>Bigpanda</a:t>
            </a:r>
            <a:r>
              <a:rPr lang="en-US" altLang="zh-TW" sz="20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系統管理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平台主要功能包含</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rPr>
              <a:t>Open </a:t>
            </a:r>
            <a:r>
              <a:rPr lang="en-US" altLang="zh-TW" sz="1800" dirty="0">
                <a:latin typeface="微軟正黑體 Light" panose="020B0304030504040204" pitchFamily="34" charset="-120"/>
                <a:ea typeface="微軟正黑體 Light" panose="020B0304030504040204" pitchFamily="34" charset="-120"/>
              </a:rPr>
              <a:t>Integration </a:t>
            </a:r>
            <a:r>
              <a:rPr lang="en-US" altLang="zh-TW" sz="1800" dirty="0" smtClean="0">
                <a:latin typeface="微軟正黑體 Light" panose="020B0304030504040204" pitchFamily="34" charset="-120"/>
                <a:ea typeface="微軟正黑體 Light" panose="020B0304030504040204" pitchFamily="34" charset="-120"/>
              </a:rPr>
              <a:t>Hub	</a:t>
            </a:r>
            <a:r>
              <a:rPr lang="en-US" altLang="zh-TW" sz="1800" dirty="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Open box ML</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rPr>
              <a:t>LØ</a:t>
            </a:r>
            <a:r>
              <a:rPr lang="en-US" altLang="zh-TW" sz="1800" dirty="0">
                <a:latin typeface="微軟正黑體 Light" panose="020B0304030504040204" pitchFamily="34" charset="-120"/>
                <a:ea typeface="微軟正黑體 Light" panose="020B0304030504040204" pitchFamily="34" charset="-120"/>
              </a:rPr>
              <a:t> </a:t>
            </a:r>
          </a:p>
          <a:p>
            <a:pPr>
              <a:lnSpc>
                <a:spcPct val="150000"/>
              </a:lnSpc>
              <a:spcBef>
                <a:spcPts val="0"/>
              </a:spcBef>
            </a:pPr>
            <a:r>
              <a:rPr lang="en-US" altLang="zh-TW" sz="2000" dirty="0" smtClean="0">
                <a:latin typeface="微軟正黑體 Light" panose="020B0304030504040204" pitchFamily="34" charset="-120"/>
                <a:ea typeface="微軟正黑體 Light" panose="020B0304030504040204" pitchFamily="34" charset="-120"/>
                <a:cs typeface="Arial" panose="020B0604020202020204" pitchFamily="34" charset="0"/>
              </a:rPr>
              <a:t>	</a:t>
            </a:r>
          </a:p>
          <a:p>
            <a:pPr>
              <a:lnSpc>
                <a:spcPct val="150000"/>
              </a:lnSpc>
              <a:spcBef>
                <a:spcPts val="0"/>
              </a:spcBef>
            </a:pPr>
            <a:endParaRPr lang="en-US" altLang="zh-TW" sz="20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pic>
        <p:nvPicPr>
          <p:cNvPr id="30" name="圖片 29"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593" y="2123141"/>
            <a:ext cx="2664296" cy="2151579"/>
          </a:xfrm>
          <a:prstGeom prst="rect">
            <a:avLst/>
          </a:prstGeom>
        </p:spPr>
      </p:pic>
      <p:pic>
        <p:nvPicPr>
          <p:cNvPr id="31" name="圖片 30" descr="畫面剪輯"/>
          <p:cNvPicPr>
            <a:picLocks noChangeAspect="1"/>
          </p:cNvPicPr>
          <p:nvPr/>
        </p:nvPicPr>
        <p:blipFill rotWithShape="1">
          <a:blip r:embed="rId5">
            <a:extLst>
              <a:ext uri="{28A0092B-C50C-407E-A947-70E740481C1C}">
                <a14:useLocalDpi xmlns:a14="http://schemas.microsoft.com/office/drawing/2010/main" val="0"/>
              </a:ext>
            </a:extLst>
          </a:blip>
          <a:srcRect l="19541" r="8998"/>
          <a:stretch/>
        </p:blipFill>
        <p:spPr>
          <a:xfrm>
            <a:off x="2878889" y="2103060"/>
            <a:ext cx="3384376" cy="2155044"/>
          </a:xfrm>
          <a:prstGeom prst="rect">
            <a:avLst/>
          </a:prstGeom>
        </p:spPr>
      </p:pic>
      <p:pic>
        <p:nvPicPr>
          <p:cNvPr id="32" name="圖片 31" descr="畫面剪輯"/>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5136" y="2163905"/>
            <a:ext cx="2612425" cy="2013152"/>
          </a:xfrm>
          <a:prstGeom prst="rect">
            <a:avLst/>
          </a:prstGeom>
        </p:spPr>
      </p:pic>
    </p:spTree>
    <p:custDataLst>
      <p:tags r:id="rId1"/>
    </p:custDataLst>
    <p:extLst>
      <p:ext uri="{BB962C8B-B14F-4D97-AF65-F5344CB8AC3E}">
        <p14:creationId xmlns:p14="http://schemas.microsoft.com/office/powerpoint/2010/main" val="294911611"/>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88446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 Artificial Intelligence </a:t>
            </a:r>
            <a:r>
              <a:rPr lang="en-US" altLang="zh-TW" sz="2800" dirty="0" smtClean="0">
                <a:solidFill>
                  <a:schemeClr val="bg1"/>
                </a:solidFill>
                <a:latin typeface="標楷體" panose="03000509000000000000" pitchFamily="65" charset="-120"/>
                <a:ea typeface="標楷體" panose="03000509000000000000" pitchFamily="65" charset="-120"/>
              </a:rPr>
              <a:t/>
            </a:r>
            <a:br>
              <a:rPr lang="en-US" altLang="zh-TW" sz="2800" dirty="0" smtClean="0">
                <a:solidFill>
                  <a:schemeClr val="bg1"/>
                </a:solidFill>
                <a:latin typeface="標楷體" panose="03000509000000000000" pitchFamily="65" charset="-120"/>
                <a:ea typeface="標楷體" panose="03000509000000000000" pitchFamily="65" charset="-120"/>
              </a:rPr>
            </a:br>
            <a:r>
              <a:rPr lang="en-US" altLang="zh-TW" sz="2800" dirty="0">
                <a:solidFill>
                  <a:schemeClr val="bg1"/>
                </a:solidFill>
                <a:latin typeface="標楷體" panose="03000509000000000000" pitchFamily="65" charset="-120"/>
                <a:ea typeface="標楷體" panose="03000509000000000000" pitchFamily="65" charset="-120"/>
              </a:rPr>
              <a:t>	</a:t>
            </a:r>
            <a:r>
              <a:rPr lang="zh-TW" altLang="en-US" sz="2800" dirty="0" smtClean="0">
                <a:solidFill>
                  <a:schemeClr val="bg1"/>
                </a:solidFill>
                <a:latin typeface="標楷體" panose="03000509000000000000" pitchFamily="65" charset="-120"/>
                <a:ea typeface="標楷體" panose="03000509000000000000" pitchFamily="65" charset="-120"/>
              </a:rPr>
              <a:t>   </a:t>
            </a:r>
            <a:r>
              <a:rPr lang="en-US" altLang="zh-TW" sz="2800" dirty="0" smtClean="0">
                <a:solidFill>
                  <a:schemeClr val="bg1"/>
                </a:solidFill>
                <a:latin typeface="標楷體" panose="03000509000000000000" pitchFamily="65" charset="-120"/>
                <a:ea typeface="標楷體" panose="03000509000000000000" pitchFamily="65" charset="-120"/>
              </a:rPr>
              <a:t>for </a:t>
            </a:r>
            <a:r>
              <a:rPr lang="en-US" altLang="zh-TW" sz="2800" dirty="0">
                <a:solidFill>
                  <a:schemeClr val="bg1"/>
                </a:solidFill>
                <a:latin typeface="標楷體" panose="03000509000000000000" pitchFamily="65" charset="-120"/>
                <a:ea typeface="標楷體" panose="03000509000000000000" pitchFamily="65" charset="-120"/>
              </a:rPr>
              <a:t>IT Operations (</a:t>
            </a:r>
            <a:r>
              <a:rPr lang="en-US" altLang="zh-TW" sz="2800" dirty="0" err="1">
                <a:solidFill>
                  <a:schemeClr val="bg1"/>
                </a:solidFill>
                <a:latin typeface="標楷體" panose="03000509000000000000" pitchFamily="65" charset="-120"/>
                <a:ea typeface="標楷體" panose="03000509000000000000" pitchFamily="65" charset="-120"/>
              </a:rPr>
              <a:t>AIOps</a:t>
            </a:r>
            <a:r>
              <a:rPr lang="en-US" altLang="zh-TW" sz="2800" dirty="0">
                <a:solidFill>
                  <a:schemeClr val="bg1"/>
                </a:solidFill>
                <a:latin typeface="標楷體" panose="03000509000000000000" pitchFamily="65" charset="-120"/>
                <a:ea typeface="標楷體" panose="03000509000000000000" pitchFamily="65" charset="-120"/>
              </a:rPr>
              <a:t>) Platforms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15516" y="896920"/>
            <a:ext cx="8712968" cy="3939902"/>
          </a:xfrm>
        </p:spPr>
        <p:txBody>
          <a:bodyPr/>
          <a:lstStyle/>
          <a:p>
            <a:pPr marL="342900" indent="-342900">
              <a:lnSpc>
                <a:spcPct val="150000"/>
              </a:lnSpc>
              <a:spcBef>
                <a:spcPts val="0"/>
              </a:spcBef>
              <a:buFont typeface="Arial" panose="020B0604020202020204" pitchFamily="34" charset="0"/>
              <a:buChar char="•"/>
            </a:pPr>
            <a:r>
              <a:rPr lang="en-US" altLang="zh-TW" sz="2400" b="1" dirty="0" err="1" smtClean="0">
                <a:latin typeface="微軟正黑體 Light" panose="020B0304030504040204" pitchFamily="34" charset="-120"/>
                <a:ea typeface="微軟正黑體 Light" panose="020B0304030504040204" pitchFamily="34" charset="-120"/>
                <a:cs typeface="Arial" panose="020B0604020202020204" pitchFamily="34" charset="0"/>
              </a:rPr>
              <a:t>Splunk</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型態</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為</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SaaS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，涵蓋領域廣泛，較為著名的是</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Logs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管理</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可</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搜索的存儲庫中捕獲，索引和關聯實時數據，可從該存儲庫中生成圖形，報告，警報，儀表板</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和視覺化。</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其他產品像是針對巨</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量資料的分析</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應用</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Splunk</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Hadoop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Connect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HadoopOps</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3" name="文字方塊 2"/>
          <p:cNvSpPr txBox="1"/>
          <p:nvPr/>
        </p:nvSpPr>
        <p:spPr>
          <a:xfrm>
            <a:off x="956537" y="3041240"/>
            <a:ext cx="7230926" cy="2031325"/>
          </a:xfrm>
          <a:prstGeom prst="rect">
            <a:avLst/>
          </a:prstGeom>
          <a:noFill/>
          <a:ln>
            <a:solidFill>
              <a:schemeClr val="tx1"/>
            </a:solidFill>
          </a:ln>
        </p:spPr>
        <p:txBody>
          <a:bodyPr wrap="square" rtlCol="0">
            <a:spAutoFit/>
          </a:bodyPr>
          <a:lstStyle/>
          <a:p>
            <a:pPr>
              <a:lnSpc>
                <a:spcPct val="150000"/>
              </a:lnSpc>
            </a:pPr>
            <a:r>
              <a:rPr lang="en-US" altLang="zh-TW" dirty="0" smtClean="0">
                <a:latin typeface="微軟正黑體 Light" panose="020B0304030504040204" pitchFamily="34" charset="-120"/>
                <a:ea typeface="微軟正黑體 Light" panose="020B0304030504040204" pitchFamily="34" charset="-120"/>
              </a:rPr>
              <a:t>※</a:t>
            </a:r>
            <a:r>
              <a:rPr lang="en-US" altLang="zh-TW" dirty="0">
                <a:latin typeface="微軟正黑體 Light" panose="020B0304030504040204" pitchFamily="34" charset="-120"/>
                <a:ea typeface="微軟正黑體 Light" panose="020B0304030504040204" pitchFamily="34" charset="-120"/>
              </a:rPr>
              <a:t>Hadoop</a:t>
            </a:r>
            <a:r>
              <a:rPr lang="zh-TW" altLang="en-US" dirty="0">
                <a:latin typeface="微軟正黑體 Light" panose="020B0304030504040204" pitchFamily="34" charset="-120"/>
                <a:ea typeface="微軟正黑體 Light" panose="020B0304030504040204" pitchFamily="34" charset="-120"/>
              </a:rPr>
              <a:t>分散式檔案系統</a:t>
            </a:r>
            <a:r>
              <a:rPr lang="en-US" altLang="zh-TW" dirty="0">
                <a:latin typeface="微軟正黑體 Light" panose="020B0304030504040204" pitchFamily="34" charset="-120"/>
                <a:ea typeface="微軟正黑體 Light" panose="020B0304030504040204" pitchFamily="34" charset="-120"/>
              </a:rPr>
              <a:t>(HDFS)</a:t>
            </a:r>
            <a:r>
              <a:rPr lang="zh-TW" altLang="en-US" dirty="0">
                <a:latin typeface="微軟正黑體 Light" panose="020B0304030504040204" pitchFamily="34" charset="-120"/>
                <a:ea typeface="微軟正黑體 Light" panose="020B0304030504040204" pitchFamily="34" charset="-120"/>
              </a:rPr>
              <a:t>將</a:t>
            </a:r>
            <a:r>
              <a:rPr lang="en-US" altLang="zh-TW" dirty="0">
                <a:latin typeface="微軟正黑體 Light" panose="020B0304030504040204" pitchFamily="34" charset="-120"/>
                <a:ea typeface="微軟正黑體 Light" panose="020B0304030504040204" pitchFamily="34" charset="-120"/>
              </a:rPr>
              <a:t>TB</a:t>
            </a:r>
            <a:r>
              <a:rPr lang="zh-TW" altLang="en-US" dirty="0">
                <a:latin typeface="微軟正黑體 Light" panose="020B0304030504040204" pitchFamily="34" charset="-120"/>
                <a:ea typeface="微軟正黑體 Light" panose="020B0304030504040204" pitchFamily="34" charset="-120"/>
              </a:rPr>
              <a:t>、</a:t>
            </a:r>
            <a:r>
              <a:rPr lang="en-US" altLang="zh-TW" dirty="0">
                <a:latin typeface="微軟正黑體 Light" panose="020B0304030504040204" pitchFamily="34" charset="-120"/>
                <a:ea typeface="微軟正黑體 Light" panose="020B0304030504040204" pitchFamily="34" charset="-120"/>
              </a:rPr>
              <a:t>PB</a:t>
            </a:r>
            <a:r>
              <a:rPr lang="zh-TW" altLang="en-US" dirty="0">
                <a:latin typeface="微軟正黑體 Light" panose="020B0304030504040204" pitchFamily="34" charset="-120"/>
                <a:ea typeface="微軟正黑體 Light" panose="020B0304030504040204" pitchFamily="34" charset="-120"/>
              </a:rPr>
              <a:t>等級的</a:t>
            </a:r>
            <a:r>
              <a:rPr lang="zh-TW" altLang="en-US" dirty="0" smtClean="0">
                <a:latin typeface="微軟正黑體 Light" panose="020B0304030504040204" pitchFamily="34" charset="-120"/>
                <a:ea typeface="微軟正黑體 Light" panose="020B0304030504040204" pitchFamily="34" charset="-120"/>
              </a:rPr>
              <a:t>資料</a:t>
            </a:r>
            <a:endParaRPr lang="en-US" altLang="zh-TW" dirty="0" smtClean="0">
              <a:latin typeface="微軟正黑體 Light" panose="020B0304030504040204" pitchFamily="34" charset="-120"/>
              <a:ea typeface="微軟正黑體 Light" panose="020B0304030504040204" pitchFamily="34" charset="-120"/>
            </a:endParaRPr>
          </a:p>
          <a:p>
            <a:pPr>
              <a:lnSpc>
                <a:spcPct val="150000"/>
              </a:lnSpc>
            </a:pPr>
            <a:r>
              <a:rPr lang="zh-TW" altLang="en-US" dirty="0" smtClean="0">
                <a:latin typeface="微軟正黑體 Light" panose="020B0304030504040204" pitchFamily="34" charset="-120"/>
                <a:ea typeface="微軟正黑體 Light" panose="020B0304030504040204" pitchFamily="34" charset="-120"/>
              </a:rPr>
              <a:t>透過</a:t>
            </a:r>
            <a:r>
              <a:rPr lang="en-US" altLang="zh-TW" dirty="0" err="1">
                <a:latin typeface="微軟正黑體 Light" panose="020B0304030504040204" pitchFamily="34" charset="-120"/>
                <a:ea typeface="微軟正黑體 Light" panose="020B0304030504040204" pitchFamily="34" charset="-120"/>
              </a:rPr>
              <a:t>MapReduce</a:t>
            </a:r>
            <a:r>
              <a:rPr lang="zh-TW" altLang="en-US" dirty="0">
                <a:latin typeface="微軟正黑體 Light" panose="020B0304030504040204" pitchFamily="34" charset="-120"/>
                <a:ea typeface="微軟正黑體 Light" panose="020B0304030504040204" pitchFamily="34" charset="-120"/>
              </a:rPr>
              <a:t>平行運算架構節省資料處理時間</a:t>
            </a:r>
            <a:endParaRPr lang="en-US" altLang="zh-TW" dirty="0">
              <a:latin typeface="微軟正黑體 Light" panose="020B0304030504040204" pitchFamily="34" charset="-120"/>
              <a:ea typeface="微軟正黑體 Light" panose="020B0304030504040204" pitchFamily="34" charset="-120"/>
            </a:endParaRPr>
          </a:p>
          <a:p>
            <a:pPr>
              <a:lnSpc>
                <a:spcPct val="150000"/>
              </a:lnSpc>
            </a:pPr>
            <a:r>
              <a:rPr lang="en-US" altLang="zh-TW" dirty="0">
                <a:latin typeface="微軟正黑體 Light" panose="020B0304030504040204" pitchFamily="34" charset="-120"/>
                <a:ea typeface="微軟正黑體 Light" panose="020B0304030504040204" pitchFamily="34" charset="-120"/>
              </a:rPr>
              <a:t>Map:</a:t>
            </a:r>
            <a:r>
              <a:rPr lang="zh-TW" altLang="en-US" dirty="0">
                <a:latin typeface="微軟正黑體 Light" panose="020B0304030504040204" pitchFamily="34" charset="-120"/>
                <a:ea typeface="微軟正黑體 Light" panose="020B0304030504040204" pitchFamily="34" charset="-120"/>
              </a:rPr>
              <a:t>將需要處理的資料分散成小單元出去，讓大量的處理器平行分工</a:t>
            </a:r>
            <a:endParaRPr lang="en-US" altLang="zh-TW" dirty="0">
              <a:latin typeface="微軟正黑體 Light" panose="020B0304030504040204" pitchFamily="34" charset="-120"/>
              <a:ea typeface="微軟正黑體 Light" panose="020B0304030504040204" pitchFamily="34" charset="-120"/>
            </a:endParaRPr>
          </a:p>
          <a:p>
            <a:pPr>
              <a:lnSpc>
                <a:spcPct val="150000"/>
              </a:lnSpc>
            </a:pPr>
            <a:r>
              <a:rPr lang="en-US" altLang="zh-TW" dirty="0">
                <a:latin typeface="微軟正黑體 Light" panose="020B0304030504040204" pitchFamily="34" charset="-120"/>
                <a:ea typeface="微軟正黑體 Light" panose="020B0304030504040204" pitchFamily="34" charset="-120"/>
              </a:rPr>
              <a:t>Reduce:</a:t>
            </a:r>
            <a:r>
              <a:rPr lang="zh-TW" altLang="en-US" dirty="0">
                <a:latin typeface="微軟正黑體 Light" panose="020B0304030504040204" pitchFamily="34" charset="-120"/>
                <a:ea typeface="微軟正黑體 Light" panose="020B0304030504040204" pitchFamily="34" charset="-120"/>
              </a:rPr>
              <a:t>再將結果收回，類似於</a:t>
            </a:r>
            <a:r>
              <a:rPr lang="en-US" altLang="zh-TW" dirty="0">
                <a:latin typeface="微軟正黑體 Light" panose="020B0304030504040204" pitchFamily="34" charset="-120"/>
                <a:ea typeface="微軟正黑體 Light" panose="020B0304030504040204" pitchFamily="34" charset="-120"/>
              </a:rPr>
              <a:t>divide</a:t>
            </a:r>
            <a:r>
              <a:rPr lang="zh-TW" altLang="en-US" dirty="0">
                <a:latin typeface="微軟正黑體 Light" panose="020B0304030504040204" pitchFamily="34" charset="-120"/>
                <a:ea typeface="微軟正黑體 Light" panose="020B0304030504040204" pitchFamily="34" charset="-120"/>
              </a:rPr>
              <a:t> </a:t>
            </a:r>
            <a:r>
              <a:rPr lang="en-US" altLang="zh-TW" dirty="0">
                <a:latin typeface="微軟正黑體 Light" panose="020B0304030504040204" pitchFamily="34" charset="-120"/>
                <a:ea typeface="微軟正黑體 Light" panose="020B0304030504040204" pitchFamily="34" charset="-120"/>
              </a:rPr>
              <a:t>and</a:t>
            </a:r>
            <a:r>
              <a:rPr lang="zh-TW" altLang="en-US" dirty="0">
                <a:latin typeface="微軟正黑體 Light" panose="020B0304030504040204" pitchFamily="34" charset="-120"/>
                <a:ea typeface="微軟正黑體 Light" panose="020B0304030504040204" pitchFamily="34" charset="-120"/>
              </a:rPr>
              <a:t> </a:t>
            </a:r>
            <a:r>
              <a:rPr lang="en-US" altLang="zh-TW" dirty="0">
                <a:latin typeface="微軟正黑體 Light" panose="020B0304030504040204" pitchFamily="34" charset="-120"/>
                <a:ea typeface="微軟正黑體 Light" panose="020B0304030504040204" pitchFamily="34" charset="-120"/>
              </a:rPr>
              <a:t>conquer</a:t>
            </a:r>
          </a:p>
          <a:p>
            <a:endParaRPr lang="zh-TW" altLang="en-US" dirty="0"/>
          </a:p>
        </p:txBody>
      </p:sp>
    </p:spTree>
    <p:custDataLst>
      <p:tags r:id="rId1"/>
    </p:custDataLst>
    <p:extLst>
      <p:ext uri="{BB962C8B-B14F-4D97-AF65-F5344CB8AC3E}">
        <p14:creationId xmlns:p14="http://schemas.microsoft.com/office/powerpoint/2010/main" val="981376023"/>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2: Compute Accelerators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699542"/>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Compute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Accelerators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是由</a:t>
            </a:r>
            <a:r>
              <a:rPr lang="zh-TW" altLang="en-US" sz="1800" dirty="0"/>
              <a:t>圖形處理</a:t>
            </a:r>
            <a:r>
              <a:rPr lang="zh-TW" altLang="en-US" sz="1800" dirty="0" smtClean="0"/>
              <a:t>單元加速器</a:t>
            </a:r>
            <a:r>
              <a:rPr lang="en-US" altLang="zh-TW" sz="1600" dirty="0" smtClean="0"/>
              <a:t>(</a:t>
            </a:r>
            <a:r>
              <a:rPr lang="en-US" altLang="zh-TW" sz="1600" dirty="0" smtClean="0">
                <a:latin typeface="微軟正黑體 Light" panose="020B0304030504040204" pitchFamily="34" charset="-120"/>
                <a:ea typeface="微軟正黑體 Light" panose="020B0304030504040204" pitchFamily="34" charset="-120"/>
                <a:cs typeface="Arial" panose="020B0604020202020204" pitchFamily="34" charset="0"/>
              </a:rPr>
              <a:t>GPU)</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、現場可</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編程門</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陣列</a:t>
            </a:r>
            <a:r>
              <a:rPr lang="zh-TW" altLang="en-US" sz="1600"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600" dirty="0">
                <a:latin typeface="微軟正黑體 Light" panose="020B0304030504040204" pitchFamily="34" charset="-120"/>
                <a:ea typeface="微軟正黑體 Light" panose="020B0304030504040204" pitchFamily="34" charset="-120"/>
                <a:cs typeface="Arial" panose="020B0604020202020204" pitchFamily="34" charset="0"/>
              </a:rPr>
              <a:t>FPGA</a:t>
            </a:r>
            <a:r>
              <a:rPr lang="zh-TW" altLang="en-US" sz="16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6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加速器</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深度</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神經網</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絡</a:t>
            </a:r>
            <a:r>
              <a:rPr lang="zh-TW" altLang="en-US" sz="1600"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600" dirty="0">
                <a:latin typeface="微軟正黑體 Light" panose="020B0304030504040204" pitchFamily="34" charset="-120"/>
                <a:ea typeface="微軟正黑體 Light" panose="020B0304030504040204" pitchFamily="34" charset="-120"/>
                <a:cs typeface="Arial" panose="020B0604020202020204" pitchFamily="34" charset="0"/>
              </a:rPr>
              <a:t>DNN</a:t>
            </a:r>
            <a:r>
              <a:rPr lang="zh-TW" altLang="en-US" sz="16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集合電路</a:t>
            </a:r>
            <a:r>
              <a:rPr lang="en-US" altLang="zh-TW" sz="1600" dirty="0" smtClean="0">
                <a:latin typeface="微軟正黑體 Light" panose="020B0304030504040204" pitchFamily="34" charset="-120"/>
                <a:ea typeface="微軟正黑體 Light" panose="020B0304030504040204" pitchFamily="34" charset="-120"/>
                <a:cs typeface="Arial" panose="020B0604020202020204" pitchFamily="34" charset="0"/>
              </a:rPr>
              <a:t>(ASICs)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三個元件組成。</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18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Compute Accelerators </a:t>
            </a:r>
            <a:r>
              <a:rPr lang="zh-TW" altLang="en-US"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可以帶來了極高的性能和功率，其中</a:t>
            </a:r>
            <a:endPar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GPU—</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具有數百或數千個核心，經過最佳化，可並列執行大量計算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對深度學習機器學習演算法執行上特別有效。</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DNN-ASICs—</a:t>
            </a:r>
            <a:r>
              <a:rPr lang="zh-TW" altLang="en-US" sz="1800" dirty="0" smtClean="0">
                <a:latin typeface="微軟正黑體 Light" panose="020B0304030504040204" pitchFamily="34" charset="-120"/>
                <a:ea typeface="微軟正黑體 Light" panose="020B0304030504040204" pitchFamily="34" charset="-120"/>
              </a:rPr>
              <a:t>的優勢</a:t>
            </a:r>
            <a:r>
              <a:rPr lang="zh-TW" altLang="en-US" sz="1800" dirty="0">
                <a:latin typeface="微軟正黑體 Light" panose="020B0304030504040204" pitchFamily="34" charset="-120"/>
                <a:ea typeface="微軟正黑體 Light" panose="020B0304030504040204" pitchFamily="34" charset="-120"/>
              </a:rPr>
              <a:t>包括語音轉文本，圖像識別和自然語言處理</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FPGA</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加速器</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減少在進行</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演算時的處理器資源及能源消耗，另外，一般晶片生產後就無法改變功能，</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FPGA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則可透過改寫重新定義其用途。</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75845024"/>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2: Compute Accelerators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1081404"/>
            <a:ext cx="8712968" cy="3939902"/>
          </a:xfrm>
        </p:spPr>
        <p:txBody>
          <a:bodyPr/>
          <a:lstStyle/>
          <a:p>
            <a:pPr>
              <a:lnSpc>
                <a:spcPct val="150000"/>
              </a:lnSpc>
              <a:spcBef>
                <a:spcPts val="0"/>
              </a:spcBef>
            </a:pPr>
            <a:r>
              <a:rPr lang="zh-TW" altLang="en-US" sz="2400" b="1" dirty="0">
                <a:latin typeface="微軟正黑體 Light" panose="020B0304030504040204" pitchFamily="34" charset="-120"/>
                <a:ea typeface="微軟正黑體 Light" panose="020B0304030504040204" pitchFamily="34" charset="-120"/>
                <a:cs typeface="Arial" panose="020B0604020202020204" pitchFamily="34" charset="0"/>
              </a:rPr>
              <a:t>未來</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Gartner</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預估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DNN-ASICs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會在三年內成熟，並且大部分</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GPU</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都有支援加速</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反倒是</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FPGA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配置</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非常複雜</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使用沒那麼的廣泛，所以</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Gartner</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把它視為</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Early-mainstream</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的技術。可以依據業務需求選適合的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DNN</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框架集、</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GPU</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平台</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或是雲端的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FPGA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服務。</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160" name="群組 159"/>
          <p:cNvGrpSpPr/>
          <p:nvPr/>
        </p:nvGrpSpPr>
        <p:grpSpPr>
          <a:xfrm>
            <a:off x="827584" y="3651870"/>
            <a:ext cx="6408712" cy="1220999"/>
            <a:chOff x="611561" y="3946782"/>
            <a:chExt cx="6408712" cy="1352948"/>
          </a:xfrm>
        </p:grpSpPr>
        <p:pic>
          <p:nvPicPr>
            <p:cNvPr id="158" name="圖片 157" descr="畫面剪輯"/>
            <p:cNvPicPr>
              <a:picLocks noChangeAspect="1"/>
            </p:cNvPicPr>
            <p:nvPr/>
          </p:nvPicPr>
          <p:blipFill rotWithShape="1">
            <a:blip r:embed="rId4">
              <a:extLst>
                <a:ext uri="{28A0092B-C50C-407E-A947-70E740481C1C}">
                  <a14:useLocalDpi xmlns:a14="http://schemas.microsoft.com/office/drawing/2010/main" val="0"/>
                </a:ext>
              </a:extLst>
            </a:blip>
            <a:srcRect r="1063" b="-6952"/>
            <a:stretch/>
          </p:blipFill>
          <p:spPr>
            <a:xfrm>
              <a:off x="611561" y="3946782"/>
              <a:ext cx="6408712" cy="497176"/>
            </a:xfrm>
            <a:prstGeom prst="rect">
              <a:avLst/>
            </a:prstGeom>
          </p:spPr>
        </p:pic>
        <p:pic>
          <p:nvPicPr>
            <p:cNvPr id="159" name="圖片 158" descr="畫面剪輯"/>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539" y="4476699"/>
              <a:ext cx="6393734" cy="823031"/>
            </a:xfrm>
            <a:prstGeom prst="rect">
              <a:avLst/>
            </a:prstGeom>
          </p:spPr>
        </p:pic>
      </p:grpSp>
    </p:spTree>
    <p:custDataLst>
      <p:tags r:id="rId1"/>
    </p:custDataLst>
    <p:extLst>
      <p:ext uri="{BB962C8B-B14F-4D97-AF65-F5344CB8AC3E}">
        <p14:creationId xmlns:p14="http://schemas.microsoft.com/office/powerpoint/2010/main" val="412126887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2: Compute Accelerators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00025" y="1081404"/>
            <a:ext cx="8712968" cy="3939902"/>
          </a:xfrm>
        </p:spPr>
        <p:txBody>
          <a:bodyPr/>
          <a:lstStyle/>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GPU</a:t>
            </a: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zh-TW" altLang="en-US" sz="1800" b="1" dirty="0">
                <a:latin typeface="微軟正黑體 Light" panose="020B0304030504040204" pitchFamily="34" charset="-120"/>
                <a:ea typeface="微軟正黑體 Light" panose="020B0304030504040204" pitchFamily="34" charset="-120"/>
                <a:cs typeface="Arial" panose="020B0604020202020204" pitchFamily="34" charset="0"/>
              </a:rPr>
              <a:t>超微半導體</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公司</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(AMD)</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專注</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於微處理器及相關技術</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設計，產品包括</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中央處理器、圖形處理器、快閃記憶體、晶片組以及其他半導體技術</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NVIDIA:</a:t>
            </a:r>
            <a:r>
              <a:rPr lang="zh-TW" altLang="en-US" sz="1800" dirty="0" smtClean="0">
                <a:solidFill>
                  <a:schemeClr val="tx1"/>
                </a:solidFill>
                <a:latin typeface="微軟正黑體 Light" panose="020B0304030504040204" pitchFamily="34" charset="-120"/>
                <a:ea typeface="微軟正黑體 Light" panose="020B0304030504040204" pitchFamily="34" charset="-120"/>
              </a:rPr>
              <a:t>設計</a:t>
            </a:r>
            <a:r>
              <a:rPr lang="zh-TW" altLang="en-US" sz="1800" dirty="0">
                <a:solidFill>
                  <a:schemeClr val="tx1"/>
                </a:solidFill>
                <a:latin typeface="微軟正黑體 Light" panose="020B0304030504040204" pitchFamily="34" charset="-120"/>
                <a:ea typeface="微軟正黑體 Light" panose="020B0304030504040204" pitchFamily="34" charset="-120"/>
              </a:rPr>
              <a:t>和銷售圖形處理器為主的無廠半導體</a:t>
            </a:r>
            <a:r>
              <a:rPr lang="zh-TW" altLang="en-US" sz="1800" dirty="0" smtClean="0">
                <a:solidFill>
                  <a:schemeClr val="tx1"/>
                </a:solidFill>
                <a:latin typeface="微軟正黑體 Light" panose="020B0304030504040204" pitchFamily="34" charset="-120"/>
                <a:ea typeface="微軟正黑體 Light" panose="020B0304030504040204" pitchFamily="34" charset="-120"/>
              </a:rPr>
              <a:t>公司，生產則交由晶圓代工廠，</a:t>
            </a:r>
            <a:r>
              <a:rPr lang="zh-TW" altLang="en-US" sz="1800"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最為</a:t>
            </a:r>
            <a:r>
              <a:rPr lang="zh-TW" altLang="en-US" sz="1800" dirty="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著名</a:t>
            </a:r>
            <a:r>
              <a:rPr lang="zh-TW" altLang="en-US" sz="1800"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的有</a:t>
            </a:r>
            <a:r>
              <a:rPr lang="en-US" altLang="zh-TW" sz="1800"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GeForce</a:t>
            </a:r>
            <a:r>
              <a:rPr lang="zh-TW" altLang="en-US" sz="1800"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系列繪圖處理器。</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3" name="圖片 2"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2344" y="3811968"/>
            <a:ext cx="2889656" cy="861059"/>
          </a:xfrm>
          <a:prstGeom prst="rect">
            <a:avLst/>
          </a:prstGeom>
        </p:spPr>
      </p:pic>
      <p:pic>
        <p:nvPicPr>
          <p:cNvPr id="5" name="圖片 4" descr="畫面剪輯"/>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4128" y="3147814"/>
            <a:ext cx="2088232" cy="1523557"/>
          </a:xfrm>
          <a:prstGeom prst="rect">
            <a:avLst/>
          </a:prstGeom>
        </p:spPr>
      </p:pic>
    </p:spTree>
    <p:custDataLst>
      <p:tags r:id="rId1"/>
    </p:custDataLst>
    <p:extLst>
      <p:ext uri="{BB962C8B-B14F-4D97-AF65-F5344CB8AC3E}">
        <p14:creationId xmlns:p14="http://schemas.microsoft.com/office/powerpoint/2010/main" val="85678198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2|6.6|3.6|4.9"/>
</p:tagLst>
</file>

<file path=ppt/tags/tag10.xml><?xml version="1.0" encoding="utf-8"?>
<p:tagLst xmlns:a="http://schemas.openxmlformats.org/drawingml/2006/main" xmlns:r="http://schemas.openxmlformats.org/officeDocument/2006/relationships" xmlns:p="http://schemas.openxmlformats.org/presentationml/2006/main">
  <p:tag name="TIMING" val="|6.2|6.6|3.6|4.9"/>
</p:tagLst>
</file>

<file path=ppt/tags/tag11.xml><?xml version="1.0" encoding="utf-8"?>
<p:tagLst xmlns:a="http://schemas.openxmlformats.org/drawingml/2006/main" xmlns:r="http://schemas.openxmlformats.org/officeDocument/2006/relationships" xmlns:p="http://schemas.openxmlformats.org/presentationml/2006/main">
  <p:tag name="TIMING" val="|6.2|6.6|3.6|4.9"/>
</p:tagLst>
</file>

<file path=ppt/tags/tag12.xml><?xml version="1.0" encoding="utf-8"?>
<p:tagLst xmlns:a="http://schemas.openxmlformats.org/drawingml/2006/main" xmlns:r="http://schemas.openxmlformats.org/officeDocument/2006/relationships" xmlns:p="http://schemas.openxmlformats.org/presentationml/2006/main">
  <p:tag name="TIMING" val="|6.2|6.6|3.6|4.9"/>
</p:tagLst>
</file>

<file path=ppt/tags/tag13.xml><?xml version="1.0" encoding="utf-8"?>
<p:tagLst xmlns:a="http://schemas.openxmlformats.org/drawingml/2006/main" xmlns:r="http://schemas.openxmlformats.org/officeDocument/2006/relationships" xmlns:p="http://schemas.openxmlformats.org/presentationml/2006/main">
  <p:tag name="TIMING" val="|6.2|6.6|3.6|4.9"/>
</p:tagLst>
</file>

<file path=ppt/tags/tag14.xml><?xml version="1.0" encoding="utf-8"?>
<p:tagLst xmlns:a="http://schemas.openxmlformats.org/drawingml/2006/main" xmlns:r="http://schemas.openxmlformats.org/officeDocument/2006/relationships" xmlns:p="http://schemas.openxmlformats.org/presentationml/2006/main">
  <p:tag name="TIMING" val="|6.2|6.6|3.6|4.9"/>
</p:tagLst>
</file>

<file path=ppt/tags/tag15.xml><?xml version="1.0" encoding="utf-8"?>
<p:tagLst xmlns:a="http://schemas.openxmlformats.org/drawingml/2006/main" xmlns:r="http://schemas.openxmlformats.org/officeDocument/2006/relationships" xmlns:p="http://schemas.openxmlformats.org/presentationml/2006/main">
  <p:tag name="TIMING" val="|6.2|6.6|3.6|4.9"/>
</p:tagLst>
</file>

<file path=ppt/tags/tag16.xml><?xml version="1.0" encoding="utf-8"?>
<p:tagLst xmlns:a="http://schemas.openxmlformats.org/drawingml/2006/main" xmlns:r="http://schemas.openxmlformats.org/officeDocument/2006/relationships" xmlns:p="http://schemas.openxmlformats.org/presentationml/2006/main">
  <p:tag name="TIMING" val="|6.2|6.6|3.6|4.9"/>
</p:tagLst>
</file>

<file path=ppt/tags/tag17.xml><?xml version="1.0" encoding="utf-8"?>
<p:tagLst xmlns:a="http://schemas.openxmlformats.org/drawingml/2006/main" xmlns:r="http://schemas.openxmlformats.org/officeDocument/2006/relationships" xmlns:p="http://schemas.openxmlformats.org/presentationml/2006/main">
  <p:tag name="TIMING" val="|6.2|6.6|3.6|4.9"/>
</p:tagLst>
</file>

<file path=ppt/tags/tag18.xml><?xml version="1.0" encoding="utf-8"?>
<p:tagLst xmlns:a="http://schemas.openxmlformats.org/drawingml/2006/main" xmlns:r="http://schemas.openxmlformats.org/officeDocument/2006/relationships" xmlns:p="http://schemas.openxmlformats.org/presentationml/2006/main">
  <p:tag name="TIMING" val="|6.2|6.6|3.6|4.9"/>
</p:tagLst>
</file>

<file path=ppt/tags/tag19.xml><?xml version="1.0" encoding="utf-8"?>
<p:tagLst xmlns:a="http://schemas.openxmlformats.org/drawingml/2006/main" xmlns:r="http://schemas.openxmlformats.org/officeDocument/2006/relationships" xmlns:p="http://schemas.openxmlformats.org/presentationml/2006/main">
  <p:tag name="TIMING" val="|6.2|6.6|3.6|4.9"/>
</p:tagLst>
</file>

<file path=ppt/tags/tag2.xml><?xml version="1.0" encoding="utf-8"?>
<p:tagLst xmlns:a="http://schemas.openxmlformats.org/drawingml/2006/main" xmlns:r="http://schemas.openxmlformats.org/officeDocument/2006/relationships" xmlns:p="http://schemas.openxmlformats.org/presentationml/2006/main">
  <p:tag name="TIMING" val="|6.2|6.6|3.6|4.9"/>
</p:tagLst>
</file>

<file path=ppt/tags/tag20.xml><?xml version="1.0" encoding="utf-8"?>
<p:tagLst xmlns:a="http://schemas.openxmlformats.org/drawingml/2006/main" xmlns:r="http://schemas.openxmlformats.org/officeDocument/2006/relationships" xmlns:p="http://schemas.openxmlformats.org/presentationml/2006/main">
  <p:tag name="TIMING" val="|6.2|6.6|3.6|4.9"/>
</p:tagLst>
</file>

<file path=ppt/tags/tag21.xml><?xml version="1.0" encoding="utf-8"?>
<p:tagLst xmlns:a="http://schemas.openxmlformats.org/drawingml/2006/main" xmlns:r="http://schemas.openxmlformats.org/officeDocument/2006/relationships" xmlns:p="http://schemas.openxmlformats.org/presentationml/2006/main">
  <p:tag name="TIMING" val="|6.2|6.6|3.6|4.9"/>
</p:tagLst>
</file>

<file path=ppt/tags/tag22.xml><?xml version="1.0" encoding="utf-8"?>
<p:tagLst xmlns:a="http://schemas.openxmlformats.org/drawingml/2006/main" xmlns:r="http://schemas.openxmlformats.org/officeDocument/2006/relationships" xmlns:p="http://schemas.openxmlformats.org/presentationml/2006/main">
  <p:tag name="TIMING" val="|6.2|6.6|3.6|4.9"/>
</p:tagLst>
</file>

<file path=ppt/tags/tag23.xml><?xml version="1.0" encoding="utf-8"?>
<p:tagLst xmlns:a="http://schemas.openxmlformats.org/drawingml/2006/main" xmlns:r="http://schemas.openxmlformats.org/officeDocument/2006/relationships" xmlns:p="http://schemas.openxmlformats.org/presentationml/2006/main">
  <p:tag name="TIMING" val="|6.2|6.6|3.6|4.9"/>
</p:tagLst>
</file>

<file path=ppt/tags/tag24.xml><?xml version="1.0" encoding="utf-8"?>
<p:tagLst xmlns:a="http://schemas.openxmlformats.org/drawingml/2006/main" xmlns:r="http://schemas.openxmlformats.org/officeDocument/2006/relationships" xmlns:p="http://schemas.openxmlformats.org/presentationml/2006/main">
  <p:tag name="TIMING" val="|6.2|6.6|3.6|4.9"/>
</p:tagLst>
</file>

<file path=ppt/tags/tag25.xml><?xml version="1.0" encoding="utf-8"?>
<p:tagLst xmlns:a="http://schemas.openxmlformats.org/drawingml/2006/main" xmlns:r="http://schemas.openxmlformats.org/officeDocument/2006/relationships" xmlns:p="http://schemas.openxmlformats.org/presentationml/2006/main">
  <p:tag name="TIMING" val="|6.2|6.6|3.6|4.9"/>
</p:tagLst>
</file>

<file path=ppt/tags/tag26.xml><?xml version="1.0" encoding="utf-8"?>
<p:tagLst xmlns:a="http://schemas.openxmlformats.org/drawingml/2006/main" xmlns:r="http://schemas.openxmlformats.org/officeDocument/2006/relationships" xmlns:p="http://schemas.openxmlformats.org/presentationml/2006/main">
  <p:tag name="TIMING" val="|6.2|6.6|3.6|4.9"/>
</p:tagLst>
</file>

<file path=ppt/tags/tag27.xml><?xml version="1.0" encoding="utf-8"?>
<p:tagLst xmlns:a="http://schemas.openxmlformats.org/drawingml/2006/main" xmlns:r="http://schemas.openxmlformats.org/officeDocument/2006/relationships" xmlns:p="http://schemas.openxmlformats.org/presentationml/2006/main">
  <p:tag name="TIMING" val="|6.2|6.6|3.6|4.9"/>
</p:tagLst>
</file>

<file path=ppt/tags/tag28.xml><?xml version="1.0" encoding="utf-8"?>
<p:tagLst xmlns:a="http://schemas.openxmlformats.org/drawingml/2006/main" xmlns:r="http://schemas.openxmlformats.org/officeDocument/2006/relationships" xmlns:p="http://schemas.openxmlformats.org/presentationml/2006/main">
  <p:tag name="TIMING" val="|6.2|6.6|3.6|4.9"/>
</p:tagLst>
</file>

<file path=ppt/tags/tag29.xml><?xml version="1.0" encoding="utf-8"?>
<p:tagLst xmlns:a="http://schemas.openxmlformats.org/drawingml/2006/main" xmlns:r="http://schemas.openxmlformats.org/officeDocument/2006/relationships" xmlns:p="http://schemas.openxmlformats.org/presentationml/2006/main">
  <p:tag name="TIMING" val="|6.2|6.6|3.6|4.9"/>
</p:tagLst>
</file>

<file path=ppt/tags/tag3.xml><?xml version="1.0" encoding="utf-8"?>
<p:tagLst xmlns:a="http://schemas.openxmlformats.org/drawingml/2006/main" xmlns:r="http://schemas.openxmlformats.org/officeDocument/2006/relationships" xmlns:p="http://schemas.openxmlformats.org/presentationml/2006/main">
  <p:tag name="TIMING" val="|6.2|6.6|3.6|4.9"/>
</p:tagLst>
</file>

<file path=ppt/tags/tag30.xml><?xml version="1.0" encoding="utf-8"?>
<p:tagLst xmlns:a="http://schemas.openxmlformats.org/drawingml/2006/main" xmlns:r="http://schemas.openxmlformats.org/officeDocument/2006/relationships" xmlns:p="http://schemas.openxmlformats.org/presentationml/2006/main">
  <p:tag name="TIMING" val="|6.2|6.6|3.6|4.9"/>
</p:tagLst>
</file>

<file path=ppt/tags/tag31.xml><?xml version="1.0" encoding="utf-8"?>
<p:tagLst xmlns:a="http://schemas.openxmlformats.org/drawingml/2006/main" xmlns:r="http://schemas.openxmlformats.org/officeDocument/2006/relationships" xmlns:p="http://schemas.openxmlformats.org/presentationml/2006/main">
  <p:tag name="TIMING" val="|6.2|6.6|3.6|4.9"/>
</p:tagLst>
</file>

<file path=ppt/tags/tag32.xml><?xml version="1.0" encoding="utf-8"?>
<p:tagLst xmlns:a="http://schemas.openxmlformats.org/drawingml/2006/main" xmlns:r="http://schemas.openxmlformats.org/officeDocument/2006/relationships" xmlns:p="http://schemas.openxmlformats.org/presentationml/2006/main">
  <p:tag name="TIMING" val="|6.2|6.6|3.6|4.9"/>
</p:tagLst>
</file>

<file path=ppt/tags/tag33.xml><?xml version="1.0" encoding="utf-8"?>
<p:tagLst xmlns:a="http://schemas.openxmlformats.org/drawingml/2006/main" xmlns:r="http://schemas.openxmlformats.org/officeDocument/2006/relationships" xmlns:p="http://schemas.openxmlformats.org/presentationml/2006/main">
  <p:tag name="TIMING" val="|6.2|6.6|3.6|4.9"/>
</p:tagLst>
</file>

<file path=ppt/tags/tag34.xml><?xml version="1.0" encoding="utf-8"?>
<p:tagLst xmlns:a="http://schemas.openxmlformats.org/drawingml/2006/main" xmlns:r="http://schemas.openxmlformats.org/officeDocument/2006/relationships" xmlns:p="http://schemas.openxmlformats.org/presentationml/2006/main">
  <p:tag name="TIMING" val="|6.2|6.6|3.6|4.9"/>
</p:tagLst>
</file>

<file path=ppt/tags/tag35.xml><?xml version="1.0" encoding="utf-8"?>
<p:tagLst xmlns:a="http://schemas.openxmlformats.org/drawingml/2006/main" xmlns:r="http://schemas.openxmlformats.org/officeDocument/2006/relationships" xmlns:p="http://schemas.openxmlformats.org/presentationml/2006/main">
  <p:tag name="TIMING" val="|6.2|6.6|3.6|4.9"/>
</p:tagLst>
</file>

<file path=ppt/tags/tag36.xml><?xml version="1.0" encoding="utf-8"?>
<p:tagLst xmlns:a="http://schemas.openxmlformats.org/drawingml/2006/main" xmlns:r="http://schemas.openxmlformats.org/officeDocument/2006/relationships" xmlns:p="http://schemas.openxmlformats.org/presentationml/2006/main">
  <p:tag name="TIMING" val="|6.2|6.6|3.6|4.9"/>
</p:tagLst>
</file>

<file path=ppt/tags/tag37.xml><?xml version="1.0" encoding="utf-8"?>
<p:tagLst xmlns:a="http://schemas.openxmlformats.org/drawingml/2006/main" xmlns:r="http://schemas.openxmlformats.org/officeDocument/2006/relationships" xmlns:p="http://schemas.openxmlformats.org/presentationml/2006/main">
  <p:tag name="TIMING" val="|6.2|6.6|3.6|4.9"/>
</p:tagLst>
</file>

<file path=ppt/tags/tag38.xml><?xml version="1.0" encoding="utf-8"?>
<p:tagLst xmlns:a="http://schemas.openxmlformats.org/drawingml/2006/main" xmlns:r="http://schemas.openxmlformats.org/officeDocument/2006/relationships" xmlns:p="http://schemas.openxmlformats.org/presentationml/2006/main">
  <p:tag name="TIMING" val="|6.2|6.6|3.6|4.9"/>
</p:tagLst>
</file>

<file path=ppt/tags/tag4.xml><?xml version="1.0" encoding="utf-8"?>
<p:tagLst xmlns:a="http://schemas.openxmlformats.org/drawingml/2006/main" xmlns:r="http://schemas.openxmlformats.org/officeDocument/2006/relationships" xmlns:p="http://schemas.openxmlformats.org/presentationml/2006/main">
  <p:tag name="TIMING" val="|6.2|6.6|3.6|4.9"/>
</p:tagLst>
</file>

<file path=ppt/tags/tag5.xml><?xml version="1.0" encoding="utf-8"?>
<p:tagLst xmlns:a="http://schemas.openxmlformats.org/drawingml/2006/main" xmlns:r="http://schemas.openxmlformats.org/officeDocument/2006/relationships" xmlns:p="http://schemas.openxmlformats.org/presentationml/2006/main">
  <p:tag name="TIMING" val="|6.2|6.6|3.6|4.9"/>
</p:tagLst>
</file>

<file path=ppt/tags/tag6.xml><?xml version="1.0" encoding="utf-8"?>
<p:tagLst xmlns:a="http://schemas.openxmlformats.org/drawingml/2006/main" xmlns:r="http://schemas.openxmlformats.org/officeDocument/2006/relationships" xmlns:p="http://schemas.openxmlformats.org/presentationml/2006/main">
  <p:tag name="TIMING" val="|6.2|6.6|3.6|4.9"/>
</p:tagLst>
</file>

<file path=ppt/tags/tag7.xml><?xml version="1.0" encoding="utf-8"?>
<p:tagLst xmlns:a="http://schemas.openxmlformats.org/drawingml/2006/main" xmlns:r="http://schemas.openxmlformats.org/officeDocument/2006/relationships" xmlns:p="http://schemas.openxmlformats.org/presentationml/2006/main">
  <p:tag name="TIMING" val="|6.2|6.6|3.6|4.9"/>
</p:tagLst>
</file>

<file path=ppt/tags/tag8.xml><?xml version="1.0" encoding="utf-8"?>
<p:tagLst xmlns:a="http://schemas.openxmlformats.org/drawingml/2006/main" xmlns:r="http://schemas.openxmlformats.org/officeDocument/2006/relationships" xmlns:p="http://schemas.openxmlformats.org/presentationml/2006/main">
  <p:tag name="TIMING" val="|6.2|6.6|3.6|4.9"/>
</p:tagLst>
</file>

<file path=ppt/tags/tag9.xml><?xml version="1.0" encoding="utf-8"?>
<p:tagLst xmlns:a="http://schemas.openxmlformats.org/drawingml/2006/main" xmlns:r="http://schemas.openxmlformats.org/officeDocument/2006/relationships" xmlns:p="http://schemas.openxmlformats.org/presentationml/2006/main">
  <p:tag name="TIMING" val="|6.2|6.6|3.6|4.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18919</TotalTime>
  <Words>8835</Words>
  <Application>Microsoft Office PowerPoint</Application>
  <PresentationFormat>如螢幕大小 (16:9)</PresentationFormat>
  <Paragraphs>731</Paragraphs>
  <Slides>39</Slides>
  <Notes>38</Notes>
  <HiddenSlides>0</HiddenSlides>
  <MMClips>0</MMClips>
  <ScaleCrop>false</ScaleCrop>
  <HeadingPairs>
    <vt:vector size="4" baseType="variant">
      <vt:variant>
        <vt:lpstr>佈景主題</vt:lpstr>
      </vt:variant>
      <vt:variant>
        <vt:i4>2</vt:i4>
      </vt:variant>
      <vt:variant>
        <vt:lpstr>投影片標題</vt:lpstr>
      </vt:variant>
      <vt:variant>
        <vt:i4>39</vt:i4>
      </vt:variant>
    </vt:vector>
  </HeadingPairs>
  <TitlesOfParts>
    <vt:vector size="41" baseType="lpstr">
      <vt:lpstr>Office Theme</vt:lpstr>
      <vt:lpstr>Custom Design</vt:lpstr>
      <vt:lpstr>PowerPoint 簡報</vt:lpstr>
      <vt:lpstr> Introduction &amp; Overview</vt:lpstr>
      <vt:lpstr> Introduction &amp; Overview</vt:lpstr>
      <vt:lpstr> No. 1: Artificial Intelligence      for IT Operations (AIOps) Platforms</vt:lpstr>
      <vt:lpstr> No. 1: Artificial Intelligence      for IT Operations (AIOps) Platforms</vt:lpstr>
      <vt:lpstr> No. 1: Artificial Intelligence      for IT Operations (AIOps) Platforms</vt:lpstr>
      <vt:lpstr> No. 2: Compute Accelerators</vt:lpstr>
      <vt:lpstr> No. 2: Compute Accelerators</vt:lpstr>
      <vt:lpstr> No. 2: Compute Accelerators</vt:lpstr>
      <vt:lpstr> No. 2: Compute Accelerators</vt:lpstr>
      <vt:lpstr> No. 2: Compute Accelerators</vt:lpstr>
      <vt:lpstr> No. 3: Container Management</vt:lpstr>
      <vt:lpstr> No. 3: Container Management</vt:lpstr>
      <vt:lpstr> No. 3: Container Management</vt:lpstr>
      <vt:lpstr> No. 3: Container Management</vt:lpstr>
      <vt:lpstr> No. 3: Container Management</vt:lpstr>
      <vt:lpstr> No. 4: Devops Toolchain</vt:lpstr>
      <vt:lpstr> No. 4: Devops Toolchain</vt:lpstr>
      <vt:lpstr> No. 4: Devops Toolchain</vt:lpstr>
      <vt:lpstr> No. 5: Edge Computing</vt:lpstr>
      <vt:lpstr> No. 5: Edge Computing</vt:lpstr>
      <vt:lpstr> No. 5: Edge Computing</vt:lpstr>
      <vt:lpstr> No. 6: Hybrid Cloud</vt:lpstr>
      <vt:lpstr> No. 6: Hybrid Cloud</vt:lpstr>
      <vt:lpstr> No. 7: Intent-based Networking </vt:lpstr>
      <vt:lpstr> No. 7: Intent-based Networking </vt:lpstr>
      <vt:lpstr> No. 7: Intent-based Networking </vt:lpstr>
      <vt:lpstr> No. 7: Intent-based Networking </vt:lpstr>
      <vt:lpstr> No. 8: Next-Generation Memory</vt:lpstr>
      <vt:lpstr> No. 8: Next-Generation Memory</vt:lpstr>
      <vt:lpstr> No. 8: Next-Generation Memory</vt:lpstr>
      <vt:lpstr> No. 9: NVMe and NVMe-oF (nonvolatile memory express)</vt:lpstr>
      <vt:lpstr> No. 9: NVMe and NVMe-oF</vt:lpstr>
      <vt:lpstr> No. 9: NVMe and NVMe-oF</vt:lpstr>
      <vt:lpstr> No. 9: NVMe and NVMe-oF</vt:lpstr>
      <vt:lpstr> No. 10: Serverless Computing</vt:lpstr>
      <vt:lpstr> No. 10: Serverless Computing</vt:lpstr>
      <vt:lpstr> No. 10: Serverless Computing</vt:lpstr>
      <vt:lpstr> No. 10: Serverless Computing</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陸冠綸(Koren Lu)</cp:lastModifiedBy>
  <cp:revision>271</cp:revision>
  <dcterms:created xsi:type="dcterms:W3CDTF">2014-04-01T16:27:38Z</dcterms:created>
  <dcterms:modified xsi:type="dcterms:W3CDTF">2020-04-22T03:07:33Z</dcterms:modified>
</cp:coreProperties>
</file>