
<file path=[Content_Types].xml><?xml version="1.0" encoding="utf-8"?>
<Types xmlns="http://schemas.openxmlformats.org/package/2006/content-types">
  <Default Extension="tmp" ContentType="image/png"/>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tags/tag33.xml" ContentType="application/vnd.openxmlformats-officedocument.presentationml.tags+xml"/>
  <Override PartName="/ppt/notesSlides/notesSlide33.xml" ContentType="application/vnd.openxmlformats-officedocument.presentationml.notesSlide+xml"/>
  <Override PartName="/ppt/tags/tag34.xml" ContentType="application/vnd.openxmlformats-officedocument.presentationml.tags+xml"/>
  <Override PartName="/ppt/notesSlides/notesSlide34.xml" ContentType="application/vnd.openxmlformats-officedocument.presentationml.notesSlide+xml"/>
  <Override PartName="/ppt/tags/tag35.xml" ContentType="application/vnd.openxmlformats-officedocument.presentationml.tags+xml"/>
  <Override PartName="/ppt/notesSlides/notesSlide35.xml" ContentType="application/vnd.openxmlformats-officedocument.presentationml.notesSlide+xml"/>
  <Override PartName="/ppt/tags/tag36.xml" ContentType="application/vnd.openxmlformats-officedocument.presentationml.tags+xml"/>
  <Override PartName="/ppt/notesSlides/notesSlide36.xml" ContentType="application/vnd.openxmlformats-officedocument.presentationml.notesSlide+xml"/>
  <Override PartName="/ppt/tags/tag37.xml" ContentType="application/vnd.openxmlformats-officedocument.presentationml.tags+xml"/>
  <Override PartName="/ppt/notesSlides/notesSlide37.xml" ContentType="application/vnd.openxmlformats-officedocument.presentationml.notesSlide+xml"/>
  <Override PartName="/ppt/tags/tag38.xml" ContentType="application/vnd.openxmlformats-officedocument.presentationml.tags+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42"/>
  </p:notesMasterIdLst>
  <p:sldIdLst>
    <p:sldId id="267" r:id="rId3"/>
    <p:sldId id="261" r:id="rId4"/>
    <p:sldId id="315" r:id="rId5"/>
    <p:sldId id="283" r:id="rId6"/>
    <p:sldId id="271" r:id="rId7"/>
    <p:sldId id="275" r:id="rId8"/>
    <p:sldId id="277" r:id="rId9"/>
    <p:sldId id="278" r:id="rId10"/>
    <p:sldId id="279" r:id="rId11"/>
    <p:sldId id="280" r:id="rId12"/>
    <p:sldId id="281" r:id="rId13"/>
    <p:sldId id="285" r:id="rId14"/>
    <p:sldId id="282" r:id="rId15"/>
    <p:sldId id="286" r:id="rId16"/>
    <p:sldId id="287" r:id="rId17"/>
    <p:sldId id="298" r:id="rId18"/>
    <p:sldId id="288" r:id="rId19"/>
    <p:sldId id="289" r:id="rId20"/>
    <p:sldId id="290" r:id="rId21"/>
    <p:sldId id="292" r:id="rId22"/>
    <p:sldId id="293" r:id="rId23"/>
    <p:sldId id="296" r:id="rId24"/>
    <p:sldId id="294" r:id="rId25"/>
    <p:sldId id="295" r:id="rId26"/>
    <p:sldId id="299" r:id="rId27"/>
    <p:sldId id="300" r:id="rId28"/>
    <p:sldId id="301" r:id="rId29"/>
    <p:sldId id="302" r:id="rId30"/>
    <p:sldId id="303" r:id="rId31"/>
    <p:sldId id="304" r:id="rId32"/>
    <p:sldId id="305" r:id="rId33"/>
    <p:sldId id="306" r:id="rId34"/>
    <p:sldId id="308" r:id="rId35"/>
    <p:sldId id="307" r:id="rId36"/>
    <p:sldId id="309" r:id="rId37"/>
    <p:sldId id="310" r:id="rId38"/>
    <p:sldId id="311" r:id="rId39"/>
    <p:sldId id="313" r:id="rId40"/>
    <p:sldId id="314" r:id="rId41"/>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58" autoAdjust="0"/>
    <p:restoredTop sz="81301" autoAdjust="0"/>
  </p:normalViewPr>
  <p:slideViewPr>
    <p:cSldViewPr>
      <p:cViewPr varScale="1">
        <p:scale>
          <a:sx n="53" d="100"/>
          <a:sy n="53" d="100"/>
        </p:scale>
        <p:origin x="67" y="43"/>
      </p:cViewPr>
      <p:guideLst>
        <p:guide orient="horz"/>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291D2E-2BBE-4DED-8777-BC543FEC7754}" type="datetimeFigureOut">
              <a:rPr lang="zh-TW" altLang="en-US" smtClean="0"/>
              <a:t>2020/4/21</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9FFFFA-D689-4B19-9A0A-0094B3B81201}" type="slidenum">
              <a:rPr lang="zh-TW" altLang="en-US" smtClean="0"/>
              <a:t>‹#›</a:t>
            </a:fld>
            <a:endParaRPr lang="zh-TW" altLang="en-US"/>
          </a:p>
        </p:txBody>
      </p:sp>
    </p:spTree>
    <p:extLst>
      <p:ext uri="{BB962C8B-B14F-4D97-AF65-F5344CB8AC3E}">
        <p14:creationId xmlns:p14="http://schemas.microsoft.com/office/powerpoint/2010/main" val="1504556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ws.amazon.com/marketplace/pp/B07QW4TC85?qid=1586422384802&amp;sr=0-1&amp;ref_=srh_res_product_titl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inwinstack.com/2018/05/08/what-is-kubernetes-part2/"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yugii.pixnet.net/blog/post/222856530-%5Bdocker%5D-docker-%E5%88%9D%E9%AB%94%E9%A9%97"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www.youtube.com/watch?v=gSe6xQPOrlo&amp;list=UUooxo90UYvqhDgxmfgQqgyA&amp;index=54"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ibm.com/downloads/cas/7019JAXP"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www.cisco.com/c/en/us/solutions/collateral/enterprise-networks/cisco-digital-network-architecture/nb-06-cisco-dna-aag-cte-en.html?oid=aagen000309"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www.scientificamerican.com/article/hpe-debuts-its-next-gen-computer-sans-much-anticipated-memristors/"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www.nextplatform.com/2019/09/11/dell-emcs-powermax-is-now-all-nvm-express-persistent-storage/"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kknews.cc/zh-tw/code/69yn4gq.html"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www.altexsoft.com/blog/cloud/comparing-serverless-architecture-providers-aws-azure-google-ibm-and-other-faas-vendors/"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s://kknews.cc/zh-tw/tech/pg8zzkj.html" TargetMode="Externa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www.altexsoft.com/blog/cloud/comparing-serverless-architecture-providers-aws-azure-google-ibm-and-other-faas-vendors/"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s://kknews.cc/zh-tw/tech/pg8zzkj.htm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lnSpc>
                <a:spcPct val="150000"/>
              </a:lnSpc>
              <a:spcBef>
                <a:spcPts val="0"/>
              </a:spcBef>
              <a:buNone/>
            </a:pPr>
            <a:r>
              <a:rPr lang="zh-TW" altLang="en-US" b="1" dirty="0" smtClean="0">
                <a:latin typeface="微軟正黑體 Light" panose="020B0304030504040204" pitchFamily="34" charset="-120"/>
                <a:ea typeface="微軟正黑體 Light" panose="020B0304030504040204" pitchFamily="34" charset="-120"/>
                <a:cs typeface="Arial" panose="020B0604020202020204" pitchFamily="34" charset="0"/>
              </a:rPr>
              <a:t>應實行</a:t>
            </a:r>
            <a:r>
              <a:rPr lang="en-US" altLang="zh-TW" b="1"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b="1" dirty="0" smtClean="0">
                <a:latin typeface="微軟正黑體 Light" panose="020B0304030504040204" pitchFamily="34" charset="-120"/>
                <a:ea typeface="微軟正黑體 Light" panose="020B0304030504040204" pitchFamily="34" charset="-120"/>
                <a:cs typeface="Arial" panose="020B0604020202020204" pitchFamily="34" charset="0"/>
              </a:rPr>
              <a:t>較為引人注目的</a:t>
            </a:r>
            <a:endParaRPr lang="en-US" altLang="zh-TW" b="1"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marL="0" indent="0">
              <a:lnSpc>
                <a:spcPct val="150000"/>
              </a:lnSpc>
              <a:spcBef>
                <a:spcPts val="0"/>
              </a:spcBef>
              <a:buNone/>
            </a:pPr>
            <a:r>
              <a:rPr lang="en-US" altLang="zh-TW" b="1" dirty="0" smtClean="0">
                <a:latin typeface="微軟正黑體 Light" panose="020B0304030504040204" pitchFamily="34" charset="-120"/>
                <a:ea typeface="微軟正黑體 Light" panose="020B0304030504040204" pitchFamily="34" charset="-120"/>
                <a:cs typeface="Arial" panose="020B0604020202020204" pitchFamily="34" charset="0"/>
              </a:rPr>
              <a:t>1.</a:t>
            </a:r>
            <a:r>
              <a:rPr lang="zh-TW" altLang="en-US" b="1" dirty="0" smtClean="0">
                <a:latin typeface="微軟正黑體 Light" panose="020B0304030504040204" pitchFamily="34" charset="-120"/>
                <a:ea typeface="微軟正黑體 Light" panose="020B0304030504040204" pitchFamily="34" charset="-120"/>
                <a:cs typeface="Arial" panose="020B0604020202020204" pitchFamily="34" charset="0"/>
              </a:rPr>
              <a:t>原文提到技術債</a:t>
            </a:r>
            <a:r>
              <a:rPr lang="en-US" altLang="zh-TW" b="1" dirty="0" smtClean="0">
                <a:latin typeface="微軟正黑體 Light" panose="020B0304030504040204" pitchFamily="34" charset="-120"/>
                <a:ea typeface="微軟正黑體 Light" panose="020B0304030504040204" pitchFamily="34" charset="-120"/>
                <a:cs typeface="Arial" panose="020B0604020202020204" pitchFamily="34" charset="0"/>
              </a:rPr>
              <a:t>(technical debt)</a:t>
            </a:r>
          </a:p>
          <a:p>
            <a:pPr marL="0" indent="0">
              <a:lnSpc>
                <a:spcPct val="150000"/>
              </a:lnSpc>
              <a:spcBef>
                <a:spcPts val="0"/>
              </a:spcBef>
              <a:buNone/>
            </a:pPr>
            <a:r>
              <a:rPr lang="en-US" altLang="zh-TW" b="1" dirty="0" smtClean="0">
                <a:latin typeface="微軟正黑體 Light" panose="020B0304030504040204" pitchFamily="34" charset="-120"/>
                <a:ea typeface="微軟正黑體 Light" panose="020B0304030504040204" pitchFamily="34" charset="-120"/>
                <a:cs typeface="Arial" panose="020B0604020202020204" pitchFamily="34" charset="0"/>
              </a:rPr>
              <a:t>---</a:t>
            </a:r>
          </a:p>
          <a:p>
            <a:pPr marL="0" indent="0">
              <a:lnSpc>
                <a:spcPct val="150000"/>
              </a:lnSpc>
              <a:spcBef>
                <a:spcPts val="0"/>
              </a:spcBef>
              <a:buNone/>
            </a:pPr>
            <a:r>
              <a:rPr lang="en-US" altLang="zh-TW" b="1" dirty="0" smtClean="0">
                <a:latin typeface="微軟正黑體 Light" panose="020B0304030504040204" pitchFamily="34" charset="-120"/>
                <a:ea typeface="微軟正黑體 Light" panose="020B0304030504040204" pitchFamily="34" charset="-120"/>
                <a:cs typeface="Arial" panose="020B0604020202020204" pitchFamily="34" charset="0"/>
              </a:rPr>
              <a:t>3.</a:t>
            </a:r>
            <a:r>
              <a:rPr lang="zh-TW" altLang="en-US" b="1" dirty="0" smtClean="0">
                <a:latin typeface="微軟正黑體 Light" panose="020B0304030504040204" pitchFamily="34" charset="-120"/>
                <a:ea typeface="微軟正黑體 Light" panose="020B0304030504040204" pitchFamily="34" charset="-120"/>
                <a:cs typeface="Arial" panose="020B0604020202020204" pitchFamily="34" charset="0"/>
              </a:rPr>
              <a:t>減少完成開發到上線的</a:t>
            </a:r>
            <a:r>
              <a:rPr lang="en-US" altLang="zh-TW" b="1" dirty="0" smtClean="0">
                <a:latin typeface="微軟正黑體 Light" panose="020B0304030504040204" pitchFamily="34" charset="-120"/>
                <a:ea typeface="微軟正黑體 Light" panose="020B0304030504040204" pitchFamily="34" charset="-120"/>
                <a:cs typeface="Arial" panose="020B0604020202020204" pitchFamily="34" charset="0"/>
              </a:rPr>
              <a:t>Lead Time</a:t>
            </a:r>
          </a:p>
          <a:p>
            <a:endParaRPr lang="zh-TW" altLang="en-US" dirty="0"/>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2</a:t>
            </a:fld>
            <a:endParaRPr lang="zh-TW" altLang="en-US"/>
          </a:p>
        </p:txBody>
      </p:sp>
    </p:spTree>
    <p:extLst>
      <p:ext uri="{BB962C8B-B14F-4D97-AF65-F5344CB8AC3E}">
        <p14:creationId xmlns:p14="http://schemas.microsoft.com/office/powerpoint/2010/main" val="2616195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err="1" smtClean="0">
                <a:solidFill>
                  <a:schemeClr val="tx1"/>
                </a:solidFill>
                <a:effectLst/>
                <a:latin typeface="+mn-lt"/>
                <a:ea typeface="+mn-ea"/>
                <a:cs typeface="+mn-cs"/>
              </a:rPr>
              <a:t>iNTEL</a:t>
            </a:r>
            <a:r>
              <a:rPr lang="zh-TW" altLang="en-US" sz="1200" b="0" i="0" kern="1200" dirty="0" smtClean="0">
                <a:solidFill>
                  <a:schemeClr val="tx1"/>
                </a:solidFill>
                <a:effectLst/>
                <a:latin typeface="+mn-lt"/>
                <a:ea typeface="+mn-ea"/>
                <a:cs typeface="+mn-cs"/>
              </a:rPr>
              <a:t>在</a:t>
            </a:r>
            <a:r>
              <a:rPr lang="en-US" altLang="zh-TW" sz="1200" b="0" i="0" kern="1200" dirty="0" smtClean="0">
                <a:solidFill>
                  <a:schemeClr val="tx1"/>
                </a:solidFill>
                <a:effectLst/>
                <a:latin typeface="+mn-lt"/>
                <a:ea typeface="+mn-ea"/>
                <a:cs typeface="+mn-cs"/>
              </a:rPr>
              <a:t>2015</a:t>
            </a:r>
            <a:r>
              <a:rPr lang="zh-TW" altLang="en-US" sz="1200" b="0" i="0" kern="1200" dirty="0" smtClean="0">
                <a:solidFill>
                  <a:schemeClr val="tx1"/>
                </a:solidFill>
                <a:effectLst/>
                <a:latin typeface="+mn-lt"/>
                <a:ea typeface="+mn-ea"/>
                <a:cs typeface="+mn-cs"/>
              </a:rPr>
              <a:t>收購原本的</a:t>
            </a:r>
            <a:r>
              <a:rPr lang="en-US" altLang="zh-TW" sz="1200" b="0" i="0" kern="1200" dirty="0" err="1" smtClean="0">
                <a:solidFill>
                  <a:schemeClr val="tx1"/>
                </a:solidFill>
                <a:effectLst/>
                <a:latin typeface="+mn-lt"/>
                <a:ea typeface="+mn-ea"/>
                <a:cs typeface="+mn-cs"/>
              </a:rPr>
              <a:t>fpga</a:t>
            </a:r>
            <a:r>
              <a:rPr lang="zh-TW" altLang="en-US" sz="1200" b="0" i="0" kern="1200" dirty="0" smtClean="0">
                <a:solidFill>
                  <a:schemeClr val="tx1"/>
                </a:solidFill>
                <a:effectLst/>
                <a:latin typeface="+mn-lt"/>
                <a:ea typeface="+mn-ea"/>
                <a:cs typeface="+mn-cs"/>
              </a:rPr>
              <a:t>第二大廠</a:t>
            </a:r>
            <a:endParaRPr lang="en-US" altLang="zh-TW" sz="1200" b="0" i="0" kern="1200" dirty="0" smtClean="0">
              <a:solidFill>
                <a:schemeClr val="tx1"/>
              </a:solidFill>
              <a:effectLst/>
              <a:latin typeface="+mn-lt"/>
              <a:ea typeface="+mn-ea"/>
              <a:cs typeface="+mn-cs"/>
            </a:endParaRPr>
          </a:p>
          <a:p>
            <a:r>
              <a:rPr lang="en-US" altLang="zh-TW" sz="1200" b="0" i="0" kern="1200" dirty="0" err="1" smtClean="0">
                <a:solidFill>
                  <a:schemeClr val="tx1"/>
                </a:solidFill>
                <a:effectLst/>
                <a:latin typeface="+mn-lt"/>
                <a:ea typeface="+mn-ea"/>
                <a:cs typeface="+mn-cs"/>
              </a:rPr>
              <a:t>xILINX</a:t>
            </a:r>
            <a:r>
              <a:rPr lang="zh-TW" altLang="en-US" sz="1200" b="0" i="0" kern="1200" dirty="0" smtClean="0">
                <a:solidFill>
                  <a:schemeClr val="tx1"/>
                </a:solidFill>
                <a:effectLst/>
                <a:latin typeface="+mn-lt"/>
                <a:ea typeface="+mn-ea"/>
                <a:cs typeface="+mn-cs"/>
              </a:rPr>
              <a:t>也有推出</a:t>
            </a:r>
            <a:r>
              <a:rPr lang="en-US" altLang="zh-TW" sz="1200" b="0" i="0" kern="1200" dirty="0" err="1" smtClean="0">
                <a:solidFill>
                  <a:schemeClr val="tx1"/>
                </a:solidFill>
                <a:effectLst/>
                <a:latin typeface="+mn-lt"/>
                <a:ea typeface="+mn-ea"/>
                <a:cs typeface="+mn-cs"/>
              </a:rPr>
              <a:t>fpga</a:t>
            </a:r>
            <a:r>
              <a:rPr lang="zh-TW" altLang="en-US" sz="1200" b="0" i="0" kern="1200" dirty="0" smtClean="0">
                <a:solidFill>
                  <a:schemeClr val="tx1"/>
                </a:solidFill>
                <a:effectLst/>
                <a:latin typeface="+mn-lt"/>
                <a:ea typeface="+mn-ea"/>
                <a:cs typeface="+mn-cs"/>
              </a:rPr>
              <a:t> </a:t>
            </a:r>
            <a:r>
              <a:rPr lang="en-US" altLang="zh-TW" sz="1200" b="0" i="0" kern="1200" dirty="0" err="1" smtClean="0">
                <a:solidFill>
                  <a:schemeClr val="tx1"/>
                </a:solidFill>
                <a:effectLst/>
                <a:latin typeface="+mn-lt"/>
                <a:ea typeface="+mn-ea"/>
                <a:cs typeface="+mn-cs"/>
              </a:rPr>
              <a:t>embbed</a:t>
            </a:r>
            <a:r>
              <a:rPr lang="zh-TW" altLang="en-US" sz="1200" b="0" i="0" kern="1200" dirty="0" smtClean="0">
                <a:solidFill>
                  <a:schemeClr val="tx1"/>
                </a:solidFill>
                <a:effectLst/>
                <a:latin typeface="+mn-lt"/>
                <a:ea typeface="+mn-ea"/>
                <a:cs typeface="+mn-cs"/>
              </a:rPr>
              <a:t>的</a:t>
            </a:r>
            <a:r>
              <a:rPr lang="en-US" altLang="zh-TW" sz="1200" b="0" i="0" kern="1200" dirty="0" smtClean="0">
                <a:solidFill>
                  <a:schemeClr val="tx1"/>
                </a:solidFill>
                <a:effectLst/>
                <a:latin typeface="+mn-lt"/>
                <a:ea typeface="+mn-ea"/>
                <a:cs typeface="+mn-cs"/>
              </a:rPr>
              <a:t>DNN</a:t>
            </a:r>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develop kit(DNNDK) </a:t>
            </a:r>
            <a:r>
              <a:rPr lang="en-US" altLang="zh-TW" dirty="0" smtClean="0">
                <a:hlinkClick r:id="rId3"/>
              </a:rPr>
              <a:t>https://aws.amazon.com/marketplace/pp/B07QW4TC85?qid=1586422384802&amp;sr=0-1&amp;ref_=srh_res_product_title</a:t>
            </a:r>
            <a:endParaRPr lang="en-US" altLang="zh-TW"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11</a:t>
            </a:fld>
            <a:endParaRPr lang="zh-TW" altLang="en-US"/>
          </a:p>
        </p:txBody>
      </p:sp>
    </p:spTree>
    <p:extLst>
      <p:ext uri="{BB962C8B-B14F-4D97-AF65-F5344CB8AC3E}">
        <p14:creationId xmlns:p14="http://schemas.microsoft.com/office/powerpoint/2010/main" val="2352304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12</a:t>
            </a:fld>
            <a:endParaRPr lang="zh-TW" altLang="en-US"/>
          </a:p>
        </p:txBody>
      </p:sp>
    </p:spTree>
    <p:extLst>
      <p:ext uri="{BB962C8B-B14F-4D97-AF65-F5344CB8AC3E}">
        <p14:creationId xmlns:p14="http://schemas.microsoft.com/office/powerpoint/2010/main" val="3510421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smtClean="0">
                <a:solidFill>
                  <a:schemeClr val="tx1"/>
                </a:solidFill>
                <a:effectLst/>
                <a:latin typeface="+mn-lt"/>
                <a:ea typeface="+mn-ea"/>
                <a:cs typeface="+mn-cs"/>
              </a:rPr>
              <a:t>1.3</a:t>
            </a:r>
            <a:r>
              <a:rPr lang="zh-TW" altLang="en-US" sz="1200" b="0" i="0" kern="1200" dirty="0" smtClean="0">
                <a:solidFill>
                  <a:schemeClr val="tx1"/>
                </a:solidFill>
                <a:effectLst/>
                <a:latin typeface="+mn-lt"/>
                <a:ea typeface="+mn-ea"/>
                <a:cs typeface="+mn-cs"/>
              </a:rPr>
              <a:t>應該較為符合</a:t>
            </a:r>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4.</a:t>
            </a:r>
            <a:r>
              <a:rPr lang="zh-TW" altLang="en-US" sz="1200" b="0" i="0" kern="1200" dirty="0" smtClean="0">
                <a:solidFill>
                  <a:schemeClr val="tx1"/>
                </a:solidFill>
                <a:effectLst/>
                <a:latin typeface="+mn-lt"/>
                <a:ea typeface="+mn-ea"/>
                <a:cs typeface="+mn-cs"/>
              </a:rPr>
              <a:t>尖峰時段需額外效能</a:t>
            </a:r>
            <a:r>
              <a:rPr lang="en-US" altLang="zh-TW" sz="1200" b="0" i="0" kern="1200" dirty="0" smtClean="0">
                <a:solidFill>
                  <a:schemeClr val="tx1"/>
                </a:solidFill>
                <a:effectLst/>
                <a:latin typeface="+mn-lt"/>
                <a:ea typeface="+mn-ea"/>
                <a:cs typeface="+mn-cs"/>
              </a:rPr>
              <a:t>(</a:t>
            </a:r>
            <a:endParaRPr lang="en-US" altLang="zh-TW"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13</a:t>
            </a:fld>
            <a:endParaRPr lang="zh-TW" altLang="en-US"/>
          </a:p>
        </p:txBody>
      </p:sp>
    </p:spTree>
    <p:extLst>
      <p:ext uri="{BB962C8B-B14F-4D97-AF65-F5344CB8AC3E}">
        <p14:creationId xmlns:p14="http://schemas.microsoft.com/office/powerpoint/2010/main" val="3044939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hlinkClick r:id="rId3"/>
              </a:rPr>
              <a:t>https://www.inwinstack.com/2018/05/08/what-is-kubernetes-part2/</a:t>
            </a:r>
            <a:endParaRPr lang="en-US" altLang="zh-TW"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14</a:t>
            </a:fld>
            <a:endParaRPr lang="zh-TW" altLang="en-US"/>
          </a:p>
        </p:txBody>
      </p:sp>
    </p:spTree>
    <p:extLst>
      <p:ext uri="{BB962C8B-B14F-4D97-AF65-F5344CB8AC3E}">
        <p14:creationId xmlns:p14="http://schemas.microsoft.com/office/powerpoint/2010/main" val="1201246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1" dirty="0" smtClean="0">
                <a:latin typeface="微軟正黑體 Light" panose="020B0304030504040204" pitchFamily="34" charset="-120"/>
                <a:ea typeface="微軟正黑體 Light" panose="020B0304030504040204" pitchFamily="34" charset="-120"/>
                <a:cs typeface="Arial" panose="020B0604020202020204" pitchFamily="34" charset="0"/>
              </a:rPr>
              <a:t>Docker Container(DC)</a:t>
            </a:r>
            <a:r>
              <a:rPr lang="zh-TW" altLang="en-US" sz="1200" b="1" dirty="0" smtClean="0">
                <a:latin typeface="微軟正黑體 Light" panose="020B0304030504040204" pitchFamily="34" charset="-120"/>
                <a:ea typeface="微軟正黑體 Light" panose="020B0304030504040204" pitchFamily="34" charset="-120"/>
                <a:cs typeface="Arial" panose="020B0604020202020204" pitchFamily="34" charset="0"/>
              </a:rPr>
              <a:t>與</a:t>
            </a:r>
            <a:r>
              <a:rPr lang="en-US" altLang="zh-TW" sz="1200" b="1" dirty="0" smtClean="0">
                <a:latin typeface="微軟正黑體 Light" panose="020B0304030504040204" pitchFamily="34" charset="-120"/>
                <a:ea typeface="微軟正黑體 Light" panose="020B0304030504040204" pitchFamily="34" charset="-120"/>
                <a:cs typeface="Arial" panose="020B0604020202020204" pitchFamily="34" charset="0"/>
              </a:rPr>
              <a:t>VM</a:t>
            </a:r>
            <a:r>
              <a:rPr lang="zh-TW" altLang="en-US" sz="1200" b="1" dirty="0" smtClean="0">
                <a:latin typeface="微軟正黑體 Light" panose="020B0304030504040204" pitchFamily="34" charset="-120"/>
                <a:ea typeface="微軟正黑體 Light" panose="020B0304030504040204" pitchFamily="34" charset="-120"/>
                <a:cs typeface="Arial" panose="020B0604020202020204" pitchFamily="34" charset="0"/>
              </a:rPr>
              <a:t>間的差異</a:t>
            </a:r>
            <a:r>
              <a:rPr lang="en-US" altLang="zh-TW" sz="1200" dirty="0" smtClean="0">
                <a:latin typeface="微軟正黑體 Light" panose="020B0304030504040204" pitchFamily="34" charset="-120"/>
                <a:ea typeface="微軟正黑體 Light" panose="020B0304030504040204" pitchFamily="34" charset="-120"/>
                <a:cs typeface="Arial" panose="020B0604020202020204" pitchFamily="34" charset="0"/>
              </a:rPr>
              <a:t>:DC</a:t>
            </a:r>
            <a:r>
              <a:rPr lang="zh-TW" altLang="en-US" sz="1200" dirty="0" smtClean="0">
                <a:latin typeface="微軟正黑體 Light" panose="020B0304030504040204" pitchFamily="34" charset="-120"/>
                <a:ea typeface="微軟正黑體 Light" panose="020B0304030504040204" pitchFamily="34" charset="-120"/>
                <a:cs typeface="Arial" panose="020B0604020202020204" pitchFamily="34" charset="0"/>
              </a:rPr>
              <a:t>是</a:t>
            </a:r>
            <a:r>
              <a:rPr lang="zh-TW" altLang="en-US" sz="1200" u="sng" dirty="0" smtClean="0">
                <a:latin typeface="微軟正黑體 Light" panose="020B0304030504040204" pitchFamily="34" charset="-120"/>
                <a:ea typeface="微軟正黑體 Light" panose="020B0304030504040204" pitchFamily="34" charset="-120"/>
                <a:cs typeface="Arial" panose="020B0604020202020204" pitchFamily="34" charset="0"/>
              </a:rPr>
              <a:t>將作業系統層虛擬化，</a:t>
            </a:r>
            <a:r>
              <a:rPr lang="en-US" altLang="zh-TW" sz="1200" u="sng" dirty="0" smtClean="0">
                <a:latin typeface="微軟正黑體 Light" panose="020B0304030504040204" pitchFamily="34" charset="-120"/>
                <a:ea typeface="微軟正黑體 Light" panose="020B0304030504040204" pitchFamily="34" charset="-120"/>
                <a:cs typeface="Arial" panose="020B0604020202020204" pitchFamily="34" charset="0"/>
              </a:rPr>
              <a:t>VM</a:t>
            </a:r>
            <a:r>
              <a:rPr lang="zh-TW" altLang="en-US" sz="1200" u="sng" dirty="0" smtClean="0">
                <a:latin typeface="微軟正黑體 Light" panose="020B0304030504040204" pitchFamily="34" charset="-120"/>
                <a:ea typeface="微軟正黑體 Light" panose="020B0304030504040204" pitchFamily="34" charset="-120"/>
                <a:cs typeface="Arial" panose="020B0604020202020204" pitchFamily="34" charset="0"/>
              </a:rPr>
              <a:t>則是虛擬化硬體</a:t>
            </a:r>
            <a:r>
              <a:rPr lang="zh-TW" altLang="en-US" sz="1200" dirty="0" smtClean="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dirty="0" smtClean="0">
              <a:hlinkClick r:id="rId3"/>
            </a:endParaRPr>
          </a:p>
          <a:p>
            <a:r>
              <a:rPr lang="en-US" altLang="zh-TW" dirty="0" smtClean="0">
                <a:hlinkClick r:id="rId3"/>
              </a:rPr>
              <a:t>https://yugii.pixnet.net/blog/post/222856530-%5Bdocker%5D-docker-%E5%88%9D%E9%AB%94%E9%A9%97</a:t>
            </a:r>
            <a:endParaRPr lang="en-US" altLang="zh-TW" dirty="0" smtClean="0"/>
          </a:p>
          <a:p>
            <a:r>
              <a:rPr lang="en-US" altLang="zh-TW" dirty="0" smtClean="0">
                <a:hlinkClick r:id="rId4"/>
              </a:rPr>
              <a:t>https://www.youtube.com/watch?v=gSe6xQPOrlo&amp;list=UUooxo90UYvqhDgxmfgQqgyA&amp;index=54</a:t>
            </a:r>
            <a:endParaRPr lang="en-US" altLang="zh-TW" dirty="0" smtClean="0"/>
          </a:p>
          <a:p>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endParaRPr lang="en-US" altLang="zh-TW"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15</a:t>
            </a:fld>
            <a:endParaRPr lang="zh-TW" altLang="en-US"/>
          </a:p>
        </p:txBody>
      </p:sp>
    </p:spTree>
    <p:extLst>
      <p:ext uri="{BB962C8B-B14F-4D97-AF65-F5344CB8AC3E}">
        <p14:creationId xmlns:p14="http://schemas.microsoft.com/office/powerpoint/2010/main" val="2665648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smtClean="0">
                <a:solidFill>
                  <a:schemeClr val="tx1"/>
                </a:solidFill>
                <a:effectLst/>
                <a:latin typeface="+mn-lt"/>
                <a:ea typeface="+mn-ea"/>
                <a:cs typeface="+mn-cs"/>
              </a:rPr>
              <a:t>is an enterprise-ready Kubernetes container platform with full-stack automated operations to manage hybrid cloud and </a:t>
            </a:r>
            <a:r>
              <a:rPr lang="en-US" altLang="zh-TW" sz="1200" b="0" i="0" kern="1200" dirty="0" err="1" smtClean="0">
                <a:solidFill>
                  <a:schemeClr val="tx1"/>
                </a:solidFill>
                <a:effectLst/>
                <a:latin typeface="+mn-lt"/>
                <a:ea typeface="+mn-ea"/>
                <a:cs typeface="+mn-cs"/>
              </a:rPr>
              <a:t>multicloud</a:t>
            </a:r>
            <a:r>
              <a:rPr lang="en-US" altLang="zh-TW" sz="1200" b="0" i="0" kern="1200" dirty="0" smtClean="0">
                <a:solidFill>
                  <a:schemeClr val="tx1"/>
                </a:solidFill>
                <a:effectLst/>
                <a:latin typeface="+mn-lt"/>
                <a:ea typeface="+mn-ea"/>
                <a:cs typeface="+mn-cs"/>
              </a:rPr>
              <a:t> deployments. Red Hat </a:t>
            </a:r>
            <a:r>
              <a:rPr lang="en-US" altLang="zh-TW" sz="1200" b="0" i="0" kern="1200" dirty="0" err="1" smtClean="0">
                <a:solidFill>
                  <a:schemeClr val="tx1"/>
                </a:solidFill>
                <a:effectLst/>
                <a:latin typeface="+mn-lt"/>
                <a:ea typeface="+mn-ea"/>
                <a:cs typeface="+mn-cs"/>
              </a:rPr>
              <a:t>OpenShift</a:t>
            </a:r>
            <a:r>
              <a:rPr lang="en-US" altLang="zh-TW" sz="1200" b="0" i="0" kern="1200" dirty="0" smtClean="0">
                <a:solidFill>
                  <a:schemeClr val="tx1"/>
                </a:solidFill>
                <a:effectLst/>
                <a:latin typeface="+mn-lt"/>
                <a:ea typeface="+mn-ea"/>
                <a:cs typeface="+mn-cs"/>
              </a:rPr>
              <a:t> is optimized to improve developer productivity and promote innovation.</a:t>
            </a:r>
          </a:p>
          <a:p>
            <a:r>
              <a:rPr lang="en-US" altLang="zh-TW" dirty="0" smtClean="0">
                <a:hlinkClick r:id="rId3"/>
              </a:rPr>
              <a:t>https://www.ibm.com/downloads/cas/7019JAXP</a:t>
            </a:r>
            <a:endParaRPr lang="en-US" altLang="zh-TW"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16</a:t>
            </a:fld>
            <a:endParaRPr lang="zh-TW" altLang="en-US"/>
          </a:p>
        </p:txBody>
      </p:sp>
    </p:spTree>
    <p:extLst>
      <p:ext uri="{BB962C8B-B14F-4D97-AF65-F5344CB8AC3E}">
        <p14:creationId xmlns:p14="http://schemas.microsoft.com/office/powerpoint/2010/main" val="3739346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17</a:t>
            </a:fld>
            <a:endParaRPr lang="zh-TW" altLang="en-US"/>
          </a:p>
        </p:txBody>
      </p:sp>
    </p:spTree>
    <p:extLst>
      <p:ext uri="{BB962C8B-B14F-4D97-AF65-F5344CB8AC3E}">
        <p14:creationId xmlns:p14="http://schemas.microsoft.com/office/powerpoint/2010/main" val="3529094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nSpc>
                <a:spcPct val="150000"/>
              </a:lnSpc>
              <a:spcBef>
                <a:spcPts val="0"/>
              </a:spcBef>
            </a:pPr>
            <a:endParaRPr lang="en-US" altLang="zh-TW" sz="1200" b="1" dirty="0" smtClean="0">
              <a:latin typeface="微軟正黑體 Light" panose="020B0304030504040204" pitchFamily="34" charset="-120"/>
              <a:ea typeface="微軟正黑體 Light" panose="020B0304030504040204" pitchFamily="34" charset="-120"/>
            </a:endParaRPr>
          </a:p>
          <a:p>
            <a:pPr>
              <a:lnSpc>
                <a:spcPct val="150000"/>
              </a:lnSpc>
              <a:spcBef>
                <a:spcPts val="0"/>
              </a:spcBef>
            </a:pPr>
            <a:r>
              <a:rPr lang="en-US" altLang="zh-TW" sz="1200" b="1" dirty="0" smtClean="0">
                <a:latin typeface="微軟正黑體 Light" panose="020B0304030504040204" pitchFamily="34" charset="-120"/>
                <a:ea typeface="微軟正黑體 Light" panose="020B0304030504040204" pitchFamily="34" charset="-120"/>
              </a:rPr>
              <a:t>Continuous configuration </a:t>
            </a:r>
            <a:r>
              <a:rPr lang="en-US" altLang="zh-TW" sz="1200" b="1" dirty="0" err="1" smtClean="0">
                <a:latin typeface="微軟正黑體 Light" panose="020B0304030504040204" pitchFamily="34" charset="-120"/>
                <a:ea typeface="微軟正黑體 Light" panose="020B0304030504040204" pitchFamily="34" charset="-120"/>
              </a:rPr>
              <a:t>automation:</a:t>
            </a:r>
            <a:r>
              <a:rPr lang="en-US" altLang="zh-TW" sz="1200" dirty="0" err="1" smtClean="0">
                <a:latin typeface="微軟正黑體 Light" panose="020B0304030504040204" pitchFamily="34" charset="-120"/>
                <a:ea typeface="微軟正黑體 Light" panose="020B0304030504040204" pitchFamily="34" charset="-120"/>
              </a:rPr>
              <a:t>Chef</a:t>
            </a:r>
            <a:r>
              <a:rPr lang="en-US" altLang="zh-TW" sz="1200" dirty="0" smtClean="0">
                <a:latin typeface="微軟正黑體 Light" panose="020B0304030504040204" pitchFamily="34" charset="-120"/>
                <a:ea typeface="微軟正黑體 Light" panose="020B0304030504040204" pitchFamily="34" charset="-120"/>
              </a:rPr>
              <a:t>, Puppet, </a:t>
            </a:r>
            <a:r>
              <a:rPr lang="en-US" altLang="zh-TW" sz="1200" dirty="0" err="1" smtClean="0">
                <a:latin typeface="微軟正黑體 Light" panose="020B0304030504040204" pitchFamily="34" charset="-120"/>
                <a:ea typeface="微軟正黑體 Light" panose="020B0304030504040204" pitchFamily="34" charset="-120"/>
              </a:rPr>
              <a:t>Ansible</a:t>
            </a:r>
            <a:r>
              <a:rPr lang="en-US" altLang="zh-TW" sz="1200" dirty="0" smtClean="0">
                <a:latin typeface="微軟正黑體 Light" panose="020B0304030504040204" pitchFamily="34" charset="-120"/>
                <a:ea typeface="微軟正黑體 Light" panose="020B0304030504040204" pitchFamily="34" charset="-120"/>
              </a:rPr>
              <a:t> and </a:t>
            </a:r>
            <a:r>
              <a:rPr lang="en-US" altLang="zh-TW" sz="1200" dirty="0" err="1" smtClean="0">
                <a:latin typeface="微軟正黑體 Light" panose="020B0304030504040204" pitchFamily="34" charset="-120"/>
                <a:ea typeface="微軟正黑體 Light" panose="020B0304030504040204" pitchFamily="34" charset="-120"/>
              </a:rPr>
              <a:t>SaltStack</a:t>
            </a:r>
            <a:endParaRPr lang="en-US" altLang="zh-TW" sz="1200" dirty="0" smtClean="0">
              <a:latin typeface="微軟正黑體 Light" panose="020B0304030504040204" pitchFamily="34" charset="-120"/>
              <a:ea typeface="微軟正黑體 Light" panose="020B0304030504040204" pitchFamily="34" charset="-120"/>
            </a:endParaRPr>
          </a:p>
          <a:p>
            <a:pPr>
              <a:lnSpc>
                <a:spcPct val="150000"/>
              </a:lnSpc>
              <a:spcBef>
                <a:spcPts val="0"/>
              </a:spcBef>
            </a:pPr>
            <a:r>
              <a:rPr lang="en-US" altLang="zh-TW" sz="1200" b="1" dirty="0" smtClean="0">
                <a:latin typeface="微軟正黑體 Light" panose="020B0304030504040204" pitchFamily="34" charset="-120"/>
                <a:ea typeface="微軟正黑體 Light" panose="020B0304030504040204" pitchFamily="34" charset="-120"/>
              </a:rPr>
              <a:t>APM/infrastructure </a:t>
            </a:r>
            <a:r>
              <a:rPr lang="en-US" altLang="zh-TW" sz="1200" b="1" dirty="0" err="1" smtClean="0">
                <a:latin typeface="微軟正黑體 Light" panose="020B0304030504040204" pitchFamily="34" charset="-120"/>
                <a:ea typeface="微軟正黑體 Light" panose="020B0304030504040204" pitchFamily="34" charset="-120"/>
              </a:rPr>
              <a:t>management:</a:t>
            </a:r>
            <a:r>
              <a:rPr lang="en-US" altLang="zh-TW" sz="1200" dirty="0" err="1" smtClean="0">
                <a:latin typeface="微軟正黑體 Light" panose="020B0304030504040204" pitchFamily="34" charset="-120"/>
                <a:ea typeface="微軟正黑體 Light" panose="020B0304030504040204" pitchFamily="34" charset="-120"/>
              </a:rPr>
              <a:t>Cisco</a:t>
            </a:r>
            <a:r>
              <a:rPr lang="en-US" altLang="zh-TW" sz="1200" dirty="0" smtClean="0">
                <a:latin typeface="微軟正黑體 Light" panose="020B0304030504040204" pitchFamily="34" charset="-120"/>
                <a:ea typeface="微軟正黑體 Light" panose="020B0304030504040204" pitchFamily="34" charset="-120"/>
              </a:rPr>
              <a:t> </a:t>
            </a:r>
            <a:r>
              <a:rPr lang="en-US" altLang="zh-TW" sz="1200" dirty="0" err="1" smtClean="0">
                <a:latin typeface="微軟正黑體 Light" panose="020B0304030504040204" pitchFamily="34" charset="-120"/>
                <a:ea typeface="微軟正黑體 Light" panose="020B0304030504040204" pitchFamily="34" charset="-120"/>
              </a:rPr>
              <a:t>AppDynamics</a:t>
            </a:r>
            <a:r>
              <a:rPr lang="en-US" altLang="zh-TW" sz="1200" dirty="0" smtClean="0">
                <a:latin typeface="微軟正黑體 Light" panose="020B0304030504040204" pitchFamily="34" charset="-120"/>
                <a:ea typeface="微軟正黑體 Light" panose="020B0304030504040204" pitchFamily="34" charset="-120"/>
              </a:rPr>
              <a:t>, </a:t>
            </a:r>
            <a:r>
              <a:rPr lang="en-US" altLang="zh-TW" sz="1200" dirty="0" err="1" smtClean="0">
                <a:latin typeface="微軟正黑體 Light" panose="020B0304030504040204" pitchFamily="34" charset="-120"/>
                <a:ea typeface="微軟正黑體 Light" panose="020B0304030504040204" pitchFamily="34" charset="-120"/>
              </a:rPr>
              <a:t>Datadog</a:t>
            </a:r>
            <a:r>
              <a:rPr lang="en-US" altLang="zh-TW" sz="1200" dirty="0" smtClean="0">
                <a:latin typeface="微軟正黑體 Light" panose="020B0304030504040204" pitchFamily="34" charset="-120"/>
                <a:ea typeface="微軟正黑體 Light" panose="020B0304030504040204" pitchFamily="34" charset="-120"/>
              </a:rPr>
              <a:t>, </a:t>
            </a:r>
            <a:r>
              <a:rPr lang="en-US" altLang="zh-TW" sz="1200" dirty="0" err="1" smtClean="0">
                <a:latin typeface="微軟正黑體 Light" panose="020B0304030504040204" pitchFamily="34" charset="-120"/>
                <a:ea typeface="微軟正黑體 Light" panose="020B0304030504040204" pitchFamily="34" charset="-120"/>
              </a:rPr>
              <a:t>Dynatrace</a:t>
            </a:r>
            <a:r>
              <a:rPr lang="en-US" altLang="zh-TW" sz="1200" dirty="0" smtClean="0">
                <a:latin typeface="微軟正黑體 Light" panose="020B0304030504040204" pitchFamily="34" charset="-120"/>
                <a:ea typeface="微軟正黑體 Light" panose="020B0304030504040204" pitchFamily="34" charset="-120"/>
              </a:rPr>
              <a:t>, Elastic, New Relic and </a:t>
            </a:r>
            <a:r>
              <a:rPr lang="en-US" altLang="zh-TW" sz="1200" dirty="0" err="1" smtClean="0">
                <a:latin typeface="微軟正黑體 Light" panose="020B0304030504040204" pitchFamily="34" charset="-120"/>
                <a:ea typeface="微軟正黑體 Light" panose="020B0304030504040204" pitchFamily="34" charset="-120"/>
              </a:rPr>
              <a:t>Splunk</a:t>
            </a:r>
            <a:endParaRPr lang="en-US" altLang="zh-TW" sz="1200" dirty="0" smtClean="0">
              <a:latin typeface="微軟正黑體 Light" panose="020B0304030504040204" pitchFamily="34" charset="-120"/>
              <a:ea typeface="微軟正黑體 Light" panose="020B0304030504040204" pitchFamily="34" charset="-120"/>
            </a:endParaRPr>
          </a:p>
          <a:p>
            <a:pPr>
              <a:lnSpc>
                <a:spcPct val="150000"/>
              </a:lnSpc>
              <a:spcBef>
                <a:spcPts val="0"/>
              </a:spcBef>
            </a:pPr>
            <a:r>
              <a:rPr lang="en-US" altLang="zh-TW" sz="1200" b="1" dirty="0" smtClean="0">
                <a:latin typeface="微軟正黑體 Light" panose="020B0304030504040204" pitchFamily="34" charset="-120"/>
                <a:ea typeface="微軟正黑體 Light" panose="020B0304030504040204" pitchFamily="34" charset="-120"/>
              </a:rPr>
              <a:t>Release automation </a:t>
            </a:r>
            <a:r>
              <a:rPr lang="en-US" altLang="zh-TW" sz="1200" b="1" dirty="0" err="1" smtClean="0">
                <a:latin typeface="微軟正黑體 Light" panose="020B0304030504040204" pitchFamily="34" charset="-120"/>
                <a:ea typeface="微軟正黑體 Light" panose="020B0304030504040204" pitchFamily="34" charset="-120"/>
              </a:rPr>
              <a:t>tools:</a:t>
            </a:r>
            <a:r>
              <a:rPr lang="en-US" altLang="zh-TW" sz="1200" dirty="0" err="1" smtClean="0">
                <a:latin typeface="微軟正黑體 Light" panose="020B0304030504040204" pitchFamily="34" charset="-120"/>
                <a:ea typeface="微軟正黑體 Light" panose="020B0304030504040204" pitchFamily="34" charset="-120"/>
              </a:rPr>
              <a:t>CloudBees</a:t>
            </a:r>
            <a:r>
              <a:rPr lang="en-US" altLang="zh-TW" sz="1200" dirty="0" smtClean="0">
                <a:latin typeface="微軟正黑體 Light" panose="020B0304030504040204" pitchFamily="34" charset="-120"/>
                <a:ea typeface="微軟正黑體 Light" panose="020B0304030504040204" pitchFamily="34" charset="-120"/>
              </a:rPr>
              <a:t>, Microsoft and </a:t>
            </a:r>
            <a:r>
              <a:rPr lang="en-US" altLang="zh-TW" sz="1200" dirty="0" err="1" smtClean="0">
                <a:latin typeface="微軟正黑體 Light" panose="020B0304030504040204" pitchFamily="34" charset="-120"/>
                <a:ea typeface="微軟正黑體 Light" panose="020B0304030504040204" pitchFamily="34" charset="-120"/>
              </a:rPr>
              <a:t>XebiaLabs</a:t>
            </a:r>
            <a:r>
              <a:rPr lang="en-US" altLang="zh-TW" sz="1200" dirty="0" smtClean="0">
                <a:latin typeface="微軟正黑體 Light" panose="020B0304030504040204" pitchFamily="34" charset="-120"/>
                <a:ea typeface="微軟正黑體 Light" panose="020B0304030504040204" pitchFamily="34" charset="-120"/>
              </a:rPr>
              <a:t>. </a:t>
            </a:r>
            <a:endParaRPr lang="en-US" altLang="zh-TW" sz="1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18</a:t>
            </a:fld>
            <a:endParaRPr lang="zh-TW" altLang="en-US"/>
          </a:p>
        </p:txBody>
      </p:sp>
    </p:spTree>
    <p:extLst>
      <p:ext uri="{BB962C8B-B14F-4D97-AF65-F5344CB8AC3E}">
        <p14:creationId xmlns:p14="http://schemas.microsoft.com/office/powerpoint/2010/main" val="2810947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nSpc>
                <a:spcPct val="150000"/>
              </a:lnSpc>
              <a:spcBef>
                <a:spcPts val="0"/>
              </a:spcBef>
            </a:pPr>
            <a:endParaRPr lang="en-US" altLang="zh-TW" sz="1200" b="1" dirty="0" smtClean="0">
              <a:latin typeface="微軟正黑體 Light" panose="020B0304030504040204" pitchFamily="34" charset="-120"/>
              <a:ea typeface="微軟正黑體 Light" panose="020B0304030504040204" pitchFamily="34" charset="-120"/>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19</a:t>
            </a:fld>
            <a:endParaRPr lang="zh-TW" altLang="en-US"/>
          </a:p>
        </p:txBody>
      </p:sp>
    </p:spTree>
    <p:extLst>
      <p:ext uri="{BB962C8B-B14F-4D97-AF65-F5344CB8AC3E}">
        <p14:creationId xmlns:p14="http://schemas.microsoft.com/office/powerpoint/2010/main" val="11641085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You must become familiar with an emerging application model, in which edge gateways and hubs serve as the linchpins for deploying heterogeneous, </a:t>
            </a:r>
            <a:r>
              <a:rPr lang="en-US" altLang="zh-TW" dirty="0" err="1" smtClean="0"/>
              <a:t>multicloud</a:t>
            </a:r>
            <a:r>
              <a:rPr lang="en-US" altLang="zh-TW" dirty="0" smtClean="0"/>
              <a:t> and </a:t>
            </a:r>
            <a:r>
              <a:rPr lang="en-US" altLang="zh-TW" dirty="0" err="1" smtClean="0"/>
              <a:t>multiendpoint</a:t>
            </a:r>
            <a:r>
              <a:rPr lang="en-US" altLang="zh-TW" dirty="0" smtClean="0"/>
              <a:t> applications.</a:t>
            </a:r>
            <a:endParaRPr lang="en-US" altLang="zh-TW"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20</a:t>
            </a:fld>
            <a:endParaRPr lang="zh-TW" altLang="en-US"/>
          </a:p>
        </p:txBody>
      </p:sp>
    </p:spTree>
    <p:extLst>
      <p:ext uri="{BB962C8B-B14F-4D97-AF65-F5344CB8AC3E}">
        <p14:creationId xmlns:p14="http://schemas.microsoft.com/office/powerpoint/2010/main" val="1515860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3</a:t>
            </a:fld>
            <a:endParaRPr lang="zh-TW" altLang="en-US"/>
          </a:p>
        </p:txBody>
      </p:sp>
    </p:spTree>
    <p:extLst>
      <p:ext uri="{BB962C8B-B14F-4D97-AF65-F5344CB8AC3E}">
        <p14:creationId xmlns:p14="http://schemas.microsoft.com/office/powerpoint/2010/main" val="20628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nSpc>
                <a:spcPct val="150000"/>
              </a:lnSpc>
              <a:spcBef>
                <a:spcPts val="0"/>
              </a:spcBef>
            </a:pPr>
            <a:endParaRPr lang="en-US" altLang="zh-TW" sz="1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21</a:t>
            </a:fld>
            <a:endParaRPr lang="zh-TW" altLang="en-US"/>
          </a:p>
        </p:txBody>
      </p:sp>
    </p:spTree>
    <p:extLst>
      <p:ext uri="{BB962C8B-B14F-4D97-AF65-F5344CB8AC3E}">
        <p14:creationId xmlns:p14="http://schemas.microsoft.com/office/powerpoint/2010/main" val="6728099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nSpc>
                <a:spcPct val="150000"/>
              </a:lnSpc>
              <a:spcBef>
                <a:spcPts val="0"/>
              </a:spcBef>
            </a:pPr>
            <a:r>
              <a:rPr lang="en-US" altLang="zh-TW" sz="12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CDN</a:t>
            </a:r>
            <a:r>
              <a:rPr lang="zh-TW" altLang="en-US" sz="12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 </a:t>
            </a:r>
            <a:r>
              <a:rPr lang="en-US" altLang="zh-TW" sz="12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content delivery network</a:t>
            </a:r>
            <a:r>
              <a:rPr lang="en-US" altLang="zh-TW"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 &gt;</a:t>
            </a:r>
            <a:r>
              <a:rPr lang="zh-TW" altLang="en-US"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如存取網站離用戶太遠 使用</a:t>
            </a:r>
            <a:r>
              <a:rPr lang="en-US" altLang="zh-TW"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CDN</a:t>
            </a:r>
            <a:r>
              <a:rPr lang="zh-TW" altLang="en-US"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將資料拉到使用者所在地區</a:t>
            </a:r>
            <a:r>
              <a:rPr lang="en-US" altLang="zh-TW"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(cache)</a:t>
            </a:r>
            <a:r>
              <a:rPr lang="zh-TW" altLang="en-US"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減少存取時間</a:t>
            </a:r>
            <a:endParaRPr lang="en-US" altLang="zh-TW"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a:p>
            <a:pPr>
              <a:lnSpc>
                <a:spcPct val="150000"/>
              </a:lnSpc>
              <a:spcBef>
                <a:spcPts val="0"/>
              </a:spcBef>
            </a:pPr>
            <a:r>
              <a:rPr lang="en-US" altLang="zh-TW"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1.</a:t>
            </a:r>
            <a:r>
              <a:rPr lang="zh-TW" altLang="en-US"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用原有或較有名的 </a:t>
            </a:r>
            <a:r>
              <a:rPr lang="en-US" altLang="zh-TW"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name server</a:t>
            </a:r>
          </a:p>
          <a:p>
            <a:pPr>
              <a:lnSpc>
                <a:spcPct val="150000"/>
              </a:lnSpc>
              <a:spcBef>
                <a:spcPts val="0"/>
              </a:spcBef>
            </a:pPr>
            <a:r>
              <a:rPr lang="en-US" altLang="zh-TW"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2.</a:t>
            </a:r>
            <a:r>
              <a:rPr lang="zh-TW" altLang="en-US"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確保隨時都有 </a:t>
            </a:r>
            <a:r>
              <a:rPr lang="en-US" altLang="zh-TW"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SLA</a:t>
            </a:r>
            <a:r>
              <a:rPr lang="zh-TW" altLang="en-US"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 </a:t>
            </a:r>
            <a:r>
              <a:rPr lang="en-US" altLang="zh-TW"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service </a:t>
            </a:r>
            <a:r>
              <a:rPr lang="en-US" altLang="zh-TW" sz="1200" baseline="0" dirty="0" err="1"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leve</a:t>
            </a:r>
            <a:r>
              <a:rPr lang="en-US" altLang="zh-TW"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 agreement</a:t>
            </a:r>
          </a:p>
          <a:p>
            <a:pPr>
              <a:lnSpc>
                <a:spcPct val="150000"/>
              </a:lnSpc>
              <a:spcBef>
                <a:spcPts val="0"/>
              </a:spcBef>
            </a:pPr>
            <a:r>
              <a:rPr lang="en-US" altLang="zh-TW"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3.Edge DNS </a:t>
            </a:r>
            <a:r>
              <a:rPr lang="zh-TW" altLang="en-US"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特別提到他們不識使用</a:t>
            </a:r>
            <a:r>
              <a:rPr lang="en-US" altLang="zh-TW"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bind(Berkeley internet name domain)</a:t>
            </a:r>
          </a:p>
          <a:p>
            <a:pPr>
              <a:lnSpc>
                <a:spcPct val="150000"/>
              </a:lnSpc>
              <a:spcBef>
                <a:spcPts val="0"/>
              </a:spcBef>
            </a:pPr>
            <a:r>
              <a:rPr lang="en-US" altLang="zh-TW"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4.</a:t>
            </a:r>
            <a:r>
              <a:rPr lang="zh-TW" altLang="en-US"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偵測異常行為的</a:t>
            </a:r>
            <a:r>
              <a:rPr lang="en-US" altLang="zh-TW"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IP</a:t>
            </a:r>
            <a:r>
              <a:rPr lang="zh-TW" altLang="en-US"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 對其進行封鎖或終止服務</a:t>
            </a:r>
            <a:endParaRPr lang="en-US" altLang="zh-TW" sz="1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22</a:t>
            </a:fld>
            <a:endParaRPr lang="zh-TW" altLang="en-US"/>
          </a:p>
        </p:txBody>
      </p:sp>
    </p:spTree>
    <p:extLst>
      <p:ext uri="{BB962C8B-B14F-4D97-AF65-F5344CB8AC3E}">
        <p14:creationId xmlns:p14="http://schemas.microsoft.com/office/powerpoint/2010/main" val="42044812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service integration, availability/disaster recovery, cross-service security, policy-based workload placement and runtime optimization, and cloud service composition and dynamic execution (for example, </a:t>
            </a:r>
            <a:r>
              <a:rPr lang="en-US" altLang="zh-TW" dirty="0" err="1" smtClean="0"/>
              <a:t>cloudbursting</a:t>
            </a:r>
            <a:r>
              <a:rPr lang="en-US" altLang="zh-TW" dirty="0" smtClean="0"/>
              <a:t>).</a:t>
            </a:r>
            <a:endParaRPr lang="en-US" altLang="zh-TW"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23</a:t>
            </a:fld>
            <a:endParaRPr lang="zh-TW" altLang="en-US"/>
          </a:p>
        </p:txBody>
      </p:sp>
    </p:spTree>
    <p:extLst>
      <p:ext uri="{BB962C8B-B14F-4D97-AF65-F5344CB8AC3E}">
        <p14:creationId xmlns:p14="http://schemas.microsoft.com/office/powerpoint/2010/main" val="2134842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smtClean="0">
                <a:solidFill>
                  <a:schemeClr val="tx1"/>
                </a:solidFill>
                <a:effectLst/>
                <a:latin typeface="+mn-lt"/>
                <a:ea typeface="+mn-ea"/>
                <a:cs typeface="+mn-cs"/>
              </a:rPr>
              <a:t>Mission</a:t>
            </a:r>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ctrl=</a:t>
            </a:r>
            <a:r>
              <a:rPr lang="zh-TW" altLang="en-US" sz="1200" b="0" i="0" kern="1200" dirty="0" smtClean="0">
                <a:solidFill>
                  <a:schemeClr val="tx1"/>
                </a:solidFill>
                <a:effectLst/>
                <a:latin typeface="+mn-lt"/>
                <a:ea typeface="+mn-ea"/>
                <a:cs typeface="+mn-cs"/>
              </a:rPr>
              <a:t>集中管理雲端的</a:t>
            </a:r>
            <a:r>
              <a:rPr lang="en-US" altLang="zh-TW" sz="1200" b="0" i="0" kern="1200" dirty="0" smtClean="0">
                <a:solidFill>
                  <a:schemeClr val="tx1"/>
                </a:solidFill>
                <a:effectLst/>
                <a:latin typeface="+mn-lt"/>
                <a:ea typeface="+mn-ea"/>
                <a:cs typeface="+mn-cs"/>
              </a:rPr>
              <a:t>K8s</a:t>
            </a:r>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(PKS) </a:t>
            </a:r>
          </a:p>
          <a:p>
            <a:r>
              <a:rPr lang="en-US" altLang="zh-TW" sz="1200" b="0" i="0" kern="1200" dirty="0" smtClean="0">
                <a:solidFill>
                  <a:schemeClr val="tx1"/>
                </a:solidFill>
                <a:effectLst/>
                <a:latin typeface="+mn-lt"/>
                <a:ea typeface="+mn-ea"/>
                <a:cs typeface="+mn-cs"/>
              </a:rPr>
              <a:t>App service=</a:t>
            </a:r>
            <a:r>
              <a:rPr lang="zh-TW" altLang="en-US" sz="1200" b="0" i="0" kern="1200" dirty="0" smtClean="0">
                <a:solidFill>
                  <a:schemeClr val="tx1"/>
                </a:solidFill>
                <a:effectLst/>
                <a:latin typeface="+mn-lt"/>
                <a:ea typeface="+mn-ea"/>
                <a:cs typeface="+mn-cs"/>
              </a:rPr>
              <a:t>提供部署</a:t>
            </a:r>
            <a:r>
              <a:rPr lang="en-US" altLang="zh-TW" sz="1200" b="0" i="0" kern="1200" dirty="0" err="1" smtClean="0">
                <a:solidFill>
                  <a:schemeClr val="tx1"/>
                </a:solidFill>
                <a:effectLst/>
                <a:latin typeface="+mn-lt"/>
                <a:ea typeface="+mn-ea"/>
                <a:cs typeface="+mn-cs"/>
              </a:rPr>
              <a:t>.net</a:t>
            </a:r>
            <a:r>
              <a:rPr lang="en-US" altLang="zh-TW" sz="1200" b="0" i="0" kern="1200" dirty="0" smtClean="0">
                <a:solidFill>
                  <a:schemeClr val="tx1"/>
                </a:solidFill>
                <a:effectLst/>
                <a:latin typeface="+mn-lt"/>
                <a:ea typeface="+mn-ea"/>
                <a:cs typeface="+mn-cs"/>
              </a:rPr>
              <a:t> spring </a:t>
            </a:r>
            <a:r>
              <a:rPr lang="zh-TW" altLang="en-US" sz="1200" b="0" i="0" kern="1200" dirty="0" smtClean="0">
                <a:solidFill>
                  <a:schemeClr val="tx1"/>
                </a:solidFill>
                <a:effectLst/>
                <a:latin typeface="+mn-lt"/>
                <a:ea typeface="+mn-ea"/>
                <a:cs typeface="+mn-cs"/>
              </a:rPr>
              <a:t>應用程式，用 </a:t>
            </a:r>
            <a:r>
              <a:rPr lang="en-US" altLang="zh-TW" sz="1200" b="0" i="0" kern="1200" dirty="0" smtClean="0">
                <a:solidFill>
                  <a:schemeClr val="tx1"/>
                </a:solidFill>
                <a:effectLst/>
                <a:latin typeface="+mn-lt"/>
                <a:ea typeface="+mn-ea"/>
                <a:cs typeface="+mn-cs"/>
              </a:rPr>
              <a:t>Spring </a:t>
            </a:r>
            <a:r>
              <a:rPr lang="zh-TW" altLang="en-US" sz="1200" b="0" i="0" kern="1200" dirty="0" smtClean="0">
                <a:solidFill>
                  <a:schemeClr val="tx1"/>
                </a:solidFill>
                <a:effectLst/>
                <a:latin typeface="+mn-lt"/>
                <a:ea typeface="+mn-ea"/>
                <a:cs typeface="+mn-cs"/>
              </a:rPr>
              <a:t>微服務模式與 </a:t>
            </a:r>
            <a:r>
              <a:rPr lang="en-US" altLang="zh-TW" sz="1200" b="0" i="0" kern="1200" dirty="0" smtClean="0">
                <a:solidFill>
                  <a:schemeClr val="tx1"/>
                </a:solidFill>
                <a:effectLst/>
                <a:latin typeface="+mn-lt"/>
                <a:ea typeface="+mn-ea"/>
                <a:cs typeface="+mn-cs"/>
              </a:rPr>
              <a:t>Spring Boot </a:t>
            </a:r>
            <a:r>
              <a:rPr lang="zh-TW" altLang="en-US" sz="1200" b="0" i="0" kern="1200" dirty="0" smtClean="0">
                <a:solidFill>
                  <a:schemeClr val="tx1"/>
                </a:solidFill>
                <a:effectLst/>
                <a:latin typeface="+mn-lt"/>
                <a:ea typeface="+mn-ea"/>
                <a:cs typeface="+mn-cs"/>
              </a:rPr>
              <a:t>的 </a:t>
            </a:r>
            <a:r>
              <a:rPr lang="en-US" altLang="zh-TW" sz="1200" b="0" i="0" kern="1200" dirty="0" smtClean="0">
                <a:solidFill>
                  <a:schemeClr val="tx1"/>
                </a:solidFill>
                <a:effectLst/>
                <a:latin typeface="+mn-lt"/>
                <a:ea typeface="+mn-ea"/>
                <a:cs typeface="+mn-cs"/>
              </a:rPr>
              <a:t>jar </a:t>
            </a:r>
            <a:r>
              <a:rPr lang="zh-TW" altLang="en-US" sz="1200" b="0" i="0" kern="1200" dirty="0" smtClean="0">
                <a:solidFill>
                  <a:schemeClr val="tx1"/>
                </a:solidFill>
                <a:effectLst/>
                <a:latin typeface="+mn-lt"/>
                <a:ea typeface="+mn-ea"/>
                <a:cs typeface="+mn-cs"/>
              </a:rPr>
              <a:t>執行檔，</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加速雲原生 </a:t>
            </a:r>
            <a:r>
              <a:rPr lang="en-US" altLang="zh-TW" sz="1200" b="0" i="0" kern="1200" dirty="0" smtClean="0">
                <a:solidFill>
                  <a:schemeClr val="tx1"/>
                </a:solidFill>
                <a:effectLst/>
                <a:latin typeface="+mn-lt"/>
                <a:ea typeface="+mn-ea"/>
                <a:cs typeface="+mn-cs"/>
              </a:rPr>
              <a:t>Java </a:t>
            </a:r>
            <a:r>
              <a:rPr lang="zh-TW" altLang="en-US" sz="1200" b="0" i="0" kern="1200" dirty="0" smtClean="0">
                <a:solidFill>
                  <a:schemeClr val="tx1"/>
                </a:solidFill>
                <a:effectLst/>
                <a:latin typeface="+mn-lt"/>
                <a:ea typeface="+mn-ea"/>
                <a:cs typeface="+mn-cs"/>
              </a:rPr>
              <a:t>應用程式的開發。</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運用 </a:t>
            </a:r>
            <a:r>
              <a:rPr lang="en-US" altLang="zh-TW" sz="1200" b="0" i="0" kern="1200" dirty="0" smtClean="0">
                <a:solidFill>
                  <a:schemeClr val="tx1"/>
                </a:solidFill>
                <a:effectLst/>
                <a:latin typeface="+mn-lt"/>
                <a:ea typeface="+mn-ea"/>
                <a:cs typeface="+mn-cs"/>
              </a:rPr>
              <a:t>REST</a:t>
            </a:r>
            <a:r>
              <a:rPr lang="zh-TW" altLang="en-US"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WebSocket</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Reactive</a:t>
            </a:r>
            <a:r>
              <a:rPr lang="zh-TW" altLang="en-US" sz="1200" b="0" i="0" kern="1200" dirty="0" smtClean="0">
                <a:solidFill>
                  <a:schemeClr val="tx1"/>
                </a:solidFill>
                <a:effectLst/>
                <a:latin typeface="+mn-lt"/>
                <a:ea typeface="+mn-ea"/>
                <a:cs typeface="+mn-cs"/>
              </a:rPr>
              <a:t>、訊息、資料、整合與批次功能來建置、執行與擴充微服務</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，並在 </a:t>
            </a:r>
            <a:r>
              <a:rPr lang="en-US" altLang="zh-TW" sz="1200" b="0" i="0" kern="1200" dirty="0" err="1" smtClean="0">
                <a:solidFill>
                  <a:schemeClr val="tx1"/>
                </a:solidFill>
                <a:effectLst/>
                <a:latin typeface="+mn-lt"/>
                <a:ea typeface="+mn-ea"/>
                <a:cs typeface="+mn-cs"/>
              </a:rPr>
              <a:t>Tanzu</a:t>
            </a:r>
            <a:r>
              <a:rPr lang="en-US" altLang="zh-TW" sz="1200" b="0" i="0" kern="1200" dirty="0" smtClean="0">
                <a:solidFill>
                  <a:schemeClr val="tx1"/>
                </a:solidFill>
                <a:effectLst/>
                <a:latin typeface="+mn-lt"/>
                <a:ea typeface="+mn-ea"/>
                <a:cs typeface="+mn-cs"/>
              </a:rPr>
              <a:t> Application Service </a:t>
            </a:r>
            <a:r>
              <a:rPr lang="zh-TW" altLang="en-US" sz="1200" b="0" i="0" kern="1200" dirty="0" smtClean="0">
                <a:solidFill>
                  <a:schemeClr val="tx1"/>
                </a:solidFill>
                <a:effectLst/>
                <a:latin typeface="+mn-lt"/>
                <a:ea typeface="+mn-ea"/>
                <a:cs typeface="+mn-cs"/>
              </a:rPr>
              <a:t>上按現況執行。</a:t>
            </a:r>
            <a:r>
              <a:rPr lang="en-US" altLang="zh-TW" sz="1200" b="0" i="0" kern="1200" dirty="0" smtClean="0">
                <a:solidFill>
                  <a:schemeClr val="tx1"/>
                </a:solidFill>
                <a:effectLst/>
                <a:latin typeface="+mn-lt"/>
                <a:ea typeface="+mn-ea"/>
                <a:cs typeface="+mn-cs"/>
              </a:rPr>
              <a:t> </a:t>
            </a:r>
          </a:p>
          <a:p>
            <a:r>
              <a:rPr lang="en-US" altLang="zh-TW" sz="1200" b="0" i="0" kern="1200" dirty="0" smtClean="0">
                <a:solidFill>
                  <a:schemeClr val="tx1"/>
                </a:solidFill>
                <a:effectLst/>
                <a:latin typeface="+mn-lt"/>
                <a:ea typeface="+mn-ea"/>
                <a:cs typeface="+mn-cs"/>
              </a:rPr>
              <a:t>Catalog=</a:t>
            </a:r>
            <a:r>
              <a:rPr lang="zh-TW" altLang="en-US" sz="1200" b="0" i="0" kern="1200" dirty="0" smtClean="0">
                <a:solidFill>
                  <a:schemeClr val="tx1"/>
                </a:solidFill>
                <a:effectLst/>
                <a:latin typeface="+mn-lt"/>
                <a:ea typeface="+mn-ea"/>
                <a:cs typeface="+mn-cs"/>
              </a:rPr>
              <a:t>維護原始碼元件和應用程式目錄</a:t>
            </a:r>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K8s grid=</a:t>
            </a:r>
            <a:r>
              <a:rPr lang="zh-TW" altLang="en-US" sz="1200" b="0" i="0" kern="1200" dirty="0" smtClean="0">
                <a:solidFill>
                  <a:schemeClr val="tx1"/>
                </a:solidFill>
                <a:effectLst/>
                <a:latin typeface="+mn-lt"/>
                <a:ea typeface="+mn-ea"/>
                <a:cs typeface="+mn-cs"/>
              </a:rPr>
              <a:t>簡化 </a:t>
            </a:r>
            <a:r>
              <a:rPr lang="en-US" altLang="zh-TW" sz="1200" b="0" i="0" kern="1200" dirty="0" smtClean="0">
                <a:solidFill>
                  <a:schemeClr val="tx1"/>
                </a:solidFill>
                <a:effectLst/>
                <a:latin typeface="+mn-lt"/>
                <a:ea typeface="+mn-ea"/>
                <a:cs typeface="+mn-cs"/>
              </a:rPr>
              <a:t>Kubernetes </a:t>
            </a:r>
            <a:r>
              <a:rPr lang="zh-TW" altLang="en-US" sz="1200" b="0" i="0" kern="1200" dirty="0" smtClean="0">
                <a:solidFill>
                  <a:schemeClr val="tx1"/>
                </a:solidFill>
                <a:effectLst/>
                <a:latin typeface="+mn-lt"/>
                <a:ea typeface="+mn-ea"/>
                <a:cs typeface="+mn-cs"/>
              </a:rPr>
              <a:t>安裝與多雲環境內的次要作業</a:t>
            </a:r>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Observability=</a:t>
            </a:r>
            <a:r>
              <a:rPr lang="zh-TW" altLang="en-US" sz="1200" b="0" i="0" kern="1200" dirty="0" smtClean="0">
                <a:solidFill>
                  <a:schemeClr val="tx1"/>
                </a:solidFill>
                <a:effectLst/>
                <a:latin typeface="+mn-lt"/>
                <a:ea typeface="+mn-ea"/>
                <a:cs typeface="+mn-cs"/>
              </a:rPr>
              <a:t>提供指標導向的大規模分析，可以自訂指標，主動監控程式問題提早鎖定問題。</a:t>
            </a:r>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Service mesh=</a:t>
            </a:r>
            <a:r>
              <a:rPr lang="zh-TW" altLang="en-US" sz="1200" b="0" i="0" kern="1200" dirty="0" smtClean="0">
                <a:solidFill>
                  <a:schemeClr val="tx1"/>
                </a:solidFill>
                <a:effectLst/>
                <a:latin typeface="+mn-lt"/>
                <a:ea typeface="+mn-ea"/>
                <a:cs typeface="+mn-cs"/>
              </a:rPr>
              <a:t>在 </a:t>
            </a:r>
            <a:r>
              <a:rPr lang="en-US" altLang="zh-TW" sz="1200" b="0" i="0" kern="1200" dirty="0" smtClean="0">
                <a:solidFill>
                  <a:schemeClr val="tx1"/>
                </a:solidFill>
                <a:effectLst/>
                <a:latin typeface="+mn-lt"/>
                <a:ea typeface="+mn-ea"/>
                <a:cs typeface="+mn-cs"/>
              </a:rPr>
              <a:t>API </a:t>
            </a:r>
            <a:r>
              <a:rPr lang="zh-TW" altLang="en-US" sz="1200" b="0" i="0" kern="1200" dirty="0" smtClean="0">
                <a:solidFill>
                  <a:schemeClr val="tx1"/>
                </a:solidFill>
                <a:effectLst/>
                <a:latin typeface="+mn-lt"/>
                <a:ea typeface="+mn-ea"/>
                <a:cs typeface="+mn-cs"/>
              </a:rPr>
              <a:t>層級以更高的能見度掌控服務、資料及使用者</a:t>
            </a: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24</a:t>
            </a:fld>
            <a:endParaRPr lang="zh-TW" altLang="en-US"/>
          </a:p>
        </p:txBody>
      </p:sp>
    </p:spTree>
    <p:extLst>
      <p:ext uri="{BB962C8B-B14F-4D97-AF65-F5344CB8AC3E}">
        <p14:creationId xmlns:p14="http://schemas.microsoft.com/office/powerpoint/2010/main" val="26882849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25</a:t>
            </a:fld>
            <a:endParaRPr lang="zh-TW" altLang="en-US"/>
          </a:p>
        </p:txBody>
      </p:sp>
    </p:spTree>
    <p:extLst>
      <p:ext uri="{BB962C8B-B14F-4D97-AF65-F5344CB8AC3E}">
        <p14:creationId xmlns:p14="http://schemas.microsoft.com/office/powerpoint/2010/main" val="39009735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reduce the time to deliver network infrastructure services to business leaders by 50% to 90%. </a:t>
            </a:r>
            <a:endParaRPr lang="en-US" altLang="zh-TW"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26</a:t>
            </a:fld>
            <a:endParaRPr lang="zh-TW" altLang="en-US"/>
          </a:p>
        </p:txBody>
      </p:sp>
    </p:spTree>
    <p:extLst>
      <p:ext uri="{BB962C8B-B14F-4D97-AF65-F5344CB8AC3E}">
        <p14:creationId xmlns:p14="http://schemas.microsoft.com/office/powerpoint/2010/main" val="10611517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hlinkClick r:id="rId3"/>
              </a:rPr>
              <a:t>https://www.cisco.com/c/en/us/solutions/collateral/enterprise-networks/cisco-digital-network-architecture/nb-06-cisco-dna-aag-cte-en.html?oid=aagen000309</a:t>
            </a:r>
            <a:endParaRPr lang="zh-TW" altLang="en-US"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27</a:t>
            </a:fld>
            <a:endParaRPr lang="zh-TW" altLang="en-US"/>
          </a:p>
        </p:txBody>
      </p:sp>
    </p:spTree>
    <p:extLst>
      <p:ext uri="{BB962C8B-B14F-4D97-AF65-F5344CB8AC3E}">
        <p14:creationId xmlns:p14="http://schemas.microsoft.com/office/powerpoint/2010/main" val="30772325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28</a:t>
            </a:fld>
            <a:endParaRPr lang="zh-TW" altLang="en-US"/>
          </a:p>
        </p:txBody>
      </p:sp>
    </p:spTree>
    <p:extLst>
      <p:ext uri="{BB962C8B-B14F-4D97-AF65-F5344CB8AC3E}">
        <p14:creationId xmlns:p14="http://schemas.microsoft.com/office/powerpoint/2010/main" val="41024503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離子遷移憶阻器 </a:t>
            </a:r>
            <a:r>
              <a:rPr lang="zh-TW" altLang="en-US" sz="1200" b="1" i="0" kern="1200" dirty="0" smtClean="0">
                <a:solidFill>
                  <a:schemeClr val="tx1"/>
                </a:solidFill>
                <a:effectLst/>
                <a:latin typeface="+mn-lt"/>
                <a:ea typeface="+mn-ea"/>
                <a:cs typeface="+mn-cs"/>
              </a:rPr>
              <a:t>自旋轉移矩</a:t>
            </a:r>
            <a:endParaRPr lang="en-US" altLang="zh-TW"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29</a:t>
            </a:fld>
            <a:endParaRPr lang="zh-TW" altLang="en-US"/>
          </a:p>
        </p:txBody>
      </p:sp>
    </p:spTree>
    <p:extLst>
      <p:ext uri="{BB962C8B-B14F-4D97-AF65-F5344CB8AC3E}">
        <p14:creationId xmlns:p14="http://schemas.microsoft.com/office/powerpoint/2010/main" val="14260636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30</a:t>
            </a:fld>
            <a:endParaRPr lang="zh-TW" altLang="en-US"/>
          </a:p>
        </p:txBody>
      </p:sp>
    </p:spTree>
    <p:extLst>
      <p:ext uri="{BB962C8B-B14F-4D97-AF65-F5344CB8AC3E}">
        <p14:creationId xmlns:p14="http://schemas.microsoft.com/office/powerpoint/2010/main" val="3697844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4</a:t>
            </a:fld>
            <a:endParaRPr lang="zh-TW" altLang="en-US"/>
          </a:p>
        </p:txBody>
      </p:sp>
    </p:spTree>
    <p:extLst>
      <p:ext uri="{BB962C8B-B14F-4D97-AF65-F5344CB8AC3E}">
        <p14:creationId xmlns:p14="http://schemas.microsoft.com/office/powerpoint/2010/main" val="39410890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hlinkClick r:id="rId3"/>
              </a:rPr>
              <a:t>https://www.scientificamerican.com/article/hpe-debuts-its-next-gen-computer-sans-much-anticipated-memristors/</a:t>
            </a:r>
            <a:endParaRPr lang="zh-TW" altLang="en-US"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31</a:t>
            </a:fld>
            <a:endParaRPr lang="zh-TW" altLang="en-US"/>
          </a:p>
        </p:txBody>
      </p:sp>
    </p:spTree>
    <p:extLst>
      <p:ext uri="{BB962C8B-B14F-4D97-AF65-F5344CB8AC3E}">
        <p14:creationId xmlns:p14="http://schemas.microsoft.com/office/powerpoint/2010/main" val="15996176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fontAlgn="base"/>
            <a:r>
              <a:rPr lang="en-US" altLang="zh-TW" sz="1200" b="0" i="0" kern="1200" dirty="0" smtClean="0">
                <a:solidFill>
                  <a:schemeClr val="tx1"/>
                </a:solidFill>
                <a:effectLst/>
                <a:latin typeface="+mn-lt"/>
                <a:ea typeface="+mn-ea"/>
                <a:cs typeface="+mn-cs"/>
              </a:rPr>
              <a:t>1.</a:t>
            </a:r>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SSA</a:t>
            </a:r>
            <a:r>
              <a:rPr lang="zh-TW" altLang="en-US" sz="1200" b="0" i="0" kern="1200" dirty="0" smtClean="0">
                <a:solidFill>
                  <a:schemeClr val="tx1"/>
                </a:solidFill>
                <a:effectLst/>
                <a:latin typeface="+mn-lt"/>
                <a:ea typeface="+mn-ea"/>
                <a:cs typeface="+mn-cs"/>
              </a:rPr>
              <a:t>屬於具備可擴展性的專有解決方案，完全基於固態半導體技術以達成資料儲存功能，而且任何時候都無法利用</a:t>
            </a:r>
            <a:r>
              <a:rPr lang="en-US" altLang="zh-TW" sz="1200" b="0" i="0" kern="1200" dirty="0" smtClean="0">
                <a:solidFill>
                  <a:schemeClr val="tx1"/>
                </a:solidFill>
                <a:effectLst/>
                <a:latin typeface="+mn-lt"/>
                <a:ea typeface="+mn-ea"/>
                <a:cs typeface="+mn-cs"/>
              </a:rPr>
              <a:t>HDD</a:t>
            </a:r>
            <a:r>
              <a:rPr lang="zh-TW" altLang="en-US" sz="1200" b="0" i="0" kern="1200" dirty="0" smtClean="0">
                <a:solidFill>
                  <a:schemeClr val="tx1"/>
                </a:solidFill>
                <a:effectLst/>
                <a:latin typeface="+mn-lt"/>
                <a:ea typeface="+mn-ea"/>
                <a:cs typeface="+mn-cs"/>
              </a:rPr>
              <a:t>技術進行配置。不同於</a:t>
            </a:r>
            <a:r>
              <a:rPr lang="en-US" altLang="zh-TW" sz="1200" b="0" i="0" kern="1200" dirty="0" smtClean="0">
                <a:solidFill>
                  <a:schemeClr val="tx1"/>
                </a:solidFill>
                <a:effectLst/>
                <a:latin typeface="+mn-lt"/>
                <a:ea typeface="+mn-ea"/>
                <a:cs typeface="+mn-cs"/>
              </a:rPr>
              <a:t>ECB</a:t>
            </a:r>
            <a:r>
              <a:rPr lang="zh-TW" altLang="en-US" sz="1200" b="0" i="0" kern="1200" dirty="0" smtClean="0">
                <a:solidFill>
                  <a:schemeClr val="tx1"/>
                </a:solidFill>
                <a:effectLst/>
                <a:latin typeface="+mn-lt"/>
                <a:ea typeface="+mn-ea"/>
                <a:cs typeface="+mn-cs"/>
              </a:rPr>
              <a:t>（即基於控制器的外部儲存）陣列中的純</a:t>
            </a:r>
            <a:r>
              <a:rPr lang="en-US" altLang="zh-TW" sz="1200" b="0" i="0" kern="1200" dirty="0" smtClean="0">
                <a:solidFill>
                  <a:schemeClr val="tx1"/>
                </a:solidFill>
                <a:effectLst/>
                <a:latin typeface="+mn-lt"/>
                <a:ea typeface="+mn-ea"/>
                <a:cs typeface="+mn-cs"/>
              </a:rPr>
              <a:t>SSD</a:t>
            </a:r>
            <a:r>
              <a:rPr lang="zh-TW" altLang="en-US" sz="1200" b="0" i="0" kern="1200" dirty="0" smtClean="0">
                <a:solidFill>
                  <a:schemeClr val="tx1"/>
                </a:solidFill>
                <a:effectLst/>
                <a:latin typeface="+mn-lt"/>
                <a:ea typeface="+mn-ea"/>
                <a:cs typeface="+mn-cs"/>
              </a:rPr>
              <a:t>硬碟櫃；</a:t>
            </a:r>
          </a:p>
          <a:p>
            <a:pPr fontAlgn="base"/>
            <a:r>
              <a:rPr lang="en-US" altLang="zh-TW" sz="1200" b="0" i="0" kern="1200" dirty="0" smtClean="0">
                <a:solidFill>
                  <a:schemeClr val="tx1"/>
                </a:solidFill>
                <a:effectLst/>
                <a:latin typeface="+mn-lt"/>
                <a:ea typeface="+mn-ea"/>
                <a:cs typeface="+mn-cs"/>
              </a:rPr>
              <a:t>2.</a:t>
            </a:r>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SSA</a:t>
            </a:r>
            <a:r>
              <a:rPr lang="zh-TW" altLang="en-US" sz="1200" b="0" i="0" kern="1200" dirty="0" smtClean="0">
                <a:solidFill>
                  <a:schemeClr val="tx1"/>
                </a:solidFill>
                <a:effectLst/>
                <a:latin typeface="+mn-lt"/>
                <a:ea typeface="+mn-ea"/>
                <a:cs typeface="+mn-cs"/>
              </a:rPr>
              <a:t>必須是具備特定名稱與型號的獨立產品，其通常（但並非總是）包括針對固態儲存技術的作業系統與資料管理軟體。</a:t>
            </a:r>
            <a:endParaRPr lang="zh-TW" altLang="en-US"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32</a:t>
            </a:fld>
            <a:endParaRPr lang="zh-TW" altLang="en-US"/>
          </a:p>
        </p:txBody>
      </p:sp>
    </p:spTree>
    <p:extLst>
      <p:ext uri="{BB962C8B-B14F-4D97-AF65-F5344CB8AC3E}">
        <p14:creationId xmlns:p14="http://schemas.microsoft.com/office/powerpoint/2010/main" val="30405002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fontAlgn="base"/>
            <a:endParaRPr lang="zh-TW" altLang="en-US"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33</a:t>
            </a:fld>
            <a:endParaRPr lang="zh-TW" altLang="en-US"/>
          </a:p>
        </p:txBody>
      </p:sp>
    </p:spTree>
    <p:extLst>
      <p:ext uri="{BB962C8B-B14F-4D97-AF65-F5344CB8AC3E}">
        <p14:creationId xmlns:p14="http://schemas.microsoft.com/office/powerpoint/2010/main" val="28002522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34</a:t>
            </a:fld>
            <a:endParaRPr lang="zh-TW" altLang="en-US"/>
          </a:p>
        </p:txBody>
      </p:sp>
    </p:spTree>
    <p:extLst>
      <p:ext uri="{BB962C8B-B14F-4D97-AF65-F5344CB8AC3E}">
        <p14:creationId xmlns:p14="http://schemas.microsoft.com/office/powerpoint/2010/main" val="18296968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hlinkClick r:id="rId3"/>
              </a:rPr>
              <a:t>https://www.nextplatform.com/2019/09/11/dell-emcs-powermax-is-now-all-nvm-express-persistent-storage/</a:t>
            </a:r>
            <a:endParaRPr lang="zh-TW" altLang="en-US"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35</a:t>
            </a:fld>
            <a:endParaRPr lang="zh-TW" altLang="en-US"/>
          </a:p>
        </p:txBody>
      </p:sp>
    </p:spTree>
    <p:extLst>
      <p:ext uri="{BB962C8B-B14F-4D97-AF65-F5344CB8AC3E}">
        <p14:creationId xmlns:p14="http://schemas.microsoft.com/office/powerpoint/2010/main" val="41936755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fontAlgn="base"/>
            <a:r>
              <a:rPr lang="en-US" altLang="zh-TW" dirty="0" smtClean="0">
                <a:hlinkClick r:id="rId3"/>
              </a:rPr>
              <a:t>https://kknews.cc/zh-tw/code/69yn4gq.html</a:t>
            </a:r>
            <a:endParaRPr lang="zh-TW" altLang="en-US"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36</a:t>
            </a:fld>
            <a:endParaRPr lang="zh-TW" altLang="en-US"/>
          </a:p>
        </p:txBody>
      </p:sp>
    </p:spTree>
    <p:extLst>
      <p:ext uri="{BB962C8B-B14F-4D97-AF65-F5344CB8AC3E}">
        <p14:creationId xmlns:p14="http://schemas.microsoft.com/office/powerpoint/2010/main" val="16084880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fontAlgn="base"/>
            <a:endParaRPr lang="zh-TW" altLang="en-US"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37</a:t>
            </a:fld>
            <a:endParaRPr lang="zh-TW" altLang="en-US"/>
          </a:p>
        </p:txBody>
      </p:sp>
    </p:spTree>
    <p:extLst>
      <p:ext uri="{BB962C8B-B14F-4D97-AF65-F5344CB8AC3E}">
        <p14:creationId xmlns:p14="http://schemas.microsoft.com/office/powerpoint/2010/main" val="10584901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fontAlgn="base"/>
            <a:r>
              <a:rPr lang="en-US" altLang="zh-TW" dirty="0" smtClean="0">
                <a:hlinkClick r:id="rId3"/>
              </a:rPr>
              <a:t>https://www.altexsoft.com/blog/cloud/comparing-serverless-architecture-providers-aws-azure-google-ibm-and-other-faas-vendors/</a:t>
            </a:r>
            <a:endParaRPr lang="en-US" altLang="zh-TW" dirty="0" smtClean="0"/>
          </a:p>
          <a:p>
            <a:pPr fontAlgn="base"/>
            <a:r>
              <a:rPr lang="en-US" altLang="zh-TW" dirty="0" smtClean="0">
                <a:hlinkClick r:id="rId4"/>
              </a:rPr>
              <a:t>https://kknews.cc/zh-tw/tech/pg8zzkj.html</a:t>
            </a:r>
            <a:endParaRPr lang="zh-TW" altLang="en-US"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38</a:t>
            </a:fld>
            <a:endParaRPr lang="zh-TW" altLang="en-US"/>
          </a:p>
        </p:txBody>
      </p:sp>
    </p:spTree>
    <p:extLst>
      <p:ext uri="{BB962C8B-B14F-4D97-AF65-F5344CB8AC3E}">
        <p14:creationId xmlns:p14="http://schemas.microsoft.com/office/powerpoint/2010/main" val="10949219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fontAlgn="base"/>
            <a:r>
              <a:rPr lang="zh-TW" altLang="en-US" sz="1200" dirty="0" smtClean="0">
                <a:latin typeface="微軟正黑體" panose="020B0604030504040204" pitchFamily="34" charset="-120"/>
                <a:ea typeface="微軟正黑體" panose="020B0604030504040204" pitchFamily="34" charset="-120"/>
              </a:rPr>
              <a:t>價格幾乎完全相同，同時也免費提供了第一個百萬次的函數調用</a:t>
            </a:r>
            <a:endParaRPr lang="en-US" altLang="zh-TW" dirty="0" smtClean="0">
              <a:hlinkClick r:id="rId3"/>
            </a:endParaRPr>
          </a:p>
          <a:p>
            <a:pPr fontAlgn="base"/>
            <a:r>
              <a:rPr lang="en-US" altLang="zh-TW" dirty="0" smtClean="0">
                <a:hlinkClick r:id="rId3"/>
              </a:rPr>
              <a:t>https://www.altexsoft.com/blog/cloud/comparing-serverless-architecture-providers-aws-azure-google-ibm-and-other-faas-vendors/</a:t>
            </a:r>
            <a:endParaRPr lang="en-US" altLang="zh-TW" dirty="0" smtClean="0"/>
          </a:p>
          <a:p>
            <a:pPr fontAlgn="base"/>
            <a:r>
              <a:rPr lang="en-US" altLang="zh-TW" dirty="0" smtClean="0">
                <a:hlinkClick r:id="rId4"/>
              </a:rPr>
              <a:t>https://kknews.cc/zh-tw/tech/pg8zzkj.html</a:t>
            </a:r>
            <a:endParaRPr lang="zh-TW" altLang="en-US"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39</a:t>
            </a:fld>
            <a:endParaRPr lang="zh-TW" altLang="en-US"/>
          </a:p>
        </p:txBody>
      </p:sp>
    </p:spTree>
    <p:extLst>
      <p:ext uri="{BB962C8B-B14F-4D97-AF65-F5344CB8AC3E}">
        <p14:creationId xmlns:p14="http://schemas.microsoft.com/office/powerpoint/2010/main" val="351273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1.</a:t>
            </a:r>
            <a:r>
              <a:rPr lang="zh-TW" altLang="en-US" dirty="0" smtClean="0"/>
              <a:t>整合各監測工具平台</a:t>
            </a:r>
            <a:endParaRPr lang="en-US" altLang="zh-TW" dirty="0" smtClean="0"/>
          </a:p>
          <a:p>
            <a:r>
              <a:rPr lang="en-US" altLang="zh-TW" dirty="0" smtClean="0"/>
              <a:t>2.</a:t>
            </a:r>
            <a:r>
              <a:rPr lang="zh-TW" altLang="en-US" dirty="0" smtClean="0"/>
              <a:t>特點是白箱測試 讓</a:t>
            </a:r>
            <a:r>
              <a:rPr lang="en-US" altLang="zh-TW" dirty="0" smtClean="0"/>
              <a:t>IT</a:t>
            </a:r>
            <a:r>
              <a:rPr lang="zh-TW" altLang="en-US" dirty="0" smtClean="0"/>
              <a:t>人員可控可測</a:t>
            </a:r>
            <a:endParaRPr lang="en-US" altLang="zh-TW" dirty="0" smtClean="0"/>
          </a:p>
          <a:p>
            <a:r>
              <a:rPr lang="en-US" altLang="zh-TW" dirty="0" smtClean="0"/>
              <a:t>3.</a:t>
            </a:r>
            <a:r>
              <a:rPr lang="en-US" altLang="zh-TW" sz="1200" b="0" i="0" kern="1200" dirty="0" smtClean="0">
                <a:solidFill>
                  <a:schemeClr val="tx1"/>
                </a:solidFill>
                <a:effectLst/>
                <a:latin typeface="+mn-lt"/>
                <a:ea typeface="+mn-ea"/>
                <a:cs typeface="+mn-cs"/>
              </a:rPr>
              <a:t> LØ </a:t>
            </a:r>
            <a:r>
              <a:rPr lang="zh-TW" altLang="en-US" sz="1200" b="0" i="0" kern="1200" dirty="0" smtClean="0">
                <a:solidFill>
                  <a:schemeClr val="tx1"/>
                </a:solidFill>
                <a:effectLst/>
                <a:latin typeface="+mn-lt"/>
                <a:ea typeface="+mn-ea"/>
                <a:cs typeface="+mn-cs"/>
              </a:rPr>
              <a:t> 能第一時間通知相關但不同群組的人員</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還有</a:t>
            </a:r>
            <a:r>
              <a:rPr lang="en-US" altLang="zh-TW" sz="1200" b="0" i="0" kern="1200" dirty="0" smtClean="0">
                <a:solidFill>
                  <a:schemeClr val="tx1"/>
                </a:solidFill>
                <a:effectLst/>
                <a:latin typeface="+mn-lt"/>
                <a:ea typeface="+mn-ea"/>
                <a:cs typeface="+mn-cs"/>
              </a:rPr>
              <a:t>console</a:t>
            </a:r>
            <a:r>
              <a:rPr lang="zh-TW" altLang="en-US" sz="1200" b="0" i="0" kern="1200" dirty="0" smtClean="0">
                <a:solidFill>
                  <a:schemeClr val="tx1"/>
                </a:solidFill>
                <a:effectLst/>
                <a:latin typeface="+mn-lt"/>
                <a:ea typeface="+mn-ea"/>
                <a:cs typeface="+mn-cs"/>
              </a:rPr>
              <a:t> 分析功能</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這個深入研究</a:t>
            </a:r>
            <a:endParaRPr lang="en-US" altLang="zh-TW"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5</a:t>
            </a:fld>
            <a:endParaRPr lang="zh-TW" altLang="en-US"/>
          </a:p>
        </p:txBody>
      </p:sp>
    </p:spTree>
    <p:extLst>
      <p:ext uri="{BB962C8B-B14F-4D97-AF65-F5344CB8AC3E}">
        <p14:creationId xmlns:p14="http://schemas.microsoft.com/office/powerpoint/2010/main" val="3597600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6</a:t>
            </a:fld>
            <a:endParaRPr lang="zh-TW" altLang="en-US"/>
          </a:p>
        </p:txBody>
      </p:sp>
    </p:spTree>
    <p:extLst>
      <p:ext uri="{BB962C8B-B14F-4D97-AF65-F5344CB8AC3E}">
        <p14:creationId xmlns:p14="http://schemas.microsoft.com/office/powerpoint/2010/main" val="2470900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計算加速器</a:t>
            </a:r>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GPU:GPU</a:t>
            </a:r>
            <a:r>
              <a:rPr lang="zh-TW" altLang="en-US" sz="1200" b="0" i="0" kern="1200" dirty="0" smtClean="0">
                <a:solidFill>
                  <a:schemeClr val="tx1"/>
                </a:solidFill>
                <a:effectLst/>
                <a:latin typeface="+mn-lt"/>
                <a:ea typeface="+mn-ea"/>
                <a:cs typeface="+mn-cs"/>
              </a:rPr>
              <a:t>是一種特殊類型的處理器，具有數百或數千個核心，經過最佳化，可並列執行大量計算 </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對深度學習機器學習演算法執行上特別有效</a:t>
            </a:r>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HPC:</a:t>
            </a:r>
            <a:r>
              <a:rPr lang="zh-TW" altLang="en-US" sz="1200" b="0" i="0" kern="1200" dirty="0" smtClean="0">
                <a:solidFill>
                  <a:schemeClr val="tx1"/>
                </a:solidFill>
                <a:effectLst/>
                <a:latin typeface="+mn-lt"/>
                <a:ea typeface="+mn-ea"/>
                <a:cs typeface="+mn-cs"/>
              </a:rPr>
              <a:t>高效能運算</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一般電腦無法達成的計算 像是基因分析比對、氣候模擬、天文科學、太空與各種物理與化學精算。</a:t>
            </a:r>
            <a:endParaRPr lang="en-US" altLang="zh-TW"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7</a:t>
            </a:fld>
            <a:endParaRPr lang="zh-TW" altLang="en-US"/>
          </a:p>
        </p:txBody>
      </p:sp>
    </p:spTree>
    <p:extLst>
      <p:ext uri="{BB962C8B-B14F-4D97-AF65-F5344CB8AC3E}">
        <p14:creationId xmlns:p14="http://schemas.microsoft.com/office/powerpoint/2010/main" val="1599352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smtClean="0">
                <a:solidFill>
                  <a:schemeClr val="tx1"/>
                </a:solidFill>
                <a:effectLst/>
                <a:latin typeface="+mn-lt"/>
                <a:ea typeface="+mn-ea"/>
                <a:cs typeface="+mn-cs"/>
              </a:rPr>
              <a:t>2022</a:t>
            </a:r>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AI</a:t>
            </a:r>
            <a:r>
              <a:rPr lang="zh-TW" altLang="en-US" sz="1200" b="0" i="0" kern="1200" dirty="0" smtClean="0">
                <a:solidFill>
                  <a:schemeClr val="tx1"/>
                </a:solidFill>
                <a:effectLst/>
                <a:latin typeface="+mn-lt"/>
                <a:ea typeface="+mn-ea"/>
                <a:cs typeface="+mn-cs"/>
              </a:rPr>
              <a:t>計算消耗的資源預計多</a:t>
            </a:r>
            <a:r>
              <a:rPr lang="en-US" altLang="zh-TW" sz="1200" b="0" i="0" kern="1200" dirty="0" smtClean="0">
                <a:solidFill>
                  <a:schemeClr val="tx1"/>
                </a:solidFill>
                <a:effectLst/>
                <a:latin typeface="+mn-lt"/>
                <a:ea typeface="+mn-ea"/>
                <a:cs typeface="+mn-cs"/>
              </a:rPr>
              <a:t>4x</a:t>
            </a:r>
            <a:r>
              <a:rPr lang="en-US" altLang="zh-TW" sz="1200" b="0" i="0" kern="1200" baseline="0" dirty="0" smtClean="0">
                <a:solidFill>
                  <a:schemeClr val="tx1"/>
                </a:solidFill>
                <a:effectLst/>
                <a:latin typeface="+mn-lt"/>
                <a:ea typeface="+mn-ea"/>
                <a:cs typeface="+mn-cs"/>
              </a:rPr>
              <a:t>  </a:t>
            </a:r>
            <a:r>
              <a:rPr lang="en-US" altLang="zh-TW" sz="1200" b="0" i="0" kern="1200" baseline="0" dirty="0" err="1" smtClean="0">
                <a:solidFill>
                  <a:schemeClr val="tx1"/>
                </a:solidFill>
                <a:effectLst/>
                <a:latin typeface="+mn-lt"/>
                <a:ea typeface="+mn-ea"/>
                <a:cs typeface="+mn-cs"/>
              </a:rPr>
              <a:t>gpu</a:t>
            </a:r>
            <a:r>
              <a:rPr lang="zh-TW" altLang="en-US" sz="1200" b="0" i="0" kern="1200" baseline="0" dirty="0" smtClean="0">
                <a:solidFill>
                  <a:schemeClr val="tx1"/>
                </a:solidFill>
                <a:effectLst/>
                <a:latin typeface="+mn-lt"/>
                <a:ea typeface="+mn-ea"/>
                <a:cs typeface="+mn-cs"/>
              </a:rPr>
              <a:t> 常出現了 後面兩個</a:t>
            </a:r>
            <a:r>
              <a:rPr lang="en-US" altLang="zh-TW" sz="1200" b="0" i="0" kern="1200" baseline="0" dirty="0" smtClean="0">
                <a:solidFill>
                  <a:schemeClr val="tx1"/>
                </a:solidFill>
                <a:effectLst/>
                <a:latin typeface="+mn-lt"/>
                <a:ea typeface="+mn-ea"/>
                <a:cs typeface="+mn-cs"/>
              </a:rPr>
              <a:t>1-5%</a:t>
            </a:r>
          </a:p>
          <a:p>
            <a:r>
              <a:rPr lang="zh-TW" altLang="en-US" sz="1200" b="0" i="0" kern="1200" dirty="0" smtClean="0">
                <a:solidFill>
                  <a:schemeClr val="tx1"/>
                </a:solidFill>
                <a:effectLst/>
                <a:latin typeface="+mn-lt"/>
                <a:ea typeface="+mn-ea"/>
                <a:cs typeface="+mn-cs"/>
              </a:rPr>
              <a:t>成熟度：</a:t>
            </a:r>
            <a:r>
              <a:rPr lang="en-US" altLang="zh-TW" sz="1200" b="0" i="0" kern="1200" dirty="0" smtClean="0">
                <a:solidFill>
                  <a:schemeClr val="tx1"/>
                </a:solidFill>
                <a:effectLst/>
                <a:latin typeface="+mn-lt"/>
                <a:ea typeface="+mn-ea"/>
                <a:cs typeface="+mn-cs"/>
              </a:rPr>
              <a:t>GPU</a:t>
            </a:r>
            <a:r>
              <a:rPr lang="zh-TW" altLang="en-US" sz="1200" b="0" i="0" kern="1200" dirty="0" smtClean="0">
                <a:solidFill>
                  <a:schemeClr val="tx1"/>
                </a:solidFill>
                <a:effectLst/>
                <a:latin typeface="+mn-lt"/>
                <a:ea typeface="+mn-ea"/>
                <a:cs typeface="+mn-cs"/>
              </a:rPr>
              <a:t>最成熟（市場採用率在</a:t>
            </a:r>
            <a:r>
              <a:rPr lang="en-US" altLang="zh-TW" sz="1200" b="0" i="0" kern="1200" dirty="0" smtClean="0">
                <a:solidFill>
                  <a:schemeClr val="tx1"/>
                </a:solidFill>
                <a:effectLst/>
                <a:latin typeface="+mn-lt"/>
                <a:ea typeface="+mn-ea"/>
                <a:cs typeface="+mn-cs"/>
              </a:rPr>
              <a:t>5</a:t>
            </a:r>
            <a:r>
              <a:rPr lang="zh-TW" altLang="en-US" sz="1200" b="0" i="0" kern="1200" dirty="0" smtClean="0">
                <a:solidFill>
                  <a:schemeClr val="tx1"/>
                </a:solidFill>
                <a:effectLst/>
                <a:latin typeface="+mn-lt"/>
                <a:ea typeface="+mn-ea"/>
                <a:cs typeface="+mn-cs"/>
              </a:rPr>
              <a:t>％到</a:t>
            </a:r>
            <a:r>
              <a:rPr lang="en-US" altLang="zh-TW" sz="1200" b="0" i="0" kern="1200" dirty="0" smtClean="0">
                <a:solidFill>
                  <a:schemeClr val="tx1"/>
                </a:solidFill>
                <a:effectLst/>
                <a:latin typeface="+mn-lt"/>
                <a:ea typeface="+mn-ea"/>
                <a:cs typeface="+mn-cs"/>
              </a:rPr>
              <a:t>20</a:t>
            </a:r>
            <a:r>
              <a:rPr lang="zh-TW" altLang="en-US" sz="1200" b="0" i="0" kern="1200" dirty="0" smtClean="0">
                <a:solidFill>
                  <a:schemeClr val="tx1"/>
                </a:solidFill>
                <a:effectLst/>
                <a:latin typeface="+mn-lt"/>
                <a:ea typeface="+mn-ea"/>
                <a:cs typeface="+mn-cs"/>
              </a:rPr>
              <a:t>％之間），其次是</a:t>
            </a:r>
            <a:r>
              <a:rPr lang="en-US" altLang="zh-TW" sz="1200" b="0" i="0" kern="1200" dirty="0" smtClean="0">
                <a:solidFill>
                  <a:schemeClr val="tx1"/>
                </a:solidFill>
                <a:effectLst/>
                <a:latin typeface="+mn-lt"/>
                <a:ea typeface="+mn-ea"/>
                <a:cs typeface="+mn-cs"/>
              </a:rPr>
              <a:t>ASIC</a:t>
            </a:r>
            <a:r>
              <a:rPr lang="zh-TW" altLang="en-US" sz="1200" b="0" i="0" kern="1200" dirty="0" smtClean="0">
                <a:solidFill>
                  <a:schemeClr val="tx1"/>
                </a:solidFill>
                <a:effectLst/>
                <a:latin typeface="+mn-lt"/>
                <a:ea typeface="+mn-ea"/>
                <a:cs typeface="+mn-cs"/>
              </a:rPr>
              <a:t>和</a:t>
            </a:r>
            <a:r>
              <a:rPr lang="en-US" altLang="zh-TW" sz="1200" b="0" i="0" kern="1200" dirty="0" smtClean="0">
                <a:solidFill>
                  <a:schemeClr val="tx1"/>
                </a:solidFill>
                <a:effectLst/>
                <a:latin typeface="+mn-lt"/>
                <a:ea typeface="+mn-ea"/>
                <a:cs typeface="+mn-cs"/>
              </a:rPr>
              <a:t>FPGA</a:t>
            </a:r>
            <a:r>
              <a:rPr lang="zh-TW" altLang="en-US" sz="1200" b="0" i="0" kern="1200" dirty="0" smtClean="0">
                <a:solidFill>
                  <a:schemeClr val="tx1"/>
                </a:solidFill>
                <a:effectLst/>
                <a:latin typeface="+mn-lt"/>
                <a:ea typeface="+mn-ea"/>
                <a:cs typeface="+mn-cs"/>
              </a:rPr>
              <a:t>，</a:t>
            </a:r>
          </a:p>
          <a:p>
            <a:r>
              <a:rPr lang="zh-TW" altLang="en-US" sz="1200" b="0" i="0" kern="1200" dirty="0" smtClean="0">
                <a:solidFill>
                  <a:schemeClr val="tx1"/>
                </a:solidFill>
                <a:effectLst/>
                <a:latin typeface="+mn-lt"/>
                <a:ea typeface="+mn-ea"/>
                <a:cs typeface="+mn-cs"/>
              </a:rPr>
              <a:t>分別是青少年和早期主流（市場採用率從</a:t>
            </a:r>
            <a:r>
              <a:rPr lang="en-US" altLang="zh-TW" sz="1200" b="0" i="0" kern="1200" dirty="0" smtClean="0">
                <a:solidFill>
                  <a:schemeClr val="tx1"/>
                </a:solidFill>
                <a:effectLst/>
                <a:latin typeface="+mn-lt"/>
                <a:ea typeface="+mn-ea"/>
                <a:cs typeface="+mn-cs"/>
              </a:rPr>
              <a:t>1</a:t>
            </a:r>
            <a:r>
              <a:rPr lang="zh-TW" altLang="en-US" sz="1200" b="0" i="0" kern="1200" dirty="0" smtClean="0">
                <a:solidFill>
                  <a:schemeClr val="tx1"/>
                </a:solidFill>
                <a:effectLst/>
                <a:latin typeface="+mn-lt"/>
                <a:ea typeface="+mn-ea"/>
                <a:cs typeface="+mn-cs"/>
              </a:rPr>
              <a:t>％到</a:t>
            </a:r>
            <a:r>
              <a:rPr lang="en-US" altLang="zh-TW" sz="1200" b="0" i="0" kern="1200" dirty="0" smtClean="0">
                <a:solidFill>
                  <a:schemeClr val="tx1"/>
                </a:solidFill>
                <a:effectLst/>
                <a:latin typeface="+mn-lt"/>
                <a:ea typeface="+mn-ea"/>
                <a:cs typeface="+mn-cs"/>
              </a:rPr>
              <a:t>5</a:t>
            </a:r>
            <a:r>
              <a:rPr lang="zh-TW" altLang="en-US" sz="1200" b="0" i="0" kern="1200" dirty="0" smtClean="0">
                <a:solidFill>
                  <a:schemeClr val="tx1"/>
                </a:solidFill>
                <a:effectLst/>
                <a:latin typeface="+mn-lt"/>
                <a:ea typeface="+mn-ea"/>
                <a:cs typeface="+mn-cs"/>
              </a:rPr>
              <a:t>％）</a:t>
            </a:r>
          </a:p>
          <a:p>
            <a:endParaRPr lang="en-US" altLang="zh-TW"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8</a:t>
            </a:fld>
            <a:endParaRPr lang="zh-TW" altLang="en-US"/>
          </a:p>
        </p:txBody>
      </p:sp>
    </p:spTree>
    <p:extLst>
      <p:ext uri="{BB962C8B-B14F-4D97-AF65-F5344CB8AC3E}">
        <p14:creationId xmlns:p14="http://schemas.microsoft.com/office/powerpoint/2010/main" val="815298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9</a:t>
            </a:fld>
            <a:endParaRPr lang="zh-TW" altLang="en-US"/>
          </a:p>
        </p:txBody>
      </p:sp>
    </p:spTree>
    <p:extLst>
      <p:ext uri="{BB962C8B-B14F-4D97-AF65-F5344CB8AC3E}">
        <p14:creationId xmlns:p14="http://schemas.microsoft.com/office/powerpoint/2010/main" val="2022001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在</a:t>
            </a:r>
            <a:r>
              <a:rPr lang="en-US" altLang="zh-TW" sz="1200" b="0" i="0" kern="1200" dirty="0" smtClean="0">
                <a:solidFill>
                  <a:schemeClr val="tx1"/>
                </a:solidFill>
                <a:effectLst/>
                <a:latin typeface="+mn-lt"/>
                <a:ea typeface="+mn-ea"/>
                <a:cs typeface="+mn-cs"/>
              </a:rPr>
              <a:t>AWS</a:t>
            </a:r>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MARKETPLACE</a:t>
            </a:r>
            <a:r>
              <a:rPr lang="zh-TW" altLang="en-US" sz="1200" b="0" i="0" kern="1200" dirty="0" smtClean="0">
                <a:solidFill>
                  <a:schemeClr val="tx1"/>
                </a:solidFill>
                <a:effectLst/>
                <a:latin typeface="+mn-lt"/>
                <a:ea typeface="+mn-ea"/>
                <a:cs typeface="+mn-cs"/>
              </a:rPr>
              <a:t>搜尋就可找到非常多的平台看需要建置的環境，</a:t>
            </a:r>
            <a:r>
              <a:rPr lang="en-US" altLang="zh-TW" sz="1200" b="0" i="0" kern="1200" dirty="0" smtClean="0">
                <a:solidFill>
                  <a:schemeClr val="tx1"/>
                </a:solidFill>
                <a:effectLst/>
                <a:latin typeface="+mn-lt"/>
                <a:ea typeface="+mn-ea"/>
                <a:cs typeface="+mn-cs"/>
              </a:rPr>
              <a:t>OS</a:t>
            </a:r>
            <a:r>
              <a:rPr lang="zh-TW" altLang="en-US" sz="1200" b="0" i="0" kern="1200" dirty="0" smtClean="0">
                <a:solidFill>
                  <a:schemeClr val="tx1"/>
                </a:solidFill>
                <a:effectLst/>
                <a:latin typeface="+mn-lt"/>
                <a:ea typeface="+mn-ea"/>
                <a:cs typeface="+mn-cs"/>
              </a:rPr>
              <a:t>或其他硬軟體需求</a:t>
            </a:r>
            <a:endParaRPr lang="en-US" altLang="zh-TW"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10</a:t>
            </a:fld>
            <a:endParaRPr lang="zh-TW" altLang="en-US"/>
          </a:p>
        </p:txBody>
      </p:sp>
    </p:spTree>
    <p:extLst>
      <p:ext uri="{BB962C8B-B14F-4D97-AF65-F5344CB8AC3E}">
        <p14:creationId xmlns:p14="http://schemas.microsoft.com/office/powerpoint/2010/main" val="1871708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4/21/2020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4/21/2020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4/21/2020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4/21/2020</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13.tmp"/><Relationship Id="rId4" Type="http://schemas.openxmlformats.org/officeDocument/2006/relationships/image" Target="../media/image12.tmp"/></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4.tmp"/></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5.tmp"/></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4.tmp"/></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7.tmp"/><Relationship Id="rId5" Type="http://schemas.openxmlformats.org/officeDocument/2006/relationships/image" Target="../media/image6.tmp"/><Relationship Id="rId4" Type="http://schemas.openxmlformats.org/officeDocument/2006/relationships/image" Target="../media/image5.tmp"/></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9.tmp"/><Relationship Id="rId4" Type="http://schemas.openxmlformats.org/officeDocument/2006/relationships/image" Target="../media/image8.tmp"/></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11.tmp"/><Relationship Id="rId4" Type="http://schemas.openxmlformats.org/officeDocument/2006/relationships/image" Target="../media/image10.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252536" y="987574"/>
            <a:ext cx="9145016" cy="954107"/>
          </a:xfrm>
          <a:prstGeom prst="rect">
            <a:avLst/>
          </a:prstGeom>
          <a:noFill/>
          <a:ln w="9525">
            <a:noFill/>
            <a:miter lim="800000"/>
            <a:headEnd/>
            <a:tailEnd/>
          </a:ln>
        </p:spPr>
        <p:txBody>
          <a:bodyPr wrap="square">
            <a:spAutoFit/>
          </a:bodyPr>
          <a:lstStyle/>
          <a:p>
            <a:pPr algn="r"/>
            <a:r>
              <a:rPr lang="en-US" altLang="zh-TW" sz="2800" dirty="0">
                <a:latin typeface="微軟正黑體 Light" panose="020B0304030504040204" pitchFamily="34" charset="-120"/>
                <a:ea typeface="微軟正黑體 Light" panose="020B0304030504040204" pitchFamily="34" charset="-120"/>
              </a:rPr>
              <a:t>Top 10 Technologies That Will Drive the Future </a:t>
            </a:r>
            <a:endParaRPr lang="en-US" altLang="zh-TW" sz="2800" dirty="0" smtClean="0">
              <a:latin typeface="微軟正黑體 Light" panose="020B0304030504040204" pitchFamily="34" charset="-120"/>
              <a:ea typeface="微軟正黑體 Light" panose="020B0304030504040204" pitchFamily="34" charset="-120"/>
            </a:endParaRPr>
          </a:p>
          <a:p>
            <a:pPr algn="r"/>
            <a:r>
              <a:rPr lang="en-US" altLang="zh-TW" sz="2800" dirty="0" smtClean="0">
                <a:latin typeface="微軟正黑體 Light" panose="020B0304030504040204" pitchFamily="34" charset="-120"/>
                <a:ea typeface="微軟正黑體 Light" panose="020B0304030504040204" pitchFamily="34" charset="-120"/>
              </a:rPr>
              <a:t>of Infrastructure </a:t>
            </a:r>
            <a:r>
              <a:rPr lang="en-US" altLang="zh-TW" sz="2800" dirty="0">
                <a:latin typeface="微軟正黑體 Light" panose="020B0304030504040204" pitchFamily="34" charset="-120"/>
                <a:ea typeface="微軟正黑體 Light" panose="020B0304030504040204" pitchFamily="34" charset="-120"/>
              </a:rPr>
              <a:t>and Operations</a:t>
            </a:r>
            <a:endParaRPr lang="en-US" altLang="ko-KR" sz="2800" b="1"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p:txBody>
      </p:sp>
    </p:spTree>
    <p:extLst>
      <p:ext uri="{BB962C8B-B14F-4D97-AF65-F5344CB8AC3E}">
        <p14:creationId xmlns:p14="http://schemas.microsoft.com/office/powerpoint/2010/main" val="4005109072"/>
      </p:ext>
    </p:extLst>
  </p:cSld>
  <p:clrMapOvr>
    <a:masterClrMapping/>
  </p:clrMapOvr>
  <mc:AlternateContent xmlns:mc="http://schemas.openxmlformats.org/markup-compatibility/2006" xmlns:p14="http://schemas.microsoft.com/office/powerpoint/2010/main">
    <mc:Choice Requires="p14">
      <p:transition spd="slow" p14:dur="2000" advTm="6128"/>
    </mc:Choice>
    <mc:Fallback xmlns="">
      <p:transition spd="slow" advTm="612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a:t>
            </a:r>
            <a:r>
              <a:rPr lang="en-US" altLang="zh-TW" sz="2800" dirty="0" smtClean="0">
                <a:solidFill>
                  <a:schemeClr val="bg1"/>
                </a:solidFill>
                <a:latin typeface="標楷體" panose="03000509000000000000" pitchFamily="65" charset="-120"/>
                <a:ea typeface="標楷體" panose="03000509000000000000" pitchFamily="65" charset="-120"/>
              </a:rPr>
              <a:t>2: Compute Accelerators</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id="{F798CC88-01A9-40E8-BEB1-9C272FD6B910}"/>
              </a:ext>
            </a:extLst>
          </p:cNvPr>
          <p:cNvSpPr>
            <a:spLocks noGrp="1"/>
          </p:cNvSpPr>
          <p:nvPr>
            <p:ph idx="10"/>
          </p:nvPr>
        </p:nvSpPr>
        <p:spPr>
          <a:xfrm>
            <a:off x="200025" y="1081404"/>
            <a:ext cx="8712968" cy="3939902"/>
          </a:xfrm>
        </p:spPr>
        <p:txBody>
          <a:bodyPr/>
          <a:lstStyle/>
          <a:p>
            <a:pPr>
              <a:lnSpc>
                <a:spcPct val="150000"/>
              </a:lnSpc>
              <a:spcBef>
                <a:spcPts val="0"/>
              </a:spcBef>
            </a:pP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DNN-ASICs</a:t>
            </a: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Vendor:</a:t>
            </a:r>
          </a:p>
          <a:p>
            <a:pPr>
              <a:lnSpc>
                <a:spcPct val="150000"/>
              </a:lnSpc>
              <a:spcBef>
                <a:spcPts val="0"/>
              </a:spcBef>
            </a:pP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Amazon</a:t>
            </a: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的</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Deep </a:t>
            </a:r>
            <a:r>
              <a:rPr lang="en-US" altLang="zh-TW" sz="1800" b="1" dirty="0">
                <a:latin typeface="微軟正黑體 Light" panose="020B0304030504040204" pitchFamily="34" charset="-120"/>
                <a:ea typeface="微軟正黑體 Light" panose="020B0304030504040204" pitchFamily="34" charset="-120"/>
                <a:cs typeface="Arial" panose="020B0604020202020204" pitchFamily="34" charset="0"/>
              </a:rPr>
              <a:t>Learning Base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AMI:</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提供雲端的平台環境，可以依照需求、預算建置</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AI</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訓練環境，以</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(Ubuntu 18.04</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為例子</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endPar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pic>
        <p:nvPicPr>
          <p:cNvPr id="5" name="圖片 4" descr="畫面剪輯"/>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089" y="2643757"/>
            <a:ext cx="2347163" cy="1798476"/>
          </a:xfrm>
          <a:prstGeom prst="rect">
            <a:avLst/>
          </a:prstGeom>
        </p:spPr>
      </p:pic>
      <p:pic>
        <p:nvPicPr>
          <p:cNvPr id="6" name="圖片 5" descr="畫面剪輯"/>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87824" y="2643757"/>
            <a:ext cx="6156176" cy="1866103"/>
          </a:xfrm>
          <a:prstGeom prst="rect">
            <a:avLst/>
          </a:prstGeom>
        </p:spPr>
      </p:pic>
    </p:spTree>
    <p:custDataLst>
      <p:tags r:id="rId1"/>
    </p:custDataLst>
    <p:extLst>
      <p:ext uri="{BB962C8B-B14F-4D97-AF65-F5344CB8AC3E}">
        <p14:creationId xmlns:p14="http://schemas.microsoft.com/office/powerpoint/2010/main" val="4063391431"/>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a:t>
            </a:r>
            <a:r>
              <a:rPr lang="en-US" altLang="zh-TW" sz="2800" dirty="0" smtClean="0">
                <a:solidFill>
                  <a:schemeClr val="bg1"/>
                </a:solidFill>
                <a:latin typeface="標楷體" panose="03000509000000000000" pitchFamily="65" charset="-120"/>
                <a:ea typeface="標楷體" panose="03000509000000000000" pitchFamily="65" charset="-120"/>
              </a:rPr>
              <a:t>2: Compute Accelerators</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id="{F798CC88-01A9-40E8-BEB1-9C272FD6B910}"/>
              </a:ext>
            </a:extLst>
          </p:cNvPr>
          <p:cNvSpPr>
            <a:spLocks noGrp="1"/>
          </p:cNvSpPr>
          <p:nvPr>
            <p:ph idx="10"/>
          </p:nvPr>
        </p:nvSpPr>
        <p:spPr>
          <a:xfrm>
            <a:off x="215516" y="911959"/>
            <a:ext cx="8712968" cy="3939902"/>
          </a:xfrm>
        </p:spPr>
        <p:txBody>
          <a:bodyPr/>
          <a:lstStyle/>
          <a:p>
            <a:pPr>
              <a:lnSpc>
                <a:spcPct val="150000"/>
              </a:lnSpc>
              <a:spcBef>
                <a:spcPts val="0"/>
              </a:spcBef>
            </a:pP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FPGA Vendor:</a:t>
            </a:r>
          </a:p>
          <a:p>
            <a:pPr>
              <a:lnSpc>
                <a:spcPct val="150000"/>
              </a:lnSpc>
              <a:spcBef>
                <a:spcPts val="0"/>
              </a:spcBef>
            </a:pP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Xilinx:</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賽靈思是</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FPGA</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、可程式</a:t>
            </a:r>
            <a:r>
              <a:rPr lang="en-US" altLang="zh-TW" sz="1800" dirty="0" err="1">
                <a:latin typeface="微軟正黑體 Light" panose="020B0304030504040204" pitchFamily="34" charset="-120"/>
                <a:ea typeface="微軟正黑體 Light" panose="020B0304030504040204" pitchFamily="34" charset="-120"/>
                <a:cs typeface="Arial" panose="020B0604020202020204" pitchFamily="34" charset="0"/>
              </a:rPr>
              <a:t>SoC</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及</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ACAP</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的發明者， 其高度靈活的可程式晶片由一系列先進的軟體和工具提供支持，可推動跨行業和多種技術的快速創新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從消費電子類到汽車類再到雲端</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2400" b="1" dirty="0">
                <a:latin typeface="微軟正黑體 Light" panose="020B0304030504040204" pitchFamily="34" charset="-120"/>
                <a:ea typeface="微軟正黑體 Light" panose="020B0304030504040204" pitchFamily="34" charset="-120"/>
                <a:cs typeface="Arial" panose="020B0604020202020204" pitchFamily="34" charset="0"/>
              </a:rPr>
              <a:t>Intel(Altera):</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Altera</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2013</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年就推出了</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Stratix</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10</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Arria</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 10</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等封裝形式的產品。</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而在</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2017</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年</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2</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月</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，推出</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Cyclone 10</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低階、低功耗系統的</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系列</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endParaRPr lang="en-US" altLang="zh-TW" sz="2400" b="1"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pic>
        <p:nvPicPr>
          <p:cNvPr id="3" name="圖片 2" descr="畫面剪輯"/>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0381" y="3781872"/>
            <a:ext cx="4123238" cy="1361628"/>
          </a:xfrm>
          <a:prstGeom prst="rect">
            <a:avLst/>
          </a:prstGeom>
        </p:spPr>
      </p:pic>
    </p:spTree>
    <p:custDataLst>
      <p:tags r:id="rId1"/>
    </p:custDataLst>
    <p:extLst>
      <p:ext uri="{BB962C8B-B14F-4D97-AF65-F5344CB8AC3E}">
        <p14:creationId xmlns:p14="http://schemas.microsoft.com/office/powerpoint/2010/main" val="515278022"/>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3</a:t>
            </a:r>
            <a:r>
              <a:rPr lang="en-US" altLang="zh-TW" sz="2800" dirty="0" smtClean="0">
                <a:solidFill>
                  <a:schemeClr val="bg1"/>
                </a:solidFill>
                <a:latin typeface="標楷體" panose="03000509000000000000" pitchFamily="65" charset="-120"/>
                <a:ea typeface="標楷體" panose="03000509000000000000" pitchFamily="65" charset="-120"/>
              </a:rPr>
              <a:t>: Container Management</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id="{F798CC88-01A9-40E8-BEB1-9C272FD6B910}"/>
              </a:ext>
            </a:extLst>
          </p:cNvPr>
          <p:cNvSpPr>
            <a:spLocks noGrp="1"/>
          </p:cNvSpPr>
          <p:nvPr>
            <p:ph idx="10"/>
          </p:nvPr>
        </p:nvSpPr>
        <p:spPr>
          <a:xfrm>
            <a:off x="200025" y="962727"/>
            <a:ext cx="8712968" cy="3939902"/>
          </a:xfrm>
        </p:spPr>
        <p:txBody>
          <a:bodyPr/>
          <a:lstStyle/>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描述</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Container management software(</a:t>
            </a:r>
            <a:r>
              <a:rPr lang="en-US" altLang="zh-TW" dirty="0" smtClean="0">
                <a:latin typeface="微軟正黑體 Light" panose="020B0304030504040204" pitchFamily="34" charset="-120"/>
                <a:ea typeface="微軟正黑體 Light" panose="020B0304030504040204" pitchFamily="34" charset="-120"/>
                <a:cs typeface="Arial" panose="020B0604020202020204" pitchFamily="34" charset="0"/>
              </a:rPr>
              <a:t>CMS</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可以當作是作業環境的管理，它包含</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1800" u="sng" dirty="0" smtClean="0">
                <a:latin typeface="微軟正黑體 Light" panose="020B0304030504040204" pitchFamily="34" charset="-120"/>
                <a:ea typeface="微軟正黑體 Light" panose="020B0304030504040204" pitchFamily="34" charset="-120"/>
                <a:cs typeface="Arial" panose="020B0604020202020204" pitchFamily="34" charset="0"/>
              </a:rPr>
              <a:t>Container</a:t>
            </a:r>
            <a:r>
              <a:rPr lang="zh-TW" altLang="en-US" sz="1800" u="sng"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u="sng" dirty="0" smtClean="0">
                <a:latin typeface="微軟正黑體 Light" panose="020B0304030504040204" pitchFamily="34" charset="-120"/>
                <a:ea typeface="微軟正黑體 Light" panose="020B0304030504040204" pitchFamily="34" charset="-120"/>
                <a:cs typeface="Arial" panose="020B0604020202020204" pitchFamily="34" charset="0"/>
              </a:rPr>
              <a:t>runtime</a:t>
            </a:r>
            <a:r>
              <a:rPr lang="zh-TW" altLang="en-US" sz="1800" u="sng" dirty="0" smtClean="0">
                <a:latin typeface="微軟正黑體 Light" panose="020B0304030504040204" pitchFamily="34" charset="-120"/>
                <a:ea typeface="微軟正黑體 Light" panose="020B0304030504040204" pitchFamily="34" charset="-120"/>
                <a:cs typeface="Arial" panose="020B0604020202020204" pitchFamily="34" charset="0"/>
              </a:rPr>
              <a:t>、作業排程、資源管理</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等等</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也可以透過</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API</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做為</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部屬環境和基礎設施間的橋樑。</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優點</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t>
            </a:r>
          </a:p>
          <a:p>
            <a:pPr>
              <a:lnSpc>
                <a:spcPct val="150000"/>
              </a:lnSpc>
              <a:spcBef>
                <a:spcPts val="0"/>
              </a:spcBef>
            </a:pPr>
            <a:r>
              <a:rPr lang="en-US" altLang="zh-TW" sz="1800" b="1"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Container </a:t>
            </a:r>
            <a:r>
              <a:rPr lang="en-US" altLang="zh-TW" sz="1800" b="1"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Runtimes</a:t>
            </a:r>
            <a:r>
              <a:rPr lang="zh-TW" altLang="en-US" sz="1800"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有利於整合</a:t>
            </a:r>
            <a:r>
              <a:rPr lang="en-US" altLang="zh-TW" sz="1800" dirty="0" err="1">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Devops</a:t>
            </a:r>
            <a:r>
              <a:rPr lang="zh-TW" altLang="en-US" sz="1800"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工具和</a:t>
            </a:r>
            <a:r>
              <a:rPr lang="en-US" altLang="zh-TW" sz="1800"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workflows</a:t>
            </a:r>
          </a:p>
          <a:p>
            <a:pPr>
              <a:lnSpc>
                <a:spcPct val="150000"/>
              </a:lnSpc>
              <a:spcBef>
                <a:spcPts val="0"/>
              </a:spcBef>
            </a:pPr>
            <a:r>
              <a:rPr lang="en-US" altLang="zh-TW" sz="1800" b="1"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Container</a:t>
            </a:r>
            <a:r>
              <a:rPr lang="zh-TW" altLang="en-US" sz="1800" b="1"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則可</a:t>
            </a:r>
            <a:r>
              <a:rPr lang="zh-TW" altLang="en-US" sz="1800"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加速並簡化應用程式的生命週期、在不同環境間的轉換、優化資源</a:t>
            </a:r>
            <a:endParaRPr lang="en-US" altLang="zh-TW" sz="1800"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endParaRPr lang="en-US" altLang="zh-TW" sz="1800"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1800" u="sng"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u="sng"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需要注意的是</a:t>
            </a:r>
            <a:r>
              <a:rPr lang="en-US" altLang="zh-TW" sz="1800" u="sng"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2022</a:t>
            </a:r>
            <a:r>
              <a:rPr lang="zh-TW" altLang="en-US" sz="1800" u="sng"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年預估</a:t>
            </a:r>
            <a:r>
              <a:rPr lang="en-US" altLang="zh-TW" sz="1800" u="sng"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&gt;75%</a:t>
            </a:r>
            <a:r>
              <a:rPr lang="zh-TW" altLang="en-US" sz="1800" u="sng"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企業會使用</a:t>
            </a:r>
            <a:r>
              <a:rPr lang="en-US" altLang="zh-TW" sz="1800" u="sng"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Container</a:t>
            </a:r>
            <a:r>
              <a:rPr lang="zh-TW" altLang="en-US" sz="1800" u="sng"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u="sng"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applications</a:t>
            </a:r>
          </a:p>
          <a:p>
            <a:pPr>
              <a:lnSpc>
                <a:spcPct val="150000"/>
              </a:lnSpc>
              <a:spcBef>
                <a:spcPts val="0"/>
              </a:spcBef>
            </a:pPr>
            <a:r>
              <a:rPr lang="en-US" altLang="zh-TW" sz="1800"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   </a:t>
            </a:r>
            <a:endPar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331008459"/>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3</a:t>
            </a:r>
            <a:r>
              <a:rPr lang="en-US" altLang="zh-TW" sz="2800" dirty="0" smtClean="0">
                <a:solidFill>
                  <a:schemeClr val="bg1"/>
                </a:solidFill>
                <a:latin typeface="標楷體" panose="03000509000000000000" pitchFamily="65" charset="-120"/>
                <a:ea typeface="標楷體" panose="03000509000000000000" pitchFamily="65" charset="-120"/>
              </a:rPr>
              <a:t>: Container Management</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id="{F798CC88-01A9-40E8-BEB1-9C272FD6B910}"/>
              </a:ext>
            </a:extLst>
          </p:cNvPr>
          <p:cNvSpPr>
            <a:spLocks noGrp="1"/>
          </p:cNvSpPr>
          <p:nvPr>
            <p:ph idx="10"/>
          </p:nvPr>
        </p:nvSpPr>
        <p:spPr>
          <a:xfrm>
            <a:off x="200025" y="962727"/>
            <a:ext cx="8712968" cy="3939902"/>
          </a:xfrm>
        </p:spPr>
        <p:txBody>
          <a:bodyPr/>
          <a:lstStyle/>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建議</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zh-TW" altLang="en-US" sz="2000" dirty="0" smtClean="0">
                <a:latin typeface="微軟正黑體 Light" panose="020B0304030504040204" pitchFamily="34" charset="-120"/>
                <a:ea typeface="微軟正黑體 Light" panose="020B0304030504040204" pitchFamily="34" charset="-120"/>
                <a:cs typeface="Arial" panose="020B0604020202020204" pitchFamily="34" charset="0"/>
              </a:rPr>
              <a:t>需要注意的是</a:t>
            </a:r>
            <a:r>
              <a:rPr lang="en-US" altLang="zh-TW" sz="2000" dirty="0" smtClean="0">
                <a:latin typeface="微軟正黑體 Light" panose="020B0304030504040204" pitchFamily="34" charset="-120"/>
                <a:ea typeface="微軟正黑體 Light" panose="020B0304030504040204" pitchFamily="34" charset="-120"/>
                <a:cs typeface="Arial" panose="020B0604020202020204" pitchFamily="34" charset="0"/>
              </a:rPr>
              <a:t>windows</a:t>
            </a:r>
            <a:r>
              <a:rPr lang="zh-TW" altLang="en-US" sz="2000" dirty="0" smtClean="0">
                <a:latin typeface="微軟正黑體 Light" panose="020B0304030504040204" pitchFamily="34" charset="-120"/>
                <a:ea typeface="微軟正黑體 Light" panose="020B0304030504040204" pitchFamily="34" charset="-120"/>
                <a:cs typeface="Arial" panose="020B0604020202020204" pitchFamily="34" charset="0"/>
              </a:rPr>
              <a:t>環境是落後於</a:t>
            </a:r>
            <a:r>
              <a:rPr lang="en-US" altLang="zh-TW" sz="2000" dirty="0" err="1" smtClean="0">
                <a:latin typeface="微軟正黑體 Light" panose="020B0304030504040204" pitchFamily="34" charset="-120"/>
                <a:ea typeface="微軟正黑體 Light" panose="020B0304030504040204" pitchFamily="34" charset="-120"/>
                <a:cs typeface="Arial" panose="020B0604020202020204" pitchFamily="34" charset="0"/>
              </a:rPr>
              <a:t>linux</a:t>
            </a:r>
            <a:r>
              <a:rPr lang="zh-TW" altLang="en-US" sz="2000" dirty="0" smtClean="0">
                <a:latin typeface="微軟正黑體 Light" panose="020B0304030504040204" pitchFamily="34" charset="-120"/>
                <a:ea typeface="微軟正黑體 Light" panose="020B0304030504040204" pitchFamily="34" charset="-120"/>
                <a:cs typeface="Arial" panose="020B0604020202020204" pitchFamily="34" charset="0"/>
              </a:rPr>
              <a:t>環境的，文中也提到</a:t>
            </a:r>
            <a:endParaRPr lang="en-US" altLang="zh-TW" sz="20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什麼</a:t>
            </a: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組織適合使用</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Container</a:t>
            </a:r>
            <a:r>
              <a:rPr lang="zh-TW" altLang="en-US" sz="1800" b="1"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management?</a:t>
            </a:r>
          </a:p>
          <a:p>
            <a:pPr marL="342900" indent="-342900">
              <a:lnSpc>
                <a:spcPct val="150000"/>
              </a:lnSpc>
              <a:spcBef>
                <a:spcPts val="0"/>
              </a:spcBef>
              <a:buFont typeface="Arial" panose="020B0604020202020204" pitchFamily="34" charset="0"/>
              <a:buChar char="•"/>
            </a:pP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Devops</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導向</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marL="342900" indent="-342900">
              <a:lnSpc>
                <a:spcPct val="150000"/>
              </a:lnSpc>
              <a:spcBef>
                <a:spcPts val="0"/>
              </a:spcBef>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有意願使用微服務</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microservices</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架構</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並且擁有可擴展性，</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高容量</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(high-volume)</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應用程式</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marL="342900" indent="-342900">
              <a:lnSpc>
                <a:spcPct val="150000"/>
              </a:lnSpc>
              <a:spcBef>
                <a:spcPts val="0"/>
              </a:spcBef>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想在相同設施的情況下提高軟體速度</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marL="342900" indent="-342900">
              <a:lnSpc>
                <a:spcPct val="150000"/>
              </a:lnSpc>
              <a:spcBef>
                <a:spcPts val="0"/>
              </a:spcBef>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對組織而言擴展時間、優先供應這兩個因素是非常重要的</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367662192"/>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3</a:t>
            </a:r>
            <a:r>
              <a:rPr lang="en-US" altLang="zh-TW" sz="2800" dirty="0" smtClean="0">
                <a:solidFill>
                  <a:schemeClr val="bg1"/>
                </a:solidFill>
                <a:latin typeface="標楷體" panose="03000509000000000000" pitchFamily="65" charset="-120"/>
                <a:ea typeface="標楷體" panose="03000509000000000000" pitchFamily="65" charset="-120"/>
              </a:rPr>
              <a:t>: Container Management</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id="{F798CC88-01A9-40E8-BEB1-9C272FD6B910}"/>
              </a:ext>
            </a:extLst>
          </p:cNvPr>
          <p:cNvSpPr>
            <a:spLocks noGrp="1"/>
          </p:cNvSpPr>
          <p:nvPr>
            <p:ph idx="10"/>
          </p:nvPr>
        </p:nvSpPr>
        <p:spPr>
          <a:xfrm>
            <a:off x="200025" y="962727"/>
            <a:ext cx="8712968" cy="3939902"/>
          </a:xfrm>
        </p:spPr>
        <p:txBody>
          <a:bodyPr/>
          <a:lstStyle/>
          <a:p>
            <a:pPr>
              <a:lnSpc>
                <a:spcPct val="150000"/>
              </a:lnSpc>
              <a:spcBef>
                <a:spcPts val="0"/>
              </a:spcBef>
            </a:pP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Container Management Vendor:</a:t>
            </a:r>
          </a:p>
          <a:p>
            <a:pPr>
              <a:lnSpc>
                <a:spcPct val="150000"/>
              </a:lnSpc>
              <a:spcBef>
                <a:spcPts val="0"/>
              </a:spcBef>
            </a:pP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Kubernetes(k8s):</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是由</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Google</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開發並開源的系統，專門用以自動化部屬、彈性擴充及容器應用管理</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具</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分散式</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叢集</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架構等功能。</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管理功能特性</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p>
          <a:p>
            <a:pPr marL="342900" indent="-342900">
              <a:lnSpc>
                <a:spcPct val="150000"/>
              </a:lnSpc>
              <a:spcBef>
                <a:spcPts val="0"/>
              </a:spcBef>
              <a:buAutoNum type="arabicParenBoth"/>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多</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租戶管理</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介面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(2)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平台擴充</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性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(3)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高可用性管理</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介面</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應用</a:t>
            </a:r>
            <a:r>
              <a:rPr lang="zh-TW" altLang="en-US" sz="1800" b="1" dirty="0">
                <a:latin typeface="微軟正黑體 Light" panose="020B0304030504040204" pitchFamily="34" charset="-120"/>
                <a:ea typeface="微軟正黑體 Light" panose="020B0304030504040204" pitchFamily="34" charset="-120"/>
                <a:cs typeface="Arial" panose="020B0604020202020204" pitchFamily="34" charset="0"/>
              </a:rPr>
              <a:t>功能</a:t>
            </a: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特性</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p>
          <a:p>
            <a:pPr marL="342900" indent="-342900">
              <a:lnSpc>
                <a:spcPct val="150000"/>
              </a:lnSpc>
              <a:spcBef>
                <a:spcPts val="0"/>
              </a:spcBef>
              <a:buAutoNum type="arabicParenBoth"/>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滾動</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式</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升級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(2)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應用服務</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擴展性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(3)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自動化</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負載平衡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(4)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自動重啟失能</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服務</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1800" u="sng" dirty="0" smtClean="0">
                <a:latin typeface="微軟正黑體 Light" panose="020B0304030504040204" pitchFamily="34" charset="-120"/>
                <a:ea typeface="微軟正黑體 Light" panose="020B0304030504040204" pitchFamily="34" charset="-120"/>
                <a:cs typeface="Arial" panose="020B0604020202020204" pitchFamily="34" charset="0"/>
              </a:rPr>
              <a:t>但企業等級的</a:t>
            </a:r>
            <a:r>
              <a:rPr lang="en-US" altLang="zh-TW" sz="1800" u="sng" dirty="0" smtClean="0">
                <a:latin typeface="微軟正黑體 Light" panose="020B0304030504040204" pitchFamily="34" charset="-120"/>
                <a:ea typeface="微軟正黑體 Light" panose="020B0304030504040204" pitchFamily="34" charset="-120"/>
                <a:cs typeface="Arial" panose="020B0604020202020204" pitchFamily="34" charset="0"/>
              </a:rPr>
              <a:t>K8S</a:t>
            </a:r>
            <a:r>
              <a:rPr lang="zh-TW" altLang="en-US" sz="1800" u="sng" dirty="0" smtClean="0">
                <a:latin typeface="微軟正黑體 Light" panose="020B0304030504040204" pitchFamily="34" charset="-120"/>
                <a:ea typeface="微軟正黑體 Light" panose="020B0304030504040204" pitchFamily="34" charset="-120"/>
                <a:cs typeface="Arial" panose="020B0604020202020204" pitchFamily="34" charset="0"/>
              </a:rPr>
              <a:t>在安全性、網路、多租戶及穩定度上尚未成熟。</a:t>
            </a:r>
            <a:endParaRPr lang="en-US" altLang="zh-TW" sz="1800" u="sng" dirty="0" smtClean="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155233925"/>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3</a:t>
            </a:r>
            <a:r>
              <a:rPr lang="en-US" altLang="zh-TW" sz="2800" dirty="0" smtClean="0">
                <a:solidFill>
                  <a:schemeClr val="bg1"/>
                </a:solidFill>
                <a:latin typeface="標楷體" panose="03000509000000000000" pitchFamily="65" charset="-120"/>
                <a:ea typeface="標楷體" panose="03000509000000000000" pitchFamily="65" charset="-120"/>
              </a:rPr>
              <a:t>: Container Management</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id="{F798CC88-01A9-40E8-BEB1-9C272FD6B910}"/>
              </a:ext>
            </a:extLst>
          </p:cNvPr>
          <p:cNvSpPr>
            <a:spLocks noGrp="1"/>
          </p:cNvSpPr>
          <p:nvPr>
            <p:ph idx="10"/>
          </p:nvPr>
        </p:nvSpPr>
        <p:spPr>
          <a:xfrm>
            <a:off x="200025" y="962727"/>
            <a:ext cx="8712968" cy="3939902"/>
          </a:xfrm>
        </p:spPr>
        <p:txBody>
          <a:bodyPr/>
          <a:lstStyle/>
          <a:p>
            <a:pPr>
              <a:lnSpc>
                <a:spcPct val="150000"/>
              </a:lnSpc>
              <a:spcBef>
                <a:spcPts val="0"/>
              </a:spcBef>
            </a:pP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Container Management Vendor:</a:t>
            </a:r>
          </a:p>
          <a:p>
            <a:pPr>
              <a:lnSpc>
                <a:spcPct val="150000"/>
              </a:lnSpc>
              <a:spcBef>
                <a:spcPts val="0"/>
              </a:spcBef>
            </a:pP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VMWare</a:t>
            </a: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err="1" smtClean="0">
                <a:latin typeface="微軟正黑體 Light" panose="020B0304030504040204" pitchFamily="34" charset="-120"/>
                <a:ea typeface="微軟正黑體 Light" panose="020B0304030504040204" pitchFamily="34" charset="-120"/>
                <a:cs typeface="Arial" panose="020B0604020202020204" pitchFamily="34" charset="0"/>
              </a:rPr>
              <a:t>PKS:</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VMWare</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是戴</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爾科技（戴爾電腦母公司）旗下軟體公司，提供雲端運算和硬體虛擬化的軟體和</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服務，號稱</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是第一個成功商業化的虛擬化</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x86</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架構</a:t>
            </a:r>
            <a:r>
              <a:rPr lang="zh-TW" altLang="en-US" sz="1600" dirty="0" smtClean="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6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VMWare</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Pivotal</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與</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Google</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cloud</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合作推出</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VMWare</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PKS</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PKS</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與</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Google</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雲端平台、</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NSX</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結合提供容器網路負載平衡與安全性，私有容器登錄工具則擁有企業級的管理和安全性。</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IT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人員可以透過</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PKS</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快速佈建、擴充</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K8S</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叢集供開發人員部署容器化的應用程式</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(containerized)</a:t>
            </a:r>
          </a:p>
          <a:p>
            <a:pPr>
              <a:lnSpc>
                <a:spcPct val="150000"/>
              </a:lnSpc>
              <a:spcBef>
                <a:spcPts val="0"/>
              </a:spcBef>
            </a:pPr>
            <a:endParaRPr lang="en-US" altLang="zh-TW" sz="1600" dirty="0" smtClean="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grpSp>
        <p:nvGrpSpPr>
          <p:cNvPr id="7" name="群組 6"/>
          <p:cNvGrpSpPr/>
          <p:nvPr/>
        </p:nvGrpSpPr>
        <p:grpSpPr>
          <a:xfrm>
            <a:off x="1028251" y="3667768"/>
            <a:ext cx="7623974" cy="1396786"/>
            <a:chOff x="251613" y="3641101"/>
            <a:chExt cx="7623974" cy="1396786"/>
          </a:xfrm>
        </p:grpSpPr>
        <p:sp>
          <p:nvSpPr>
            <p:cNvPr id="3" name="文字方塊 2"/>
            <p:cNvSpPr txBox="1"/>
            <p:nvPr/>
          </p:nvSpPr>
          <p:spPr>
            <a:xfrm>
              <a:off x="251613" y="4058141"/>
              <a:ext cx="1728192" cy="923330"/>
            </a:xfrm>
            <a:prstGeom prst="rect">
              <a:avLst/>
            </a:prstGeom>
            <a:solidFill>
              <a:srgbClr val="92D050"/>
            </a:solidFill>
          </p:spPr>
          <p:txBody>
            <a:bodyPr wrap="square" rtlCol="0">
              <a:spAutoFit/>
            </a:bodyPr>
            <a:lstStyle/>
            <a:p>
              <a:pPr algn="ctr"/>
              <a:endParaRPr lang="en-US" altLang="zh-TW" dirty="0" smtClean="0"/>
            </a:p>
            <a:p>
              <a:pPr algn="ctr"/>
              <a:r>
                <a:rPr lang="en-US" altLang="zh-TW" dirty="0" smtClean="0"/>
                <a:t>PKS</a:t>
              </a:r>
            </a:p>
            <a:p>
              <a:pPr algn="ctr"/>
              <a:endParaRPr lang="zh-TW" altLang="en-US" dirty="0"/>
            </a:p>
          </p:txBody>
        </p:sp>
        <p:sp>
          <p:nvSpPr>
            <p:cNvPr id="5" name="向右箭號 4"/>
            <p:cNvSpPr/>
            <p:nvPr/>
          </p:nvSpPr>
          <p:spPr>
            <a:xfrm>
              <a:off x="2125627" y="4276524"/>
              <a:ext cx="72008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文字方塊 30"/>
            <p:cNvSpPr txBox="1"/>
            <p:nvPr/>
          </p:nvSpPr>
          <p:spPr>
            <a:xfrm>
              <a:off x="2908801" y="3730265"/>
              <a:ext cx="1728192" cy="369332"/>
            </a:xfrm>
            <a:prstGeom prst="rect">
              <a:avLst/>
            </a:prstGeom>
            <a:solidFill>
              <a:srgbClr val="FFC000"/>
            </a:solidFill>
          </p:spPr>
          <p:txBody>
            <a:bodyPr wrap="square" rtlCol="0">
              <a:spAutoFit/>
            </a:bodyPr>
            <a:lstStyle/>
            <a:p>
              <a:pPr algn="ctr"/>
              <a:r>
                <a:rPr lang="en-US" altLang="zh-TW" dirty="0" smtClean="0"/>
                <a:t>K8S_1</a:t>
              </a:r>
            </a:p>
          </p:txBody>
        </p:sp>
        <p:sp>
          <p:nvSpPr>
            <p:cNvPr id="33" name="文字方塊 32"/>
            <p:cNvSpPr txBox="1"/>
            <p:nvPr/>
          </p:nvSpPr>
          <p:spPr>
            <a:xfrm>
              <a:off x="2916915" y="4216118"/>
              <a:ext cx="1728192" cy="369332"/>
            </a:xfrm>
            <a:prstGeom prst="rect">
              <a:avLst/>
            </a:prstGeom>
            <a:solidFill>
              <a:srgbClr val="FFC000"/>
            </a:solidFill>
          </p:spPr>
          <p:txBody>
            <a:bodyPr wrap="square" rtlCol="0">
              <a:spAutoFit/>
            </a:bodyPr>
            <a:lstStyle/>
            <a:p>
              <a:pPr algn="ctr"/>
              <a:r>
                <a:rPr lang="en-US" altLang="zh-TW" dirty="0" smtClean="0"/>
                <a:t>K8S_2</a:t>
              </a:r>
            </a:p>
          </p:txBody>
        </p:sp>
        <p:sp>
          <p:nvSpPr>
            <p:cNvPr id="34" name="文字方塊 33"/>
            <p:cNvSpPr txBox="1"/>
            <p:nvPr/>
          </p:nvSpPr>
          <p:spPr>
            <a:xfrm>
              <a:off x="2916915" y="4668555"/>
              <a:ext cx="1728192" cy="369332"/>
            </a:xfrm>
            <a:prstGeom prst="rect">
              <a:avLst/>
            </a:prstGeom>
            <a:solidFill>
              <a:srgbClr val="FFC000"/>
            </a:solidFill>
          </p:spPr>
          <p:txBody>
            <a:bodyPr wrap="square" rtlCol="0">
              <a:spAutoFit/>
            </a:bodyPr>
            <a:lstStyle/>
            <a:p>
              <a:pPr algn="ctr"/>
              <a:r>
                <a:rPr lang="en-US" altLang="zh-TW" dirty="0" smtClean="0"/>
                <a:t>K8S_3</a:t>
              </a:r>
            </a:p>
          </p:txBody>
        </p:sp>
        <p:sp>
          <p:nvSpPr>
            <p:cNvPr id="35" name="向右箭號 34"/>
            <p:cNvSpPr/>
            <p:nvPr/>
          </p:nvSpPr>
          <p:spPr>
            <a:xfrm>
              <a:off x="4827611" y="3727142"/>
              <a:ext cx="720080" cy="2675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向右箭號 35"/>
            <p:cNvSpPr/>
            <p:nvPr/>
          </p:nvSpPr>
          <p:spPr>
            <a:xfrm rot="1253402">
              <a:off x="4825394" y="4133527"/>
              <a:ext cx="694572" cy="1246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向右箭號 36"/>
            <p:cNvSpPr/>
            <p:nvPr/>
          </p:nvSpPr>
          <p:spPr>
            <a:xfrm>
              <a:off x="4827611" y="4668555"/>
              <a:ext cx="72008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5597268" y="3641101"/>
              <a:ext cx="2256479" cy="369332"/>
            </a:xfrm>
            <a:prstGeom prst="rect">
              <a:avLst/>
            </a:prstGeom>
            <a:solidFill>
              <a:srgbClr val="FFFF00"/>
            </a:solidFill>
          </p:spPr>
          <p:txBody>
            <a:bodyPr wrap="square" rtlCol="0">
              <a:spAutoFit/>
            </a:bodyPr>
            <a:lstStyle/>
            <a:p>
              <a:r>
                <a:rPr lang="en-US" altLang="zh-TW" dirty="0" smtClean="0"/>
                <a:t>Containerized App1</a:t>
              </a:r>
              <a:endParaRPr lang="zh-TW" altLang="en-US" dirty="0"/>
            </a:p>
          </p:txBody>
        </p:sp>
        <p:sp>
          <p:nvSpPr>
            <p:cNvPr id="38" name="文字方塊 37"/>
            <p:cNvSpPr txBox="1"/>
            <p:nvPr/>
          </p:nvSpPr>
          <p:spPr>
            <a:xfrm>
              <a:off x="5619108" y="4150474"/>
              <a:ext cx="2256479" cy="369332"/>
            </a:xfrm>
            <a:prstGeom prst="rect">
              <a:avLst/>
            </a:prstGeom>
            <a:solidFill>
              <a:srgbClr val="FFFF00"/>
            </a:solidFill>
          </p:spPr>
          <p:txBody>
            <a:bodyPr wrap="square" rtlCol="0">
              <a:spAutoFit/>
            </a:bodyPr>
            <a:lstStyle/>
            <a:p>
              <a:r>
                <a:rPr lang="en-US" altLang="zh-TW" dirty="0" smtClean="0"/>
                <a:t>Containerized App2</a:t>
              </a:r>
              <a:endParaRPr lang="zh-TW" altLang="en-US" dirty="0"/>
            </a:p>
          </p:txBody>
        </p:sp>
        <p:sp>
          <p:nvSpPr>
            <p:cNvPr id="39" name="文字方塊 38"/>
            <p:cNvSpPr txBox="1"/>
            <p:nvPr/>
          </p:nvSpPr>
          <p:spPr>
            <a:xfrm>
              <a:off x="5619108" y="4621960"/>
              <a:ext cx="2256479" cy="369332"/>
            </a:xfrm>
            <a:prstGeom prst="rect">
              <a:avLst/>
            </a:prstGeom>
            <a:solidFill>
              <a:srgbClr val="FFFF00"/>
            </a:solidFill>
          </p:spPr>
          <p:txBody>
            <a:bodyPr wrap="square" rtlCol="0">
              <a:spAutoFit/>
            </a:bodyPr>
            <a:lstStyle/>
            <a:p>
              <a:r>
                <a:rPr lang="en-US" altLang="zh-TW" dirty="0" smtClean="0"/>
                <a:t>Containerized App3</a:t>
              </a:r>
              <a:endParaRPr lang="zh-TW" altLang="en-US" dirty="0"/>
            </a:p>
          </p:txBody>
        </p:sp>
      </p:grpSp>
    </p:spTree>
    <p:custDataLst>
      <p:tags r:id="rId1"/>
    </p:custDataLst>
    <p:extLst>
      <p:ext uri="{BB962C8B-B14F-4D97-AF65-F5344CB8AC3E}">
        <p14:creationId xmlns:p14="http://schemas.microsoft.com/office/powerpoint/2010/main" val="2291410303"/>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3</a:t>
            </a:r>
            <a:r>
              <a:rPr lang="en-US" altLang="zh-TW" sz="2800" dirty="0" smtClean="0">
                <a:solidFill>
                  <a:schemeClr val="bg1"/>
                </a:solidFill>
                <a:latin typeface="標楷體" panose="03000509000000000000" pitchFamily="65" charset="-120"/>
                <a:ea typeface="標楷體" panose="03000509000000000000" pitchFamily="65" charset="-120"/>
              </a:rPr>
              <a:t>: Container Management</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id="{F798CC88-01A9-40E8-BEB1-9C272FD6B910}"/>
              </a:ext>
            </a:extLst>
          </p:cNvPr>
          <p:cNvSpPr>
            <a:spLocks noGrp="1"/>
          </p:cNvSpPr>
          <p:nvPr>
            <p:ph idx="10"/>
          </p:nvPr>
        </p:nvSpPr>
        <p:spPr>
          <a:xfrm>
            <a:off x="200025" y="962727"/>
            <a:ext cx="8712968" cy="3939902"/>
          </a:xfrm>
        </p:spPr>
        <p:txBody>
          <a:bodyPr/>
          <a:lstStyle/>
          <a:p>
            <a:pPr>
              <a:lnSpc>
                <a:spcPct val="150000"/>
              </a:lnSpc>
              <a:spcBef>
                <a:spcPts val="0"/>
              </a:spcBef>
            </a:pP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Container Management Vendor:</a:t>
            </a:r>
          </a:p>
          <a:p>
            <a:pPr>
              <a:lnSpc>
                <a:spcPct val="150000"/>
              </a:lnSpc>
              <a:spcBef>
                <a:spcPts val="0"/>
              </a:spcBef>
            </a:pPr>
            <a:r>
              <a:rPr lang="en-US" altLang="zh-TW" sz="1800" b="1" dirty="0">
                <a:latin typeface="微軟正黑體 Light" panose="020B0304030504040204" pitchFamily="34" charset="-120"/>
                <a:ea typeface="微軟正黑體 Light" panose="020B0304030504040204" pitchFamily="34" charset="-120"/>
                <a:cs typeface="Arial" panose="020B0604020202020204" pitchFamily="34" charset="0"/>
              </a:rPr>
              <a:t>Red Hat </a:t>
            </a:r>
            <a:r>
              <a:rPr lang="en-US" altLang="zh-TW" sz="1800" b="1" dirty="0" err="1">
                <a:latin typeface="微軟正黑體 Light" panose="020B0304030504040204" pitchFamily="34" charset="-120"/>
                <a:ea typeface="微軟正黑體 Light" panose="020B0304030504040204" pitchFamily="34" charset="-120"/>
                <a:cs typeface="Arial" panose="020B0604020202020204" pitchFamily="34" charset="0"/>
              </a:rPr>
              <a:t>Openshift</a:t>
            </a:r>
            <a:r>
              <a:rPr lang="en-US" altLang="zh-TW" sz="1800" b="1" dirty="0">
                <a:latin typeface="微軟正黑體 Light" panose="020B0304030504040204" pitchFamily="34" charset="-120"/>
                <a:ea typeface="微軟正黑體 Light" panose="020B0304030504040204" pitchFamily="34" charset="-120"/>
                <a:cs typeface="Arial" panose="020B0604020202020204" pitchFamily="34" charset="0"/>
              </a:rPr>
              <a:t>(with IBM): </a:t>
            </a:r>
            <a:r>
              <a:rPr lang="en-US" altLang="zh-TW" sz="1800" dirty="0" err="1">
                <a:latin typeface="微軟正黑體 Light" panose="020B0304030504040204" pitchFamily="34" charset="-120"/>
                <a:ea typeface="微軟正黑體 Light" panose="020B0304030504040204" pitchFamily="34" charset="-120"/>
                <a:cs typeface="Arial" panose="020B0604020202020204" pitchFamily="34" charset="0"/>
              </a:rPr>
              <a:t>OpenShift</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是由紅帽公司推出的雲端運算平台或可以理解為</a:t>
            </a:r>
            <a:r>
              <a:rPr lang="en-US" altLang="zh-TW" sz="1800" dirty="0" err="1">
                <a:latin typeface="微軟正黑體 Light" panose="020B0304030504040204" pitchFamily="34" charset="-120"/>
                <a:ea typeface="微軟正黑體 Light" panose="020B0304030504040204" pitchFamily="34" charset="-120"/>
                <a:cs typeface="Arial" panose="020B0604020202020204" pitchFamily="34" charset="0"/>
              </a:rPr>
              <a:t>kubernetes</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容器管理平台，開發人員可以快速安全</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地整併企業</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工作量並將其部署到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Kubernetes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叢集中。</a:t>
            </a:r>
            <a:endPar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1800" dirty="0" err="1">
                <a:latin typeface="微軟正黑體 Light" panose="020B0304030504040204" pitchFamily="34" charset="-120"/>
                <a:ea typeface="微軟正黑體 Light" panose="020B0304030504040204" pitchFamily="34" charset="-120"/>
                <a:cs typeface="Arial" panose="020B0604020202020204" pitchFamily="34" charset="0"/>
              </a:rPr>
              <a:t>OpenShift</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叢集建置在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Kubernetes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儲存器編排上，提供</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作業環境的</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一致性及彈性</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而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IBM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則管理 </a:t>
            </a:r>
            <a:r>
              <a:rPr lang="en-US" altLang="zh-TW" sz="1800" dirty="0" err="1">
                <a:latin typeface="微軟正黑體 Light" panose="020B0304030504040204" pitchFamily="34" charset="-120"/>
                <a:ea typeface="微軟正黑體 Light" panose="020B0304030504040204" pitchFamily="34" charset="-120"/>
                <a:cs typeface="Arial" panose="020B0604020202020204" pitchFamily="34" charset="0"/>
              </a:rPr>
              <a:t>OpenShift</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的儲存器平台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(OCP)</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83491353"/>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a:t>
            </a:r>
            <a:r>
              <a:rPr lang="en-US" altLang="zh-TW" sz="2800" dirty="0" smtClean="0">
                <a:solidFill>
                  <a:schemeClr val="bg1"/>
                </a:solidFill>
                <a:latin typeface="標楷體" panose="03000509000000000000" pitchFamily="65" charset="-120"/>
                <a:ea typeface="標楷體" panose="03000509000000000000" pitchFamily="65" charset="-120"/>
              </a:rPr>
              <a:t>4: </a:t>
            </a:r>
            <a:r>
              <a:rPr lang="en-US" altLang="zh-TW" sz="2800" dirty="0" err="1" smtClean="0">
                <a:solidFill>
                  <a:schemeClr val="bg1"/>
                </a:solidFill>
                <a:latin typeface="標楷體" panose="03000509000000000000" pitchFamily="65" charset="-120"/>
                <a:ea typeface="標楷體" panose="03000509000000000000" pitchFamily="65" charset="-120"/>
              </a:rPr>
              <a:t>Devops</a:t>
            </a:r>
            <a:r>
              <a:rPr lang="en-US" altLang="zh-TW" sz="2800" dirty="0" smtClean="0">
                <a:solidFill>
                  <a:schemeClr val="bg1"/>
                </a:solidFill>
                <a:latin typeface="標楷體" panose="03000509000000000000" pitchFamily="65" charset="-120"/>
                <a:ea typeface="標楷體" panose="03000509000000000000" pitchFamily="65" charset="-120"/>
              </a:rPr>
              <a:t> Toolchain</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id="{F798CC88-01A9-40E8-BEB1-9C272FD6B910}"/>
              </a:ext>
            </a:extLst>
          </p:cNvPr>
          <p:cNvSpPr>
            <a:spLocks noGrp="1"/>
          </p:cNvSpPr>
          <p:nvPr>
            <p:ph idx="10"/>
          </p:nvPr>
        </p:nvSpPr>
        <p:spPr>
          <a:xfrm>
            <a:off x="200025" y="962727"/>
            <a:ext cx="8712968" cy="3939902"/>
          </a:xfrm>
        </p:spPr>
        <p:txBody>
          <a:bodyPr/>
          <a:lstStyle/>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描述</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DevOps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pipeline </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activity</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通常包含</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plan</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 create, verify, release, </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configure,monitor</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對應不同的步驟需使用不同的軟體工具，現在則有供應商將其整合。</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2022</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年預計有</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30%</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以上的企業會使用，相比於</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2018</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年的</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&lt;10%</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優點</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t>
            </a: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消除程式開發上溝通執行的障礙，確保程式品質跟交</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期，並使開發</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和交付</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(delivery)</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流程</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自動化。</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Gartner</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建議</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IT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組織</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依據業務</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性質去選擇所需的</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Toolchain</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；然而如果有多個交付平台</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(ex.</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雲、</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App)</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，這時就需要多個不同供應商的工具搭配使用。</a:t>
            </a:r>
            <a:endPar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718230564"/>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a:t>
            </a:r>
            <a:r>
              <a:rPr lang="en-US" altLang="zh-TW" sz="2800" dirty="0" smtClean="0">
                <a:solidFill>
                  <a:schemeClr val="bg1"/>
                </a:solidFill>
                <a:latin typeface="標楷體" panose="03000509000000000000" pitchFamily="65" charset="-120"/>
                <a:ea typeface="標楷體" panose="03000509000000000000" pitchFamily="65" charset="-120"/>
              </a:rPr>
              <a:t>4: </a:t>
            </a:r>
            <a:r>
              <a:rPr lang="en-US" altLang="zh-TW" sz="2800" dirty="0" err="1" smtClean="0">
                <a:solidFill>
                  <a:schemeClr val="bg1"/>
                </a:solidFill>
                <a:latin typeface="標楷體" panose="03000509000000000000" pitchFamily="65" charset="-120"/>
                <a:ea typeface="標楷體" panose="03000509000000000000" pitchFamily="65" charset="-120"/>
              </a:rPr>
              <a:t>Devops</a:t>
            </a:r>
            <a:r>
              <a:rPr lang="en-US" altLang="zh-TW" sz="2800" dirty="0" smtClean="0">
                <a:solidFill>
                  <a:schemeClr val="bg1"/>
                </a:solidFill>
                <a:latin typeface="標楷體" panose="03000509000000000000" pitchFamily="65" charset="-120"/>
                <a:ea typeface="標楷體" panose="03000509000000000000" pitchFamily="65" charset="-120"/>
              </a:rPr>
              <a:t> Toolchain</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id="{F798CC88-01A9-40E8-BEB1-9C272FD6B910}"/>
              </a:ext>
            </a:extLst>
          </p:cNvPr>
          <p:cNvSpPr>
            <a:spLocks noGrp="1"/>
          </p:cNvSpPr>
          <p:nvPr>
            <p:ph idx="10"/>
          </p:nvPr>
        </p:nvSpPr>
        <p:spPr>
          <a:xfrm>
            <a:off x="200025" y="962727"/>
            <a:ext cx="8712968" cy="3939902"/>
          </a:xfrm>
        </p:spPr>
        <p:txBody>
          <a:bodyPr/>
          <a:lstStyle/>
          <a:p>
            <a:pPr>
              <a:lnSpc>
                <a:spcPct val="150000"/>
              </a:lnSpc>
              <a:spcBef>
                <a:spcPts val="0"/>
              </a:spcBef>
            </a:pPr>
            <a:r>
              <a:rPr lang="en-US" altLang="zh-TW" sz="1800" b="1" dirty="0" err="1">
                <a:latin typeface="微軟正黑體 Light" panose="020B0304030504040204" pitchFamily="34" charset="-120"/>
                <a:ea typeface="微軟正黑體 Light" panose="020B0304030504040204" pitchFamily="34" charset="-120"/>
                <a:cs typeface="Arial" panose="020B0604020202020204" pitchFamily="34" charset="0"/>
              </a:rPr>
              <a:t>Devops</a:t>
            </a:r>
            <a:r>
              <a:rPr lang="en-US" altLang="zh-TW" sz="1800" b="1"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Toolchain</a:t>
            </a: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Vendor:</a:t>
            </a:r>
          </a:p>
          <a:p>
            <a:pPr>
              <a:lnSpc>
                <a:spcPct val="150000"/>
              </a:lnSpc>
              <a:spcBef>
                <a:spcPts val="0"/>
              </a:spcBef>
            </a:pPr>
            <a:r>
              <a:rPr lang="en-US" altLang="zh-TW" sz="1800" b="1" dirty="0" err="1" smtClean="0">
                <a:latin typeface="微軟正黑體 Light" panose="020B0304030504040204" pitchFamily="34" charset="-120"/>
                <a:ea typeface="微軟正黑體 Light" panose="020B0304030504040204" pitchFamily="34" charset="-120"/>
                <a:cs typeface="Arial" panose="020B0604020202020204" pitchFamily="34" charset="0"/>
              </a:rPr>
              <a:t>GitLab</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一款基於 </a:t>
            </a:r>
            <a:r>
              <a:rPr lang="en-US" altLang="zh-TW" sz="1800" dirty="0" err="1">
                <a:latin typeface="微軟正黑體 Light" panose="020B0304030504040204" pitchFamily="34" charset="-120"/>
                <a:ea typeface="微軟正黑體 Light" panose="020B0304030504040204" pitchFamily="34" charset="-120"/>
                <a:cs typeface="Arial" panose="020B0604020202020204" pitchFamily="34" charset="0"/>
              </a:rPr>
              <a:t>Git</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的完全整合的軟體開發</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平台。另外</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sz="1800" dirty="0" err="1">
                <a:latin typeface="微軟正黑體 Light" panose="020B0304030504040204" pitchFamily="34" charset="-120"/>
                <a:ea typeface="微軟正黑體 Light" panose="020B0304030504040204" pitchFamily="34" charset="-120"/>
                <a:cs typeface="Arial" panose="020B0604020202020204" pitchFamily="34" charset="0"/>
              </a:rPr>
              <a:t>GitLab</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且具有</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wiki</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以及線上編輯、</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issue</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跟蹤功能、</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CI/CD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等功能。</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每一次的提交</a:t>
            </a:r>
            <a:r>
              <a:rPr lang="zh-TW" altLang="en-US" dirty="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dirty="0">
                <a:latin typeface="微軟正黑體 Light" panose="020B0304030504040204" pitchFamily="34" charset="-120"/>
                <a:ea typeface="微軟正黑體 Light" panose="020B0304030504040204" pitchFamily="34" charset="-120"/>
                <a:cs typeface="Arial" panose="020B0604020202020204" pitchFamily="34" charset="0"/>
              </a:rPr>
              <a:t>commit</a:t>
            </a:r>
            <a:r>
              <a:rPr lang="zh-TW" altLang="en-US"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後都會觸發</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CI/CD</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的動作產生流水</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線</a:t>
            </a:r>
            <a:r>
              <a:rPr lang="zh-TW" altLang="en-US" dirty="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dirty="0">
                <a:latin typeface="微軟正黑體 Light" panose="020B0304030504040204" pitchFamily="34" charset="-120"/>
                <a:ea typeface="微軟正黑體 Light" panose="020B0304030504040204" pitchFamily="34" charset="-120"/>
                <a:cs typeface="Arial" panose="020B0604020202020204" pitchFamily="34" charset="0"/>
              </a:rPr>
              <a:t>pipeline</a:t>
            </a:r>
            <a:r>
              <a:rPr lang="zh-TW" altLang="en-US"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包含不同</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階段</a:t>
            </a:r>
            <a:r>
              <a:rPr lang="zh-TW" altLang="en-US" dirty="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dirty="0">
                <a:latin typeface="微軟正黑體 Light" panose="020B0304030504040204" pitchFamily="34" charset="-120"/>
                <a:ea typeface="微軟正黑體 Light" panose="020B0304030504040204" pitchFamily="34" charset="-120"/>
                <a:cs typeface="Arial" panose="020B0604020202020204" pitchFamily="34" charset="0"/>
              </a:rPr>
              <a:t>Stage</a:t>
            </a:r>
            <a:r>
              <a:rPr lang="zh-TW" altLang="en-US"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階段用於</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邏輯切割，同一階段的任務以並列方式執行，階段間是順序執行，上一個階段執行失敗，下一個階段將不會執行</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pic>
        <p:nvPicPr>
          <p:cNvPr id="3" name="圖片 2" descr="畫面剪輯"/>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88224" y="3124103"/>
            <a:ext cx="2232248" cy="1989702"/>
          </a:xfrm>
          <a:prstGeom prst="rect">
            <a:avLst/>
          </a:prstGeom>
        </p:spPr>
      </p:pic>
    </p:spTree>
    <p:custDataLst>
      <p:tags r:id="rId1"/>
    </p:custDataLst>
    <p:extLst>
      <p:ext uri="{BB962C8B-B14F-4D97-AF65-F5344CB8AC3E}">
        <p14:creationId xmlns:p14="http://schemas.microsoft.com/office/powerpoint/2010/main" val="3292549912"/>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a:t>
            </a:r>
            <a:r>
              <a:rPr lang="en-US" altLang="zh-TW" sz="2800" dirty="0" smtClean="0">
                <a:solidFill>
                  <a:schemeClr val="bg1"/>
                </a:solidFill>
                <a:latin typeface="標楷體" panose="03000509000000000000" pitchFamily="65" charset="-120"/>
                <a:ea typeface="標楷體" panose="03000509000000000000" pitchFamily="65" charset="-120"/>
              </a:rPr>
              <a:t>4: </a:t>
            </a:r>
            <a:r>
              <a:rPr lang="en-US" altLang="zh-TW" sz="2800" dirty="0" err="1" smtClean="0">
                <a:solidFill>
                  <a:schemeClr val="bg1"/>
                </a:solidFill>
                <a:latin typeface="標楷體" panose="03000509000000000000" pitchFamily="65" charset="-120"/>
                <a:ea typeface="標楷體" panose="03000509000000000000" pitchFamily="65" charset="-120"/>
              </a:rPr>
              <a:t>Devops</a:t>
            </a:r>
            <a:r>
              <a:rPr lang="en-US" altLang="zh-TW" sz="2800" dirty="0" smtClean="0">
                <a:solidFill>
                  <a:schemeClr val="bg1"/>
                </a:solidFill>
                <a:latin typeface="標楷體" panose="03000509000000000000" pitchFamily="65" charset="-120"/>
                <a:ea typeface="標楷體" panose="03000509000000000000" pitchFamily="65" charset="-120"/>
              </a:rPr>
              <a:t> Toolchain</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id="{F798CC88-01A9-40E8-BEB1-9C272FD6B910}"/>
              </a:ext>
            </a:extLst>
          </p:cNvPr>
          <p:cNvSpPr>
            <a:spLocks noGrp="1"/>
          </p:cNvSpPr>
          <p:nvPr>
            <p:ph idx="10"/>
          </p:nvPr>
        </p:nvSpPr>
        <p:spPr>
          <a:xfrm>
            <a:off x="200025" y="962727"/>
            <a:ext cx="8712968" cy="3939902"/>
          </a:xfrm>
        </p:spPr>
        <p:txBody>
          <a:bodyPr/>
          <a:lstStyle/>
          <a:p>
            <a:pPr>
              <a:lnSpc>
                <a:spcPct val="150000"/>
              </a:lnSpc>
              <a:spcBef>
                <a:spcPts val="0"/>
              </a:spcBef>
            </a:pPr>
            <a:r>
              <a:rPr lang="en-US" altLang="zh-TW" sz="1800" b="1" dirty="0" err="1">
                <a:latin typeface="微軟正黑體 Light" panose="020B0304030504040204" pitchFamily="34" charset="-120"/>
                <a:ea typeface="微軟正黑體 Light" panose="020B0304030504040204" pitchFamily="34" charset="-120"/>
                <a:cs typeface="Arial" panose="020B0604020202020204" pitchFamily="34" charset="0"/>
              </a:rPr>
              <a:t>Devops</a:t>
            </a:r>
            <a:r>
              <a:rPr lang="en-US" altLang="zh-TW" sz="1800" b="1"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Toolchain</a:t>
            </a: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Vendor:</a:t>
            </a: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文中提到其他針對</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Devops</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不同階段所使用的工具，包含</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en-US" altLang="zh-TW" sz="1800" b="1" dirty="0">
                <a:latin typeface="微軟正黑體 Light" panose="020B0304030504040204" pitchFamily="34" charset="-120"/>
                <a:ea typeface="微軟正黑體 Light" panose="020B0304030504040204" pitchFamily="34" charset="-120"/>
              </a:rPr>
              <a:t>Continuous configuration automation</a:t>
            </a:r>
            <a:r>
              <a:rPr lang="en-US" altLang="zh-TW" sz="1800" b="1" dirty="0" smtClean="0">
                <a:latin typeface="微軟正黑體 Light" panose="020B0304030504040204" pitchFamily="34" charset="-120"/>
                <a:ea typeface="微軟正黑體 Light" panose="020B0304030504040204" pitchFamily="34" charset="-120"/>
              </a:rPr>
              <a:t>:</a:t>
            </a:r>
          </a:p>
          <a:p>
            <a:pPr>
              <a:lnSpc>
                <a:spcPct val="150000"/>
              </a:lnSpc>
              <a:spcBef>
                <a:spcPts val="0"/>
              </a:spcBef>
            </a:pPr>
            <a:r>
              <a:rPr lang="en-US" altLang="zh-TW" sz="1800" dirty="0" smtClean="0">
                <a:latin typeface="微軟正黑體 Light" panose="020B0304030504040204" pitchFamily="34" charset="-120"/>
                <a:ea typeface="微軟正黑體 Light" panose="020B0304030504040204" pitchFamily="34" charset="-120"/>
              </a:rPr>
              <a:t>Chef</a:t>
            </a:r>
            <a:r>
              <a:rPr lang="en-US" altLang="zh-TW" sz="1800" dirty="0">
                <a:latin typeface="微軟正黑體 Light" panose="020B0304030504040204" pitchFamily="34" charset="-120"/>
                <a:ea typeface="微軟正黑體 Light" panose="020B0304030504040204" pitchFamily="34" charset="-120"/>
              </a:rPr>
              <a:t>, Puppet, </a:t>
            </a:r>
            <a:r>
              <a:rPr lang="en-US" altLang="zh-TW" sz="1800" dirty="0" err="1" smtClean="0">
                <a:latin typeface="微軟正黑體 Light" panose="020B0304030504040204" pitchFamily="34" charset="-120"/>
                <a:ea typeface="微軟正黑體 Light" panose="020B0304030504040204" pitchFamily="34" charset="-120"/>
              </a:rPr>
              <a:t>Ansible</a:t>
            </a:r>
            <a:r>
              <a:rPr lang="en-US" altLang="zh-TW" sz="1800" dirty="0" smtClean="0">
                <a:latin typeface="微軟正黑體 Light" panose="020B0304030504040204" pitchFamily="34" charset="-120"/>
                <a:ea typeface="微軟正黑體 Light" panose="020B0304030504040204" pitchFamily="34" charset="-120"/>
              </a:rPr>
              <a:t> and </a:t>
            </a:r>
            <a:r>
              <a:rPr lang="en-US" altLang="zh-TW" sz="1800" dirty="0" err="1" smtClean="0">
                <a:latin typeface="微軟正黑體 Light" panose="020B0304030504040204" pitchFamily="34" charset="-120"/>
                <a:ea typeface="微軟正黑體 Light" panose="020B0304030504040204" pitchFamily="34" charset="-120"/>
              </a:rPr>
              <a:t>SaltStack</a:t>
            </a:r>
            <a:r>
              <a:rPr lang="en-US" altLang="zh-TW" sz="1800" dirty="0" smtClean="0">
                <a:latin typeface="微軟正黑體 Light" panose="020B0304030504040204" pitchFamily="34" charset="-120"/>
                <a:ea typeface="微軟正黑體 Light" panose="020B0304030504040204" pitchFamily="34" charset="-120"/>
              </a:rPr>
              <a:t> .</a:t>
            </a:r>
            <a:endParaRPr lang="en-US" altLang="zh-TW" sz="1800" dirty="0">
              <a:latin typeface="微軟正黑體 Light" panose="020B0304030504040204" pitchFamily="34" charset="-120"/>
              <a:ea typeface="微軟正黑體 Light" panose="020B0304030504040204" pitchFamily="34" charset="-120"/>
            </a:endParaRPr>
          </a:p>
          <a:p>
            <a:pPr>
              <a:lnSpc>
                <a:spcPct val="150000"/>
              </a:lnSpc>
              <a:spcBef>
                <a:spcPts val="0"/>
              </a:spcBef>
            </a:pPr>
            <a:r>
              <a:rPr lang="en-US" altLang="zh-TW" sz="1800" b="1" dirty="0">
                <a:latin typeface="微軟正黑體 Light" panose="020B0304030504040204" pitchFamily="34" charset="-120"/>
                <a:ea typeface="微軟正黑體 Light" panose="020B0304030504040204" pitchFamily="34" charset="-120"/>
              </a:rPr>
              <a:t>APM/infrastructure management</a:t>
            </a:r>
            <a:r>
              <a:rPr lang="en-US" altLang="zh-TW" sz="1800" b="1" dirty="0" smtClean="0">
                <a:latin typeface="微軟正黑體 Light" panose="020B0304030504040204" pitchFamily="34" charset="-120"/>
                <a:ea typeface="微軟正黑體 Light" panose="020B0304030504040204" pitchFamily="34" charset="-120"/>
              </a:rPr>
              <a:t>:</a:t>
            </a:r>
          </a:p>
          <a:p>
            <a:pPr>
              <a:lnSpc>
                <a:spcPct val="150000"/>
              </a:lnSpc>
              <a:spcBef>
                <a:spcPts val="0"/>
              </a:spcBef>
            </a:pPr>
            <a:r>
              <a:rPr lang="en-US" altLang="zh-TW" sz="1800" dirty="0" smtClean="0">
                <a:latin typeface="微軟正黑體 Light" panose="020B0304030504040204" pitchFamily="34" charset="-120"/>
                <a:ea typeface="微軟正黑體 Light" panose="020B0304030504040204" pitchFamily="34" charset="-120"/>
              </a:rPr>
              <a:t>Cisco </a:t>
            </a:r>
            <a:r>
              <a:rPr lang="en-US" altLang="zh-TW" sz="1800" dirty="0" err="1" smtClean="0">
                <a:latin typeface="微軟正黑體 Light" panose="020B0304030504040204" pitchFamily="34" charset="-120"/>
                <a:ea typeface="微軟正黑體 Light" panose="020B0304030504040204" pitchFamily="34" charset="-120"/>
              </a:rPr>
              <a:t>AppDynamics</a:t>
            </a:r>
            <a:r>
              <a:rPr lang="en-US" altLang="zh-TW" sz="1800" dirty="0" smtClean="0">
                <a:latin typeface="微軟正黑體 Light" panose="020B0304030504040204" pitchFamily="34" charset="-120"/>
                <a:ea typeface="微軟正黑體 Light" panose="020B0304030504040204" pitchFamily="34" charset="-120"/>
              </a:rPr>
              <a:t> , </a:t>
            </a:r>
            <a:r>
              <a:rPr lang="en-US" altLang="zh-TW" sz="1800" dirty="0" err="1" smtClean="0">
                <a:latin typeface="微軟正黑體 Light" panose="020B0304030504040204" pitchFamily="34" charset="-120"/>
                <a:ea typeface="微軟正黑體 Light" panose="020B0304030504040204" pitchFamily="34" charset="-120"/>
              </a:rPr>
              <a:t>Datadog</a:t>
            </a:r>
            <a:r>
              <a:rPr lang="en-US" altLang="zh-TW" sz="1800" dirty="0" smtClean="0">
                <a:latin typeface="微軟正黑體 Light" panose="020B0304030504040204" pitchFamily="34" charset="-120"/>
                <a:ea typeface="微軟正黑體 Light" panose="020B0304030504040204" pitchFamily="34" charset="-120"/>
              </a:rPr>
              <a:t> ,</a:t>
            </a:r>
            <a:r>
              <a:rPr lang="en-US" altLang="zh-TW" sz="1800" dirty="0" err="1" smtClean="0">
                <a:latin typeface="微軟正黑體 Light" panose="020B0304030504040204" pitchFamily="34" charset="-120"/>
                <a:ea typeface="微軟正黑體 Light" panose="020B0304030504040204" pitchFamily="34" charset="-120"/>
              </a:rPr>
              <a:t>Dynatrace</a:t>
            </a:r>
            <a:r>
              <a:rPr lang="en-US" altLang="zh-TW" sz="1800" dirty="0" smtClean="0">
                <a:latin typeface="微軟正黑體 Light" panose="020B0304030504040204" pitchFamily="34" charset="-120"/>
                <a:ea typeface="微軟正黑體 Light" panose="020B0304030504040204" pitchFamily="34" charset="-120"/>
              </a:rPr>
              <a:t> , </a:t>
            </a:r>
            <a:r>
              <a:rPr lang="en-US" altLang="zh-TW" sz="1800" dirty="0">
                <a:latin typeface="微軟正黑體 Light" panose="020B0304030504040204" pitchFamily="34" charset="-120"/>
                <a:ea typeface="微軟正黑體 Light" panose="020B0304030504040204" pitchFamily="34" charset="-120"/>
              </a:rPr>
              <a:t>Elastic, New Relic and </a:t>
            </a:r>
            <a:r>
              <a:rPr lang="en-US" altLang="zh-TW" sz="1800" dirty="0" err="1">
                <a:latin typeface="微軟正黑體 Light" panose="020B0304030504040204" pitchFamily="34" charset="-120"/>
                <a:ea typeface="微軟正黑體 Light" panose="020B0304030504040204" pitchFamily="34" charset="-120"/>
              </a:rPr>
              <a:t>Splunk</a:t>
            </a:r>
            <a:endParaRPr lang="en-US" altLang="zh-TW" sz="1800" dirty="0">
              <a:latin typeface="微軟正黑體 Light" panose="020B0304030504040204" pitchFamily="34" charset="-120"/>
              <a:ea typeface="微軟正黑體 Light" panose="020B0304030504040204" pitchFamily="34" charset="-120"/>
            </a:endParaRPr>
          </a:p>
          <a:p>
            <a:pPr>
              <a:lnSpc>
                <a:spcPct val="150000"/>
              </a:lnSpc>
              <a:spcBef>
                <a:spcPts val="0"/>
              </a:spcBef>
            </a:pPr>
            <a:r>
              <a:rPr lang="en-US" altLang="zh-TW" sz="1800" b="1" dirty="0">
                <a:latin typeface="微軟正黑體 Light" panose="020B0304030504040204" pitchFamily="34" charset="-120"/>
                <a:ea typeface="微軟正黑體 Light" panose="020B0304030504040204" pitchFamily="34" charset="-120"/>
              </a:rPr>
              <a:t>Release automation tools</a:t>
            </a:r>
            <a:r>
              <a:rPr lang="en-US" altLang="zh-TW" sz="1800" b="1" dirty="0" smtClean="0">
                <a:latin typeface="微軟正黑體 Light" panose="020B0304030504040204" pitchFamily="34" charset="-120"/>
                <a:ea typeface="微軟正黑體 Light" panose="020B0304030504040204" pitchFamily="34" charset="-120"/>
              </a:rPr>
              <a:t>:</a:t>
            </a:r>
          </a:p>
          <a:p>
            <a:pPr>
              <a:lnSpc>
                <a:spcPct val="150000"/>
              </a:lnSpc>
              <a:spcBef>
                <a:spcPts val="0"/>
              </a:spcBef>
            </a:pPr>
            <a:r>
              <a:rPr lang="en-US" altLang="zh-TW" sz="1800" dirty="0" err="1" smtClean="0">
                <a:latin typeface="微軟正黑體 Light" panose="020B0304030504040204" pitchFamily="34" charset="-120"/>
                <a:ea typeface="微軟正黑體 Light" panose="020B0304030504040204" pitchFamily="34" charset="-120"/>
              </a:rPr>
              <a:t>CloudBees</a:t>
            </a:r>
            <a:r>
              <a:rPr lang="en-US" altLang="zh-TW" sz="1800" dirty="0">
                <a:latin typeface="微軟正黑體 Light" panose="020B0304030504040204" pitchFamily="34" charset="-120"/>
                <a:ea typeface="微軟正黑體 Light" panose="020B0304030504040204" pitchFamily="34" charset="-120"/>
              </a:rPr>
              <a:t>, Microsoft and </a:t>
            </a:r>
            <a:r>
              <a:rPr lang="en-US" altLang="zh-TW" sz="1800" dirty="0" err="1">
                <a:latin typeface="微軟正黑體 Light" panose="020B0304030504040204" pitchFamily="34" charset="-120"/>
                <a:ea typeface="微軟正黑體 Light" panose="020B0304030504040204" pitchFamily="34" charset="-120"/>
              </a:rPr>
              <a:t>XebiaLabs</a:t>
            </a:r>
            <a:r>
              <a:rPr lang="en-US" altLang="zh-TW" sz="1800" dirty="0">
                <a:latin typeface="微軟正黑體 Light" panose="020B0304030504040204" pitchFamily="34" charset="-120"/>
                <a:ea typeface="微軟正黑體 Light" panose="020B0304030504040204" pitchFamily="34" charset="-120"/>
              </a:rPr>
              <a:t>. </a:t>
            </a:r>
            <a:endPar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a:p>
            <a:pPr>
              <a:lnSpc>
                <a:spcPct val="150000"/>
              </a:lnSpc>
              <a:spcBef>
                <a:spcPts val="0"/>
              </a:spcBef>
            </a:pPr>
            <a:endPar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484468367"/>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AD0BFF-A276-4425-AE87-DCC08444EBE3}"/>
              </a:ext>
            </a:extLst>
          </p:cNvPr>
          <p:cNvSpPr>
            <a:spLocks noGrp="1"/>
          </p:cNvSpPr>
          <p:nvPr>
            <p:ph type="title"/>
          </p:nvPr>
        </p:nvSpPr>
        <p:spPr>
          <a:xfrm>
            <a:off x="0" y="13063"/>
            <a:ext cx="9144000" cy="884466"/>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dirty="0" smtClean="0">
                <a:solidFill>
                  <a:schemeClr val="bg1"/>
                </a:solidFill>
                <a:latin typeface="微軟正黑體 Light" panose="020B0304030504040204" pitchFamily="34" charset="-120"/>
                <a:ea typeface="微軟正黑體 Light" panose="020B0304030504040204" pitchFamily="34" charset="-120"/>
              </a:rPr>
              <a:t>Introduction</a:t>
            </a:r>
            <a:r>
              <a:rPr lang="zh-TW" altLang="en-US" dirty="0" smtClean="0">
                <a:solidFill>
                  <a:schemeClr val="bg1"/>
                </a:solidFill>
                <a:latin typeface="微軟正黑體 Light" panose="020B0304030504040204" pitchFamily="34" charset="-120"/>
                <a:ea typeface="微軟正黑體 Light" panose="020B0304030504040204" pitchFamily="34" charset="-120"/>
              </a:rPr>
              <a:t> </a:t>
            </a:r>
            <a:r>
              <a:rPr lang="en-US" altLang="zh-TW" dirty="0" smtClean="0">
                <a:solidFill>
                  <a:schemeClr val="bg1"/>
                </a:solidFill>
                <a:latin typeface="微軟正黑體 Light" panose="020B0304030504040204" pitchFamily="34" charset="-120"/>
                <a:ea typeface="微軟正黑體 Light" panose="020B0304030504040204" pitchFamily="34" charset="-120"/>
              </a:rPr>
              <a:t>&amp;</a:t>
            </a:r>
            <a:r>
              <a:rPr lang="zh-TW" altLang="en-US" dirty="0" smtClean="0">
                <a:solidFill>
                  <a:schemeClr val="bg1"/>
                </a:solidFill>
                <a:latin typeface="微軟正黑體 Light" panose="020B0304030504040204" pitchFamily="34" charset="-120"/>
                <a:ea typeface="微軟正黑體 Light" panose="020B0304030504040204" pitchFamily="34" charset="-120"/>
              </a:rPr>
              <a:t> </a:t>
            </a:r>
            <a:r>
              <a:rPr lang="en-US" altLang="zh-TW" dirty="0" smtClean="0">
                <a:solidFill>
                  <a:schemeClr val="bg1"/>
                </a:solidFill>
                <a:latin typeface="微軟正黑體 Light" panose="020B0304030504040204" pitchFamily="34" charset="-120"/>
                <a:ea typeface="微軟正黑體 Light" panose="020B0304030504040204" pitchFamily="34" charset="-120"/>
              </a:rPr>
              <a:t>Overview</a:t>
            </a:r>
            <a:endParaRPr lang="zh-TW" altLang="en-US"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id="{F798CC88-01A9-40E8-BEB1-9C272FD6B910}"/>
              </a:ext>
            </a:extLst>
          </p:cNvPr>
          <p:cNvSpPr>
            <a:spLocks noGrp="1"/>
          </p:cNvSpPr>
          <p:nvPr>
            <p:ph idx="10"/>
          </p:nvPr>
        </p:nvSpPr>
        <p:spPr>
          <a:xfrm>
            <a:off x="251520" y="932820"/>
            <a:ext cx="8424936" cy="720080"/>
          </a:xfrm>
        </p:spPr>
        <p:txBody>
          <a:bodyPr/>
          <a:lstStyle/>
          <a:p>
            <a:pPr>
              <a:lnSpc>
                <a:spcPct val="150000"/>
              </a:lnSpc>
              <a:spcBef>
                <a:spcPts val="0"/>
              </a:spcBef>
            </a:pPr>
            <a:r>
              <a:rPr lang="zh-TW" altLang="en-US" sz="2000" b="1" dirty="0" smtClean="0">
                <a:solidFill>
                  <a:schemeClr val="tx1"/>
                </a:solidFill>
                <a:latin typeface="微軟正黑體 Light" panose="020B0304030504040204" pitchFamily="34" charset="-120"/>
                <a:ea typeface="微軟正黑體 Light" panose="020B0304030504040204" pitchFamily="34" charset="-120"/>
                <a:cs typeface="Arial" panose="020B0604020202020204" pitchFamily="34" charset="0"/>
              </a:rPr>
              <a:t>敏捷</a:t>
            </a:r>
            <a:r>
              <a:rPr lang="zh-TW" altLang="en-US" sz="2000" b="1" dirty="0" smtClean="0">
                <a:solidFill>
                  <a:schemeClr val="tx1"/>
                </a:solidFill>
                <a:latin typeface="微軟正黑體 Light" panose="020B0304030504040204" pitchFamily="34" charset="-120"/>
                <a:ea typeface="微軟正黑體 Light" panose="020B0304030504040204" pitchFamily="34" charset="-120"/>
                <a:cs typeface="Arial" panose="020B0604020202020204" pitchFamily="34" charset="0"/>
              </a:rPr>
              <a:t>開</a:t>
            </a:r>
            <a:r>
              <a:rPr lang="zh-TW" altLang="en-US" sz="2000" b="1" dirty="0">
                <a:solidFill>
                  <a:schemeClr val="tx1"/>
                </a:solidFill>
                <a:latin typeface="微軟正黑體 Light" panose="020B0304030504040204" pitchFamily="34" charset="-120"/>
                <a:ea typeface="微軟正黑體 Light" panose="020B0304030504040204" pitchFamily="34" charset="-120"/>
                <a:cs typeface="Arial" panose="020B0604020202020204" pitchFamily="34" charset="0"/>
              </a:rPr>
              <a:t>發</a:t>
            </a:r>
            <a:r>
              <a:rPr lang="zh-TW" altLang="en-US" sz="2000" b="1" dirty="0" smtClean="0">
                <a:solidFill>
                  <a:schemeClr val="tx1"/>
                </a:solidFill>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2000" b="1" dirty="0" smtClean="0">
                <a:solidFill>
                  <a:schemeClr val="tx1"/>
                </a:solidFill>
                <a:latin typeface="微軟正黑體 Light" panose="020B0304030504040204" pitchFamily="34" charset="-120"/>
                <a:ea typeface="微軟正黑體 Light" panose="020B0304030504040204" pitchFamily="34" charset="-120"/>
                <a:cs typeface="Arial" panose="020B0604020202020204" pitchFamily="34" charset="0"/>
              </a:rPr>
              <a:t>雲端的革新對資訊組織是至關重要的</a:t>
            </a:r>
            <a:r>
              <a:rPr lang="zh-TW" altLang="en-US" sz="2000" b="1" dirty="0" smtClean="0">
                <a:solidFill>
                  <a:schemeClr val="tx1"/>
                </a:solidFill>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2000" b="1" dirty="0" smtClean="0">
              <a:solidFill>
                <a:schemeClr val="tx1"/>
              </a:solidFill>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2000" b="1" dirty="0" smtClean="0">
                <a:solidFill>
                  <a:schemeClr val="tx1"/>
                </a:solidFill>
                <a:latin typeface="微軟正黑體 Light" panose="020B0304030504040204" pitchFamily="34" charset="-120"/>
                <a:ea typeface="微軟正黑體 Light" panose="020B0304030504040204" pitchFamily="34" charset="-120"/>
                <a:cs typeface="Arial" panose="020B0604020202020204" pitchFamily="34" charset="0"/>
              </a:rPr>
              <a:t>因此</a:t>
            </a:r>
            <a:r>
              <a:rPr lang="en-US" altLang="zh-TW" sz="2000" b="1" dirty="0" smtClean="0">
                <a:solidFill>
                  <a:schemeClr val="tx1"/>
                </a:solidFill>
                <a:latin typeface="微軟正黑體 Light" panose="020B0304030504040204" pitchFamily="34" charset="-120"/>
                <a:ea typeface="微軟正黑體 Light" panose="020B0304030504040204" pitchFamily="34" charset="-120"/>
                <a:cs typeface="Arial" panose="020B0604020202020204" pitchFamily="34" charset="0"/>
              </a:rPr>
              <a:t>Gartner</a:t>
            </a:r>
            <a:r>
              <a:rPr lang="zh-TW" altLang="en-US" sz="2000" b="1" dirty="0" smtClean="0">
                <a:solidFill>
                  <a:schemeClr val="tx1"/>
                </a:solidFill>
                <a:latin typeface="微軟正黑體 Light" panose="020B0304030504040204" pitchFamily="34" charset="-120"/>
                <a:ea typeface="微軟正黑體 Light" panose="020B0304030504040204" pitchFamily="34" charset="-120"/>
                <a:cs typeface="Arial" panose="020B0604020202020204" pitchFamily="34" charset="0"/>
              </a:rPr>
              <a:t>提出</a:t>
            </a:r>
            <a:r>
              <a:rPr lang="en-US" altLang="zh-TW" sz="2000" b="1" dirty="0" smtClean="0">
                <a:latin typeface="微軟正黑體 Light" panose="020B0304030504040204" pitchFamily="34" charset="-120"/>
                <a:ea typeface="微軟正黑體 Light" panose="020B0304030504040204" pitchFamily="34" charset="-120"/>
                <a:cs typeface="Arial" panose="020B0604020202020204" pitchFamily="34" charset="0"/>
              </a:rPr>
              <a:t>10</a:t>
            </a:r>
            <a:r>
              <a:rPr lang="zh-TW" altLang="en-US" sz="2000" b="1" dirty="0" smtClean="0">
                <a:latin typeface="微軟正黑體 Light" panose="020B0304030504040204" pitchFamily="34" charset="-120"/>
                <a:ea typeface="微軟正黑體 Light" panose="020B0304030504040204" pitchFamily="34" charset="-120"/>
                <a:cs typeface="Arial" panose="020B0604020202020204" pitchFamily="34" charset="0"/>
              </a:rPr>
              <a:t>項資訊組織應該在</a:t>
            </a:r>
            <a:r>
              <a:rPr lang="en-US" altLang="zh-TW" sz="2000" b="1" dirty="0" smtClean="0">
                <a:latin typeface="微軟正黑體 Light" panose="020B0304030504040204" pitchFamily="34" charset="-120"/>
                <a:ea typeface="微軟正黑體 Light" panose="020B0304030504040204" pitchFamily="34" charset="-120"/>
                <a:cs typeface="Arial" panose="020B0604020202020204" pitchFamily="34" charset="0"/>
              </a:rPr>
              <a:t>2024</a:t>
            </a:r>
            <a:r>
              <a:rPr lang="zh-TW" altLang="en-US" sz="2000" b="1" dirty="0" smtClean="0">
                <a:latin typeface="微軟正黑體 Light" panose="020B0304030504040204" pitchFamily="34" charset="-120"/>
                <a:ea typeface="微軟正黑體 Light" panose="020B0304030504040204" pitchFamily="34" charset="-120"/>
                <a:cs typeface="Arial" panose="020B0604020202020204" pitchFamily="34" charset="0"/>
              </a:rPr>
              <a:t>以前實行的基礎技術</a:t>
            </a:r>
            <a:r>
              <a:rPr lang="zh-TW" altLang="en-US" sz="2000" b="1" dirty="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2000" b="1"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1800" u="sng" dirty="0" smtClean="0">
                <a:latin typeface="微軟正黑體 Light" panose="020B0304030504040204" pitchFamily="34" charset="-120"/>
                <a:ea typeface="微軟正黑體 Light" panose="020B0304030504040204" pitchFamily="34" charset="-120"/>
                <a:cs typeface="Arial" panose="020B0604020202020204" pitchFamily="34" charset="0"/>
              </a:rPr>
              <a:t>但是</a:t>
            </a:r>
            <a:r>
              <a:rPr lang="en-US" altLang="zh-TW" sz="1800" u="sng"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u="sng" dirty="0" smtClean="0">
                <a:latin typeface="微軟正黑體 Light" panose="020B0304030504040204" pitchFamily="34" charset="-120"/>
                <a:ea typeface="微軟正黑體 Light" panose="020B0304030504040204" pitchFamily="34" charset="-120"/>
                <a:cs typeface="Arial" panose="020B0604020202020204" pitchFamily="34" charset="0"/>
              </a:rPr>
              <a:t>實行</a:t>
            </a:r>
            <a:r>
              <a:rPr lang="zh-TW" altLang="en-US" sz="1800" u="sng" dirty="0">
                <a:latin typeface="微軟正黑體 Light" panose="020B0304030504040204" pitchFamily="34" charset="-120"/>
                <a:ea typeface="微軟正黑體 Light" panose="020B0304030504040204" pitchFamily="34" charset="-120"/>
                <a:cs typeface="Arial" panose="020B0604020202020204" pitchFamily="34" charset="0"/>
              </a:rPr>
              <a:t>前的現況</a:t>
            </a:r>
            <a:r>
              <a:rPr lang="zh-TW" altLang="en-US" sz="1800" u="sng" dirty="0" smtClean="0">
                <a:latin typeface="微軟正黑體 Light" panose="020B0304030504040204" pitchFamily="34" charset="-120"/>
                <a:ea typeface="微軟正黑體 Light" panose="020B0304030504040204" pitchFamily="34" charset="-120"/>
                <a:cs typeface="Arial" panose="020B0604020202020204" pitchFamily="34" charset="0"/>
              </a:rPr>
              <a:t>問題</a:t>
            </a:r>
            <a:r>
              <a:rPr lang="zh-TW" altLang="en-US" sz="1800" u="sng" dirty="0" smtClean="0">
                <a:latin typeface="微軟正黑體 Light" panose="020B0304030504040204" pitchFamily="34" charset="-120"/>
                <a:ea typeface="微軟正黑體 Light" panose="020B0304030504040204" pitchFamily="34" charset="-120"/>
                <a:cs typeface="Arial" panose="020B0604020202020204" pitchFamily="34" charset="0"/>
              </a:rPr>
              <a:t>有</a:t>
            </a:r>
            <a:r>
              <a:rPr lang="en-US" altLang="zh-TW" sz="1800" u="sng"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u="sng" dirty="0" smtClean="0">
                <a:latin typeface="微軟正黑體 Light" panose="020B0304030504040204" pitchFamily="34" charset="-120"/>
                <a:ea typeface="微軟正黑體 Light" panose="020B0304030504040204" pitchFamily="34" charset="-120"/>
                <a:cs typeface="Arial" panose="020B0604020202020204" pitchFamily="34" charset="0"/>
              </a:rPr>
              <a:t>主要發現</a:t>
            </a:r>
            <a:r>
              <a:rPr lang="en-US" altLang="zh-TW" sz="1800" u="sng" dirty="0" smtClean="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800" u="sng" dirty="0">
              <a:latin typeface="微軟正黑體 Light" panose="020B0304030504040204" pitchFamily="34" charset="-120"/>
              <a:ea typeface="微軟正黑體 Light" panose="020B0304030504040204" pitchFamily="34" charset="-120"/>
              <a:cs typeface="Arial" panose="020B0604020202020204" pitchFamily="34" charset="0"/>
            </a:endParaRPr>
          </a:p>
          <a:p>
            <a:pPr>
              <a:spcBef>
                <a:spcPts val="0"/>
              </a:spcBef>
            </a:pPr>
            <a:endParaRPr lang="en-US" altLang="zh-TW" sz="2800" b="1"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spcBef>
                <a:spcPts val="0"/>
              </a:spcBef>
            </a:pPr>
            <a:endParaRPr lang="en-US" altLang="zh-TW" sz="2800" b="1" dirty="0">
              <a:latin typeface="微軟正黑體 Light" panose="020B0304030504040204" pitchFamily="34" charset="-120"/>
              <a:ea typeface="微軟正黑體 Light" panose="020B0304030504040204" pitchFamily="34" charset="-120"/>
              <a:cs typeface="Arial" panose="020B0604020202020204" pitchFamily="34" charset="0"/>
            </a:endParaRPr>
          </a:p>
          <a:p>
            <a:pPr>
              <a:spcBef>
                <a:spcPts val="0"/>
              </a:spcBef>
            </a:pPr>
            <a:endPar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spcBef>
                <a:spcPts val="0"/>
              </a:spcBef>
            </a:pPr>
            <a:endPar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spcBef>
                <a:spcPts val="0"/>
              </a:spcBef>
            </a:pPr>
            <a:endPar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spcBef>
                <a:spcPts val="0"/>
              </a:spcBef>
            </a:pPr>
            <a:endPar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spcBef>
                <a:spcPts val="0"/>
              </a:spcBef>
            </a:pPr>
            <a:endParaRPr lang="en-US" altLang="zh-TW" sz="2400" b="1" dirty="0">
              <a:latin typeface="微軟正黑體 Light" panose="020B0304030504040204" pitchFamily="34" charset="-120"/>
              <a:ea typeface="微軟正黑體 Light" panose="020B0304030504040204" pitchFamily="34" charset="-120"/>
              <a:cs typeface="Arial" panose="020B0604020202020204" pitchFamily="34" charset="0"/>
            </a:endParaRPr>
          </a:p>
          <a:p>
            <a:pPr>
              <a:spcBef>
                <a:spcPts val="0"/>
              </a:spcBef>
            </a:pPr>
            <a:endParaRPr lang="en-US" altLang="zh-TW" sz="2400" b="1"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5" name="文字方塊 4"/>
          <p:cNvSpPr txBox="1"/>
          <p:nvPr/>
        </p:nvSpPr>
        <p:spPr>
          <a:xfrm>
            <a:off x="629308" y="2408271"/>
            <a:ext cx="8461448" cy="3000821"/>
          </a:xfrm>
          <a:prstGeom prst="rect">
            <a:avLst/>
          </a:prstGeom>
          <a:noFill/>
        </p:spPr>
        <p:txBody>
          <a:bodyPr wrap="square" rtlCol="0">
            <a:spAutoFit/>
          </a:bodyPr>
          <a:lstStyle/>
          <a:p>
            <a:pPr marL="342900" indent="-342900">
              <a:lnSpc>
                <a:spcPct val="150000"/>
              </a:lnSpc>
              <a:spcBef>
                <a:spcPts val="0"/>
              </a:spcBef>
              <a:buAutoNum type="arabicPeriod"/>
            </a:pPr>
            <a:r>
              <a:rPr lang="zh-TW" altLang="en-US" sz="2000" b="1" dirty="0">
                <a:latin typeface="微軟正黑體 Light" panose="020B0304030504040204" pitchFamily="34" charset="-120"/>
                <a:ea typeface="微軟正黑體 Light" panose="020B0304030504040204" pitchFamily="34" charset="-120"/>
                <a:cs typeface="Arial" panose="020B0604020202020204" pitchFamily="34" charset="0"/>
              </a:rPr>
              <a:t>舊</a:t>
            </a:r>
            <a:r>
              <a:rPr lang="zh-TW" altLang="en-US" sz="2000" b="1" dirty="0" smtClean="0">
                <a:latin typeface="微軟正黑體 Light" panose="020B0304030504040204" pitchFamily="34" charset="-120"/>
                <a:ea typeface="微軟正黑體 Light" panose="020B0304030504040204" pitchFamily="34" charset="-120"/>
                <a:cs typeface="Arial" panose="020B0604020202020204" pitchFamily="34" charset="0"/>
              </a:rPr>
              <a:t>有的系統需進行調整，能夠用於日後自動化維護</a:t>
            </a:r>
            <a:endParaRPr lang="en-US" altLang="zh-TW" sz="2000" b="1"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dirty="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dirty="0">
                <a:latin typeface="微軟正黑體 Light" panose="020B0304030504040204" pitchFamily="34" charset="-120"/>
                <a:ea typeface="微軟正黑體 Light" panose="020B0304030504040204" pitchFamily="34" charset="-120"/>
                <a:cs typeface="Arial" panose="020B0604020202020204" pitchFamily="34" charset="0"/>
              </a:rPr>
              <a:t>銀行業需維持高度穩定許多系統較</a:t>
            </a:r>
            <a:r>
              <a:rPr lang="zh-TW" altLang="en-US" dirty="0" smtClean="0">
                <a:latin typeface="微軟正黑體 Light" panose="020B0304030504040204" pitchFamily="34" charset="-120"/>
                <a:ea typeface="微軟正黑體 Light" panose="020B0304030504040204" pitchFamily="34" charset="-120"/>
                <a:cs typeface="Arial" panose="020B0604020202020204" pitchFamily="34" charset="0"/>
              </a:rPr>
              <a:t>舊要</a:t>
            </a:r>
            <a:r>
              <a:rPr lang="zh-TW" altLang="en-US" dirty="0">
                <a:latin typeface="微軟正黑體 Light" panose="020B0304030504040204" pitchFamily="34" charset="-120"/>
                <a:ea typeface="微軟正黑體 Light" panose="020B0304030504040204" pitchFamily="34" charset="-120"/>
                <a:cs typeface="Arial" panose="020B0604020202020204" pitchFamily="34" charset="0"/>
              </a:rPr>
              <a:t>自動化是一大</a:t>
            </a:r>
            <a:r>
              <a:rPr lang="zh-TW" altLang="en-US" dirty="0" smtClean="0">
                <a:latin typeface="微軟正黑體 Light" panose="020B0304030504040204" pitchFamily="34" charset="-120"/>
                <a:ea typeface="微軟正黑體 Light" panose="020B0304030504040204" pitchFamily="34" charset="-120"/>
                <a:cs typeface="Arial" panose="020B0604020202020204" pitchFamily="34" charset="0"/>
              </a:rPr>
              <a:t>難題</a:t>
            </a:r>
            <a:endParaRPr lang="en-US" altLang="zh-TW"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2000" b="1" dirty="0" smtClean="0">
                <a:latin typeface="微軟正黑體 Light" panose="020B0304030504040204" pitchFamily="34" charset="-120"/>
                <a:ea typeface="微軟正黑體 Light" panose="020B0304030504040204" pitchFamily="34" charset="-120"/>
                <a:cs typeface="Arial" panose="020B0604020202020204" pitchFamily="34" charset="0"/>
              </a:rPr>
              <a:t>2.  </a:t>
            </a:r>
            <a:r>
              <a:rPr lang="zh-TW" altLang="en-US" sz="2000" b="1" dirty="0" smtClean="0">
                <a:latin typeface="微軟正黑體 Light" panose="020B0304030504040204" pitchFamily="34" charset="-120"/>
                <a:ea typeface="微軟正黑體 Light" panose="020B0304030504040204" pitchFamily="34" charset="-120"/>
                <a:cs typeface="Arial" panose="020B0604020202020204" pitchFamily="34" charset="0"/>
              </a:rPr>
              <a:t>從</a:t>
            </a:r>
            <a:r>
              <a:rPr lang="zh-TW" altLang="en-US" sz="2000" b="1" dirty="0">
                <a:latin typeface="微軟正黑體 Light" panose="020B0304030504040204" pitchFamily="34" charset="-120"/>
                <a:ea typeface="微軟正黑體 Light" panose="020B0304030504040204" pitchFamily="34" charset="-120"/>
                <a:cs typeface="Arial" panose="020B0604020202020204" pitchFamily="34" charset="0"/>
              </a:rPr>
              <a:t>傳統</a:t>
            </a:r>
            <a:r>
              <a:rPr lang="en-US" altLang="zh-TW" sz="2000" b="1" dirty="0">
                <a:latin typeface="微軟正黑體 Light" panose="020B0304030504040204" pitchFamily="34" charset="-120"/>
                <a:ea typeface="微軟正黑體 Light" panose="020B0304030504040204" pitchFamily="34" charset="-120"/>
                <a:cs typeface="Arial" panose="020B0604020202020204" pitchFamily="34" charset="0"/>
              </a:rPr>
              <a:t>infrastructure</a:t>
            </a:r>
            <a:r>
              <a:rPr lang="zh-TW" altLang="en-US" sz="2000" b="1" dirty="0">
                <a:latin typeface="微軟正黑體 Light" panose="020B0304030504040204" pitchFamily="34" charset="-120"/>
                <a:ea typeface="微軟正黑體 Light" panose="020B0304030504040204" pitchFamily="34" charset="-120"/>
                <a:cs typeface="Arial" panose="020B0604020202020204" pitchFamily="34" charset="0"/>
              </a:rPr>
              <a:t>到雲端、開源的轉變</a:t>
            </a:r>
            <a:endParaRPr lang="en-US" altLang="zh-TW" sz="2000" b="1"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dirty="0" smtClean="0">
                <a:latin typeface="微軟正黑體 Light" panose="020B0304030504040204" pitchFamily="34" charset="-120"/>
                <a:ea typeface="微軟正黑體 Light" panose="020B0304030504040204" pitchFamily="34" charset="-120"/>
                <a:cs typeface="Arial" panose="020B0604020202020204" pitchFamily="34" charset="0"/>
              </a:rPr>
              <a:t>逐漸將環境轉移到雲端上</a:t>
            </a:r>
            <a:endParaRPr lang="en-US" altLang="zh-TW"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marL="342900" indent="-342900">
              <a:lnSpc>
                <a:spcPct val="150000"/>
              </a:lnSpc>
              <a:spcBef>
                <a:spcPts val="0"/>
              </a:spcBef>
              <a:buAutoNum type="arabicPeriod" startAt="3"/>
            </a:pPr>
            <a:r>
              <a:rPr lang="zh-TW" altLang="en-US" sz="2000" b="1" dirty="0" smtClean="0">
                <a:latin typeface="微軟正黑體 Light" panose="020B0304030504040204" pitchFamily="34" charset="-120"/>
                <a:ea typeface="微軟正黑體 Light" panose="020B0304030504040204" pitchFamily="34" charset="-120"/>
                <a:cs typeface="Arial" panose="020B0604020202020204" pitchFamily="34" charset="0"/>
              </a:rPr>
              <a:t>持續創新、了解產業動向提高自身組織能力、競爭力</a:t>
            </a:r>
            <a:endParaRPr lang="en-US" altLang="zh-TW" sz="2000" b="1"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b="1"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dirty="0" smtClean="0">
                <a:latin typeface="微軟正黑體 Light" panose="020B0304030504040204" pitchFamily="34" charset="-120"/>
                <a:ea typeface="微軟正黑體 Light" panose="020B0304030504040204" pitchFamily="34" charset="-120"/>
                <a:cs typeface="Arial" panose="020B0604020202020204" pitchFamily="34" charset="0"/>
              </a:rPr>
              <a:t>哪些適合做、哪些要先做</a:t>
            </a:r>
            <a:endParaRPr lang="en-US" altLang="zh-TW" dirty="0">
              <a:latin typeface="微軟正黑體 Light" panose="020B0304030504040204" pitchFamily="34" charset="-120"/>
              <a:ea typeface="微軟正黑體 Light" panose="020B0304030504040204" pitchFamily="34" charset="-120"/>
              <a:cs typeface="Arial" panose="020B0604020202020204" pitchFamily="34" charset="0"/>
            </a:endParaRPr>
          </a:p>
          <a:p>
            <a:endParaRPr lang="zh-TW" altLang="en-US" dirty="0"/>
          </a:p>
        </p:txBody>
      </p:sp>
    </p:spTree>
    <p:custDataLst>
      <p:tags r:id="rId1"/>
    </p:custDataLst>
    <p:extLst>
      <p:ext uri="{BB962C8B-B14F-4D97-AF65-F5344CB8AC3E}">
        <p14:creationId xmlns:p14="http://schemas.microsoft.com/office/powerpoint/2010/main" val="2647659020"/>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5: Edge Computing</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id="{F798CC88-01A9-40E8-BEB1-9C272FD6B910}"/>
              </a:ext>
            </a:extLst>
          </p:cNvPr>
          <p:cNvSpPr>
            <a:spLocks noGrp="1"/>
          </p:cNvSpPr>
          <p:nvPr>
            <p:ph idx="10"/>
          </p:nvPr>
        </p:nvSpPr>
        <p:spPr>
          <a:xfrm>
            <a:off x="200025" y="962727"/>
            <a:ext cx="8712968" cy="3939902"/>
          </a:xfrm>
        </p:spPr>
        <p:txBody>
          <a:bodyPr/>
          <a:lstStyle/>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描述</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邊緣計算是分布式計算拓樸，</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拓樸設計</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上</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將處理資訊的過程盡可能接近使用者或機器，而非較遠的伺服器或雲端，將運算及流量維持在本地端，能</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降低</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延遲、雲端及頻寬的</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負荷</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，在物聯網上應用的效果會特別</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顯著</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。同時建立樞紐處理比較複雜的數值計算或數據精簡。</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建議</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t>
            </a: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將邊緣計算納入中遠程的規畫之中，應多嘗試做數據精簡、與雲的互連，而不是應用程式。必須</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多了解</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部署多雲、多端點應用程式的</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gateway</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和</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hub</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預計</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到了</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2022</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年有超過半數的資料會來自邊緣計算</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773494341"/>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a:t>
            </a:r>
            <a:r>
              <a:rPr lang="en-US" altLang="zh-TW" sz="2800" dirty="0" smtClean="0">
                <a:solidFill>
                  <a:schemeClr val="bg1"/>
                </a:solidFill>
                <a:latin typeface="標楷體" panose="03000509000000000000" pitchFamily="65" charset="-120"/>
                <a:ea typeface="標楷體" panose="03000509000000000000" pitchFamily="65" charset="-120"/>
              </a:rPr>
              <a:t>5: Edge Computing</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id="{F798CC88-01A9-40E8-BEB1-9C272FD6B910}"/>
              </a:ext>
            </a:extLst>
          </p:cNvPr>
          <p:cNvSpPr>
            <a:spLocks noGrp="1"/>
          </p:cNvSpPr>
          <p:nvPr>
            <p:ph idx="10"/>
          </p:nvPr>
        </p:nvSpPr>
        <p:spPr>
          <a:xfrm>
            <a:off x="200025" y="962727"/>
            <a:ext cx="8712968" cy="3939902"/>
          </a:xfrm>
        </p:spPr>
        <p:txBody>
          <a:bodyPr/>
          <a:lstStyle/>
          <a:p>
            <a:pPr>
              <a:lnSpc>
                <a:spcPct val="150000"/>
              </a:lnSpc>
              <a:spcBef>
                <a:spcPts val="0"/>
              </a:spcBef>
            </a:pPr>
            <a:r>
              <a:rPr lang="en-US" altLang="zh-TW" sz="1800" b="1" dirty="0">
                <a:latin typeface="微軟正黑體 Light" panose="020B0304030504040204" pitchFamily="34" charset="-120"/>
                <a:ea typeface="微軟正黑體 Light" panose="020B0304030504040204" pitchFamily="34" charset="-120"/>
                <a:cs typeface="Arial" panose="020B0604020202020204" pitchFamily="34" charset="0"/>
              </a:rPr>
              <a:t>Edge Computing</a:t>
            </a: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Vendor:</a:t>
            </a:r>
          </a:p>
          <a:p>
            <a:pPr>
              <a:lnSpc>
                <a:spcPct val="150000"/>
              </a:lnSpc>
              <a:spcBef>
                <a:spcPts val="0"/>
              </a:spcBef>
            </a:pP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Amazon </a:t>
            </a:r>
            <a:r>
              <a:rPr lang="en-US" altLang="zh-TW" sz="1800" b="1" dirty="0">
                <a:latin typeface="微軟正黑體 Light" panose="020B0304030504040204" pitchFamily="34" charset="-120"/>
                <a:ea typeface="微軟正黑體 Light" panose="020B0304030504040204" pitchFamily="34" charset="-120"/>
                <a:cs typeface="Arial" panose="020B0604020202020204" pitchFamily="34" charset="0"/>
              </a:rPr>
              <a:t>Snowball Edge</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資料傳輸</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裝置，具備內建儲存以及透過特定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AWS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服務的運算能力</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。支援</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在中斷連接的環境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例如，船上、風車和偏僻的工廠</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下進行本機資料處理和收集。</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Storage Optimized </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用於</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預先處理和大規模資料傳輸</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Compute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Optimized </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用於</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在網路連接有限或沒有網路連接的環境下執行進階機器學習工作負載</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Snowball Edge </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已預先</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設定完成而且不必連接到網際網路，所以運算處理和資料收集的作業可以在隔離的操作環境中進行</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。如同擁有</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完整的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AWS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連線能力一樣，在節點執行相同的軟體和存取特定的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AWS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功能。</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701521027"/>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a:t>
            </a:r>
            <a:r>
              <a:rPr lang="en-US" altLang="zh-TW" sz="2800" dirty="0" smtClean="0">
                <a:solidFill>
                  <a:schemeClr val="bg1"/>
                </a:solidFill>
                <a:latin typeface="標楷體" panose="03000509000000000000" pitchFamily="65" charset="-120"/>
                <a:ea typeface="標楷體" panose="03000509000000000000" pitchFamily="65" charset="-120"/>
              </a:rPr>
              <a:t>5: Edge Computing</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id="{F798CC88-01A9-40E8-BEB1-9C272FD6B910}"/>
              </a:ext>
            </a:extLst>
          </p:cNvPr>
          <p:cNvSpPr>
            <a:spLocks noGrp="1"/>
          </p:cNvSpPr>
          <p:nvPr>
            <p:ph idx="10"/>
          </p:nvPr>
        </p:nvSpPr>
        <p:spPr>
          <a:xfrm>
            <a:off x="200025" y="962727"/>
            <a:ext cx="8712968" cy="3939902"/>
          </a:xfrm>
        </p:spPr>
        <p:txBody>
          <a:bodyPr/>
          <a:lstStyle/>
          <a:p>
            <a:pPr>
              <a:lnSpc>
                <a:spcPct val="150000"/>
              </a:lnSpc>
              <a:spcBef>
                <a:spcPts val="0"/>
              </a:spcBef>
            </a:pPr>
            <a:r>
              <a:rPr lang="en-US" altLang="zh-TW" sz="1800" b="1" dirty="0">
                <a:latin typeface="微軟正黑體 Light" panose="020B0304030504040204" pitchFamily="34" charset="-120"/>
                <a:ea typeface="微軟正黑體 Light" panose="020B0304030504040204" pitchFamily="34" charset="-120"/>
                <a:cs typeface="Arial" panose="020B0604020202020204" pitchFamily="34" charset="0"/>
              </a:rPr>
              <a:t>Edge Computing</a:t>
            </a: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Vendor:</a:t>
            </a:r>
          </a:p>
          <a:p>
            <a:pPr>
              <a:lnSpc>
                <a:spcPct val="150000"/>
              </a:lnSpc>
              <a:spcBef>
                <a:spcPts val="0"/>
              </a:spcBef>
            </a:pP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Akamai Edge </a:t>
            </a:r>
            <a:r>
              <a:rPr lang="en-US" altLang="zh-TW" sz="1800" b="1" dirty="0" err="1" smtClean="0">
                <a:latin typeface="微軟正黑體 Light" panose="020B0304030504040204" pitchFamily="34" charset="-120"/>
                <a:ea typeface="微軟正黑體 Light" panose="020B0304030504040204" pitchFamily="34" charset="-120"/>
                <a:cs typeface="Arial" panose="020B0604020202020204" pitchFamily="34" charset="0"/>
              </a:rPr>
              <a:t>DNS</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:Akamai</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是一家位於美國的</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CDN</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、雲端服務供應商，主要業務是出租給企業伺服器，使他們用戶的存取速度變快。</a:t>
            </a:r>
            <a:endPar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Edge DNS</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 是他們其中一項重要的服務，當伺服器同時湧入大量</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request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時，可將</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DNS</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resolution</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移動到</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Akamai</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，以維持服務。以下是官方所列的優點</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(1) </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Trust-Based Security</a:t>
            </a:r>
          </a:p>
          <a:p>
            <a:pPr>
              <a:lnSpc>
                <a:spcPct val="150000"/>
              </a:lnSpc>
              <a:spcBef>
                <a:spcPts val="0"/>
              </a:spcBef>
            </a:pP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(2) </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24/7 Availablity,100% Uptime SLA</a:t>
            </a:r>
          </a:p>
          <a:p>
            <a:pPr>
              <a:lnSpc>
                <a:spcPct val="150000"/>
              </a:lnSpc>
              <a:spcBef>
                <a:spcPts val="0"/>
              </a:spcBef>
            </a:pP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(3) </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Secure </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Implenetation</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(4)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IP Throttling</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93264569"/>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a:t>
            </a:r>
            <a:r>
              <a:rPr lang="en-US" altLang="zh-TW" sz="2800" dirty="0" smtClean="0">
                <a:solidFill>
                  <a:schemeClr val="bg1"/>
                </a:solidFill>
                <a:latin typeface="標楷體" panose="03000509000000000000" pitchFamily="65" charset="-120"/>
                <a:ea typeface="標楷體" panose="03000509000000000000" pitchFamily="65" charset="-120"/>
              </a:rPr>
              <a:t>6: Hybrid Cloud</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id="{F798CC88-01A9-40E8-BEB1-9C272FD6B910}"/>
              </a:ext>
            </a:extLst>
          </p:cNvPr>
          <p:cNvSpPr>
            <a:spLocks noGrp="1"/>
          </p:cNvSpPr>
          <p:nvPr>
            <p:ph idx="10"/>
          </p:nvPr>
        </p:nvSpPr>
        <p:spPr>
          <a:xfrm>
            <a:off x="200025" y="962727"/>
            <a:ext cx="8712968" cy="3939902"/>
          </a:xfrm>
        </p:spPr>
        <p:txBody>
          <a:bodyPr/>
          <a:lstStyle/>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描述</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混合雲即使用了私有雲和公有雲並具備兩者優點，公有雲的低成本、靈活、擴展性，私有雲的安全性、可靠度。混合雲自身優點則有服務整合、跨服務安全性、彈性動態的運行，但缺點就是架構過於複雜。</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建議</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t>
            </a: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採用混合雲前須先</a:t>
            </a:r>
            <a:r>
              <a:rPr lang="zh-TW" altLang="en-US" sz="1800" b="1" u="sng"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建立安全性管理標準</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，以協調兩種雲形成的混合環境。文中特別提到使用</a:t>
            </a:r>
            <a:r>
              <a:rPr lang="en-US" altLang="zh-TW" sz="1800" dirty="0" err="1" smtClean="0"/>
              <a:t>cloudbursting</a:t>
            </a:r>
            <a:r>
              <a:rPr lang="zh-TW" altLang="en-US" sz="1800" dirty="0" smtClean="0"/>
              <a:t>和</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動態雲</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(dynamic)</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要謹慎，它們尚未成熟且都有潛在的問題；但也鼓勵依照適當的風險指南進行試驗不同的混合雲模式。預計</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2022</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年有超過八成</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IT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組織會使用混合雲或其他多雲模式。</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658314356"/>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a:t>
            </a:r>
            <a:r>
              <a:rPr lang="en-US" altLang="zh-TW" sz="2800" dirty="0" smtClean="0">
                <a:solidFill>
                  <a:schemeClr val="bg1"/>
                </a:solidFill>
                <a:latin typeface="標楷體" panose="03000509000000000000" pitchFamily="65" charset="-120"/>
                <a:ea typeface="標楷體" panose="03000509000000000000" pitchFamily="65" charset="-120"/>
              </a:rPr>
              <a:t>6: Hybrid Cloud</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id="{F798CC88-01A9-40E8-BEB1-9C272FD6B910}"/>
              </a:ext>
            </a:extLst>
          </p:cNvPr>
          <p:cNvSpPr>
            <a:spLocks noGrp="1"/>
          </p:cNvSpPr>
          <p:nvPr>
            <p:ph idx="10"/>
          </p:nvPr>
        </p:nvSpPr>
        <p:spPr>
          <a:xfrm>
            <a:off x="200025" y="962727"/>
            <a:ext cx="8712968" cy="3939902"/>
          </a:xfrm>
        </p:spPr>
        <p:txBody>
          <a:bodyPr/>
          <a:lstStyle/>
          <a:p>
            <a:pPr>
              <a:lnSpc>
                <a:spcPct val="150000"/>
              </a:lnSpc>
              <a:spcBef>
                <a:spcPts val="0"/>
              </a:spcBef>
            </a:pPr>
            <a:r>
              <a:rPr lang="en-US" altLang="zh-TW" sz="1800" b="1" dirty="0">
                <a:latin typeface="微軟正黑體 Light" panose="020B0304030504040204" pitchFamily="34" charset="-120"/>
                <a:ea typeface="微軟正黑體 Light" panose="020B0304030504040204" pitchFamily="34" charset="-120"/>
                <a:cs typeface="Arial" panose="020B0604020202020204" pitchFamily="34" charset="0"/>
              </a:rPr>
              <a:t>Hybrid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Cloud</a:t>
            </a: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Vendor:</a:t>
            </a:r>
          </a:p>
          <a:p>
            <a:pPr>
              <a:lnSpc>
                <a:spcPct val="150000"/>
              </a:lnSpc>
              <a:spcBef>
                <a:spcPts val="0"/>
              </a:spcBef>
            </a:pP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VMWare </a:t>
            </a:r>
            <a:r>
              <a:rPr lang="en-US" altLang="zh-TW" sz="1800" b="1" dirty="0" err="1" smtClean="0">
                <a:latin typeface="微軟正黑體 Light" panose="020B0304030504040204" pitchFamily="34" charset="-120"/>
                <a:ea typeface="微軟正黑體 Light" panose="020B0304030504040204" pitchFamily="34" charset="-120"/>
                <a:cs typeface="Arial" panose="020B0604020202020204" pitchFamily="34" charset="0"/>
              </a:rPr>
              <a:t>tanzu:</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VMWare</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 旗下一款針對混合雲的解決方案，包含多個功能模組</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pic>
        <p:nvPicPr>
          <p:cNvPr id="3" name="圖片 2"/>
          <p:cNvPicPr>
            <a:picLocks noChangeAspect="1"/>
          </p:cNvPicPr>
          <p:nvPr/>
        </p:nvPicPr>
        <p:blipFill rotWithShape="1">
          <a:blip r:embed="rId4"/>
          <a:srcRect l="26381" t="32343" r="11445" b="33358"/>
          <a:stretch/>
        </p:blipFill>
        <p:spPr>
          <a:xfrm>
            <a:off x="425897" y="1923678"/>
            <a:ext cx="8477861" cy="2630835"/>
          </a:xfrm>
          <a:prstGeom prst="rect">
            <a:avLst/>
          </a:prstGeom>
        </p:spPr>
      </p:pic>
    </p:spTree>
    <p:custDataLst>
      <p:tags r:id="rId1"/>
    </p:custDataLst>
    <p:extLst>
      <p:ext uri="{BB962C8B-B14F-4D97-AF65-F5344CB8AC3E}">
        <p14:creationId xmlns:p14="http://schemas.microsoft.com/office/powerpoint/2010/main" val="1845912852"/>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7</a:t>
            </a:r>
            <a:r>
              <a:rPr lang="en-US" altLang="zh-TW" sz="2800" dirty="0" smtClean="0">
                <a:solidFill>
                  <a:schemeClr val="bg1"/>
                </a:solidFill>
                <a:latin typeface="標楷體" panose="03000509000000000000" pitchFamily="65" charset="-120"/>
                <a:ea typeface="標楷體" panose="03000509000000000000" pitchFamily="65" charset="-120"/>
              </a:rPr>
              <a:t>: Intent-based Networking </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id="{F798CC88-01A9-40E8-BEB1-9C272FD6B910}"/>
              </a:ext>
            </a:extLst>
          </p:cNvPr>
          <p:cNvSpPr>
            <a:spLocks noGrp="1"/>
          </p:cNvSpPr>
          <p:nvPr>
            <p:ph idx="10"/>
          </p:nvPr>
        </p:nvSpPr>
        <p:spPr>
          <a:xfrm>
            <a:off x="200025" y="962727"/>
            <a:ext cx="8712968" cy="3939902"/>
          </a:xfrm>
        </p:spPr>
        <p:txBody>
          <a:bodyPr/>
          <a:lstStyle/>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描述</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意向型網路可縮短企業與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IT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部門之間的資訊落差</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。透</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過</a:t>
            </a:r>
            <a:r>
              <a:rPr lang="zh-TW" altLang="en-US" sz="1800" u="sng" dirty="0" smtClean="0">
                <a:latin typeface="微軟正黑體 Light" panose="020B0304030504040204" pitchFamily="34" charset="-120"/>
                <a:ea typeface="微軟正黑體 Light" panose="020B0304030504040204" pitchFamily="34" charset="-120"/>
                <a:cs typeface="Arial" panose="020B0604020202020204" pitchFamily="34" charset="0"/>
              </a:rPr>
              <a:t>擷取企業</a:t>
            </a:r>
            <a:r>
              <a:rPr lang="zh-TW" altLang="en-US" sz="1800" u="sng" dirty="0">
                <a:latin typeface="微軟正黑體 Light" panose="020B0304030504040204" pitchFamily="34" charset="-120"/>
                <a:ea typeface="微軟正黑體 Light" panose="020B0304030504040204" pitchFamily="34" charset="-120"/>
                <a:cs typeface="Arial" panose="020B0604020202020204" pitchFamily="34" charset="0"/>
              </a:rPr>
              <a:t>意向</a:t>
            </a:r>
            <a:r>
              <a:rPr lang="zh-TW" altLang="en-US" sz="1800" u="sng" dirty="0" smtClean="0">
                <a:latin typeface="微軟正黑體 Light" panose="020B0304030504040204" pitchFamily="34" charset="-120"/>
                <a:ea typeface="微軟正黑體 Light" panose="020B0304030504040204" pitchFamily="34" charset="-120"/>
                <a:cs typeface="Arial" panose="020B0604020202020204" pitchFamily="34" charset="0"/>
              </a:rPr>
              <a:t>，啟動網路自動化政策，並持續監控驗證</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使端對端網路與該意向密切配合，確保網路與意向的一致性。意向</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可套用至應用程式服務等級、資安政策、合規性、營運程序和其他業務需求</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。目前採用的企業不到</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15</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個，到</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2022</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年預計會增加到</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1500</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個。</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優點</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t>
            </a: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減少營運支出、性能優化、減少專門工具成本、增強文件歸類、提高合規性</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完整的</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Intent-based networking system(IBNS)</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可減少</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50-90%</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網路服務設施的時間。</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93036352"/>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7</a:t>
            </a:r>
            <a:r>
              <a:rPr lang="en-US" altLang="zh-TW" sz="2800" dirty="0" smtClean="0">
                <a:solidFill>
                  <a:schemeClr val="bg1"/>
                </a:solidFill>
                <a:latin typeface="標楷體" panose="03000509000000000000" pitchFamily="65" charset="-120"/>
                <a:ea typeface="標楷體" panose="03000509000000000000" pitchFamily="65" charset="-120"/>
              </a:rPr>
              <a:t>: Intent-based Networking </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id="{F798CC88-01A9-40E8-BEB1-9C272FD6B910}"/>
              </a:ext>
            </a:extLst>
          </p:cNvPr>
          <p:cNvSpPr>
            <a:spLocks noGrp="1"/>
          </p:cNvSpPr>
          <p:nvPr>
            <p:ph idx="10"/>
          </p:nvPr>
        </p:nvSpPr>
        <p:spPr>
          <a:xfrm>
            <a:off x="200025" y="962727"/>
            <a:ext cx="8712968" cy="3939902"/>
          </a:xfrm>
        </p:spPr>
        <p:txBody>
          <a:bodyPr/>
          <a:lstStyle/>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建議</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zh-TW" altLang="en-US" sz="1800" dirty="0" smtClean="0">
                <a:latin typeface="微軟正黑體" panose="020B0604030504040204" pitchFamily="34" charset="-120"/>
                <a:ea typeface="微軟正黑體" panose="020B0604030504040204" pitchFamily="34" charset="-120"/>
                <a:cs typeface="Arial" panose="020B0604020202020204" pitchFamily="34" charset="0"/>
                <a:sym typeface="Wingdings" panose="05000000000000000000" pitchFamily="2" charset="2"/>
              </a:rPr>
              <a:t>建構</a:t>
            </a:r>
            <a:r>
              <a:rPr lang="en-US" altLang="zh-TW" sz="1800" dirty="0" smtClean="0">
                <a:latin typeface="微軟正黑體" panose="020B0604030504040204" pitchFamily="34" charset="-120"/>
                <a:ea typeface="微軟正黑體" panose="020B0604030504040204" pitchFamily="34" charset="-120"/>
                <a:cs typeface="Arial" panose="020B0604020202020204" pitchFamily="34" charset="0"/>
                <a:sym typeface="Wingdings" panose="05000000000000000000" pitchFamily="2" charset="2"/>
              </a:rPr>
              <a:t>IBNS</a:t>
            </a:r>
            <a:r>
              <a:rPr lang="zh-TW" altLang="en-US" sz="1800" dirty="0" smtClean="0">
                <a:latin typeface="微軟正黑體" panose="020B0604030504040204" pitchFamily="34" charset="-120"/>
                <a:ea typeface="微軟正黑體" panose="020B0604030504040204" pitchFamily="34" charset="-120"/>
                <a:cs typeface="Arial" panose="020B0604020202020204" pitchFamily="34" charset="0"/>
                <a:sym typeface="Wingdings" panose="05000000000000000000" pitchFamily="2" charset="2"/>
              </a:rPr>
              <a:t>需要對網路行為有抽象、建模的能力，同時也須配合網路設計和營運文化的轉變，如果現在組織的環境是使用多個供應商，要做</a:t>
            </a:r>
            <a:r>
              <a:rPr lang="en-US" altLang="zh-TW" sz="1800" dirty="0" smtClean="0">
                <a:latin typeface="微軟正黑體" panose="020B0604030504040204" pitchFamily="34" charset="-120"/>
                <a:ea typeface="微軟正黑體" panose="020B0604030504040204" pitchFamily="34" charset="-120"/>
                <a:cs typeface="Arial" panose="020B0604020202020204" pitchFamily="34" charset="0"/>
                <a:sym typeface="Wingdings" panose="05000000000000000000" pitchFamily="2" charset="2"/>
              </a:rPr>
              <a:t>IBNS</a:t>
            </a:r>
            <a:r>
              <a:rPr lang="zh-TW" altLang="en-US" sz="1800" dirty="0" smtClean="0">
                <a:latin typeface="微軟正黑體" panose="020B0604030504040204" pitchFamily="34" charset="-120"/>
                <a:ea typeface="微軟正黑體" panose="020B0604030504040204" pitchFamily="34" charset="-120"/>
                <a:cs typeface="Arial" panose="020B0604020202020204" pitchFamily="34" charset="0"/>
                <a:sym typeface="Wingdings" panose="05000000000000000000" pitchFamily="2" charset="2"/>
              </a:rPr>
              <a:t>會更加困難。</a:t>
            </a:r>
            <a:endParaRPr lang="en-US" altLang="zh-TW" sz="1800" dirty="0" smtClean="0">
              <a:latin typeface="微軟正黑體" panose="020B0604030504040204" pitchFamily="34" charset="-120"/>
              <a:ea typeface="微軟正黑體" panose="020B0604030504040204" pitchFamily="34" charset="-120"/>
              <a:cs typeface="Arial" panose="020B0604020202020204" pitchFamily="34" charset="0"/>
              <a:sym typeface="Wingdings" panose="05000000000000000000" pitchFamily="2" charset="2"/>
            </a:endParaRPr>
          </a:p>
          <a:p>
            <a:pPr>
              <a:lnSpc>
                <a:spcPct val="150000"/>
              </a:lnSpc>
              <a:spcBef>
                <a:spcPts val="0"/>
              </a:spcBef>
            </a:pPr>
            <a:r>
              <a:rPr lang="zh-TW" altLang="en-US" sz="1800" dirty="0" smtClean="0">
                <a:latin typeface="微軟正黑體" panose="020B0604030504040204" pitchFamily="34" charset="-120"/>
                <a:ea typeface="微軟正黑體" panose="020B0604030504040204" pitchFamily="34" charset="-120"/>
                <a:cs typeface="Arial" panose="020B0604020202020204" pitchFamily="34" charset="0"/>
                <a:sym typeface="Wingdings" panose="05000000000000000000" pitchFamily="2" charset="2"/>
              </a:rPr>
              <a:t>可以選擇支援多廠商網路架構的</a:t>
            </a:r>
            <a:r>
              <a:rPr lang="en-US" altLang="zh-TW" sz="1800" dirty="0" smtClean="0">
                <a:latin typeface="微軟正黑體" panose="020B0604030504040204" pitchFamily="34" charset="-120"/>
                <a:ea typeface="微軟正黑體" panose="020B0604030504040204" pitchFamily="34" charset="-120"/>
                <a:cs typeface="Arial" panose="020B0604020202020204" pitchFamily="34" charset="0"/>
                <a:sym typeface="Wingdings" panose="05000000000000000000" pitchFamily="2" charset="2"/>
              </a:rPr>
              <a:t>IBNS</a:t>
            </a:r>
            <a:r>
              <a:rPr lang="zh-TW" altLang="en-US" sz="1800" dirty="0" smtClean="0">
                <a:latin typeface="微軟正黑體" panose="020B0604030504040204" pitchFamily="34" charset="-120"/>
                <a:ea typeface="微軟正黑體" panose="020B0604030504040204" pitchFamily="34" charset="-120"/>
                <a:cs typeface="Arial" panose="020B0604020202020204" pitchFamily="34" charset="0"/>
                <a:sym typeface="Wingdings" panose="05000000000000000000" pitchFamily="2" charset="2"/>
              </a:rPr>
              <a:t>，並將其擴展到公有雲的環境，增加應用的範圍避免被供應商提供的少數功能所限制</a:t>
            </a:r>
            <a:r>
              <a:rPr lang="zh-TW" altLang="en-US" sz="1800" dirty="0" smtClean="0">
                <a:latin typeface="微軟正黑體" panose="020B0604030504040204" pitchFamily="34" charset="-120"/>
                <a:ea typeface="微軟正黑體" panose="020B0604030504040204" pitchFamily="34" charset="-120"/>
                <a:cs typeface="Arial" panose="020B0604020202020204" pitchFamily="34" charset="0"/>
                <a:sym typeface="Wingdings" panose="05000000000000000000" pitchFamily="2" charset="2"/>
              </a:rPr>
              <a:t>住</a:t>
            </a:r>
            <a:r>
              <a:rPr lang="en-US" altLang="zh-TW" sz="1800" dirty="0" smtClean="0">
                <a:latin typeface="微軟正黑體" panose="020B0604030504040204" pitchFamily="34" charset="-120"/>
                <a:ea typeface="微軟正黑體" panose="020B0604030504040204" pitchFamily="34" charset="-120"/>
                <a:cs typeface="Arial" panose="020B0604020202020204" pitchFamily="34" charset="0"/>
                <a:sym typeface="Wingdings" panose="05000000000000000000" pitchFamily="2" charset="2"/>
              </a:rPr>
              <a:t>(vendor lock-in)</a:t>
            </a:r>
            <a:r>
              <a:rPr lang="zh-TW" altLang="en-US" sz="1800" dirty="0" smtClean="0">
                <a:solidFill>
                  <a:schemeClr val="tx1"/>
                </a:solidFill>
                <a:latin typeface="微軟正黑體" panose="020B0604030504040204" pitchFamily="34" charset="-120"/>
                <a:ea typeface="微軟正黑體" panose="020B0604030504040204" pitchFamily="34" charset="-120"/>
                <a:cs typeface="Arial" panose="020B0604020202020204" pitchFamily="34" charset="0"/>
                <a:sym typeface="Wingdings" panose="05000000000000000000" pitchFamily="2" charset="2"/>
              </a:rPr>
              <a:t>。</a:t>
            </a:r>
            <a:endParaRPr lang="en-US" altLang="zh-TW" sz="1800" dirty="0" smtClean="0">
              <a:solidFill>
                <a:schemeClr val="tx1"/>
              </a:solidFill>
              <a:latin typeface="微軟正黑體" panose="020B0604030504040204" pitchFamily="34" charset="-120"/>
              <a:ea typeface="微軟正黑體" panose="020B0604030504040204" pitchFamily="34" charset="-120"/>
              <a:cs typeface="Arial" panose="020B0604020202020204" pitchFamily="34" charset="0"/>
              <a:sym typeface="Wingdings" panose="05000000000000000000" pitchFamily="2" charset="2"/>
            </a:endParaRPr>
          </a:p>
          <a:p>
            <a:pPr>
              <a:lnSpc>
                <a:spcPct val="150000"/>
              </a:lnSpc>
              <a:spcBef>
                <a:spcPts val="0"/>
              </a:spcBef>
            </a:pPr>
            <a:endParaRPr lang="en-US" altLang="zh-TW" sz="1800" dirty="0" smtClean="0">
              <a:solidFill>
                <a:schemeClr val="tx1"/>
              </a:solidFill>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845266148"/>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AD0BFF-A276-4425-AE87-DCC08444EBE3}"/>
              </a:ext>
            </a:extLst>
          </p:cNvPr>
          <p:cNvSpPr>
            <a:spLocks noGrp="1"/>
          </p:cNvSpPr>
          <p:nvPr>
            <p:ph type="title"/>
          </p:nvPr>
        </p:nvSpPr>
        <p:spPr>
          <a:xfrm>
            <a:off x="0" y="-43543"/>
            <a:ext cx="9144000" cy="904242"/>
          </a:xfrm>
        </p:spPr>
        <p:txBody>
          <a:bodyPr/>
          <a:lstStyle/>
          <a:p>
            <a:r>
              <a:rPr lang="zh-TW" altLang="en-US" sz="2800"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7: Intent-based Networking </a:t>
            </a:r>
            <a:endParaRPr lang="zh-TW" altLang="en-US" sz="20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id="{F798CC88-01A9-40E8-BEB1-9C272FD6B910}"/>
              </a:ext>
            </a:extLst>
          </p:cNvPr>
          <p:cNvSpPr>
            <a:spLocks noGrp="1"/>
          </p:cNvSpPr>
          <p:nvPr>
            <p:ph idx="10"/>
          </p:nvPr>
        </p:nvSpPr>
        <p:spPr>
          <a:xfrm>
            <a:off x="200025" y="962727"/>
            <a:ext cx="8712968" cy="3939902"/>
          </a:xfrm>
        </p:spPr>
        <p:txBody>
          <a:bodyPr/>
          <a:lstStyle/>
          <a:p>
            <a:pPr>
              <a:lnSpc>
                <a:spcPct val="150000"/>
              </a:lnSpc>
              <a:spcBef>
                <a:spcPts val="0"/>
              </a:spcBef>
            </a:pP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IBN Vendor:</a:t>
            </a:r>
          </a:p>
          <a:p>
            <a:pPr>
              <a:lnSpc>
                <a:spcPct val="150000"/>
              </a:lnSpc>
              <a:spcBef>
                <a:spcPts val="0"/>
              </a:spcBef>
            </a:pP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Cisco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DNA(</a:t>
            </a:r>
            <a:r>
              <a:rPr lang="en-US" altLang="zh-TW" dirty="0"/>
              <a:t>Digital Network </a:t>
            </a:r>
            <a:r>
              <a:rPr lang="en-US" altLang="zh-TW" dirty="0" smtClean="0"/>
              <a:t>Architecture</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是企業意向型網路 </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其</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網路</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管理和指揮</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中心可</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在數分鐘內佈建和設定所有的網路裝置。使用先進的人工智慧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(AI)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和機器學習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(ML)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來主動</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監控</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、疑難排解和最佳化您的網路。整合第三方</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系統改善</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營運流程。</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marL="285750" indent="-285750">
              <a:lnSpc>
                <a:spcPct val="150000"/>
              </a:lnSpc>
              <a:spcBef>
                <a:spcPts val="0"/>
              </a:spcBef>
              <a:buFont typeface="Arial" panose="020B0604020202020204" pitchFamily="34" charset="0"/>
              <a:buChar char="•"/>
            </a:pP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原則型自動化</a:t>
            </a:r>
            <a:endPar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marL="285750" indent="-285750">
              <a:lnSpc>
                <a:spcPct val="150000"/>
              </a:lnSpc>
              <a:spcBef>
                <a:spcPts val="0"/>
              </a:spcBef>
              <a:buFont typeface="Arial" panose="020B0604020202020204" pitchFamily="34" charset="0"/>
              <a:buChar char="•"/>
            </a:pP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端對端能見度</a:t>
            </a:r>
            <a:endPar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marL="285750" indent="-285750">
              <a:lnSpc>
                <a:spcPct val="150000"/>
              </a:lnSpc>
              <a:spcBef>
                <a:spcPts val="0"/>
              </a:spcBef>
              <a:buFont typeface="Arial" panose="020B0604020202020204" pitchFamily="34" charset="0"/>
              <a:buChar char="•"/>
            </a:pP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安全連線</a:t>
            </a:r>
            <a:endPar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marL="285750" indent="-285750">
              <a:lnSpc>
                <a:spcPct val="150000"/>
              </a:lnSpc>
              <a:spcBef>
                <a:spcPts val="0"/>
              </a:spcBef>
              <a:buFont typeface="Arial" panose="020B0604020202020204" pitchFamily="34" charset="0"/>
              <a:buChar char="•"/>
            </a:pP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支援服務</a:t>
            </a:r>
            <a:endPar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359204458"/>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AD0BFF-A276-4425-AE87-DCC08444EBE3}"/>
              </a:ext>
            </a:extLst>
          </p:cNvPr>
          <p:cNvSpPr>
            <a:spLocks noGrp="1"/>
          </p:cNvSpPr>
          <p:nvPr>
            <p:ph type="title"/>
          </p:nvPr>
        </p:nvSpPr>
        <p:spPr>
          <a:xfrm>
            <a:off x="0" y="-43543"/>
            <a:ext cx="9144000" cy="904242"/>
          </a:xfrm>
        </p:spPr>
        <p:txBody>
          <a:bodyPr/>
          <a:lstStyle/>
          <a:p>
            <a:r>
              <a:rPr lang="zh-TW" altLang="en-US" sz="2800"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7: Intent-based Networking </a:t>
            </a:r>
            <a:endParaRPr lang="zh-TW" altLang="en-US" sz="20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id="{F798CC88-01A9-40E8-BEB1-9C272FD6B910}"/>
              </a:ext>
            </a:extLst>
          </p:cNvPr>
          <p:cNvSpPr>
            <a:spLocks noGrp="1"/>
          </p:cNvSpPr>
          <p:nvPr>
            <p:ph idx="10"/>
          </p:nvPr>
        </p:nvSpPr>
        <p:spPr>
          <a:xfrm>
            <a:off x="200025" y="962727"/>
            <a:ext cx="8712968" cy="3939902"/>
          </a:xfrm>
        </p:spPr>
        <p:txBody>
          <a:bodyPr/>
          <a:lstStyle/>
          <a:p>
            <a:pPr>
              <a:lnSpc>
                <a:spcPct val="150000"/>
              </a:lnSpc>
              <a:spcBef>
                <a:spcPts val="0"/>
              </a:spcBef>
            </a:pP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IBN Vendor:</a:t>
            </a:r>
          </a:p>
          <a:p>
            <a:pPr>
              <a:lnSpc>
                <a:spcPct val="150000"/>
              </a:lnSpc>
              <a:spcBef>
                <a:spcPts val="0"/>
              </a:spcBef>
            </a:pPr>
            <a:r>
              <a:rPr lang="en-US" altLang="zh-TW" sz="1800" b="1" dirty="0" err="1" smtClean="0">
                <a:latin typeface="微軟正黑體 Light" panose="020B0304030504040204" pitchFamily="34" charset="-120"/>
                <a:ea typeface="微軟正黑體 Light" panose="020B0304030504040204" pitchFamily="34" charset="-120"/>
                <a:cs typeface="Arial" panose="020B0604020202020204" pitchFamily="34" charset="0"/>
              </a:rPr>
              <a:t>Apstra</a:t>
            </a: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AOS:</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AOS</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是</a:t>
            </a:r>
            <a:r>
              <a:rPr lang="en-US" altLang="zh-TW" sz="1800" dirty="0">
                <a:latin typeface="微軟正黑體 Light" panose="020B0304030504040204" pitchFamily="34" charset="-120"/>
                <a:ea typeface="微軟正黑體 Light" panose="020B0304030504040204" pitchFamily="34" charset="-120"/>
              </a:rPr>
              <a:t>software-only </a:t>
            </a:r>
            <a:r>
              <a:rPr lang="en-US" altLang="zh-TW" sz="1800" dirty="0" smtClean="0">
                <a:latin typeface="微軟正黑體 Light" panose="020B0304030504040204" pitchFamily="34" charset="-120"/>
                <a:ea typeface="微軟正黑體 Light" panose="020B0304030504040204" pitchFamily="34" charset="-120"/>
              </a:rPr>
              <a:t>implementation</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可以</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安裝在任何</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VM</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或服務器上</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。一旦</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AOS</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準備好</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需</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要</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管理的軟硬體設備</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，在網絡設計階段，您就可以定義多個邏輯設備和機架並將它們組裝成模板。 其他詳細信息，例如機架類型，路</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由政策，</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EVPN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dirty="0" err="1">
                <a:latin typeface="微軟正黑體 Light" panose="020B0304030504040204" pitchFamily="34" charset="-120"/>
                <a:ea typeface="微軟正黑體 Light" panose="020B0304030504040204" pitchFamily="34" charset="-120"/>
                <a:cs typeface="Arial" panose="020B0604020202020204" pitchFamily="34" charset="0"/>
              </a:rPr>
              <a:t>VxLAN</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IPv4 / v6</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和其他資源，可以分配給每個模板並與兼</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容實體設備</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例如，</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Cisco</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或</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Arista</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或</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Cumulus</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等）。 可以在虛擬數據中心中一起創建和實例化多個模板，以創建</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整個意向網路的</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藍圖。</a:t>
            </a:r>
            <a:endPar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730789457"/>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a:t>
            </a:r>
            <a:r>
              <a:rPr lang="en-US" altLang="zh-TW" sz="2800" dirty="0" smtClean="0">
                <a:solidFill>
                  <a:schemeClr val="bg1"/>
                </a:solidFill>
                <a:latin typeface="標楷體" panose="03000509000000000000" pitchFamily="65" charset="-120"/>
                <a:ea typeface="標楷體" panose="03000509000000000000" pitchFamily="65" charset="-120"/>
              </a:rPr>
              <a:t>8</a:t>
            </a:r>
            <a:r>
              <a:rPr lang="en-US" altLang="zh-TW" sz="2800" dirty="0">
                <a:solidFill>
                  <a:schemeClr val="bg1"/>
                </a:solidFill>
                <a:latin typeface="標楷體" panose="03000509000000000000" pitchFamily="65" charset="-120"/>
                <a:ea typeface="標楷體" panose="03000509000000000000" pitchFamily="65" charset="-120"/>
              </a:rPr>
              <a:t>: Next-Generation Memory</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id="{F798CC88-01A9-40E8-BEB1-9C272FD6B910}"/>
              </a:ext>
            </a:extLst>
          </p:cNvPr>
          <p:cNvSpPr>
            <a:spLocks noGrp="1"/>
          </p:cNvSpPr>
          <p:nvPr>
            <p:ph idx="10"/>
          </p:nvPr>
        </p:nvSpPr>
        <p:spPr>
          <a:xfrm>
            <a:off x="200025" y="962727"/>
            <a:ext cx="8692455" cy="3939902"/>
          </a:xfrm>
        </p:spPr>
        <p:txBody>
          <a:bodyPr/>
          <a:lstStyle/>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描述</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能夠取代伺服器上</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DRAM</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的非揮發性存儲器，他的價格及密度接近快閃記憶體，但速度則快將近</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5-10</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倍，比任何的</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SSD</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還要來的快，只是當它作為儲存裝置</a:t>
            </a:r>
            <a:r>
              <a:rPr lang="en-US" altLang="zh-TW" dirty="0" smtClean="0">
                <a:latin typeface="微軟正黑體 Light" panose="020B0304030504040204" pitchFamily="34" charset="-120"/>
                <a:ea typeface="微軟正黑體 Light" panose="020B0304030504040204" pitchFamily="34" charset="-120"/>
                <a:cs typeface="Arial" panose="020B0604020202020204" pitchFamily="34" charset="0"/>
              </a:rPr>
              <a:t>(storage)</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的時候會受限於</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PCIe</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接口。另一方面這種記憶體</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可以</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有較</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高</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的整合度</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減少</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資料中心的空間成本，當作</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persistent memory</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的</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時候可以加速應用系統架構的</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I/O</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瓶頸</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技術</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包含</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Intel</a:t>
            </a: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3D </a:t>
            </a:r>
            <a:r>
              <a:rPr lang="en-US" altLang="zh-TW" sz="1800" b="1" dirty="0" err="1" smtClean="0">
                <a:latin typeface="微軟正黑體 Light" panose="020B0304030504040204" pitchFamily="34" charset="-120"/>
                <a:ea typeface="微軟正黑體 Light" panose="020B0304030504040204" pitchFamily="34" charset="-120"/>
                <a:cs typeface="Arial" panose="020B0604020202020204" pitchFamily="34" charset="0"/>
              </a:rPr>
              <a:t>Xpoint</a:t>
            </a: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HPE ion migration </a:t>
            </a:r>
            <a:r>
              <a:rPr lang="en-US" altLang="zh-TW" sz="1800" b="1" dirty="0" err="1" smtClean="0">
                <a:latin typeface="微軟正黑體 Light" panose="020B0304030504040204" pitchFamily="34" charset="-120"/>
                <a:ea typeface="微軟正黑體 Light" panose="020B0304030504040204" pitchFamily="34" charset="-120"/>
                <a:cs typeface="Arial" panose="020B0604020202020204" pitchFamily="34" charset="0"/>
              </a:rPr>
              <a:t>memristor</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Spin-transfer torque</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建議</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3D </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Xpoint</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 memory cell</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技術對</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PCIe</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和</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NVM</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的硬體需求降低，和</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SSD</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比起來擁有更低的寫入延遲和更高的效率，可以運用這些特點來更改軟體和驅動程式的配置。</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a:p>
            <a:pPr>
              <a:lnSpc>
                <a:spcPct val="150000"/>
              </a:lnSpc>
              <a:spcBef>
                <a:spcPts val="0"/>
              </a:spcBef>
            </a:pPr>
            <a:endParaRPr lang="en-US" altLang="zh-TW" sz="1800" dirty="0" smtClean="0">
              <a:solidFill>
                <a:srgbClr val="FF0000"/>
              </a:solidFill>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022683148"/>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AD0BFF-A276-4425-AE87-DCC08444EBE3}"/>
              </a:ext>
            </a:extLst>
          </p:cNvPr>
          <p:cNvSpPr>
            <a:spLocks noGrp="1"/>
          </p:cNvSpPr>
          <p:nvPr>
            <p:ph type="title"/>
          </p:nvPr>
        </p:nvSpPr>
        <p:spPr>
          <a:xfrm>
            <a:off x="0" y="13063"/>
            <a:ext cx="9144000" cy="884466"/>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dirty="0" smtClean="0">
                <a:solidFill>
                  <a:schemeClr val="bg1"/>
                </a:solidFill>
                <a:latin typeface="微軟正黑體 Light" panose="020B0304030504040204" pitchFamily="34" charset="-120"/>
                <a:ea typeface="微軟正黑體 Light" panose="020B0304030504040204" pitchFamily="34" charset="-120"/>
              </a:rPr>
              <a:t>Introduction</a:t>
            </a:r>
            <a:r>
              <a:rPr lang="zh-TW" altLang="en-US" dirty="0" smtClean="0">
                <a:solidFill>
                  <a:schemeClr val="bg1"/>
                </a:solidFill>
                <a:latin typeface="微軟正黑體 Light" panose="020B0304030504040204" pitchFamily="34" charset="-120"/>
                <a:ea typeface="微軟正黑體 Light" panose="020B0304030504040204" pitchFamily="34" charset="-120"/>
              </a:rPr>
              <a:t> </a:t>
            </a:r>
            <a:r>
              <a:rPr lang="en-US" altLang="zh-TW" dirty="0" smtClean="0">
                <a:solidFill>
                  <a:schemeClr val="bg1"/>
                </a:solidFill>
                <a:latin typeface="微軟正黑體 Light" panose="020B0304030504040204" pitchFamily="34" charset="-120"/>
                <a:ea typeface="微軟正黑體 Light" panose="020B0304030504040204" pitchFamily="34" charset="-120"/>
              </a:rPr>
              <a:t>&amp;</a:t>
            </a:r>
            <a:r>
              <a:rPr lang="zh-TW" altLang="en-US" dirty="0" smtClean="0">
                <a:solidFill>
                  <a:schemeClr val="bg1"/>
                </a:solidFill>
                <a:latin typeface="微軟正黑體 Light" panose="020B0304030504040204" pitchFamily="34" charset="-120"/>
                <a:ea typeface="微軟正黑體 Light" panose="020B0304030504040204" pitchFamily="34" charset="-120"/>
              </a:rPr>
              <a:t> </a:t>
            </a:r>
            <a:r>
              <a:rPr lang="en-US" altLang="zh-TW" dirty="0" smtClean="0">
                <a:solidFill>
                  <a:schemeClr val="bg1"/>
                </a:solidFill>
                <a:latin typeface="微軟正黑體 Light" panose="020B0304030504040204" pitchFamily="34" charset="-120"/>
                <a:ea typeface="微軟正黑體 Light" panose="020B0304030504040204" pitchFamily="34" charset="-120"/>
              </a:rPr>
              <a:t>Overview</a:t>
            </a:r>
            <a:endParaRPr lang="zh-TW" altLang="en-US" dirty="0">
              <a:solidFill>
                <a:schemeClr val="bg1"/>
              </a:solidFill>
              <a:latin typeface="微軟正黑體 Light" panose="020B0304030504040204" pitchFamily="34" charset="-120"/>
              <a:ea typeface="微軟正黑體 Light" panose="020B0304030504040204" pitchFamily="34" charset="-120"/>
            </a:endParaRPr>
          </a:p>
        </p:txBody>
      </p:sp>
      <p:pic>
        <p:nvPicPr>
          <p:cNvPr id="7" name="內容版面配置區 6" descr="畫面剪輯"/>
          <p:cNvPicPr>
            <a:picLocks noGrp="1" noChangeAspect="1"/>
          </p:cNvPicPr>
          <p:nvPr>
            <p:ph idx="10"/>
          </p:nvPr>
        </p:nvPicPr>
        <p:blipFill>
          <a:blip r:embed="rId4">
            <a:extLst>
              <a:ext uri="{28A0092B-C50C-407E-A947-70E740481C1C}">
                <a14:useLocalDpi xmlns:a14="http://schemas.microsoft.com/office/drawing/2010/main" val="0"/>
              </a:ext>
            </a:extLst>
          </a:blip>
          <a:stretch>
            <a:fillRect/>
          </a:stretch>
        </p:blipFill>
        <p:spPr>
          <a:xfrm>
            <a:off x="792707" y="897529"/>
            <a:ext cx="7558586" cy="4224170"/>
          </a:xfrm>
        </p:spPr>
      </p:pic>
    </p:spTree>
    <p:custDataLst>
      <p:tags r:id="rId1"/>
    </p:custDataLst>
    <p:extLst>
      <p:ext uri="{BB962C8B-B14F-4D97-AF65-F5344CB8AC3E}">
        <p14:creationId xmlns:p14="http://schemas.microsoft.com/office/powerpoint/2010/main" val="4225793160"/>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8: Next-Generation Memory</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id="{F798CC88-01A9-40E8-BEB1-9C272FD6B910}"/>
              </a:ext>
            </a:extLst>
          </p:cNvPr>
          <p:cNvSpPr>
            <a:spLocks noGrp="1"/>
          </p:cNvSpPr>
          <p:nvPr>
            <p:ph idx="10"/>
          </p:nvPr>
        </p:nvSpPr>
        <p:spPr>
          <a:xfrm>
            <a:off x="200025" y="962727"/>
            <a:ext cx="8712968" cy="3697256"/>
          </a:xfrm>
        </p:spPr>
        <p:txBody>
          <a:bodyPr/>
          <a:lstStyle/>
          <a:p>
            <a:pPr>
              <a:lnSpc>
                <a:spcPct val="150000"/>
              </a:lnSpc>
              <a:spcBef>
                <a:spcPts val="0"/>
              </a:spcBef>
            </a:pPr>
            <a:r>
              <a:rPr lang="en-US" altLang="zh-TW" sz="1800" b="1" dirty="0">
                <a:latin typeface="微軟正黑體 Light" panose="020B0304030504040204" pitchFamily="34" charset="-120"/>
                <a:ea typeface="微軟正黑體 Light" panose="020B0304030504040204" pitchFamily="34" charset="-120"/>
                <a:cs typeface="Arial" panose="020B0604020202020204" pitchFamily="34" charset="0"/>
              </a:rPr>
              <a:t>Next-Generation Memory</a:t>
            </a: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Vendor:</a:t>
            </a:r>
          </a:p>
          <a:p>
            <a:pPr>
              <a:lnSpc>
                <a:spcPct val="150000"/>
              </a:lnSpc>
              <a:spcBef>
                <a:spcPts val="0"/>
              </a:spcBef>
            </a:pP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Intel 3D </a:t>
            </a:r>
            <a:r>
              <a:rPr lang="en-US" altLang="zh-TW" sz="1800" b="1" dirty="0" err="1" smtClean="0">
                <a:latin typeface="微軟正黑體 Light" panose="020B0304030504040204" pitchFamily="34" charset="-120"/>
                <a:ea typeface="微軟正黑體 Light" panose="020B0304030504040204" pitchFamily="34" charset="-120"/>
                <a:cs typeface="Arial" panose="020B0604020202020204" pitchFamily="34" charset="0"/>
              </a:rPr>
              <a:t>XPoint</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是一種由英特爾和美光科技於</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2015</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年</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7</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月宣布的非揮發性記憶體（</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NVM</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）技術。英特爾</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為該</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技術的儲存裝置冠名</a:t>
            </a:r>
            <a:r>
              <a:rPr lang="en-US" altLang="zh-TW" sz="1800" dirty="0" err="1">
                <a:latin typeface="微軟正黑體 Light" panose="020B0304030504040204" pitchFamily="34" charset="-120"/>
                <a:ea typeface="微軟正黑體 Light" panose="020B0304030504040204" pitchFamily="34" charset="-120"/>
                <a:cs typeface="Arial" panose="020B0604020202020204" pitchFamily="34" charset="0"/>
              </a:rPr>
              <a:t>Optane</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，而美光稱為</a:t>
            </a:r>
            <a:r>
              <a:rPr lang="en-US" altLang="zh-TW" sz="1800" dirty="0" err="1">
                <a:latin typeface="微軟正黑體 Light" panose="020B0304030504040204" pitchFamily="34" charset="-120"/>
                <a:ea typeface="微軟正黑體 Light" panose="020B0304030504040204" pitchFamily="34" charset="-120"/>
                <a:cs typeface="Arial" panose="020B0604020202020204" pitchFamily="34" charset="0"/>
              </a:rPr>
              <a:t>QuantX</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。它通常被認為是一種基於相變化記憶體的技術，但也有其他可能性被提出</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Intel</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宣稱有</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5" name="文字方塊 4"/>
          <p:cNvSpPr txBox="1"/>
          <p:nvPr/>
        </p:nvSpPr>
        <p:spPr>
          <a:xfrm>
            <a:off x="1979712" y="2618744"/>
            <a:ext cx="2520280" cy="2169825"/>
          </a:xfrm>
          <a:prstGeom prst="rect">
            <a:avLst/>
          </a:prstGeom>
          <a:noFill/>
        </p:spPr>
        <p:txBody>
          <a:bodyPr wrap="square" rtlCol="0">
            <a:spAutoFit/>
          </a:bodyPr>
          <a:lstStyle/>
          <a:p>
            <a:pPr marL="285750" indent="-285750">
              <a:lnSpc>
                <a:spcPct val="150000"/>
              </a:lnSpc>
              <a:spcBef>
                <a:spcPts val="0"/>
              </a:spcBef>
              <a:buFont typeface="Arial" panose="020B0604020202020204" pitchFamily="34" charset="0"/>
              <a:buChar char="•"/>
            </a:pPr>
            <a:r>
              <a:rPr lang="zh-TW" altLang="en-US">
                <a:latin typeface="微軟正黑體 Light" panose="020B0304030504040204" pitchFamily="34" charset="-120"/>
                <a:ea typeface="微軟正黑體 Light" panose="020B0304030504040204" pitchFamily="34" charset="-120"/>
                <a:cs typeface="Arial" panose="020B0604020202020204" pitchFamily="34" charset="0"/>
              </a:rPr>
              <a:t>低</a:t>
            </a:r>
            <a:r>
              <a:rPr lang="en-US" altLang="zh-TW">
                <a:latin typeface="微軟正黑體 Light" panose="020B0304030504040204" pitchFamily="34" charset="-120"/>
                <a:ea typeface="微軟正黑體 Light" panose="020B0304030504040204" pitchFamily="34" charset="-120"/>
                <a:cs typeface="Arial" panose="020B0604020202020204" pitchFamily="34" charset="0"/>
              </a:rPr>
              <a:t>10</a:t>
            </a:r>
            <a:r>
              <a:rPr lang="zh-TW" altLang="en-US">
                <a:latin typeface="微軟正黑體 Light" panose="020B0304030504040204" pitchFamily="34" charset="-120"/>
                <a:ea typeface="微軟正黑體 Light" panose="020B0304030504040204" pitchFamily="34" charset="-120"/>
                <a:cs typeface="Arial" panose="020B0604020202020204" pitchFamily="34" charset="0"/>
              </a:rPr>
              <a:t>倍延遲</a:t>
            </a:r>
            <a:endParaRPr lang="en-US" altLang="zh-TW">
              <a:latin typeface="微軟正黑體 Light" panose="020B0304030504040204" pitchFamily="34" charset="-120"/>
              <a:ea typeface="微軟正黑體 Light" panose="020B0304030504040204" pitchFamily="34" charset="-120"/>
              <a:cs typeface="Arial" panose="020B0604020202020204" pitchFamily="34" charset="0"/>
            </a:endParaRPr>
          </a:p>
          <a:p>
            <a:pPr marL="285750" indent="-285750">
              <a:lnSpc>
                <a:spcPct val="150000"/>
              </a:lnSpc>
              <a:spcBef>
                <a:spcPts val="0"/>
              </a:spcBef>
              <a:buFont typeface="Arial" panose="020B0604020202020204" pitchFamily="34" charset="0"/>
              <a:buChar char="•"/>
            </a:pPr>
            <a:r>
              <a:rPr lang="en-US" altLang="zh-TW">
                <a:latin typeface="微軟正黑體 Light" panose="020B0304030504040204" pitchFamily="34" charset="-120"/>
                <a:ea typeface="微軟正黑體 Light" panose="020B0304030504040204" pitchFamily="34" charset="-120"/>
                <a:cs typeface="Arial" panose="020B0604020202020204" pitchFamily="34" charset="0"/>
              </a:rPr>
              <a:t>3</a:t>
            </a:r>
            <a:r>
              <a:rPr lang="zh-TW" altLang="en-US">
                <a:latin typeface="微軟正黑體 Light" panose="020B0304030504040204" pitchFamily="34" charset="-120"/>
                <a:ea typeface="微軟正黑體 Light" panose="020B0304030504040204" pitchFamily="34" charset="-120"/>
                <a:cs typeface="Arial" panose="020B0604020202020204" pitchFamily="34" charset="0"/>
              </a:rPr>
              <a:t>倍寫入耐久</a:t>
            </a:r>
            <a:endParaRPr lang="en-US" altLang="zh-TW">
              <a:latin typeface="微軟正黑體 Light" panose="020B0304030504040204" pitchFamily="34" charset="-120"/>
              <a:ea typeface="微軟正黑體 Light" panose="020B0304030504040204" pitchFamily="34" charset="-120"/>
              <a:cs typeface="Arial" panose="020B0604020202020204" pitchFamily="34" charset="0"/>
            </a:endParaRPr>
          </a:p>
          <a:p>
            <a:pPr marL="285750" indent="-285750">
              <a:lnSpc>
                <a:spcPct val="150000"/>
              </a:lnSpc>
              <a:spcBef>
                <a:spcPts val="0"/>
              </a:spcBef>
              <a:buFont typeface="Arial" panose="020B0604020202020204" pitchFamily="34" charset="0"/>
              <a:buChar char="•"/>
            </a:pPr>
            <a:r>
              <a:rPr lang="en-US" altLang="zh-TW">
                <a:latin typeface="微軟正黑體 Light" panose="020B0304030504040204" pitchFamily="34" charset="-120"/>
                <a:ea typeface="微軟正黑體 Light" panose="020B0304030504040204" pitchFamily="34" charset="-120"/>
                <a:cs typeface="Arial" panose="020B0604020202020204" pitchFamily="34" charset="0"/>
              </a:rPr>
              <a:t>4</a:t>
            </a:r>
            <a:r>
              <a:rPr lang="zh-TW" altLang="en-US">
                <a:latin typeface="微軟正黑體 Light" panose="020B0304030504040204" pitchFamily="34" charset="-120"/>
                <a:ea typeface="微軟正黑體 Light" panose="020B0304030504040204" pitchFamily="34" charset="-120"/>
                <a:cs typeface="Arial" panose="020B0604020202020204" pitchFamily="34" charset="0"/>
              </a:rPr>
              <a:t>倍每秒寫入</a:t>
            </a:r>
            <a:endParaRPr lang="en-US" altLang="zh-TW">
              <a:latin typeface="微軟正黑體 Light" panose="020B0304030504040204" pitchFamily="34" charset="-120"/>
              <a:ea typeface="微軟正黑體 Light" panose="020B0304030504040204" pitchFamily="34" charset="-120"/>
              <a:cs typeface="Arial" panose="020B0604020202020204" pitchFamily="34" charset="0"/>
            </a:endParaRPr>
          </a:p>
          <a:p>
            <a:pPr marL="285750" indent="-285750">
              <a:lnSpc>
                <a:spcPct val="150000"/>
              </a:lnSpc>
              <a:spcBef>
                <a:spcPts val="0"/>
              </a:spcBef>
              <a:buFont typeface="Arial" panose="020B0604020202020204" pitchFamily="34" charset="0"/>
              <a:buChar char="•"/>
            </a:pPr>
            <a:r>
              <a:rPr lang="en-US" altLang="zh-TW">
                <a:latin typeface="微軟正黑體 Light" panose="020B0304030504040204" pitchFamily="34" charset="-120"/>
                <a:ea typeface="微軟正黑體 Light" panose="020B0304030504040204" pitchFamily="34" charset="-120"/>
                <a:cs typeface="Arial" panose="020B0604020202020204" pitchFamily="34" charset="0"/>
              </a:rPr>
              <a:t>3</a:t>
            </a:r>
            <a:r>
              <a:rPr lang="zh-TW" altLang="en-US">
                <a:latin typeface="微軟正黑體 Light" panose="020B0304030504040204" pitchFamily="34" charset="-120"/>
                <a:ea typeface="微軟正黑體 Light" panose="020B0304030504040204" pitchFamily="34" charset="-120"/>
                <a:cs typeface="Arial" panose="020B0604020202020204" pitchFamily="34" charset="0"/>
              </a:rPr>
              <a:t>倍每秒讀取效率</a:t>
            </a:r>
            <a:endParaRPr lang="en-US" altLang="zh-TW">
              <a:latin typeface="微軟正黑體 Light" panose="020B0304030504040204" pitchFamily="34" charset="-120"/>
              <a:ea typeface="微軟正黑體 Light" panose="020B0304030504040204" pitchFamily="34" charset="-120"/>
              <a:cs typeface="Arial" panose="020B0604020202020204" pitchFamily="34" charset="0"/>
            </a:endParaRPr>
          </a:p>
          <a:p>
            <a:pPr marL="285750" indent="-285750">
              <a:lnSpc>
                <a:spcPct val="150000"/>
              </a:lnSpc>
              <a:spcBef>
                <a:spcPts val="0"/>
              </a:spcBef>
              <a:buFont typeface="Arial" panose="020B0604020202020204" pitchFamily="34" charset="0"/>
              <a:buChar char="•"/>
            </a:pPr>
            <a:r>
              <a:rPr lang="en-US" altLang="zh-TW">
                <a:latin typeface="微軟正黑體 Light" panose="020B0304030504040204" pitchFamily="34" charset="-120"/>
                <a:ea typeface="微軟正黑體 Light" panose="020B0304030504040204" pitchFamily="34" charset="-120"/>
                <a:cs typeface="Arial" panose="020B0604020202020204" pitchFamily="34" charset="0"/>
              </a:rPr>
              <a:t>-30%</a:t>
            </a:r>
            <a:r>
              <a:rPr lang="zh-TW" altLang="en-US">
                <a:latin typeface="微軟正黑體 Light" panose="020B0304030504040204" pitchFamily="34" charset="-120"/>
                <a:ea typeface="微軟正黑體 Light" panose="020B0304030504040204" pitchFamily="34" charset="-120"/>
                <a:cs typeface="Arial" panose="020B0604020202020204" pitchFamily="34" charset="0"/>
              </a:rPr>
              <a:t>功率消耗</a:t>
            </a:r>
            <a:endParaRPr lang="en-US" altLang="zh-TW"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Tree>
    <p:custDataLst>
      <p:tags r:id="rId1"/>
    </p:custDataLst>
    <p:extLst>
      <p:ext uri="{BB962C8B-B14F-4D97-AF65-F5344CB8AC3E}">
        <p14:creationId xmlns:p14="http://schemas.microsoft.com/office/powerpoint/2010/main" val="1193801824"/>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8: Next-Generation Memory</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id="{F798CC88-01A9-40E8-BEB1-9C272FD6B910}"/>
              </a:ext>
            </a:extLst>
          </p:cNvPr>
          <p:cNvSpPr>
            <a:spLocks noGrp="1"/>
          </p:cNvSpPr>
          <p:nvPr>
            <p:ph idx="10"/>
          </p:nvPr>
        </p:nvSpPr>
        <p:spPr>
          <a:xfrm>
            <a:off x="200025" y="962727"/>
            <a:ext cx="8712968" cy="3697256"/>
          </a:xfrm>
        </p:spPr>
        <p:txBody>
          <a:bodyPr/>
          <a:lstStyle/>
          <a:p>
            <a:pPr>
              <a:lnSpc>
                <a:spcPct val="150000"/>
              </a:lnSpc>
              <a:spcBef>
                <a:spcPts val="0"/>
              </a:spcBef>
            </a:pPr>
            <a:r>
              <a:rPr lang="en-US" altLang="zh-TW" sz="1800" b="1" dirty="0">
                <a:latin typeface="微軟正黑體 Light" panose="020B0304030504040204" pitchFamily="34" charset="-120"/>
                <a:ea typeface="微軟正黑體 Light" panose="020B0304030504040204" pitchFamily="34" charset="-120"/>
                <a:cs typeface="Arial" panose="020B0604020202020204" pitchFamily="34" charset="0"/>
              </a:rPr>
              <a:t>Next-Generation Memory</a:t>
            </a: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Vendor:</a:t>
            </a:r>
          </a:p>
          <a:p>
            <a:pPr>
              <a:lnSpc>
                <a:spcPct val="150000"/>
              </a:lnSpc>
              <a:spcBef>
                <a:spcPts val="0"/>
              </a:spcBef>
            </a:pPr>
            <a:r>
              <a:rPr lang="en-US" altLang="zh-TW" sz="1800" b="1" dirty="0">
                <a:latin typeface="微軟正黑體 Light" panose="020B0304030504040204" pitchFamily="34" charset="-120"/>
                <a:ea typeface="微軟正黑體 Light" panose="020B0304030504040204" pitchFamily="34" charset="-120"/>
                <a:cs typeface="Arial" panose="020B0604020202020204" pitchFamily="34" charset="0"/>
              </a:rPr>
              <a:t>HPE ion migration </a:t>
            </a:r>
            <a:r>
              <a:rPr lang="en-US" altLang="zh-TW" sz="1800" b="1" dirty="0" err="1">
                <a:latin typeface="微軟正黑體 Light" panose="020B0304030504040204" pitchFamily="34" charset="-120"/>
                <a:ea typeface="微軟正黑體 Light" panose="020B0304030504040204" pitchFamily="34" charset="-120"/>
                <a:cs typeface="Arial" panose="020B0604020202020204" pitchFamily="34" charset="0"/>
              </a:rPr>
              <a:t>memristor</a:t>
            </a:r>
            <a:r>
              <a:rPr lang="en-US" altLang="zh-TW" sz="1800" b="1"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HPE</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設計了一台原型機</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”The machine”</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，以往是將各個晶片安插在不同的處理器上，</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The</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machine</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則是將各個處理器聚集在一起並用光纖連接。</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rPr>
              <a:t>假設</a:t>
            </a:r>
            <a:r>
              <a:rPr lang="zh-TW" altLang="en-US" sz="1800" dirty="0">
                <a:latin typeface="微軟正黑體 Light" panose="020B0304030504040204" pitchFamily="34" charset="-120"/>
                <a:ea typeface="微軟正黑體 Light" panose="020B0304030504040204" pitchFamily="34" charset="-120"/>
              </a:rPr>
              <a:t>憶阻器能夠在恢復電源時從中斷處</a:t>
            </a:r>
            <a:r>
              <a:rPr lang="zh-TW" altLang="en-US" sz="1800" dirty="0" smtClean="0">
                <a:latin typeface="微軟正黑體 Light" panose="020B0304030504040204" pitchFamily="34" charset="-120"/>
                <a:ea typeface="微軟正黑體 Light" panose="020B0304030504040204" pitchFamily="34" charset="-120"/>
              </a:rPr>
              <a:t>恢復</a:t>
            </a:r>
            <a:r>
              <a:rPr lang="zh-TW" altLang="en-US" sz="1800" dirty="0">
                <a:latin typeface="微軟正黑體 Light" panose="020B0304030504040204" pitchFamily="34" charset="-120"/>
                <a:ea typeface="微軟正黑體 Light" panose="020B0304030504040204" pitchFamily="34" charset="-120"/>
              </a:rPr>
              <a:t>，</a:t>
            </a:r>
            <a:r>
              <a:rPr lang="zh-TW" altLang="en-US" sz="1800" dirty="0" smtClean="0">
                <a:latin typeface="微軟正黑體 Light" panose="020B0304030504040204" pitchFamily="34" charset="-120"/>
                <a:ea typeface="微軟正黑體 Light" panose="020B0304030504040204" pitchFamily="34" charset="-120"/>
              </a:rPr>
              <a:t>具有類似像</a:t>
            </a:r>
            <a:r>
              <a:rPr lang="en-US" altLang="zh-TW" sz="1800" dirty="0" smtClean="0">
                <a:latin typeface="微軟正黑體 Light" panose="020B0304030504040204" pitchFamily="34" charset="-120"/>
                <a:ea typeface="微軟正黑體 Light" panose="020B0304030504040204" pitchFamily="34" charset="-120"/>
              </a:rPr>
              <a:t>Flash memory</a:t>
            </a: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rPr>
              <a:t>和</a:t>
            </a:r>
            <a:r>
              <a:rPr lang="zh-TW" altLang="en-US" sz="1800" dirty="0">
                <a:latin typeface="微軟正黑體 Light" panose="020B0304030504040204" pitchFamily="34" charset="-120"/>
                <a:ea typeface="微軟正黑體 Light" panose="020B0304030504040204" pitchFamily="34" charset="-120"/>
              </a:rPr>
              <a:t>靜態</a:t>
            </a:r>
            <a:r>
              <a:rPr lang="en-US" altLang="zh-TW" sz="1800" dirty="0" smtClean="0">
                <a:latin typeface="微軟正黑體 Light" panose="020B0304030504040204" pitchFamily="34" charset="-120"/>
                <a:ea typeface="微軟正黑體 Light" panose="020B0304030504040204" pitchFamily="34" charset="-120"/>
              </a:rPr>
              <a:t>RAM</a:t>
            </a:r>
            <a:r>
              <a:rPr lang="zh-TW" altLang="en-US" sz="1800" dirty="0" smtClean="0">
                <a:latin typeface="微軟正黑體 Light" panose="020B0304030504040204" pitchFamily="34" charset="-120"/>
                <a:ea typeface="微軟正黑體 Light" panose="020B0304030504040204" pitchFamily="34" charset="-120"/>
              </a:rPr>
              <a:t>的非揮發性屬性，</a:t>
            </a:r>
            <a:r>
              <a:rPr lang="zh-TW" altLang="en-US" sz="1800" dirty="0">
                <a:latin typeface="微軟正黑體 Light" panose="020B0304030504040204" pitchFamily="34" charset="-120"/>
                <a:ea typeface="微軟正黑體 Light" panose="020B0304030504040204" pitchFamily="34" charset="-120"/>
              </a:rPr>
              <a:t>可以使它們保留數據，但與</a:t>
            </a:r>
            <a:r>
              <a:rPr lang="en-US" altLang="zh-TW" sz="1800" dirty="0">
                <a:latin typeface="微軟正黑體 Light" panose="020B0304030504040204" pitchFamily="34" charset="-120"/>
                <a:ea typeface="微軟正黑體 Light" panose="020B0304030504040204" pitchFamily="34" charset="-120"/>
              </a:rPr>
              <a:t>DRAM</a:t>
            </a:r>
            <a:r>
              <a:rPr lang="zh-TW" altLang="en-US" sz="1800" dirty="0">
                <a:latin typeface="微軟正黑體 Light" panose="020B0304030504040204" pitchFamily="34" charset="-120"/>
                <a:ea typeface="微軟正黑體 Light" panose="020B0304030504040204" pitchFamily="34" charset="-120"/>
              </a:rPr>
              <a:t>相比</a:t>
            </a:r>
            <a:r>
              <a:rPr lang="zh-TW" altLang="en-US" sz="1800" dirty="0" smtClean="0">
                <a:latin typeface="微軟正黑體 Light" panose="020B0304030504040204" pitchFamily="34" charset="-120"/>
                <a:ea typeface="微軟正黑體 Light" panose="020B0304030504040204" pitchFamily="34" charset="-120"/>
              </a:rPr>
              <a:t>，</a:t>
            </a:r>
            <a:endParaRPr lang="en-US" altLang="zh-TW" sz="1800" dirty="0" smtClean="0">
              <a:latin typeface="微軟正黑體 Light" panose="020B0304030504040204" pitchFamily="34" charset="-120"/>
              <a:ea typeface="微軟正黑體 Light" panose="020B0304030504040204" pitchFamily="34" charset="-120"/>
            </a:endParaRP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rPr>
              <a:t>它們</a:t>
            </a:r>
            <a:r>
              <a:rPr lang="en-US" altLang="zh-TW" sz="1800" dirty="0" smtClean="0">
                <a:latin typeface="微軟正黑體 Light" panose="020B0304030504040204" pitchFamily="34" charset="-120"/>
                <a:ea typeface="微軟正黑體 Light" panose="020B0304030504040204" pitchFamily="34" charset="-120"/>
              </a:rPr>
              <a:t>(flash memory)</a:t>
            </a:r>
            <a:r>
              <a:rPr lang="zh-TW" altLang="en-US" sz="1800" dirty="0" smtClean="0">
                <a:latin typeface="微軟正黑體 Light" panose="020B0304030504040204" pitchFamily="34" charset="-120"/>
                <a:ea typeface="微軟正黑體 Light" panose="020B0304030504040204" pitchFamily="34" charset="-120"/>
              </a:rPr>
              <a:t>更</a:t>
            </a:r>
            <a:r>
              <a:rPr lang="zh-TW" altLang="en-US" sz="1800" dirty="0">
                <a:latin typeface="微軟正黑體 Light" panose="020B0304030504040204" pitchFamily="34" charset="-120"/>
                <a:ea typeface="微軟正黑體 Light" panose="020B0304030504040204" pitchFamily="34" charset="-120"/>
              </a:rPr>
              <a:t>昂貴且存儲的信息更少</a:t>
            </a:r>
            <a:r>
              <a:rPr lang="zh-TW" altLang="en-US" sz="1800" dirty="0" smtClean="0">
                <a:latin typeface="微軟正黑體 Light" panose="020B0304030504040204" pitchFamily="34" charset="-120"/>
                <a:ea typeface="微軟正黑體 Light" panose="020B0304030504040204" pitchFamily="34" charset="-120"/>
              </a:rPr>
              <a:t>。</a:t>
            </a:r>
            <a:endParaRPr lang="en-US" altLang="zh-TW" sz="1800" dirty="0" smtClean="0">
              <a:latin typeface="微軟正黑體 Light" panose="020B0304030504040204" pitchFamily="34" charset="-120"/>
              <a:ea typeface="微軟正黑體 Light" panose="020B0304030504040204" pitchFamily="34" charset="-120"/>
            </a:endParaRP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然而</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memristor</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仍在研發中，主要原因是大量的</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memristor</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同時運行無法確保它的穩定性。</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dirty="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375910125"/>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9: </a:t>
            </a:r>
            <a:r>
              <a:rPr lang="en-US" altLang="zh-TW" sz="2800" dirty="0" err="1">
                <a:solidFill>
                  <a:schemeClr val="bg1"/>
                </a:solidFill>
                <a:latin typeface="標楷體" panose="03000509000000000000" pitchFamily="65" charset="-120"/>
                <a:ea typeface="標楷體" panose="03000509000000000000" pitchFamily="65" charset="-120"/>
              </a:rPr>
              <a:t>NVMe</a:t>
            </a:r>
            <a:r>
              <a:rPr lang="en-US" altLang="zh-TW" sz="2800" dirty="0">
                <a:solidFill>
                  <a:schemeClr val="bg1"/>
                </a:solidFill>
                <a:latin typeface="標楷體" panose="03000509000000000000" pitchFamily="65" charset="-120"/>
                <a:ea typeface="標楷體" panose="03000509000000000000" pitchFamily="65" charset="-120"/>
              </a:rPr>
              <a:t> and </a:t>
            </a:r>
            <a:r>
              <a:rPr lang="en-US" altLang="zh-TW" sz="2800" dirty="0" err="1">
                <a:solidFill>
                  <a:schemeClr val="bg1"/>
                </a:solidFill>
                <a:latin typeface="標楷體" panose="03000509000000000000" pitchFamily="65" charset="-120"/>
                <a:ea typeface="標楷體" panose="03000509000000000000" pitchFamily="65" charset="-120"/>
              </a:rPr>
              <a:t>NVMe-oF</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id="{F798CC88-01A9-40E8-BEB1-9C272FD6B910}"/>
              </a:ext>
            </a:extLst>
          </p:cNvPr>
          <p:cNvSpPr>
            <a:spLocks noGrp="1"/>
          </p:cNvSpPr>
          <p:nvPr>
            <p:ph idx="10"/>
          </p:nvPr>
        </p:nvSpPr>
        <p:spPr>
          <a:xfrm>
            <a:off x="200025" y="962727"/>
            <a:ext cx="8692455" cy="3939902"/>
          </a:xfrm>
        </p:spPr>
        <p:txBody>
          <a:bodyPr/>
          <a:lstStyle/>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描述</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非揮發性記憶體儲存裝置外接存取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sz="1800" dirty="0" err="1">
                <a:latin typeface="微軟正黑體 Light" panose="020B0304030504040204" pitchFamily="34" charset="-120"/>
                <a:ea typeface="微軟正黑體 Light" panose="020B0304030504040204" pitchFamily="34" charset="-120"/>
                <a:cs typeface="Arial" panose="020B0604020202020204" pitchFamily="34" charset="0"/>
              </a:rPr>
              <a:t>NVMe-oF</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是擴展至乙太網路和光纖通道的 </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NVMe</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網路協定，可更快速並有效率地連結儲存裝置和伺服器，並降低應用程式伺服器主機的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CPU </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使用率。</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NVMe</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是一種快速成長的儲存協議，已在</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SSA</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和部分伺服器內部使用。</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然而它發展的速度則取決於網路封包的方法，像是有很多</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NVMe-oF</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的產品可以用</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5G</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和</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6G</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的光纖</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NVMe</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但使用在乙太網路中速度會卻較慢。</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預計</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2022</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年將有超過</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20%</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的</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SSA</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會採用</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NVMe-oF</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進行優化並使用</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TCP/IP</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作為傳輸。</a:t>
            </a:r>
            <a:endPar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569229084"/>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9: </a:t>
            </a:r>
            <a:r>
              <a:rPr lang="en-US" altLang="zh-TW" sz="2800" dirty="0" err="1">
                <a:solidFill>
                  <a:schemeClr val="bg1"/>
                </a:solidFill>
                <a:latin typeface="標楷體" panose="03000509000000000000" pitchFamily="65" charset="-120"/>
                <a:ea typeface="標楷體" panose="03000509000000000000" pitchFamily="65" charset="-120"/>
              </a:rPr>
              <a:t>NVMe</a:t>
            </a:r>
            <a:r>
              <a:rPr lang="en-US" altLang="zh-TW" sz="2800" dirty="0">
                <a:solidFill>
                  <a:schemeClr val="bg1"/>
                </a:solidFill>
                <a:latin typeface="標楷體" panose="03000509000000000000" pitchFamily="65" charset="-120"/>
                <a:ea typeface="標楷體" panose="03000509000000000000" pitchFamily="65" charset="-120"/>
              </a:rPr>
              <a:t> and </a:t>
            </a:r>
            <a:r>
              <a:rPr lang="en-US" altLang="zh-TW" sz="2800" dirty="0" err="1">
                <a:solidFill>
                  <a:schemeClr val="bg1"/>
                </a:solidFill>
                <a:latin typeface="標楷體" panose="03000509000000000000" pitchFamily="65" charset="-120"/>
                <a:ea typeface="標楷體" panose="03000509000000000000" pitchFamily="65" charset="-120"/>
              </a:rPr>
              <a:t>NVMe-oF</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id="{F798CC88-01A9-40E8-BEB1-9C272FD6B910}"/>
              </a:ext>
            </a:extLst>
          </p:cNvPr>
          <p:cNvSpPr>
            <a:spLocks noGrp="1"/>
          </p:cNvSpPr>
          <p:nvPr>
            <p:ph idx="10"/>
          </p:nvPr>
        </p:nvSpPr>
        <p:spPr>
          <a:xfrm>
            <a:off x="200025" y="962727"/>
            <a:ext cx="8692455" cy="3939902"/>
          </a:xfrm>
        </p:spPr>
        <p:txBody>
          <a:bodyPr/>
          <a:lstStyle/>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建議</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t>
            </a: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低</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延遲的特性可以帶來高效的計算</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速度，這可以快速的反應到投資報酬率上，但</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也</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需要一些潛在的基礎設施增強，最簡單的</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方式</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就是購買</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based on </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NVMe</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，並且有支援</a:t>
            </a:r>
            <a:r>
              <a:rPr lang="en-US" altLang="zh-TW" sz="1800" dirty="0" err="1">
                <a:latin typeface="微軟正黑體 Light" panose="020B0304030504040204" pitchFamily="34" charset="-120"/>
                <a:ea typeface="微軟正黑體 Light" panose="020B0304030504040204" pitchFamily="34" charset="-120"/>
                <a:cs typeface="Arial" panose="020B0604020202020204" pitchFamily="34" charset="0"/>
              </a:rPr>
              <a:t>NVMe-oF</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的</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現代</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固態硬碟陣列</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SSA</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t>
            </a:r>
            <a:r>
              <a:rPr lang="en-US" altLang="zh-TW" sz="1800" dirty="0">
                <a:latin typeface="微軟正黑體 Light" panose="020B0304030504040204" pitchFamily="34" charset="-120"/>
                <a:ea typeface="微軟正黑體 Light" panose="020B0304030504040204" pitchFamily="34" charset="-120"/>
              </a:rPr>
              <a:t> </a:t>
            </a:r>
            <a:endParaRPr lang="en-US" altLang="zh-TW" sz="1800" dirty="0" smtClean="0">
              <a:latin typeface="微軟正黑體 Light" panose="020B0304030504040204" pitchFamily="34" charset="-120"/>
              <a:ea typeface="微軟正黑體 Light" panose="020B0304030504040204" pitchFamily="34" charset="-120"/>
            </a:endParaRP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rPr>
              <a:t>確保</a:t>
            </a:r>
            <a:r>
              <a:rPr lang="en-US" altLang="zh-TW" sz="1800" dirty="0" smtClean="0">
                <a:latin typeface="微軟正黑體 Light" panose="020B0304030504040204" pitchFamily="34" charset="-120"/>
                <a:ea typeface="微軟正黑體 Light" panose="020B0304030504040204" pitchFamily="34" charset="-120"/>
              </a:rPr>
              <a:t> 1.potential </a:t>
            </a:r>
            <a:r>
              <a:rPr lang="en-US" altLang="zh-TW" sz="1800" dirty="0">
                <a:latin typeface="微軟正黑體 Light" panose="020B0304030504040204" pitchFamily="34" charset="-120"/>
                <a:ea typeface="微軟正黑體 Light" panose="020B0304030504040204" pitchFamily="34" charset="-120"/>
              </a:rPr>
              <a:t>array, network interface card (</a:t>
            </a:r>
            <a:r>
              <a:rPr lang="en-US" altLang="zh-TW" sz="1800" dirty="0" smtClean="0">
                <a:latin typeface="微軟正黑體 Light" panose="020B0304030504040204" pitchFamily="34" charset="-120"/>
                <a:ea typeface="微軟正黑體 Light" panose="020B0304030504040204" pitchFamily="34" charset="-120"/>
              </a:rPr>
              <a:t>NIC)</a:t>
            </a:r>
          </a:p>
          <a:p>
            <a:pPr>
              <a:lnSpc>
                <a:spcPct val="150000"/>
              </a:lnSpc>
              <a:spcBef>
                <a:spcPts val="0"/>
              </a:spcBef>
            </a:pPr>
            <a:r>
              <a:rPr lang="zh-TW" altLang="en-US" sz="1800" dirty="0">
                <a:latin typeface="微軟正黑體 Light" panose="020B0304030504040204" pitchFamily="34" charset="-120"/>
                <a:ea typeface="微軟正黑體 Light" panose="020B0304030504040204" pitchFamily="34" charset="-120"/>
              </a:rPr>
              <a:t> </a:t>
            </a:r>
            <a:r>
              <a:rPr lang="zh-TW" altLang="en-US" sz="1800" dirty="0" smtClean="0">
                <a:latin typeface="微軟正黑體 Light" panose="020B0304030504040204" pitchFamily="34" charset="-120"/>
                <a:ea typeface="微軟正黑體 Light" panose="020B0304030504040204" pitchFamily="34" charset="-120"/>
              </a:rPr>
              <a:t>      </a:t>
            </a:r>
            <a:r>
              <a:rPr lang="en-US" altLang="zh-TW" sz="1800" dirty="0" smtClean="0">
                <a:latin typeface="微軟正黑體 Light" panose="020B0304030504040204" pitchFamily="34" charset="-120"/>
                <a:ea typeface="微軟正黑體 Light" panose="020B0304030504040204" pitchFamily="34" charset="-120"/>
              </a:rPr>
              <a:t>2.host </a:t>
            </a:r>
            <a:r>
              <a:rPr lang="en-US" altLang="zh-TW" sz="1800" dirty="0">
                <a:latin typeface="微軟正黑體 Light" panose="020B0304030504040204" pitchFamily="34" charset="-120"/>
                <a:ea typeface="微軟正黑體 Light" panose="020B0304030504040204" pitchFamily="34" charset="-120"/>
              </a:rPr>
              <a:t>bus adapter (HBA</a:t>
            </a:r>
            <a:r>
              <a:rPr lang="en-US" altLang="zh-TW" sz="1800" dirty="0" smtClean="0">
                <a:latin typeface="微軟正黑體 Light" panose="020B0304030504040204" pitchFamily="34" charset="-120"/>
                <a:ea typeface="微軟正黑體 Light" panose="020B0304030504040204" pitchFamily="34" charset="-120"/>
              </a:rPr>
              <a:t>)</a:t>
            </a: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rPr>
              <a:t>       </a:t>
            </a:r>
            <a:r>
              <a:rPr lang="en-US" altLang="zh-TW" sz="1800" dirty="0" smtClean="0">
                <a:latin typeface="微軟正黑體 Light" panose="020B0304030504040204" pitchFamily="34" charset="-120"/>
                <a:ea typeface="微軟正黑體 Light" panose="020B0304030504040204" pitchFamily="34" charset="-120"/>
              </a:rPr>
              <a:t>3. network </a:t>
            </a:r>
            <a:r>
              <a:rPr lang="en-US" altLang="zh-TW" sz="1800" dirty="0">
                <a:latin typeface="微軟正黑體 Light" panose="020B0304030504040204" pitchFamily="34" charset="-120"/>
                <a:ea typeface="微軟正黑體 Light" panose="020B0304030504040204" pitchFamily="34" charset="-120"/>
              </a:rPr>
              <a:t>fabric suppliers </a:t>
            </a:r>
            <a:endParaRPr lang="en-US" altLang="zh-TW" sz="1800" dirty="0" smtClean="0">
              <a:latin typeface="微軟正黑體 Light" panose="020B0304030504040204" pitchFamily="34" charset="-120"/>
              <a:ea typeface="微軟正黑體 Light" panose="020B0304030504040204" pitchFamily="34" charset="-120"/>
            </a:endParaRP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rPr>
              <a:t>已經試驗成功並有參考客戶可用，未來的</a:t>
            </a:r>
            <a:r>
              <a:rPr lang="en-US" altLang="zh-TW" sz="1800" dirty="0" smtClean="0">
                <a:latin typeface="微軟正黑體 Light" panose="020B0304030504040204" pitchFamily="34" charset="-120"/>
                <a:ea typeface="微軟正黑體 Light" panose="020B0304030504040204" pitchFamily="34" charset="-120"/>
              </a:rPr>
              <a:t>12</a:t>
            </a:r>
            <a:r>
              <a:rPr lang="zh-TW" altLang="en-US" sz="1800" dirty="0" smtClean="0">
                <a:latin typeface="微軟正黑體 Light" panose="020B0304030504040204" pitchFamily="34" charset="-120"/>
                <a:ea typeface="微軟正黑體 Light" panose="020B0304030504040204" pitchFamily="34" charset="-120"/>
              </a:rPr>
              <a:t>個月，大多數</a:t>
            </a:r>
            <a:r>
              <a:rPr lang="en-US" altLang="zh-TW" sz="1800" dirty="0" smtClean="0">
                <a:latin typeface="微軟正黑體 Light" panose="020B0304030504040204" pitchFamily="34" charset="-120"/>
                <a:ea typeface="微軟正黑體 Light" panose="020B0304030504040204" pitchFamily="34" charset="-120"/>
              </a:rPr>
              <a:t>SSA</a:t>
            </a:r>
            <a:r>
              <a:rPr lang="zh-TW" altLang="en-US" sz="1800" dirty="0" smtClean="0">
                <a:latin typeface="微軟正黑體 Light" panose="020B0304030504040204" pitchFamily="34" charset="-120"/>
                <a:ea typeface="微軟正黑體 Light" panose="020B0304030504040204" pitchFamily="34" charset="-120"/>
              </a:rPr>
              <a:t>供應商會為</a:t>
            </a:r>
            <a:r>
              <a:rPr lang="en-US" altLang="zh-TW" sz="1800" dirty="0" smtClean="0">
                <a:latin typeface="微軟正黑體 Light" panose="020B0304030504040204" pitchFamily="34" charset="-120"/>
                <a:ea typeface="微軟正黑體 Light" panose="020B0304030504040204" pitchFamily="34" charset="-120"/>
              </a:rPr>
              <a:t>SSA</a:t>
            </a:r>
            <a:r>
              <a:rPr lang="zh-TW" altLang="en-US" sz="1800" dirty="0" smtClean="0">
                <a:latin typeface="微軟正黑體 Light" panose="020B0304030504040204" pitchFamily="34" charset="-120"/>
                <a:ea typeface="微軟正黑體 Light" panose="020B0304030504040204" pitchFamily="34" charset="-120"/>
              </a:rPr>
              <a:t>提供內存</a:t>
            </a:r>
            <a:r>
              <a:rPr lang="en-US" altLang="zh-TW" sz="1800" dirty="0" err="1" smtClean="0">
                <a:latin typeface="微軟正黑體 Light" panose="020B0304030504040204" pitchFamily="34" charset="-120"/>
                <a:ea typeface="微軟正黑體 Light" panose="020B0304030504040204" pitchFamily="34" charset="-120"/>
              </a:rPr>
              <a:t>NVMe</a:t>
            </a:r>
            <a:r>
              <a:rPr lang="zh-TW" altLang="en-US" sz="1800" dirty="0" smtClean="0">
                <a:latin typeface="微軟正黑體 Light" panose="020B0304030504040204" pitchFamily="34" charset="-120"/>
                <a:ea typeface="微軟正黑體 Light" panose="020B0304030504040204" pitchFamily="34" charset="-120"/>
              </a:rPr>
              <a:t>，和支援</a:t>
            </a:r>
            <a:r>
              <a:rPr lang="en-US" altLang="zh-TW" sz="1800" dirty="0" err="1" smtClean="0">
                <a:latin typeface="微軟正黑體 Light" panose="020B0304030504040204" pitchFamily="34" charset="-120"/>
                <a:ea typeface="微軟正黑體 Light" panose="020B0304030504040204" pitchFamily="34" charset="-120"/>
              </a:rPr>
              <a:t>NVMe-oF</a:t>
            </a:r>
            <a:r>
              <a:rPr lang="zh-TW" altLang="en-US" sz="1800" dirty="0" smtClean="0">
                <a:latin typeface="微軟正黑體 Light" panose="020B0304030504040204" pitchFamily="34" charset="-120"/>
                <a:ea typeface="微軟正黑體 Light" panose="020B0304030504040204" pitchFamily="34" charset="-120"/>
              </a:rPr>
              <a:t>連接的計算主機。</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132891823"/>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9: </a:t>
            </a:r>
            <a:r>
              <a:rPr lang="en-US" altLang="zh-TW" sz="2800" dirty="0" err="1">
                <a:solidFill>
                  <a:schemeClr val="bg1"/>
                </a:solidFill>
                <a:latin typeface="標楷體" panose="03000509000000000000" pitchFamily="65" charset="-120"/>
                <a:ea typeface="標楷體" panose="03000509000000000000" pitchFamily="65" charset="-120"/>
              </a:rPr>
              <a:t>NVMe</a:t>
            </a:r>
            <a:r>
              <a:rPr lang="en-US" altLang="zh-TW" sz="2800" dirty="0">
                <a:solidFill>
                  <a:schemeClr val="bg1"/>
                </a:solidFill>
                <a:latin typeface="標楷體" panose="03000509000000000000" pitchFamily="65" charset="-120"/>
                <a:ea typeface="標楷體" panose="03000509000000000000" pitchFamily="65" charset="-120"/>
              </a:rPr>
              <a:t> and </a:t>
            </a:r>
            <a:r>
              <a:rPr lang="en-US" altLang="zh-TW" sz="2800" dirty="0" err="1">
                <a:solidFill>
                  <a:schemeClr val="bg1"/>
                </a:solidFill>
                <a:latin typeface="標楷體" panose="03000509000000000000" pitchFamily="65" charset="-120"/>
                <a:ea typeface="標楷體" panose="03000509000000000000" pitchFamily="65" charset="-120"/>
              </a:rPr>
              <a:t>NVMe-oF</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id="{F798CC88-01A9-40E8-BEB1-9C272FD6B910}"/>
              </a:ext>
            </a:extLst>
          </p:cNvPr>
          <p:cNvSpPr>
            <a:spLocks noGrp="1"/>
          </p:cNvSpPr>
          <p:nvPr>
            <p:ph idx="10"/>
          </p:nvPr>
        </p:nvSpPr>
        <p:spPr>
          <a:xfrm>
            <a:off x="200025" y="962727"/>
            <a:ext cx="8712968" cy="3697256"/>
          </a:xfrm>
        </p:spPr>
        <p:txBody>
          <a:bodyPr/>
          <a:lstStyle/>
          <a:p>
            <a:pPr>
              <a:lnSpc>
                <a:spcPct val="150000"/>
              </a:lnSpc>
              <a:spcBef>
                <a:spcPts val="0"/>
              </a:spcBef>
            </a:pPr>
            <a:r>
              <a:rPr lang="en-US" altLang="zh-TW" sz="1800" b="1" dirty="0" err="1">
                <a:latin typeface="微軟正黑體 Light" panose="020B0304030504040204" pitchFamily="34" charset="-120"/>
                <a:ea typeface="微軟正黑體 Light" panose="020B0304030504040204" pitchFamily="34" charset="-120"/>
                <a:cs typeface="Arial" panose="020B0604020202020204" pitchFamily="34" charset="0"/>
              </a:rPr>
              <a:t>NVMe</a:t>
            </a:r>
            <a:r>
              <a:rPr lang="en-US" altLang="zh-TW" sz="1800" b="1" dirty="0">
                <a:latin typeface="微軟正黑體 Light" panose="020B0304030504040204" pitchFamily="34" charset="-120"/>
                <a:ea typeface="微軟正黑體 Light" panose="020B0304030504040204" pitchFamily="34" charset="-120"/>
                <a:cs typeface="Arial" panose="020B0604020202020204" pitchFamily="34" charset="0"/>
              </a:rPr>
              <a:t> and </a:t>
            </a:r>
            <a:r>
              <a:rPr lang="en-US" altLang="zh-TW" sz="1800" b="1" dirty="0" err="1" smtClean="0">
                <a:latin typeface="微軟正黑體 Light" panose="020B0304030504040204" pitchFamily="34" charset="-120"/>
                <a:ea typeface="微軟正黑體 Light" panose="020B0304030504040204" pitchFamily="34" charset="-120"/>
                <a:cs typeface="Arial" panose="020B0604020202020204" pitchFamily="34" charset="0"/>
              </a:rPr>
              <a:t>NVMe-oF</a:t>
            </a: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Vendor:</a:t>
            </a:r>
          </a:p>
          <a:p>
            <a:pPr fontAlgn="t"/>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IBM:</a:t>
            </a:r>
            <a:r>
              <a:rPr lang="zh-TW" altLang="en-US" sz="1800" dirty="0">
                <a:latin typeface="微軟正黑體 Light" panose="020B0304030504040204" pitchFamily="34" charset="-120"/>
                <a:ea typeface="微軟正黑體 Light" panose="020B0304030504040204" pitchFamily="34" charset="-120"/>
              </a:rPr>
              <a:t>旗下</a:t>
            </a:r>
            <a:r>
              <a:rPr lang="en-US" altLang="zh-TW" sz="1800" dirty="0">
                <a:latin typeface="微軟正黑體 Light" panose="020B0304030504040204" pitchFamily="34" charset="-120"/>
                <a:ea typeface="微軟正黑體 Light" panose="020B0304030504040204" pitchFamily="34" charset="-120"/>
              </a:rPr>
              <a:t>3</a:t>
            </a:r>
            <a:r>
              <a:rPr lang="zh-TW" altLang="en-US" sz="1800" dirty="0">
                <a:latin typeface="微軟正黑體 Light" panose="020B0304030504040204" pitchFamily="34" charset="-120"/>
                <a:ea typeface="微軟正黑體 Light" panose="020B0304030504040204" pitchFamily="34" charset="-120"/>
              </a:rPr>
              <a:t>大快閃儲存產品平</a:t>
            </a:r>
            <a:r>
              <a:rPr lang="zh-TW" altLang="en-US" sz="1800" dirty="0" smtClean="0">
                <a:latin typeface="微軟正黑體 Light" panose="020B0304030504040204" pitchFamily="34" charset="-120"/>
                <a:ea typeface="微軟正黑體 Light" panose="020B0304030504040204" pitchFamily="34" charset="-120"/>
              </a:rPr>
              <a:t>臺</a:t>
            </a:r>
            <a:endParaRPr lang="en-US" altLang="zh-TW" sz="1800" dirty="0" smtClean="0">
              <a:latin typeface="微軟正黑體 Light" panose="020B0304030504040204" pitchFamily="34" charset="-120"/>
              <a:ea typeface="微軟正黑體 Light" panose="020B0304030504040204" pitchFamily="34" charset="-120"/>
            </a:endParaRPr>
          </a:p>
          <a:p>
            <a:pPr fontAlgn="t"/>
            <a:r>
              <a:rPr lang="en-US" altLang="zh-TW" sz="1800" dirty="0" err="1" smtClean="0">
                <a:latin typeface="微軟正黑體 Light" panose="020B0304030504040204" pitchFamily="34" charset="-120"/>
                <a:ea typeface="微軟正黑體 Light" panose="020B0304030504040204" pitchFamily="34" charset="-120"/>
              </a:rPr>
              <a:t>FlashSystem</a:t>
            </a:r>
            <a:r>
              <a:rPr lang="zh-TW" altLang="en-US" sz="1800" dirty="0">
                <a:latin typeface="微軟正黑體 Light" panose="020B0304030504040204" pitchFamily="34" charset="-120"/>
                <a:ea typeface="微軟正黑體 Light" panose="020B0304030504040204" pitchFamily="34" charset="-120"/>
              </a:rPr>
              <a:t>、</a:t>
            </a:r>
            <a:r>
              <a:rPr lang="en-US" altLang="zh-TW" sz="1800" dirty="0">
                <a:latin typeface="微軟正黑體 Light" panose="020B0304030504040204" pitchFamily="34" charset="-120"/>
                <a:ea typeface="微軟正黑體 Light" panose="020B0304030504040204" pitchFamily="34" charset="-120"/>
              </a:rPr>
              <a:t>Spectrum Virtual</a:t>
            </a:r>
            <a:r>
              <a:rPr lang="zh-TW" altLang="en-US" sz="1800" dirty="0">
                <a:latin typeface="微軟正黑體 Light" panose="020B0304030504040204" pitchFamily="34" charset="-120"/>
                <a:ea typeface="微軟正黑體 Light" panose="020B0304030504040204" pitchFamily="34" charset="-120"/>
              </a:rPr>
              <a:t>與</a:t>
            </a:r>
            <a:r>
              <a:rPr lang="en-US" altLang="zh-TW" sz="1800" dirty="0">
                <a:latin typeface="微軟正黑體 Light" panose="020B0304030504040204" pitchFamily="34" charset="-120"/>
                <a:ea typeface="微軟正黑體 Light" panose="020B0304030504040204" pitchFamily="34" charset="-120"/>
              </a:rPr>
              <a:t>Spectrum Accelerate</a:t>
            </a:r>
            <a:r>
              <a:rPr lang="zh-TW" altLang="en-US" sz="1800" dirty="0">
                <a:latin typeface="微軟正黑體 Light" panose="020B0304030504040204" pitchFamily="34" charset="-120"/>
                <a:ea typeface="微軟正黑體 Light" panose="020B0304030504040204" pitchFamily="34" charset="-120"/>
              </a:rPr>
              <a:t>系列，</a:t>
            </a:r>
            <a:r>
              <a:rPr lang="zh-TW" altLang="en-US" sz="1800" dirty="0" smtClean="0">
                <a:latin typeface="微軟正黑體 Light" panose="020B0304030504040204" pitchFamily="34" charset="-120"/>
                <a:ea typeface="微軟正黑體 Light" panose="020B0304030504040204" pitchFamily="34" charset="-120"/>
              </a:rPr>
              <a:t>都支援</a:t>
            </a:r>
            <a:r>
              <a:rPr lang="en-US" altLang="zh-TW" sz="1800" dirty="0" err="1">
                <a:latin typeface="微軟正黑體 Light" panose="020B0304030504040204" pitchFamily="34" charset="-120"/>
                <a:ea typeface="微軟正黑體 Light" panose="020B0304030504040204" pitchFamily="34" charset="-120"/>
              </a:rPr>
              <a:t>NVMe-oF</a:t>
            </a:r>
            <a:r>
              <a:rPr lang="zh-TW" altLang="en-US" sz="1800" dirty="0">
                <a:latin typeface="微軟正黑體 Light" panose="020B0304030504040204" pitchFamily="34" charset="-120"/>
                <a:ea typeface="微軟正黑體 Light" panose="020B0304030504040204" pitchFamily="34" charset="-120"/>
              </a:rPr>
              <a:t>。</a:t>
            </a:r>
          </a:p>
          <a:p>
            <a:pPr fontAlgn="t"/>
            <a:r>
              <a:rPr lang="en-US" altLang="zh-TW" sz="1800" dirty="0" err="1" smtClean="0">
                <a:latin typeface="微軟正黑體 Light" panose="020B0304030504040204" pitchFamily="34" charset="-120"/>
                <a:ea typeface="微軟正黑體 Light" panose="020B0304030504040204" pitchFamily="34" charset="-120"/>
              </a:rPr>
              <a:t>FlashSystem</a:t>
            </a:r>
            <a:r>
              <a:rPr lang="zh-TW" altLang="en-US" sz="1800" dirty="0">
                <a:latin typeface="微軟正黑體 Light" panose="020B0304030504040204" pitchFamily="34" charset="-120"/>
                <a:ea typeface="微軟正黑體 Light" panose="020B0304030504040204" pitchFamily="34" charset="-120"/>
              </a:rPr>
              <a:t>系列的基礎機型</a:t>
            </a:r>
            <a:r>
              <a:rPr lang="en-US" altLang="zh-TW" sz="1800" dirty="0" err="1">
                <a:latin typeface="微軟正黑體 Light" panose="020B0304030504040204" pitchFamily="34" charset="-120"/>
                <a:ea typeface="微軟正黑體 Light" panose="020B0304030504040204" pitchFamily="34" charset="-120"/>
              </a:rPr>
              <a:t>FlashSystem</a:t>
            </a:r>
            <a:r>
              <a:rPr lang="en-US" altLang="zh-TW" sz="1800" dirty="0">
                <a:latin typeface="微軟正黑體 Light" panose="020B0304030504040204" pitchFamily="34" charset="-120"/>
                <a:ea typeface="微軟正黑體 Light" panose="020B0304030504040204" pitchFamily="34" charset="-120"/>
              </a:rPr>
              <a:t> 900</a:t>
            </a:r>
            <a:r>
              <a:rPr lang="zh-TW" altLang="en-US" sz="1800" dirty="0" smtClean="0">
                <a:latin typeface="微軟正黑體 Light" panose="020B0304030504040204" pitchFamily="34" charset="-120"/>
                <a:ea typeface="微軟正黑體 Light" panose="020B0304030504040204" pitchFamily="34" charset="-120"/>
              </a:rPr>
              <a:t>，在</a:t>
            </a:r>
            <a:r>
              <a:rPr lang="en-US" altLang="zh-TW" sz="1800" dirty="0">
                <a:latin typeface="微軟正黑體 Light" panose="020B0304030504040204" pitchFamily="34" charset="-120"/>
                <a:ea typeface="微軟正黑體 Light" panose="020B0304030504040204" pitchFamily="34" charset="-120"/>
              </a:rPr>
              <a:t>2017</a:t>
            </a:r>
            <a:r>
              <a:rPr lang="zh-TW" altLang="en-US" sz="1800" dirty="0" smtClean="0">
                <a:latin typeface="微軟正黑體 Light" panose="020B0304030504040204" pitchFamily="34" charset="-120"/>
                <a:ea typeface="微軟正黑體 Light" panose="020B0304030504040204" pitchFamily="34" charset="-120"/>
              </a:rPr>
              <a:t>年底就支援</a:t>
            </a:r>
            <a:r>
              <a:rPr lang="en-US" altLang="zh-TW" sz="1800" dirty="0" err="1">
                <a:latin typeface="微軟正黑體 Light" panose="020B0304030504040204" pitchFamily="34" charset="-120"/>
                <a:ea typeface="微軟正黑體 Light" panose="020B0304030504040204" pitchFamily="34" charset="-120"/>
              </a:rPr>
              <a:t>NVMe-oF</a:t>
            </a:r>
            <a:r>
              <a:rPr lang="zh-TW" altLang="en-US" sz="1800" dirty="0" smtClean="0">
                <a:latin typeface="微軟正黑體 Light" panose="020B0304030504040204" pitchFamily="34" charset="-120"/>
                <a:ea typeface="微軟正黑體 Light" panose="020B0304030504040204" pitchFamily="34" charset="-120"/>
              </a:rPr>
              <a:t>，，</a:t>
            </a:r>
            <a:r>
              <a:rPr lang="zh-TW" altLang="en-US" sz="1800" dirty="0">
                <a:latin typeface="微軟正黑體 Light" panose="020B0304030504040204" pitchFamily="34" charset="-120"/>
                <a:ea typeface="微軟正黑體 Light" panose="020B0304030504040204" pitchFamily="34" charset="-120"/>
              </a:rPr>
              <a:t>主要針對直連應用。採用專屬硬體架構的</a:t>
            </a:r>
            <a:r>
              <a:rPr lang="en-US" altLang="zh-TW" sz="1800" dirty="0" err="1">
                <a:latin typeface="微軟正黑體 Light" panose="020B0304030504040204" pitchFamily="34" charset="-120"/>
                <a:ea typeface="微軟正黑體 Light" panose="020B0304030504040204" pitchFamily="34" charset="-120"/>
              </a:rPr>
              <a:t>FlashSystem</a:t>
            </a:r>
            <a:r>
              <a:rPr lang="en-US" altLang="zh-TW" sz="1800" dirty="0">
                <a:latin typeface="微軟正黑體 Light" panose="020B0304030504040204" pitchFamily="34" charset="-120"/>
                <a:ea typeface="微軟正黑體 Light" panose="020B0304030504040204" pitchFamily="34" charset="-120"/>
              </a:rPr>
              <a:t> 900</a:t>
            </a:r>
            <a:r>
              <a:rPr lang="zh-TW" altLang="en-US" sz="1800" dirty="0">
                <a:latin typeface="微軟正黑體 Light" panose="020B0304030504040204" pitchFamily="34" charset="-120"/>
                <a:ea typeface="微軟正黑體 Light" panose="020B0304030504040204" pitchFamily="34" charset="-120"/>
              </a:rPr>
              <a:t>，原本就有</a:t>
            </a:r>
            <a:r>
              <a:rPr lang="en-US" altLang="zh-TW" sz="1800" dirty="0">
                <a:latin typeface="微軟正黑體 Light" panose="020B0304030504040204" pitchFamily="34" charset="-120"/>
                <a:ea typeface="微軟正黑體 Light" panose="020B0304030504040204" pitchFamily="34" charset="-120"/>
              </a:rPr>
              <a:t>150</a:t>
            </a:r>
            <a:r>
              <a:rPr lang="el-GR" altLang="zh-TW" sz="1800" dirty="0">
                <a:latin typeface="微軟正黑體 Light" panose="020B0304030504040204" pitchFamily="34" charset="-120"/>
                <a:ea typeface="微軟正黑體 Light" panose="020B0304030504040204" pitchFamily="34" charset="-120"/>
              </a:rPr>
              <a:t>μ</a:t>
            </a:r>
            <a:r>
              <a:rPr lang="en-US" altLang="zh-TW" sz="1800" dirty="0">
                <a:latin typeface="微軟正黑體 Light" panose="020B0304030504040204" pitchFamily="34" charset="-120"/>
                <a:ea typeface="微軟正黑體 Light" panose="020B0304030504040204" pitchFamily="34" charset="-120"/>
              </a:rPr>
              <a:t>s</a:t>
            </a:r>
            <a:r>
              <a:rPr lang="zh-TW" altLang="en-US" sz="1800" dirty="0">
                <a:latin typeface="微軟正黑體 Light" panose="020B0304030504040204" pitchFamily="34" charset="-120"/>
                <a:ea typeface="微軟正黑體 Light" panose="020B0304030504040204" pitchFamily="34" charset="-120"/>
              </a:rPr>
              <a:t>等級的存取延遲，搭配</a:t>
            </a:r>
            <a:r>
              <a:rPr lang="en-US" altLang="zh-TW" sz="1800" dirty="0" err="1">
                <a:latin typeface="微軟正黑體 Light" panose="020B0304030504040204" pitchFamily="34" charset="-120"/>
                <a:ea typeface="微軟正黑體 Light" panose="020B0304030504040204" pitchFamily="34" charset="-120"/>
              </a:rPr>
              <a:t>NVMe-oF</a:t>
            </a:r>
            <a:r>
              <a:rPr lang="zh-TW" altLang="en-US" sz="1800" dirty="0">
                <a:latin typeface="微軟正黑體 Light" panose="020B0304030504040204" pitchFamily="34" charset="-120"/>
                <a:ea typeface="微軟正黑體 Light" panose="020B0304030504040204" pitchFamily="34" charset="-120"/>
              </a:rPr>
              <a:t>以後，將更能發揮低延遲的特性</a:t>
            </a:r>
            <a:r>
              <a:rPr lang="zh-TW" altLang="en-US" sz="1800" dirty="0" smtClean="0">
                <a:latin typeface="微軟正黑體 Light" panose="020B0304030504040204" pitchFamily="34" charset="-120"/>
                <a:ea typeface="微軟正黑體 Light" panose="020B0304030504040204" pitchFamily="34" charset="-120"/>
              </a:rPr>
              <a:t>。</a:t>
            </a:r>
            <a:endParaRPr lang="en-US" altLang="zh-TW" sz="1800" dirty="0" smtClean="0">
              <a:latin typeface="微軟正黑體 Light" panose="020B0304030504040204" pitchFamily="34" charset="-120"/>
              <a:ea typeface="微軟正黑體 Light" panose="020B0304030504040204" pitchFamily="34" charset="-120"/>
            </a:endParaRPr>
          </a:p>
          <a:p>
            <a:pPr fontAlgn="t"/>
            <a:r>
              <a:rPr lang="zh-TW" altLang="en-US" sz="1800" dirty="0" smtClean="0">
                <a:latin typeface="微軟正黑體 Light" panose="020B0304030504040204" pitchFamily="34" charset="-120"/>
                <a:ea typeface="微軟正黑體 Light" panose="020B0304030504040204" pitchFamily="34" charset="-120"/>
              </a:rPr>
              <a:t>接下來</a:t>
            </a:r>
            <a:r>
              <a:rPr lang="zh-TW" altLang="en-US" sz="1800" dirty="0">
                <a:latin typeface="微軟正黑體 Light" panose="020B0304030504040204" pitchFamily="34" charset="-120"/>
                <a:ea typeface="微軟正黑體 Light" panose="020B0304030504040204" pitchFamily="34" charset="-120"/>
              </a:rPr>
              <a:t>，</a:t>
            </a:r>
            <a:r>
              <a:rPr lang="en-US" altLang="zh-TW" sz="1800" dirty="0" err="1">
                <a:latin typeface="微軟正黑體 Light" panose="020B0304030504040204" pitchFamily="34" charset="-120"/>
                <a:ea typeface="微軟正黑體 Light" panose="020B0304030504040204" pitchFamily="34" charset="-120"/>
              </a:rPr>
              <a:t>FlashSystem</a:t>
            </a:r>
            <a:r>
              <a:rPr lang="en-US" altLang="zh-TW" sz="1800" dirty="0">
                <a:latin typeface="微軟正黑體 Light" panose="020B0304030504040204" pitchFamily="34" charset="-120"/>
                <a:ea typeface="微軟正黑體 Light" panose="020B0304030504040204" pitchFamily="34" charset="-120"/>
              </a:rPr>
              <a:t> 900</a:t>
            </a:r>
            <a:r>
              <a:rPr lang="zh-TW" altLang="en-US" sz="1800" dirty="0">
                <a:latin typeface="微軟正黑體 Light" panose="020B0304030504040204" pitchFamily="34" charset="-120"/>
                <a:ea typeface="微軟正黑體 Light" panose="020B0304030504040204" pitchFamily="34" charset="-120"/>
              </a:rPr>
              <a:t>還預定支援基於</a:t>
            </a:r>
            <a:r>
              <a:rPr lang="en-US" altLang="zh-TW" sz="1800" dirty="0">
                <a:latin typeface="微軟正黑體 Light" panose="020B0304030504040204" pitchFamily="34" charset="-120"/>
                <a:ea typeface="微軟正黑體 Light" panose="020B0304030504040204" pitchFamily="34" charset="-120"/>
              </a:rPr>
              <a:t>16Gb FC</a:t>
            </a:r>
            <a:r>
              <a:rPr lang="zh-TW" altLang="en-US" sz="1800" dirty="0">
                <a:latin typeface="微軟正黑體 Light" panose="020B0304030504040204" pitchFamily="34" charset="-120"/>
                <a:ea typeface="微軟正黑體 Light" panose="020B0304030504040204" pitchFamily="34" charset="-120"/>
              </a:rPr>
              <a:t>的</a:t>
            </a:r>
            <a:r>
              <a:rPr lang="en-US" altLang="zh-TW" sz="1800" dirty="0" err="1" smtClean="0">
                <a:latin typeface="微軟正黑體 Light" panose="020B0304030504040204" pitchFamily="34" charset="-120"/>
                <a:ea typeface="微軟正黑體 Light" panose="020B0304030504040204" pitchFamily="34" charset="-120"/>
              </a:rPr>
              <a:t>NVMe-oF</a:t>
            </a:r>
            <a:r>
              <a:rPr lang="zh-TW" altLang="en-US" sz="1800" dirty="0" smtClean="0">
                <a:latin typeface="微軟正黑體 Light" panose="020B0304030504040204" pitchFamily="34" charset="-120"/>
                <a:ea typeface="微軟正黑體 Light" panose="020B0304030504040204" pitchFamily="34" charset="-120"/>
              </a:rPr>
              <a:t>，並陸續有其他系列支援</a:t>
            </a:r>
            <a:r>
              <a:rPr lang="en-US" altLang="zh-TW" sz="1800" dirty="0" err="1" smtClean="0">
                <a:latin typeface="微軟正黑體 Light" panose="020B0304030504040204" pitchFamily="34" charset="-120"/>
                <a:ea typeface="微軟正黑體 Light" panose="020B0304030504040204" pitchFamily="34" charset="-120"/>
              </a:rPr>
              <a:t>NVMe-oF</a:t>
            </a:r>
            <a:r>
              <a:rPr lang="zh-TW" altLang="en-US" sz="1800" dirty="0" smtClean="0">
                <a:latin typeface="微軟正黑體 Light" panose="020B0304030504040204" pitchFamily="34" charset="-120"/>
                <a:ea typeface="微軟正黑體 Light" panose="020B0304030504040204" pitchFamily="34" charset="-120"/>
              </a:rPr>
              <a:t>。</a:t>
            </a:r>
            <a:endParaRPr lang="en-US" altLang="zh-TW" sz="1800" dirty="0" smtClean="0">
              <a:latin typeface="微軟正黑體 Light" panose="020B0304030504040204" pitchFamily="34" charset="-120"/>
              <a:ea typeface="微軟正黑體 Light" panose="020B0304030504040204" pitchFamily="34" charset="-120"/>
            </a:endParaRPr>
          </a:p>
          <a:p>
            <a:pPr fontAlgn="t"/>
            <a:r>
              <a:rPr lang="zh-TW" altLang="en-US" sz="1800" dirty="0" smtClean="0">
                <a:latin typeface="微軟正黑體 Light" panose="020B0304030504040204" pitchFamily="34" charset="-120"/>
                <a:ea typeface="微軟正黑體 Light" panose="020B0304030504040204" pitchFamily="34" charset="-120"/>
              </a:rPr>
              <a:t>總計</a:t>
            </a:r>
            <a:r>
              <a:rPr lang="en-US" altLang="zh-TW" sz="1800" dirty="0" smtClean="0">
                <a:latin typeface="微軟正黑體 Light" panose="020B0304030504040204" pitchFamily="34" charset="-120"/>
                <a:ea typeface="微軟正黑體 Light" panose="020B0304030504040204" pitchFamily="34" charset="-120"/>
              </a:rPr>
              <a:t>IBM</a:t>
            </a:r>
            <a:r>
              <a:rPr lang="zh-TW" altLang="en-US" sz="1800" dirty="0" smtClean="0">
                <a:latin typeface="微軟正黑體 Light" panose="020B0304030504040204" pitchFamily="34" charset="-120"/>
                <a:ea typeface="微軟正黑體 Light" panose="020B0304030504040204" pitchFamily="34" charset="-120"/>
              </a:rPr>
              <a:t>旗下的快閃儲存陣列產品中，只剩下入門級的</a:t>
            </a:r>
            <a:r>
              <a:rPr lang="en-US" altLang="zh-TW" sz="1800" dirty="0" smtClean="0">
                <a:latin typeface="微軟正黑體 Light" panose="020B0304030504040204" pitchFamily="34" charset="-120"/>
                <a:ea typeface="微軟正黑體 Light" panose="020B0304030504040204" pitchFamily="34" charset="-120"/>
              </a:rPr>
              <a:t>Storwize V5000</a:t>
            </a:r>
            <a:r>
              <a:rPr lang="zh-TW" altLang="en-US" sz="1800" dirty="0" smtClean="0">
                <a:latin typeface="微軟正黑體 Light" panose="020B0304030504040204" pitchFamily="34" charset="-120"/>
                <a:ea typeface="微軟正黑體 Light" panose="020B0304030504040204" pitchFamily="34" charset="-120"/>
              </a:rPr>
              <a:t>系列，以及使用</a:t>
            </a:r>
            <a:r>
              <a:rPr lang="en-US" altLang="zh-TW" sz="1800" dirty="0" err="1" smtClean="0">
                <a:latin typeface="微軟正黑體 Light" panose="020B0304030504040204" pitchFamily="34" charset="-120"/>
                <a:ea typeface="微軟正黑體 Light" panose="020B0304030504040204" pitchFamily="34" charset="-120"/>
              </a:rPr>
              <a:t>Hper</a:t>
            </a:r>
            <a:r>
              <a:rPr lang="zh-TW" altLang="en-US" sz="1800" dirty="0" smtClean="0">
                <a:latin typeface="微軟正黑體 Light" panose="020B0304030504040204" pitchFamily="34" charset="-120"/>
                <a:ea typeface="微軟正黑體 Light" panose="020B0304030504040204" pitchFamily="34" charset="-120"/>
              </a:rPr>
              <a:t> </a:t>
            </a:r>
            <a:r>
              <a:rPr lang="en-US" altLang="zh-TW" sz="1800" dirty="0" smtClean="0">
                <a:latin typeface="微軟正黑體 Light" panose="020B0304030504040204" pitchFamily="34" charset="-120"/>
                <a:ea typeface="微軟正黑體 Light" panose="020B0304030504040204" pitchFamily="34" charset="-120"/>
              </a:rPr>
              <a:t>Link</a:t>
            </a:r>
            <a:r>
              <a:rPr lang="zh-TW" altLang="en-US" sz="1800" dirty="0" smtClean="0">
                <a:latin typeface="微軟正黑體 Light" panose="020B0304030504040204" pitchFamily="34" charset="-120"/>
                <a:ea typeface="微軟正黑體 Light" panose="020B0304030504040204" pitchFamily="34" charset="-120"/>
              </a:rPr>
              <a:t>介面優先的高階</a:t>
            </a:r>
            <a:r>
              <a:rPr lang="en-US" altLang="zh-TW" sz="1800" dirty="0" smtClean="0">
                <a:latin typeface="微軟正黑體 Light" panose="020B0304030504040204" pitchFamily="34" charset="-120"/>
                <a:ea typeface="微軟正黑體 Light" panose="020B0304030504040204" pitchFamily="34" charset="-120"/>
              </a:rPr>
              <a:t>DS8880</a:t>
            </a:r>
            <a:r>
              <a:rPr lang="zh-TW" altLang="en-US" sz="1800" dirty="0" smtClean="0">
                <a:latin typeface="微軟正黑體 Light" panose="020B0304030504040204" pitchFamily="34" charset="-120"/>
                <a:ea typeface="微軟正黑體 Light" panose="020B0304030504040204" pitchFamily="34" charset="-120"/>
              </a:rPr>
              <a:t>系列還未支援</a:t>
            </a:r>
            <a:r>
              <a:rPr lang="en-US" altLang="zh-TW" sz="1800" dirty="0" err="1" smtClean="0">
                <a:latin typeface="微軟正黑體 Light" panose="020B0304030504040204" pitchFamily="34" charset="-120"/>
                <a:ea typeface="微軟正黑體 Light" panose="020B0304030504040204" pitchFamily="34" charset="-120"/>
              </a:rPr>
              <a:t>NVMe-oF</a:t>
            </a:r>
            <a:r>
              <a:rPr lang="zh-TW" altLang="en-US" sz="1800" dirty="0" smtClean="0">
                <a:latin typeface="微軟正黑體 Light" panose="020B0304030504040204" pitchFamily="34" charset="-120"/>
                <a:ea typeface="微軟正黑體 Light" panose="020B0304030504040204" pitchFamily="34" charset="-120"/>
              </a:rPr>
              <a:t>，因</a:t>
            </a:r>
            <a:r>
              <a:rPr lang="en-US" altLang="zh-TW" sz="1800" dirty="0" smtClean="0">
                <a:latin typeface="微軟正黑體 Light" panose="020B0304030504040204" pitchFamily="34" charset="-120"/>
                <a:ea typeface="微軟正黑體 Light" panose="020B0304030504040204" pitchFamily="34" charset="-120"/>
              </a:rPr>
              <a:t>IBM</a:t>
            </a:r>
            <a:r>
              <a:rPr lang="zh-TW" altLang="en-US" sz="1800" dirty="0" smtClean="0">
                <a:latin typeface="微軟正黑體 Light" panose="020B0304030504040204" pitchFamily="34" charset="-120"/>
                <a:ea typeface="微軟正黑體 Light" panose="020B0304030504040204" pitchFamily="34" charset="-120"/>
              </a:rPr>
              <a:t>宣稱這種介面擁有優於</a:t>
            </a:r>
            <a:r>
              <a:rPr lang="en-US" altLang="zh-TW" sz="1800" dirty="0" err="1" smtClean="0">
                <a:latin typeface="微軟正黑體 Light" panose="020B0304030504040204" pitchFamily="34" charset="-120"/>
                <a:ea typeface="微軟正黑體 Light" panose="020B0304030504040204" pitchFamily="34" charset="-120"/>
              </a:rPr>
              <a:t>NVMe-oF</a:t>
            </a:r>
            <a:r>
              <a:rPr lang="zh-TW" altLang="en-US" sz="1800" dirty="0" smtClean="0">
                <a:latin typeface="微軟正黑體 Light" panose="020B0304030504040204" pitchFamily="34" charset="-120"/>
                <a:ea typeface="微軟正黑體 Light" panose="020B0304030504040204" pitchFamily="34" charset="-120"/>
              </a:rPr>
              <a:t>的特性。</a:t>
            </a:r>
            <a:endParaRPr lang="zh-TW" altLang="en-US" sz="1800" dirty="0">
              <a:latin typeface="微軟正黑體 Light" panose="020B0304030504040204" pitchFamily="34" charset="-120"/>
              <a:ea typeface="微軟正黑體 Light" panose="020B0304030504040204" pitchFamily="34" charset="-12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676212258"/>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9: </a:t>
            </a:r>
            <a:r>
              <a:rPr lang="en-US" altLang="zh-TW" sz="2800" dirty="0" err="1">
                <a:solidFill>
                  <a:schemeClr val="bg1"/>
                </a:solidFill>
                <a:latin typeface="標楷體" panose="03000509000000000000" pitchFamily="65" charset="-120"/>
                <a:ea typeface="標楷體" panose="03000509000000000000" pitchFamily="65" charset="-120"/>
              </a:rPr>
              <a:t>NVMe</a:t>
            </a:r>
            <a:r>
              <a:rPr lang="en-US" altLang="zh-TW" sz="2800" dirty="0">
                <a:solidFill>
                  <a:schemeClr val="bg1"/>
                </a:solidFill>
                <a:latin typeface="標楷體" panose="03000509000000000000" pitchFamily="65" charset="-120"/>
                <a:ea typeface="標楷體" panose="03000509000000000000" pitchFamily="65" charset="-120"/>
              </a:rPr>
              <a:t> and </a:t>
            </a:r>
            <a:r>
              <a:rPr lang="en-US" altLang="zh-TW" sz="2800" dirty="0" err="1">
                <a:solidFill>
                  <a:schemeClr val="bg1"/>
                </a:solidFill>
                <a:latin typeface="標楷體" panose="03000509000000000000" pitchFamily="65" charset="-120"/>
                <a:ea typeface="標楷體" panose="03000509000000000000" pitchFamily="65" charset="-120"/>
              </a:rPr>
              <a:t>NVMe-oF</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id="{F798CC88-01A9-40E8-BEB1-9C272FD6B910}"/>
              </a:ext>
            </a:extLst>
          </p:cNvPr>
          <p:cNvSpPr>
            <a:spLocks noGrp="1"/>
          </p:cNvSpPr>
          <p:nvPr>
            <p:ph idx="10"/>
          </p:nvPr>
        </p:nvSpPr>
        <p:spPr>
          <a:xfrm>
            <a:off x="200025" y="962727"/>
            <a:ext cx="8712968" cy="3697256"/>
          </a:xfrm>
        </p:spPr>
        <p:txBody>
          <a:bodyPr/>
          <a:lstStyle/>
          <a:p>
            <a:pPr>
              <a:lnSpc>
                <a:spcPct val="150000"/>
              </a:lnSpc>
              <a:spcBef>
                <a:spcPts val="0"/>
              </a:spcBef>
            </a:pPr>
            <a:r>
              <a:rPr lang="en-US" altLang="zh-TW" sz="1800" b="1" dirty="0" err="1">
                <a:latin typeface="微軟正黑體 Light" panose="020B0304030504040204" pitchFamily="34" charset="-120"/>
                <a:ea typeface="微軟正黑體 Light" panose="020B0304030504040204" pitchFamily="34" charset="-120"/>
                <a:cs typeface="Arial" panose="020B0604020202020204" pitchFamily="34" charset="0"/>
              </a:rPr>
              <a:t>NVMe</a:t>
            </a:r>
            <a:r>
              <a:rPr lang="en-US" altLang="zh-TW" sz="1800" b="1" dirty="0">
                <a:latin typeface="微軟正黑體 Light" panose="020B0304030504040204" pitchFamily="34" charset="-120"/>
                <a:ea typeface="微軟正黑體 Light" panose="020B0304030504040204" pitchFamily="34" charset="-120"/>
                <a:cs typeface="Arial" panose="020B0604020202020204" pitchFamily="34" charset="0"/>
              </a:rPr>
              <a:t> and </a:t>
            </a:r>
            <a:r>
              <a:rPr lang="en-US" altLang="zh-TW" sz="1800" b="1" dirty="0" err="1" smtClean="0">
                <a:latin typeface="微軟正黑體 Light" panose="020B0304030504040204" pitchFamily="34" charset="-120"/>
                <a:ea typeface="微軟正黑體 Light" panose="020B0304030504040204" pitchFamily="34" charset="-120"/>
                <a:cs typeface="Arial" panose="020B0604020202020204" pitchFamily="34" charset="0"/>
              </a:rPr>
              <a:t>NVMe-oF</a:t>
            </a: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Vendor:</a:t>
            </a:r>
          </a:p>
          <a:p>
            <a:pPr fontAlgn="t"/>
            <a:r>
              <a:rPr lang="en-US" altLang="zh-TW" sz="1800" b="1" dirty="0">
                <a:latin typeface="微軟正黑體 Light" panose="020B0304030504040204" pitchFamily="34" charset="-120"/>
                <a:ea typeface="微軟正黑體 Light" panose="020B0304030504040204" pitchFamily="34" charset="-120"/>
                <a:cs typeface="Arial" panose="020B0604020202020204" pitchFamily="34" charset="0"/>
              </a:rPr>
              <a:t>NetApp:</a:t>
            </a:r>
            <a:r>
              <a:rPr lang="zh-TW" altLang="en-US" sz="1800" dirty="0">
                <a:latin typeface="微軟正黑體 Light" panose="020B0304030504040204" pitchFamily="34" charset="-120"/>
                <a:ea typeface="微軟正黑體 Light" panose="020B0304030504040204" pitchFamily="34" charset="-120"/>
              </a:rPr>
              <a:t>旗</a:t>
            </a:r>
            <a:r>
              <a:rPr lang="zh-TW" altLang="en-US" sz="1800" dirty="0" smtClean="0">
                <a:latin typeface="微軟正黑體 Light" panose="020B0304030504040204" pitchFamily="34" charset="-120"/>
                <a:ea typeface="微軟正黑體 Light" panose="020B0304030504040204" pitchFamily="34" charset="-120"/>
              </a:rPr>
              <a:t>下的</a:t>
            </a:r>
            <a:r>
              <a:rPr lang="en-US" altLang="zh-TW" sz="1800" dirty="0">
                <a:latin typeface="微軟正黑體 Light" panose="020B0304030504040204" pitchFamily="34" charset="-120"/>
                <a:ea typeface="微軟正黑體 Light" panose="020B0304030504040204" pitchFamily="34" charset="-120"/>
              </a:rPr>
              <a:t>EF</a:t>
            </a:r>
            <a:r>
              <a:rPr lang="zh-TW" altLang="en-US" sz="1800" dirty="0">
                <a:latin typeface="微軟正黑體 Light" panose="020B0304030504040204" pitchFamily="34" charset="-120"/>
                <a:ea typeface="微軟正黑體 Light" panose="020B0304030504040204" pitchFamily="34" charset="-120"/>
              </a:rPr>
              <a:t>系列與</a:t>
            </a:r>
            <a:r>
              <a:rPr lang="en-US" altLang="zh-TW" sz="1800" dirty="0">
                <a:latin typeface="微軟正黑體 Light" panose="020B0304030504040204" pitchFamily="34" charset="-120"/>
                <a:ea typeface="微軟正黑體 Light" panose="020B0304030504040204" pitchFamily="34" charset="-120"/>
              </a:rPr>
              <a:t>AFF</a:t>
            </a:r>
            <a:r>
              <a:rPr lang="zh-TW" altLang="en-US" sz="1800" dirty="0">
                <a:latin typeface="微軟正黑體 Light" panose="020B0304030504040204" pitchFamily="34" charset="-120"/>
                <a:ea typeface="微軟正黑體 Light" panose="020B0304030504040204" pitchFamily="34" charset="-120"/>
              </a:rPr>
              <a:t>系列都已能支援</a:t>
            </a:r>
            <a:r>
              <a:rPr lang="en-US" altLang="zh-TW" sz="1800" dirty="0" err="1">
                <a:latin typeface="微軟正黑體 Light" panose="020B0304030504040204" pitchFamily="34" charset="-120"/>
                <a:ea typeface="微軟正黑體 Light" panose="020B0304030504040204" pitchFamily="34" charset="-120"/>
              </a:rPr>
              <a:t>NVMe-oF</a:t>
            </a:r>
            <a:r>
              <a:rPr lang="zh-TW" altLang="en-US" sz="1800" dirty="0" smtClean="0">
                <a:latin typeface="微軟正黑體 Light" panose="020B0304030504040204" pitchFamily="34" charset="-120"/>
                <a:ea typeface="微軟正黑體 Light" panose="020B0304030504040204" pitchFamily="34" charset="-120"/>
              </a:rPr>
              <a:t>。</a:t>
            </a:r>
            <a:endParaRPr lang="en-US" altLang="zh-TW" sz="1800" dirty="0" smtClean="0">
              <a:latin typeface="微軟正黑體 Light" panose="020B0304030504040204" pitchFamily="34" charset="-120"/>
              <a:ea typeface="微軟正黑體 Light" panose="020B0304030504040204" pitchFamily="34" charset="-120"/>
            </a:endParaRPr>
          </a:p>
          <a:p>
            <a:pPr fontAlgn="t"/>
            <a:r>
              <a:rPr lang="en-US" altLang="zh-TW" sz="1800" dirty="0" smtClean="0">
                <a:latin typeface="微軟正黑體 Light" panose="020B0304030504040204" pitchFamily="34" charset="-120"/>
                <a:ea typeface="微軟正黑體 Light" panose="020B0304030504040204" pitchFamily="34" charset="-120"/>
              </a:rPr>
              <a:t>2018</a:t>
            </a:r>
            <a:r>
              <a:rPr lang="zh-TW" altLang="en-US" sz="1800" dirty="0" smtClean="0">
                <a:latin typeface="微軟正黑體 Light" panose="020B0304030504040204" pitchFamily="34" charset="-120"/>
                <a:ea typeface="微軟正黑體 Light" panose="020B0304030504040204" pitchFamily="34" charset="-120"/>
              </a:rPr>
              <a:t>年發表</a:t>
            </a:r>
            <a:r>
              <a:rPr lang="zh-TW" altLang="en-US" sz="1800" dirty="0">
                <a:latin typeface="微軟正黑體 Light" panose="020B0304030504040204" pitchFamily="34" charset="-120"/>
                <a:ea typeface="微軟正黑體 Light" panose="020B0304030504040204" pitchFamily="34" charset="-120"/>
              </a:rPr>
              <a:t>的</a:t>
            </a:r>
            <a:r>
              <a:rPr lang="en-US" altLang="zh-TW" sz="1800" dirty="0">
                <a:latin typeface="微軟正黑體 Light" panose="020B0304030504040204" pitchFamily="34" charset="-120"/>
                <a:ea typeface="微軟正黑體 Light" panose="020B0304030504040204" pitchFamily="34" charset="-120"/>
              </a:rPr>
              <a:t>EF</a:t>
            </a:r>
            <a:r>
              <a:rPr lang="zh-TW" altLang="en-US" sz="1800" dirty="0">
                <a:latin typeface="微軟正黑體 Light" panose="020B0304030504040204" pitchFamily="34" charset="-120"/>
                <a:ea typeface="微軟正黑體 Light" panose="020B0304030504040204" pitchFamily="34" charset="-120"/>
              </a:rPr>
              <a:t>系列最新款式</a:t>
            </a:r>
            <a:r>
              <a:rPr lang="en-US" altLang="zh-TW" sz="1800" dirty="0">
                <a:latin typeface="微軟正黑體 Light" panose="020B0304030504040204" pitchFamily="34" charset="-120"/>
                <a:ea typeface="微軟正黑體 Light" panose="020B0304030504040204" pitchFamily="34" charset="-120"/>
              </a:rPr>
              <a:t>EF570</a:t>
            </a:r>
            <a:r>
              <a:rPr lang="zh-TW" altLang="en-US" sz="1800" dirty="0" smtClean="0">
                <a:latin typeface="微軟正黑體 Light" panose="020B0304030504040204" pitchFamily="34" charset="-120"/>
                <a:ea typeface="微軟正黑體 Light" panose="020B0304030504040204" pitchFamily="34" charset="-120"/>
              </a:rPr>
              <a:t>，提供</a:t>
            </a:r>
            <a:r>
              <a:rPr lang="zh-TW" altLang="en-US" sz="1800" dirty="0">
                <a:latin typeface="微軟正黑體 Light" panose="020B0304030504040204" pitchFamily="34" charset="-120"/>
                <a:ea typeface="微軟正黑體 Light" panose="020B0304030504040204" pitchFamily="34" charset="-120"/>
              </a:rPr>
              <a:t>了基於</a:t>
            </a:r>
            <a:r>
              <a:rPr lang="en-US" altLang="zh-TW" sz="1800" dirty="0">
                <a:latin typeface="微軟正黑體 Light" panose="020B0304030504040204" pitchFamily="34" charset="-120"/>
                <a:ea typeface="微軟正黑體 Light" panose="020B0304030504040204" pitchFamily="34" charset="-120"/>
              </a:rPr>
              <a:t>100Gb </a:t>
            </a:r>
            <a:r>
              <a:rPr lang="en-US" altLang="zh-TW" sz="1800" dirty="0" err="1">
                <a:latin typeface="微軟正黑體 Light" panose="020B0304030504040204" pitchFamily="34" charset="-120"/>
                <a:ea typeface="微軟正黑體 Light" panose="020B0304030504040204" pitchFamily="34" charset="-120"/>
              </a:rPr>
              <a:t>InfiniBand</a:t>
            </a:r>
            <a:r>
              <a:rPr lang="zh-TW" altLang="en-US" sz="1800" dirty="0">
                <a:latin typeface="微軟正黑體 Light" panose="020B0304030504040204" pitchFamily="34" charset="-120"/>
                <a:ea typeface="微軟正黑體 Light" panose="020B0304030504040204" pitchFamily="34" charset="-120"/>
              </a:rPr>
              <a:t>的</a:t>
            </a:r>
            <a:r>
              <a:rPr lang="en-US" altLang="zh-TW" sz="1800" dirty="0" err="1">
                <a:latin typeface="微軟正黑體 Light" panose="020B0304030504040204" pitchFamily="34" charset="-120"/>
                <a:ea typeface="微軟正黑體 Light" panose="020B0304030504040204" pitchFamily="34" charset="-120"/>
              </a:rPr>
              <a:t>NVMe-oF</a:t>
            </a:r>
            <a:r>
              <a:rPr lang="zh-TW" altLang="en-US" sz="1800" dirty="0">
                <a:latin typeface="微軟正黑體 Light" panose="020B0304030504040204" pitchFamily="34" charset="-120"/>
                <a:ea typeface="微軟正黑體 Light" panose="020B0304030504040204" pitchFamily="34" charset="-120"/>
              </a:rPr>
              <a:t>，針對的是高效能運算領域的直連存取應用，擁有低於</a:t>
            </a:r>
            <a:r>
              <a:rPr lang="en-US" altLang="zh-TW" sz="1800" dirty="0">
                <a:latin typeface="微軟正黑體 Light" panose="020B0304030504040204" pitchFamily="34" charset="-120"/>
                <a:ea typeface="微軟正黑體 Light" panose="020B0304030504040204" pitchFamily="34" charset="-120"/>
              </a:rPr>
              <a:t>100μs</a:t>
            </a:r>
            <a:r>
              <a:rPr lang="zh-TW" altLang="en-US" sz="1800" dirty="0">
                <a:latin typeface="微軟正黑體 Light" panose="020B0304030504040204" pitchFamily="34" charset="-120"/>
                <a:ea typeface="微軟正黑體 Light" panose="020B0304030504040204" pitchFamily="34" charset="-120"/>
              </a:rPr>
              <a:t>等級的存取延遲</a:t>
            </a:r>
            <a:r>
              <a:rPr lang="zh-TW" altLang="en-US" sz="1800" dirty="0" smtClean="0">
                <a:latin typeface="微軟正黑體 Light" panose="020B0304030504040204" pitchFamily="34" charset="-120"/>
                <a:ea typeface="微軟正黑體 Light" panose="020B0304030504040204" pitchFamily="34" charset="-120"/>
              </a:rPr>
              <a:t>。</a:t>
            </a:r>
            <a:endParaRPr lang="en-US" altLang="zh-TW" sz="1800" dirty="0" smtClean="0">
              <a:latin typeface="微軟正黑體 Light" panose="020B0304030504040204" pitchFamily="34" charset="-120"/>
              <a:ea typeface="微軟正黑體 Light" panose="020B0304030504040204" pitchFamily="34" charset="-120"/>
            </a:endParaRPr>
          </a:p>
          <a:p>
            <a:pPr fontAlgn="t"/>
            <a:r>
              <a:rPr lang="zh-TW" altLang="en-US" sz="1800" dirty="0" smtClean="0">
                <a:latin typeface="微軟正黑體 Light" panose="020B0304030504040204" pitchFamily="34" charset="-120"/>
                <a:ea typeface="微軟正黑體 Light" panose="020B0304030504040204" pitchFamily="34" charset="-120"/>
              </a:rPr>
              <a:t>不過</a:t>
            </a:r>
            <a:r>
              <a:rPr lang="en-US" altLang="zh-TW" sz="1800" dirty="0">
                <a:latin typeface="微軟正黑體 Light" panose="020B0304030504040204" pitchFamily="34" charset="-120"/>
                <a:ea typeface="微軟正黑體 Light" panose="020B0304030504040204" pitchFamily="34" charset="-120"/>
              </a:rPr>
              <a:t>EF570</a:t>
            </a:r>
            <a:r>
              <a:rPr lang="zh-TW" altLang="en-US" sz="1800" dirty="0">
                <a:latin typeface="微軟正黑體 Light" panose="020B0304030504040204" pitchFamily="34" charset="-120"/>
                <a:ea typeface="微軟正黑體 Light" panose="020B0304030504040204" pitchFamily="34" charset="-120"/>
              </a:rPr>
              <a:t>的擴充櫃仍採用傳統的</a:t>
            </a:r>
            <a:r>
              <a:rPr lang="en-US" altLang="zh-TW" sz="1800" dirty="0">
                <a:latin typeface="微軟正黑體 Light" panose="020B0304030504040204" pitchFamily="34" charset="-120"/>
                <a:ea typeface="微軟正黑體 Light" panose="020B0304030504040204" pitchFamily="34" charset="-120"/>
              </a:rPr>
              <a:t>12Gb SAS</a:t>
            </a:r>
            <a:r>
              <a:rPr lang="zh-TW" altLang="en-US" sz="1800" dirty="0">
                <a:latin typeface="微軟正黑體 Light" panose="020B0304030504040204" pitchFamily="34" charset="-120"/>
                <a:ea typeface="微軟正黑體 Light" panose="020B0304030504040204" pitchFamily="34" charset="-120"/>
              </a:rPr>
              <a:t>介面與</a:t>
            </a:r>
            <a:r>
              <a:rPr lang="en-US" altLang="zh-TW" sz="1800" dirty="0">
                <a:latin typeface="微軟正黑體 Light" panose="020B0304030504040204" pitchFamily="34" charset="-120"/>
                <a:ea typeface="微軟正黑體 Light" panose="020B0304030504040204" pitchFamily="34" charset="-120"/>
              </a:rPr>
              <a:t>SAS SSD</a:t>
            </a:r>
            <a:r>
              <a:rPr lang="zh-TW" altLang="en-US" sz="1800" dirty="0" smtClean="0">
                <a:latin typeface="微軟正黑體 Light" panose="020B0304030504040204" pitchFamily="34" charset="-120"/>
                <a:ea typeface="微軟正黑體 Light" panose="020B0304030504040204" pitchFamily="34" charset="-120"/>
              </a:rPr>
              <a:t>，所以它的</a:t>
            </a:r>
            <a:r>
              <a:rPr lang="en-US" altLang="zh-TW" sz="1800" dirty="0" err="1">
                <a:latin typeface="微軟正黑體 Light" panose="020B0304030504040204" pitchFamily="34" charset="-120"/>
                <a:ea typeface="微軟正黑體 Light" panose="020B0304030504040204" pitchFamily="34" charset="-120"/>
              </a:rPr>
              <a:t>NVMe-oF</a:t>
            </a:r>
            <a:r>
              <a:rPr lang="zh-TW" altLang="en-US" sz="1800" dirty="0">
                <a:latin typeface="微軟正黑體 Light" panose="020B0304030504040204" pitchFamily="34" charset="-120"/>
                <a:ea typeface="微軟正黑體 Light" panose="020B0304030504040204" pitchFamily="34" charset="-120"/>
              </a:rPr>
              <a:t>傳輸只及於前端主機到控制器櫃</a:t>
            </a:r>
            <a:r>
              <a:rPr lang="zh-TW" altLang="en-US" sz="1800" dirty="0" smtClean="0">
                <a:latin typeface="微軟正黑體 Light" panose="020B0304030504040204" pitchFamily="34" charset="-120"/>
                <a:ea typeface="微軟正黑體 Light" panose="020B0304030504040204" pitchFamily="34" charset="-120"/>
              </a:rPr>
              <a:t>。</a:t>
            </a:r>
            <a:endParaRPr lang="zh-TW" altLang="en-US" sz="1800" dirty="0">
              <a:latin typeface="微軟正黑體 Light" panose="020B0304030504040204" pitchFamily="34" charset="-120"/>
              <a:ea typeface="微軟正黑體 Light" panose="020B0304030504040204" pitchFamily="34" charset="-120"/>
            </a:endParaRPr>
          </a:p>
          <a:p>
            <a:pPr fontAlgn="t"/>
            <a:r>
              <a:rPr lang="en-US" altLang="zh-TW" sz="1800" dirty="0" smtClean="0">
                <a:latin typeface="微軟正黑體 Light" panose="020B0304030504040204" pitchFamily="34" charset="-120"/>
                <a:ea typeface="微軟正黑體 Light" panose="020B0304030504040204" pitchFamily="34" charset="-120"/>
              </a:rPr>
              <a:t>2019</a:t>
            </a:r>
            <a:r>
              <a:rPr lang="zh-TW" altLang="en-US" sz="1800" dirty="0" smtClean="0">
                <a:latin typeface="微軟正黑體 Light" panose="020B0304030504040204" pitchFamily="34" charset="-120"/>
                <a:ea typeface="微軟正黑體 Light" panose="020B0304030504040204" pitchFamily="34" charset="-120"/>
              </a:rPr>
              <a:t>則發表</a:t>
            </a:r>
            <a:r>
              <a:rPr lang="zh-TW" altLang="en-US" sz="1800" dirty="0">
                <a:latin typeface="微軟正黑體 Light" panose="020B0304030504040204" pitchFamily="34" charset="-120"/>
                <a:ea typeface="微軟正黑體 Light" panose="020B0304030504040204" pitchFamily="34" charset="-120"/>
              </a:rPr>
              <a:t>的</a:t>
            </a:r>
            <a:r>
              <a:rPr lang="en-US" altLang="zh-TW" sz="1800" dirty="0">
                <a:latin typeface="微軟正黑體 Light" panose="020B0304030504040204" pitchFamily="34" charset="-120"/>
                <a:ea typeface="微軟正黑體 Light" panose="020B0304030504040204" pitchFamily="34" charset="-120"/>
              </a:rPr>
              <a:t>AFF</a:t>
            </a:r>
            <a:r>
              <a:rPr lang="zh-TW" altLang="en-US" sz="1800" dirty="0">
                <a:latin typeface="微軟正黑體 Light" panose="020B0304030504040204" pitchFamily="34" charset="-120"/>
                <a:ea typeface="微軟正黑體 Light" panose="020B0304030504040204" pitchFamily="34" charset="-120"/>
              </a:rPr>
              <a:t>系列新機型</a:t>
            </a:r>
            <a:r>
              <a:rPr lang="en-US" altLang="zh-TW" sz="1800" dirty="0">
                <a:latin typeface="微軟正黑體 Light" panose="020B0304030504040204" pitchFamily="34" charset="-120"/>
                <a:ea typeface="微軟正黑體 Light" panose="020B0304030504040204" pitchFamily="34" charset="-120"/>
              </a:rPr>
              <a:t>A800</a:t>
            </a:r>
            <a:r>
              <a:rPr lang="zh-TW" altLang="en-US" sz="1800" dirty="0">
                <a:latin typeface="微軟正黑體 Light" panose="020B0304030504040204" pitchFamily="34" charset="-120"/>
                <a:ea typeface="微軟正黑體 Light" panose="020B0304030504040204" pitchFamily="34" charset="-120"/>
              </a:rPr>
              <a:t>上，同樣也引進了</a:t>
            </a:r>
            <a:r>
              <a:rPr lang="en-US" altLang="zh-TW" sz="1800" dirty="0" err="1">
                <a:latin typeface="微軟正黑體 Light" panose="020B0304030504040204" pitchFamily="34" charset="-120"/>
                <a:ea typeface="微軟正黑體 Light" panose="020B0304030504040204" pitchFamily="34" charset="-120"/>
              </a:rPr>
              <a:t>NVMe</a:t>
            </a:r>
            <a:r>
              <a:rPr lang="en-US" altLang="zh-TW" sz="1800" dirty="0">
                <a:latin typeface="微軟正黑體 Light" panose="020B0304030504040204" pitchFamily="34" charset="-120"/>
                <a:ea typeface="微軟正黑體 Light" panose="020B0304030504040204" pitchFamily="34" charset="-120"/>
              </a:rPr>
              <a:t> SSD</a:t>
            </a:r>
            <a:r>
              <a:rPr lang="zh-TW" altLang="en-US" sz="1800" dirty="0">
                <a:latin typeface="微軟正黑體 Light" panose="020B0304030504040204" pitchFamily="34" charset="-120"/>
                <a:ea typeface="微軟正黑體 Light" panose="020B0304030504040204" pitchFamily="34" charset="-120"/>
              </a:rPr>
              <a:t>模組，加上基於</a:t>
            </a:r>
            <a:r>
              <a:rPr lang="en-US" altLang="zh-TW" sz="1800" dirty="0">
                <a:latin typeface="微軟正黑體 Light" panose="020B0304030504040204" pitchFamily="34" charset="-120"/>
                <a:ea typeface="微軟正黑體 Light" panose="020B0304030504040204" pitchFamily="34" charset="-120"/>
              </a:rPr>
              <a:t>FC</a:t>
            </a:r>
            <a:r>
              <a:rPr lang="zh-TW" altLang="en-US" sz="1800" dirty="0">
                <a:latin typeface="微軟正黑體 Light" panose="020B0304030504040204" pitchFamily="34" charset="-120"/>
                <a:ea typeface="微軟正黑體 Light" panose="020B0304030504040204" pitchFamily="34" charset="-120"/>
              </a:rPr>
              <a:t>的</a:t>
            </a:r>
            <a:r>
              <a:rPr lang="en-US" altLang="zh-TW" sz="1800" dirty="0" err="1">
                <a:latin typeface="微軟正黑體 Light" panose="020B0304030504040204" pitchFamily="34" charset="-120"/>
                <a:ea typeface="微軟正黑體 Light" panose="020B0304030504040204" pitchFamily="34" charset="-120"/>
              </a:rPr>
              <a:t>NVMe-oF</a:t>
            </a:r>
            <a:r>
              <a:rPr lang="zh-TW" altLang="en-US" sz="1800" dirty="0">
                <a:latin typeface="微軟正黑體 Light" panose="020B0304030504040204" pitchFamily="34" charset="-120"/>
                <a:ea typeface="微軟正黑體 Light" panose="020B0304030504040204" pitchFamily="34" charset="-120"/>
              </a:rPr>
              <a:t>介面，走的是基於既有</a:t>
            </a:r>
            <a:r>
              <a:rPr lang="en-US" altLang="zh-TW" sz="1800" dirty="0">
                <a:latin typeface="微軟正黑體 Light" panose="020B0304030504040204" pitchFamily="34" charset="-120"/>
                <a:ea typeface="微軟正黑體 Light" panose="020B0304030504040204" pitchFamily="34" charset="-120"/>
              </a:rPr>
              <a:t>SAN</a:t>
            </a:r>
            <a:r>
              <a:rPr lang="zh-TW" altLang="en-US" sz="1800" dirty="0">
                <a:latin typeface="微軟正黑體 Light" panose="020B0304030504040204" pitchFamily="34" charset="-120"/>
                <a:ea typeface="微軟正黑體 Light" panose="020B0304030504040204" pitchFamily="34" charset="-120"/>
              </a:rPr>
              <a:t>環境的應用路線，存取延遲為低於</a:t>
            </a:r>
            <a:r>
              <a:rPr lang="en-US" altLang="zh-TW" sz="1800" dirty="0">
                <a:latin typeface="微軟正黑體 Light" panose="020B0304030504040204" pitchFamily="34" charset="-120"/>
                <a:ea typeface="微軟正黑體 Light" panose="020B0304030504040204" pitchFamily="34" charset="-120"/>
              </a:rPr>
              <a:t>200μs</a:t>
            </a:r>
            <a:r>
              <a:rPr lang="zh-TW" altLang="en-US" sz="1800" dirty="0">
                <a:latin typeface="微軟正黑體 Light" panose="020B0304030504040204" pitchFamily="34" charset="-120"/>
                <a:ea typeface="微軟正黑體 Light" panose="020B0304030504040204" pitchFamily="34" charset="-120"/>
              </a:rPr>
              <a:t>等級</a:t>
            </a:r>
            <a:r>
              <a:rPr lang="zh-TW" altLang="en-US" sz="1800" dirty="0" smtClean="0">
                <a:latin typeface="微軟正黑體 Light" panose="020B0304030504040204" pitchFamily="34" charset="-120"/>
                <a:ea typeface="微軟正黑體 Light" panose="020B0304030504040204" pitchFamily="34" charset="-120"/>
              </a:rPr>
              <a:t>。</a:t>
            </a:r>
            <a:endParaRPr lang="zh-TW" altLang="en-US" sz="1800" dirty="0">
              <a:latin typeface="微軟正黑體 Light" panose="020B0304030504040204" pitchFamily="34" charset="-120"/>
              <a:ea typeface="微軟正黑體 Light" panose="020B0304030504040204" pitchFamily="34" charset="-120"/>
            </a:endParaRPr>
          </a:p>
          <a:p>
            <a:pPr fontAlgn="t"/>
            <a:r>
              <a:rPr lang="zh-TW" altLang="en-US" sz="1800" dirty="0">
                <a:latin typeface="微軟正黑體 Light" panose="020B0304030504040204" pitchFamily="34" charset="-120"/>
                <a:ea typeface="微軟正黑體 Light" panose="020B0304030504040204" pitchFamily="34" charset="-120"/>
              </a:rPr>
              <a:t>由於</a:t>
            </a:r>
            <a:r>
              <a:rPr lang="en-US" altLang="zh-TW" sz="1800" dirty="0">
                <a:latin typeface="微軟正黑體 Light" panose="020B0304030504040204" pitchFamily="34" charset="-120"/>
                <a:ea typeface="微軟正黑體 Light" panose="020B0304030504040204" pitchFamily="34" charset="-120"/>
              </a:rPr>
              <a:t>EF570</a:t>
            </a:r>
            <a:r>
              <a:rPr lang="zh-TW" altLang="en-US" sz="1800" dirty="0">
                <a:latin typeface="微軟正黑體 Light" panose="020B0304030504040204" pitchFamily="34" charset="-120"/>
                <a:ea typeface="微軟正黑體 Light" panose="020B0304030504040204" pitchFamily="34" charset="-120"/>
              </a:rPr>
              <a:t>與</a:t>
            </a:r>
            <a:r>
              <a:rPr lang="en-US" altLang="zh-TW" sz="1800" dirty="0">
                <a:latin typeface="微軟正黑體 Light" panose="020B0304030504040204" pitchFamily="34" charset="-120"/>
                <a:ea typeface="微軟正黑體 Light" panose="020B0304030504040204" pitchFamily="34" charset="-120"/>
              </a:rPr>
              <a:t>AFF A800</a:t>
            </a:r>
            <a:r>
              <a:rPr lang="zh-TW" altLang="en-US" sz="1800" dirty="0">
                <a:latin typeface="微軟正黑體 Light" panose="020B0304030504040204" pitchFamily="34" charset="-120"/>
                <a:ea typeface="微軟正黑體 Light" panose="020B0304030504040204" pitchFamily="34" charset="-120"/>
              </a:rPr>
              <a:t>兩款產品，都是</a:t>
            </a:r>
            <a:r>
              <a:rPr lang="en-US" altLang="zh-TW" sz="1800" dirty="0">
                <a:latin typeface="微軟正黑體 Light" panose="020B0304030504040204" pitchFamily="34" charset="-120"/>
                <a:ea typeface="微軟正黑體 Light" panose="020B0304030504040204" pitchFamily="34" charset="-120"/>
              </a:rPr>
              <a:t>NetApp</a:t>
            </a:r>
            <a:r>
              <a:rPr lang="zh-TW" altLang="en-US" sz="1800" dirty="0">
                <a:latin typeface="微軟正黑體 Light" panose="020B0304030504040204" pitchFamily="34" charset="-120"/>
                <a:ea typeface="微軟正黑體 Light" panose="020B0304030504040204" pitchFamily="34" charset="-120"/>
              </a:rPr>
              <a:t>原有</a:t>
            </a:r>
            <a:r>
              <a:rPr lang="en-US" altLang="zh-TW" sz="1800" dirty="0">
                <a:latin typeface="微軟正黑體 Light" panose="020B0304030504040204" pitchFamily="34" charset="-120"/>
                <a:ea typeface="微軟正黑體 Light" panose="020B0304030504040204" pitchFamily="34" charset="-120"/>
              </a:rPr>
              <a:t>E/EF</a:t>
            </a:r>
            <a:r>
              <a:rPr lang="zh-TW" altLang="en-US" sz="1800" dirty="0">
                <a:latin typeface="微軟正黑體 Light" panose="020B0304030504040204" pitchFamily="34" charset="-120"/>
                <a:ea typeface="微軟正黑體 Light" panose="020B0304030504040204" pitchFamily="34" charset="-120"/>
              </a:rPr>
              <a:t>系列，以及</a:t>
            </a:r>
            <a:r>
              <a:rPr lang="en-US" altLang="zh-TW" sz="1800" dirty="0">
                <a:latin typeface="微軟正黑體 Light" panose="020B0304030504040204" pitchFamily="34" charset="-120"/>
                <a:ea typeface="微軟正黑體 Light" panose="020B0304030504040204" pitchFamily="34" charset="-120"/>
              </a:rPr>
              <a:t>FAS/AFF</a:t>
            </a:r>
            <a:r>
              <a:rPr lang="zh-TW" altLang="en-US" sz="1800" dirty="0">
                <a:latin typeface="微軟正黑體 Light" panose="020B0304030504040204" pitchFamily="34" charset="-120"/>
                <a:ea typeface="微軟正黑體 Light" panose="020B0304030504040204" pitchFamily="34" charset="-120"/>
              </a:rPr>
              <a:t>系列的升級，所以都保留了原有平臺豐富的軟體功能。</a:t>
            </a: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165391219"/>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a:t>
            </a:r>
            <a:r>
              <a:rPr lang="en-US" altLang="zh-TW" sz="2800" dirty="0" smtClean="0">
                <a:solidFill>
                  <a:schemeClr val="bg1"/>
                </a:solidFill>
                <a:latin typeface="標楷體" panose="03000509000000000000" pitchFamily="65" charset="-120"/>
                <a:ea typeface="標楷體" panose="03000509000000000000" pitchFamily="65" charset="-120"/>
              </a:rPr>
              <a:t>10</a:t>
            </a:r>
            <a:r>
              <a:rPr lang="en-US" altLang="zh-TW" sz="2800" dirty="0">
                <a:solidFill>
                  <a:schemeClr val="bg1"/>
                </a:solidFill>
                <a:latin typeface="標楷體" panose="03000509000000000000" pitchFamily="65" charset="-120"/>
                <a:ea typeface="標楷體" panose="03000509000000000000" pitchFamily="65" charset="-120"/>
              </a:rPr>
              <a:t>: </a:t>
            </a:r>
            <a:r>
              <a:rPr lang="en-US" altLang="zh-TW" sz="2800" dirty="0" err="1">
                <a:solidFill>
                  <a:schemeClr val="bg1"/>
                </a:solidFill>
                <a:latin typeface="標楷體" panose="03000509000000000000" pitchFamily="65" charset="-120"/>
                <a:ea typeface="標楷體" panose="03000509000000000000" pitchFamily="65" charset="-120"/>
              </a:rPr>
              <a:t>Serverless</a:t>
            </a:r>
            <a:r>
              <a:rPr lang="en-US" altLang="zh-TW" sz="2800" dirty="0">
                <a:solidFill>
                  <a:schemeClr val="bg1"/>
                </a:solidFill>
                <a:latin typeface="標楷體" panose="03000509000000000000" pitchFamily="65" charset="-120"/>
                <a:ea typeface="標楷體" panose="03000509000000000000" pitchFamily="65" charset="-120"/>
              </a:rPr>
              <a:t> Computing</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id="{F798CC88-01A9-40E8-BEB1-9C272FD6B910}"/>
              </a:ext>
            </a:extLst>
          </p:cNvPr>
          <p:cNvSpPr>
            <a:spLocks noGrp="1"/>
          </p:cNvSpPr>
          <p:nvPr>
            <p:ph idx="10"/>
          </p:nvPr>
        </p:nvSpPr>
        <p:spPr>
          <a:xfrm>
            <a:off x="200025" y="962727"/>
            <a:ext cx="8692455" cy="3939902"/>
          </a:xfrm>
        </p:spPr>
        <p:txBody>
          <a:bodyPr/>
          <a:lstStyle/>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描述</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en-US" altLang="zh-TW" sz="1800" dirty="0" err="1">
                <a:latin typeface="微軟正黑體 Light" panose="020B0304030504040204" pitchFamily="34" charset="-120"/>
                <a:ea typeface="微軟正黑體 Light" panose="020B0304030504040204" pitchFamily="34" charset="-120"/>
                <a:cs typeface="Arial" panose="020B0604020202020204" pitchFamily="34" charset="0"/>
              </a:rPr>
              <a:t>Serverless</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Computing</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是包含很多技術的集合，其中最常被提到的是</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FaaS</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，以平台即服務（</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PaaS</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）為基礎，無伺服器運算提供一個微型的架構，終端客戶不</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需要事先部署</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、組態或管理伺服器服務，程式碼運行所需要的伺服器服務皆由雲端平台來提供</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lvl="0">
              <a:lnSpc>
                <a:spcPct val="150000"/>
              </a:lnSpc>
              <a:spcBef>
                <a:spcPts val="0"/>
              </a:spcBef>
            </a:pPr>
            <a:r>
              <a:rPr lang="zh-TW" altLang="en-US" sz="2400" b="1"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優</a:t>
            </a:r>
            <a:r>
              <a:rPr lang="zh-TW" altLang="en-US" sz="2400" b="1"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點</a:t>
            </a:r>
            <a:r>
              <a:rPr lang="en-US" altLang="zh-TW" sz="2400" b="1"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a:t>
            </a:r>
          </a:p>
          <a:p>
            <a:pPr marL="285750" lvl="0" indent="-285750">
              <a:lnSpc>
                <a:spcPct val="150000"/>
              </a:lnSpc>
              <a:spcBef>
                <a:spcPts val="0"/>
              </a:spcBef>
              <a:buFont typeface="Arial" panose="020B0604020202020204" pitchFamily="34" charset="0"/>
              <a:buChar char="•"/>
            </a:pPr>
            <a:r>
              <a:rPr lang="en-US" altLang="zh-TW" sz="1800"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IT</a:t>
            </a:r>
            <a:r>
              <a:rPr lang="zh-TW" altLang="en-US" sz="1800"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人員可快速的大規模部署</a:t>
            </a:r>
            <a:endParaRPr lang="en-US" altLang="zh-TW" sz="1800"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endParaRPr>
          </a:p>
          <a:p>
            <a:pPr marL="285750" lvl="0" indent="-285750">
              <a:lnSpc>
                <a:spcPct val="150000"/>
              </a:lnSpc>
              <a:spcBef>
                <a:spcPts val="0"/>
              </a:spcBef>
              <a:buFont typeface="Arial" panose="020B0604020202020204" pitchFamily="34" charset="0"/>
              <a:buChar char="•"/>
            </a:pPr>
            <a:r>
              <a:rPr lang="zh-TW" altLang="en-US" sz="1800"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適合需要快速反應、流量變化大不規律的系統</a:t>
            </a:r>
            <a:endParaRPr lang="en-US" altLang="zh-TW" sz="1800"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endParaRPr>
          </a:p>
          <a:p>
            <a:pPr marL="285750" lvl="0" indent="-285750">
              <a:lnSpc>
                <a:spcPct val="150000"/>
              </a:lnSpc>
              <a:spcBef>
                <a:spcPts val="0"/>
              </a:spcBef>
              <a:buFont typeface="Arial" panose="020B0604020202020204" pitchFamily="34" charset="0"/>
              <a:buChar char="•"/>
            </a:pPr>
            <a:r>
              <a:rPr lang="zh-TW" altLang="en-US" sz="1800"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費用方面只有進行運算的時候才需要支付計算的費用</a:t>
            </a:r>
            <a:endPar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4260541876"/>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10: </a:t>
            </a:r>
            <a:r>
              <a:rPr lang="en-US" altLang="zh-TW" sz="2800" dirty="0" err="1">
                <a:solidFill>
                  <a:schemeClr val="bg1"/>
                </a:solidFill>
                <a:latin typeface="標楷體" panose="03000509000000000000" pitchFamily="65" charset="-120"/>
                <a:ea typeface="標楷體" panose="03000509000000000000" pitchFamily="65" charset="-120"/>
              </a:rPr>
              <a:t>Serverless</a:t>
            </a:r>
            <a:r>
              <a:rPr lang="en-US" altLang="zh-TW" sz="2800" dirty="0">
                <a:solidFill>
                  <a:schemeClr val="bg1"/>
                </a:solidFill>
                <a:latin typeface="標楷體" panose="03000509000000000000" pitchFamily="65" charset="-120"/>
                <a:ea typeface="標楷體" panose="03000509000000000000" pitchFamily="65" charset="-120"/>
              </a:rPr>
              <a:t> Computing</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id="{F798CC88-01A9-40E8-BEB1-9C272FD6B910}"/>
              </a:ext>
            </a:extLst>
          </p:cNvPr>
          <p:cNvSpPr>
            <a:spLocks noGrp="1"/>
          </p:cNvSpPr>
          <p:nvPr>
            <p:ph idx="10"/>
          </p:nvPr>
        </p:nvSpPr>
        <p:spPr>
          <a:xfrm>
            <a:off x="200025" y="962727"/>
            <a:ext cx="8692455" cy="3939902"/>
          </a:xfrm>
        </p:spPr>
        <p:txBody>
          <a:bodyPr/>
          <a:lstStyle/>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建議</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t>
            </a: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相較於過去對基礎設施的管理，</a:t>
            </a:r>
            <a:r>
              <a:rPr lang="en-US" altLang="zh-TW" sz="1800" dirty="0"/>
              <a:t> </a:t>
            </a:r>
            <a:r>
              <a:rPr lang="en-US" altLang="zh-TW" sz="1800" dirty="0" err="1"/>
              <a:t>Serverless</a:t>
            </a:r>
            <a:r>
              <a:rPr lang="en-US" altLang="zh-TW" sz="1800" dirty="0"/>
              <a:t> </a:t>
            </a:r>
            <a:r>
              <a:rPr lang="en-US" altLang="zh-TW" sz="1800" dirty="0" smtClean="0"/>
              <a:t>computing</a:t>
            </a:r>
            <a:r>
              <a:rPr lang="zh-TW" altLang="en-US" sz="1800" dirty="0" smtClean="0"/>
              <a:t>需要</a:t>
            </a:r>
            <a:r>
              <a:rPr lang="zh-TW" altLang="en-US" sz="1800" dirty="0" smtClean="0"/>
              <a:t>更多轉換</a:t>
            </a:r>
            <a:r>
              <a:rPr lang="zh-TW" altLang="en-US" sz="1800" dirty="0"/>
              <a:t>型態</a:t>
            </a:r>
            <a:r>
              <a:rPr lang="zh-TW" altLang="en-US" sz="1800" dirty="0" smtClean="0"/>
              <a:t>的管理</a:t>
            </a:r>
            <a:r>
              <a:rPr lang="zh-TW" altLang="en-US" sz="1800" dirty="0"/>
              <a:t>。</a:t>
            </a:r>
            <a:endPar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a:p>
            <a:pPr marL="342900" indent="-342900">
              <a:lnSpc>
                <a:spcPct val="150000"/>
              </a:lnSpc>
              <a:spcBef>
                <a:spcPts val="0"/>
              </a:spcBef>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以應用程式為中心並了解程式間的依存關係、組件及其設計是否能增強整體的擴充性、可靠性、安全性及效率。</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a:p>
            <a:pPr marL="342900" indent="-342900">
              <a:lnSpc>
                <a:spcPct val="150000"/>
              </a:lnSpc>
              <a:spcBef>
                <a:spcPts val="0"/>
              </a:spcBef>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考慮</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API Gateway </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Network egress</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，因為負載量大的時候</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API</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 </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Gateway</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的成本會很高。</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a:p>
            <a:pPr marL="342900" indent="-342900">
              <a:lnSpc>
                <a:spcPct val="150000"/>
              </a:lnSpc>
              <a:spcBef>
                <a:spcPts val="0"/>
              </a:spcBef>
              <a:buFont typeface="Arial" panose="020B0604020202020204" pitchFamily="34" charset="0"/>
              <a:buChar char="•"/>
            </a:pP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修改數據</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分類的條件，</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因為內容存儲庫</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中的物件現在也可以做為程式碼和數據。</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a:p>
            <a:pPr marL="342900" indent="-342900">
              <a:lnSpc>
                <a:spcPct val="150000"/>
              </a:lnSpc>
              <a:spcBef>
                <a:spcPts val="0"/>
              </a:spcBef>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重新審視整個</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IT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運作，從基礎架構管理到應用程式的管控，確保它們可以保護、監控和調整應用程式，達到</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SLA</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 </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066576201"/>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a:t>
            </a:r>
            <a:r>
              <a:rPr lang="en-US" altLang="zh-TW" sz="2800" dirty="0">
                <a:solidFill>
                  <a:schemeClr val="bg1"/>
                </a:solidFill>
                <a:latin typeface="標楷體" panose="03000509000000000000" pitchFamily="65" charset="-120"/>
                <a:ea typeface="標楷體" panose="03000509000000000000" pitchFamily="65" charset="-120"/>
              </a:rPr>
              <a:t>10: </a:t>
            </a:r>
            <a:r>
              <a:rPr lang="en-US" altLang="zh-TW" sz="2800" dirty="0" err="1">
                <a:solidFill>
                  <a:schemeClr val="bg1"/>
                </a:solidFill>
                <a:latin typeface="標楷體" panose="03000509000000000000" pitchFamily="65" charset="-120"/>
                <a:ea typeface="標楷體" panose="03000509000000000000" pitchFamily="65" charset="-120"/>
              </a:rPr>
              <a:t>Serverless</a:t>
            </a:r>
            <a:r>
              <a:rPr lang="en-US" altLang="zh-TW" sz="2800" dirty="0">
                <a:solidFill>
                  <a:schemeClr val="bg1"/>
                </a:solidFill>
                <a:latin typeface="標楷體" panose="03000509000000000000" pitchFamily="65" charset="-120"/>
                <a:ea typeface="標楷體" panose="03000509000000000000" pitchFamily="65" charset="-120"/>
              </a:rPr>
              <a:t> Computing</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id="{F798CC88-01A9-40E8-BEB1-9C272FD6B910}"/>
              </a:ext>
            </a:extLst>
          </p:cNvPr>
          <p:cNvSpPr>
            <a:spLocks noGrp="1"/>
          </p:cNvSpPr>
          <p:nvPr>
            <p:ph idx="10"/>
          </p:nvPr>
        </p:nvSpPr>
        <p:spPr>
          <a:xfrm>
            <a:off x="200025" y="962727"/>
            <a:ext cx="8712968" cy="3697256"/>
          </a:xfrm>
        </p:spPr>
        <p:txBody>
          <a:bodyPr/>
          <a:lstStyle/>
          <a:p>
            <a:pPr>
              <a:lnSpc>
                <a:spcPct val="150000"/>
              </a:lnSpc>
              <a:spcBef>
                <a:spcPts val="0"/>
              </a:spcBef>
            </a:pPr>
            <a:r>
              <a:rPr lang="en-US" altLang="zh-TW" sz="1800" b="1" dirty="0" err="1">
                <a:latin typeface="微軟正黑體 Light" panose="020B0304030504040204" pitchFamily="34" charset="-120"/>
                <a:ea typeface="微軟正黑體 Light" panose="020B0304030504040204" pitchFamily="34" charset="-120"/>
                <a:cs typeface="Arial" panose="020B0604020202020204" pitchFamily="34" charset="0"/>
              </a:rPr>
              <a:t>Serverless</a:t>
            </a:r>
            <a:r>
              <a:rPr lang="en-US" altLang="zh-TW" sz="1800" b="1"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Computing</a:t>
            </a: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Vendor</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p>
          <a:p>
            <a:pPr fontAlgn="t">
              <a:lnSpc>
                <a:spcPct val="150000"/>
              </a:lnSpc>
            </a:pP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AWS </a:t>
            </a:r>
            <a:r>
              <a:rPr lang="en-US" altLang="zh-TW" sz="1800" b="1" dirty="0" err="1" smtClean="0">
                <a:latin typeface="微軟正黑體 Light" panose="020B0304030504040204" pitchFamily="34" charset="-120"/>
                <a:ea typeface="微軟正黑體 Light" panose="020B0304030504040204" pitchFamily="34" charset="-120"/>
                <a:cs typeface="Arial" panose="020B0604020202020204" pitchFamily="34" charset="0"/>
              </a:rPr>
              <a:t>Lambda:</a:t>
            </a:r>
            <a:r>
              <a:rPr lang="en-US" altLang="zh-TW" sz="1800" dirty="0" err="1" smtClean="0">
                <a:latin typeface="微軟正黑體 Light" panose="020B0304030504040204" pitchFamily="34" charset="-120"/>
                <a:ea typeface="微軟正黑體 Light" panose="020B0304030504040204" pitchFamily="34" charset="-120"/>
              </a:rPr>
              <a:t>AWS</a:t>
            </a:r>
            <a:r>
              <a:rPr lang="en-US" altLang="zh-TW" sz="1800" dirty="0" smtClean="0">
                <a:latin typeface="微軟正黑體 Light" panose="020B0304030504040204" pitchFamily="34" charset="-120"/>
                <a:ea typeface="微軟正黑體 Light" panose="020B0304030504040204" pitchFamily="34" charset="-120"/>
              </a:rPr>
              <a:t> Lambda</a:t>
            </a:r>
            <a:r>
              <a:rPr lang="zh-TW" altLang="en-US" sz="1800" dirty="0" smtClean="0">
                <a:latin typeface="微軟正黑體 Light" panose="020B0304030504040204" pitchFamily="34" charset="-120"/>
                <a:ea typeface="微軟正黑體 Light" panose="020B0304030504040204" pitchFamily="34" charset="-120"/>
              </a:rPr>
              <a:t>是亞馬遜在</a:t>
            </a:r>
            <a:r>
              <a:rPr lang="en-US" altLang="zh-TW" sz="1800" dirty="0" smtClean="0">
                <a:latin typeface="微軟正黑體 Light" panose="020B0304030504040204" pitchFamily="34" charset="-120"/>
                <a:ea typeface="微軟正黑體 Light" panose="020B0304030504040204" pitchFamily="34" charset="-120"/>
              </a:rPr>
              <a:t>2015</a:t>
            </a:r>
            <a:r>
              <a:rPr lang="zh-TW" altLang="en-US" sz="1800" dirty="0" smtClean="0">
                <a:latin typeface="微軟正黑體 Light" panose="020B0304030504040204" pitchFamily="34" charset="-120"/>
                <a:ea typeface="微軟正黑體 Light" panose="020B0304030504040204" pitchFamily="34" charset="-120"/>
              </a:rPr>
              <a:t>年創建的一個無伺服器計算服務。它由事件的函數觸發運行，並自動管理計算資源，不用擔心在後台發生的事情。</a:t>
            </a:r>
            <a:endParaRPr lang="en-US" altLang="zh-TW" sz="1800" dirty="0">
              <a:latin typeface="微軟正黑體 Light" panose="020B0304030504040204" pitchFamily="34" charset="-120"/>
              <a:ea typeface="微軟正黑體 Light" panose="020B0304030504040204" pitchFamily="34" charset="-120"/>
            </a:endParaRPr>
          </a:p>
          <a:p>
            <a:pPr marL="285750" indent="-285750" fontAlgn="t">
              <a:lnSpc>
                <a:spcPct val="150000"/>
              </a:lnSpc>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rPr>
              <a:t>與</a:t>
            </a:r>
            <a:r>
              <a:rPr lang="en-US" altLang="zh-TW" sz="1800" dirty="0" smtClean="0">
                <a:latin typeface="微軟正黑體 Light" panose="020B0304030504040204" pitchFamily="34" charset="-120"/>
                <a:ea typeface="微軟正黑體 Light" panose="020B0304030504040204" pitchFamily="34" charset="-120"/>
              </a:rPr>
              <a:t>AWS</a:t>
            </a:r>
            <a:r>
              <a:rPr lang="zh-TW" altLang="en-US" sz="1800" dirty="0" smtClean="0">
                <a:latin typeface="微軟正黑體 Light" panose="020B0304030504040204" pitchFamily="34" charset="-120"/>
                <a:ea typeface="微軟正黑體 Light" panose="020B0304030504040204" pitchFamily="34" charset="-120"/>
              </a:rPr>
              <a:t>其他服務結合包含儲存、資料庫等，可輕易使用現有的資源。</a:t>
            </a:r>
            <a:endParaRPr lang="en-US" altLang="zh-TW" sz="1800" dirty="0" smtClean="0">
              <a:latin typeface="微軟正黑體 Light" panose="020B0304030504040204" pitchFamily="34" charset="-120"/>
              <a:ea typeface="微軟正黑體 Light" panose="020B0304030504040204" pitchFamily="34" charset="-120"/>
            </a:endParaRPr>
          </a:p>
          <a:p>
            <a:pPr marL="285750" indent="-285750" fontAlgn="t">
              <a:lnSpc>
                <a:spcPct val="150000"/>
              </a:lnSpc>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rPr>
              <a:t>使用者只</a:t>
            </a:r>
            <a:r>
              <a:rPr lang="zh-TW" altLang="en-US" sz="1800" dirty="0">
                <a:latin typeface="微軟正黑體 Light" panose="020B0304030504040204" pitchFamily="34" charset="-120"/>
                <a:ea typeface="微軟正黑體 Light" panose="020B0304030504040204" pitchFamily="34" charset="-120"/>
              </a:rPr>
              <a:t>需</a:t>
            </a:r>
            <a:r>
              <a:rPr lang="zh-TW" altLang="en-US" sz="1800" dirty="0" smtClean="0">
                <a:latin typeface="微軟正黑體 Light" panose="020B0304030504040204" pitchFamily="34" charset="-120"/>
                <a:ea typeface="微軟正黑體 Light" panose="020B0304030504040204" pitchFamily="34" charset="-120"/>
              </a:rPr>
              <a:t>要決定功能所需要的記憶體大小，剩下的</a:t>
            </a:r>
            <a:r>
              <a:rPr lang="en-US" altLang="zh-TW" sz="1800" dirty="0" smtClean="0">
                <a:latin typeface="微軟正黑體 Light" panose="020B0304030504040204" pitchFamily="34" charset="-120"/>
                <a:ea typeface="微軟正黑體 Light" panose="020B0304030504040204" pitchFamily="34" charset="-120"/>
              </a:rPr>
              <a:t>AWS</a:t>
            </a:r>
            <a:r>
              <a:rPr lang="zh-TW" altLang="en-US" sz="1800" dirty="0" smtClean="0">
                <a:latin typeface="微軟正黑體 Light" panose="020B0304030504040204" pitchFamily="34" charset="-120"/>
                <a:ea typeface="微軟正黑體 Light" panose="020B0304030504040204" pitchFamily="34" charset="-120"/>
              </a:rPr>
              <a:t>會自動擴展提供適當的頻寬和運算資源。</a:t>
            </a:r>
            <a:endParaRPr lang="en-US" altLang="zh-TW" sz="1800" dirty="0" smtClean="0">
              <a:latin typeface="微軟正黑體 Light" panose="020B0304030504040204" pitchFamily="34" charset="-120"/>
              <a:ea typeface="微軟正黑體 Light" panose="020B0304030504040204" pitchFamily="34" charset="-120"/>
            </a:endParaRPr>
          </a:p>
          <a:p>
            <a:pPr marL="285750" indent="-285750" fontAlgn="t">
              <a:lnSpc>
                <a:spcPct val="150000"/>
              </a:lnSpc>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rPr>
              <a:t>費用的計算非常精準，程式運行以</a:t>
            </a:r>
            <a:r>
              <a:rPr lang="en-US" altLang="zh-TW" sz="1800" dirty="0" smtClean="0">
                <a:latin typeface="微軟正黑體 Light" panose="020B0304030504040204" pitchFamily="34" charset="-120"/>
                <a:ea typeface="微軟正黑體 Light" panose="020B0304030504040204" pitchFamily="34" charset="-120"/>
              </a:rPr>
              <a:t>100ms</a:t>
            </a:r>
            <a:r>
              <a:rPr lang="zh-TW" altLang="en-US" sz="1800" dirty="0" smtClean="0">
                <a:latin typeface="微軟正黑體 Light" panose="020B0304030504040204" pitchFamily="34" charset="-120"/>
                <a:ea typeface="微軟正黑體 Light" panose="020B0304030504040204" pitchFamily="34" charset="-120"/>
              </a:rPr>
              <a:t>為一個計價單位。</a:t>
            </a:r>
            <a:endParaRPr lang="zh-TW" altLang="en-US" sz="1800" dirty="0">
              <a:latin typeface="微軟正黑體 Light" panose="020B0304030504040204" pitchFamily="34" charset="-120"/>
              <a:ea typeface="微軟正黑體 Light" panose="020B0304030504040204" pitchFamily="34" charset="-12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140768697"/>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a:t>
            </a:r>
            <a:r>
              <a:rPr lang="en-US" altLang="zh-TW" sz="2800" dirty="0">
                <a:solidFill>
                  <a:schemeClr val="bg1"/>
                </a:solidFill>
                <a:latin typeface="標楷體" panose="03000509000000000000" pitchFamily="65" charset="-120"/>
                <a:ea typeface="標楷體" panose="03000509000000000000" pitchFamily="65" charset="-120"/>
              </a:rPr>
              <a:t>10: </a:t>
            </a:r>
            <a:r>
              <a:rPr lang="en-US" altLang="zh-TW" sz="2800" dirty="0" err="1">
                <a:solidFill>
                  <a:schemeClr val="bg1"/>
                </a:solidFill>
                <a:latin typeface="標楷體" panose="03000509000000000000" pitchFamily="65" charset="-120"/>
                <a:ea typeface="標楷體" panose="03000509000000000000" pitchFamily="65" charset="-120"/>
              </a:rPr>
              <a:t>Serverless</a:t>
            </a:r>
            <a:r>
              <a:rPr lang="en-US" altLang="zh-TW" sz="2800" dirty="0">
                <a:solidFill>
                  <a:schemeClr val="bg1"/>
                </a:solidFill>
                <a:latin typeface="標楷體" panose="03000509000000000000" pitchFamily="65" charset="-120"/>
                <a:ea typeface="標楷體" panose="03000509000000000000" pitchFamily="65" charset="-120"/>
              </a:rPr>
              <a:t> Computing</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id="{F798CC88-01A9-40E8-BEB1-9C272FD6B910}"/>
              </a:ext>
            </a:extLst>
          </p:cNvPr>
          <p:cNvSpPr>
            <a:spLocks noGrp="1"/>
          </p:cNvSpPr>
          <p:nvPr>
            <p:ph idx="10"/>
          </p:nvPr>
        </p:nvSpPr>
        <p:spPr>
          <a:xfrm>
            <a:off x="200025" y="962727"/>
            <a:ext cx="8712968" cy="3697256"/>
          </a:xfrm>
        </p:spPr>
        <p:txBody>
          <a:bodyPr/>
          <a:lstStyle/>
          <a:p>
            <a:pPr>
              <a:lnSpc>
                <a:spcPct val="150000"/>
              </a:lnSpc>
              <a:spcBef>
                <a:spcPts val="0"/>
              </a:spcBef>
            </a:pPr>
            <a:r>
              <a:rPr lang="en-US" altLang="zh-TW" sz="1800" b="1" dirty="0" err="1">
                <a:latin typeface="微軟正黑體 Light" panose="020B0304030504040204" pitchFamily="34" charset="-120"/>
                <a:ea typeface="微軟正黑體 Light" panose="020B0304030504040204" pitchFamily="34" charset="-120"/>
                <a:cs typeface="Arial" panose="020B0604020202020204" pitchFamily="34" charset="0"/>
              </a:rPr>
              <a:t>Serverless</a:t>
            </a:r>
            <a:r>
              <a:rPr lang="en-US" altLang="zh-TW" sz="1800" b="1"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Computing</a:t>
            </a: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Vendor</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p>
          <a:p>
            <a:pPr fontAlgn="t">
              <a:lnSpc>
                <a:spcPct val="150000"/>
              </a:lnSpc>
            </a:pPr>
            <a:r>
              <a:rPr lang="en-US" altLang="zh-TW" sz="1800" b="1" dirty="0">
                <a:latin typeface="微軟正黑體 Light" panose="020B0304030504040204" pitchFamily="34" charset="-120"/>
                <a:ea typeface="微軟正黑體 Light" panose="020B0304030504040204" pitchFamily="34" charset="-120"/>
                <a:cs typeface="Arial" panose="020B0604020202020204" pitchFamily="34" charset="0"/>
              </a:rPr>
              <a:t>Microsoft Azure </a:t>
            </a:r>
            <a:r>
              <a:rPr lang="en-US" altLang="zh-TW" sz="1800" b="1" dirty="0" err="1" smtClean="0">
                <a:latin typeface="微軟正黑體 Light" panose="020B0304030504040204" pitchFamily="34" charset="-120"/>
                <a:ea typeface="微軟正黑體 Light" panose="020B0304030504040204" pitchFamily="34" charset="-120"/>
                <a:cs typeface="Arial" panose="020B0604020202020204" pitchFamily="34" charset="0"/>
              </a:rPr>
              <a:t>Functions:</a:t>
            </a:r>
            <a:r>
              <a:rPr lang="en-US" altLang="zh-TW" sz="1800" dirty="0" err="1" smtClean="0">
                <a:latin typeface="微軟正黑體 Light" panose="020B0304030504040204" pitchFamily="34" charset="-120"/>
                <a:ea typeface="微軟正黑體 Light" panose="020B0304030504040204" pitchFamily="34" charset="-120"/>
              </a:rPr>
              <a:t>Azure</a:t>
            </a:r>
            <a:r>
              <a:rPr lang="zh-TW" altLang="en-US" sz="1800" dirty="0" smtClean="0">
                <a:latin typeface="微軟正黑體 Light" panose="020B0304030504040204" pitchFamily="34" charset="-120"/>
                <a:ea typeface="微軟正黑體 Light" panose="020B0304030504040204" pitchFamily="34" charset="-120"/>
              </a:rPr>
              <a:t>了</a:t>
            </a:r>
            <a:r>
              <a:rPr lang="zh-TW" altLang="en-US" sz="1800" dirty="0">
                <a:latin typeface="微軟正黑體 Light" panose="020B0304030504040204" pitchFamily="34" charset="-120"/>
                <a:ea typeface="微軟正黑體 Light" panose="020B0304030504040204" pitchFamily="34" charset="-120"/>
              </a:rPr>
              <a:t>提供</a:t>
            </a:r>
            <a:r>
              <a:rPr lang="zh-TW" altLang="en-US" sz="1800" dirty="0" smtClean="0">
                <a:latin typeface="微軟正黑體 Light" panose="020B0304030504040204" pitchFamily="34" charset="-120"/>
                <a:ea typeface="微軟正黑體 Light" panose="020B0304030504040204" pitchFamily="34" charset="-120"/>
              </a:rPr>
              <a:t>一種與</a:t>
            </a:r>
            <a:r>
              <a:rPr lang="en-US" altLang="zh-TW" sz="1800" dirty="0" smtClean="0">
                <a:latin typeface="微軟正黑體 Light" panose="020B0304030504040204" pitchFamily="34" charset="-120"/>
                <a:ea typeface="微軟正黑體 Light" panose="020B0304030504040204" pitchFamily="34" charset="-120"/>
              </a:rPr>
              <a:t>Lambda</a:t>
            </a:r>
            <a:r>
              <a:rPr lang="zh-TW" altLang="en-US" sz="1800" dirty="0" smtClean="0">
                <a:latin typeface="微軟正黑體 Light" panose="020B0304030504040204" pitchFamily="34" charset="-120"/>
                <a:ea typeface="微軟正黑體 Light" panose="020B0304030504040204" pitchFamily="34" charset="-120"/>
              </a:rPr>
              <a:t>非常</a:t>
            </a:r>
            <a:r>
              <a:rPr lang="zh-TW" altLang="en-US" sz="1800" dirty="0">
                <a:latin typeface="微軟正黑體 Light" panose="020B0304030504040204" pitchFamily="34" charset="-120"/>
                <a:ea typeface="微軟正黑體 Light" panose="020B0304030504040204" pitchFamily="34" charset="-120"/>
              </a:rPr>
              <a:t>相似的</a:t>
            </a:r>
            <a:r>
              <a:rPr lang="zh-TW" altLang="en-US" sz="1800" dirty="0" smtClean="0">
                <a:latin typeface="微軟正黑體 Light" panose="020B0304030504040204" pitchFamily="34" charset="-120"/>
                <a:ea typeface="微軟正黑體 Light" panose="020B0304030504040204" pitchFamily="34" charset="-120"/>
              </a:rPr>
              <a:t>產品。兩者之中</a:t>
            </a:r>
            <a:r>
              <a:rPr lang="zh-TW" altLang="en-US" sz="1800" dirty="0">
                <a:latin typeface="微軟正黑體 Light" panose="020B0304030504040204" pitchFamily="34" charset="-120"/>
                <a:ea typeface="微軟正黑體 Light" panose="020B0304030504040204" pitchFamily="34" charset="-120"/>
              </a:rPr>
              <a:t>最大的區別是這兩種服務是如何處理函數的可用性的</a:t>
            </a:r>
            <a:r>
              <a:rPr lang="zh-TW" altLang="en-US" sz="1800" dirty="0" smtClean="0">
                <a:latin typeface="微軟正黑體 Light" panose="020B0304030504040204" pitchFamily="34" charset="-120"/>
                <a:ea typeface="微軟正黑體 Light" panose="020B0304030504040204" pitchFamily="34" charset="-120"/>
              </a:rPr>
              <a:t>。</a:t>
            </a:r>
            <a:r>
              <a:rPr lang="zh-TW" altLang="en-US" sz="1800" dirty="0">
                <a:latin typeface="微軟正黑體 Light" panose="020B0304030504040204" pitchFamily="34" charset="-120"/>
                <a:ea typeface="微軟正黑體 Light" panose="020B0304030504040204" pitchFamily="34" charset="-120"/>
              </a:rPr>
              <a:t>如果</a:t>
            </a:r>
            <a:r>
              <a:rPr lang="en-US" altLang="zh-TW" sz="1800" dirty="0">
                <a:latin typeface="微軟正黑體 Light" panose="020B0304030504040204" pitchFamily="34" charset="-120"/>
                <a:ea typeface="微軟正黑體 Light" panose="020B0304030504040204" pitchFamily="34" charset="-120"/>
              </a:rPr>
              <a:t>Lambda</a:t>
            </a:r>
            <a:r>
              <a:rPr lang="zh-TW" altLang="en-US" sz="1800" dirty="0">
                <a:latin typeface="微軟正黑體 Light" panose="020B0304030504040204" pitchFamily="34" charset="-120"/>
                <a:ea typeface="微軟正黑體 Light" panose="020B0304030504040204" pitchFamily="34" charset="-120"/>
              </a:rPr>
              <a:t>在一段時間沒有被調用後，那麼</a:t>
            </a:r>
            <a:r>
              <a:rPr lang="en-US" altLang="zh-TW" sz="1800" dirty="0">
                <a:latin typeface="微軟正黑體 Light" panose="020B0304030504040204" pitchFamily="34" charset="-120"/>
                <a:ea typeface="微軟正黑體 Light" panose="020B0304030504040204" pitchFamily="34" charset="-120"/>
              </a:rPr>
              <a:t>Amazon</a:t>
            </a:r>
            <a:r>
              <a:rPr lang="zh-TW" altLang="en-US" sz="1800" dirty="0">
                <a:latin typeface="微軟正黑體 Light" panose="020B0304030504040204" pitchFamily="34" charset="-120"/>
                <a:ea typeface="微軟正黑體 Light" panose="020B0304030504040204" pitchFamily="34" charset="-120"/>
              </a:rPr>
              <a:t>將創建一個新的</a:t>
            </a:r>
            <a:r>
              <a:rPr lang="en-US" altLang="zh-TW" sz="1800" dirty="0">
                <a:latin typeface="微軟正黑體 Light" panose="020B0304030504040204" pitchFamily="34" charset="-120"/>
                <a:ea typeface="微軟正黑體 Light" panose="020B0304030504040204" pitchFamily="34" charset="-120"/>
              </a:rPr>
              <a:t>Lambda</a:t>
            </a:r>
            <a:r>
              <a:rPr lang="zh-TW" altLang="en-US" sz="1800" dirty="0">
                <a:latin typeface="微軟正黑體 Light" panose="020B0304030504040204" pitchFamily="34" charset="-120"/>
                <a:ea typeface="微軟正黑體 Light" panose="020B0304030504040204" pitchFamily="34" charset="-120"/>
              </a:rPr>
              <a:t>實例，這會造成明顯的</a:t>
            </a:r>
            <a:r>
              <a:rPr lang="zh-TW" altLang="en-US" sz="1800" dirty="0" smtClean="0">
                <a:latin typeface="微軟正黑體 Light" panose="020B0304030504040204" pitchFamily="34" charset="-120"/>
                <a:ea typeface="微軟正黑體 Light" panose="020B0304030504040204" pitchFamily="34" charset="-120"/>
              </a:rPr>
              <a:t>延遲。</a:t>
            </a:r>
            <a:r>
              <a:rPr lang="en-US" altLang="zh-TW" sz="1800" dirty="0" smtClean="0">
                <a:latin typeface="微軟正黑體 Light" panose="020B0304030504040204" pitchFamily="34" charset="-120"/>
                <a:ea typeface="微軟正黑體 Light" panose="020B0304030504040204" pitchFamily="34" charset="-120"/>
              </a:rPr>
              <a:t>Azure</a:t>
            </a:r>
            <a:r>
              <a:rPr lang="zh-TW" altLang="en-US" sz="1800" dirty="0" smtClean="0">
                <a:latin typeface="微軟正黑體 Light" panose="020B0304030504040204" pitchFamily="34" charset="-120"/>
                <a:ea typeface="微軟正黑體 Light" panose="020B0304030504040204" pitchFamily="34" charset="-120"/>
              </a:rPr>
              <a:t>也有類似</a:t>
            </a:r>
            <a:r>
              <a:rPr lang="zh-TW" altLang="en-US" sz="1800" dirty="0">
                <a:latin typeface="微軟正黑體 Light" panose="020B0304030504040204" pitchFamily="34" charset="-120"/>
                <a:ea typeface="微軟正黑體 Light" panose="020B0304030504040204" pitchFamily="34" charset="-120"/>
              </a:rPr>
              <a:t>的</a:t>
            </a:r>
            <a:r>
              <a:rPr lang="zh-TW" altLang="en-US" sz="1800" dirty="0" smtClean="0">
                <a:latin typeface="微軟正黑體 Light" panose="020B0304030504040204" pitchFamily="34" charset="-120"/>
                <a:ea typeface="微軟正黑體 Light" panose="020B0304030504040204" pitchFamily="34" charset="-120"/>
              </a:rPr>
              <a:t>方式，</a:t>
            </a:r>
            <a:r>
              <a:rPr lang="zh-TW" altLang="en-US" sz="1800" dirty="0">
                <a:latin typeface="微軟正黑體 Light" panose="020B0304030504040204" pitchFamily="34" charset="-120"/>
                <a:ea typeface="微軟正黑體 Light" panose="020B0304030504040204" pitchFamily="34" charset="-120"/>
              </a:rPr>
              <a:t>但熱調用和冷調用之間的延遲不太明顯</a:t>
            </a:r>
            <a:r>
              <a:rPr lang="zh-TW" altLang="en-US" sz="1800" dirty="0" smtClean="0">
                <a:latin typeface="微軟正黑體 Light" panose="020B0304030504040204" pitchFamily="34" charset="-120"/>
                <a:ea typeface="微軟正黑體 Light" panose="020B0304030504040204" pitchFamily="34" charset="-120"/>
              </a:rPr>
              <a:t>。</a:t>
            </a:r>
            <a:endParaRPr lang="en-US" altLang="zh-TW" sz="1800" dirty="0" smtClean="0">
              <a:latin typeface="微軟正黑體 Light" panose="020B0304030504040204" pitchFamily="34" charset="-120"/>
              <a:ea typeface="微軟正黑體 Light" panose="020B0304030504040204" pitchFamily="34" charset="-120"/>
            </a:endParaRPr>
          </a:p>
          <a:p>
            <a:pPr marL="285750" indent="-285750" fontAlgn="t">
              <a:lnSpc>
                <a:spcPct val="150000"/>
              </a:lnSpc>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rPr>
              <a:t>結合</a:t>
            </a:r>
            <a:r>
              <a:rPr lang="en-US" altLang="zh-TW" sz="1800" dirty="0" smtClean="0">
                <a:latin typeface="微軟正黑體 Light" panose="020B0304030504040204" pitchFamily="34" charset="-120"/>
                <a:ea typeface="微軟正黑體 Light" panose="020B0304030504040204" pitchFamily="34" charset="-120"/>
              </a:rPr>
              <a:t>Azure</a:t>
            </a:r>
            <a:r>
              <a:rPr lang="zh-TW" altLang="en-US" sz="1800" dirty="0" smtClean="0">
                <a:latin typeface="微軟正黑體 Light" panose="020B0304030504040204" pitchFamily="34" charset="-120"/>
                <a:ea typeface="微軟正黑體 Light" panose="020B0304030504040204" pitchFamily="34" charset="-120"/>
              </a:rPr>
              <a:t> </a:t>
            </a:r>
            <a:r>
              <a:rPr lang="en-US" altLang="zh-TW" sz="1800" dirty="0" smtClean="0">
                <a:latin typeface="微軟正黑體 Light" panose="020B0304030504040204" pitchFamily="34" charset="-120"/>
                <a:ea typeface="微軟正黑體 Light" panose="020B0304030504040204" pitchFamily="34" charset="-120"/>
              </a:rPr>
              <a:t>pipeline</a:t>
            </a:r>
            <a:r>
              <a:rPr lang="zh-TW" altLang="en-US" sz="1800" dirty="0" smtClean="0">
                <a:latin typeface="微軟正黑體 Light" panose="020B0304030504040204" pitchFamily="34" charset="-120"/>
                <a:ea typeface="微軟正黑體 Light" panose="020B0304030504040204" pitchFamily="34" charset="-120"/>
              </a:rPr>
              <a:t>具有</a:t>
            </a:r>
            <a:r>
              <a:rPr lang="en-US" altLang="zh-TW" sz="1800" dirty="0" smtClean="0">
                <a:latin typeface="微軟正黑體 Light" panose="020B0304030504040204" pitchFamily="34" charset="-120"/>
                <a:ea typeface="微軟正黑體 Light" panose="020B0304030504040204" pitchFamily="34" charset="-120"/>
              </a:rPr>
              <a:t>CI/CD</a:t>
            </a:r>
            <a:r>
              <a:rPr lang="zh-TW" altLang="en-US" sz="1800" dirty="0" smtClean="0">
                <a:latin typeface="微軟正黑體 Light" panose="020B0304030504040204" pitchFamily="34" charset="-120"/>
                <a:ea typeface="微軟正黑體 Light" panose="020B0304030504040204" pitchFamily="34" charset="-120"/>
              </a:rPr>
              <a:t>的功能。</a:t>
            </a:r>
            <a:endParaRPr lang="en-US" altLang="zh-TW" sz="1800" dirty="0" smtClean="0">
              <a:latin typeface="微軟正黑體 Light" panose="020B0304030504040204" pitchFamily="34" charset="-120"/>
              <a:ea typeface="微軟正黑體 Light" panose="020B0304030504040204" pitchFamily="34" charset="-120"/>
            </a:endParaRPr>
          </a:p>
          <a:p>
            <a:pPr marL="285750" indent="-285750" fontAlgn="t">
              <a:lnSpc>
                <a:spcPct val="150000"/>
              </a:lnSpc>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rPr>
              <a:t>透過</a:t>
            </a:r>
            <a:r>
              <a:rPr lang="en-US" altLang="zh-TW" sz="1800" dirty="0" smtClean="0">
                <a:latin typeface="微軟正黑體 Light" panose="020B0304030504040204" pitchFamily="34" charset="-120"/>
                <a:ea typeface="微軟正黑體 Light" panose="020B0304030504040204" pitchFamily="34" charset="-120"/>
              </a:rPr>
              <a:t>Azure</a:t>
            </a:r>
            <a:r>
              <a:rPr lang="zh-TW" altLang="en-US" sz="1800" dirty="0" smtClean="0">
                <a:latin typeface="微軟正黑體 Light" panose="020B0304030504040204" pitchFamily="34" charset="-120"/>
                <a:ea typeface="微軟正黑體 Light" panose="020B0304030504040204" pitchFamily="34" charset="-120"/>
              </a:rPr>
              <a:t>平台的整合，容易監控整個工作流程</a:t>
            </a:r>
            <a:r>
              <a:rPr lang="en-US" altLang="zh-TW" sz="1800" dirty="0" smtClean="0">
                <a:latin typeface="微軟正黑體 Light" panose="020B0304030504040204" pitchFamily="34" charset="-120"/>
                <a:ea typeface="微軟正黑體 Light" panose="020B0304030504040204" pitchFamily="34" charset="-120"/>
              </a:rPr>
              <a:t>(workflow)</a:t>
            </a:r>
            <a:r>
              <a:rPr lang="zh-TW" altLang="en-US" sz="1800" dirty="0" smtClean="0">
                <a:latin typeface="微軟正黑體 Light" panose="020B0304030504040204" pitchFamily="34" charset="-120"/>
                <a:ea typeface="微軟正黑體 Light" panose="020B0304030504040204" pitchFamily="34" charset="-120"/>
              </a:rPr>
              <a:t>。</a:t>
            </a:r>
            <a:endParaRPr lang="en-US" altLang="zh-TW" sz="1800" dirty="0" smtClean="0">
              <a:latin typeface="微軟正黑體 Light" panose="020B0304030504040204" pitchFamily="34" charset="-120"/>
              <a:ea typeface="微軟正黑體 Light" panose="020B0304030504040204" pitchFamily="34" charset="-120"/>
            </a:endParaRPr>
          </a:p>
          <a:p>
            <a:pPr marL="285750" indent="-285750" fontAlgn="t">
              <a:lnSpc>
                <a:spcPct val="150000"/>
              </a:lnSpc>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rPr>
              <a:t>對</a:t>
            </a:r>
            <a:r>
              <a:rPr lang="en-US" altLang="zh-TW" sz="1800" dirty="0" smtClean="0">
                <a:latin typeface="微軟正黑體 Light" panose="020B0304030504040204" pitchFamily="34" charset="-120"/>
                <a:ea typeface="微軟正黑體 Light" panose="020B0304030504040204" pitchFamily="34" charset="-120"/>
              </a:rPr>
              <a:t>Visual</a:t>
            </a:r>
            <a:r>
              <a:rPr lang="zh-TW" altLang="en-US" sz="1800" dirty="0" smtClean="0">
                <a:latin typeface="微軟正黑體 Light" panose="020B0304030504040204" pitchFamily="34" charset="-120"/>
                <a:ea typeface="微軟正黑體 Light" panose="020B0304030504040204" pitchFamily="34" charset="-120"/>
              </a:rPr>
              <a:t> </a:t>
            </a:r>
            <a:r>
              <a:rPr lang="en-US" altLang="zh-TW" sz="1800" dirty="0" smtClean="0">
                <a:latin typeface="微軟正黑體 Light" panose="020B0304030504040204" pitchFamily="34" charset="-120"/>
                <a:ea typeface="微軟正黑體 Light" panose="020B0304030504040204" pitchFamily="34" charset="-120"/>
              </a:rPr>
              <a:t>Studio</a:t>
            </a:r>
            <a:r>
              <a:rPr lang="zh-TW" altLang="en-US" sz="1800" dirty="0" smtClean="0">
                <a:latin typeface="微軟正黑體 Light" panose="020B0304030504040204" pitchFamily="34" charset="-120"/>
                <a:ea typeface="微軟正黑體 Light" panose="020B0304030504040204" pitchFamily="34" charset="-120"/>
              </a:rPr>
              <a:t>的開發者來說十分容易上手。</a:t>
            </a:r>
            <a:endParaRPr lang="en-US" altLang="zh-TW" sz="1800" dirty="0" smtClean="0">
              <a:latin typeface="微軟正黑體 Light" panose="020B0304030504040204" pitchFamily="34" charset="-120"/>
              <a:ea typeface="微軟正黑體 Light" panose="020B0304030504040204" pitchFamily="34" charset="-120"/>
            </a:endParaRPr>
          </a:p>
          <a:p>
            <a:pPr marL="285750" indent="-285750" fontAlgn="t">
              <a:lnSpc>
                <a:spcPct val="150000"/>
              </a:lnSpc>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rPr>
              <a:t>耐用度</a:t>
            </a:r>
            <a:r>
              <a:rPr lang="en-US" altLang="zh-TW" sz="1800" dirty="0" smtClean="0">
                <a:latin typeface="微軟正黑體 Light" panose="020B0304030504040204" pitchFamily="34" charset="-120"/>
                <a:ea typeface="微軟正黑體 Light" panose="020B0304030504040204" pitchFamily="34" charset="-120"/>
              </a:rPr>
              <a:t>(Durable</a:t>
            </a:r>
            <a:r>
              <a:rPr lang="zh-TW" altLang="en-US" sz="1800" dirty="0" smtClean="0">
                <a:latin typeface="微軟正黑體 Light" panose="020B0304030504040204" pitchFamily="34" charset="-120"/>
                <a:ea typeface="微軟正黑體 Light" panose="020B0304030504040204" pitchFamily="34" charset="-120"/>
              </a:rPr>
              <a:t> </a:t>
            </a:r>
            <a:r>
              <a:rPr lang="en-US" altLang="zh-TW" sz="1800" dirty="0" err="1" smtClean="0">
                <a:latin typeface="微軟正黑體 Light" panose="020B0304030504040204" pitchFamily="34" charset="-120"/>
                <a:ea typeface="微軟正黑體 Light" panose="020B0304030504040204" pitchFamily="34" charset="-120"/>
              </a:rPr>
              <a:t>Funciton</a:t>
            </a:r>
            <a:r>
              <a:rPr lang="zh-TW" altLang="en-US" sz="1800" dirty="0" smtClean="0">
                <a:latin typeface="微軟正黑體 Light" panose="020B0304030504040204" pitchFamily="34" charset="-120"/>
                <a:ea typeface="微軟正黑體 Light" panose="020B0304030504040204" pitchFamily="34" charset="-120"/>
              </a:rPr>
              <a:t> </a:t>
            </a:r>
            <a:r>
              <a:rPr lang="en-US" altLang="zh-TW" sz="1800" dirty="0" smtClean="0">
                <a:latin typeface="微軟正黑體 Light" panose="020B0304030504040204" pitchFamily="34" charset="-120"/>
                <a:ea typeface="微軟正黑體 Light" panose="020B0304030504040204" pitchFamily="34" charset="-120"/>
              </a:rPr>
              <a:t>)</a:t>
            </a:r>
            <a:r>
              <a:rPr lang="zh-TW" altLang="en-US" sz="1800" dirty="0" smtClean="0">
                <a:latin typeface="微軟正黑體 Light" panose="020B0304030504040204" pitchFamily="34" charset="-120"/>
                <a:ea typeface="微軟正黑體 Light" panose="020B0304030504040204" pitchFamily="34" charset="-120"/>
              </a:rPr>
              <a:t>，讓開發者可以設定執行的檢查點。</a:t>
            </a:r>
            <a:endParaRPr lang="en-US" altLang="zh-TW" sz="1800" dirty="0" smtClean="0">
              <a:latin typeface="微軟正黑體 Light" panose="020B0304030504040204" pitchFamily="34" charset="-120"/>
              <a:ea typeface="微軟正黑體 Light" panose="020B0304030504040204" pitchFamily="34" charset="-120"/>
            </a:endParaRPr>
          </a:p>
          <a:p>
            <a:pPr marL="285750" indent="-285750" fontAlgn="t">
              <a:lnSpc>
                <a:spcPct val="150000"/>
              </a:lnSpc>
              <a:buFont typeface="Arial" panose="020B0604020202020204" pitchFamily="34" charset="0"/>
              <a:buChar char="•"/>
            </a:pPr>
            <a:endParaRPr lang="zh-TW" altLang="en-US" sz="1800" dirty="0">
              <a:latin typeface="微軟正黑體" panose="020B0604030504040204" pitchFamily="34" charset="-120"/>
              <a:ea typeface="微軟正黑體" panose="020B0604030504040204" pitchFamily="34" charset="-12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535122240"/>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AD0BFF-A276-4425-AE87-DCC08444EBE3}"/>
              </a:ext>
            </a:extLst>
          </p:cNvPr>
          <p:cNvSpPr>
            <a:spLocks noGrp="1"/>
          </p:cNvSpPr>
          <p:nvPr>
            <p:ph type="title"/>
          </p:nvPr>
        </p:nvSpPr>
        <p:spPr>
          <a:xfrm>
            <a:off x="0" y="-43543"/>
            <a:ext cx="9144000" cy="884466"/>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1: Artificial Intelligence </a:t>
            </a:r>
            <a:r>
              <a:rPr lang="en-US" altLang="zh-TW" sz="2800" dirty="0" smtClean="0">
                <a:solidFill>
                  <a:schemeClr val="bg1"/>
                </a:solidFill>
                <a:latin typeface="標楷體" panose="03000509000000000000" pitchFamily="65" charset="-120"/>
                <a:ea typeface="標楷體" panose="03000509000000000000" pitchFamily="65" charset="-120"/>
              </a:rPr>
              <a:t/>
            </a:r>
            <a:br>
              <a:rPr lang="en-US" altLang="zh-TW" sz="2800" dirty="0" smtClean="0">
                <a:solidFill>
                  <a:schemeClr val="bg1"/>
                </a:solidFill>
                <a:latin typeface="標楷體" panose="03000509000000000000" pitchFamily="65" charset="-120"/>
                <a:ea typeface="標楷體" panose="03000509000000000000" pitchFamily="65" charset="-120"/>
              </a:rPr>
            </a:br>
            <a:r>
              <a:rPr lang="en-US" altLang="zh-TW" sz="2800" dirty="0">
                <a:solidFill>
                  <a:schemeClr val="bg1"/>
                </a:solidFill>
                <a:latin typeface="標楷體" panose="03000509000000000000" pitchFamily="65" charset="-120"/>
                <a:ea typeface="標楷體" panose="03000509000000000000" pitchFamily="65" charset="-120"/>
              </a:rPr>
              <a:t>	</a:t>
            </a:r>
            <a:r>
              <a:rPr lang="zh-TW" altLang="en-US" sz="2800" dirty="0" smtClean="0">
                <a:solidFill>
                  <a:schemeClr val="bg1"/>
                </a:solidFill>
                <a:latin typeface="標楷體" panose="03000509000000000000" pitchFamily="65" charset="-120"/>
                <a:ea typeface="標楷體" panose="03000509000000000000" pitchFamily="65" charset="-120"/>
              </a:rPr>
              <a:t>   </a:t>
            </a:r>
            <a:r>
              <a:rPr lang="en-US" altLang="zh-TW" sz="2800" dirty="0" smtClean="0">
                <a:solidFill>
                  <a:schemeClr val="bg1"/>
                </a:solidFill>
                <a:latin typeface="標楷體" panose="03000509000000000000" pitchFamily="65" charset="-120"/>
                <a:ea typeface="標楷體" panose="03000509000000000000" pitchFamily="65" charset="-120"/>
              </a:rPr>
              <a:t>for </a:t>
            </a:r>
            <a:r>
              <a:rPr lang="en-US" altLang="zh-TW" sz="2800" dirty="0">
                <a:solidFill>
                  <a:schemeClr val="bg1"/>
                </a:solidFill>
                <a:latin typeface="標楷體" panose="03000509000000000000" pitchFamily="65" charset="-120"/>
                <a:ea typeface="標楷體" panose="03000509000000000000" pitchFamily="65" charset="-120"/>
              </a:rPr>
              <a:t>IT Operations (</a:t>
            </a:r>
            <a:r>
              <a:rPr lang="en-US" altLang="zh-TW" sz="2800" dirty="0" err="1">
                <a:solidFill>
                  <a:schemeClr val="bg1"/>
                </a:solidFill>
                <a:latin typeface="標楷體" panose="03000509000000000000" pitchFamily="65" charset="-120"/>
                <a:ea typeface="標楷體" panose="03000509000000000000" pitchFamily="65" charset="-120"/>
              </a:rPr>
              <a:t>AIOps</a:t>
            </a:r>
            <a:r>
              <a:rPr lang="en-US" altLang="zh-TW" sz="2800" dirty="0">
                <a:solidFill>
                  <a:schemeClr val="bg1"/>
                </a:solidFill>
                <a:latin typeface="標楷體" panose="03000509000000000000" pitchFamily="65" charset="-120"/>
                <a:ea typeface="標楷體" panose="03000509000000000000" pitchFamily="65" charset="-120"/>
              </a:rPr>
              <a:t>) Platforms</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id="{F798CC88-01A9-40E8-BEB1-9C272FD6B910}"/>
              </a:ext>
            </a:extLst>
          </p:cNvPr>
          <p:cNvSpPr>
            <a:spLocks noGrp="1"/>
          </p:cNvSpPr>
          <p:nvPr>
            <p:ph idx="10"/>
          </p:nvPr>
        </p:nvSpPr>
        <p:spPr>
          <a:xfrm>
            <a:off x="215516" y="950459"/>
            <a:ext cx="8712968" cy="3939902"/>
          </a:xfrm>
        </p:spPr>
        <p:txBody>
          <a:bodyPr/>
          <a:lstStyle/>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描述</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將</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IT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工作環境產生資訊，透過大數據和機器學習來預測錯誤、異常檢測</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等</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2400" b="1"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優點</a:t>
            </a:r>
            <a:r>
              <a:rPr lang="en-US" altLang="zh-TW" sz="2400" b="1"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b="1"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透明、準確、預測</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marL="342900" indent="-342900">
              <a:lnSpc>
                <a:spcPct val="150000"/>
              </a:lnSpc>
              <a:spcBef>
                <a:spcPts val="0"/>
              </a:spcBef>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敏捷</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性和生產率的</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提高</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通過</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分析</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IT</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和業務數據</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，取得用戶業務</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活動</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和</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提供</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IT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系統的行為。</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marL="342900" indent="-342900">
              <a:lnSpc>
                <a:spcPct val="150000"/>
              </a:lnSpc>
              <a:spcBef>
                <a:spcPts val="0"/>
              </a:spcBef>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服務</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改善和成本</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降低</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大幅節省找尋性能問題的時間</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和</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精力，並能透過行為預測支持</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資源優</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化的工作。</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marL="342900" indent="-342900">
              <a:lnSpc>
                <a:spcPct val="150000"/>
              </a:lnSpc>
              <a:spcBef>
                <a:spcPts val="0"/>
              </a:spcBef>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風險</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緩</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解</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通過</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分析監視，配置和服務台數據</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來識別操作</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和</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安全方面的</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異常</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marL="342900" indent="-342900">
              <a:lnSpc>
                <a:spcPct val="150000"/>
              </a:lnSpc>
              <a:spcBef>
                <a:spcPts val="0"/>
              </a:spcBef>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市場波動的</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反應</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通過</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機器</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的排班分析</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得出市場</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端的</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數據反應和用戶端需求</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835569380"/>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AD0BFF-A276-4425-AE87-DCC08444EBE3}"/>
              </a:ext>
            </a:extLst>
          </p:cNvPr>
          <p:cNvSpPr>
            <a:spLocks noGrp="1"/>
          </p:cNvSpPr>
          <p:nvPr>
            <p:ph type="title"/>
          </p:nvPr>
        </p:nvSpPr>
        <p:spPr>
          <a:xfrm>
            <a:off x="0" y="-43543"/>
            <a:ext cx="9144000" cy="884466"/>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1: Artificial Intelligence </a:t>
            </a:r>
            <a:r>
              <a:rPr lang="en-US" altLang="zh-TW" sz="2800" dirty="0" smtClean="0">
                <a:solidFill>
                  <a:schemeClr val="bg1"/>
                </a:solidFill>
                <a:latin typeface="標楷體" panose="03000509000000000000" pitchFamily="65" charset="-120"/>
                <a:ea typeface="標楷體" panose="03000509000000000000" pitchFamily="65" charset="-120"/>
              </a:rPr>
              <a:t/>
            </a:r>
            <a:br>
              <a:rPr lang="en-US" altLang="zh-TW" sz="2800" dirty="0" smtClean="0">
                <a:solidFill>
                  <a:schemeClr val="bg1"/>
                </a:solidFill>
                <a:latin typeface="標楷體" panose="03000509000000000000" pitchFamily="65" charset="-120"/>
                <a:ea typeface="標楷體" panose="03000509000000000000" pitchFamily="65" charset="-120"/>
              </a:rPr>
            </a:br>
            <a:r>
              <a:rPr lang="en-US" altLang="zh-TW" sz="2800" dirty="0">
                <a:solidFill>
                  <a:schemeClr val="bg1"/>
                </a:solidFill>
                <a:latin typeface="標楷體" panose="03000509000000000000" pitchFamily="65" charset="-120"/>
                <a:ea typeface="標楷體" panose="03000509000000000000" pitchFamily="65" charset="-120"/>
              </a:rPr>
              <a:t>	</a:t>
            </a:r>
            <a:r>
              <a:rPr lang="zh-TW" altLang="en-US" sz="2800" dirty="0" smtClean="0">
                <a:solidFill>
                  <a:schemeClr val="bg1"/>
                </a:solidFill>
                <a:latin typeface="標楷體" panose="03000509000000000000" pitchFamily="65" charset="-120"/>
                <a:ea typeface="標楷體" panose="03000509000000000000" pitchFamily="65" charset="-120"/>
              </a:rPr>
              <a:t>   </a:t>
            </a:r>
            <a:r>
              <a:rPr lang="en-US" altLang="zh-TW" sz="2800" dirty="0" smtClean="0">
                <a:solidFill>
                  <a:schemeClr val="bg1"/>
                </a:solidFill>
                <a:latin typeface="標楷體" panose="03000509000000000000" pitchFamily="65" charset="-120"/>
                <a:ea typeface="標楷體" panose="03000509000000000000" pitchFamily="65" charset="-120"/>
              </a:rPr>
              <a:t>for </a:t>
            </a:r>
            <a:r>
              <a:rPr lang="en-US" altLang="zh-TW" sz="2800" dirty="0">
                <a:solidFill>
                  <a:schemeClr val="bg1"/>
                </a:solidFill>
                <a:latin typeface="標楷體" panose="03000509000000000000" pitchFamily="65" charset="-120"/>
                <a:ea typeface="標楷體" panose="03000509000000000000" pitchFamily="65" charset="-120"/>
              </a:rPr>
              <a:t>IT Operations (</a:t>
            </a:r>
            <a:r>
              <a:rPr lang="en-US" altLang="zh-TW" sz="2800" dirty="0" err="1">
                <a:solidFill>
                  <a:schemeClr val="bg1"/>
                </a:solidFill>
                <a:latin typeface="標楷體" panose="03000509000000000000" pitchFamily="65" charset="-120"/>
                <a:ea typeface="標楷體" panose="03000509000000000000" pitchFamily="65" charset="-120"/>
              </a:rPr>
              <a:t>AIOps</a:t>
            </a:r>
            <a:r>
              <a:rPr lang="en-US" altLang="zh-TW" sz="2800" dirty="0">
                <a:solidFill>
                  <a:schemeClr val="bg1"/>
                </a:solidFill>
                <a:latin typeface="標楷體" panose="03000509000000000000" pitchFamily="65" charset="-120"/>
                <a:ea typeface="標楷體" panose="03000509000000000000" pitchFamily="65" charset="-120"/>
              </a:rPr>
              <a:t>) Platforms</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id="{F798CC88-01A9-40E8-BEB1-9C272FD6B910}"/>
              </a:ext>
            </a:extLst>
          </p:cNvPr>
          <p:cNvSpPr>
            <a:spLocks noGrp="1"/>
          </p:cNvSpPr>
          <p:nvPr>
            <p:ph idx="10"/>
          </p:nvPr>
        </p:nvSpPr>
        <p:spPr>
          <a:xfrm>
            <a:off x="173548" y="915391"/>
            <a:ext cx="8712968" cy="1277585"/>
          </a:xfrm>
        </p:spPr>
        <p:txBody>
          <a:bodyPr/>
          <a:lstStyle/>
          <a:p>
            <a:pPr marL="342900" indent="-342900">
              <a:lnSpc>
                <a:spcPct val="150000"/>
              </a:lnSpc>
              <a:spcBef>
                <a:spcPts val="0"/>
              </a:spcBef>
              <a:buFont typeface="Arial" panose="020B0604020202020204" pitchFamily="34" charset="0"/>
              <a:buChar char="•"/>
            </a:pPr>
            <a:r>
              <a:rPr lang="en-US" altLang="zh-TW" sz="2400" b="1" dirty="0" err="1" smtClean="0">
                <a:latin typeface="微軟正黑體 Light" panose="020B0304030504040204" pitchFamily="34" charset="-120"/>
                <a:ea typeface="微軟正黑體 Light" panose="020B0304030504040204" pitchFamily="34" charset="-120"/>
                <a:cs typeface="Arial" panose="020B0604020202020204" pitchFamily="34" charset="0"/>
              </a:rPr>
              <a:t>Bigpanda</a:t>
            </a:r>
            <a:r>
              <a:rPr lang="en-US" altLang="zh-TW" sz="2000"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IT</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系統管理</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平台主要功能包含</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en-US" altLang="zh-TW" sz="1800" dirty="0" smtClean="0">
                <a:latin typeface="微軟正黑體 Light" panose="020B0304030504040204" pitchFamily="34" charset="-120"/>
                <a:ea typeface="微軟正黑體 Light" panose="020B0304030504040204" pitchFamily="34" charset="-120"/>
              </a:rPr>
              <a:t>Open </a:t>
            </a:r>
            <a:r>
              <a:rPr lang="en-US" altLang="zh-TW" sz="1800" dirty="0">
                <a:latin typeface="微軟正黑體 Light" panose="020B0304030504040204" pitchFamily="34" charset="-120"/>
                <a:ea typeface="微軟正黑體 Light" panose="020B0304030504040204" pitchFamily="34" charset="-120"/>
              </a:rPr>
              <a:t>Integration </a:t>
            </a:r>
            <a:r>
              <a:rPr lang="en-US" altLang="zh-TW" sz="1800" dirty="0" smtClean="0">
                <a:latin typeface="微軟正黑體 Light" panose="020B0304030504040204" pitchFamily="34" charset="-120"/>
                <a:ea typeface="微軟正黑體 Light" panose="020B0304030504040204" pitchFamily="34" charset="-120"/>
              </a:rPr>
              <a:t>Hub	</a:t>
            </a:r>
            <a:r>
              <a:rPr lang="en-US" altLang="zh-TW" sz="1800" dirty="0">
                <a:latin typeface="微軟正黑體 Light" panose="020B0304030504040204" pitchFamily="34" charset="-120"/>
                <a:ea typeface="微軟正黑體 Light" panose="020B0304030504040204" pitchFamily="34" charset="-120"/>
              </a:rPr>
              <a:t>	</a:t>
            </a:r>
            <a:r>
              <a:rPr lang="en-US" altLang="zh-TW" sz="1800" dirty="0" smtClean="0">
                <a:latin typeface="微軟正黑體 Light" panose="020B0304030504040204" pitchFamily="34" charset="-120"/>
                <a:ea typeface="微軟正黑體 Light" panose="020B0304030504040204" pitchFamily="34" charset="-120"/>
              </a:rPr>
              <a:t>Open box ML</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dirty="0" smtClean="0">
                <a:latin typeface="微軟正黑體 Light" panose="020B0304030504040204" pitchFamily="34" charset="-120"/>
                <a:ea typeface="微軟正黑體 Light" panose="020B0304030504040204" pitchFamily="34" charset="-120"/>
              </a:rPr>
              <a:t>LØ</a:t>
            </a:r>
            <a:r>
              <a:rPr lang="en-US" altLang="zh-TW" sz="1800" dirty="0">
                <a:latin typeface="微軟正黑體 Light" panose="020B0304030504040204" pitchFamily="34" charset="-120"/>
                <a:ea typeface="微軟正黑體 Light" panose="020B0304030504040204" pitchFamily="34" charset="-120"/>
              </a:rPr>
              <a:t> </a:t>
            </a:r>
          </a:p>
          <a:p>
            <a:pPr>
              <a:lnSpc>
                <a:spcPct val="150000"/>
              </a:lnSpc>
              <a:spcBef>
                <a:spcPts val="0"/>
              </a:spcBef>
            </a:pPr>
            <a:r>
              <a:rPr lang="en-US" altLang="zh-TW" sz="2000" dirty="0" smtClean="0">
                <a:latin typeface="微軟正黑體 Light" panose="020B0304030504040204" pitchFamily="34" charset="-120"/>
                <a:ea typeface="微軟正黑體 Light" panose="020B0304030504040204" pitchFamily="34" charset="-120"/>
                <a:cs typeface="Arial" panose="020B0604020202020204" pitchFamily="34" charset="0"/>
              </a:rPr>
              <a:t>	</a:t>
            </a:r>
          </a:p>
          <a:p>
            <a:pPr>
              <a:lnSpc>
                <a:spcPct val="150000"/>
              </a:lnSpc>
              <a:spcBef>
                <a:spcPts val="0"/>
              </a:spcBef>
            </a:pPr>
            <a:endParaRPr lang="en-US" altLang="zh-TW" sz="2000"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pic>
        <p:nvPicPr>
          <p:cNvPr id="30" name="圖片 29" descr="畫面剪輯"/>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593" y="2123141"/>
            <a:ext cx="2664296" cy="2151579"/>
          </a:xfrm>
          <a:prstGeom prst="rect">
            <a:avLst/>
          </a:prstGeom>
        </p:spPr>
      </p:pic>
      <p:pic>
        <p:nvPicPr>
          <p:cNvPr id="31" name="圖片 30" descr="畫面剪輯"/>
          <p:cNvPicPr>
            <a:picLocks noChangeAspect="1"/>
          </p:cNvPicPr>
          <p:nvPr/>
        </p:nvPicPr>
        <p:blipFill rotWithShape="1">
          <a:blip r:embed="rId5">
            <a:extLst>
              <a:ext uri="{28A0092B-C50C-407E-A947-70E740481C1C}">
                <a14:useLocalDpi xmlns:a14="http://schemas.microsoft.com/office/drawing/2010/main" val="0"/>
              </a:ext>
            </a:extLst>
          </a:blip>
          <a:srcRect l="19541" r="8998"/>
          <a:stretch/>
        </p:blipFill>
        <p:spPr>
          <a:xfrm>
            <a:off x="2878889" y="2103060"/>
            <a:ext cx="3384376" cy="2155044"/>
          </a:xfrm>
          <a:prstGeom prst="rect">
            <a:avLst/>
          </a:prstGeom>
        </p:spPr>
      </p:pic>
      <p:pic>
        <p:nvPicPr>
          <p:cNvPr id="32" name="圖片 31" descr="畫面剪輯"/>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15136" y="2163905"/>
            <a:ext cx="2612425" cy="2013152"/>
          </a:xfrm>
          <a:prstGeom prst="rect">
            <a:avLst/>
          </a:prstGeom>
        </p:spPr>
      </p:pic>
    </p:spTree>
    <p:custDataLst>
      <p:tags r:id="rId1"/>
    </p:custDataLst>
    <p:extLst>
      <p:ext uri="{BB962C8B-B14F-4D97-AF65-F5344CB8AC3E}">
        <p14:creationId xmlns:p14="http://schemas.microsoft.com/office/powerpoint/2010/main" val="294911611"/>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AD0BFF-A276-4425-AE87-DCC08444EBE3}"/>
              </a:ext>
            </a:extLst>
          </p:cNvPr>
          <p:cNvSpPr>
            <a:spLocks noGrp="1"/>
          </p:cNvSpPr>
          <p:nvPr>
            <p:ph type="title"/>
          </p:nvPr>
        </p:nvSpPr>
        <p:spPr>
          <a:xfrm>
            <a:off x="0" y="-43543"/>
            <a:ext cx="9144000" cy="884466"/>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1: Artificial Intelligence </a:t>
            </a:r>
            <a:r>
              <a:rPr lang="en-US" altLang="zh-TW" sz="2800" dirty="0" smtClean="0">
                <a:solidFill>
                  <a:schemeClr val="bg1"/>
                </a:solidFill>
                <a:latin typeface="標楷體" panose="03000509000000000000" pitchFamily="65" charset="-120"/>
                <a:ea typeface="標楷體" panose="03000509000000000000" pitchFamily="65" charset="-120"/>
              </a:rPr>
              <a:t/>
            </a:r>
            <a:br>
              <a:rPr lang="en-US" altLang="zh-TW" sz="2800" dirty="0" smtClean="0">
                <a:solidFill>
                  <a:schemeClr val="bg1"/>
                </a:solidFill>
                <a:latin typeface="標楷體" panose="03000509000000000000" pitchFamily="65" charset="-120"/>
                <a:ea typeface="標楷體" panose="03000509000000000000" pitchFamily="65" charset="-120"/>
              </a:rPr>
            </a:br>
            <a:r>
              <a:rPr lang="en-US" altLang="zh-TW" sz="2800" dirty="0">
                <a:solidFill>
                  <a:schemeClr val="bg1"/>
                </a:solidFill>
                <a:latin typeface="標楷體" panose="03000509000000000000" pitchFamily="65" charset="-120"/>
                <a:ea typeface="標楷體" panose="03000509000000000000" pitchFamily="65" charset="-120"/>
              </a:rPr>
              <a:t>	</a:t>
            </a:r>
            <a:r>
              <a:rPr lang="zh-TW" altLang="en-US" sz="2800" dirty="0" smtClean="0">
                <a:solidFill>
                  <a:schemeClr val="bg1"/>
                </a:solidFill>
                <a:latin typeface="標楷體" panose="03000509000000000000" pitchFamily="65" charset="-120"/>
                <a:ea typeface="標楷體" panose="03000509000000000000" pitchFamily="65" charset="-120"/>
              </a:rPr>
              <a:t>   </a:t>
            </a:r>
            <a:r>
              <a:rPr lang="en-US" altLang="zh-TW" sz="2800" dirty="0" smtClean="0">
                <a:solidFill>
                  <a:schemeClr val="bg1"/>
                </a:solidFill>
                <a:latin typeface="標楷體" panose="03000509000000000000" pitchFamily="65" charset="-120"/>
                <a:ea typeface="標楷體" panose="03000509000000000000" pitchFamily="65" charset="-120"/>
              </a:rPr>
              <a:t>for </a:t>
            </a:r>
            <a:r>
              <a:rPr lang="en-US" altLang="zh-TW" sz="2800" dirty="0">
                <a:solidFill>
                  <a:schemeClr val="bg1"/>
                </a:solidFill>
                <a:latin typeface="標楷體" panose="03000509000000000000" pitchFamily="65" charset="-120"/>
                <a:ea typeface="標楷體" panose="03000509000000000000" pitchFamily="65" charset="-120"/>
              </a:rPr>
              <a:t>IT Operations (</a:t>
            </a:r>
            <a:r>
              <a:rPr lang="en-US" altLang="zh-TW" sz="2800" dirty="0" err="1">
                <a:solidFill>
                  <a:schemeClr val="bg1"/>
                </a:solidFill>
                <a:latin typeface="標楷體" panose="03000509000000000000" pitchFamily="65" charset="-120"/>
                <a:ea typeface="標楷體" panose="03000509000000000000" pitchFamily="65" charset="-120"/>
              </a:rPr>
              <a:t>AIOps</a:t>
            </a:r>
            <a:r>
              <a:rPr lang="en-US" altLang="zh-TW" sz="2800" dirty="0">
                <a:solidFill>
                  <a:schemeClr val="bg1"/>
                </a:solidFill>
                <a:latin typeface="標楷體" panose="03000509000000000000" pitchFamily="65" charset="-120"/>
                <a:ea typeface="標楷體" panose="03000509000000000000" pitchFamily="65" charset="-120"/>
              </a:rPr>
              <a:t>) Platforms</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id="{F798CC88-01A9-40E8-BEB1-9C272FD6B910}"/>
              </a:ext>
            </a:extLst>
          </p:cNvPr>
          <p:cNvSpPr>
            <a:spLocks noGrp="1"/>
          </p:cNvSpPr>
          <p:nvPr>
            <p:ph idx="10"/>
          </p:nvPr>
        </p:nvSpPr>
        <p:spPr>
          <a:xfrm>
            <a:off x="215516" y="896920"/>
            <a:ext cx="8712968" cy="3939902"/>
          </a:xfrm>
        </p:spPr>
        <p:txBody>
          <a:bodyPr/>
          <a:lstStyle/>
          <a:p>
            <a:pPr marL="342900" indent="-342900">
              <a:lnSpc>
                <a:spcPct val="150000"/>
              </a:lnSpc>
              <a:spcBef>
                <a:spcPts val="0"/>
              </a:spcBef>
              <a:buFont typeface="Arial" panose="020B0604020202020204" pitchFamily="34" charset="0"/>
              <a:buChar char="•"/>
            </a:pPr>
            <a:r>
              <a:rPr lang="en-US" altLang="zh-TW" sz="2400" b="1" dirty="0" err="1" smtClean="0">
                <a:latin typeface="微軟正黑體 Light" panose="020B0304030504040204" pitchFamily="34" charset="-120"/>
                <a:ea typeface="微軟正黑體 Light" panose="020B0304030504040204" pitchFamily="34" charset="-120"/>
                <a:cs typeface="Arial" panose="020B0604020202020204" pitchFamily="34" charset="0"/>
              </a:rPr>
              <a:t>Splunk</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型態</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為</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SaaS</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，涵蓋領域廣泛，較為著名的是</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Logs</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管理</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可</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搜索的存儲庫中捕獲，索引和關聯實時數據，可從該存儲庫中生成圖形，報告，警報，儀表板</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和視覺化</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其他產品像是針對巨</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量資料的分析</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應用</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Splunk</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Hadoop </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Connect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HadoopOps</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3" name="文字方塊 2"/>
          <p:cNvSpPr txBox="1"/>
          <p:nvPr/>
        </p:nvSpPr>
        <p:spPr>
          <a:xfrm>
            <a:off x="956537" y="3041240"/>
            <a:ext cx="7230926" cy="2031325"/>
          </a:xfrm>
          <a:prstGeom prst="rect">
            <a:avLst/>
          </a:prstGeom>
          <a:noFill/>
          <a:ln>
            <a:solidFill>
              <a:schemeClr val="tx1"/>
            </a:solidFill>
          </a:ln>
        </p:spPr>
        <p:txBody>
          <a:bodyPr wrap="square" rtlCol="0">
            <a:spAutoFit/>
          </a:bodyPr>
          <a:lstStyle/>
          <a:p>
            <a:pPr>
              <a:lnSpc>
                <a:spcPct val="150000"/>
              </a:lnSpc>
            </a:pPr>
            <a:r>
              <a:rPr lang="en-US" altLang="zh-TW" dirty="0" smtClean="0">
                <a:latin typeface="微軟正黑體 Light" panose="020B0304030504040204" pitchFamily="34" charset="-120"/>
                <a:ea typeface="微軟正黑體 Light" panose="020B0304030504040204" pitchFamily="34" charset="-120"/>
              </a:rPr>
              <a:t>※</a:t>
            </a:r>
            <a:r>
              <a:rPr lang="en-US" altLang="zh-TW" dirty="0">
                <a:latin typeface="微軟正黑體 Light" panose="020B0304030504040204" pitchFamily="34" charset="-120"/>
                <a:ea typeface="微軟正黑體 Light" panose="020B0304030504040204" pitchFamily="34" charset="-120"/>
              </a:rPr>
              <a:t>Hadoop</a:t>
            </a:r>
            <a:r>
              <a:rPr lang="zh-TW" altLang="en-US" dirty="0">
                <a:latin typeface="微軟正黑體 Light" panose="020B0304030504040204" pitchFamily="34" charset="-120"/>
                <a:ea typeface="微軟正黑體 Light" panose="020B0304030504040204" pitchFamily="34" charset="-120"/>
              </a:rPr>
              <a:t>分散式檔案系統</a:t>
            </a:r>
            <a:r>
              <a:rPr lang="en-US" altLang="zh-TW" dirty="0">
                <a:latin typeface="微軟正黑體 Light" panose="020B0304030504040204" pitchFamily="34" charset="-120"/>
                <a:ea typeface="微軟正黑體 Light" panose="020B0304030504040204" pitchFamily="34" charset="-120"/>
              </a:rPr>
              <a:t>(HDFS)</a:t>
            </a:r>
            <a:r>
              <a:rPr lang="zh-TW" altLang="en-US" dirty="0">
                <a:latin typeface="微軟正黑體 Light" panose="020B0304030504040204" pitchFamily="34" charset="-120"/>
                <a:ea typeface="微軟正黑體 Light" panose="020B0304030504040204" pitchFamily="34" charset="-120"/>
              </a:rPr>
              <a:t>將</a:t>
            </a:r>
            <a:r>
              <a:rPr lang="en-US" altLang="zh-TW" dirty="0">
                <a:latin typeface="微軟正黑體 Light" panose="020B0304030504040204" pitchFamily="34" charset="-120"/>
                <a:ea typeface="微軟正黑體 Light" panose="020B0304030504040204" pitchFamily="34" charset="-120"/>
              </a:rPr>
              <a:t>TB</a:t>
            </a:r>
            <a:r>
              <a:rPr lang="zh-TW" altLang="en-US" dirty="0">
                <a:latin typeface="微軟正黑體 Light" panose="020B0304030504040204" pitchFamily="34" charset="-120"/>
                <a:ea typeface="微軟正黑體 Light" panose="020B0304030504040204" pitchFamily="34" charset="-120"/>
              </a:rPr>
              <a:t>、</a:t>
            </a:r>
            <a:r>
              <a:rPr lang="en-US" altLang="zh-TW" dirty="0">
                <a:latin typeface="微軟正黑體 Light" panose="020B0304030504040204" pitchFamily="34" charset="-120"/>
                <a:ea typeface="微軟正黑體 Light" panose="020B0304030504040204" pitchFamily="34" charset="-120"/>
              </a:rPr>
              <a:t>PB</a:t>
            </a:r>
            <a:r>
              <a:rPr lang="zh-TW" altLang="en-US" dirty="0">
                <a:latin typeface="微軟正黑體 Light" panose="020B0304030504040204" pitchFamily="34" charset="-120"/>
                <a:ea typeface="微軟正黑體 Light" panose="020B0304030504040204" pitchFamily="34" charset="-120"/>
              </a:rPr>
              <a:t>等級的</a:t>
            </a:r>
            <a:r>
              <a:rPr lang="zh-TW" altLang="en-US" dirty="0" smtClean="0">
                <a:latin typeface="微軟正黑體 Light" panose="020B0304030504040204" pitchFamily="34" charset="-120"/>
                <a:ea typeface="微軟正黑體 Light" panose="020B0304030504040204" pitchFamily="34" charset="-120"/>
              </a:rPr>
              <a:t>資料</a:t>
            </a:r>
            <a:endParaRPr lang="en-US" altLang="zh-TW" dirty="0" smtClean="0">
              <a:latin typeface="微軟正黑體 Light" panose="020B0304030504040204" pitchFamily="34" charset="-120"/>
              <a:ea typeface="微軟正黑體 Light" panose="020B0304030504040204" pitchFamily="34" charset="-120"/>
            </a:endParaRPr>
          </a:p>
          <a:p>
            <a:pPr>
              <a:lnSpc>
                <a:spcPct val="150000"/>
              </a:lnSpc>
            </a:pPr>
            <a:r>
              <a:rPr lang="zh-TW" altLang="en-US" dirty="0" smtClean="0">
                <a:latin typeface="微軟正黑體 Light" panose="020B0304030504040204" pitchFamily="34" charset="-120"/>
                <a:ea typeface="微軟正黑體 Light" panose="020B0304030504040204" pitchFamily="34" charset="-120"/>
              </a:rPr>
              <a:t>透過</a:t>
            </a:r>
            <a:r>
              <a:rPr lang="en-US" altLang="zh-TW" dirty="0" err="1">
                <a:latin typeface="微軟正黑體 Light" panose="020B0304030504040204" pitchFamily="34" charset="-120"/>
                <a:ea typeface="微軟正黑體 Light" panose="020B0304030504040204" pitchFamily="34" charset="-120"/>
              </a:rPr>
              <a:t>MapReduce</a:t>
            </a:r>
            <a:r>
              <a:rPr lang="zh-TW" altLang="en-US" dirty="0">
                <a:latin typeface="微軟正黑體 Light" panose="020B0304030504040204" pitchFamily="34" charset="-120"/>
                <a:ea typeface="微軟正黑體 Light" panose="020B0304030504040204" pitchFamily="34" charset="-120"/>
              </a:rPr>
              <a:t>平行運算架構節省資料處理時間</a:t>
            </a:r>
            <a:endParaRPr lang="en-US" altLang="zh-TW" dirty="0">
              <a:latin typeface="微軟正黑體 Light" panose="020B0304030504040204" pitchFamily="34" charset="-120"/>
              <a:ea typeface="微軟正黑體 Light" panose="020B0304030504040204" pitchFamily="34" charset="-120"/>
            </a:endParaRPr>
          </a:p>
          <a:p>
            <a:pPr>
              <a:lnSpc>
                <a:spcPct val="150000"/>
              </a:lnSpc>
            </a:pPr>
            <a:r>
              <a:rPr lang="en-US" altLang="zh-TW" dirty="0">
                <a:latin typeface="微軟正黑體 Light" panose="020B0304030504040204" pitchFamily="34" charset="-120"/>
                <a:ea typeface="微軟正黑體 Light" panose="020B0304030504040204" pitchFamily="34" charset="-120"/>
              </a:rPr>
              <a:t>Map:</a:t>
            </a:r>
            <a:r>
              <a:rPr lang="zh-TW" altLang="en-US" dirty="0">
                <a:latin typeface="微軟正黑體 Light" panose="020B0304030504040204" pitchFamily="34" charset="-120"/>
                <a:ea typeface="微軟正黑體 Light" panose="020B0304030504040204" pitchFamily="34" charset="-120"/>
              </a:rPr>
              <a:t>將需要處理的資料分散成小單元出去，讓大量的處理器平行分工</a:t>
            </a:r>
            <a:endParaRPr lang="en-US" altLang="zh-TW" dirty="0">
              <a:latin typeface="微軟正黑體 Light" panose="020B0304030504040204" pitchFamily="34" charset="-120"/>
              <a:ea typeface="微軟正黑體 Light" panose="020B0304030504040204" pitchFamily="34" charset="-120"/>
            </a:endParaRPr>
          </a:p>
          <a:p>
            <a:pPr>
              <a:lnSpc>
                <a:spcPct val="150000"/>
              </a:lnSpc>
            </a:pPr>
            <a:r>
              <a:rPr lang="en-US" altLang="zh-TW" dirty="0">
                <a:latin typeface="微軟正黑體 Light" panose="020B0304030504040204" pitchFamily="34" charset="-120"/>
                <a:ea typeface="微軟正黑體 Light" panose="020B0304030504040204" pitchFamily="34" charset="-120"/>
              </a:rPr>
              <a:t>Reduce:</a:t>
            </a:r>
            <a:r>
              <a:rPr lang="zh-TW" altLang="en-US" dirty="0">
                <a:latin typeface="微軟正黑體 Light" panose="020B0304030504040204" pitchFamily="34" charset="-120"/>
                <a:ea typeface="微軟正黑體 Light" panose="020B0304030504040204" pitchFamily="34" charset="-120"/>
              </a:rPr>
              <a:t>再將結果收回，類似於</a:t>
            </a:r>
            <a:r>
              <a:rPr lang="en-US" altLang="zh-TW" dirty="0">
                <a:latin typeface="微軟正黑體 Light" panose="020B0304030504040204" pitchFamily="34" charset="-120"/>
                <a:ea typeface="微軟正黑體 Light" panose="020B0304030504040204" pitchFamily="34" charset="-120"/>
              </a:rPr>
              <a:t>divide</a:t>
            </a:r>
            <a:r>
              <a:rPr lang="zh-TW" altLang="en-US" dirty="0">
                <a:latin typeface="微軟正黑體 Light" panose="020B0304030504040204" pitchFamily="34" charset="-120"/>
                <a:ea typeface="微軟正黑體 Light" panose="020B0304030504040204" pitchFamily="34" charset="-120"/>
              </a:rPr>
              <a:t> </a:t>
            </a:r>
            <a:r>
              <a:rPr lang="en-US" altLang="zh-TW" dirty="0">
                <a:latin typeface="微軟正黑體 Light" panose="020B0304030504040204" pitchFamily="34" charset="-120"/>
                <a:ea typeface="微軟正黑體 Light" panose="020B0304030504040204" pitchFamily="34" charset="-120"/>
              </a:rPr>
              <a:t>and</a:t>
            </a:r>
            <a:r>
              <a:rPr lang="zh-TW" altLang="en-US" dirty="0">
                <a:latin typeface="微軟正黑體 Light" panose="020B0304030504040204" pitchFamily="34" charset="-120"/>
                <a:ea typeface="微軟正黑體 Light" panose="020B0304030504040204" pitchFamily="34" charset="-120"/>
              </a:rPr>
              <a:t> </a:t>
            </a:r>
            <a:r>
              <a:rPr lang="en-US" altLang="zh-TW" dirty="0">
                <a:latin typeface="微軟正黑體 Light" panose="020B0304030504040204" pitchFamily="34" charset="-120"/>
                <a:ea typeface="微軟正黑體 Light" panose="020B0304030504040204" pitchFamily="34" charset="-120"/>
              </a:rPr>
              <a:t>conquer</a:t>
            </a:r>
          </a:p>
          <a:p>
            <a:endParaRPr lang="zh-TW" altLang="en-US" dirty="0"/>
          </a:p>
        </p:txBody>
      </p:sp>
    </p:spTree>
    <p:custDataLst>
      <p:tags r:id="rId1"/>
    </p:custDataLst>
    <p:extLst>
      <p:ext uri="{BB962C8B-B14F-4D97-AF65-F5344CB8AC3E}">
        <p14:creationId xmlns:p14="http://schemas.microsoft.com/office/powerpoint/2010/main" val="981376023"/>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a:t>
            </a:r>
            <a:r>
              <a:rPr lang="en-US" altLang="zh-TW" sz="2800" dirty="0" smtClean="0">
                <a:solidFill>
                  <a:schemeClr val="bg1"/>
                </a:solidFill>
                <a:latin typeface="標楷體" panose="03000509000000000000" pitchFamily="65" charset="-120"/>
                <a:ea typeface="標楷體" panose="03000509000000000000" pitchFamily="65" charset="-120"/>
              </a:rPr>
              <a:t>2: Compute Accelerators</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id="{F798CC88-01A9-40E8-BEB1-9C272FD6B910}"/>
              </a:ext>
            </a:extLst>
          </p:cNvPr>
          <p:cNvSpPr>
            <a:spLocks noGrp="1"/>
          </p:cNvSpPr>
          <p:nvPr>
            <p:ph idx="10"/>
          </p:nvPr>
        </p:nvSpPr>
        <p:spPr>
          <a:xfrm>
            <a:off x="200025" y="962727"/>
            <a:ext cx="8712968" cy="3939902"/>
          </a:xfrm>
        </p:spPr>
        <p:txBody>
          <a:bodyPr/>
          <a:lstStyle/>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描述</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Compute </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Accelerators</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是由</a:t>
            </a:r>
            <a:r>
              <a:rPr lang="zh-TW" altLang="en-US" sz="1800" dirty="0"/>
              <a:t>圖形處理</a:t>
            </a:r>
            <a:r>
              <a:rPr lang="zh-TW" altLang="en-US" sz="1800" dirty="0" smtClean="0"/>
              <a:t>單元加速器</a:t>
            </a:r>
            <a:r>
              <a:rPr lang="en-US" altLang="zh-TW" sz="1600" dirty="0" smtClean="0"/>
              <a:t>(</a:t>
            </a:r>
            <a:r>
              <a:rPr lang="en-US" altLang="zh-TW" sz="1600" dirty="0" smtClean="0">
                <a:latin typeface="微軟正黑體 Light" panose="020B0304030504040204" pitchFamily="34" charset="-120"/>
                <a:ea typeface="微軟正黑體 Light" panose="020B0304030504040204" pitchFamily="34" charset="-120"/>
                <a:cs typeface="Arial" panose="020B0604020202020204" pitchFamily="34" charset="0"/>
              </a:rPr>
              <a:t>GPU)</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、現場可</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編程門</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陣列</a:t>
            </a:r>
            <a:r>
              <a:rPr lang="zh-TW" altLang="en-US" sz="1600" dirty="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sz="1600" dirty="0">
                <a:latin typeface="微軟正黑體 Light" panose="020B0304030504040204" pitchFamily="34" charset="-120"/>
                <a:ea typeface="微軟正黑體 Light" panose="020B0304030504040204" pitchFamily="34" charset="-120"/>
                <a:cs typeface="Arial" panose="020B0604020202020204" pitchFamily="34" charset="0"/>
              </a:rPr>
              <a:t>FPGA</a:t>
            </a:r>
            <a:r>
              <a:rPr lang="zh-TW" altLang="en-US" sz="1600" dirty="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6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加速器</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深度</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神經網</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絡</a:t>
            </a:r>
            <a:r>
              <a:rPr lang="zh-TW" altLang="en-US" sz="1600" dirty="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sz="1600" dirty="0">
                <a:latin typeface="微軟正黑體 Light" panose="020B0304030504040204" pitchFamily="34" charset="-120"/>
                <a:ea typeface="微軟正黑體 Light" panose="020B0304030504040204" pitchFamily="34" charset="-120"/>
                <a:cs typeface="Arial" panose="020B0604020202020204" pitchFamily="34" charset="0"/>
              </a:rPr>
              <a:t>DNN</a:t>
            </a:r>
            <a:r>
              <a:rPr lang="zh-TW" altLang="en-US" sz="16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集合電路</a:t>
            </a:r>
            <a:r>
              <a:rPr lang="en-US" altLang="zh-TW" sz="1600" dirty="0" smtClean="0">
                <a:latin typeface="微軟正黑體 Light" panose="020B0304030504040204" pitchFamily="34" charset="-120"/>
                <a:ea typeface="微軟正黑體 Light" panose="020B0304030504040204" pitchFamily="34" charset="-120"/>
                <a:cs typeface="Arial" panose="020B0604020202020204" pitchFamily="34" charset="0"/>
              </a:rPr>
              <a:t>(ASICs)</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三個元件組成。</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優點</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 </a:t>
            </a:r>
            <a:r>
              <a:rPr lang="en-US" altLang="zh-TW" sz="1800"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Compute Accelerators </a:t>
            </a:r>
            <a:r>
              <a:rPr lang="zh-TW" altLang="en-US" sz="1800"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可以帶來了極高的性能和功率，其中</a:t>
            </a:r>
            <a:endParaRPr lang="en-US" altLang="zh-TW" sz="1800"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GPU—</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具有數百或數千個核心，經過最佳化，可並列執行大量計算 </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對深度學習機器學習演算法執行上特別有效。</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DNN-ASICs—</a:t>
            </a:r>
            <a:r>
              <a:rPr lang="zh-TW" altLang="en-US" sz="1800" dirty="0" smtClean="0">
                <a:latin typeface="微軟正黑體 Light" panose="020B0304030504040204" pitchFamily="34" charset="-120"/>
                <a:ea typeface="微軟正黑體 Light" panose="020B0304030504040204" pitchFamily="34" charset="-120"/>
              </a:rPr>
              <a:t>的優勢</a:t>
            </a:r>
            <a:r>
              <a:rPr lang="zh-TW" altLang="en-US" sz="1800" dirty="0">
                <a:latin typeface="微軟正黑體 Light" panose="020B0304030504040204" pitchFamily="34" charset="-120"/>
                <a:ea typeface="微軟正黑體 Light" panose="020B0304030504040204" pitchFamily="34" charset="-120"/>
              </a:rPr>
              <a:t>包括語音轉文本，圖像識別和自然語言處理</a:t>
            </a:r>
            <a:r>
              <a:rPr lang="zh-TW" altLang="en-US" sz="1800" dirty="0" smtClean="0">
                <a:latin typeface="微軟正黑體 Light" panose="020B0304030504040204" pitchFamily="34" charset="-120"/>
                <a:ea typeface="微軟正黑體 Light" panose="020B0304030504040204" pitchFamily="34" charset="-120"/>
              </a:rPr>
              <a:t>。</a:t>
            </a:r>
            <a:endParaRPr lang="en-US" altLang="zh-TW" sz="1800" dirty="0" smtClean="0">
              <a:latin typeface="微軟正黑體 Light" panose="020B0304030504040204" pitchFamily="34" charset="-120"/>
              <a:ea typeface="微軟正黑體 Light" panose="020B0304030504040204" pitchFamily="34" charset="-120"/>
            </a:endParaRPr>
          </a:p>
          <a:p>
            <a:pPr>
              <a:lnSpc>
                <a:spcPct val="150000"/>
              </a:lnSpc>
              <a:spcBef>
                <a:spcPts val="0"/>
              </a:spcBef>
            </a:pP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FPGA</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加速器</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減少在進行</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AI</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演算時的處理器資源及能源消耗，另外，一般晶片生產後就無法改變功能，</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FPGA</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則可透過改寫重新定義其用途。</a:t>
            </a:r>
            <a:endPar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775845024"/>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a:t>
            </a:r>
            <a:r>
              <a:rPr lang="en-US" altLang="zh-TW" sz="2800" dirty="0" smtClean="0">
                <a:solidFill>
                  <a:schemeClr val="bg1"/>
                </a:solidFill>
                <a:latin typeface="標楷體" panose="03000509000000000000" pitchFamily="65" charset="-120"/>
                <a:ea typeface="標楷體" panose="03000509000000000000" pitchFamily="65" charset="-120"/>
              </a:rPr>
              <a:t>2: Compute Accelerators</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id="{F798CC88-01A9-40E8-BEB1-9C272FD6B910}"/>
              </a:ext>
            </a:extLst>
          </p:cNvPr>
          <p:cNvSpPr>
            <a:spLocks noGrp="1"/>
          </p:cNvSpPr>
          <p:nvPr>
            <p:ph idx="10"/>
          </p:nvPr>
        </p:nvSpPr>
        <p:spPr>
          <a:xfrm>
            <a:off x="200025" y="1081404"/>
            <a:ext cx="8712968" cy="3939902"/>
          </a:xfrm>
        </p:spPr>
        <p:txBody>
          <a:bodyPr/>
          <a:lstStyle/>
          <a:p>
            <a:pPr>
              <a:lnSpc>
                <a:spcPct val="150000"/>
              </a:lnSpc>
              <a:spcBef>
                <a:spcPts val="0"/>
              </a:spcBef>
            </a:pPr>
            <a:r>
              <a:rPr lang="zh-TW" altLang="en-US" sz="2400" b="1" dirty="0">
                <a:latin typeface="微軟正黑體 Light" panose="020B0304030504040204" pitchFamily="34" charset="-120"/>
                <a:ea typeface="微軟正黑體 Light" panose="020B0304030504040204" pitchFamily="34" charset="-120"/>
                <a:cs typeface="Arial" panose="020B0604020202020204" pitchFamily="34" charset="0"/>
              </a:rPr>
              <a:t>未來</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Gartner</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預估</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DNN-ASICs</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會在三年內成熟，並且大部分</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GPU</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都有支援加速</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反倒是</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FPGA</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配置</a:t>
            </a:r>
            <a:r>
              <a:rPr lang="zh-TW" altLang="en-US" sz="1800" u="sng" dirty="0" smtClean="0">
                <a:latin typeface="微軟正黑體 Light" panose="020B0304030504040204" pitchFamily="34" charset="-120"/>
                <a:ea typeface="微軟正黑體 Light" panose="020B0304030504040204" pitchFamily="34" charset="-120"/>
                <a:cs typeface="Arial" panose="020B0604020202020204" pitchFamily="34" charset="0"/>
              </a:rPr>
              <a:t>非常複雜</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使用沒那麼的廣泛，所以</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Gartner</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把它視為</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Early-mainstream</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的技術。可以依據業務需求選適合的</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DNN</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框架集、</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GPU</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平台</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或是雲端的</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FPGA</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服務。</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pSp>
        <p:nvGrpSpPr>
          <p:cNvPr id="160" name="群組 159"/>
          <p:cNvGrpSpPr/>
          <p:nvPr/>
        </p:nvGrpSpPr>
        <p:grpSpPr>
          <a:xfrm>
            <a:off x="827584" y="3651870"/>
            <a:ext cx="6408712" cy="1220999"/>
            <a:chOff x="611561" y="3946782"/>
            <a:chExt cx="6408712" cy="1352948"/>
          </a:xfrm>
        </p:grpSpPr>
        <p:pic>
          <p:nvPicPr>
            <p:cNvPr id="158" name="圖片 157" descr="畫面剪輯"/>
            <p:cNvPicPr>
              <a:picLocks noChangeAspect="1"/>
            </p:cNvPicPr>
            <p:nvPr/>
          </p:nvPicPr>
          <p:blipFill rotWithShape="1">
            <a:blip r:embed="rId4">
              <a:extLst>
                <a:ext uri="{28A0092B-C50C-407E-A947-70E740481C1C}">
                  <a14:useLocalDpi xmlns:a14="http://schemas.microsoft.com/office/drawing/2010/main" val="0"/>
                </a:ext>
              </a:extLst>
            </a:blip>
            <a:srcRect r="1063" b="-6952"/>
            <a:stretch/>
          </p:blipFill>
          <p:spPr>
            <a:xfrm>
              <a:off x="611561" y="3946782"/>
              <a:ext cx="6408712" cy="497176"/>
            </a:xfrm>
            <a:prstGeom prst="rect">
              <a:avLst/>
            </a:prstGeom>
          </p:spPr>
        </p:pic>
        <p:pic>
          <p:nvPicPr>
            <p:cNvPr id="159" name="圖片 158" descr="畫面剪輯"/>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539" y="4476699"/>
              <a:ext cx="6393734" cy="823031"/>
            </a:xfrm>
            <a:prstGeom prst="rect">
              <a:avLst/>
            </a:prstGeom>
          </p:spPr>
        </p:pic>
      </p:grpSp>
    </p:spTree>
    <p:custDataLst>
      <p:tags r:id="rId1"/>
    </p:custDataLst>
    <p:extLst>
      <p:ext uri="{BB962C8B-B14F-4D97-AF65-F5344CB8AC3E}">
        <p14:creationId xmlns:p14="http://schemas.microsoft.com/office/powerpoint/2010/main" val="4121268878"/>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a:t>
            </a:r>
            <a:r>
              <a:rPr lang="en-US" altLang="zh-TW" sz="2800" dirty="0" smtClean="0">
                <a:solidFill>
                  <a:schemeClr val="bg1"/>
                </a:solidFill>
                <a:latin typeface="標楷體" panose="03000509000000000000" pitchFamily="65" charset="-120"/>
                <a:ea typeface="標楷體" panose="03000509000000000000" pitchFamily="65" charset="-120"/>
              </a:rPr>
              <a:t>2: Compute Accelerators</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id="{F798CC88-01A9-40E8-BEB1-9C272FD6B910}"/>
              </a:ext>
            </a:extLst>
          </p:cNvPr>
          <p:cNvSpPr>
            <a:spLocks noGrp="1"/>
          </p:cNvSpPr>
          <p:nvPr>
            <p:ph idx="10"/>
          </p:nvPr>
        </p:nvSpPr>
        <p:spPr>
          <a:xfrm>
            <a:off x="200025" y="1081404"/>
            <a:ext cx="8712968" cy="3939902"/>
          </a:xfrm>
        </p:spPr>
        <p:txBody>
          <a:bodyPr/>
          <a:lstStyle/>
          <a:p>
            <a:pPr>
              <a:lnSpc>
                <a:spcPct val="150000"/>
              </a:lnSpc>
              <a:spcBef>
                <a:spcPts val="0"/>
              </a:spcBef>
            </a:pP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GPU</a:t>
            </a: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Vendor:</a:t>
            </a:r>
          </a:p>
          <a:p>
            <a:pPr>
              <a:lnSpc>
                <a:spcPct val="150000"/>
              </a:lnSpc>
              <a:spcBef>
                <a:spcPts val="0"/>
              </a:spcBef>
            </a:pPr>
            <a:r>
              <a:rPr lang="zh-TW" altLang="en-US" sz="1800" b="1" dirty="0">
                <a:latin typeface="微軟正黑體 Light" panose="020B0304030504040204" pitchFamily="34" charset="-120"/>
                <a:ea typeface="微軟正黑體 Light" panose="020B0304030504040204" pitchFamily="34" charset="-120"/>
                <a:cs typeface="Arial" panose="020B0604020202020204" pitchFamily="34" charset="0"/>
              </a:rPr>
              <a:t>超微半導體</a:t>
            </a: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公司</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(AMD)</a:t>
            </a:r>
            <a:r>
              <a:rPr lang="zh-TW" altLang="en-US" b="1"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專注</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於微處理器及相關技術</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設計，產品包括</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中央處理器、圖形處理器、快閃記憶體、晶片組以及其他半導體技術</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NVIDIA:</a:t>
            </a:r>
            <a:r>
              <a:rPr lang="zh-TW" altLang="en-US" sz="1800" dirty="0" smtClean="0">
                <a:solidFill>
                  <a:schemeClr val="tx1"/>
                </a:solidFill>
                <a:latin typeface="微軟正黑體 Light" panose="020B0304030504040204" pitchFamily="34" charset="-120"/>
                <a:ea typeface="微軟正黑體 Light" panose="020B0304030504040204" pitchFamily="34" charset="-120"/>
              </a:rPr>
              <a:t>設計</a:t>
            </a:r>
            <a:r>
              <a:rPr lang="zh-TW" altLang="en-US" sz="1800" dirty="0">
                <a:solidFill>
                  <a:schemeClr val="tx1"/>
                </a:solidFill>
                <a:latin typeface="微軟正黑體 Light" panose="020B0304030504040204" pitchFamily="34" charset="-120"/>
                <a:ea typeface="微軟正黑體 Light" panose="020B0304030504040204" pitchFamily="34" charset="-120"/>
              </a:rPr>
              <a:t>和銷售圖形處理器為主的無廠半導體</a:t>
            </a:r>
            <a:r>
              <a:rPr lang="zh-TW" altLang="en-US" sz="1800" dirty="0" smtClean="0">
                <a:solidFill>
                  <a:schemeClr val="tx1"/>
                </a:solidFill>
                <a:latin typeface="微軟正黑體 Light" panose="020B0304030504040204" pitchFamily="34" charset="-120"/>
                <a:ea typeface="微軟正黑體 Light" panose="020B0304030504040204" pitchFamily="34" charset="-120"/>
              </a:rPr>
              <a:t>公司，生產則交由晶圓代工廠，</a:t>
            </a:r>
            <a:r>
              <a:rPr lang="zh-TW" altLang="en-US" sz="1800" dirty="0" smtClean="0">
                <a:solidFill>
                  <a:schemeClr val="tx1"/>
                </a:solidFill>
                <a:latin typeface="微軟正黑體 Light" panose="020B0304030504040204" pitchFamily="34" charset="-120"/>
                <a:ea typeface="微軟正黑體 Light" panose="020B0304030504040204" pitchFamily="34" charset="-120"/>
                <a:cs typeface="Arial" panose="020B0604020202020204" pitchFamily="34" charset="0"/>
              </a:rPr>
              <a:t>最為</a:t>
            </a:r>
            <a:r>
              <a:rPr lang="zh-TW" altLang="en-US" sz="1800" dirty="0">
                <a:solidFill>
                  <a:schemeClr val="tx1"/>
                </a:solidFill>
                <a:latin typeface="微軟正黑體 Light" panose="020B0304030504040204" pitchFamily="34" charset="-120"/>
                <a:ea typeface="微軟正黑體 Light" panose="020B0304030504040204" pitchFamily="34" charset="-120"/>
                <a:cs typeface="Arial" panose="020B0604020202020204" pitchFamily="34" charset="0"/>
              </a:rPr>
              <a:t>著名</a:t>
            </a:r>
            <a:r>
              <a:rPr lang="zh-TW" altLang="en-US" sz="1800" dirty="0" smtClean="0">
                <a:solidFill>
                  <a:schemeClr val="tx1"/>
                </a:solidFill>
                <a:latin typeface="微軟正黑體 Light" panose="020B0304030504040204" pitchFamily="34" charset="-120"/>
                <a:ea typeface="微軟正黑體 Light" panose="020B0304030504040204" pitchFamily="34" charset="-120"/>
                <a:cs typeface="Arial" panose="020B0604020202020204" pitchFamily="34" charset="0"/>
              </a:rPr>
              <a:t>的有</a:t>
            </a:r>
            <a:r>
              <a:rPr lang="en-US" altLang="zh-TW" sz="1800" dirty="0" smtClean="0">
                <a:solidFill>
                  <a:schemeClr val="tx1"/>
                </a:solidFill>
                <a:latin typeface="微軟正黑體 Light" panose="020B0304030504040204" pitchFamily="34" charset="-120"/>
                <a:ea typeface="微軟正黑體 Light" panose="020B0304030504040204" pitchFamily="34" charset="-120"/>
                <a:cs typeface="Arial" panose="020B0604020202020204" pitchFamily="34" charset="0"/>
              </a:rPr>
              <a:t>GeForce</a:t>
            </a:r>
            <a:r>
              <a:rPr lang="zh-TW" altLang="en-US" sz="1800" dirty="0" smtClean="0">
                <a:solidFill>
                  <a:schemeClr val="tx1"/>
                </a:solidFill>
                <a:latin typeface="微軟正黑體 Light" panose="020B0304030504040204" pitchFamily="34" charset="-120"/>
                <a:ea typeface="微軟正黑體 Light" panose="020B0304030504040204" pitchFamily="34" charset="-120"/>
                <a:cs typeface="Arial" panose="020B0604020202020204" pitchFamily="34" charset="0"/>
              </a:rPr>
              <a:t>系列繪圖處理器。</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pic>
        <p:nvPicPr>
          <p:cNvPr id="3" name="圖片 2" descr="畫面剪輯"/>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2344" y="3811968"/>
            <a:ext cx="2889656" cy="861059"/>
          </a:xfrm>
          <a:prstGeom prst="rect">
            <a:avLst/>
          </a:prstGeom>
        </p:spPr>
      </p:pic>
      <p:pic>
        <p:nvPicPr>
          <p:cNvPr id="5" name="圖片 4" descr="畫面剪輯"/>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24128" y="3147814"/>
            <a:ext cx="2088232" cy="1523557"/>
          </a:xfrm>
          <a:prstGeom prst="rect">
            <a:avLst/>
          </a:prstGeom>
        </p:spPr>
      </p:pic>
    </p:spTree>
    <p:custDataLst>
      <p:tags r:id="rId1"/>
    </p:custDataLst>
    <p:extLst>
      <p:ext uri="{BB962C8B-B14F-4D97-AF65-F5344CB8AC3E}">
        <p14:creationId xmlns:p14="http://schemas.microsoft.com/office/powerpoint/2010/main" val="856781987"/>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6.2|6.6|3.6|4.9"/>
</p:tagLst>
</file>

<file path=ppt/tags/tag10.xml><?xml version="1.0" encoding="utf-8"?>
<p:tagLst xmlns:a="http://schemas.openxmlformats.org/drawingml/2006/main" xmlns:r="http://schemas.openxmlformats.org/officeDocument/2006/relationships" xmlns:p="http://schemas.openxmlformats.org/presentationml/2006/main">
  <p:tag name="TIMING" val="|6.2|6.6|3.6|4.9"/>
</p:tagLst>
</file>

<file path=ppt/tags/tag11.xml><?xml version="1.0" encoding="utf-8"?>
<p:tagLst xmlns:a="http://schemas.openxmlformats.org/drawingml/2006/main" xmlns:r="http://schemas.openxmlformats.org/officeDocument/2006/relationships" xmlns:p="http://schemas.openxmlformats.org/presentationml/2006/main">
  <p:tag name="TIMING" val="|6.2|6.6|3.6|4.9"/>
</p:tagLst>
</file>

<file path=ppt/tags/tag12.xml><?xml version="1.0" encoding="utf-8"?>
<p:tagLst xmlns:a="http://schemas.openxmlformats.org/drawingml/2006/main" xmlns:r="http://schemas.openxmlformats.org/officeDocument/2006/relationships" xmlns:p="http://schemas.openxmlformats.org/presentationml/2006/main">
  <p:tag name="TIMING" val="|6.2|6.6|3.6|4.9"/>
</p:tagLst>
</file>

<file path=ppt/tags/tag13.xml><?xml version="1.0" encoding="utf-8"?>
<p:tagLst xmlns:a="http://schemas.openxmlformats.org/drawingml/2006/main" xmlns:r="http://schemas.openxmlformats.org/officeDocument/2006/relationships" xmlns:p="http://schemas.openxmlformats.org/presentationml/2006/main">
  <p:tag name="TIMING" val="|6.2|6.6|3.6|4.9"/>
</p:tagLst>
</file>

<file path=ppt/tags/tag14.xml><?xml version="1.0" encoding="utf-8"?>
<p:tagLst xmlns:a="http://schemas.openxmlformats.org/drawingml/2006/main" xmlns:r="http://schemas.openxmlformats.org/officeDocument/2006/relationships" xmlns:p="http://schemas.openxmlformats.org/presentationml/2006/main">
  <p:tag name="TIMING" val="|6.2|6.6|3.6|4.9"/>
</p:tagLst>
</file>

<file path=ppt/tags/tag15.xml><?xml version="1.0" encoding="utf-8"?>
<p:tagLst xmlns:a="http://schemas.openxmlformats.org/drawingml/2006/main" xmlns:r="http://schemas.openxmlformats.org/officeDocument/2006/relationships" xmlns:p="http://schemas.openxmlformats.org/presentationml/2006/main">
  <p:tag name="TIMING" val="|6.2|6.6|3.6|4.9"/>
</p:tagLst>
</file>

<file path=ppt/tags/tag16.xml><?xml version="1.0" encoding="utf-8"?>
<p:tagLst xmlns:a="http://schemas.openxmlformats.org/drawingml/2006/main" xmlns:r="http://schemas.openxmlformats.org/officeDocument/2006/relationships" xmlns:p="http://schemas.openxmlformats.org/presentationml/2006/main">
  <p:tag name="TIMING" val="|6.2|6.6|3.6|4.9"/>
</p:tagLst>
</file>

<file path=ppt/tags/tag17.xml><?xml version="1.0" encoding="utf-8"?>
<p:tagLst xmlns:a="http://schemas.openxmlformats.org/drawingml/2006/main" xmlns:r="http://schemas.openxmlformats.org/officeDocument/2006/relationships" xmlns:p="http://schemas.openxmlformats.org/presentationml/2006/main">
  <p:tag name="TIMING" val="|6.2|6.6|3.6|4.9"/>
</p:tagLst>
</file>

<file path=ppt/tags/tag18.xml><?xml version="1.0" encoding="utf-8"?>
<p:tagLst xmlns:a="http://schemas.openxmlformats.org/drawingml/2006/main" xmlns:r="http://schemas.openxmlformats.org/officeDocument/2006/relationships" xmlns:p="http://schemas.openxmlformats.org/presentationml/2006/main">
  <p:tag name="TIMING" val="|6.2|6.6|3.6|4.9"/>
</p:tagLst>
</file>

<file path=ppt/tags/tag19.xml><?xml version="1.0" encoding="utf-8"?>
<p:tagLst xmlns:a="http://schemas.openxmlformats.org/drawingml/2006/main" xmlns:r="http://schemas.openxmlformats.org/officeDocument/2006/relationships" xmlns:p="http://schemas.openxmlformats.org/presentationml/2006/main">
  <p:tag name="TIMING" val="|6.2|6.6|3.6|4.9"/>
</p:tagLst>
</file>

<file path=ppt/tags/tag2.xml><?xml version="1.0" encoding="utf-8"?>
<p:tagLst xmlns:a="http://schemas.openxmlformats.org/drawingml/2006/main" xmlns:r="http://schemas.openxmlformats.org/officeDocument/2006/relationships" xmlns:p="http://schemas.openxmlformats.org/presentationml/2006/main">
  <p:tag name="TIMING" val="|6.2|6.6|3.6|4.9"/>
</p:tagLst>
</file>

<file path=ppt/tags/tag20.xml><?xml version="1.0" encoding="utf-8"?>
<p:tagLst xmlns:a="http://schemas.openxmlformats.org/drawingml/2006/main" xmlns:r="http://schemas.openxmlformats.org/officeDocument/2006/relationships" xmlns:p="http://schemas.openxmlformats.org/presentationml/2006/main">
  <p:tag name="TIMING" val="|6.2|6.6|3.6|4.9"/>
</p:tagLst>
</file>

<file path=ppt/tags/tag21.xml><?xml version="1.0" encoding="utf-8"?>
<p:tagLst xmlns:a="http://schemas.openxmlformats.org/drawingml/2006/main" xmlns:r="http://schemas.openxmlformats.org/officeDocument/2006/relationships" xmlns:p="http://schemas.openxmlformats.org/presentationml/2006/main">
  <p:tag name="TIMING" val="|6.2|6.6|3.6|4.9"/>
</p:tagLst>
</file>

<file path=ppt/tags/tag22.xml><?xml version="1.0" encoding="utf-8"?>
<p:tagLst xmlns:a="http://schemas.openxmlformats.org/drawingml/2006/main" xmlns:r="http://schemas.openxmlformats.org/officeDocument/2006/relationships" xmlns:p="http://schemas.openxmlformats.org/presentationml/2006/main">
  <p:tag name="TIMING" val="|6.2|6.6|3.6|4.9"/>
</p:tagLst>
</file>

<file path=ppt/tags/tag23.xml><?xml version="1.0" encoding="utf-8"?>
<p:tagLst xmlns:a="http://schemas.openxmlformats.org/drawingml/2006/main" xmlns:r="http://schemas.openxmlformats.org/officeDocument/2006/relationships" xmlns:p="http://schemas.openxmlformats.org/presentationml/2006/main">
  <p:tag name="TIMING" val="|6.2|6.6|3.6|4.9"/>
</p:tagLst>
</file>

<file path=ppt/tags/tag24.xml><?xml version="1.0" encoding="utf-8"?>
<p:tagLst xmlns:a="http://schemas.openxmlformats.org/drawingml/2006/main" xmlns:r="http://schemas.openxmlformats.org/officeDocument/2006/relationships" xmlns:p="http://schemas.openxmlformats.org/presentationml/2006/main">
  <p:tag name="TIMING" val="|6.2|6.6|3.6|4.9"/>
</p:tagLst>
</file>

<file path=ppt/tags/tag25.xml><?xml version="1.0" encoding="utf-8"?>
<p:tagLst xmlns:a="http://schemas.openxmlformats.org/drawingml/2006/main" xmlns:r="http://schemas.openxmlformats.org/officeDocument/2006/relationships" xmlns:p="http://schemas.openxmlformats.org/presentationml/2006/main">
  <p:tag name="TIMING" val="|6.2|6.6|3.6|4.9"/>
</p:tagLst>
</file>

<file path=ppt/tags/tag26.xml><?xml version="1.0" encoding="utf-8"?>
<p:tagLst xmlns:a="http://schemas.openxmlformats.org/drawingml/2006/main" xmlns:r="http://schemas.openxmlformats.org/officeDocument/2006/relationships" xmlns:p="http://schemas.openxmlformats.org/presentationml/2006/main">
  <p:tag name="TIMING" val="|6.2|6.6|3.6|4.9"/>
</p:tagLst>
</file>

<file path=ppt/tags/tag27.xml><?xml version="1.0" encoding="utf-8"?>
<p:tagLst xmlns:a="http://schemas.openxmlformats.org/drawingml/2006/main" xmlns:r="http://schemas.openxmlformats.org/officeDocument/2006/relationships" xmlns:p="http://schemas.openxmlformats.org/presentationml/2006/main">
  <p:tag name="TIMING" val="|6.2|6.6|3.6|4.9"/>
</p:tagLst>
</file>

<file path=ppt/tags/tag28.xml><?xml version="1.0" encoding="utf-8"?>
<p:tagLst xmlns:a="http://schemas.openxmlformats.org/drawingml/2006/main" xmlns:r="http://schemas.openxmlformats.org/officeDocument/2006/relationships" xmlns:p="http://schemas.openxmlformats.org/presentationml/2006/main">
  <p:tag name="TIMING" val="|6.2|6.6|3.6|4.9"/>
</p:tagLst>
</file>

<file path=ppt/tags/tag29.xml><?xml version="1.0" encoding="utf-8"?>
<p:tagLst xmlns:a="http://schemas.openxmlformats.org/drawingml/2006/main" xmlns:r="http://schemas.openxmlformats.org/officeDocument/2006/relationships" xmlns:p="http://schemas.openxmlformats.org/presentationml/2006/main">
  <p:tag name="TIMING" val="|6.2|6.6|3.6|4.9"/>
</p:tagLst>
</file>

<file path=ppt/tags/tag3.xml><?xml version="1.0" encoding="utf-8"?>
<p:tagLst xmlns:a="http://schemas.openxmlformats.org/drawingml/2006/main" xmlns:r="http://schemas.openxmlformats.org/officeDocument/2006/relationships" xmlns:p="http://schemas.openxmlformats.org/presentationml/2006/main">
  <p:tag name="TIMING" val="|6.2|6.6|3.6|4.9"/>
</p:tagLst>
</file>

<file path=ppt/tags/tag30.xml><?xml version="1.0" encoding="utf-8"?>
<p:tagLst xmlns:a="http://schemas.openxmlformats.org/drawingml/2006/main" xmlns:r="http://schemas.openxmlformats.org/officeDocument/2006/relationships" xmlns:p="http://schemas.openxmlformats.org/presentationml/2006/main">
  <p:tag name="TIMING" val="|6.2|6.6|3.6|4.9"/>
</p:tagLst>
</file>

<file path=ppt/tags/tag31.xml><?xml version="1.0" encoding="utf-8"?>
<p:tagLst xmlns:a="http://schemas.openxmlformats.org/drawingml/2006/main" xmlns:r="http://schemas.openxmlformats.org/officeDocument/2006/relationships" xmlns:p="http://schemas.openxmlformats.org/presentationml/2006/main">
  <p:tag name="TIMING" val="|6.2|6.6|3.6|4.9"/>
</p:tagLst>
</file>

<file path=ppt/tags/tag32.xml><?xml version="1.0" encoding="utf-8"?>
<p:tagLst xmlns:a="http://schemas.openxmlformats.org/drawingml/2006/main" xmlns:r="http://schemas.openxmlformats.org/officeDocument/2006/relationships" xmlns:p="http://schemas.openxmlformats.org/presentationml/2006/main">
  <p:tag name="TIMING" val="|6.2|6.6|3.6|4.9"/>
</p:tagLst>
</file>

<file path=ppt/tags/tag33.xml><?xml version="1.0" encoding="utf-8"?>
<p:tagLst xmlns:a="http://schemas.openxmlformats.org/drawingml/2006/main" xmlns:r="http://schemas.openxmlformats.org/officeDocument/2006/relationships" xmlns:p="http://schemas.openxmlformats.org/presentationml/2006/main">
  <p:tag name="TIMING" val="|6.2|6.6|3.6|4.9"/>
</p:tagLst>
</file>

<file path=ppt/tags/tag34.xml><?xml version="1.0" encoding="utf-8"?>
<p:tagLst xmlns:a="http://schemas.openxmlformats.org/drawingml/2006/main" xmlns:r="http://schemas.openxmlformats.org/officeDocument/2006/relationships" xmlns:p="http://schemas.openxmlformats.org/presentationml/2006/main">
  <p:tag name="TIMING" val="|6.2|6.6|3.6|4.9"/>
</p:tagLst>
</file>

<file path=ppt/tags/tag35.xml><?xml version="1.0" encoding="utf-8"?>
<p:tagLst xmlns:a="http://schemas.openxmlformats.org/drawingml/2006/main" xmlns:r="http://schemas.openxmlformats.org/officeDocument/2006/relationships" xmlns:p="http://schemas.openxmlformats.org/presentationml/2006/main">
  <p:tag name="TIMING" val="|6.2|6.6|3.6|4.9"/>
</p:tagLst>
</file>

<file path=ppt/tags/tag36.xml><?xml version="1.0" encoding="utf-8"?>
<p:tagLst xmlns:a="http://schemas.openxmlformats.org/drawingml/2006/main" xmlns:r="http://schemas.openxmlformats.org/officeDocument/2006/relationships" xmlns:p="http://schemas.openxmlformats.org/presentationml/2006/main">
  <p:tag name="TIMING" val="|6.2|6.6|3.6|4.9"/>
</p:tagLst>
</file>

<file path=ppt/tags/tag37.xml><?xml version="1.0" encoding="utf-8"?>
<p:tagLst xmlns:a="http://schemas.openxmlformats.org/drawingml/2006/main" xmlns:r="http://schemas.openxmlformats.org/officeDocument/2006/relationships" xmlns:p="http://schemas.openxmlformats.org/presentationml/2006/main">
  <p:tag name="TIMING" val="|6.2|6.6|3.6|4.9"/>
</p:tagLst>
</file>

<file path=ppt/tags/tag38.xml><?xml version="1.0" encoding="utf-8"?>
<p:tagLst xmlns:a="http://schemas.openxmlformats.org/drawingml/2006/main" xmlns:r="http://schemas.openxmlformats.org/officeDocument/2006/relationships" xmlns:p="http://schemas.openxmlformats.org/presentationml/2006/main">
  <p:tag name="TIMING" val="|6.2|6.6|3.6|4.9"/>
</p:tagLst>
</file>

<file path=ppt/tags/tag4.xml><?xml version="1.0" encoding="utf-8"?>
<p:tagLst xmlns:a="http://schemas.openxmlformats.org/drawingml/2006/main" xmlns:r="http://schemas.openxmlformats.org/officeDocument/2006/relationships" xmlns:p="http://schemas.openxmlformats.org/presentationml/2006/main">
  <p:tag name="TIMING" val="|6.2|6.6|3.6|4.9"/>
</p:tagLst>
</file>

<file path=ppt/tags/tag5.xml><?xml version="1.0" encoding="utf-8"?>
<p:tagLst xmlns:a="http://schemas.openxmlformats.org/drawingml/2006/main" xmlns:r="http://schemas.openxmlformats.org/officeDocument/2006/relationships" xmlns:p="http://schemas.openxmlformats.org/presentationml/2006/main">
  <p:tag name="TIMING" val="|6.2|6.6|3.6|4.9"/>
</p:tagLst>
</file>

<file path=ppt/tags/tag6.xml><?xml version="1.0" encoding="utf-8"?>
<p:tagLst xmlns:a="http://schemas.openxmlformats.org/drawingml/2006/main" xmlns:r="http://schemas.openxmlformats.org/officeDocument/2006/relationships" xmlns:p="http://schemas.openxmlformats.org/presentationml/2006/main">
  <p:tag name="TIMING" val="|6.2|6.6|3.6|4.9"/>
</p:tagLst>
</file>

<file path=ppt/tags/tag7.xml><?xml version="1.0" encoding="utf-8"?>
<p:tagLst xmlns:a="http://schemas.openxmlformats.org/drawingml/2006/main" xmlns:r="http://schemas.openxmlformats.org/officeDocument/2006/relationships" xmlns:p="http://schemas.openxmlformats.org/presentationml/2006/main">
  <p:tag name="TIMING" val="|6.2|6.6|3.6|4.9"/>
</p:tagLst>
</file>

<file path=ppt/tags/tag8.xml><?xml version="1.0" encoding="utf-8"?>
<p:tagLst xmlns:a="http://schemas.openxmlformats.org/drawingml/2006/main" xmlns:r="http://schemas.openxmlformats.org/officeDocument/2006/relationships" xmlns:p="http://schemas.openxmlformats.org/presentationml/2006/main">
  <p:tag name="TIMING" val="|6.2|6.6|3.6|4.9"/>
</p:tagLst>
</file>

<file path=ppt/tags/tag9.xml><?xml version="1.0" encoding="utf-8"?>
<p:tagLst xmlns:a="http://schemas.openxmlformats.org/drawingml/2006/main" xmlns:r="http://schemas.openxmlformats.org/officeDocument/2006/relationships" xmlns:p="http://schemas.openxmlformats.org/presentationml/2006/main">
  <p:tag name="TIMING" val="|6.2|6.6|3.6|4.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18777</TotalTime>
  <Words>9049</Words>
  <Application>Microsoft Office PowerPoint</Application>
  <PresentationFormat>如螢幕大小 (16:9)</PresentationFormat>
  <Paragraphs>725</Paragraphs>
  <Slides>39</Slides>
  <Notes>38</Notes>
  <HiddenSlides>0</HiddenSlides>
  <MMClips>0</MMClips>
  <ScaleCrop>false</ScaleCrop>
  <HeadingPairs>
    <vt:vector size="6" baseType="variant">
      <vt:variant>
        <vt:lpstr>使用字型</vt:lpstr>
      </vt:variant>
      <vt:variant>
        <vt:i4>9</vt:i4>
      </vt:variant>
      <vt:variant>
        <vt:lpstr>佈景主題</vt:lpstr>
      </vt:variant>
      <vt:variant>
        <vt:i4>2</vt:i4>
      </vt:variant>
      <vt:variant>
        <vt:lpstr>投影片標題</vt:lpstr>
      </vt:variant>
      <vt:variant>
        <vt:i4>39</vt:i4>
      </vt:variant>
    </vt:vector>
  </HeadingPairs>
  <TitlesOfParts>
    <vt:vector size="50" baseType="lpstr">
      <vt:lpstr>맑은 고딕</vt:lpstr>
      <vt:lpstr>微軟正黑體</vt:lpstr>
      <vt:lpstr>微軟正黑體 Light</vt:lpstr>
      <vt:lpstr>新細明體</vt:lpstr>
      <vt:lpstr>標楷體</vt:lpstr>
      <vt:lpstr>Arial</vt:lpstr>
      <vt:lpstr>Calibri</vt:lpstr>
      <vt:lpstr>Times</vt:lpstr>
      <vt:lpstr>Wingdings</vt:lpstr>
      <vt:lpstr>Office Theme</vt:lpstr>
      <vt:lpstr>Custom Design</vt:lpstr>
      <vt:lpstr>PowerPoint 簡報</vt:lpstr>
      <vt:lpstr> Introduction &amp; Overview</vt:lpstr>
      <vt:lpstr> Introduction &amp; Overview</vt:lpstr>
      <vt:lpstr> No. 1: Artificial Intelligence      for IT Operations (AIOps) Platforms</vt:lpstr>
      <vt:lpstr> No. 1: Artificial Intelligence      for IT Operations (AIOps) Platforms</vt:lpstr>
      <vt:lpstr> No. 1: Artificial Intelligence      for IT Operations (AIOps) Platforms</vt:lpstr>
      <vt:lpstr> No. 2: Compute Accelerators</vt:lpstr>
      <vt:lpstr> No. 2: Compute Accelerators</vt:lpstr>
      <vt:lpstr> No. 2: Compute Accelerators</vt:lpstr>
      <vt:lpstr> No. 2: Compute Accelerators</vt:lpstr>
      <vt:lpstr> No. 2: Compute Accelerators</vt:lpstr>
      <vt:lpstr> No. 3: Container Management</vt:lpstr>
      <vt:lpstr> No. 3: Container Management</vt:lpstr>
      <vt:lpstr> No. 3: Container Management</vt:lpstr>
      <vt:lpstr> No. 3: Container Management</vt:lpstr>
      <vt:lpstr> No. 3: Container Management</vt:lpstr>
      <vt:lpstr> No. 4: Devops Toolchain</vt:lpstr>
      <vt:lpstr> No. 4: Devops Toolchain</vt:lpstr>
      <vt:lpstr> No. 4: Devops Toolchain</vt:lpstr>
      <vt:lpstr> No. 5: Edge Computing</vt:lpstr>
      <vt:lpstr> No. 5: Edge Computing</vt:lpstr>
      <vt:lpstr> No. 5: Edge Computing</vt:lpstr>
      <vt:lpstr> No. 6: Hybrid Cloud</vt:lpstr>
      <vt:lpstr> No. 6: Hybrid Cloud</vt:lpstr>
      <vt:lpstr> No. 7: Intent-based Networking </vt:lpstr>
      <vt:lpstr> No. 7: Intent-based Networking </vt:lpstr>
      <vt:lpstr> No. 7: Intent-based Networking </vt:lpstr>
      <vt:lpstr> No. 7: Intent-based Networking </vt:lpstr>
      <vt:lpstr> No. 8: Next-Generation Memory</vt:lpstr>
      <vt:lpstr> No. 8: Next-Generation Memory</vt:lpstr>
      <vt:lpstr> No. 8: Next-Generation Memory</vt:lpstr>
      <vt:lpstr> No. 9: NVMe and NVMe-oF</vt:lpstr>
      <vt:lpstr> No. 9: NVMe and NVMe-oF</vt:lpstr>
      <vt:lpstr> No. 9: NVMe and NVMe-oF</vt:lpstr>
      <vt:lpstr> No. 9: NVMe and NVMe-oF</vt:lpstr>
      <vt:lpstr> No. 10: Serverless Computing</vt:lpstr>
      <vt:lpstr> No. 10: Serverless Computing</vt:lpstr>
      <vt:lpstr> No. 10: Serverless Computing</vt:lpstr>
      <vt:lpstr> No. 10: Serverless Computing</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KoRen Lu</cp:lastModifiedBy>
  <cp:revision>267</cp:revision>
  <dcterms:created xsi:type="dcterms:W3CDTF">2014-04-01T16:27:38Z</dcterms:created>
  <dcterms:modified xsi:type="dcterms:W3CDTF">2020-04-21T17:01:17Z</dcterms:modified>
</cp:coreProperties>
</file>