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5"/>
  </p:notesMasterIdLst>
  <p:handoutMasterIdLst>
    <p:handoutMasterId r:id="rId46"/>
  </p:handoutMasterIdLst>
  <p:sldIdLst>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365" r:id="rId25"/>
    <p:sldId id="367"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5" r:id="rId41"/>
    <p:sldId id="386" r:id="rId42"/>
    <p:sldId id="387" r:id="rId43"/>
    <p:sldId id="388" r:id="rId44"/>
  </p:sldIdLst>
  <p:sldSz cx="10096500" cy="7658100"/>
  <p:notesSz cx="7102475" cy="10231438"/>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521415D9-36F7-43E2-AB2F-B90AF26B5E84}">
      <p14:sectionLst xmlns:p14="http://schemas.microsoft.com/office/powerpoint/2010/main">
        <p14:section name="預設章節" id="{66487259-860E-4FC8-AEDC-0A4EBB738D72}">
          <p14:sldIdLst>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365"/>
            <p14:sldId id="367"/>
            <p14:sldId id="369"/>
            <p14:sldId id="370"/>
            <p14:sldId id="371"/>
            <p14:sldId id="372"/>
            <p14:sldId id="373"/>
            <p14:sldId id="374"/>
            <p14:sldId id="375"/>
            <p14:sldId id="376"/>
            <p14:sldId id="377"/>
            <p14:sldId id="378"/>
            <p14:sldId id="379"/>
            <p14:sldId id="380"/>
            <p14:sldId id="381"/>
            <p14:sldId id="382"/>
            <p14:sldId id="385"/>
            <p14:sldId id="386"/>
            <p14:sldId id="387"/>
            <p14:sldId id="388"/>
          </p14:sldIdLst>
        </p14:section>
      </p14:sectionLst>
    </p:ext>
    <p:ext uri="{EFAFB233-063F-42B5-8137-9DF3F51BA10A}">
      <p15:sldGuideLst xmlns="" xmlns:p15="http://schemas.microsoft.com/office/powerpoint/2012/main">
        <p15:guide id="1" orient="horz" pos="4453">
          <p15:clr>
            <a:srgbClr val="A4A3A4"/>
          </p15:clr>
        </p15:guide>
        <p15:guide id="2" pos="528">
          <p15:clr>
            <a:srgbClr val="A4A3A4"/>
          </p15:clr>
        </p15:guide>
      </p15:sldGuideLst>
    </p:ext>
    <p:ext uri="{2D200454-40CA-4A62-9FC3-DE9A4176ACB9}">
      <p15:notesGuideLst xmlns=""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D8003"/>
    <a:srgbClr val="8EB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9" autoAdjust="0"/>
    <p:restoredTop sz="95644" autoAdjust="0"/>
  </p:normalViewPr>
  <p:slideViewPr>
    <p:cSldViewPr>
      <p:cViewPr>
        <p:scale>
          <a:sx n="66" d="100"/>
          <a:sy n="66" d="100"/>
        </p:scale>
        <p:origin x="-1350" y="-72"/>
      </p:cViewPr>
      <p:guideLst>
        <p:guide orient="horz" pos="4453"/>
        <p:guide pos="528"/>
      </p:guideLst>
    </p:cSldViewPr>
  </p:slideViewPr>
  <p:outlineViewPr>
    <p:cViewPr>
      <p:scale>
        <a:sx n="33" d="100"/>
        <a:sy n="33" d="100"/>
      </p:scale>
      <p:origin x="72" y="619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7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defRPr sz="1200"/>
            </a:lvl1pPr>
          </a:lstStyle>
          <a:p>
            <a:endParaRPr lang="en-US" altLang="zh-TW"/>
          </a:p>
        </p:txBody>
      </p:sp>
      <p:sp>
        <p:nvSpPr>
          <p:cNvPr id="8195" name="Rectangle 3"/>
          <p:cNvSpPr>
            <a:spLocks noGrp="1" noChangeArrowheads="1"/>
          </p:cNvSpPr>
          <p:nvPr>
            <p:ph type="dt" sz="quarter" idx="1"/>
          </p:nvPr>
        </p:nvSpPr>
        <p:spPr bwMode="auto">
          <a:xfrm>
            <a:off x="4024736"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lgn="r">
              <a:defRPr sz="1200"/>
            </a:lvl1pPr>
          </a:lstStyle>
          <a:p>
            <a:endParaRPr lang="en-US" altLang="zh-TW"/>
          </a:p>
        </p:txBody>
      </p:sp>
      <p:sp>
        <p:nvSpPr>
          <p:cNvPr id="8196" name="Rectangle 4"/>
          <p:cNvSpPr>
            <a:spLocks noGrp="1" noChangeArrowheads="1"/>
          </p:cNvSpPr>
          <p:nvPr>
            <p:ph type="ftr" sz="quarter" idx="2"/>
          </p:nvPr>
        </p:nvSpPr>
        <p:spPr bwMode="auto">
          <a:xfrm>
            <a:off x="0"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defRPr sz="1200"/>
            </a:lvl1pPr>
          </a:lstStyle>
          <a:p>
            <a:endParaRPr lang="en-US" altLang="zh-TW"/>
          </a:p>
        </p:txBody>
      </p:sp>
      <p:sp>
        <p:nvSpPr>
          <p:cNvPr id="8197" name="Rectangle 5"/>
          <p:cNvSpPr>
            <a:spLocks noGrp="1" noChangeArrowheads="1"/>
          </p:cNvSpPr>
          <p:nvPr>
            <p:ph type="sldNum" sz="quarter" idx="3"/>
          </p:nvPr>
        </p:nvSpPr>
        <p:spPr bwMode="auto">
          <a:xfrm>
            <a:off x="4024736"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lgn="r">
              <a:defRPr sz="1200"/>
            </a:lvl1pPr>
          </a:lstStyle>
          <a:p>
            <a:fld id="{E347B6CB-57AF-45A8-9AF0-23CEB8359553}" type="slidenum">
              <a:rPr lang="en-US" altLang="zh-TW"/>
              <a:pPr/>
              <a:t>‹#›</a:t>
            </a:fld>
            <a:endParaRPr lang="en-US" altLang="zh-TW"/>
          </a:p>
        </p:txBody>
      </p:sp>
    </p:spTree>
    <p:extLst>
      <p:ext uri="{BB962C8B-B14F-4D97-AF65-F5344CB8AC3E}">
        <p14:creationId xmlns:p14="http://schemas.microsoft.com/office/powerpoint/2010/main" val="4032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4024736" y="1"/>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1022350" y="768350"/>
            <a:ext cx="5057775" cy="38354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46998" y="4859934"/>
            <a:ext cx="5208482" cy="460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4582" name="Rectangle 6"/>
          <p:cNvSpPr>
            <a:spLocks noGrp="1" noChangeArrowheads="1"/>
          </p:cNvSpPr>
          <p:nvPr>
            <p:ph type="ftr" sz="quarter" idx="4"/>
          </p:nvPr>
        </p:nvSpPr>
        <p:spPr bwMode="auto">
          <a:xfrm>
            <a:off x="0"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4024736" y="9719867"/>
            <a:ext cx="3077740" cy="51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40" tIns="47320" rIns="94640" bIns="47320" numCol="1" anchor="b" anchorCtr="0" compatLnSpc="1">
            <a:prstTxWarp prst="textNoShape">
              <a:avLst/>
            </a:prstTxWarp>
          </a:bodyPr>
          <a:lstStyle>
            <a:lvl1pPr algn="r">
              <a:defRPr sz="1200"/>
            </a:lvl1pPr>
          </a:lstStyle>
          <a:p>
            <a:fld id="{A227DAFD-FB03-47B9-B388-50B83F2DDA4F}" type="slidenum">
              <a:rPr lang="en-US" altLang="zh-TW"/>
              <a:pPr/>
              <a:t>‹#›</a:t>
            </a:fld>
            <a:endParaRPr lang="en-US" altLang="zh-TW"/>
          </a:p>
        </p:txBody>
      </p:sp>
    </p:spTree>
    <p:extLst>
      <p:ext uri="{BB962C8B-B14F-4D97-AF65-F5344CB8AC3E}">
        <p14:creationId xmlns:p14="http://schemas.microsoft.com/office/powerpoint/2010/main" val="20455927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nwinstack.com/2018/05/08/what-is-kubernetes-part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ugii.pixnet.net/blog/post/222856530-%5bdocker%5d-docker-%E5%88%9D%E9%AB%94%E9%A9%97"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youtube.com/watch?v=gSe6xQPOrlo&amp;list=UUooxo90UYvqhDgxmfgQqgyA&amp;index=54"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ibm.com/downloads/cas/7019JAX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kknews.cc/zh-tw/code/69yn4gq.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altexsoft.com/blog/cloud/comparing-serverless-architecture-providers-aws-azure-google-ibm-and-other-faas-vendor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kknews.cc/zh-tw/tech/pg8zzkj.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7</a:t>
            </a:fld>
            <a:endParaRPr lang="en-US" altLang="zh-TW">
              <a:solidFill>
                <a:prstClr val="black"/>
              </a:solidFill>
            </a:endParaRPr>
          </a:p>
        </p:txBody>
      </p:sp>
    </p:spTree>
    <p:extLst>
      <p:ext uri="{BB962C8B-B14F-4D97-AF65-F5344CB8AC3E}">
        <p14:creationId xmlns:p14="http://schemas.microsoft.com/office/powerpoint/2010/main" val="211725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Bind</a:t>
            </a:r>
            <a:r>
              <a:rPr lang="zh-TW" altLang="en-US" dirty="0" smtClean="0"/>
              <a:t>這個方法沒有回傳所以不能用</a:t>
            </a:r>
            <a:r>
              <a:rPr lang="en-US" altLang="zh-TW" dirty="0" smtClean="0"/>
              <a:t>mock</a:t>
            </a:r>
            <a:r>
              <a:rPr lang="zh-TW" altLang="en-US" dirty="0" smtClean="0"/>
              <a:t>產生</a:t>
            </a:r>
            <a:r>
              <a:rPr lang="en-US" altLang="zh-TW" dirty="0" smtClean="0"/>
              <a:t/>
            </a:r>
            <a:br>
              <a:rPr lang="en-US" altLang="zh-TW" dirty="0" smtClean="0"/>
            </a:br>
            <a:r>
              <a:rPr lang="zh-TW" altLang="en-US" dirty="0" smtClean="0"/>
              <a:t>所以不能回傳</a:t>
            </a:r>
            <a:r>
              <a:rPr lang="en-US" altLang="zh-TW" dirty="0" smtClean="0"/>
              <a:t>bind</a:t>
            </a:r>
            <a:r>
              <a:rPr lang="zh-TW" altLang="en-US" dirty="0" smtClean="0"/>
              <a:t>成功的訊息回來只能透過連接</a:t>
            </a:r>
            <a:r>
              <a:rPr lang="en-US" altLang="zh-TW" dirty="0" err="1" smtClean="0"/>
              <a:t>Ldap</a:t>
            </a:r>
            <a:r>
              <a:rPr lang="en-US" altLang="zh-TW" dirty="0" smtClean="0"/>
              <a:t> server</a:t>
            </a:r>
            <a:r>
              <a:rPr lang="zh-TW" altLang="en-US" dirty="0" smtClean="0"/>
              <a:t>才行 因此這個是無法測試的</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22</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pP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應實行</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較為引人注目的</a:t>
            </a:r>
            <a:endPar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1.</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原文提到技術債</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(technical debt)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pP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3.</a:t>
            </a:r>
            <a:r>
              <a:rPr lang="zh-TW" altLang="en-US" b="1" dirty="0" smtClean="0">
                <a:latin typeface="微軟正黑體 Light" panose="020B0304030504040204" pitchFamily="34" charset="-120"/>
                <a:ea typeface="微軟正黑體 Light" panose="020B0304030504040204" pitchFamily="34" charset="-120"/>
                <a:cs typeface="Arial" panose="020B0604020202020204" pitchFamily="34" charset="0"/>
              </a:rPr>
              <a:t>減少完成開發到上線的</a:t>
            </a:r>
            <a:r>
              <a:rPr lang="en-US" altLang="zh-TW" b="1" dirty="0" smtClean="0">
                <a:latin typeface="微軟正黑體 Light" panose="020B0304030504040204" pitchFamily="34" charset="-120"/>
                <a:ea typeface="微軟正黑體 Light" panose="020B0304030504040204" pitchFamily="34" charset="-120"/>
                <a:cs typeface="Arial" panose="020B0604020202020204" pitchFamily="34" charset="0"/>
              </a:rPr>
              <a:t>Lead Time</a:t>
            </a:r>
          </a:p>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24</a:t>
            </a:fld>
            <a:endParaRPr lang="zh-TW" altLang="en-US"/>
          </a:p>
        </p:txBody>
      </p:sp>
    </p:spTree>
    <p:extLst>
      <p:ext uri="{BB962C8B-B14F-4D97-AF65-F5344CB8AC3E}">
        <p14:creationId xmlns:p14="http://schemas.microsoft.com/office/powerpoint/2010/main" val="261619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25</a:t>
            </a:fld>
            <a:endParaRPr lang="zh-TW" altLang="en-US"/>
          </a:p>
        </p:txBody>
      </p:sp>
    </p:spTree>
    <p:extLst>
      <p:ext uri="{BB962C8B-B14F-4D97-AF65-F5344CB8AC3E}">
        <p14:creationId xmlns:p14="http://schemas.microsoft.com/office/powerpoint/2010/main" val="394108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t>1.</a:t>
            </a:r>
            <a:r>
              <a:rPr lang="zh-TW" altLang="en-US" dirty="0" smtClean="0"/>
              <a:t>整合各監測工具平台</a:t>
            </a:r>
            <a:endParaRPr lang="en-US" altLang="zh-TW" dirty="0" smtClean="0"/>
          </a:p>
          <a:p>
            <a:r>
              <a:rPr lang="en-US" altLang="zh-TW" dirty="0" smtClean="0"/>
              <a:t>2.</a:t>
            </a:r>
            <a:r>
              <a:rPr lang="zh-TW" altLang="en-US" dirty="0" smtClean="0"/>
              <a:t>特點是白箱測試 讓</a:t>
            </a:r>
            <a:r>
              <a:rPr lang="en-US" altLang="zh-TW" dirty="0" smtClean="0"/>
              <a:t>IT</a:t>
            </a:r>
            <a:r>
              <a:rPr lang="zh-TW" altLang="en-US" dirty="0" smtClean="0"/>
              <a:t>人員可控可測</a:t>
            </a:r>
            <a:endParaRPr lang="en-US" altLang="zh-TW" dirty="0" smtClean="0"/>
          </a:p>
          <a:p>
            <a:r>
              <a:rPr lang="en-US" altLang="zh-TW" dirty="0" smtClean="0"/>
              <a:t>3.</a:t>
            </a:r>
            <a:r>
              <a:rPr lang="en-US" altLang="zh-TW" sz="1300" dirty="0">
                <a:latin typeface="+mn-lt"/>
                <a:ea typeface="+mn-ea"/>
              </a:rPr>
              <a:t> LØ </a:t>
            </a:r>
            <a:r>
              <a:rPr lang="zh-TW" altLang="en-US" sz="1300" dirty="0">
                <a:latin typeface="+mn-lt"/>
                <a:ea typeface="+mn-ea"/>
              </a:rPr>
              <a:t> 能第一時間通知相關但不同群組的人員</a:t>
            </a:r>
            <a:endParaRPr lang="en-US" altLang="zh-TW" sz="1300" dirty="0">
              <a:latin typeface="+mn-lt"/>
              <a:ea typeface="+mn-ea"/>
            </a:endParaRPr>
          </a:p>
          <a:p>
            <a:r>
              <a:rPr lang="zh-TW" altLang="en-US" sz="1300" dirty="0">
                <a:latin typeface="+mn-lt"/>
                <a:ea typeface="+mn-ea"/>
              </a:rPr>
              <a:t>還有</a:t>
            </a:r>
            <a:r>
              <a:rPr lang="en-US" altLang="zh-TW" sz="1300" dirty="0">
                <a:latin typeface="+mn-lt"/>
                <a:ea typeface="+mn-ea"/>
              </a:rPr>
              <a:t>console</a:t>
            </a:r>
            <a:r>
              <a:rPr lang="zh-TW" altLang="en-US" sz="1300" dirty="0">
                <a:latin typeface="+mn-lt"/>
                <a:ea typeface="+mn-ea"/>
              </a:rPr>
              <a:t> 分析功能</a:t>
            </a:r>
            <a:r>
              <a:rPr lang="en-US" altLang="zh-TW" sz="1300" dirty="0">
                <a:latin typeface="+mn-lt"/>
                <a:ea typeface="+mn-ea"/>
              </a:rPr>
              <a:t>(</a:t>
            </a:r>
            <a:r>
              <a:rPr lang="zh-TW" altLang="en-US" sz="1300" dirty="0">
                <a:latin typeface="+mn-lt"/>
                <a:ea typeface="+mn-ea"/>
              </a:rPr>
              <a:t>這個深入研究</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26</a:t>
            </a:fld>
            <a:endParaRPr lang="zh-TW" altLang="en-US"/>
          </a:p>
        </p:txBody>
      </p:sp>
    </p:spTree>
    <p:extLst>
      <p:ext uri="{BB962C8B-B14F-4D97-AF65-F5344CB8AC3E}">
        <p14:creationId xmlns:p14="http://schemas.microsoft.com/office/powerpoint/2010/main" val="359760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27</a:t>
            </a:fld>
            <a:endParaRPr lang="zh-TW" altLang="en-US"/>
          </a:p>
        </p:txBody>
      </p:sp>
    </p:spTree>
    <p:extLst>
      <p:ext uri="{BB962C8B-B14F-4D97-AF65-F5344CB8AC3E}">
        <p14:creationId xmlns:p14="http://schemas.microsoft.com/office/powerpoint/2010/main" val="2470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28</a:t>
            </a:fld>
            <a:endParaRPr lang="zh-TW" altLang="en-US"/>
          </a:p>
        </p:txBody>
      </p:sp>
    </p:spTree>
    <p:extLst>
      <p:ext uri="{BB962C8B-B14F-4D97-AF65-F5344CB8AC3E}">
        <p14:creationId xmlns:p14="http://schemas.microsoft.com/office/powerpoint/2010/main" val="351042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sz="1300" dirty="0">
                <a:latin typeface="+mn-lt"/>
                <a:ea typeface="+mn-ea"/>
              </a:rPr>
              <a:t>1.3</a:t>
            </a:r>
            <a:r>
              <a:rPr lang="zh-TW" altLang="en-US" sz="1300" dirty="0">
                <a:latin typeface="+mn-lt"/>
                <a:ea typeface="+mn-ea"/>
              </a:rPr>
              <a:t>應該較為符合</a:t>
            </a:r>
            <a:endParaRPr lang="en-US" altLang="zh-TW" sz="1300" dirty="0">
              <a:latin typeface="+mn-lt"/>
              <a:ea typeface="+mn-ea"/>
            </a:endParaRPr>
          </a:p>
          <a:p>
            <a:r>
              <a:rPr lang="en-US" altLang="zh-TW" sz="1300" dirty="0">
                <a:latin typeface="+mn-lt"/>
                <a:ea typeface="+mn-ea"/>
              </a:rPr>
              <a:t>4.</a:t>
            </a:r>
            <a:r>
              <a:rPr lang="zh-TW" altLang="en-US" sz="1300" dirty="0">
                <a:latin typeface="+mn-lt"/>
                <a:ea typeface="+mn-ea"/>
              </a:rPr>
              <a:t>尖峰時段需額外效能</a:t>
            </a:r>
            <a:r>
              <a:rPr lang="en-US" altLang="zh-TW" sz="1300" dirty="0">
                <a:latin typeface="+mn-lt"/>
                <a:ea typeface="+mn-ea"/>
              </a:rPr>
              <a:t>(</a:t>
            </a: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29</a:t>
            </a:fld>
            <a:endParaRPr lang="zh-TW" altLang="en-US"/>
          </a:p>
        </p:txBody>
      </p:sp>
    </p:spTree>
    <p:extLst>
      <p:ext uri="{BB962C8B-B14F-4D97-AF65-F5344CB8AC3E}">
        <p14:creationId xmlns:p14="http://schemas.microsoft.com/office/powerpoint/2010/main" val="3044939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hlinkClick r:id="rId3"/>
              </a:rPr>
              <a:t>https://www.inwinstack.com/2018/05/08/what-is-kubernetes-part2/</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30</a:t>
            </a:fld>
            <a:endParaRPr lang="zh-TW" altLang="en-US"/>
          </a:p>
        </p:txBody>
      </p:sp>
    </p:spTree>
    <p:extLst>
      <p:ext uri="{BB962C8B-B14F-4D97-AF65-F5344CB8AC3E}">
        <p14:creationId xmlns:p14="http://schemas.microsoft.com/office/powerpoint/2010/main" val="120124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defTabSz="990478" fontAlgn="auto">
              <a:spcBef>
                <a:spcPts val="0"/>
              </a:spcBef>
              <a:spcAft>
                <a:spcPts val="0"/>
              </a:spcAft>
              <a:defRPr/>
            </a:pPr>
            <a:r>
              <a:rPr lang="en-US" altLang="zh-TW" sz="1300" b="1" dirty="0">
                <a:latin typeface="微軟正黑體 Light" panose="020B0304030504040204" pitchFamily="34" charset="-120"/>
                <a:ea typeface="微軟正黑體 Light" panose="020B0304030504040204" pitchFamily="34" charset="-120"/>
                <a:cs typeface="Arial" panose="020B0604020202020204" pitchFamily="34" charset="0"/>
              </a:rPr>
              <a:t>Docker Container(DC)</a:t>
            </a:r>
            <a:r>
              <a:rPr lang="zh-TW" altLang="en-US" sz="1300" b="1" dirty="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1300" b="1"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300" b="1" dirty="0">
                <a:latin typeface="微軟正黑體 Light" panose="020B0304030504040204" pitchFamily="34" charset="-120"/>
                <a:ea typeface="微軟正黑體 Light" panose="020B0304030504040204" pitchFamily="34" charset="-120"/>
                <a:cs typeface="Arial" panose="020B0604020202020204" pitchFamily="34" charset="0"/>
              </a:rPr>
              <a:t>間的差異</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rPr>
              <a:t>:DC</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rPr>
              <a:t>是</a:t>
            </a:r>
            <a:r>
              <a:rPr lang="zh-TW" altLang="en-US" sz="1300" u="sng" dirty="0">
                <a:latin typeface="微軟正黑體 Light" panose="020B0304030504040204" pitchFamily="34" charset="-120"/>
                <a:ea typeface="微軟正黑體 Light" panose="020B0304030504040204" pitchFamily="34" charset="-120"/>
                <a:cs typeface="Arial" panose="020B0604020202020204" pitchFamily="34" charset="0"/>
              </a:rPr>
              <a:t>將作業系統層虛擬化，</a:t>
            </a:r>
            <a:r>
              <a:rPr lang="en-US" altLang="zh-TW" sz="1300" u="sng" dirty="0">
                <a:latin typeface="微軟正黑體 Light" panose="020B0304030504040204" pitchFamily="34" charset="-120"/>
                <a:ea typeface="微軟正黑體 Light" panose="020B0304030504040204" pitchFamily="34" charset="-120"/>
                <a:cs typeface="Arial" panose="020B0604020202020204" pitchFamily="34" charset="0"/>
              </a:rPr>
              <a:t>VM</a:t>
            </a:r>
            <a:r>
              <a:rPr lang="zh-TW" altLang="en-US" sz="1300" u="sng" dirty="0">
                <a:latin typeface="微軟正黑體 Light" panose="020B0304030504040204" pitchFamily="34" charset="-120"/>
                <a:ea typeface="微軟正黑體 Light" panose="020B0304030504040204" pitchFamily="34" charset="-120"/>
                <a:cs typeface="Arial" panose="020B0604020202020204" pitchFamily="34" charset="0"/>
              </a:rPr>
              <a:t>則是虛擬化硬體</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dirty="0" smtClean="0">
              <a:hlinkClick r:id="rId3"/>
            </a:endParaRPr>
          </a:p>
          <a:p>
            <a:r>
              <a:rPr lang="en-US" altLang="zh-TW" dirty="0" smtClean="0">
                <a:hlinkClick r:id="rId3"/>
              </a:rPr>
              <a:t>https://yugii.pixnet.net/blog/post/222856530-%5Bdocker%5D-docker-%E5%88%9D%E9%AB%94%E9%A9%97</a:t>
            </a:r>
            <a:endParaRPr lang="en-US" altLang="zh-TW" dirty="0" smtClean="0"/>
          </a:p>
          <a:p>
            <a:r>
              <a:rPr lang="en-US" altLang="zh-TW" dirty="0" smtClean="0">
                <a:hlinkClick r:id="rId4"/>
              </a:rPr>
              <a:t>https://www.youtube.com/watch?v=gSe6xQPOrlo&amp;list=UUooxo90UYvqhDgxmfgQqgyA&amp;index=54</a:t>
            </a:r>
            <a:endParaRPr lang="en-US" altLang="zh-TW" dirty="0" smtClean="0"/>
          </a:p>
          <a:p>
            <a:r>
              <a:rPr lang="en-US" altLang="zh-TW" sz="1300" dirty="0">
                <a:latin typeface="+mn-lt"/>
                <a:ea typeface="+mn-ea"/>
              </a:rPr>
              <a:t/>
            </a:r>
            <a:br>
              <a:rPr lang="en-US" altLang="zh-TW" sz="1300" dirty="0">
                <a:latin typeface="+mn-lt"/>
                <a:ea typeface="+mn-ea"/>
              </a:rPr>
            </a:b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31</a:t>
            </a:fld>
            <a:endParaRPr lang="zh-TW" altLang="en-US"/>
          </a:p>
        </p:txBody>
      </p:sp>
    </p:spTree>
    <p:extLst>
      <p:ext uri="{BB962C8B-B14F-4D97-AF65-F5344CB8AC3E}">
        <p14:creationId xmlns:p14="http://schemas.microsoft.com/office/powerpoint/2010/main" val="2665648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sz="1300" dirty="0">
                <a:latin typeface="+mn-lt"/>
                <a:ea typeface="+mn-ea"/>
              </a:rPr>
              <a:t>is an enterprise-ready Kubernetes container platform with full-stack automated operations to manage hybrid cloud and </a:t>
            </a:r>
            <a:r>
              <a:rPr lang="en-US" altLang="zh-TW" sz="1300" dirty="0" err="1">
                <a:latin typeface="+mn-lt"/>
                <a:ea typeface="+mn-ea"/>
              </a:rPr>
              <a:t>multicloud</a:t>
            </a:r>
            <a:r>
              <a:rPr lang="en-US" altLang="zh-TW" sz="1300" dirty="0">
                <a:latin typeface="+mn-lt"/>
                <a:ea typeface="+mn-ea"/>
              </a:rPr>
              <a:t> deployments. Red Hat </a:t>
            </a:r>
            <a:r>
              <a:rPr lang="en-US" altLang="zh-TW" sz="1300" dirty="0" err="1">
                <a:latin typeface="+mn-lt"/>
                <a:ea typeface="+mn-ea"/>
              </a:rPr>
              <a:t>OpenShift</a:t>
            </a:r>
            <a:r>
              <a:rPr lang="en-US" altLang="zh-TW" sz="1300" dirty="0">
                <a:latin typeface="+mn-lt"/>
                <a:ea typeface="+mn-ea"/>
              </a:rPr>
              <a:t> is optimized to improve developer productivity and promote innovation.</a:t>
            </a:r>
          </a:p>
          <a:p>
            <a:r>
              <a:rPr lang="en-US" altLang="zh-TW" dirty="0" smtClean="0">
                <a:hlinkClick r:id="rId3"/>
              </a:rPr>
              <a:t>https://www.ibm.com/downloads/cas/7019JAXP</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32</a:t>
            </a:fld>
            <a:endParaRPr lang="zh-TW" altLang="en-US"/>
          </a:p>
        </p:txBody>
      </p:sp>
    </p:spTree>
    <p:extLst>
      <p:ext uri="{BB962C8B-B14F-4D97-AF65-F5344CB8AC3E}">
        <p14:creationId xmlns:p14="http://schemas.microsoft.com/office/powerpoint/2010/main" val="373934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13</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33</a:t>
            </a:fld>
            <a:endParaRPr lang="zh-TW" altLang="en-US"/>
          </a:p>
        </p:txBody>
      </p:sp>
    </p:spTree>
    <p:extLst>
      <p:ext uri="{BB962C8B-B14F-4D97-AF65-F5344CB8AC3E}">
        <p14:creationId xmlns:p14="http://schemas.microsoft.com/office/powerpoint/2010/main" val="3529094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b="1"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Continuous configuration </a:t>
            </a:r>
            <a:r>
              <a:rPr lang="en-US" altLang="zh-TW" sz="1300" b="1" dirty="0" err="1">
                <a:latin typeface="微軟正黑體 Light" panose="020B0304030504040204" pitchFamily="34" charset="-120"/>
                <a:ea typeface="微軟正黑體 Light" panose="020B0304030504040204" pitchFamily="34" charset="-120"/>
              </a:rPr>
              <a:t>automation:</a:t>
            </a:r>
            <a:r>
              <a:rPr lang="en-US" altLang="zh-TW" sz="1300" dirty="0" err="1">
                <a:latin typeface="微軟正黑體 Light" panose="020B0304030504040204" pitchFamily="34" charset="-120"/>
                <a:ea typeface="微軟正黑體 Light" panose="020B0304030504040204" pitchFamily="34" charset="-120"/>
              </a:rPr>
              <a:t>Chef</a:t>
            </a:r>
            <a:r>
              <a:rPr lang="en-US" altLang="zh-TW" sz="1300" dirty="0">
                <a:latin typeface="微軟正黑體 Light" panose="020B0304030504040204" pitchFamily="34" charset="-120"/>
                <a:ea typeface="微軟正黑體 Light" panose="020B0304030504040204" pitchFamily="34" charset="-120"/>
              </a:rPr>
              <a:t>, Puppet, </a:t>
            </a:r>
            <a:r>
              <a:rPr lang="en-US" altLang="zh-TW" sz="1300" dirty="0" err="1">
                <a:latin typeface="微軟正黑體 Light" panose="020B0304030504040204" pitchFamily="34" charset="-120"/>
                <a:ea typeface="微軟正黑體 Light" panose="020B0304030504040204" pitchFamily="34" charset="-120"/>
              </a:rPr>
              <a:t>Ansible</a:t>
            </a:r>
            <a:r>
              <a:rPr lang="en-US" altLang="zh-TW" sz="1300" dirty="0">
                <a:latin typeface="微軟正黑體 Light" panose="020B0304030504040204" pitchFamily="34" charset="-120"/>
                <a:ea typeface="微軟正黑體 Light" panose="020B0304030504040204" pitchFamily="34" charset="-120"/>
              </a:rPr>
              <a:t> and </a:t>
            </a:r>
            <a:r>
              <a:rPr lang="en-US" altLang="zh-TW" sz="1300" dirty="0" err="1">
                <a:latin typeface="微軟正黑體 Light" panose="020B0304030504040204" pitchFamily="34" charset="-120"/>
                <a:ea typeface="微軟正黑體 Light" panose="020B0304030504040204" pitchFamily="34" charset="-120"/>
              </a:rPr>
              <a:t>SaltStack</a:t>
            </a:r>
            <a:endParaRPr lang="en-US" altLang="zh-TW" sz="13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APM/infrastructure </a:t>
            </a:r>
            <a:r>
              <a:rPr lang="en-US" altLang="zh-TW" sz="1300" b="1" dirty="0" err="1">
                <a:latin typeface="微軟正黑體 Light" panose="020B0304030504040204" pitchFamily="34" charset="-120"/>
                <a:ea typeface="微軟正黑體 Light" panose="020B0304030504040204" pitchFamily="34" charset="-120"/>
              </a:rPr>
              <a:t>management:</a:t>
            </a:r>
            <a:r>
              <a:rPr lang="en-US" altLang="zh-TW" sz="1300" dirty="0" err="1">
                <a:latin typeface="微軟正黑體 Light" panose="020B0304030504040204" pitchFamily="34" charset="-120"/>
                <a:ea typeface="微軟正黑體 Light" panose="020B0304030504040204" pitchFamily="34" charset="-120"/>
              </a:rPr>
              <a:t>Cisco</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AppDynamics</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Datadog</a:t>
            </a:r>
            <a:r>
              <a:rPr lang="en-US" altLang="zh-TW" sz="1300" dirty="0">
                <a:latin typeface="微軟正黑體 Light" panose="020B0304030504040204" pitchFamily="34" charset="-120"/>
                <a:ea typeface="微軟正黑體 Light" panose="020B0304030504040204" pitchFamily="34" charset="-120"/>
              </a:rPr>
              <a:t>, </a:t>
            </a:r>
            <a:r>
              <a:rPr lang="en-US" altLang="zh-TW" sz="1300" dirty="0" err="1">
                <a:latin typeface="微軟正黑體 Light" panose="020B0304030504040204" pitchFamily="34" charset="-120"/>
                <a:ea typeface="微軟正黑體 Light" panose="020B0304030504040204" pitchFamily="34" charset="-120"/>
              </a:rPr>
              <a:t>Dynatrace</a:t>
            </a:r>
            <a:r>
              <a:rPr lang="en-US" altLang="zh-TW" sz="1300" dirty="0">
                <a:latin typeface="微軟正黑體 Light" panose="020B0304030504040204" pitchFamily="34" charset="-120"/>
                <a:ea typeface="微軟正黑體 Light" panose="020B0304030504040204" pitchFamily="34" charset="-120"/>
              </a:rPr>
              <a:t>, Elastic, New Relic and </a:t>
            </a:r>
            <a:r>
              <a:rPr lang="en-US" altLang="zh-TW" sz="1300" dirty="0" err="1">
                <a:latin typeface="微軟正黑體 Light" panose="020B0304030504040204" pitchFamily="34" charset="-120"/>
                <a:ea typeface="微軟正黑體 Light" panose="020B0304030504040204" pitchFamily="34" charset="-120"/>
              </a:rPr>
              <a:t>Splunk</a:t>
            </a:r>
            <a:endParaRPr lang="en-US" altLang="zh-TW" sz="13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1300" b="1" dirty="0">
                <a:latin typeface="微軟正黑體 Light" panose="020B0304030504040204" pitchFamily="34" charset="-120"/>
                <a:ea typeface="微軟正黑體 Light" panose="020B0304030504040204" pitchFamily="34" charset="-120"/>
              </a:rPr>
              <a:t>Release automation </a:t>
            </a:r>
            <a:r>
              <a:rPr lang="en-US" altLang="zh-TW" sz="1300" b="1" dirty="0" err="1">
                <a:latin typeface="微軟正黑體 Light" panose="020B0304030504040204" pitchFamily="34" charset="-120"/>
                <a:ea typeface="微軟正黑體 Light" panose="020B0304030504040204" pitchFamily="34" charset="-120"/>
              </a:rPr>
              <a:t>tools:</a:t>
            </a:r>
            <a:r>
              <a:rPr lang="en-US" altLang="zh-TW" sz="1300" dirty="0" err="1">
                <a:latin typeface="微軟正黑體 Light" panose="020B0304030504040204" pitchFamily="34" charset="-120"/>
                <a:ea typeface="微軟正黑體 Light" panose="020B0304030504040204" pitchFamily="34" charset="-120"/>
              </a:rPr>
              <a:t>CloudBees</a:t>
            </a:r>
            <a:r>
              <a:rPr lang="en-US" altLang="zh-TW" sz="1300" dirty="0">
                <a:latin typeface="微軟正黑體 Light" panose="020B0304030504040204" pitchFamily="34" charset="-120"/>
                <a:ea typeface="微軟正黑體 Light" panose="020B0304030504040204" pitchFamily="34" charset="-120"/>
              </a:rPr>
              <a:t>, Microsoft and </a:t>
            </a:r>
            <a:r>
              <a:rPr lang="en-US" altLang="zh-TW" sz="1300" dirty="0" err="1">
                <a:latin typeface="微軟正黑體 Light" panose="020B0304030504040204" pitchFamily="34" charset="-120"/>
                <a:ea typeface="微軟正黑體 Light" panose="020B0304030504040204" pitchFamily="34" charset="-120"/>
              </a:rPr>
              <a:t>XebiaLabs</a:t>
            </a:r>
            <a:r>
              <a:rPr lang="en-US" altLang="zh-TW" sz="1300" dirty="0">
                <a:latin typeface="微軟正黑體 Light" panose="020B0304030504040204" pitchFamily="34" charset="-120"/>
                <a:ea typeface="微軟正黑體 Light" panose="020B0304030504040204" pitchFamily="34" charset="-120"/>
              </a:rPr>
              <a:t>. </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34</a:t>
            </a:fld>
            <a:endParaRPr lang="zh-TW" altLang="en-US"/>
          </a:p>
        </p:txBody>
      </p:sp>
    </p:spTree>
    <p:extLst>
      <p:ext uri="{BB962C8B-B14F-4D97-AF65-F5344CB8AC3E}">
        <p14:creationId xmlns:p14="http://schemas.microsoft.com/office/powerpoint/2010/main" val="281094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b="1" dirty="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35</a:t>
            </a:fld>
            <a:endParaRPr lang="zh-TW" altLang="en-US"/>
          </a:p>
        </p:txBody>
      </p:sp>
    </p:spTree>
    <p:extLst>
      <p:ext uri="{BB962C8B-B14F-4D97-AF65-F5344CB8AC3E}">
        <p14:creationId xmlns:p14="http://schemas.microsoft.com/office/powerpoint/2010/main" val="116410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r>
              <a:rPr lang="en-US" altLang="zh-TW" dirty="0" smtClean="0"/>
              <a:t>You must become familiar with an emerging application model, in which edge gateways and hubs serve as the linchpins for deploying heterogeneous, </a:t>
            </a:r>
            <a:r>
              <a:rPr lang="en-US" altLang="zh-TW" dirty="0" err="1" smtClean="0"/>
              <a:t>multicloud</a:t>
            </a:r>
            <a:r>
              <a:rPr lang="en-US" altLang="zh-TW" dirty="0" smtClean="0"/>
              <a:t> and </a:t>
            </a:r>
            <a:r>
              <a:rPr lang="en-US" altLang="zh-TW" dirty="0" err="1" smtClean="0"/>
              <a:t>multiendpoint</a:t>
            </a:r>
            <a:r>
              <a:rPr lang="en-US" altLang="zh-TW" dirty="0" smtClean="0"/>
              <a:t> applications.</a:t>
            </a:r>
            <a:endParaRPr lang="en-US" altLang="zh-TW"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36</a:t>
            </a:fld>
            <a:endParaRPr lang="zh-TW" altLang="en-US"/>
          </a:p>
        </p:txBody>
      </p:sp>
    </p:spTree>
    <p:extLst>
      <p:ext uri="{BB962C8B-B14F-4D97-AF65-F5344CB8AC3E}">
        <p14:creationId xmlns:p14="http://schemas.microsoft.com/office/powerpoint/2010/main" val="1515860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37</a:t>
            </a:fld>
            <a:endParaRPr lang="zh-TW" altLang="en-US"/>
          </a:p>
        </p:txBody>
      </p:sp>
    </p:spTree>
    <p:extLst>
      <p:ext uri="{BB962C8B-B14F-4D97-AF65-F5344CB8AC3E}">
        <p14:creationId xmlns:p14="http://schemas.microsoft.com/office/powerpoint/2010/main" val="672809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content delivery network &gt;</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如存取網站離用戶太遠 使用</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CDN</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將資料拉到使用者所在地區</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(cache)</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減少存取時間</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1.</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用原有或較有名的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name server</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確保隨時都有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service </a:t>
            </a:r>
            <a:r>
              <a:rPr lang="en-US" altLang="zh-TW" sz="1300" dirty="0" err="1">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leve</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agreement</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3.Edge DNS </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特別提到他們不識使用</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bind(Berkeley internet name domain)</a:t>
            </a:r>
          </a:p>
          <a:p>
            <a:pPr>
              <a:lnSpc>
                <a:spcPct val="150000"/>
              </a:lnSpc>
              <a:spcBef>
                <a:spcPts val="0"/>
              </a:spcBef>
            </a:pP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4.</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偵測異常行為的</a:t>
            </a:r>
            <a:r>
              <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IP</a:t>
            </a:r>
            <a:r>
              <a:rPr lang="zh-TW" altLang="en-US"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對其進行封鎖或終止服務</a:t>
            </a:r>
            <a:endParaRPr lang="en-US" altLang="zh-TW" sz="13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38</a:t>
            </a:fld>
            <a:endParaRPr lang="zh-TW" altLang="en-US"/>
          </a:p>
        </p:txBody>
      </p:sp>
    </p:spTree>
    <p:extLst>
      <p:ext uri="{BB962C8B-B14F-4D97-AF65-F5344CB8AC3E}">
        <p14:creationId xmlns:p14="http://schemas.microsoft.com/office/powerpoint/2010/main" val="4204481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en-US" altLang="zh-TW" dirty="0" smtClean="0">
                <a:hlinkClick r:id="rId3"/>
              </a:rPr>
              <a:t>https://kknews.cc/zh-tw/code/69yn4gq.html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39</a:t>
            </a:fld>
            <a:endParaRPr lang="zh-TW" altLang="en-US"/>
          </a:p>
        </p:txBody>
      </p:sp>
    </p:spTree>
    <p:extLst>
      <p:ext uri="{BB962C8B-B14F-4D97-AF65-F5344CB8AC3E}">
        <p14:creationId xmlns:p14="http://schemas.microsoft.com/office/powerpoint/2010/main" val="1608488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40</a:t>
            </a:fld>
            <a:endParaRPr lang="zh-TW" altLang="en-US"/>
          </a:p>
        </p:txBody>
      </p:sp>
    </p:spTree>
    <p:extLst>
      <p:ext uri="{BB962C8B-B14F-4D97-AF65-F5344CB8AC3E}">
        <p14:creationId xmlns:p14="http://schemas.microsoft.com/office/powerpoint/2010/main" val="105849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41</a:t>
            </a:fld>
            <a:endParaRPr lang="zh-TW" altLang="en-US"/>
          </a:p>
        </p:txBody>
      </p:sp>
    </p:spTree>
    <p:extLst>
      <p:ext uri="{BB962C8B-B14F-4D97-AF65-F5344CB8AC3E}">
        <p14:creationId xmlns:p14="http://schemas.microsoft.com/office/powerpoint/2010/main" val="1094921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22350" y="766763"/>
            <a:ext cx="5057775" cy="3836987"/>
          </a:xfrm>
        </p:spPr>
      </p:sp>
      <p:sp>
        <p:nvSpPr>
          <p:cNvPr id="3" name="備忘稿版面配置區 2"/>
          <p:cNvSpPr>
            <a:spLocks noGrp="1"/>
          </p:cNvSpPr>
          <p:nvPr>
            <p:ph type="body" idx="1"/>
          </p:nvPr>
        </p:nvSpPr>
        <p:spPr/>
        <p:txBody>
          <a:bodyPr/>
          <a:lstStyle/>
          <a:p>
            <a:pPr fontAlgn="base"/>
            <a:r>
              <a:rPr lang="zh-TW" altLang="en-US" sz="1300" dirty="0">
                <a:latin typeface="微軟正黑體" panose="020B0604030504040204" pitchFamily="34" charset="-120"/>
                <a:ea typeface="微軟正黑體" panose="020B0604030504040204" pitchFamily="34" charset="-120"/>
              </a:rPr>
              <a:t>價格幾乎完全相同，同時也免費提供了第一個百萬次的函數調用</a:t>
            </a:r>
            <a:endParaRPr lang="en-US" altLang="zh-TW" dirty="0" smtClean="0">
              <a:hlinkClick r:id="rId3"/>
            </a:endParaRPr>
          </a:p>
          <a:p>
            <a:pPr fontAlgn="base"/>
            <a:r>
              <a:rPr lang="en-US" altLang="zh-TW" dirty="0" smtClean="0">
                <a:hlinkClick r:id="rId3"/>
              </a:rPr>
              <a:t>https://www.altexsoft.com/blog/cloud/comparing-serverless-architecture-providers-aws-azure-google-ibm-and-other-faas-vendors/</a:t>
            </a:r>
            <a:endParaRPr lang="en-US" altLang="zh-TW" dirty="0" smtClean="0"/>
          </a:p>
          <a:p>
            <a:pPr fontAlgn="base"/>
            <a:r>
              <a:rPr lang="en-US" altLang="zh-TW" dirty="0" smtClean="0">
                <a:hlinkClick r:id="rId4"/>
              </a:rPr>
              <a:t>https://kknews.cc/zh-tw/tech/pg8zzkj.html</a:t>
            </a:r>
            <a:endParaRPr lang="zh-TW" altLang="en-US" sz="1300" dirty="0">
              <a:latin typeface="+mn-lt"/>
              <a:ea typeface="+mn-ea"/>
            </a:endParaRPr>
          </a:p>
        </p:txBody>
      </p:sp>
      <p:sp>
        <p:nvSpPr>
          <p:cNvPr id="4" name="投影片編號版面配置區 3"/>
          <p:cNvSpPr>
            <a:spLocks noGrp="1"/>
          </p:cNvSpPr>
          <p:nvPr>
            <p:ph type="sldNum" sz="quarter" idx="10"/>
          </p:nvPr>
        </p:nvSpPr>
        <p:spPr/>
        <p:txBody>
          <a:bodyPr/>
          <a:lstStyle/>
          <a:p>
            <a:fld id="{7E9FFFFA-D689-4B19-9A0A-0094B3B81201}" type="slidenum">
              <a:rPr lang="zh-TW" altLang="en-US" smtClean="0"/>
              <a:t>42</a:t>
            </a:fld>
            <a:endParaRPr lang="zh-TW" altLang="en-US"/>
          </a:p>
        </p:txBody>
      </p:sp>
    </p:spTree>
    <p:extLst>
      <p:ext uri="{BB962C8B-B14F-4D97-AF65-F5344CB8AC3E}">
        <p14:creationId xmlns:p14="http://schemas.microsoft.com/office/powerpoint/2010/main" val="35127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14</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Before </a:t>
            </a:r>
            <a:r>
              <a:rPr lang="zh-TW" altLang="en-US" dirty="0" smtClean="0"/>
              <a:t>每次執行</a:t>
            </a:r>
            <a:r>
              <a:rPr lang="en-US" altLang="zh-TW" dirty="0" smtClean="0"/>
              <a:t>test</a:t>
            </a:r>
            <a:r>
              <a:rPr lang="zh-TW" altLang="en-US" dirty="0" smtClean="0"/>
              <a:t>之前都會先做的動作</a:t>
            </a:r>
            <a:endParaRPr lang="en-US" altLang="zh-TW" dirty="0" smtClean="0"/>
          </a:p>
          <a:p>
            <a:r>
              <a:rPr lang="zh-TW" altLang="en-US" dirty="0" smtClean="0"/>
              <a:t>要驗證這個</a:t>
            </a:r>
            <a:r>
              <a:rPr lang="en-US" altLang="zh-TW" dirty="0" smtClean="0"/>
              <a:t>Get Set </a:t>
            </a:r>
            <a:r>
              <a:rPr lang="zh-TW" altLang="en-US" dirty="0" smtClean="0"/>
              <a:t>是否正確 </a:t>
            </a:r>
            <a:endParaRPr lang="en-US" altLang="zh-TW" dirty="0" smtClean="0"/>
          </a:p>
          <a:p>
            <a:r>
              <a:rPr lang="zh-TW" altLang="en-US" dirty="0" smtClean="0"/>
              <a:t>左邊是在</a:t>
            </a:r>
            <a:r>
              <a:rPr lang="en-US" altLang="zh-TW" dirty="0" smtClean="0"/>
              <a:t>test</a:t>
            </a:r>
            <a:r>
              <a:rPr lang="zh-TW" altLang="en-US" dirty="0" smtClean="0"/>
              <a:t>中指定的字串內容</a:t>
            </a:r>
            <a:r>
              <a:rPr lang="en-US" altLang="zh-TW" dirty="0" smtClean="0"/>
              <a:t/>
            </a:r>
            <a:br>
              <a:rPr lang="en-US" altLang="zh-TW" dirty="0" smtClean="0"/>
            </a:br>
            <a:r>
              <a:rPr lang="zh-TW" altLang="en-US" dirty="0" smtClean="0"/>
              <a:t>右邊是由</a:t>
            </a:r>
            <a:r>
              <a:rPr lang="en-US" altLang="zh-TW" dirty="0" smtClean="0"/>
              <a:t>20.21</a:t>
            </a:r>
            <a:r>
              <a:rPr lang="zh-TW" altLang="en-US" dirty="0" smtClean="0"/>
              <a:t>行 使用</a:t>
            </a:r>
            <a:r>
              <a:rPr lang="en-US" altLang="zh-TW" dirty="0" smtClean="0"/>
              <a:t>source code</a:t>
            </a:r>
            <a:r>
              <a:rPr lang="zh-TW" altLang="en-US" baseline="0" dirty="0" smtClean="0"/>
              <a:t>  </a:t>
            </a:r>
            <a:r>
              <a:rPr lang="en-US" altLang="zh-TW" baseline="0" dirty="0" smtClean="0"/>
              <a:t>set</a:t>
            </a:r>
            <a:r>
              <a:rPr lang="zh-TW" altLang="en-US" baseline="0" dirty="0" smtClean="0"/>
              <a:t>的</a:t>
            </a:r>
            <a:r>
              <a:rPr lang="en-US" altLang="zh-TW" baseline="0" dirty="0" smtClean="0"/>
              <a:t>method</a:t>
            </a:r>
            <a:r>
              <a:rPr lang="zh-TW" altLang="en-US" baseline="0" dirty="0" smtClean="0"/>
              <a:t>設定</a:t>
            </a:r>
            <a:endParaRPr lang="en-US" altLang="zh-TW" baseline="0" dirty="0" smtClean="0"/>
          </a:p>
          <a:p>
            <a:r>
              <a:rPr lang="zh-TW" altLang="en-US" baseline="0" dirty="0" smtClean="0"/>
              <a:t>再用</a:t>
            </a:r>
            <a:r>
              <a:rPr lang="en-US" altLang="zh-TW" baseline="0" dirty="0" smtClean="0"/>
              <a:t>Get</a:t>
            </a:r>
            <a:r>
              <a:rPr lang="zh-TW" altLang="en-US" baseline="0" dirty="0" smtClean="0"/>
              <a:t>來看看是不是相同</a:t>
            </a:r>
            <a:r>
              <a:rPr lang="en-US" altLang="zh-TW" dirty="0" smtClean="0"/>
              <a:t/>
            </a:r>
            <a:br>
              <a:rPr lang="en-US" altLang="zh-TW" dirty="0" smtClean="0"/>
            </a:b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16</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17</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第一行 先用</a:t>
            </a:r>
            <a:r>
              <a:rPr lang="en-US" altLang="zh-TW" dirty="0" err="1" smtClean="0"/>
              <a:t>getClass</a:t>
            </a:r>
            <a:r>
              <a:rPr lang="en-US" altLang="zh-TW" dirty="0" smtClean="0"/>
              <a:t>()</a:t>
            </a:r>
            <a:r>
              <a:rPr lang="en-US" altLang="zh-TW" dirty="0" err="1" smtClean="0"/>
              <a:t>getName</a:t>
            </a:r>
            <a:r>
              <a:rPr lang="zh-TW" altLang="en-US" dirty="0" smtClean="0"/>
              <a:t>拿到前面的名稱 後面取得</a:t>
            </a:r>
            <a:r>
              <a:rPr lang="en-US" altLang="zh-TW" dirty="0" err="1" smtClean="0"/>
              <a:t>hashCode</a:t>
            </a:r>
            <a:r>
              <a:rPr lang="zh-TW" altLang="en-US" dirty="0" smtClean="0"/>
              <a:t>後再轉成</a:t>
            </a:r>
            <a:r>
              <a:rPr lang="en-US" altLang="zh-TW" dirty="0" smtClean="0"/>
              <a:t>String</a:t>
            </a:r>
          </a:p>
          <a:p>
            <a:r>
              <a:rPr lang="zh-TW" altLang="en-US" dirty="0" smtClean="0"/>
              <a:t>試過</a:t>
            </a:r>
            <a:r>
              <a:rPr lang="en-US" altLang="zh-TW" dirty="0" smtClean="0"/>
              <a:t>\t </a:t>
            </a:r>
            <a:r>
              <a:rPr lang="zh-TW" altLang="en-US" dirty="0" smtClean="0"/>
              <a:t>空白 最後是用</a:t>
            </a:r>
            <a:r>
              <a:rPr lang="en-US" altLang="zh-TW" dirty="0" smtClean="0"/>
              <a:t>Line Separator</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18</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19</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20</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原本</a:t>
            </a:r>
            <a:r>
              <a:rPr lang="en-US" altLang="zh-TW" dirty="0" smtClean="0"/>
              <a:t>Assert</a:t>
            </a:r>
            <a:r>
              <a:rPr lang="zh-TW" altLang="en-US" dirty="0" smtClean="0"/>
              <a:t>的寫法只會測試</a:t>
            </a:r>
            <a:r>
              <a:rPr lang="en-US" altLang="zh-TW" dirty="0" smtClean="0"/>
              <a:t>53</a:t>
            </a:r>
            <a:r>
              <a:rPr lang="zh-TW" altLang="en-US" dirty="0" smtClean="0"/>
              <a:t> </a:t>
            </a:r>
            <a:r>
              <a:rPr lang="en-US" altLang="zh-TW" dirty="0" smtClean="0"/>
              <a:t>61</a:t>
            </a:r>
            <a:r>
              <a:rPr lang="zh-TW" altLang="en-US" dirty="0" smtClean="0"/>
              <a:t>的</a:t>
            </a:r>
            <a:r>
              <a:rPr lang="en-US" altLang="zh-TW" dirty="0" smtClean="0"/>
              <a:t>return</a:t>
            </a:r>
            <a:br>
              <a:rPr lang="en-US" altLang="zh-TW" dirty="0" smtClean="0"/>
            </a:br>
            <a:r>
              <a:rPr lang="zh-TW" altLang="en-US" dirty="0" smtClean="0"/>
              <a:t>中間</a:t>
            </a:r>
            <a:r>
              <a:rPr lang="en-US" altLang="zh-TW" dirty="0" smtClean="0"/>
              <a:t>paging</a:t>
            </a:r>
            <a:r>
              <a:rPr lang="zh-TW" altLang="en-US" dirty="0" smtClean="0"/>
              <a:t>那個</a:t>
            </a:r>
            <a:r>
              <a:rPr lang="en-US" altLang="zh-TW" dirty="0" err="1" smtClean="0"/>
              <a:t>BuildOrder</a:t>
            </a:r>
            <a:r>
              <a:rPr lang="zh-TW" altLang="en-US" dirty="0" smtClean="0"/>
              <a:t>要另外用</a:t>
            </a:r>
            <a:r>
              <a:rPr lang="en-US" altLang="zh-TW" dirty="0" err="1" smtClean="0"/>
              <a:t>argumentCaptor</a:t>
            </a:r>
            <a:r>
              <a:rPr lang="zh-TW" altLang="en-US" dirty="0" smtClean="0"/>
              <a:t>去取得回傳值</a:t>
            </a:r>
            <a:endParaRPr lang="en-US" altLang="zh-TW" dirty="0" smtClean="0"/>
          </a:p>
          <a:p>
            <a:r>
              <a:rPr lang="zh-TW" altLang="en-US" dirty="0" smtClean="0"/>
              <a:t>在</a:t>
            </a:r>
            <a:r>
              <a:rPr lang="en-US" altLang="zh-TW" dirty="0" smtClean="0"/>
              <a:t>69</a:t>
            </a:r>
            <a:r>
              <a:rPr lang="zh-TW" altLang="en-US" dirty="0" smtClean="0"/>
              <a:t>行驗證是否有正確的取得數值</a:t>
            </a:r>
            <a:endParaRPr lang="zh-TW" altLang="en-US" dirty="0"/>
          </a:p>
        </p:txBody>
      </p:sp>
      <p:sp>
        <p:nvSpPr>
          <p:cNvPr id="4" name="投影片編號版面配置區 3"/>
          <p:cNvSpPr>
            <a:spLocks noGrp="1"/>
          </p:cNvSpPr>
          <p:nvPr>
            <p:ph type="sldNum" sz="quarter" idx="10"/>
          </p:nvPr>
        </p:nvSpPr>
        <p:spPr/>
        <p:txBody>
          <a:bodyPr/>
          <a:lstStyle/>
          <a:p>
            <a:fld id="{A227DAFD-FB03-47B9-B388-50B83F2DDA4F}" type="slidenum">
              <a:rPr lang="en-US" altLang="zh-TW" smtClean="0">
                <a:solidFill>
                  <a:prstClr val="black"/>
                </a:solidFill>
              </a:rPr>
              <a:pPr/>
              <a:t>21</a:t>
            </a:fld>
            <a:endParaRPr lang="en-US" altLang="zh-TW">
              <a:solidFill>
                <a:prstClr val="black"/>
              </a:solidFill>
            </a:endParaRPr>
          </a:p>
        </p:txBody>
      </p:sp>
    </p:spTree>
    <p:extLst>
      <p:ext uri="{BB962C8B-B14F-4D97-AF65-F5344CB8AC3E}">
        <p14:creationId xmlns:p14="http://schemas.microsoft.com/office/powerpoint/2010/main" val="1302372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0269" name="Rectangle 1053"/>
          <p:cNvSpPr>
            <a:spLocks noGrp="1" noChangeArrowheads="1"/>
          </p:cNvSpPr>
          <p:nvPr>
            <p:ph type="ctrTitle" sz="quarter"/>
          </p:nvPr>
        </p:nvSpPr>
        <p:spPr>
          <a:xfrm>
            <a:off x="252413" y="936625"/>
            <a:ext cx="8582025" cy="1276350"/>
          </a:xfrm>
        </p:spPr>
        <p:txBody>
          <a:bodyPr/>
          <a:lstStyle>
            <a:lvl1pPr algn="r">
              <a:defRPr sz="4700">
                <a:solidFill>
                  <a:schemeClr val="bg1"/>
                </a:solidFill>
                <a:ea typeface="華康中明體" pitchFamily="49" charset="-120"/>
              </a:defRPr>
            </a:lvl1pPr>
          </a:lstStyle>
          <a:p>
            <a:pPr lvl="0"/>
            <a:r>
              <a:rPr lang="en-US" altLang="zh-TW" noProof="0" smtClean="0"/>
              <a:t>Click to edit Master title style</a:t>
            </a:r>
          </a:p>
        </p:txBody>
      </p:sp>
      <p:sp>
        <p:nvSpPr>
          <p:cNvPr id="10270" name="Rectangle 1054"/>
          <p:cNvSpPr>
            <a:spLocks noGrp="1" noChangeArrowheads="1"/>
          </p:cNvSpPr>
          <p:nvPr>
            <p:ph type="subTitle" sz="quarter" idx="1"/>
          </p:nvPr>
        </p:nvSpPr>
        <p:spPr>
          <a:xfrm>
            <a:off x="1766888" y="2382838"/>
            <a:ext cx="7067550" cy="1360487"/>
          </a:xfrm>
        </p:spPr>
        <p:txBody>
          <a:bodyPr/>
          <a:lstStyle>
            <a:lvl1pPr marL="0" indent="0" algn="r">
              <a:buFontTx/>
              <a:buNone/>
              <a:defRPr>
                <a:solidFill>
                  <a:schemeClr val="bg1"/>
                </a:solidFill>
                <a:ea typeface="華康中明體" pitchFamily="49" charset="-120"/>
              </a:defRPr>
            </a:lvl1pPr>
          </a:lstStyle>
          <a:p>
            <a:pPr lvl="0"/>
            <a:r>
              <a:rPr lang="en-US" altLang="zh-TW" noProof="0" smtClean="0"/>
              <a:t>Click to edit Master subtitle style</a:t>
            </a:r>
          </a:p>
        </p:txBody>
      </p:sp>
      <p:sp>
        <p:nvSpPr>
          <p:cNvPr id="10258" name="Rectangle 1042"/>
          <p:cNvSpPr>
            <a:spLocks noChangeArrowheads="1"/>
          </p:cNvSpPr>
          <p:nvPr userDrawn="1"/>
        </p:nvSpPr>
        <p:spPr bwMode="auto">
          <a:xfrm>
            <a:off x="0" y="0"/>
            <a:ext cx="10096500" cy="4783138"/>
          </a:xfrm>
          <a:prstGeom prst="rect">
            <a:avLst/>
          </a:prstGeom>
          <a:solidFill>
            <a:srgbClr val="00716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59" name="Rectangle 1043"/>
          <p:cNvSpPr>
            <a:spLocks noChangeArrowheads="1"/>
          </p:cNvSpPr>
          <p:nvPr userDrawn="1"/>
        </p:nvSpPr>
        <p:spPr bwMode="auto">
          <a:xfrm>
            <a:off x="8913813" y="0"/>
            <a:ext cx="1182687" cy="4783138"/>
          </a:xfrm>
          <a:prstGeom prst="rect">
            <a:avLst/>
          </a:prstGeom>
          <a:solidFill>
            <a:srgbClr val="197F7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0" name="Rectangle 1044"/>
          <p:cNvSpPr>
            <a:spLocks noChangeArrowheads="1"/>
          </p:cNvSpPr>
          <p:nvPr userDrawn="1"/>
        </p:nvSpPr>
        <p:spPr bwMode="auto">
          <a:xfrm>
            <a:off x="0" y="4783138"/>
            <a:ext cx="10096500" cy="746125"/>
          </a:xfrm>
          <a:prstGeom prst="rect">
            <a:avLst/>
          </a:prstGeom>
          <a:solidFill>
            <a:srgbClr val="338D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1" name="Rectangle 1045"/>
          <p:cNvSpPr>
            <a:spLocks noChangeArrowheads="1"/>
          </p:cNvSpPr>
          <p:nvPr userDrawn="1"/>
        </p:nvSpPr>
        <p:spPr bwMode="auto">
          <a:xfrm>
            <a:off x="0" y="5529263"/>
            <a:ext cx="10096500" cy="230187"/>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2" name="Rectangle 1046"/>
          <p:cNvSpPr>
            <a:spLocks noChangeArrowheads="1"/>
          </p:cNvSpPr>
          <p:nvPr userDrawn="1"/>
        </p:nvSpPr>
        <p:spPr bwMode="auto">
          <a:xfrm>
            <a:off x="8913813" y="4783138"/>
            <a:ext cx="1182687" cy="746125"/>
          </a:xfrm>
          <a:prstGeom prst="rect">
            <a:avLst/>
          </a:prstGeom>
          <a:solidFill>
            <a:srgbClr val="6AA8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3" name="Rectangle 1047"/>
          <p:cNvSpPr>
            <a:spLocks noChangeArrowheads="1"/>
          </p:cNvSpPr>
          <p:nvPr userDrawn="1"/>
        </p:nvSpPr>
        <p:spPr bwMode="auto">
          <a:xfrm>
            <a:off x="8913813" y="5529263"/>
            <a:ext cx="1182687" cy="230187"/>
          </a:xfrm>
          <a:prstGeom prst="rect">
            <a:avLst/>
          </a:prstGeom>
          <a:solidFill>
            <a:srgbClr val="66AA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4" name="Rectangle 1048"/>
          <p:cNvSpPr>
            <a:spLocks noChangeArrowheads="1"/>
          </p:cNvSpPr>
          <p:nvPr userDrawn="1"/>
        </p:nvSpPr>
        <p:spPr bwMode="auto">
          <a:xfrm>
            <a:off x="8913813" y="5759450"/>
            <a:ext cx="1182687" cy="1893888"/>
          </a:xfrm>
          <a:prstGeom prst="rect">
            <a:avLst/>
          </a:prstGeom>
          <a:solidFill>
            <a:srgbClr val="CCE3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10292" name="Picture 1076" descr="白底CTBC(中上英下)"/>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2625" y="6275388"/>
            <a:ext cx="2133600" cy="866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2661166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94550" y="511175"/>
            <a:ext cx="2144713" cy="6346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57238" y="511175"/>
            <a:ext cx="6284912" cy="6346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6234197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60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096500" cy="1316872"/>
          </a:xfrm>
          <a:prstGeom prst="rect">
            <a:avLst/>
          </a:prstGeom>
        </p:spPr>
        <p:txBody>
          <a:bodyPr lIns="113613" tIns="56808" rIns="113613" bIns="56808"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36738" y="1684812"/>
            <a:ext cx="9382042" cy="685854"/>
          </a:xfrm>
          <a:prstGeom prst="rect">
            <a:avLst/>
          </a:prstGeom>
        </p:spPr>
        <p:txBody>
          <a:bodyPr lIns="113613" tIns="56808" rIns="113613" bIns="56808" anchor="ctr"/>
          <a:lstStyle>
            <a:lvl1pPr marL="0" indent="0">
              <a:buNone/>
              <a:defRPr sz="25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48159" y="2692300"/>
            <a:ext cx="9382042" cy="4460320"/>
          </a:xfrm>
          <a:prstGeom prst="rect">
            <a:avLst/>
          </a:prstGeom>
        </p:spPr>
        <p:txBody>
          <a:bodyPr lIns="492031" tIns="56808" rIns="113613" bIns="56808" anchor="t"/>
          <a:lstStyle>
            <a:lvl1pPr marL="0" indent="0">
              <a:buNone/>
              <a:defRPr sz="17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80972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269" name="Rectangle 1053"/>
          <p:cNvSpPr>
            <a:spLocks noGrp="1" noChangeArrowheads="1"/>
          </p:cNvSpPr>
          <p:nvPr>
            <p:ph type="ctrTitle" sz="quarter"/>
          </p:nvPr>
        </p:nvSpPr>
        <p:spPr>
          <a:xfrm>
            <a:off x="252413" y="936625"/>
            <a:ext cx="8582025" cy="1276350"/>
          </a:xfrm>
        </p:spPr>
        <p:txBody>
          <a:bodyPr/>
          <a:lstStyle>
            <a:lvl1pPr algn="r">
              <a:defRPr sz="4700">
                <a:solidFill>
                  <a:schemeClr val="bg1"/>
                </a:solidFill>
                <a:ea typeface="華康中明體" pitchFamily="49" charset="-120"/>
              </a:defRPr>
            </a:lvl1pPr>
          </a:lstStyle>
          <a:p>
            <a:pPr lvl="0"/>
            <a:r>
              <a:rPr lang="en-US" altLang="zh-TW" noProof="0" smtClean="0"/>
              <a:t>Click to edit Master title style</a:t>
            </a:r>
          </a:p>
        </p:txBody>
      </p:sp>
      <p:sp>
        <p:nvSpPr>
          <p:cNvPr id="10270" name="Rectangle 1054"/>
          <p:cNvSpPr>
            <a:spLocks noGrp="1" noChangeArrowheads="1"/>
          </p:cNvSpPr>
          <p:nvPr>
            <p:ph type="subTitle" sz="quarter" idx="1"/>
          </p:nvPr>
        </p:nvSpPr>
        <p:spPr>
          <a:xfrm>
            <a:off x="1766888" y="2382838"/>
            <a:ext cx="7067550" cy="1360487"/>
          </a:xfrm>
        </p:spPr>
        <p:txBody>
          <a:bodyPr/>
          <a:lstStyle>
            <a:lvl1pPr marL="0" indent="0" algn="r">
              <a:buFontTx/>
              <a:buNone/>
              <a:defRPr>
                <a:solidFill>
                  <a:schemeClr val="bg1"/>
                </a:solidFill>
                <a:ea typeface="華康中明體" pitchFamily="49" charset="-120"/>
              </a:defRPr>
            </a:lvl1pPr>
          </a:lstStyle>
          <a:p>
            <a:pPr lvl="0"/>
            <a:r>
              <a:rPr lang="en-US" altLang="zh-TW" noProof="0" smtClean="0"/>
              <a:t>Click to edit Master subtitle style</a:t>
            </a:r>
          </a:p>
        </p:txBody>
      </p:sp>
      <p:sp>
        <p:nvSpPr>
          <p:cNvPr id="10258" name="Rectangle 1042"/>
          <p:cNvSpPr>
            <a:spLocks noChangeArrowheads="1"/>
          </p:cNvSpPr>
          <p:nvPr userDrawn="1"/>
        </p:nvSpPr>
        <p:spPr bwMode="auto">
          <a:xfrm>
            <a:off x="0" y="0"/>
            <a:ext cx="10096500" cy="4783138"/>
          </a:xfrm>
          <a:prstGeom prst="rect">
            <a:avLst/>
          </a:prstGeom>
          <a:solidFill>
            <a:srgbClr val="00716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59" name="Rectangle 1043"/>
          <p:cNvSpPr>
            <a:spLocks noChangeArrowheads="1"/>
          </p:cNvSpPr>
          <p:nvPr userDrawn="1"/>
        </p:nvSpPr>
        <p:spPr bwMode="auto">
          <a:xfrm>
            <a:off x="8913813" y="0"/>
            <a:ext cx="1182687" cy="4783138"/>
          </a:xfrm>
          <a:prstGeom prst="rect">
            <a:avLst/>
          </a:prstGeom>
          <a:solidFill>
            <a:srgbClr val="197F7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0" name="Rectangle 1044"/>
          <p:cNvSpPr>
            <a:spLocks noChangeArrowheads="1"/>
          </p:cNvSpPr>
          <p:nvPr userDrawn="1"/>
        </p:nvSpPr>
        <p:spPr bwMode="auto">
          <a:xfrm>
            <a:off x="0" y="4783138"/>
            <a:ext cx="10096500" cy="746125"/>
          </a:xfrm>
          <a:prstGeom prst="rect">
            <a:avLst/>
          </a:prstGeom>
          <a:solidFill>
            <a:srgbClr val="338D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1" name="Rectangle 1045"/>
          <p:cNvSpPr>
            <a:spLocks noChangeArrowheads="1"/>
          </p:cNvSpPr>
          <p:nvPr userDrawn="1"/>
        </p:nvSpPr>
        <p:spPr bwMode="auto">
          <a:xfrm>
            <a:off x="0" y="5529263"/>
            <a:ext cx="10096500" cy="230187"/>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2" name="Rectangle 1046"/>
          <p:cNvSpPr>
            <a:spLocks noChangeArrowheads="1"/>
          </p:cNvSpPr>
          <p:nvPr userDrawn="1"/>
        </p:nvSpPr>
        <p:spPr bwMode="auto">
          <a:xfrm>
            <a:off x="8913813" y="4783138"/>
            <a:ext cx="1182687" cy="746125"/>
          </a:xfrm>
          <a:prstGeom prst="rect">
            <a:avLst/>
          </a:prstGeom>
          <a:solidFill>
            <a:srgbClr val="6AA8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3" name="Rectangle 1047"/>
          <p:cNvSpPr>
            <a:spLocks noChangeArrowheads="1"/>
          </p:cNvSpPr>
          <p:nvPr userDrawn="1"/>
        </p:nvSpPr>
        <p:spPr bwMode="auto">
          <a:xfrm>
            <a:off x="8913813" y="5529263"/>
            <a:ext cx="1182687" cy="230187"/>
          </a:xfrm>
          <a:prstGeom prst="rect">
            <a:avLst/>
          </a:prstGeom>
          <a:solidFill>
            <a:srgbClr val="66AA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sp>
        <p:nvSpPr>
          <p:cNvPr id="10264" name="Rectangle 1048"/>
          <p:cNvSpPr>
            <a:spLocks noChangeArrowheads="1"/>
          </p:cNvSpPr>
          <p:nvPr userDrawn="1"/>
        </p:nvSpPr>
        <p:spPr bwMode="auto">
          <a:xfrm>
            <a:off x="8913813" y="5759450"/>
            <a:ext cx="1182687" cy="1893888"/>
          </a:xfrm>
          <a:prstGeom prst="rect">
            <a:avLst/>
          </a:prstGeom>
          <a:solidFill>
            <a:srgbClr val="CCE3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000000"/>
              </a:solidFill>
            </a:endParaRPr>
          </a:p>
        </p:txBody>
      </p:sp>
      <p:pic>
        <p:nvPicPr>
          <p:cNvPr id="10292" name="Picture 1076" descr="白底CTBC(中上英下)"/>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2625" y="6275388"/>
            <a:ext cx="213360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59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8376749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96925" y="4921250"/>
            <a:ext cx="8582025" cy="152082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96925" y="3246438"/>
            <a:ext cx="8582025" cy="1674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2234415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57238" y="1446213"/>
            <a:ext cx="4214812"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24450" y="1446213"/>
            <a:ext cx="4214813"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40570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4825" y="306388"/>
            <a:ext cx="9086850" cy="12763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825" y="1714500"/>
            <a:ext cx="4460875"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4825" y="2428875"/>
            <a:ext cx="4460875"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29213" y="1714500"/>
            <a:ext cx="4462462"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29213" y="2428875"/>
            <a:ext cx="4462462"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solidFill>
                <a:srgbClr val="000000"/>
              </a:solidFill>
            </a:endParaRPr>
          </a:p>
        </p:txBody>
      </p:sp>
      <p:sp>
        <p:nvSpPr>
          <p:cNvPr id="8" name="頁尾版面配置區 7"/>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36677228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solidFill>
                <a:srgbClr val="000000"/>
              </a:solidFill>
            </a:endParaRPr>
          </a:p>
        </p:txBody>
      </p:sp>
      <p:sp>
        <p:nvSpPr>
          <p:cNvPr id="4" name="頁尾版面配置區 3"/>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3979947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1681849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solidFill>
                <a:srgbClr val="000000"/>
              </a:solidFill>
            </a:endParaRPr>
          </a:p>
        </p:txBody>
      </p:sp>
      <p:sp>
        <p:nvSpPr>
          <p:cNvPr id="3" name="頁尾版面配置區 2"/>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239339047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825" y="304800"/>
            <a:ext cx="3321050" cy="129698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48113" y="304800"/>
            <a:ext cx="5643562" cy="6535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4825" y="1601788"/>
            <a:ext cx="3321050" cy="5238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524582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9613" y="5360988"/>
            <a:ext cx="6057900" cy="63182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79613" y="684213"/>
            <a:ext cx="6057900" cy="4594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79613" y="5992813"/>
            <a:ext cx="6057900" cy="900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8536917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4678239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94550" y="511175"/>
            <a:ext cx="2144713" cy="6346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57238" y="511175"/>
            <a:ext cx="6284912" cy="6346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endParaRPr lang="en-US" altLang="zh-TW">
              <a:solidFill>
                <a:srgbClr val="000000"/>
              </a:solidFill>
            </a:endParaRPr>
          </a:p>
        </p:txBody>
      </p:sp>
    </p:spTree>
    <p:extLst>
      <p:ext uri="{BB962C8B-B14F-4D97-AF65-F5344CB8AC3E}">
        <p14:creationId xmlns:p14="http://schemas.microsoft.com/office/powerpoint/2010/main" val="17559356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082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096500" cy="1316872"/>
          </a:xfrm>
          <a:prstGeom prst="rect">
            <a:avLst/>
          </a:prstGeom>
        </p:spPr>
        <p:txBody>
          <a:bodyPr lIns="113613" tIns="56808" rIns="113613" bIns="56808"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36738" y="1684812"/>
            <a:ext cx="9382042" cy="685854"/>
          </a:xfrm>
          <a:prstGeom prst="rect">
            <a:avLst/>
          </a:prstGeom>
        </p:spPr>
        <p:txBody>
          <a:bodyPr lIns="113613" tIns="56808" rIns="113613" bIns="56808" anchor="ctr"/>
          <a:lstStyle>
            <a:lvl1pPr marL="0" indent="0">
              <a:buNone/>
              <a:defRPr sz="25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48159" y="2692300"/>
            <a:ext cx="9382042" cy="4460320"/>
          </a:xfrm>
          <a:prstGeom prst="rect">
            <a:avLst/>
          </a:prstGeom>
        </p:spPr>
        <p:txBody>
          <a:bodyPr lIns="492031" tIns="56808" rIns="113613" bIns="56808" anchor="t"/>
          <a:lstStyle>
            <a:lvl1pPr marL="0" indent="0">
              <a:buNone/>
              <a:defRPr sz="17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8181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96925" y="4921250"/>
            <a:ext cx="8582025" cy="152082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96925" y="3246438"/>
            <a:ext cx="8582025" cy="1674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2980485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57238" y="1446213"/>
            <a:ext cx="4214812"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24450" y="1446213"/>
            <a:ext cx="4214813" cy="5411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24861491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4825" y="306388"/>
            <a:ext cx="9086850" cy="12763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4825" y="1714500"/>
            <a:ext cx="4460875"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4825" y="2428875"/>
            <a:ext cx="4460875"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29213" y="1714500"/>
            <a:ext cx="4462462" cy="7143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29213" y="2428875"/>
            <a:ext cx="4462462" cy="44116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3539723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4313488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3951663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825" y="304800"/>
            <a:ext cx="3321050" cy="129698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48113" y="304800"/>
            <a:ext cx="5643562" cy="6535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4825" y="1601788"/>
            <a:ext cx="3321050" cy="5238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6433426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9613" y="5360988"/>
            <a:ext cx="6057900" cy="63182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79613" y="684213"/>
            <a:ext cx="6057900" cy="4594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79613" y="5992813"/>
            <a:ext cx="6057900" cy="900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Tree>
    <p:extLst>
      <p:ext uri="{BB962C8B-B14F-4D97-AF65-F5344CB8AC3E}">
        <p14:creationId xmlns:p14="http://schemas.microsoft.com/office/powerpoint/2010/main" val="14851422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757238" y="6977063"/>
            <a:ext cx="21034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defTabSz="1014413">
              <a:defRPr sz="1600"/>
            </a:lvl1pPr>
          </a:lstStyle>
          <a:p>
            <a:endParaRPr lang="en-US" altLang="zh-TW"/>
          </a:p>
        </p:txBody>
      </p:sp>
      <p:sp>
        <p:nvSpPr>
          <p:cNvPr id="1029" name="Rectangle 5"/>
          <p:cNvSpPr>
            <a:spLocks noGrp="1" noChangeArrowheads="1"/>
          </p:cNvSpPr>
          <p:nvPr>
            <p:ph type="ftr" sz="quarter" idx="3"/>
          </p:nvPr>
        </p:nvSpPr>
        <p:spPr bwMode="auto">
          <a:xfrm>
            <a:off x="3449638" y="6977063"/>
            <a:ext cx="3197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ctr" defTabSz="1014413">
              <a:defRPr sz="1600"/>
            </a:lvl1pPr>
          </a:lstStyle>
          <a:p>
            <a:endParaRPr lang="en-US" altLang="zh-TW"/>
          </a:p>
        </p:txBody>
      </p:sp>
      <p:sp>
        <p:nvSpPr>
          <p:cNvPr id="1030" name="Rectangle 6"/>
          <p:cNvSpPr>
            <a:spLocks noGrp="1" noChangeArrowheads="1"/>
          </p:cNvSpPr>
          <p:nvPr>
            <p:ph type="sldNum" sz="quarter" idx="4"/>
          </p:nvPr>
        </p:nvSpPr>
        <p:spPr bwMode="auto">
          <a:xfrm>
            <a:off x="7985372" y="7134299"/>
            <a:ext cx="21034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r" defTabSz="1014413">
              <a:defRPr sz="1600">
                <a:latin typeface="+mn-ea"/>
                <a:ea typeface="+mn-ea"/>
              </a:defRPr>
            </a:lvl1pPr>
          </a:lstStyle>
          <a:p>
            <a:fld id="{40BF736C-243B-4CEE-9EF0-71C0CEA67D5E}" type="slidenum">
              <a:rPr lang="en-US" altLang="zh-TW" smtClean="0"/>
              <a:pPr/>
              <a:t>‹#›</a:t>
            </a:fld>
            <a:endParaRPr lang="en-US" altLang="zh-TW"/>
          </a:p>
        </p:txBody>
      </p:sp>
      <p:grpSp>
        <p:nvGrpSpPr>
          <p:cNvPr id="1042" name="Group 18"/>
          <p:cNvGrpSpPr>
            <a:grpSpLocks/>
          </p:cNvGrpSpPr>
          <p:nvPr/>
        </p:nvGrpSpPr>
        <p:grpSpPr bwMode="auto">
          <a:xfrm>
            <a:off x="0" y="7086600"/>
            <a:ext cx="10096500" cy="569913"/>
            <a:chOff x="0" y="4464"/>
            <a:chExt cx="6360" cy="359"/>
          </a:xfrm>
        </p:grpSpPr>
        <p:grpSp>
          <p:nvGrpSpPr>
            <p:cNvPr id="1031" name="Group 7"/>
            <p:cNvGrpSpPr>
              <a:grpSpLocks/>
            </p:cNvGrpSpPr>
            <p:nvPr userDrawn="1"/>
          </p:nvGrpSpPr>
          <p:grpSpPr bwMode="auto">
            <a:xfrm>
              <a:off x="0" y="4464"/>
              <a:ext cx="6360" cy="359"/>
              <a:chOff x="0" y="4459"/>
              <a:chExt cx="6597" cy="484"/>
            </a:xfrm>
          </p:grpSpPr>
          <p:sp>
            <p:nvSpPr>
              <p:cNvPr id="1032" name="Rectangle 8"/>
              <p:cNvSpPr>
                <a:spLocks noChangeArrowheads="1"/>
              </p:cNvSpPr>
              <p:nvPr userDrawn="1"/>
            </p:nvSpPr>
            <p:spPr bwMode="auto">
              <a:xfrm>
                <a:off x="0" y="4459"/>
                <a:ext cx="6597" cy="484"/>
              </a:xfrm>
              <a:prstGeom prst="rect">
                <a:avLst/>
              </a:prstGeom>
              <a:solidFill>
                <a:srgbClr val="4C9C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3" name="Rectangle 9"/>
              <p:cNvSpPr>
                <a:spLocks noChangeArrowheads="1"/>
              </p:cNvSpPr>
              <p:nvPr userDrawn="1"/>
            </p:nvSpPr>
            <p:spPr bwMode="auto">
              <a:xfrm>
                <a:off x="5824" y="4459"/>
                <a:ext cx="773" cy="484"/>
              </a:xfrm>
              <a:prstGeom prst="rect">
                <a:avLst/>
              </a:prstGeom>
              <a:solidFill>
                <a:srgbClr val="73B1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4" name="Rectangle 10"/>
              <p:cNvSpPr>
                <a:spLocks noChangeArrowheads="1"/>
              </p:cNvSpPr>
              <p:nvPr userDrawn="1"/>
            </p:nvSpPr>
            <p:spPr bwMode="auto">
              <a:xfrm>
                <a:off x="0" y="4459"/>
                <a:ext cx="6597" cy="174"/>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sp>
            <p:nvSpPr>
              <p:cNvPr id="1035" name="Rectangle 11"/>
              <p:cNvSpPr>
                <a:spLocks noChangeArrowheads="1"/>
              </p:cNvSpPr>
              <p:nvPr userDrawn="1"/>
            </p:nvSpPr>
            <p:spPr bwMode="auto">
              <a:xfrm>
                <a:off x="5824" y="4459"/>
                <a:ext cx="773" cy="174"/>
              </a:xfrm>
              <a:prstGeom prst="rect">
                <a:avLst/>
              </a:prstGeom>
              <a:solidFill>
                <a:srgbClr val="99C6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p>
            </p:txBody>
          </p:sp>
        </p:grpSp>
        <p:sp>
          <p:nvSpPr>
            <p:cNvPr id="1036" name="Rectangle 12"/>
            <p:cNvSpPr>
              <a:spLocks noChangeArrowheads="1"/>
            </p:cNvSpPr>
            <p:nvPr userDrawn="1"/>
          </p:nvSpPr>
          <p:spPr bwMode="auto">
            <a:xfrm>
              <a:off x="539" y="4673"/>
              <a:ext cx="204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1162050" eaLnBrk="0" hangingPunct="0">
                <a:spcBef>
                  <a:spcPct val="50000"/>
                </a:spcBef>
              </a:pPr>
              <a:r>
                <a:rPr kumimoji="0" lang="en-GB" sz="1000">
                  <a:solidFill>
                    <a:srgbClr val="01544C"/>
                  </a:solidFill>
                  <a:latin typeface="Arial" pitchFamily="34" charset="0"/>
                </a:rPr>
                <a:t>© C</a:t>
              </a:r>
              <a:r>
                <a:rPr kumimoji="0" lang="en-GB" altLang="zh-TW" sz="1000">
                  <a:solidFill>
                    <a:srgbClr val="01544C"/>
                  </a:solidFill>
                  <a:latin typeface="Arial" pitchFamily="34" charset="0"/>
                </a:rPr>
                <a:t>TBC</a:t>
              </a:r>
              <a:endParaRPr kumimoji="0" lang="en-GB" sz="1000">
                <a:solidFill>
                  <a:srgbClr val="01544C"/>
                </a:solidFill>
                <a:latin typeface="Arial" pitchFamily="34" charset="0"/>
              </a:endParaRPr>
            </a:p>
          </p:txBody>
        </p:sp>
        <p:sp>
          <p:nvSpPr>
            <p:cNvPr id="1038" name="Text Box 14"/>
            <p:cNvSpPr txBox="1">
              <a:spLocks noChangeArrowheads="1"/>
            </p:cNvSpPr>
            <p:nvPr userDrawn="1"/>
          </p:nvSpPr>
          <p:spPr bwMode="auto">
            <a:xfrm>
              <a:off x="3988" y="4655"/>
              <a:ext cx="15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1100">
                  <a:latin typeface="Arial" pitchFamily="34" charset="0"/>
                  <a:ea typeface="華康中黑體"/>
                  <a:cs typeface="華康中黑體"/>
                </a:rPr>
                <a:t>Confidential/Draft</a:t>
              </a:r>
            </a:p>
          </p:txBody>
        </p:sp>
      </p:grpSp>
      <p:sp>
        <p:nvSpPr>
          <p:cNvPr id="1040" name="Rectangle 16"/>
          <p:cNvSpPr>
            <a:spLocks noGrp="1" noChangeArrowheads="1"/>
          </p:cNvSpPr>
          <p:nvPr>
            <p:ph type="title"/>
          </p:nvPr>
        </p:nvSpPr>
        <p:spPr bwMode="auto">
          <a:xfrm>
            <a:off x="757238" y="511175"/>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p>
            <a:pPr lvl="0"/>
            <a:r>
              <a:rPr lang="en-US" altLang="zh-TW" smtClean="0"/>
              <a:t>Click to edit Master title style</a:t>
            </a:r>
          </a:p>
        </p:txBody>
      </p:sp>
      <p:sp>
        <p:nvSpPr>
          <p:cNvPr id="1041" name="Rectangle 17"/>
          <p:cNvSpPr>
            <a:spLocks noGrp="1" noChangeArrowheads="1"/>
          </p:cNvSpPr>
          <p:nvPr>
            <p:ph type="body" idx="1"/>
          </p:nvPr>
        </p:nvSpPr>
        <p:spPr bwMode="auto">
          <a:xfrm>
            <a:off x="757238" y="1446213"/>
            <a:ext cx="8582025"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p:txBody>
      </p:sp>
      <p:sp>
        <p:nvSpPr>
          <p:cNvPr id="16" name="投影片編號版面配置區 5"/>
          <p:cNvSpPr txBox="1">
            <a:spLocks/>
          </p:cNvSpPr>
          <p:nvPr/>
        </p:nvSpPr>
        <p:spPr>
          <a:xfrm>
            <a:off x="7985372" y="7206307"/>
            <a:ext cx="2103438" cy="511175"/>
          </a:xfrm>
          <a:prstGeom prst="rect">
            <a:avLst/>
          </a:prstGeom>
        </p:spPr>
        <p:txBody>
          <a:bodyPr anchor="ctr"/>
          <a:ls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a:lstStyle>
          <a:p>
            <a:pPr algn="r"/>
            <a:fld id="{3C05F5F6-6083-4378-802B-30F377CD15D6}" type="slidenum">
              <a:rPr lang="en-US" altLang="zh-TW" sz="1200" smtClean="0">
                <a:latin typeface="+mn-ea"/>
                <a:ea typeface="+mn-ea"/>
              </a:rPr>
              <a:pPr algn="r"/>
              <a:t>‹#›</a:t>
            </a:fld>
            <a:endParaRPr lang="en-US" altLang="zh-TW" sz="12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p:titleStyle>
    <p:body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757238" y="6977063"/>
            <a:ext cx="21034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defTabSz="1014413">
              <a:defRPr sz="1600"/>
            </a:lvl1pPr>
          </a:lstStyle>
          <a:p>
            <a:endParaRPr lang="en-US" altLang="zh-TW">
              <a:solidFill>
                <a:srgbClr val="000000"/>
              </a:solidFill>
            </a:endParaRPr>
          </a:p>
        </p:txBody>
      </p:sp>
      <p:sp>
        <p:nvSpPr>
          <p:cNvPr id="1029" name="Rectangle 5"/>
          <p:cNvSpPr>
            <a:spLocks noGrp="1" noChangeArrowheads="1"/>
          </p:cNvSpPr>
          <p:nvPr>
            <p:ph type="ftr" sz="quarter" idx="3"/>
          </p:nvPr>
        </p:nvSpPr>
        <p:spPr bwMode="auto">
          <a:xfrm>
            <a:off x="3449638" y="6977063"/>
            <a:ext cx="3197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ctr" defTabSz="1014413">
              <a:defRPr sz="1600"/>
            </a:lvl1pPr>
          </a:lstStyle>
          <a:p>
            <a:endParaRPr lang="en-US" altLang="zh-TW">
              <a:solidFill>
                <a:srgbClr val="000000"/>
              </a:solidFill>
            </a:endParaRPr>
          </a:p>
        </p:txBody>
      </p:sp>
      <p:sp>
        <p:nvSpPr>
          <p:cNvPr id="1030" name="Rectangle 6"/>
          <p:cNvSpPr>
            <a:spLocks noGrp="1" noChangeArrowheads="1"/>
          </p:cNvSpPr>
          <p:nvPr>
            <p:ph type="sldNum" sz="quarter" idx="4"/>
          </p:nvPr>
        </p:nvSpPr>
        <p:spPr bwMode="auto">
          <a:xfrm>
            <a:off x="7985372" y="7134299"/>
            <a:ext cx="21034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algn="r" defTabSz="1014413">
              <a:defRPr sz="1600">
                <a:latin typeface="+mn-ea"/>
                <a:ea typeface="+mn-ea"/>
              </a:defRPr>
            </a:lvl1pPr>
          </a:lstStyle>
          <a:p>
            <a:fld id="{40BF736C-243B-4CEE-9EF0-71C0CEA67D5E}" type="slidenum">
              <a:rPr lang="en-US" altLang="zh-TW" smtClean="0">
                <a:solidFill>
                  <a:srgbClr val="000000"/>
                </a:solidFill>
              </a:rPr>
              <a:pPr/>
              <a:t>‹#›</a:t>
            </a:fld>
            <a:endParaRPr lang="en-US" altLang="zh-TW">
              <a:solidFill>
                <a:srgbClr val="000000"/>
              </a:solidFill>
            </a:endParaRPr>
          </a:p>
        </p:txBody>
      </p:sp>
      <p:grpSp>
        <p:nvGrpSpPr>
          <p:cNvPr id="1042" name="Group 18"/>
          <p:cNvGrpSpPr>
            <a:grpSpLocks/>
          </p:cNvGrpSpPr>
          <p:nvPr/>
        </p:nvGrpSpPr>
        <p:grpSpPr bwMode="auto">
          <a:xfrm>
            <a:off x="0" y="7086600"/>
            <a:ext cx="10096500" cy="569913"/>
            <a:chOff x="0" y="4464"/>
            <a:chExt cx="6360" cy="359"/>
          </a:xfrm>
        </p:grpSpPr>
        <p:grpSp>
          <p:nvGrpSpPr>
            <p:cNvPr id="1031" name="Group 7"/>
            <p:cNvGrpSpPr>
              <a:grpSpLocks/>
            </p:cNvGrpSpPr>
            <p:nvPr userDrawn="1"/>
          </p:nvGrpSpPr>
          <p:grpSpPr bwMode="auto">
            <a:xfrm>
              <a:off x="0" y="4464"/>
              <a:ext cx="6360" cy="359"/>
              <a:chOff x="0" y="4459"/>
              <a:chExt cx="6597" cy="484"/>
            </a:xfrm>
          </p:grpSpPr>
          <p:sp>
            <p:nvSpPr>
              <p:cNvPr id="1032" name="Rectangle 8"/>
              <p:cNvSpPr>
                <a:spLocks noChangeArrowheads="1"/>
              </p:cNvSpPr>
              <p:nvPr userDrawn="1"/>
            </p:nvSpPr>
            <p:spPr bwMode="auto">
              <a:xfrm>
                <a:off x="0" y="4459"/>
                <a:ext cx="6597" cy="484"/>
              </a:xfrm>
              <a:prstGeom prst="rect">
                <a:avLst/>
              </a:prstGeom>
              <a:solidFill>
                <a:srgbClr val="4C9C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3" name="Rectangle 9"/>
              <p:cNvSpPr>
                <a:spLocks noChangeArrowheads="1"/>
              </p:cNvSpPr>
              <p:nvPr userDrawn="1"/>
            </p:nvSpPr>
            <p:spPr bwMode="auto">
              <a:xfrm>
                <a:off x="5824" y="4459"/>
                <a:ext cx="773" cy="484"/>
              </a:xfrm>
              <a:prstGeom prst="rect">
                <a:avLst/>
              </a:prstGeom>
              <a:solidFill>
                <a:srgbClr val="73B1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4" name="Rectangle 10"/>
              <p:cNvSpPr>
                <a:spLocks noChangeArrowheads="1"/>
              </p:cNvSpPr>
              <p:nvPr userDrawn="1"/>
            </p:nvSpPr>
            <p:spPr bwMode="auto">
              <a:xfrm>
                <a:off x="0" y="4459"/>
                <a:ext cx="6597" cy="174"/>
              </a:xfrm>
              <a:prstGeom prst="rect">
                <a:avLst/>
              </a:prstGeom>
              <a:solidFill>
                <a:srgbClr val="80B8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sp>
            <p:nvSpPr>
              <p:cNvPr id="1035" name="Rectangle 11"/>
              <p:cNvSpPr>
                <a:spLocks noChangeArrowheads="1"/>
              </p:cNvSpPr>
              <p:nvPr userDrawn="1"/>
            </p:nvSpPr>
            <p:spPr bwMode="auto">
              <a:xfrm>
                <a:off x="5824" y="4459"/>
                <a:ext cx="773" cy="174"/>
              </a:xfrm>
              <a:prstGeom prst="rect">
                <a:avLst/>
              </a:prstGeom>
              <a:solidFill>
                <a:srgbClr val="99C6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TW" altLang="en-US">
                  <a:solidFill>
                    <a:srgbClr val="000000"/>
                  </a:solidFill>
                </a:endParaRPr>
              </a:p>
            </p:txBody>
          </p:sp>
        </p:grpSp>
        <p:sp>
          <p:nvSpPr>
            <p:cNvPr id="1036" name="Rectangle 12"/>
            <p:cNvSpPr>
              <a:spLocks noChangeArrowheads="1"/>
            </p:cNvSpPr>
            <p:nvPr userDrawn="1"/>
          </p:nvSpPr>
          <p:spPr bwMode="auto">
            <a:xfrm>
              <a:off x="539" y="4673"/>
              <a:ext cx="204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1162050" eaLnBrk="0" hangingPunct="0">
                <a:spcBef>
                  <a:spcPct val="50000"/>
                </a:spcBef>
              </a:pPr>
              <a:r>
                <a:rPr kumimoji="0" lang="en-GB" sz="1000">
                  <a:solidFill>
                    <a:srgbClr val="01544C"/>
                  </a:solidFill>
                  <a:latin typeface="Arial" pitchFamily="34" charset="0"/>
                </a:rPr>
                <a:t>© C</a:t>
              </a:r>
              <a:r>
                <a:rPr kumimoji="0" lang="en-GB" altLang="zh-TW" sz="1000">
                  <a:solidFill>
                    <a:srgbClr val="01544C"/>
                  </a:solidFill>
                  <a:latin typeface="Arial" pitchFamily="34" charset="0"/>
                </a:rPr>
                <a:t>TBC</a:t>
              </a:r>
              <a:endParaRPr kumimoji="0" lang="en-GB" sz="1000">
                <a:solidFill>
                  <a:srgbClr val="01544C"/>
                </a:solidFill>
                <a:latin typeface="Arial" pitchFamily="34" charset="0"/>
              </a:endParaRPr>
            </a:p>
          </p:txBody>
        </p:sp>
        <p:sp>
          <p:nvSpPr>
            <p:cNvPr id="1038" name="Text Box 14"/>
            <p:cNvSpPr txBox="1">
              <a:spLocks noChangeArrowheads="1"/>
            </p:cNvSpPr>
            <p:nvPr userDrawn="1"/>
          </p:nvSpPr>
          <p:spPr bwMode="auto">
            <a:xfrm>
              <a:off x="3988" y="4655"/>
              <a:ext cx="15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1100">
                  <a:solidFill>
                    <a:srgbClr val="000000"/>
                  </a:solidFill>
                  <a:latin typeface="Arial" pitchFamily="34" charset="0"/>
                  <a:ea typeface="華康中黑體"/>
                  <a:cs typeface="華康中黑體"/>
                </a:rPr>
                <a:t>Confidential/Draft</a:t>
              </a:r>
            </a:p>
          </p:txBody>
        </p:sp>
      </p:grpSp>
      <p:sp>
        <p:nvSpPr>
          <p:cNvPr id="1040" name="Rectangle 16"/>
          <p:cNvSpPr>
            <a:spLocks noGrp="1" noChangeArrowheads="1"/>
          </p:cNvSpPr>
          <p:nvPr>
            <p:ph type="title"/>
          </p:nvPr>
        </p:nvSpPr>
        <p:spPr bwMode="auto">
          <a:xfrm>
            <a:off x="757238" y="511175"/>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p>
            <a:pPr lvl="0"/>
            <a:r>
              <a:rPr lang="en-US" altLang="zh-TW" smtClean="0"/>
              <a:t>Click to edit Master title style</a:t>
            </a:r>
          </a:p>
        </p:txBody>
      </p:sp>
      <p:sp>
        <p:nvSpPr>
          <p:cNvPr id="1041" name="Rectangle 17"/>
          <p:cNvSpPr>
            <a:spLocks noGrp="1" noChangeArrowheads="1"/>
          </p:cNvSpPr>
          <p:nvPr>
            <p:ph type="body" idx="1"/>
          </p:nvPr>
        </p:nvSpPr>
        <p:spPr bwMode="auto">
          <a:xfrm>
            <a:off x="757238" y="1446213"/>
            <a:ext cx="8582025"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p:txBody>
      </p:sp>
      <p:sp>
        <p:nvSpPr>
          <p:cNvPr id="16" name="投影片編號版面配置區 5"/>
          <p:cNvSpPr txBox="1">
            <a:spLocks/>
          </p:cNvSpPr>
          <p:nvPr/>
        </p:nvSpPr>
        <p:spPr>
          <a:xfrm>
            <a:off x="7985372" y="7206307"/>
            <a:ext cx="2103438" cy="511175"/>
          </a:xfrm>
          <a:prstGeom prst="rect">
            <a:avLst/>
          </a:prstGeom>
        </p:spPr>
        <p:txBody>
          <a:bodyPr anchor="ctr"/>
          <a:ls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a:lstStyle>
          <a:p>
            <a:pPr algn="r"/>
            <a:fld id="{3C05F5F6-6083-4378-802B-30F377CD15D6}" type="slidenum">
              <a:rPr lang="en-US" altLang="zh-TW" sz="1200" smtClean="0">
                <a:solidFill>
                  <a:srgbClr val="000000"/>
                </a:solidFill>
                <a:latin typeface="微軟正黑體"/>
                <a:ea typeface="微軟正黑體"/>
              </a:rPr>
              <a:pPr algn="r"/>
              <a:t>‹#›</a:t>
            </a:fld>
            <a:endParaRPr lang="en-US" altLang="zh-TW" sz="1200" dirty="0">
              <a:solidFill>
                <a:srgbClr val="000000"/>
              </a:solidFill>
              <a:latin typeface="微軟正黑體"/>
              <a:ea typeface="微軟正黑體"/>
            </a:endParaRPr>
          </a:p>
        </p:txBody>
      </p:sp>
    </p:spTree>
    <p:extLst>
      <p:ext uri="{BB962C8B-B14F-4D97-AF65-F5344CB8AC3E}">
        <p14:creationId xmlns:p14="http://schemas.microsoft.com/office/powerpoint/2010/main" val="6243630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p:titleStyle>
    <p:body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9.tmp"/></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1.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4.tmp"/></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 name="Rectangle 33"/>
          <p:cNvSpPr>
            <a:spLocks noGrp="1" noChangeArrowheads="1"/>
          </p:cNvSpPr>
          <p:nvPr>
            <p:ph type="ctrTitle"/>
          </p:nvPr>
        </p:nvSpPr>
        <p:spPr>
          <a:xfrm>
            <a:off x="252413" y="1472580"/>
            <a:ext cx="8582025" cy="1276350"/>
          </a:xfrm>
          <a:noFill/>
          <a:ln/>
        </p:spPr>
        <p:txBody>
          <a:bodyPr/>
          <a:lstStyle/>
          <a:p>
            <a:r>
              <a:rPr lang="en-US" altLang="zh-TW" sz="3800" dirty="0" smtClean="0">
                <a:latin typeface="Arial" pitchFamily="34" charset="0"/>
                <a:ea typeface="微軟正黑體" pitchFamily="34" charset="-120"/>
              </a:rPr>
              <a:t>2020</a:t>
            </a:r>
            <a:r>
              <a:rPr lang="zh-TW" altLang="en-US" sz="3800" dirty="0" smtClean="0">
                <a:latin typeface="Arial" pitchFamily="34" charset="0"/>
                <a:ea typeface="微軟正黑體" pitchFamily="34" charset="-120"/>
              </a:rPr>
              <a:t>實習計畫期末報告</a:t>
            </a:r>
            <a:r>
              <a:rPr lang="en-US" altLang="zh-TW" sz="3800" dirty="0" smtClean="0">
                <a:latin typeface="Arial" pitchFamily="34" charset="0"/>
                <a:ea typeface="微軟正黑體" pitchFamily="34" charset="-120"/>
              </a:rPr>
              <a:t/>
            </a:r>
            <a:br>
              <a:rPr lang="en-US" altLang="zh-TW" sz="3800" dirty="0" smtClean="0">
                <a:latin typeface="Arial" pitchFamily="34" charset="0"/>
                <a:ea typeface="微軟正黑體" pitchFamily="34" charset="-120"/>
              </a:rPr>
            </a:br>
            <a:r>
              <a:rPr lang="en-US" altLang="zh-TW" sz="3800" dirty="0" err="1" smtClean="0">
                <a:latin typeface="Arial" pitchFamily="34" charset="0"/>
                <a:ea typeface="微軟正黑體" pitchFamily="34" charset="-120"/>
              </a:rPr>
              <a:t>DevOps</a:t>
            </a:r>
            <a:endParaRPr lang="en-US" altLang="zh-TW" sz="3800" dirty="0">
              <a:latin typeface="Arial" pitchFamily="34" charset="0"/>
              <a:ea typeface="微軟正黑體" pitchFamily="34" charset="-120"/>
            </a:endParaRPr>
          </a:p>
        </p:txBody>
      </p:sp>
      <p:sp>
        <p:nvSpPr>
          <p:cNvPr id="2083" name="Text Box 35"/>
          <p:cNvSpPr txBox="1">
            <a:spLocks noChangeArrowheads="1"/>
          </p:cNvSpPr>
          <p:nvPr/>
        </p:nvSpPr>
        <p:spPr bwMode="auto">
          <a:xfrm>
            <a:off x="2455962" y="4261098"/>
            <a:ext cx="6478588" cy="53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53" tIns="50726" rIns="101453" bIns="50726">
            <a:spAutoFit/>
          </a:bodyPr>
          <a:lstStyle>
            <a:lvl1pPr defTabSz="1014413">
              <a:defRPr kumimoji="1" sz="2400">
                <a:solidFill>
                  <a:schemeClr val="tx1"/>
                </a:solidFill>
                <a:latin typeface="Times New Roman" pitchFamily="18" charset="0"/>
                <a:ea typeface="新細明體" pitchFamily="18" charset="-120"/>
              </a:defRPr>
            </a:lvl1pPr>
            <a:lvl2pPr marL="508000" defTabSz="1014413">
              <a:defRPr kumimoji="1" sz="2400">
                <a:solidFill>
                  <a:schemeClr val="tx1"/>
                </a:solidFill>
                <a:latin typeface="Times New Roman" pitchFamily="18" charset="0"/>
                <a:ea typeface="新細明體" pitchFamily="18" charset="-120"/>
              </a:defRPr>
            </a:lvl2pPr>
            <a:lvl3pPr marL="1014413" defTabSz="1014413">
              <a:defRPr kumimoji="1" sz="2400">
                <a:solidFill>
                  <a:schemeClr val="tx1"/>
                </a:solidFill>
                <a:latin typeface="Times New Roman" pitchFamily="18" charset="0"/>
                <a:ea typeface="新細明體" pitchFamily="18" charset="-120"/>
              </a:defRPr>
            </a:lvl3pPr>
            <a:lvl4pPr marL="1522413" defTabSz="1014413">
              <a:defRPr kumimoji="1" sz="2400">
                <a:solidFill>
                  <a:schemeClr val="tx1"/>
                </a:solidFill>
                <a:latin typeface="Times New Roman" pitchFamily="18" charset="0"/>
                <a:ea typeface="新細明體" pitchFamily="18" charset="-120"/>
              </a:defRPr>
            </a:lvl4pPr>
            <a:lvl5pPr marL="2028825" defTabSz="1014413">
              <a:defRPr kumimoji="1" sz="2400">
                <a:solidFill>
                  <a:schemeClr val="tx1"/>
                </a:solidFill>
                <a:latin typeface="Times New Roman" pitchFamily="18" charset="0"/>
                <a:ea typeface="新細明體" pitchFamily="18" charset="-120"/>
              </a:defRPr>
            </a:lvl5pPr>
            <a:lvl6pPr marL="2486025" defTabSz="1014413" fontAlgn="base">
              <a:spcBef>
                <a:spcPct val="0"/>
              </a:spcBef>
              <a:spcAft>
                <a:spcPct val="0"/>
              </a:spcAft>
              <a:defRPr kumimoji="1" sz="2400">
                <a:solidFill>
                  <a:schemeClr val="tx1"/>
                </a:solidFill>
                <a:latin typeface="Times New Roman" pitchFamily="18" charset="0"/>
                <a:ea typeface="新細明體" pitchFamily="18" charset="-120"/>
              </a:defRPr>
            </a:lvl6pPr>
            <a:lvl7pPr marL="2943225" defTabSz="1014413" fontAlgn="base">
              <a:spcBef>
                <a:spcPct val="0"/>
              </a:spcBef>
              <a:spcAft>
                <a:spcPct val="0"/>
              </a:spcAft>
              <a:defRPr kumimoji="1" sz="2400">
                <a:solidFill>
                  <a:schemeClr val="tx1"/>
                </a:solidFill>
                <a:latin typeface="Times New Roman" pitchFamily="18" charset="0"/>
                <a:ea typeface="新細明體" pitchFamily="18" charset="-120"/>
              </a:defRPr>
            </a:lvl7pPr>
            <a:lvl8pPr marL="3400425" defTabSz="1014413" fontAlgn="base">
              <a:spcBef>
                <a:spcPct val="0"/>
              </a:spcBef>
              <a:spcAft>
                <a:spcPct val="0"/>
              </a:spcAft>
              <a:defRPr kumimoji="1" sz="2400">
                <a:solidFill>
                  <a:schemeClr val="tx1"/>
                </a:solidFill>
                <a:latin typeface="Times New Roman" pitchFamily="18" charset="0"/>
                <a:ea typeface="新細明體" pitchFamily="18" charset="-120"/>
              </a:defRPr>
            </a:lvl8pPr>
            <a:lvl9pPr marL="3857625" defTabSz="1014413" fontAlgn="base">
              <a:spcBef>
                <a:spcPct val="0"/>
              </a:spcBef>
              <a:spcAft>
                <a:spcPct val="0"/>
              </a:spcAft>
              <a:defRPr kumimoji="1" sz="2400">
                <a:solidFill>
                  <a:schemeClr val="tx1"/>
                </a:solidFill>
                <a:latin typeface="Times New Roman" pitchFamily="18" charset="0"/>
                <a:ea typeface="新細明體" pitchFamily="18" charset="-120"/>
              </a:defRPr>
            </a:lvl9pPr>
          </a:lstStyle>
          <a:p>
            <a:pPr algn="r" eaLnBrk="0" hangingPunct="0">
              <a:spcBef>
                <a:spcPct val="50000"/>
              </a:spcBef>
            </a:pPr>
            <a:r>
              <a:rPr kumimoji="0" lang="en-US" altLang="zh-TW" sz="2800" b="1" dirty="0" smtClean="0">
                <a:solidFill>
                  <a:srgbClr val="FFFFFF"/>
                </a:solidFill>
                <a:latin typeface="Arial" pitchFamily="34" charset="0"/>
                <a:ea typeface="微軟正黑體" pitchFamily="34" charset="-120"/>
                <a:cs typeface="華康中黑體"/>
              </a:rPr>
              <a:t>Z00045984</a:t>
            </a:r>
            <a:r>
              <a:rPr kumimoji="0" lang="zh-TW" altLang="en-US" sz="2800" b="1" dirty="0" smtClean="0">
                <a:solidFill>
                  <a:srgbClr val="FFFFFF"/>
                </a:solidFill>
                <a:latin typeface="Arial" pitchFamily="34" charset="0"/>
                <a:ea typeface="微軟正黑體" pitchFamily="34" charset="-120"/>
                <a:cs typeface="華康中黑體"/>
              </a:rPr>
              <a:t> 陸冠綸</a:t>
            </a:r>
            <a:endParaRPr kumimoji="0" lang="en-US" altLang="zh-TW" sz="2800" b="1" dirty="0">
              <a:solidFill>
                <a:srgbClr val="FFFFFF"/>
              </a:solidFill>
              <a:latin typeface="Arial" pitchFamily="34" charset="0"/>
              <a:ea typeface="微軟正黑體" pitchFamily="34" charset="-120"/>
              <a:cs typeface="華康中黑體"/>
            </a:endParaRPr>
          </a:p>
        </p:txBody>
      </p:sp>
    </p:spTree>
    <p:extLst>
      <p:ext uri="{BB962C8B-B14F-4D97-AF65-F5344CB8AC3E}">
        <p14:creationId xmlns:p14="http://schemas.microsoft.com/office/powerpoint/2010/main" val="3045666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solidFill>
                  <a:srgbClr val="FF0000"/>
                </a:solidFill>
                <a:latin typeface="+mn-ea"/>
              </a:rPr>
              <a:t>1.   </a:t>
            </a:r>
            <a:r>
              <a:rPr lang="zh-TW" altLang="en-US" dirty="0" smtClean="0">
                <a:latin typeface="+mn-ea"/>
              </a:rPr>
              <a:t>設定</a:t>
            </a:r>
            <a:r>
              <a:rPr lang="en-US" altLang="zh-TW" dirty="0" smtClean="0">
                <a:latin typeface="+mn-ea"/>
              </a:rPr>
              <a:t>Source Code</a:t>
            </a:r>
            <a:r>
              <a:rPr lang="zh-TW" altLang="en-US" dirty="0" smtClean="0">
                <a:latin typeface="+mn-ea"/>
              </a:rPr>
              <a:t>來自</a:t>
            </a:r>
            <a:r>
              <a:rPr lang="en-US" altLang="zh-TW" dirty="0" err="1" smtClean="0">
                <a:latin typeface="+mn-ea"/>
              </a:rPr>
              <a:t>Gitlab</a:t>
            </a:r>
            <a:r>
              <a:rPr lang="en-US" altLang="zh-TW" dirty="0" smtClean="0">
                <a:latin typeface="+mn-ea"/>
              </a:rPr>
              <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5" name="圖片 4"/>
          <p:cNvPicPr/>
          <p:nvPr/>
        </p:nvPicPr>
        <p:blipFill>
          <a:blip r:embed="rId2">
            <a:extLst>
              <a:ext uri="{28A0092B-C50C-407E-A947-70E740481C1C}">
                <a14:useLocalDpi xmlns:a14="http://schemas.microsoft.com/office/drawing/2010/main" val="0"/>
              </a:ext>
            </a:extLst>
          </a:blip>
          <a:srcRect/>
          <a:stretch>
            <a:fillRect/>
          </a:stretch>
        </p:blipFill>
        <p:spPr bwMode="auto">
          <a:xfrm>
            <a:off x="1303834" y="1969742"/>
            <a:ext cx="5688632" cy="4091556"/>
          </a:xfrm>
          <a:prstGeom prst="rect">
            <a:avLst/>
          </a:prstGeom>
          <a:noFill/>
          <a:ln>
            <a:noFill/>
          </a:ln>
        </p:spPr>
      </p:pic>
    </p:spTree>
    <p:extLst>
      <p:ext uri="{BB962C8B-B14F-4D97-AF65-F5344CB8AC3E}">
        <p14:creationId xmlns:p14="http://schemas.microsoft.com/office/powerpoint/2010/main" val="2487490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solidFill>
                  <a:srgbClr val="FF0000"/>
                </a:solidFill>
                <a:latin typeface="+mn-ea"/>
              </a:rPr>
              <a:t>2.   </a:t>
            </a:r>
            <a:r>
              <a:rPr lang="zh-TW" altLang="en-US" dirty="0">
                <a:latin typeface="+mn-ea"/>
              </a:rPr>
              <a:t>新增</a:t>
            </a:r>
            <a:r>
              <a:rPr lang="en-US" altLang="zh-TW" dirty="0" err="1">
                <a:latin typeface="+mn-ea"/>
              </a:rPr>
              <a:t>Jenkinsfile</a:t>
            </a:r>
            <a:r>
              <a:rPr lang="zh-TW" altLang="en-US" dirty="0">
                <a:latin typeface="+mn-ea"/>
              </a:rPr>
              <a:t>到</a:t>
            </a:r>
            <a:r>
              <a:rPr lang="en-US" altLang="zh-TW" dirty="0" err="1" smtClean="0">
                <a:latin typeface="+mn-ea"/>
              </a:rPr>
              <a:t>Gitlab</a:t>
            </a:r>
            <a:r>
              <a:rPr lang="zh-TW" altLang="en-US" dirty="0" smtClean="0">
                <a:latin typeface="+mn-ea"/>
              </a:rPr>
              <a:t>專案並開始寫腳本</a:t>
            </a:r>
            <a:r>
              <a:rPr lang="en-US" altLang="zh-TW" dirty="0" smtClean="0">
                <a:latin typeface="+mn-ea"/>
              </a:rPr>
              <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7" name="圖片 6"/>
          <p:cNvPicPr/>
          <p:nvPr/>
        </p:nvPicPr>
        <p:blipFill rotWithShape="1">
          <a:blip r:embed="rId2">
            <a:extLst>
              <a:ext uri="{28A0092B-C50C-407E-A947-70E740481C1C}">
                <a14:useLocalDpi xmlns:a14="http://schemas.microsoft.com/office/drawing/2010/main" val="0"/>
              </a:ext>
            </a:extLst>
          </a:blip>
          <a:srcRect l="24845" t="36748"/>
          <a:stretch/>
        </p:blipFill>
        <p:spPr bwMode="auto">
          <a:xfrm>
            <a:off x="1159818" y="1956842"/>
            <a:ext cx="6552728" cy="4320480"/>
          </a:xfrm>
          <a:prstGeom prst="rect">
            <a:avLst/>
          </a:prstGeom>
          <a:noFill/>
          <a:ln>
            <a:noFill/>
          </a:ln>
        </p:spPr>
      </p:pic>
    </p:spTree>
    <p:extLst>
      <p:ext uri="{BB962C8B-B14F-4D97-AF65-F5344CB8AC3E}">
        <p14:creationId xmlns:p14="http://schemas.microsoft.com/office/powerpoint/2010/main" val="234446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457200" indent="-457200">
              <a:buAutoNum type="arabicPeriod" startAt="3"/>
            </a:pPr>
            <a:r>
              <a:rPr lang="zh-TW" altLang="zh-TW" dirty="0" smtClean="0"/>
              <a:t>驗證</a:t>
            </a:r>
            <a:r>
              <a:rPr lang="zh-TW" altLang="zh-TW" dirty="0"/>
              <a:t>是否可正常取得並執行</a:t>
            </a:r>
            <a:r>
              <a:rPr lang="zh-TW" altLang="zh-TW" dirty="0" smtClean="0"/>
              <a:t>：</a:t>
            </a:r>
            <a:endParaRPr lang="en-US" altLang="zh-TW" dirty="0" smtClean="0"/>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endParaRPr lang="en-US" altLang="zh-TW" dirty="0">
              <a:latin typeface="+mn-ea"/>
            </a:endParaRPr>
          </a:p>
          <a:p>
            <a:pPr marL="457200" indent="-457200">
              <a:buAutoNum type="arabicPeriod" startAt="3"/>
            </a:pPr>
            <a:endParaRPr lang="en-US" altLang="zh-TW" dirty="0" smtClean="0">
              <a:latin typeface="+mn-ea"/>
            </a:endParaRPr>
          </a:p>
          <a:p>
            <a:pPr marL="457200" indent="-457200">
              <a:buAutoNum type="arabicPeriod" startAt="3"/>
            </a:pPr>
            <a:r>
              <a:rPr lang="zh-TW" altLang="en-US" dirty="0" smtClean="0">
                <a:latin typeface="+mn-ea"/>
              </a:rPr>
              <a:t>如果可以執行，更改</a:t>
            </a:r>
            <a:r>
              <a:rPr lang="en-US" altLang="zh-TW" dirty="0" err="1" smtClean="0">
                <a:latin typeface="+mn-ea"/>
              </a:rPr>
              <a:t>Jenkinsfile</a:t>
            </a:r>
            <a:r>
              <a:rPr lang="zh-TW" altLang="en-US" dirty="0" smtClean="0">
                <a:latin typeface="+mn-ea"/>
              </a:rPr>
              <a:t>為透過本機的</a:t>
            </a:r>
            <a:r>
              <a:rPr lang="en-US" altLang="zh-TW" dirty="0" smtClean="0">
                <a:latin typeface="+mn-ea"/>
              </a:rPr>
              <a:t>agent</a:t>
            </a:r>
            <a:r>
              <a:rPr lang="zh-TW" altLang="en-US" dirty="0" smtClean="0">
                <a:latin typeface="+mn-ea"/>
              </a:rPr>
              <a:t>啟動</a:t>
            </a:r>
            <a:endParaRPr lang="en-US" altLang="zh-TW" dirty="0" smtClean="0">
              <a:latin typeface="+mn-ea"/>
            </a:endParaRPr>
          </a:p>
          <a:p>
            <a:pPr marL="457200" indent="-457200">
              <a:buAutoNum type="arabicPeriod" startAt="3"/>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5" name="圖片 4"/>
          <p:cNvPicPr/>
          <p:nvPr/>
        </p:nvPicPr>
        <p:blipFill rotWithShape="1">
          <a:blip r:embed="rId2" cstate="print">
            <a:extLst>
              <a:ext uri="{28A0092B-C50C-407E-A947-70E740481C1C}">
                <a14:useLocalDpi xmlns:a14="http://schemas.microsoft.com/office/drawing/2010/main" val="0"/>
              </a:ext>
            </a:extLst>
          </a:blip>
          <a:srcRect l="35645" t="14856"/>
          <a:stretch/>
        </p:blipFill>
        <p:spPr bwMode="auto">
          <a:xfrm>
            <a:off x="1303834" y="1956842"/>
            <a:ext cx="3744416" cy="2160240"/>
          </a:xfrm>
          <a:prstGeom prst="rect">
            <a:avLst/>
          </a:prstGeom>
          <a:noFill/>
          <a:ln>
            <a:noFill/>
          </a:ln>
        </p:spPr>
      </p:pic>
      <p:pic>
        <p:nvPicPr>
          <p:cNvPr id="8" name="圖片 7"/>
          <p:cNvPicPr/>
          <p:nvPr/>
        </p:nvPicPr>
        <p:blipFill rotWithShape="1">
          <a:blip r:embed="rId3">
            <a:extLst>
              <a:ext uri="{28A0092B-C50C-407E-A947-70E740481C1C}">
                <a14:useLocalDpi xmlns:a14="http://schemas.microsoft.com/office/drawing/2010/main" val="0"/>
              </a:ext>
            </a:extLst>
          </a:blip>
          <a:srcRect l="1899" t="27923" b="45173"/>
          <a:stretch/>
        </p:blipFill>
        <p:spPr bwMode="auto">
          <a:xfrm>
            <a:off x="1231826" y="4693146"/>
            <a:ext cx="5688632" cy="1800200"/>
          </a:xfrm>
          <a:prstGeom prst="rect">
            <a:avLst/>
          </a:prstGeom>
          <a:noFill/>
          <a:ln>
            <a:noFill/>
          </a:ln>
        </p:spPr>
      </p:pic>
    </p:spTree>
    <p:extLst>
      <p:ext uri="{BB962C8B-B14F-4D97-AF65-F5344CB8AC3E}">
        <p14:creationId xmlns:p14="http://schemas.microsoft.com/office/powerpoint/2010/main" val="45485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457200" indent="-457200">
              <a:buAutoNum type="arabicPeriod" startAt="5"/>
            </a:pPr>
            <a:r>
              <a:rPr lang="zh-TW" altLang="en-US" dirty="0" smtClean="0">
                <a:latin typeface="+mn-ea"/>
              </a:rPr>
              <a:t>新增</a:t>
            </a:r>
            <a:r>
              <a:rPr lang="en-US" altLang="zh-TW" dirty="0" smtClean="0">
                <a:latin typeface="+mn-ea"/>
              </a:rPr>
              <a:t>Package</a:t>
            </a:r>
            <a:r>
              <a:rPr lang="zh-TW" altLang="en-US" dirty="0" smtClean="0">
                <a:latin typeface="+mn-ea"/>
              </a:rPr>
              <a:t>、</a:t>
            </a:r>
            <a:r>
              <a:rPr lang="en-US" altLang="zh-TW" dirty="0" smtClean="0">
                <a:latin typeface="+mn-ea"/>
              </a:rPr>
              <a:t>Deploy</a:t>
            </a:r>
            <a:r>
              <a:rPr lang="zh-TW" altLang="en-US" dirty="0" smtClean="0">
                <a:latin typeface="+mn-ea"/>
              </a:rPr>
              <a:t> 到</a:t>
            </a:r>
            <a:r>
              <a:rPr lang="en-US" altLang="zh-TW" dirty="0" smtClean="0">
                <a:latin typeface="+mn-ea"/>
              </a:rPr>
              <a:t> </a:t>
            </a:r>
            <a:r>
              <a:rPr lang="en-US" altLang="zh-TW" dirty="0" err="1" smtClean="0">
                <a:latin typeface="+mn-ea"/>
              </a:rPr>
              <a:t>Jenkinsfile</a:t>
            </a:r>
            <a:r>
              <a:rPr lang="zh-TW" altLang="en-US" dirty="0" smtClean="0">
                <a:latin typeface="+mn-ea"/>
              </a:rPr>
              <a:t>並驗證是否可以執行</a:t>
            </a:r>
            <a:endParaRPr lang="en-US" altLang="zh-TW" dirty="0" smtClean="0">
              <a:latin typeface="+mn-ea"/>
            </a:endParaRPr>
          </a:p>
          <a:p>
            <a:pPr marL="0" indent="0">
              <a:buNone/>
            </a:pPr>
            <a:r>
              <a:rPr lang="zh-TW" altLang="en-US" dirty="0">
                <a:latin typeface="+mn-ea"/>
              </a:rPr>
              <a:t> </a:t>
            </a:r>
            <a:r>
              <a:rPr lang="zh-TW" altLang="en-US" dirty="0" smtClean="0">
                <a:latin typeface="+mn-ea"/>
              </a:rPr>
              <a:t>     </a:t>
            </a:r>
            <a:r>
              <a:rPr lang="en-US" altLang="zh-TW" dirty="0" smtClean="0">
                <a:latin typeface="+mn-ea"/>
              </a:rPr>
              <a:t>(</a:t>
            </a:r>
            <a:r>
              <a:rPr lang="zh-TW" altLang="en-US" dirty="0" smtClean="0">
                <a:latin typeface="+mn-ea"/>
              </a:rPr>
              <a:t>重複步驟</a:t>
            </a:r>
            <a:r>
              <a:rPr lang="en-US" altLang="zh-TW" dirty="0" smtClean="0">
                <a:latin typeface="+mn-ea"/>
              </a:rPr>
              <a:t>2-4)</a:t>
            </a:r>
            <a:br>
              <a:rPr lang="en-US" altLang="zh-TW" dirty="0" smtClean="0">
                <a:latin typeface="+mn-ea"/>
              </a:rPr>
            </a:br>
            <a:endParaRPr lang="en-US" altLang="zh-TW" dirty="0" smtClean="0">
              <a:latin typeface="+mn-ea"/>
            </a:endParaRPr>
          </a:p>
          <a:p>
            <a:pPr marL="457200" indent="-457200">
              <a:buFont typeface="+mj-lt"/>
              <a:buAutoNum type="arabicPeriod"/>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64" y="2388890"/>
            <a:ext cx="8292589" cy="4248472"/>
          </a:xfrm>
          <a:prstGeom prst="rect">
            <a:avLst/>
          </a:prstGeom>
        </p:spPr>
      </p:pic>
      <p:sp>
        <p:nvSpPr>
          <p:cNvPr id="4" name="矩形 3"/>
          <p:cNvSpPr/>
          <p:nvPr/>
        </p:nvSpPr>
        <p:spPr>
          <a:xfrm>
            <a:off x="1735882" y="4513126"/>
            <a:ext cx="1728192"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8" name="矩形 7"/>
          <p:cNvSpPr/>
          <p:nvPr/>
        </p:nvSpPr>
        <p:spPr>
          <a:xfrm>
            <a:off x="1741240" y="5917282"/>
            <a:ext cx="2010866"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Tree>
    <p:extLst>
      <p:ext uri="{BB962C8B-B14F-4D97-AF65-F5344CB8AC3E}">
        <p14:creationId xmlns:p14="http://schemas.microsoft.com/office/powerpoint/2010/main" val="3188457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CSLAW</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4" name="圖片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69" y="1236762"/>
            <a:ext cx="3384377" cy="4752528"/>
          </a:xfrm>
          <a:prstGeom prst="rect">
            <a:avLst/>
          </a:prstGeom>
        </p:spPr>
      </p:pic>
      <p:sp>
        <p:nvSpPr>
          <p:cNvPr id="5" name="文字方塊 4"/>
          <p:cNvSpPr txBox="1"/>
          <p:nvPr/>
        </p:nvSpPr>
        <p:spPr>
          <a:xfrm>
            <a:off x="4112146" y="2316882"/>
            <a:ext cx="5497490" cy="4185761"/>
          </a:xfrm>
          <a:prstGeom prst="rect">
            <a:avLst/>
          </a:prstGeom>
          <a:noFill/>
        </p:spPr>
        <p:txBody>
          <a:bodyPr wrap="square" rtlCol="0">
            <a:spAutoFit/>
          </a:bodyPr>
          <a:lstStyle/>
          <a:p>
            <a:r>
              <a:rPr lang="zh-TW" altLang="zh-TW" sz="2200" dirty="0" smtClean="0">
                <a:solidFill>
                  <a:srgbClr val="000000"/>
                </a:solidFill>
                <a:latin typeface="微軟正黑體"/>
                <a:ea typeface="微軟正黑體"/>
              </a:rPr>
              <a:t>存放</a:t>
            </a:r>
            <a:r>
              <a:rPr lang="en-US" altLang="zh-TW" sz="2200" dirty="0" smtClean="0">
                <a:solidFill>
                  <a:srgbClr val="000000"/>
                </a:solidFill>
                <a:latin typeface="微軟正黑體"/>
                <a:ea typeface="微軟正黑體"/>
              </a:rPr>
              <a:t>Email </a:t>
            </a:r>
            <a:r>
              <a:rPr lang="zh-TW" altLang="en-US" sz="2200" dirty="0" smtClean="0">
                <a:solidFill>
                  <a:srgbClr val="000000"/>
                </a:solidFill>
                <a:latin typeface="微軟正黑體"/>
                <a:ea typeface="微軟正黑體"/>
              </a:rPr>
              <a:t>模板</a:t>
            </a:r>
            <a:endParaRPr lang="zh-TW" altLang="zh-TW" sz="2200" dirty="0">
              <a:solidFill>
                <a:srgbClr val="000000"/>
              </a:solidFill>
              <a:latin typeface="微軟正黑體"/>
              <a:ea typeface="微軟正黑體"/>
            </a:endParaRPr>
          </a:p>
          <a:p>
            <a:endParaRPr lang="en-US" altLang="zh-TW" sz="2200" dirty="0" smtClean="0">
              <a:solidFill>
                <a:srgbClr val="000000"/>
              </a:solidFill>
              <a:latin typeface="微軟正黑體"/>
              <a:ea typeface="微軟正黑體"/>
            </a:endParaRPr>
          </a:p>
          <a:p>
            <a:r>
              <a:rPr lang="zh-TW" altLang="en-US" sz="2200" dirty="0" smtClean="0">
                <a:solidFill>
                  <a:srgbClr val="000000"/>
                </a:solidFill>
                <a:latin typeface="微軟正黑體"/>
                <a:ea typeface="微軟正黑體"/>
              </a:rPr>
              <a:t>原始碼與</a:t>
            </a:r>
            <a:r>
              <a:rPr lang="en-US" altLang="zh-TW" sz="2200" dirty="0" smtClean="0">
                <a:solidFill>
                  <a:srgbClr val="000000"/>
                </a:solidFill>
                <a:latin typeface="微軟正黑體"/>
                <a:ea typeface="微軟正黑體"/>
              </a:rPr>
              <a:t>UT</a:t>
            </a:r>
            <a:endParaRPr lang="en-US" altLang="zh-TW" sz="2200" dirty="0">
              <a:solidFill>
                <a:srgbClr val="000000"/>
              </a:solidFill>
              <a:latin typeface="微軟正黑體"/>
              <a:ea typeface="微軟正黑體"/>
            </a:endParaRPr>
          </a:p>
          <a:p>
            <a:endParaRPr lang="en-US" altLang="zh-TW" sz="2200" b="1" dirty="0" smtClean="0">
              <a:solidFill>
                <a:srgbClr val="000000"/>
              </a:solidFill>
              <a:latin typeface="微軟正黑體"/>
              <a:ea typeface="微軟正黑體"/>
            </a:endParaRPr>
          </a:p>
          <a:p>
            <a:r>
              <a:rPr lang="zh-TW" altLang="zh-TW" sz="2200" dirty="0" smtClean="0">
                <a:solidFill>
                  <a:srgbClr val="000000"/>
                </a:solidFill>
                <a:latin typeface="微軟正黑體"/>
                <a:ea typeface="微軟正黑體"/>
              </a:rPr>
              <a:t>不想</a:t>
            </a:r>
            <a:r>
              <a:rPr lang="zh-TW" altLang="zh-TW" sz="2200" dirty="0">
                <a:solidFill>
                  <a:srgbClr val="000000"/>
                </a:solidFill>
                <a:latin typeface="微軟正黑體"/>
                <a:ea typeface="微軟正黑體"/>
              </a:rPr>
              <a:t>被系統追蹤紀錄的檔案清單，要再專案開始前加入</a:t>
            </a:r>
            <a:r>
              <a:rPr lang="en-US" altLang="zh-TW" sz="2200" dirty="0" err="1">
                <a:solidFill>
                  <a:srgbClr val="000000"/>
                </a:solidFill>
                <a:latin typeface="微軟正黑體"/>
                <a:ea typeface="微軟正黑體"/>
              </a:rPr>
              <a:t>gitignore</a:t>
            </a:r>
            <a:r>
              <a:rPr lang="zh-TW" altLang="zh-TW" sz="2200" dirty="0">
                <a:solidFill>
                  <a:srgbClr val="000000"/>
                </a:solidFill>
                <a:latin typeface="微軟正黑體"/>
                <a:ea typeface="微軟正黑體"/>
              </a:rPr>
              <a:t>才有效</a:t>
            </a:r>
          </a:p>
          <a:p>
            <a:pPr>
              <a:lnSpc>
                <a:spcPct val="200000"/>
              </a:lnSpc>
            </a:pPr>
            <a:r>
              <a:rPr lang="zh-TW" altLang="zh-TW" sz="2200" dirty="0" smtClean="0">
                <a:solidFill>
                  <a:srgbClr val="000000"/>
                </a:solidFill>
                <a:latin typeface="微軟正黑體"/>
                <a:ea typeface="微軟正黑體"/>
              </a:rPr>
              <a:t>記錄</a:t>
            </a:r>
            <a:r>
              <a:rPr lang="en-US" altLang="zh-TW" sz="2200" dirty="0" smtClean="0">
                <a:solidFill>
                  <a:srgbClr val="000000"/>
                </a:solidFill>
                <a:latin typeface="微軟正黑體"/>
                <a:ea typeface="微軟正黑體"/>
              </a:rPr>
              <a:t> </a:t>
            </a:r>
            <a:r>
              <a:rPr lang="en-US" altLang="zh-TW" sz="2200" dirty="0">
                <a:solidFill>
                  <a:srgbClr val="000000"/>
                </a:solidFill>
                <a:latin typeface="微軟正黑體"/>
                <a:ea typeface="微軟正黑體"/>
              </a:rPr>
              <a:t>pipeline </a:t>
            </a:r>
            <a:r>
              <a:rPr lang="zh-TW" altLang="zh-TW" sz="2200" dirty="0">
                <a:solidFill>
                  <a:srgbClr val="000000"/>
                </a:solidFill>
                <a:latin typeface="微軟正黑體"/>
                <a:ea typeface="微軟正黑體"/>
              </a:rPr>
              <a:t>階段訊息 環境變數及</a:t>
            </a:r>
            <a:r>
              <a:rPr lang="zh-TW" altLang="zh-TW" sz="2200" dirty="0" smtClean="0">
                <a:solidFill>
                  <a:srgbClr val="000000"/>
                </a:solidFill>
                <a:latin typeface="微軟正黑體"/>
                <a:ea typeface="微軟正黑體"/>
              </a:rPr>
              <a:t>參數</a:t>
            </a:r>
            <a:endParaRPr lang="zh-TW" altLang="zh-TW" sz="2200" dirty="0">
              <a:solidFill>
                <a:srgbClr val="000000"/>
              </a:solidFill>
              <a:latin typeface="微軟正黑體"/>
              <a:ea typeface="微軟正黑體"/>
            </a:endParaRPr>
          </a:p>
          <a:p>
            <a:pPr>
              <a:lnSpc>
                <a:spcPct val="200000"/>
              </a:lnSpc>
            </a:pPr>
            <a:r>
              <a:rPr lang="en-US" altLang="zh-TW" sz="2200" dirty="0" smtClean="0">
                <a:solidFill>
                  <a:srgbClr val="000000"/>
                </a:solidFill>
                <a:latin typeface="微軟正黑體"/>
                <a:ea typeface="微軟正黑體"/>
              </a:rPr>
              <a:t>Pom.xml(Project </a:t>
            </a:r>
            <a:r>
              <a:rPr lang="en-US" altLang="zh-TW" sz="2200" dirty="0">
                <a:solidFill>
                  <a:srgbClr val="000000"/>
                </a:solidFill>
                <a:latin typeface="微軟正黑體"/>
                <a:ea typeface="微軟正黑體"/>
              </a:rPr>
              <a:t>Object Model</a:t>
            </a:r>
            <a:r>
              <a:rPr lang="zh-TW" altLang="zh-TW" sz="2200" dirty="0">
                <a:solidFill>
                  <a:srgbClr val="000000"/>
                </a:solidFill>
                <a:latin typeface="微軟正黑體"/>
                <a:ea typeface="微軟正黑體"/>
              </a:rPr>
              <a:t>，</a:t>
            </a:r>
            <a:r>
              <a:rPr lang="en-US" altLang="zh-TW" sz="2200" dirty="0">
                <a:solidFill>
                  <a:srgbClr val="000000"/>
                </a:solidFill>
                <a:latin typeface="微軟正黑體"/>
                <a:ea typeface="微軟正黑體"/>
              </a:rPr>
              <a:t>POM)</a:t>
            </a:r>
            <a:endParaRPr lang="zh-TW" altLang="zh-TW" sz="2200" dirty="0">
              <a:solidFill>
                <a:srgbClr val="000000"/>
              </a:solidFill>
              <a:latin typeface="微軟正黑體"/>
              <a:ea typeface="微軟正黑體"/>
            </a:endParaRPr>
          </a:p>
          <a:p>
            <a:r>
              <a:rPr lang="en-US" altLang="zh-TW" sz="2200" dirty="0">
                <a:solidFill>
                  <a:srgbClr val="000000"/>
                </a:solidFill>
                <a:latin typeface="微軟正黑體"/>
                <a:ea typeface="微軟正黑體"/>
              </a:rPr>
              <a:t>Maven</a:t>
            </a:r>
            <a:r>
              <a:rPr lang="zh-TW" altLang="zh-TW" sz="2200" dirty="0">
                <a:solidFill>
                  <a:srgbClr val="000000"/>
                </a:solidFill>
                <a:latin typeface="微軟正黑體"/>
                <a:ea typeface="微軟正黑體"/>
              </a:rPr>
              <a:t>記錄版本參數，統一管理參數 </a:t>
            </a:r>
          </a:p>
          <a:p>
            <a:endParaRPr lang="zh-TW" altLang="en-US" dirty="0" err="1" smtClean="0">
              <a:solidFill>
                <a:srgbClr val="000000"/>
              </a:solidFill>
              <a:latin typeface="Arial"/>
              <a:ea typeface="微軟正黑體"/>
            </a:endParaRPr>
          </a:p>
        </p:txBody>
      </p:sp>
    </p:spTree>
    <p:extLst>
      <p:ext uri="{BB962C8B-B14F-4D97-AF65-F5344CB8AC3E}">
        <p14:creationId xmlns:p14="http://schemas.microsoft.com/office/powerpoint/2010/main" val="331667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799778" y="444674"/>
            <a:ext cx="8323460" cy="1013619"/>
          </a:xfrm>
        </p:spPr>
        <p:txBody>
          <a:bodyPr/>
          <a:lstStyle/>
          <a:p>
            <a:r>
              <a:rPr lang="zh-TW" altLang="en-US" smtClean="0"/>
              <a:t>持續測試（</a:t>
            </a:r>
            <a:r>
              <a:rPr lang="en-US" altLang="zh-TW" dirty="0" smtClean="0"/>
              <a:t>Continuous integration</a:t>
            </a:r>
            <a:r>
              <a:rPr lang="zh-TW" altLang="en-US" dirty="0" smtClean="0"/>
              <a:t>，</a:t>
            </a:r>
            <a:r>
              <a:rPr lang="en-US" altLang="zh-TW" dirty="0" smtClean="0"/>
              <a:t>CI)</a:t>
            </a:r>
            <a:endParaRPr lang="zh-TW" altLang="en-US" sz="3600" dirty="0"/>
          </a:p>
        </p:txBody>
      </p:sp>
      <p:sp>
        <p:nvSpPr>
          <p:cNvPr id="3" name="內容版面配置區 2"/>
          <p:cNvSpPr>
            <a:spLocks noGrp="1"/>
          </p:cNvSpPr>
          <p:nvPr>
            <p:ph idx="1"/>
          </p:nvPr>
        </p:nvSpPr>
        <p:spPr/>
        <p:txBody>
          <a:bodyPr/>
          <a:lstStyle/>
          <a:p>
            <a:r>
              <a:rPr lang="zh-TW" altLang="en-US" b="1" dirty="0"/>
              <a:t>持續整合（英語：</a:t>
            </a:r>
            <a:r>
              <a:rPr lang="en-US" altLang="zh-TW" b="1" dirty="0"/>
              <a:t>Continuous integration</a:t>
            </a:r>
            <a:r>
              <a:rPr lang="zh-TW" altLang="en-US" b="1" dirty="0"/>
              <a:t>，縮寫</a:t>
            </a:r>
            <a:r>
              <a:rPr lang="en-US" altLang="zh-TW" b="1" dirty="0"/>
              <a:t>CI</a:t>
            </a:r>
            <a:r>
              <a:rPr lang="zh-TW" altLang="en-US" b="1" dirty="0"/>
              <a:t>），又譯為持續集成，是一種軟體工程流程，是將所有軟體工程師對於軟體的工作副本持續整合到共享主線（</a:t>
            </a:r>
            <a:r>
              <a:rPr lang="en-US" altLang="zh-TW" b="1" dirty="0"/>
              <a:t>mainline</a:t>
            </a:r>
            <a:r>
              <a:rPr lang="zh-TW" altLang="en-US" b="1" dirty="0"/>
              <a:t>）的一種舉措。</a:t>
            </a:r>
          </a:p>
          <a:p>
            <a:r>
              <a:rPr lang="zh-TW" altLang="en-US" dirty="0" smtClean="0"/>
              <a:t>經常</a:t>
            </a:r>
            <a:r>
              <a:rPr lang="zh-TW" altLang="en-US" dirty="0"/>
              <a:t>將新的或改變的程式碼與現有的程式碼庫進行匯集，這作業應該頻繁地發生，在提交和構建之間不存在中間窗口，並且沒有錯誤可以在沒有開發人員注意到並立即糾正的情況下產生。最佳的做法是透過每次提交一個程式庫來觸發建構，而不是定期預定的版本才進行建構。在快速提交的多開發者環境實踐是這樣的：在每次提交之後的短時間內觸發，然後在時間到期後開始建構，或者在上次建構間隔一段時間之後。許多自動化工具都有提供相關的自動化排程。</a:t>
            </a:r>
          </a:p>
          <a:p>
            <a:pPr marL="0" indent="0">
              <a:buNone/>
            </a:pPr>
            <a:endParaRPr lang="en-US" altLang="zh-TW" dirty="0" smtClean="0"/>
          </a:p>
          <a:p>
            <a:endParaRPr lang="zh-TW" altLang="en-US" dirty="0"/>
          </a:p>
        </p:txBody>
      </p:sp>
    </p:spTree>
    <p:extLst>
      <p:ext uri="{BB962C8B-B14F-4D97-AF65-F5344CB8AC3E}">
        <p14:creationId xmlns:p14="http://schemas.microsoft.com/office/powerpoint/2010/main" val="2029000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endParaRPr lang="en-US" altLang="zh-TW" sz="2400" b="1" dirty="0">
              <a:latin typeface="+mn-ea"/>
            </a:endParaRPr>
          </a:p>
          <a:p>
            <a:pPr marL="0" indent="0">
              <a:buNone/>
            </a:pPr>
            <a:r>
              <a:rPr lang="en-US" altLang="zh-TW" dirty="0" smtClean="0">
                <a:latin typeface="+mn-ea"/>
              </a:rPr>
              <a:t>@Before</a:t>
            </a:r>
            <a:r>
              <a:rPr lang="zh-TW" altLang="en-US" dirty="0" smtClean="0">
                <a:latin typeface="+mn-ea"/>
              </a:rPr>
              <a:t> </a:t>
            </a:r>
            <a:r>
              <a:rPr lang="en-US" altLang="zh-TW" dirty="0" smtClean="0">
                <a:latin typeface="+mn-ea"/>
              </a:rPr>
              <a:t>-</a:t>
            </a:r>
            <a:r>
              <a:rPr lang="zh-TW" altLang="en-US" dirty="0" smtClean="0">
                <a:latin typeface="+mn-ea"/>
              </a:rPr>
              <a:t> 每個</a:t>
            </a:r>
            <a:r>
              <a:rPr lang="en-US" altLang="zh-TW" dirty="0" smtClean="0">
                <a:latin typeface="+mn-ea"/>
              </a:rPr>
              <a:t>Test</a:t>
            </a:r>
            <a:r>
              <a:rPr lang="zh-TW" altLang="en-US" dirty="0" smtClean="0">
                <a:latin typeface="+mn-ea"/>
              </a:rPr>
              <a:t>前預做的動作</a:t>
            </a:r>
            <a:endParaRPr lang="en-US" altLang="zh-TW" dirty="0" smtClean="0">
              <a:latin typeface="+mn-ea"/>
            </a:endParaRPr>
          </a:p>
          <a:p>
            <a:pPr marL="0" indent="0">
              <a:buNone/>
            </a:pPr>
            <a:r>
              <a:rPr lang="en-US" altLang="zh-TW" dirty="0" err="1" smtClean="0">
                <a:latin typeface="+mn-ea"/>
              </a:rPr>
              <a:t>assertEquals</a:t>
            </a:r>
            <a:r>
              <a:rPr lang="en-US" altLang="zh-TW" dirty="0" smtClean="0">
                <a:latin typeface="+mn-ea"/>
              </a:rPr>
              <a:t>(</a:t>
            </a:r>
            <a:r>
              <a:rPr lang="zh-TW" altLang="en-US" dirty="0" smtClean="0">
                <a:latin typeface="+mn-ea"/>
              </a:rPr>
              <a:t> </a:t>
            </a:r>
            <a:r>
              <a:rPr lang="en-US" altLang="zh-TW" b="1" dirty="0" smtClean="0">
                <a:solidFill>
                  <a:srgbClr val="0000FF"/>
                </a:solidFill>
                <a:latin typeface="+mn-ea"/>
              </a:rPr>
              <a:t>Test</a:t>
            </a:r>
            <a:r>
              <a:rPr lang="zh-TW" altLang="en-US" b="1" dirty="0" smtClean="0">
                <a:solidFill>
                  <a:srgbClr val="0000FF"/>
                </a:solidFill>
                <a:latin typeface="+mn-ea"/>
              </a:rPr>
              <a:t>中做出來的結果</a:t>
            </a:r>
            <a:r>
              <a:rPr lang="en-US" altLang="zh-TW" dirty="0" smtClean="0">
                <a:latin typeface="+mn-ea"/>
              </a:rPr>
              <a:t>,</a:t>
            </a:r>
            <a:r>
              <a:rPr lang="zh-TW" altLang="en-US" b="1" dirty="0" smtClean="0">
                <a:solidFill>
                  <a:srgbClr val="FF0000"/>
                </a:solidFill>
                <a:latin typeface="+mn-ea"/>
              </a:rPr>
              <a:t>實際透過原始碼跑出來的結果</a:t>
            </a:r>
            <a:r>
              <a:rPr lang="en-US" altLang="zh-TW" dirty="0" smtClean="0">
                <a:latin typeface="+mn-ea"/>
              </a:rPr>
              <a:t>)</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7" name="圖片 6" descr="git - cslaw/src/test/java/com/ebizprise/ctbc/project/model/NotificationMailTest.java - Eclipse IDE"/>
          <p:cNvPicPr>
            <a:picLocks noChangeAspect="1"/>
          </p:cNvPicPr>
          <p:nvPr/>
        </p:nvPicPr>
        <p:blipFill rotWithShape="1">
          <a:blip r:embed="rId3">
            <a:extLst>
              <a:ext uri="{28A0092B-C50C-407E-A947-70E740481C1C}">
                <a14:useLocalDpi xmlns:a14="http://schemas.microsoft.com/office/drawing/2010/main" val="0"/>
              </a:ext>
            </a:extLst>
          </a:blip>
          <a:srcRect l="19838" t="29169" r="46235" b="46789"/>
          <a:stretch/>
        </p:blipFill>
        <p:spPr>
          <a:xfrm>
            <a:off x="1159816" y="3036962"/>
            <a:ext cx="6937487" cy="2646742"/>
          </a:xfrm>
          <a:prstGeom prst="rect">
            <a:avLst/>
          </a:prstGeom>
        </p:spPr>
      </p:pic>
    </p:spTree>
    <p:extLst>
      <p:ext uri="{BB962C8B-B14F-4D97-AF65-F5344CB8AC3E}">
        <p14:creationId xmlns:p14="http://schemas.microsoft.com/office/powerpoint/2010/main" val="233581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endParaRPr lang="en-US" altLang="zh-TW" sz="2400" b="1" dirty="0">
              <a:latin typeface="+mn-ea"/>
            </a:endParaRPr>
          </a:p>
          <a:p>
            <a:pPr marL="0" indent="0">
              <a:buNone/>
            </a:pPr>
            <a:r>
              <a:rPr lang="zh-TW" altLang="en-US" dirty="0" smtClean="0">
                <a:latin typeface="+mn-ea"/>
              </a:rPr>
              <a:t>第一個卡關</a:t>
            </a:r>
            <a:r>
              <a:rPr lang="en-US" altLang="zh-TW" dirty="0" smtClean="0">
                <a:latin typeface="+mn-ea"/>
              </a:rPr>
              <a:t>:</a:t>
            </a:r>
            <a:r>
              <a:rPr lang="en-US" altLang="zh-TW" dirty="0" err="1" smtClean="0">
                <a:latin typeface="+mn-ea"/>
              </a:rPr>
              <a:t>ToString</a:t>
            </a:r>
            <a:r>
              <a:rPr lang="en-US" altLang="zh-TW" dirty="0" smtClean="0">
                <a:latin typeface="+mn-ea"/>
              </a:rPr>
              <a:t>()</a:t>
            </a:r>
          </a:p>
          <a:p>
            <a:pPr marL="0" indent="0">
              <a:buNone/>
            </a:pPr>
            <a:r>
              <a:rPr lang="zh-TW" altLang="en-US" dirty="0" smtClean="0">
                <a:latin typeface="+mn-ea"/>
              </a:rPr>
              <a:t>沒有辦法透過原始碼知道</a:t>
            </a:r>
            <a:r>
              <a:rPr lang="en-US" altLang="zh-TW" dirty="0" smtClean="0">
                <a:latin typeface="+mn-ea"/>
              </a:rPr>
              <a:t>return</a:t>
            </a:r>
            <a:r>
              <a:rPr lang="zh-TW" altLang="en-US" dirty="0" smtClean="0">
                <a:latin typeface="+mn-ea"/>
              </a:rPr>
              <a:t>結果長怎樣</a:t>
            </a: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r>
              <a:rPr lang="zh-TW" altLang="en-US" dirty="0" smtClean="0">
                <a:latin typeface="+mn-ea"/>
              </a:rPr>
              <a:t>要透過錯誤訊息才知道回傳的格式</a:t>
            </a: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endParaRPr lang="en-US" altLang="zh-TW" dirty="0">
              <a:latin typeface="+mn-ea"/>
            </a:endParaRPr>
          </a:p>
          <a:p>
            <a:pPr marL="0" indent="0">
              <a:buNone/>
            </a:pPr>
            <a:endParaRPr lang="en-US" altLang="zh-TW" dirty="0" smtClean="0">
              <a:latin typeface="+mn-ea"/>
            </a:endParaRPr>
          </a:p>
          <a:p>
            <a:pPr marL="0" indent="0">
              <a:buNone/>
            </a:pPr>
            <a:r>
              <a:rPr lang="zh-TW" altLang="en-US" dirty="0">
                <a:latin typeface="+mn-ea"/>
              </a:rPr>
              <a:t>接著</a:t>
            </a:r>
            <a:r>
              <a:rPr lang="zh-TW" altLang="en-US" dirty="0" smtClean="0">
                <a:latin typeface="+mn-ea"/>
              </a:rPr>
              <a:t>要在測試檔中湊出</a:t>
            </a:r>
            <a:r>
              <a:rPr lang="zh-TW" altLang="en-US" dirty="0">
                <a:latin typeface="+mn-ea"/>
              </a:rPr>
              <a:t>與實際回傳相同的</a:t>
            </a:r>
            <a:r>
              <a:rPr lang="zh-TW" altLang="en-US" dirty="0" smtClean="0">
                <a:latin typeface="+mn-ea"/>
              </a:rPr>
              <a:t>字串。</a:t>
            </a: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86" y="2688409"/>
            <a:ext cx="6839905" cy="743054"/>
          </a:xfrm>
          <a:prstGeom prst="rect">
            <a:avLst/>
          </a:prstGeom>
        </p:spPr>
      </p:pic>
      <p:pic>
        <p:nvPicPr>
          <p:cNvPr id="5" name="圖片 4" descr="畫面剪輯"/>
          <p:cNvPicPr>
            <a:picLocks noChangeAspect="1"/>
          </p:cNvPicPr>
          <p:nvPr/>
        </p:nvPicPr>
        <p:blipFill rotWithShape="1">
          <a:blip r:embed="rId4">
            <a:extLst>
              <a:ext uri="{28A0092B-C50C-407E-A947-70E740481C1C}">
                <a14:useLocalDpi xmlns:a14="http://schemas.microsoft.com/office/drawing/2010/main" val="0"/>
              </a:ext>
            </a:extLst>
          </a:blip>
          <a:srcRect b="23964"/>
          <a:stretch/>
        </p:blipFill>
        <p:spPr>
          <a:xfrm>
            <a:off x="880468" y="3901058"/>
            <a:ext cx="6390968" cy="1512168"/>
          </a:xfrm>
          <a:prstGeom prst="rect">
            <a:avLst/>
          </a:prstGeom>
        </p:spPr>
      </p:pic>
    </p:spTree>
    <p:extLst>
      <p:ext uri="{BB962C8B-B14F-4D97-AF65-F5344CB8AC3E}">
        <p14:creationId xmlns:p14="http://schemas.microsoft.com/office/powerpoint/2010/main" val="815721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8582025" cy="432048"/>
          </a:xfrm>
          <a:noFill/>
        </p:spPr>
        <p:txBody>
          <a:bodyPr/>
          <a:lstStyle/>
          <a:p>
            <a:pPr marL="0" indent="0">
              <a:buNone/>
            </a:pPr>
            <a:r>
              <a:rPr lang="en-US" altLang="zh-TW" sz="2400" b="1" dirty="0" smtClean="0">
                <a:latin typeface="+mn-ea"/>
              </a:rPr>
              <a:t>NotificationMail.java</a:t>
            </a:r>
          </a:p>
          <a:p>
            <a:pPr marL="0" indent="0">
              <a:buNone/>
            </a:pPr>
            <a:r>
              <a:rPr lang="en-US" altLang="zh-TW" dirty="0" smtClean="0">
                <a:latin typeface="+mn-ea"/>
              </a:rPr>
              <a:t>1.</a:t>
            </a:r>
            <a:r>
              <a:rPr lang="zh-TW" altLang="en-US" dirty="0" smtClean="0">
                <a:latin typeface="+mn-ea"/>
              </a:rPr>
              <a:t>第一行檔案資訊用</a:t>
            </a:r>
            <a:r>
              <a:rPr lang="en-US" altLang="zh-TW" dirty="0" err="1" smtClean="0">
                <a:latin typeface="+mn-ea"/>
              </a:rPr>
              <a:t>BaseStr</a:t>
            </a:r>
            <a:r>
              <a:rPr lang="zh-TW" altLang="en-US" dirty="0" smtClean="0">
                <a:latin typeface="+mn-ea"/>
              </a:rPr>
              <a:t>設定</a:t>
            </a:r>
            <a:endParaRPr lang="en-US" altLang="zh-TW" dirty="0" smtClean="0">
              <a:latin typeface="+mn-ea"/>
            </a:endParaRPr>
          </a:p>
          <a:p>
            <a:pPr marL="0" indent="0">
              <a:buNone/>
            </a:pPr>
            <a:r>
              <a:rPr lang="en-US" altLang="zh-TW" dirty="0" smtClean="0">
                <a:latin typeface="+mn-ea"/>
              </a:rPr>
              <a:t>2.</a:t>
            </a:r>
            <a:r>
              <a:rPr lang="zh-TW" altLang="en-US" dirty="0" smtClean="0">
                <a:latin typeface="+mn-ea"/>
              </a:rPr>
              <a:t>項目前面的空格用</a:t>
            </a:r>
            <a:r>
              <a:rPr lang="en-US" altLang="zh-TW" dirty="0">
                <a:latin typeface="+mn-ea"/>
              </a:rPr>
              <a:t>Line </a:t>
            </a:r>
            <a:r>
              <a:rPr lang="en-US" altLang="zh-TW" dirty="0" smtClean="0">
                <a:latin typeface="+mn-ea"/>
              </a:rPr>
              <a:t>Separator</a:t>
            </a:r>
            <a:r>
              <a:rPr lang="zh-TW" altLang="en-US" dirty="0" smtClean="0">
                <a:latin typeface="+mn-ea"/>
              </a:rPr>
              <a:t>完成</a:t>
            </a:r>
            <a:endParaRPr lang="en-US" altLang="zh-TW" dirty="0">
              <a:latin typeface="+mn-ea"/>
            </a:endParaRPr>
          </a:p>
          <a:p>
            <a:pPr marL="0" indent="0">
              <a:buNone/>
            </a:pPr>
            <a:endParaRPr lang="en-US" altLang="zh-TW"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5" name="圖片 4" descr="畫面剪輯"/>
          <p:cNvPicPr>
            <a:picLocks noChangeAspect="1"/>
          </p:cNvPicPr>
          <p:nvPr/>
        </p:nvPicPr>
        <p:blipFill rotWithShape="1">
          <a:blip r:embed="rId3">
            <a:extLst>
              <a:ext uri="{28A0092B-C50C-407E-A947-70E740481C1C}">
                <a14:useLocalDpi xmlns:a14="http://schemas.microsoft.com/office/drawing/2010/main" val="0"/>
              </a:ext>
            </a:extLst>
          </a:blip>
          <a:srcRect b="23964"/>
          <a:stretch/>
        </p:blipFill>
        <p:spPr>
          <a:xfrm>
            <a:off x="845472" y="2892946"/>
            <a:ext cx="6390968" cy="1656184"/>
          </a:xfrm>
          <a:prstGeom prst="rect">
            <a:avLst/>
          </a:prstGeom>
        </p:spPr>
      </p:pic>
      <p:pic>
        <p:nvPicPr>
          <p:cNvPr id="4" name="圖片 3"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78" y="4765154"/>
            <a:ext cx="8688013" cy="1305107"/>
          </a:xfrm>
          <a:prstGeom prst="rect">
            <a:avLst/>
          </a:prstGeom>
        </p:spPr>
      </p:pic>
    </p:spTree>
    <p:extLst>
      <p:ext uri="{BB962C8B-B14F-4D97-AF65-F5344CB8AC3E}">
        <p14:creationId xmlns:p14="http://schemas.microsoft.com/office/powerpoint/2010/main" val="1614731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AuthenticationUtil.java</a:t>
            </a:r>
          </a:p>
          <a:p>
            <a:pPr marL="0" indent="0">
              <a:buNone/>
            </a:pPr>
            <a:r>
              <a:rPr lang="zh-TW" altLang="en-US" dirty="0" smtClean="0">
                <a:latin typeface="+mn-ea"/>
              </a:rPr>
              <a:t>多種情況各自對應不同測試以及</a:t>
            </a:r>
            <a:r>
              <a:rPr lang="en-US" altLang="zh-TW" dirty="0" smtClean="0">
                <a:latin typeface="+mn-ea"/>
              </a:rPr>
              <a:t>Exception</a:t>
            </a:r>
            <a:r>
              <a:rPr lang="zh-TW" altLang="en-US" dirty="0" smtClean="0">
                <a:latin typeface="+mn-ea"/>
              </a:rPr>
              <a:t>測試</a:t>
            </a:r>
            <a:endParaRPr lang="en-US" altLang="zh-TW" dirty="0" smtClean="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91" y="2263991"/>
            <a:ext cx="5182324" cy="1552792"/>
          </a:xfrm>
          <a:prstGeom prst="rect">
            <a:avLst/>
          </a:prstGeom>
        </p:spPr>
      </p:pic>
      <p:pic>
        <p:nvPicPr>
          <p:cNvPr id="4" name="圖片 3"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2191" y="3906450"/>
            <a:ext cx="4344007" cy="2896004"/>
          </a:xfrm>
          <a:prstGeom prst="rect">
            <a:avLst/>
          </a:prstGeom>
        </p:spPr>
      </p:pic>
      <p:sp>
        <p:nvSpPr>
          <p:cNvPr id="5" name="文字方塊 4"/>
          <p:cNvSpPr txBox="1"/>
          <p:nvPr/>
        </p:nvSpPr>
        <p:spPr>
          <a:xfrm>
            <a:off x="439738"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439738" y="4892786"/>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spTree>
    <p:extLst>
      <p:ext uri="{BB962C8B-B14F-4D97-AF65-F5344CB8AC3E}">
        <p14:creationId xmlns:p14="http://schemas.microsoft.com/office/powerpoint/2010/main" val="3082436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流程圖: 換頁接點 24"/>
          <p:cNvSpPr/>
          <p:nvPr/>
        </p:nvSpPr>
        <p:spPr>
          <a:xfrm rot="10800000">
            <a:off x="5625431" y="4258544"/>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6" name="流程圖: 換頁接點 15"/>
          <p:cNvSpPr/>
          <p:nvPr/>
        </p:nvSpPr>
        <p:spPr>
          <a:xfrm>
            <a:off x="608314" y="1460788"/>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4" name="向右箭號 3"/>
          <p:cNvSpPr/>
          <p:nvPr/>
        </p:nvSpPr>
        <p:spPr>
          <a:xfrm>
            <a:off x="378748" y="3765044"/>
            <a:ext cx="9505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latin typeface="微軟正黑體"/>
            </a:endParaRPr>
          </a:p>
        </p:txBody>
      </p:sp>
      <p:sp>
        <p:nvSpPr>
          <p:cNvPr id="6" name="標題 5"/>
          <p:cNvSpPr>
            <a:spLocks noGrp="1"/>
          </p:cNvSpPr>
          <p:nvPr>
            <p:ph type="title"/>
          </p:nvPr>
        </p:nvSpPr>
        <p:spPr/>
        <p:txBody>
          <a:bodyPr/>
          <a:lstStyle/>
          <a:p>
            <a:r>
              <a:rPr lang="en-US" altLang="zh-TW" dirty="0" smtClean="0">
                <a:latin typeface="+mn-ea"/>
                <a:ea typeface="+mn-ea"/>
              </a:rPr>
              <a:t>Timeline</a:t>
            </a:r>
            <a:endParaRPr lang="zh-TW" altLang="en-US" dirty="0">
              <a:latin typeface="+mn-ea"/>
              <a:ea typeface="+mn-ea"/>
            </a:endParaRPr>
          </a:p>
        </p:txBody>
      </p:sp>
      <p:sp>
        <p:nvSpPr>
          <p:cNvPr id="8" name="內容版面配置區 7"/>
          <p:cNvSpPr>
            <a:spLocks noGrp="1"/>
          </p:cNvSpPr>
          <p:nvPr>
            <p:ph idx="1"/>
          </p:nvPr>
        </p:nvSpPr>
        <p:spPr>
          <a:xfrm>
            <a:off x="354902" y="1557511"/>
            <a:ext cx="2160240" cy="2094805"/>
          </a:xfrm>
        </p:spPr>
        <p:txBody>
          <a:bodyPr/>
          <a:lstStyle/>
          <a:p>
            <a:pPr marL="0" indent="0" algn="ctr">
              <a:buNone/>
            </a:pPr>
            <a:r>
              <a:rPr lang="en-US" altLang="zh-TW" dirty="0" smtClean="0">
                <a:latin typeface="+mn-ea"/>
              </a:rPr>
              <a:t>2/19-2/21 </a:t>
            </a:r>
          </a:p>
          <a:p>
            <a:pPr marL="0" indent="0" algn="ctr">
              <a:buNone/>
            </a:pPr>
            <a:r>
              <a:rPr lang="zh-TW" altLang="en-US" dirty="0" smtClean="0">
                <a:latin typeface="+mn-ea"/>
              </a:rPr>
              <a:t>環境安裝</a:t>
            </a:r>
            <a:endParaRPr lang="en-US" altLang="zh-TW" dirty="0" smtClean="0">
              <a:latin typeface="+mn-ea"/>
            </a:endParaRPr>
          </a:p>
          <a:p>
            <a:pPr marL="0" indent="0" algn="ctr">
              <a:buNone/>
            </a:pPr>
            <a:r>
              <a:rPr lang="zh-TW" altLang="en-US" dirty="0" smtClean="0">
                <a:latin typeface="+mn-ea"/>
              </a:rPr>
              <a:t>相關基本知識</a:t>
            </a:r>
            <a:r>
              <a:rPr lang="zh-TW" altLang="en-US" dirty="0">
                <a:latin typeface="+mn-ea"/>
              </a:rPr>
              <a:t/>
            </a:r>
            <a:br>
              <a:rPr lang="zh-TW" altLang="en-US" dirty="0">
                <a:latin typeface="+mn-ea"/>
              </a:rPr>
            </a:br>
            <a:r>
              <a:rPr lang="zh-TW" altLang="en-US" dirty="0" smtClean="0">
                <a:latin typeface="+mn-ea"/>
              </a:rPr>
              <a:t>練習 </a:t>
            </a:r>
            <a:r>
              <a:rPr lang="en-US" altLang="zh-TW" dirty="0" err="1" smtClean="0">
                <a:latin typeface="+mn-ea"/>
              </a:rPr>
              <a:t>linux</a:t>
            </a:r>
            <a:r>
              <a:rPr lang="en-US" altLang="zh-TW" dirty="0" smtClean="0">
                <a:latin typeface="+mn-ea"/>
              </a:rPr>
              <a:t> </a:t>
            </a:r>
          </a:p>
          <a:p>
            <a:pPr marL="0" indent="0" algn="ctr">
              <a:buNone/>
            </a:pPr>
            <a:r>
              <a:rPr lang="en-US" altLang="zh-TW" dirty="0" err="1" smtClean="0">
                <a:latin typeface="+mn-ea"/>
              </a:rPr>
              <a:t>PuTTY</a:t>
            </a:r>
            <a:endParaRPr lang="zh-TW" altLang="en-US" dirty="0">
              <a:latin typeface="+mn-ea"/>
            </a:endParaRPr>
          </a:p>
        </p:txBody>
      </p:sp>
      <p:grpSp>
        <p:nvGrpSpPr>
          <p:cNvPr id="18" name="群組 17"/>
          <p:cNvGrpSpPr/>
          <p:nvPr/>
        </p:nvGrpSpPr>
        <p:grpSpPr>
          <a:xfrm>
            <a:off x="895812" y="4258544"/>
            <a:ext cx="2160239" cy="2466131"/>
            <a:chOff x="1519858" y="4087113"/>
            <a:chExt cx="2160239" cy="2466131"/>
          </a:xfrm>
        </p:grpSpPr>
        <p:sp>
          <p:nvSpPr>
            <p:cNvPr id="17" name="流程圖: 換頁接點 16"/>
            <p:cNvSpPr/>
            <p:nvPr/>
          </p:nvSpPr>
          <p:spPr>
            <a:xfrm rot="10800000">
              <a:off x="1735881" y="4087113"/>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9" name="內容版面配置區 7"/>
            <p:cNvSpPr txBox="1">
              <a:spLocks/>
            </p:cNvSpPr>
            <p:nvPr/>
          </p:nvSpPr>
          <p:spPr bwMode="auto">
            <a:xfrm>
              <a:off x="1519858" y="4458439"/>
              <a:ext cx="2160239"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2/26-2/27 </a:t>
              </a:r>
            </a:p>
            <a:p>
              <a:pPr marL="0" indent="0" algn="ctr">
                <a:buFontTx/>
                <a:buNone/>
              </a:pPr>
              <a:r>
                <a:rPr lang="en-US" altLang="zh-TW" kern="0" dirty="0" err="1" smtClean="0">
                  <a:solidFill>
                    <a:srgbClr val="000000"/>
                  </a:solidFill>
                  <a:latin typeface="微軟正黑體"/>
                </a:rPr>
                <a:t>DevOps</a:t>
              </a:r>
              <a:r>
                <a:rPr lang="zh-TW" altLang="en-US" kern="0" dirty="0" smtClean="0">
                  <a:solidFill>
                    <a:srgbClr val="000000"/>
                  </a:solidFill>
                  <a:latin typeface="微軟正黑體"/>
                </a:rPr>
                <a:t>規劃</a:t>
              </a:r>
              <a:endParaRPr lang="en-US" altLang="zh-TW" kern="0" dirty="0" smtClean="0">
                <a:solidFill>
                  <a:srgbClr val="000000"/>
                </a:solidFill>
                <a:latin typeface="微軟正黑體"/>
              </a:endParaRPr>
            </a:p>
            <a:p>
              <a:pPr marL="0" indent="0" algn="ctr">
                <a:buFontTx/>
                <a:buNone/>
              </a:pPr>
              <a:r>
                <a:rPr lang="en-US" altLang="zh-TW" kern="0" dirty="0" smtClean="0">
                  <a:solidFill>
                    <a:srgbClr val="000000"/>
                  </a:solidFill>
                  <a:latin typeface="微軟正黑體"/>
                </a:rPr>
                <a:t>Eclipse</a:t>
              </a:r>
              <a:r>
                <a:rPr lang="zh-TW" altLang="en-US" kern="0" dirty="0" smtClean="0">
                  <a:solidFill>
                    <a:srgbClr val="000000"/>
                  </a:solidFill>
                  <a:latin typeface="微軟正黑體"/>
                </a:rPr>
                <a:t>設定</a:t>
              </a:r>
              <a:endParaRPr lang="en-US" altLang="zh-TW" kern="0" dirty="0" smtClean="0">
                <a:solidFill>
                  <a:srgbClr val="000000"/>
                </a:solidFill>
                <a:latin typeface="微軟正黑體"/>
              </a:endParaRPr>
            </a:p>
            <a:p>
              <a:pPr marL="0" indent="0" algn="ctr">
                <a:buFontTx/>
                <a:buNone/>
              </a:pPr>
              <a:r>
                <a:rPr lang="zh-TW" altLang="en-US" kern="0" dirty="0" smtClean="0">
                  <a:solidFill>
                    <a:srgbClr val="000000"/>
                  </a:solidFill>
                  <a:latin typeface="微軟正黑體"/>
                </a:rPr>
                <a:t>認識</a:t>
              </a:r>
              <a:r>
                <a:rPr lang="en-US" altLang="zh-TW" kern="0" dirty="0" err="1" smtClean="0">
                  <a:solidFill>
                    <a:srgbClr val="000000"/>
                  </a:solidFill>
                  <a:latin typeface="微軟正黑體"/>
                </a:rPr>
                <a:t>Cslaw</a:t>
              </a:r>
              <a:r>
                <a:rPr lang="zh-TW" altLang="en-US" kern="0" dirty="0" smtClean="0">
                  <a:solidFill>
                    <a:srgbClr val="000000"/>
                  </a:solidFill>
                  <a:latin typeface="微軟正黑體"/>
                </a:rPr>
                <a:t>專案</a:t>
              </a:r>
              <a:endParaRPr lang="zh-TW" altLang="en-US" kern="0" dirty="0">
                <a:solidFill>
                  <a:srgbClr val="000000"/>
                </a:solidFill>
                <a:latin typeface="微軟正黑體"/>
              </a:endParaRPr>
            </a:p>
          </p:txBody>
        </p:sp>
      </p:grpSp>
      <p:grpSp>
        <p:nvGrpSpPr>
          <p:cNvPr id="23" name="群組 22"/>
          <p:cNvGrpSpPr/>
          <p:nvPr/>
        </p:nvGrpSpPr>
        <p:grpSpPr>
          <a:xfrm>
            <a:off x="2474258" y="1498675"/>
            <a:ext cx="2160240" cy="2304256"/>
            <a:chOff x="2743994" y="1505020"/>
            <a:chExt cx="2160240" cy="2304256"/>
          </a:xfrm>
        </p:grpSpPr>
        <p:sp>
          <p:nvSpPr>
            <p:cNvPr id="21" name="流程圖: 換頁接點 20"/>
            <p:cNvSpPr/>
            <p:nvPr/>
          </p:nvSpPr>
          <p:spPr>
            <a:xfrm>
              <a:off x="2993916" y="1505020"/>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2" name="內容版面配置區 7"/>
            <p:cNvSpPr txBox="1">
              <a:spLocks/>
            </p:cNvSpPr>
            <p:nvPr/>
          </p:nvSpPr>
          <p:spPr bwMode="auto">
            <a:xfrm>
              <a:off x="2743994" y="1578332"/>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3/4-3/6 </a:t>
              </a:r>
            </a:p>
            <a:p>
              <a:pPr marL="0" indent="0" algn="ctr">
                <a:buFontTx/>
                <a:buNone/>
              </a:pPr>
              <a:r>
                <a:rPr lang="en-US" altLang="zh-TW" kern="0" dirty="0" err="1" smtClean="0">
                  <a:solidFill>
                    <a:srgbClr val="000000"/>
                  </a:solidFill>
                  <a:latin typeface="微軟正黑體"/>
                </a:rPr>
                <a:t>Git</a:t>
              </a:r>
              <a:endParaRPr lang="en-US" altLang="zh-TW" kern="0" dirty="0" smtClean="0">
                <a:solidFill>
                  <a:srgbClr val="000000"/>
                </a:solidFill>
                <a:latin typeface="微軟正黑體"/>
              </a:endParaRPr>
            </a:p>
            <a:p>
              <a:pPr marL="0" indent="0" algn="ctr">
                <a:buFontTx/>
                <a:buNone/>
              </a:pPr>
              <a:r>
                <a:rPr lang="en-US" altLang="zh-TW" kern="0" dirty="0" smtClean="0">
                  <a:solidFill>
                    <a:srgbClr val="000000"/>
                  </a:solidFill>
                  <a:latin typeface="微軟正黑體"/>
                </a:rPr>
                <a:t>maven</a:t>
              </a:r>
              <a:r>
                <a:rPr lang="zh-TW" altLang="en-US" kern="0" dirty="0" smtClean="0">
                  <a:solidFill>
                    <a:srgbClr val="000000"/>
                  </a:solidFill>
                  <a:latin typeface="微軟正黑體"/>
                </a:rPr>
                <a:t/>
              </a:r>
              <a:br>
                <a:rPr lang="zh-TW" altLang="en-US" kern="0" dirty="0" smtClean="0">
                  <a:solidFill>
                    <a:srgbClr val="000000"/>
                  </a:solidFill>
                  <a:latin typeface="微軟正黑體"/>
                </a:rPr>
              </a:br>
              <a:r>
                <a:rPr lang="en-US" altLang="zh-TW" kern="0" dirty="0" smtClean="0">
                  <a:solidFill>
                    <a:srgbClr val="000000"/>
                  </a:solidFill>
                  <a:latin typeface="微軟正黑體"/>
                </a:rPr>
                <a:t>CI</a:t>
              </a:r>
            </a:p>
            <a:p>
              <a:pPr marL="0" indent="0" algn="ctr">
                <a:buFontTx/>
                <a:buNone/>
              </a:pPr>
              <a:r>
                <a:rPr lang="en-US" altLang="zh-TW" kern="0" dirty="0" smtClean="0">
                  <a:solidFill>
                    <a:srgbClr val="000000"/>
                  </a:solidFill>
                  <a:latin typeface="微軟正黑體"/>
                </a:rPr>
                <a:t>Jenkins</a:t>
              </a:r>
              <a:endParaRPr lang="zh-TW" altLang="en-US" kern="0" dirty="0">
                <a:solidFill>
                  <a:srgbClr val="000000"/>
                </a:solidFill>
                <a:latin typeface="微軟正黑體"/>
              </a:endParaRPr>
            </a:p>
          </p:txBody>
        </p:sp>
      </p:grpSp>
      <p:grpSp>
        <p:nvGrpSpPr>
          <p:cNvPr id="31" name="群組 30"/>
          <p:cNvGrpSpPr/>
          <p:nvPr/>
        </p:nvGrpSpPr>
        <p:grpSpPr>
          <a:xfrm>
            <a:off x="4587612" y="1473905"/>
            <a:ext cx="2160240" cy="2304256"/>
            <a:chOff x="4287296" y="1473905"/>
            <a:chExt cx="2160240" cy="2304256"/>
          </a:xfrm>
        </p:grpSpPr>
        <p:sp>
          <p:nvSpPr>
            <p:cNvPr id="22" name="流程圖: 換頁接點 21"/>
            <p:cNvSpPr/>
            <p:nvPr/>
          </p:nvSpPr>
          <p:spPr>
            <a:xfrm>
              <a:off x="4503320" y="1473905"/>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3" name="內容版面配置區 7"/>
            <p:cNvSpPr txBox="1">
              <a:spLocks/>
            </p:cNvSpPr>
            <p:nvPr/>
          </p:nvSpPr>
          <p:spPr bwMode="auto">
            <a:xfrm>
              <a:off x="4287296" y="1565513"/>
              <a:ext cx="2160240" cy="139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3/18-3/20 </a:t>
              </a:r>
            </a:p>
            <a:p>
              <a:pPr marL="0" indent="0" algn="ctr">
                <a:buFontTx/>
                <a:buNone/>
              </a:pPr>
              <a:r>
                <a:rPr lang="en-US" altLang="zh-TW" dirty="0" smtClean="0">
                  <a:solidFill>
                    <a:srgbClr val="000000"/>
                  </a:solidFill>
                  <a:latin typeface="微軟正黑體"/>
                </a:rPr>
                <a:t>CD</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en-US" altLang="zh-TW" dirty="0" smtClean="0">
                  <a:solidFill>
                    <a:srgbClr val="000000"/>
                  </a:solidFill>
                  <a:latin typeface="微軟正黑體"/>
                </a:rPr>
                <a:t>mock</a:t>
              </a:r>
              <a:endParaRPr lang="zh-TW" altLang="en-US" kern="0" dirty="0">
                <a:solidFill>
                  <a:srgbClr val="000000"/>
                </a:solidFill>
                <a:latin typeface="微軟正黑體"/>
              </a:endParaRPr>
            </a:p>
          </p:txBody>
        </p:sp>
      </p:grpSp>
      <p:grpSp>
        <p:nvGrpSpPr>
          <p:cNvPr id="24" name="群組 23"/>
          <p:cNvGrpSpPr/>
          <p:nvPr/>
        </p:nvGrpSpPr>
        <p:grpSpPr>
          <a:xfrm>
            <a:off x="3249167" y="4269100"/>
            <a:ext cx="2160239" cy="2455575"/>
            <a:chOff x="3155765" y="4269100"/>
            <a:chExt cx="2160239" cy="2455575"/>
          </a:xfrm>
        </p:grpSpPr>
        <p:sp>
          <p:nvSpPr>
            <p:cNvPr id="20" name="流程圖: 換頁接點 19"/>
            <p:cNvSpPr/>
            <p:nvPr/>
          </p:nvSpPr>
          <p:spPr>
            <a:xfrm rot="10800000">
              <a:off x="3371790" y="4269100"/>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14" name="內容版面配置區 7"/>
            <p:cNvSpPr txBox="1">
              <a:spLocks/>
            </p:cNvSpPr>
            <p:nvPr/>
          </p:nvSpPr>
          <p:spPr bwMode="auto">
            <a:xfrm>
              <a:off x="3155765" y="4629870"/>
              <a:ext cx="2160239"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3/11-3/13 </a:t>
              </a:r>
            </a:p>
            <a:p>
              <a:pPr marL="0" indent="0" algn="ctr">
                <a:buFontTx/>
                <a:buNone/>
              </a:pPr>
              <a:r>
                <a:rPr lang="en-US" altLang="zh-TW" dirty="0" smtClean="0">
                  <a:solidFill>
                    <a:srgbClr val="000000"/>
                  </a:solidFill>
                  <a:latin typeface="微軟正黑體"/>
                </a:rPr>
                <a:t>CT</a:t>
              </a:r>
            </a:p>
            <a:p>
              <a:pPr marL="0" indent="0" algn="ctr">
                <a:buFontTx/>
                <a:buNone/>
              </a:pPr>
              <a:r>
                <a:rPr lang="zh-TW" altLang="en-US" dirty="0" smtClean="0">
                  <a:solidFill>
                    <a:srgbClr val="000000"/>
                  </a:solidFill>
                  <a:latin typeface="微軟正黑體"/>
                </a:rPr>
                <a:t>基本</a:t>
              </a:r>
              <a:r>
                <a:rPr lang="en-US" altLang="zh-TW" dirty="0" smtClean="0">
                  <a:solidFill>
                    <a:srgbClr val="000000"/>
                  </a:solidFill>
                  <a:latin typeface="微軟正黑體"/>
                </a:rPr>
                <a:t>UT</a:t>
              </a:r>
              <a:r>
                <a:rPr lang="zh-TW" altLang="en-US" dirty="0" smtClean="0">
                  <a:solidFill>
                    <a:srgbClr val="000000"/>
                  </a:solidFill>
                  <a:latin typeface="微軟正黑體"/>
                </a:rPr>
                <a:t>撰寫</a:t>
              </a:r>
              <a:endParaRPr lang="en-US" altLang="zh-TW" dirty="0" smtClean="0">
                <a:solidFill>
                  <a:srgbClr val="000000"/>
                </a:solidFill>
                <a:latin typeface="微軟正黑體"/>
              </a:endParaRPr>
            </a:p>
            <a:p>
              <a:pPr marL="0" indent="0" algn="ctr">
                <a:buFontTx/>
                <a:buNone/>
              </a:pPr>
              <a:endParaRPr lang="zh-TW" altLang="en-US" kern="0" dirty="0">
                <a:solidFill>
                  <a:srgbClr val="000000"/>
                </a:solidFill>
                <a:latin typeface="微軟正黑體"/>
              </a:endParaRPr>
            </a:p>
          </p:txBody>
        </p:sp>
      </p:grpSp>
      <p:sp>
        <p:nvSpPr>
          <p:cNvPr id="15" name="內容版面配置區 7"/>
          <p:cNvSpPr txBox="1">
            <a:spLocks/>
          </p:cNvSpPr>
          <p:nvPr/>
        </p:nvSpPr>
        <p:spPr bwMode="auto">
          <a:xfrm>
            <a:off x="5409406" y="4629868"/>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3/25-4/1</a:t>
            </a:r>
          </a:p>
          <a:p>
            <a:pPr marL="0" indent="0" algn="ctr">
              <a:buFontTx/>
              <a:buNone/>
            </a:pPr>
            <a:r>
              <a:rPr lang="en-US" altLang="zh-TW" kern="0" dirty="0" smtClean="0">
                <a:solidFill>
                  <a:srgbClr val="000000"/>
                </a:solidFill>
                <a:latin typeface="微軟正黑體"/>
              </a:rPr>
              <a:t>CSLAW</a:t>
            </a:r>
            <a:r>
              <a:rPr lang="zh-TW" altLang="en-US" kern="0" dirty="0" smtClean="0">
                <a:solidFill>
                  <a:srgbClr val="000000"/>
                </a:solidFill>
                <a:latin typeface="微軟正黑體"/>
              </a:rPr>
              <a:t>實作</a:t>
            </a:r>
            <a:r>
              <a:rPr lang="en-US" altLang="zh-TW" kern="0" dirty="0" smtClean="0">
                <a:solidFill>
                  <a:srgbClr val="000000"/>
                </a:solidFill>
                <a:latin typeface="微軟正黑體"/>
              </a:rPr>
              <a:t> </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en-US" altLang="zh-TW" dirty="0" smtClean="0">
                <a:solidFill>
                  <a:srgbClr val="000000"/>
                </a:solidFill>
                <a:latin typeface="微軟正黑體"/>
              </a:rPr>
              <a:t>mock</a:t>
            </a:r>
            <a:endParaRPr lang="zh-TW" altLang="en-US" kern="0" dirty="0">
              <a:solidFill>
                <a:srgbClr val="000000"/>
              </a:solidFill>
              <a:latin typeface="微軟正黑體"/>
            </a:endParaRPr>
          </a:p>
        </p:txBody>
      </p:sp>
      <p:grpSp>
        <p:nvGrpSpPr>
          <p:cNvPr id="30" name="群組 29"/>
          <p:cNvGrpSpPr/>
          <p:nvPr/>
        </p:nvGrpSpPr>
        <p:grpSpPr>
          <a:xfrm>
            <a:off x="6704434" y="1492201"/>
            <a:ext cx="2160240" cy="2304256"/>
            <a:chOff x="6244380" y="1492201"/>
            <a:chExt cx="2160240" cy="2304256"/>
          </a:xfrm>
        </p:grpSpPr>
        <p:sp>
          <p:nvSpPr>
            <p:cNvPr id="19" name="流程圖: 換頁接點 18"/>
            <p:cNvSpPr/>
            <p:nvPr/>
          </p:nvSpPr>
          <p:spPr>
            <a:xfrm>
              <a:off x="6460404" y="1492201"/>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26" name="內容版面配置區 7"/>
            <p:cNvSpPr txBox="1">
              <a:spLocks/>
            </p:cNvSpPr>
            <p:nvPr/>
          </p:nvSpPr>
          <p:spPr bwMode="auto">
            <a:xfrm>
              <a:off x="6244380" y="1596927"/>
              <a:ext cx="2160240" cy="165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4/8-4/17 </a:t>
              </a:r>
            </a:p>
            <a:p>
              <a:pPr marL="0" indent="0" algn="ctr">
                <a:buFontTx/>
                <a:buNone/>
              </a:pPr>
              <a:r>
                <a:rPr lang="en-US" altLang="zh-TW" kern="0" dirty="0" smtClean="0">
                  <a:solidFill>
                    <a:srgbClr val="000000"/>
                  </a:solidFill>
                  <a:latin typeface="微軟正黑體"/>
                </a:rPr>
                <a:t>Top 10</a:t>
              </a:r>
            </a:p>
            <a:p>
              <a:pPr marL="0" indent="0" algn="ctr">
                <a:buFontTx/>
                <a:buNone/>
              </a:pPr>
              <a:r>
                <a:rPr lang="en-US" altLang="zh-TW" kern="0" dirty="0" smtClean="0">
                  <a:solidFill>
                    <a:srgbClr val="000000"/>
                  </a:solidFill>
                  <a:latin typeface="微軟正黑體"/>
                </a:rPr>
                <a:t>Technology</a:t>
              </a:r>
            </a:p>
            <a:p>
              <a:pPr marL="0" indent="0" algn="ctr">
                <a:buFontTx/>
                <a:buNone/>
              </a:pPr>
              <a:r>
                <a:rPr lang="en-US" altLang="zh-TW" kern="0" dirty="0" smtClean="0">
                  <a:solidFill>
                    <a:srgbClr val="000000"/>
                  </a:solidFill>
                  <a:latin typeface="微軟正黑體"/>
                </a:rPr>
                <a:t>Report</a:t>
              </a:r>
              <a:endParaRPr lang="zh-TW" altLang="en-US" kern="0" dirty="0">
                <a:solidFill>
                  <a:srgbClr val="000000"/>
                </a:solidFill>
                <a:latin typeface="微軟正黑體"/>
              </a:endParaRPr>
            </a:p>
          </p:txBody>
        </p:sp>
      </p:grpSp>
      <p:sp>
        <p:nvSpPr>
          <p:cNvPr id="27" name="流程圖: 換頁接點 26"/>
          <p:cNvSpPr/>
          <p:nvPr/>
        </p:nvSpPr>
        <p:spPr>
          <a:xfrm rot="10800000">
            <a:off x="7784554" y="4258544"/>
            <a:ext cx="1728192" cy="2304256"/>
          </a:xfrm>
          <a:prstGeom prst="flowChartOffpage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rgbClr val="FFFFFF"/>
              </a:solidFill>
              <a:latin typeface="微軟正黑體"/>
            </a:endParaRPr>
          </a:p>
        </p:txBody>
      </p:sp>
      <p:sp>
        <p:nvSpPr>
          <p:cNvPr id="29" name="內容版面配置區 7"/>
          <p:cNvSpPr txBox="1">
            <a:spLocks/>
          </p:cNvSpPr>
          <p:nvPr/>
        </p:nvSpPr>
        <p:spPr bwMode="auto">
          <a:xfrm>
            <a:off x="7569646" y="4629870"/>
            <a:ext cx="2160240" cy="209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lgn="ctr">
              <a:buFontTx/>
              <a:buNone/>
            </a:pPr>
            <a:r>
              <a:rPr lang="en-US" altLang="zh-TW" kern="0" dirty="0" smtClean="0">
                <a:solidFill>
                  <a:srgbClr val="000000"/>
                </a:solidFill>
                <a:latin typeface="微軟正黑體"/>
              </a:rPr>
              <a:t>4/22-4/24</a:t>
            </a:r>
          </a:p>
          <a:p>
            <a:pPr marL="0" indent="0" algn="ctr">
              <a:buFontTx/>
              <a:buNone/>
            </a:pPr>
            <a:r>
              <a:rPr lang="en-US" altLang="zh-TW" dirty="0" smtClean="0">
                <a:solidFill>
                  <a:srgbClr val="000000"/>
                </a:solidFill>
                <a:latin typeface="微軟正黑體"/>
              </a:rPr>
              <a:t>UT</a:t>
            </a:r>
            <a:r>
              <a:rPr lang="zh-TW" altLang="en-US" dirty="0" smtClean="0">
                <a:solidFill>
                  <a:srgbClr val="000000"/>
                </a:solidFill>
                <a:latin typeface="微軟正黑體"/>
              </a:rPr>
              <a:t> </a:t>
            </a:r>
            <a:r>
              <a:rPr lang="zh-TW" altLang="en-US" dirty="0">
                <a:solidFill>
                  <a:srgbClr val="000000"/>
                </a:solidFill>
                <a:latin typeface="微軟正黑體"/>
              </a:rPr>
              <a:t>撰寫</a:t>
            </a:r>
            <a:endParaRPr lang="zh-TW" altLang="en-US" kern="0" dirty="0">
              <a:solidFill>
                <a:srgbClr val="000000"/>
              </a:solidFill>
              <a:latin typeface="微軟正黑體"/>
            </a:endParaRPr>
          </a:p>
        </p:txBody>
      </p:sp>
    </p:spTree>
    <p:extLst>
      <p:ext uri="{BB962C8B-B14F-4D97-AF65-F5344CB8AC3E}">
        <p14:creationId xmlns:p14="http://schemas.microsoft.com/office/powerpoint/2010/main" val="1516337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FilepoolJobService.java</a:t>
            </a:r>
          </a:p>
          <a:p>
            <a:pPr marL="0" indent="0">
              <a:buNone/>
            </a:pPr>
            <a:r>
              <a:rPr lang="zh-TW" altLang="en-US" dirty="0">
                <a:latin typeface="+mn-ea"/>
              </a:rPr>
              <a:t>透過</a:t>
            </a:r>
            <a:r>
              <a:rPr lang="en-US" altLang="zh-TW" dirty="0">
                <a:latin typeface="+mn-ea"/>
              </a:rPr>
              <a:t>Mock</a:t>
            </a:r>
            <a:r>
              <a:rPr lang="zh-TW" altLang="en-US" dirty="0">
                <a:latin typeface="+mn-ea"/>
              </a:rPr>
              <a:t>取代無法取得的外部資料或</a:t>
            </a:r>
            <a:r>
              <a:rPr lang="en-US" altLang="zh-TW" dirty="0">
                <a:latin typeface="+mn-ea"/>
              </a:rPr>
              <a:t>class</a:t>
            </a:r>
            <a:r>
              <a:rPr lang="zh-TW" altLang="en-US" dirty="0">
                <a:latin typeface="+mn-ea"/>
              </a:rPr>
              <a:t>，再用</a:t>
            </a:r>
            <a:r>
              <a:rPr lang="en-US" altLang="zh-TW" dirty="0">
                <a:latin typeface="+mn-ea"/>
              </a:rPr>
              <a:t>when</a:t>
            </a:r>
            <a:r>
              <a:rPr lang="zh-TW" altLang="en-US" dirty="0" smtClean="0">
                <a:latin typeface="+mn-ea"/>
              </a:rPr>
              <a:t>來回傳</a:t>
            </a:r>
            <a:r>
              <a:rPr lang="en-US" altLang="zh-TW" dirty="0" smtClean="0">
                <a:latin typeface="+mn-ea"/>
              </a:rPr>
              <a:t>Mock</a:t>
            </a:r>
            <a:r>
              <a:rPr lang="zh-TW" altLang="en-US" dirty="0" smtClean="0">
                <a:latin typeface="+mn-ea"/>
              </a:rPr>
              <a:t>值</a:t>
            </a:r>
            <a:r>
              <a:rPr lang="en-US" altLang="zh-TW" dirty="0" smtClean="0">
                <a:latin typeface="+mn-ea"/>
              </a:rPr>
              <a:t>@Mock</a:t>
            </a:r>
            <a:r>
              <a:rPr lang="zh-TW" altLang="en-US" dirty="0">
                <a:latin typeface="+mn-ea"/>
              </a:rPr>
              <a:t>、</a:t>
            </a:r>
            <a:r>
              <a:rPr lang="en-US" altLang="zh-TW" dirty="0">
                <a:latin typeface="+mn-ea"/>
              </a:rPr>
              <a:t>@Before</a:t>
            </a:r>
            <a:r>
              <a:rPr lang="zh-TW" altLang="en-US" dirty="0">
                <a:latin typeface="+mn-ea"/>
              </a:rPr>
              <a:t>設定</a:t>
            </a:r>
            <a:r>
              <a:rPr lang="en-US" altLang="zh-TW" dirty="0">
                <a:latin typeface="+mn-ea"/>
              </a:rPr>
              <a:t>Mock</a:t>
            </a:r>
            <a:r>
              <a:rPr lang="zh-TW" altLang="en-US" dirty="0">
                <a:latin typeface="+mn-ea"/>
              </a:rPr>
              <a:t>物件</a:t>
            </a:r>
            <a:endParaRPr lang="en-US" altLang="zh-TW" dirty="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370" y="3036962"/>
            <a:ext cx="7488832" cy="3191394"/>
          </a:xfrm>
          <a:prstGeom prst="rect">
            <a:avLst/>
          </a:prstGeom>
        </p:spPr>
      </p:pic>
    </p:spTree>
    <p:extLst>
      <p:ext uri="{BB962C8B-B14F-4D97-AF65-F5344CB8AC3E}">
        <p14:creationId xmlns:p14="http://schemas.microsoft.com/office/powerpoint/2010/main" val="3605355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畫面剪輯"/>
          <p:cNvPicPr>
            <a:picLocks noChangeAspect="1"/>
          </p:cNvPicPr>
          <p:nvPr/>
        </p:nvPicPr>
        <p:blipFill rotWithShape="1">
          <a:blip r:embed="rId3">
            <a:extLst>
              <a:ext uri="{28A0092B-C50C-407E-A947-70E740481C1C}">
                <a14:useLocalDpi xmlns:a14="http://schemas.microsoft.com/office/drawing/2010/main" val="0"/>
              </a:ext>
            </a:extLst>
          </a:blip>
          <a:srcRect l="1443"/>
          <a:stretch/>
        </p:blipFill>
        <p:spPr>
          <a:xfrm>
            <a:off x="2383954" y="2406362"/>
            <a:ext cx="6975431" cy="1782728"/>
          </a:xfrm>
          <a:prstGeom prst="rect">
            <a:avLst/>
          </a:prstGeom>
        </p:spPr>
      </p:pic>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RoleSettingServiceImp.java</a:t>
            </a:r>
          </a:p>
          <a:p>
            <a:pPr marL="0" indent="0">
              <a:buNone/>
            </a:pPr>
            <a:r>
              <a:rPr lang="en-US" altLang="zh-TW" dirty="0" err="1" smtClean="0">
                <a:latin typeface="+mn-ea"/>
              </a:rPr>
              <a:t>ArgumentCaptor</a:t>
            </a:r>
            <a:r>
              <a:rPr lang="zh-TW" altLang="en-US" dirty="0" smtClean="0">
                <a:latin typeface="+mn-ea"/>
              </a:rPr>
              <a:t>抓取</a:t>
            </a:r>
            <a:r>
              <a:rPr lang="en-US" altLang="zh-TW" dirty="0" smtClean="0">
                <a:latin typeface="+mn-ea"/>
              </a:rPr>
              <a:t>Mock</a:t>
            </a:r>
            <a:r>
              <a:rPr lang="zh-TW" altLang="en-US" dirty="0" smtClean="0">
                <a:latin typeface="+mn-ea"/>
              </a:rPr>
              <a:t>傳入值</a:t>
            </a:r>
            <a:endParaRPr lang="en-US" altLang="zh-TW" dirty="0" smtClean="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sp>
        <p:nvSpPr>
          <p:cNvPr id="5" name="文字方塊 4"/>
          <p:cNvSpPr txBox="1"/>
          <p:nvPr/>
        </p:nvSpPr>
        <p:spPr>
          <a:xfrm>
            <a:off x="583754"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583754" y="4892787"/>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pic>
        <p:nvPicPr>
          <p:cNvPr id="10" name="圖片 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722" y="4433972"/>
            <a:ext cx="7824851" cy="1339294"/>
          </a:xfrm>
          <a:prstGeom prst="rect">
            <a:avLst/>
          </a:prstGeom>
        </p:spPr>
      </p:pic>
    </p:spTree>
    <p:extLst>
      <p:ext uri="{BB962C8B-B14F-4D97-AF65-F5344CB8AC3E}">
        <p14:creationId xmlns:p14="http://schemas.microsoft.com/office/powerpoint/2010/main" val="4113473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727770" y="516682"/>
            <a:ext cx="8582025" cy="935038"/>
          </a:xfrm>
        </p:spPr>
        <p:txBody>
          <a:bodyPr/>
          <a:lstStyle/>
          <a:p>
            <a:r>
              <a:rPr lang="en-US" altLang="zh-TW" dirty="0" smtClean="0">
                <a:latin typeface="+mn-ea"/>
                <a:ea typeface="+mn-ea"/>
              </a:rPr>
              <a:t>CSLAW</a:t>
            </a:r>
            <a:r>
              <a:rPr lang="zh-TW" altLang="en-US" dirty="0" smtClean="0">
                <a:latin typeface="+mn-ea"/>
                <a:ea typeface="+mn-ea"/>
              </a:rPr>
              <a:t> </a:t>
            </a:r>
            <a:r>
              <a:rPr lang="en-US" altLang="zh-TW" dirty="0" smtClean="0">
                <a:latin typeface="+mn-ea"/>
                <a:ea typeface="+mn-ea"/>
              </a:rPr>
              <a:t>Unit Test</a:t>
            </a:r>
            <a:r>
              <a:rPr lang="en-US" altLang="zh-TW" dirty="0">
                <a:latin typeface="+mn-ea"/>
              </a:rPr>
              <a:t>(Cont.)</a:t>
            </a:r>
            <a:endParaRPr lang="zh-TW" altLang="en-US" dirty="0">
              <a:latin typeface="+mn-ea"/>
              <a:ea typeface="+mn-ea"/>
            </a:endParaRPr>
          </a:p>
        </p:txBody>
      </p:sp>
      <p:sp>
        <p:nvSpPr>
          <p:cNvPr id="2" name="內容版面配置區 1"/>
          <p:cNvSpPr>
            <a:spLocks noGrp="1"/>
          </p:cNvSpPr>
          <p:nvPr>
            <p:ph idx="1"/>
          </p:nvPr>
        </p:nvSpPr>
        <p:spPr>
          <a:xfrm>
            <a:off x="799778" y="1380778"/>
            <a:ext cx="9296722" cy="432048"/>
          </a:xfrm>
          <a:noFill/>
        </p:spPr>
        <p:txBody>
          <a:bodyPr/>
          <a:lstStyle/>
          <a:p>
            <a:pPr marL="0" indent="0">
              <a:buNone/>
            </a:pPr>
            <a:r>
              <a:rPr lang="en-US" altLang="zh-TW" sz="2400" b="1" dirty="0" smtClean="0">
                <a:latin typeface="+mn-ea"/>
              </a:rPr>
              <a:t>RoleSettingServiceImp.java</a:t>
            </a:r>
          </a:p>
          <a:p>
            <a:pPr marL="0" indent="0">
              <a:buNone/>
            </a:pPr>
            <a:r>
              <a:rPr lang="zh-TW" altLang="en-US" dirty="0">
                <a:latin typeface="+mn-ea"/>
              </a:rPr>
              <a:t>遇到無法</a:t>
            </a:r>
            <a:r>
              <a:rPr lang="en-US" altLang="zh-TW" dirty="0">
                <a:latin typeface="+mn-ea"/>
              </a:rPr>
              <a:t>Mock</a:t>
            </a:r>
            <a:r>
              <a:rPr lang="zh-TW" altLang="en-US" dirty="0">
                <a:latin typeface="+mn-ea"/>
              </a:rPr>
              <a:t>解決的情況</a:t>
            </a:r>
            <a:endParaRPr lang="en-US" altLang="zh-TW" dirty="0">
              <a:latin typeface="+mn-ea"/>
            </a:endParaRPr>
          </a:p>
          <a:p>
            <a:pPr marL="0" indent="0">
              <a:buNone/>
            </a:pPr>
            <a:endParaRPr lang="en-US" altLang="zh-TW" dirty="0">
              <a:latin typeface="+mn-ea"/>
            </a:endParaRPr>
          </a:p>
          <a:p>
            <a:pPr marL="0" indent="0">
              <a:buNone/>
            </a:pPr>
            <a:endParaRPr lang="en-US" altLang="zh-TW" sz="2400" b="1" dirty="0" smtClean="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endParaRPr lang="en-US" altLang="zh-TW" sz="2400" b="1" dirty="0" smtClean="0">
              <a:latin typeface="+mn-ea"/>
            </a:endParaRPr>
          </a:p>
          <a:p>
            <a:pPr marL="0" indent="0">
              <a:buNone/>
            </a:pPr>
            <a:endParaRPr lang="en-US" altLang="zh-TW" sz="2400" b="1" dirty="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sp>
        <p:nvSpPr>
          <p:cNvPr id="5" name="文字方塊 4"/>
          <p:cNvSpPr txBox="1"/>
          <p:nvPr/>
        </p:nvSpPr>
        <p:spPr>
          <a:xfrm>
            <a:off x="583754" y="2740146"/>
            <a:ext cx="2448272" cy="830997"/>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Source</a:t>
            </a:r>
          </a:p>
          <a:p>
            <a:pPr algn="ctr"/>
            <a:r>
              <a:rPr lang="en-US" altLang="zh-TW" dirty="0" smtClean="0">
                <a:solidFill>
                  <a:srgbClr val="000000"/>
                </a:solidFill>
                <a:latin typeface="Arial"/>
                <a:ea typeface="微軟正黑體"/>
              </a:rPr>
              <a:t>Code</a:t>
            </a:r>
            <a:endParaRPr lang="zh-TW" altLang="en-US" dirty="0" err="1" smtClean="0">
              <a:solidFill>
                <a:srgbClr val="000000"/>
              </a:solidFill>
              <a:latin typeface="Arial"/>
              <a:ea typeface="微軟正黑體"/>
            </a:endParaRPr>
          </a:p>
        </p:txBody>
      </p:sp>
      <p:sp>
        <p:nvSpPr>
          <p:cNvPr id="9" name="文字方塊 8"/>
          <p:cNvSpPr txBox="1"/>
          <p:nvPr/>
        </p:nvSpPr>
        <p:spPr>
          <a:xfrm>
            <a:off x="583754" y="4892787"/>
            <a:ext cx="2448272" cy="461665"/>
          </a:xfrm>
          <a:prstGeom prst="rect">
            <a:avLst/>
          </a:prstGeom>
          <a:noFill/>
        </p:spPr>
        <p:txBody>
          <a:bodyPr wrap="square" rtlCol="0">
            <a:spAutoFit/>
          </a:bodyPr>
          <a:lstStyle/>
          <a:p>
            <a:pPr algn="ctr"/>
            <a:r>
              <a:rPr lang="en-US" altLang="zh-TW" dirty="0" smtClean="0">
                <a:solidFill>
                  <a:srgbClr val="000000"/>
                </a:solidFill>
                <a:latin typeface="Arial"/>
                <a:ea typeface="微軟正黑體"/>
              </a:rPr>
              <a:t>Test</a:t>
            </a:r>
            <a:endParaRPr lang="zh-TW" altLang="en-US" dirty="0" err="1" smtClean="0">
              <a:solidFill>
                <a:srgbClr val="000000"/>
              </a:solidFill>
              <a:latin typeface="Arial"/>
              <a:ea typeface="微軟正黑體"/>
            </a:endParaRPr>
          </a:p>
        </p:txBody>
      </p:sp>
      <p:pic>
        <p:nvPicPr>
          <p:cNvPr id="11" name="圖片 10"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77" y="4557971"/>
            <a:ext cx="6832932" cy="2160240"/>
          </a:xfrm>
          <a:prstGeom prst="rect">
            <a:avLst/>
          </a:prstGeom>
        </p:spPr>
      </p:pic>
      <p:pic>
        <p:nvPicPr>
          <p:cNvPr id="3" name="圖片 2"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577" y="2528863"/>
            <a:ext cx="5630061" cy="2029108"/>
          </a:xfrm>
          <a:prstGeom prst="rect">
            <a:avLst/>
          </a:prstGeom>
        </p:spPr>
      </p:pic>
    </p:spTree>
    <p:extLst>
      <p:ext uri="{BB962C8B-B14F-4D97-AF65-F5344CB8AC3E}">
        <p14:creationId xmlns:p14="http://schemas.microsoft.com/office/powerpoint/2010/main" val="1724208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40873" y="2244874"/>
            <a:ext cx="10097622" cy="976508"/>
          </a:xfrm>
          <a:prstGeom prst="rect">
            <a:avLst/>
          </a:prstGeom>
          <a:noFill/>
          <a:ln w="9525">
            <a:noFill/>
            <a:miter lim="800000"/>
            <a:headEnd/>
            <a:tailEnd/>
          </a:ln>
        </p:spPr>
        <p:txBody>
          <a:bodyPr wrap="square" lIns="113623" tIns="56812" rIns="113623" bIns="56812">
            <a:spAutoFit/>
          </a:bodyPr>
          <a:lstStyle/>
          <a:p>
            <a:pPr algn="r"/>
            <a:r>
              <a:rPr lang="en-US" altLang="zh-TW" sz="2800" dirty="0">
                <a:latin typeface="微軟正黑體 Light" panose="020B0304030504040204" pitchFamily="34" charset="-120"/>
                <a:ea typeface="微軟正黑體 Light" panose="020B0304030504040204" pitchFamily="34" charset="-120"/>
              </a:rPr>
              <a:t>Top 10 Technologies That Will Drive the Future </a:t>
            </a:r>
          </a:p>
          <a:p>
            <a:pPr algn="r"/>
            <a:r>
              <a:rPr lang="en-US" altLang="zh-TW" sz="2800" dirty="0">
                <a:latin typeface="微軟正黑體 Light" panose="020B0304030504040204" pitchFamily="34" charset="-120"/>
                <a:ea typeface="微軟正黑體 Light" panose="020B0304030504040204" pitchFamily="34" charset="-120"/>
              </a:rPr>
              <a:t>of Infrastructure and Operations</a:t>
            </a:r>
            <a:endParaRPr lang="en-US" altLang="ko-KR" sz="2800" b="1" dirty="0">
              <a:solidFill>
                <a:schemeClr val="tx1">
                  <a:lumMod val="75000"/>
                  <a:lumOff val="25000"/>
                </a:schemeClr>
              </a:solidFill>
              <a:latin typeface="微軟正黑體 Light" panose="020B0304030504040204" pitchFamily="34" charset="-120"/>
              <a:ea typeface="微軟正黑體 Light" panose="020B0304030504040204" pitchFamily="34" charset="-120"/>
              <a:cs typeface="Arial" pitchFamily="34" charset="0"/>
            </a:endParaRPr>
          </a:p>
        </p:txBody>
      </p:sp>
    </p:spTree>
    <p:extLst>
      <p:ext uri="{BB962C8B-B14F-4D97-AF65-F5344CB8AC3E}">
        <p14:creationId xmlns:p14="http://schemas.microsoft.com/office/powerpoint/2010/main" val="1202937123"/>
      </p:ext>
    </p:extLst>
  </p:cSld>
  <p:clrMapOvr>
    <a:masterClrMapping/>
  </p:clrMapOvr>
  <mc:AlternateContent xmlns:mc="http://schemas.openxmlformats.org/markup-compatibility/2006" xmlns:p14="http://schemas.microsoft.com/office/powerpoint/2010/main">
    <mc:Choice Requires="p14">
      <p:transition spd="slow" p14:dur="2000" advTm="6128"/>
    </mc:Choice>
    <mc:Fallback xmlns="">
      <p:transition spd="slow" advTm="612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511746" y="14514"/>
            <a:ext cx="10096500" cy="1316872"/>
          </a:xfrm>
        </p:spPr>
        <p:txBody>
          <a:bodyPr lIns="91426" tIns="45713" rIns="91426" bIns="45713"/>
          <a:lstStyle/>
          <a:p>
            <a:r>
              <a:rPr lang="zh-TW" altLang="en-US" dirty="0" smtClean="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Introduction &amp; Overview</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77720" y="1388865"/>
            <a:ext cx="9302534" cy="1072119"/>
          </a:xfrm>
        </p:spPr>
        <p:txBody>
          <a:bodyPr tIns="45713" rIns="91426" bIns="45713"/>
          <a:lstStyle/>
          <a:p>
            <a:pPr>
              <a:lnSpc>
                <a:spcPct val="150000"/>
              </a:lnSpc>
              <a:spcBef>
                <a:spcPts val="0"/>
              </a:spcBef>
            </a:pP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敏捷開發、雲端的革新對資訊組織是至關重要的，</a:t>
            </a:r>
            <a:endParaRPr lang="en-US" altLang="zh-TW"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因此</a:t>
            </a:r>
            <a:r>
              <a:rPr lang="en-US" altLang="zh-TW"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Gartner</a:t>
            </a:r>
            <a:r>
              <a:rPr lang="zh-TW" altLang="en-US" sz="2500" b="1" dirty="0">
                <a:solidFill>
                  <a:schemeClr val="tx1"/>
                </a:solidFill>
                <a:latin typeface="微軟正黑體 Light" panose="020B0304030504040204" pitchFamily="34" charset="-120"/>
                <a:ea typeface="微軟正黑體 Light" panose="020B0304030504040204" pitchFamily="34" charset="-120"/>
                <a:cs typeface="Arial" panose="020B0604020202020204" pitchFamily="34" charset="0"/>
              </a:rPr>
              <a:t>提出</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10</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項資訊組織應該在</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2024</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以前實行的基礎技術。</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但是</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實行前的現況問題有</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主要發現</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a:t>
            </a:r>
          </a:p>
          <a:p>
            <a:pPr>
              <a:spcBef>
                <a:spcPts val="0"/>
              </a:spcBef>
            </a:pPr>
            <a:endParaRPr lang="en-US" altLang="zh-TW" sz="3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spcBef>
                <a:spcPts val="0"/>
              </a:spcBef>
            </a:pPr>
            <a:endPar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5" name="文字方塊 4"/>
          <p:cNvSpPr txBox="1"/>
          <p:nvPr/>
        </p:nvSpPr>
        <p:spPr>
          <a:xfrm>
            <a:off x="694863" y="3585652"/>
            <a:ext cx="9342849" cy="3877284"/>
          </a:xfrm>
          <a:prstGeom prst="rect">
            <a:avLst/>
          </a:prstGeom>
          <a:noFill/>
        </p:spPr>
        <p:txBody>
          <a:bodyPr wrap="square" lIns="113603" tIns="56803" rIns="113603" bIns="56803" rtlCol="0">
            <a:spAutoFit/>
          </a:bodyPr>
          <a:lstStyle/>
          <a:p>
            <a:pPr marL="426020" indent="-426020">
              <a:lnSpc>
                <a:spcPct val="150000"/>
              </a:lnSpc>
              <a:buAutoNum type="arabicPeriod"/>
            </a:pP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舊有的系統需進行調整，能夠用於日後自動化維護</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銀行業需維持高度穩定許多系統較</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舊要</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自動化是一大</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難題</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從傳統</a:t>
            </a:r>
            <a:r>
              <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rPr>
              <a:t>infrastructure</a:t>
            </a: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到雲端、開源的轉變</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逐漸將環境轉移到雲端上</a:t>
            </a:r>
            <a:endPar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marL="426020" indent="-426020">
              <a:lnSpc>
                <a:spcPct val="150000"/>
              </a:lnSpc>
              <a:buAutoNum type="arabicPeriod" startAt="3"/>
            </a:pPr>
            <a:r>
              <a:rPr lang="zh-TW" altLang="en-US" sz="2500" b="1" dirty="0">
                <a:latin typeface="微軟正黑體 Light" panose="020B0304030504040204" pitchFamily="34" charset="-120"/>
                <a:ea typeface="微軟正黑體 Light" panose="020B0304030504040204" pitchFamily="34" charset="-120"/>
                <a:cs typeface="Arial" panose="020B0604020202020204" pitchFamily="34" charset="0"/>
              </a:rPr>
              <a:t>持續創新、了解產業動向提高自身組織能力、競爭力</a:t>
            </a:r>
            <a:endParaRPr lang="en-US" altLang="zh-TW" sz="2500" b="1"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pPr>
            <a:r>
              <a:rPr lang="en-US" altLang="zh-TW"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哪些適合做、哪些要先做</a:t>
            </a:r>
            <a:endParaRPr lang="en-US" altLang="zh-TW" dirty="0">
              <a:latin typeface="微軟正黑體 Light" panose="020B0304030504040204" pitchFamily="34" charset="-120"/>
              <a:ea typeface="微軟正黑體 Light" panose="020B0304030504040204" pitchFamily="34" charset="-120"/>
              <a:cs typeface="Arial" panose="020B0604020202020204" pitchFamily="34" charset="0"/>
            </a:endParaRPr>
          </a:p>
          <a:p>
            <a:endParaRPr lang="zh-TW" altLang="en-US" dirty="0"/>
          </a:p>
        </p:txBody>
      </p:sp>
    </p:spTree>
    <p:custDataLst>
      <p:tags r:id="rId1"/>
    </p:custDataLst>
    <p:extLst>
      <p:ext uri="{BB962C8B-B14F-4D97-AF65-F5344CB8AC3E}">
        <p14:creationId xmlns:p14="http://schemas.microsoft.com/office/powerpoint/2010/main" val="282025079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37967" y="1415128"/>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將</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工作環境產生資訊，透過大數據和機器學習來預測錯誤、異常檢測等</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透明、準確、預測</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敏捷性和生產率的提高</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通過分析</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和業務數據，取得用戶業務活動和提供</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系統的行為。</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服務改善和成本降低</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大幅節省找尋性能問題的時間和精力，並能透過行為預測支持資源優化的工作。</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風險緩解</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通過分析監視，配置和服務台數據來識別操作和安全方面的異常。</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市場波動的反應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通過機器的排班分析得出市場端的數據反應和用戶端需求。</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a16="http://schemas.microsoft.com/office/drawing/2014/main" xmlns=""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235546961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191627" y="1362916"/>
            <a:ext cx="9620569" cy="1902182"/>
          </a:xfrm>
        </p:spPr>
        <p:txBody>
          <a:bodyPr/>
          <a:lstStyle/>
          <a:p>
            <a:pPr marL="426054" indent="-426054">
              <a:lnSpc>
                <a:spcPct val="150000"/>
              </a:lnSpc>
              <a:spcBef>
                <a:spcPts val="0"/>
              </a:spcBef>
              <a:buFont typeface="Arial" panose="020B0604020202020204" pitchFamily="34" charset="0"/>
              <a:buChar char="•"/>
            </a:pPr>
            <a:r>
              <a:rPr lang="en-US" altLang="zh-TW" sz="3000" b="1" dirty="0" err="1">
                <a:latin typeface="微軟正黑體 Light" panose="020B0304030504040204" pitchFamily="34" charset="-120"/>
                <a:ea typeface="微軟正黑體 Light" panose="020B0304030504040204" pitchFamily="34" charset="-120"/>
                <a:cs typeface="Arial" panose="020B0604020202020204" pitchFamily="34" charset="0"/>
              </a:rPr>
              <a:t>Bigpanda</a:t>
            </a: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系統管理平台主要功能包含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Open Integration Hub	</a:t>
            </a:r>
            <a:r>
              <a:rPr lang="en-US" altLang="zh-TW" sz="2200" dirty="0" smtClean="0">
                <a:latin typeface="微軟正黑體 Light" panose="020B0304030504040204" pitchFamily="34" charset="-120"/>
                <a:ea typeface="微軟正黑體 Light" panose="020B0304030504040204" pitchFamily="34" charset="-120"/>
              </a:rPr>
              <a:t>Open </a:t>
            </a:r>
            <a:r>
              <a:rPr lang="en-US" altLang="zh-TW" sz="2200" dirty="0">
                <a:latin typeface="微軟正黑體 Light" panose="020B0304030504040204" pitchFamily="34" charset="-120"/>
                <a:ea typeface="微軟正黑體 Light" panose="020B0304030504040204" pitchFamily="34" charset="-120"/>
              </a:rPr>
              <a:t>box ML</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rPr>
              <a:t>LØ </a:t>
            </a:r>
          </a:p>
          <a:p>
            <a:pPr>
              <a:lnSpc>
                <a:spcPct val="150000"/>
              </a:lnSpc>
              <a:spcBef>
                <a:spcPts val="0"/>
              </a:spcBef>
            </a:pP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	</a:t>
            </a:r>
          </a:p>
          <a:p>
            <a:pPr>
              <a:lnSpc>
                <a:spcPct val="150000"/>
              </a:lnSpc>
              <a:spcBef>
                <a:spcPts val="0"/>
              </a:spcBef>
            </a:pPr>
            <a:endPar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30" name="圖片 29"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46" y="3161123"/>
            <a:ext cx="2941827" cy="3203462"/>
          </a:xfrm>
          <a:prstGeom prst="rect">
            <a:avLst/>
          </a:prstGeom>
        </p:spPr>
      </p:pic>
      <p:pic>
        <p:nvPicPr>
          <p:cNvPr id="31" name="圖片 30" descr="畫面剪輯"/>
          <p:cNvPicPr>
            <a:picLocks noChangeAspect="1"/>
          </p:cNvPicPr>
          <p:nvPr/>
        </p:nvPicPr>
        <p:blipFill rotWithShape="1">
          <a:blip r:embed="rId5">
            <a:extLst>
              <a:ext uri="{28A0092B-C50C-407E-A947-70E740481C1C}">
                <a14:useLocalDpi xmlns:a14="http://schemas.microsoft.com/office/drawing/2010/main" val="0"/>
              </a:ext>
            </a:extLst>
          </a:blip>
          <a:srcRect l="19541" r="8998"/>
          <a:stretch/>
        </p:blipFill>
        <p:spPr>
          <a:xfrm>
            <a:off x="3178773" y="3131224"/>
            <a:ext cx="3736915" cy="3208621"/>
          </a:xfrm>
          <a:prstGeom prst="rect">
            <a:avLst/>
          </a:prstGeom>
        </p:spPr>
      </p:pic>
      <p:pic>
        <p:nvPicPr>
          <p:cNvPr id="32" name="圖片 31"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2964" y="3221814"/>
            <a:ext cx="2884553" cy="2997360"/>
          </a:xfrm>
          <a:prstGeom prst="rect">
            <a:avLst/>
          </a:prstGeom>
        </p:spPr>
      </p:pic>
      <p:sp>
        <p:nvSpPr>
          <p:cNvPr id="33" name="標題 1">
            <a:extLst>
              <a:ext uri="{FF2B5EF4-FFF2-40B4-BE49-F238E27FC236}">
                <a16:creationId xmlns:a16="http://schemas.microsoft.com/office/drawing/2014/main" xmlns=""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3466173351"/>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37967" y="1335414"/>
            <a:ext cx="9620569" cy="5866076"/>
          </a:xfrm>
        </p:spPr>
        <p:txBody>
          <a:bodyPr/>
          <a:lstStyle/>
          <a:p>
            <a:pPr marL="426054" indent="-426054">
              <a:lnSpc>
                <a:spcPct val="150000"/>
              </a:lnSpc>
              <a:spcBef>
                <a:spcPts val="0"/>
              </a:spcBef>
              <a:buFont typeface="Arial" panose="020B0604020202020204" pitchFamily="34" charset="0"/>
              <a:buChar char="•"/>
            </a:pPr>
            <a:r>
              <a:rPr lang="en-US" altLang="zh-TW" sz="3000" b="1" dirty="0" err="1">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型態為</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，涵蓋領域廣泛，較為著名的是</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Logs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管理。</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可搜索的存儲庫中捕獲，索引和關聯實時數據，可從該存儲庫中生成圖形，報告，警報，儀表板和視覺化。</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其他產品像是針對巨量資料的分析應用</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Splunk</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Hadoop Connect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HadoopOps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 name="文字方塊 2"/>
          <p:cNvSpPr txBox="1"/>
          <p:nvPr/>
        </p:nvSpPr>
        <p:spPr>
          <a:xfrm>
            <a:off x="1056178" y="4528071"/>
            <a:ext cx="7984147" cy="3254046"/>
          </a:xfrm>
          <a:prstGeom prst="rect">
            <a:avLst/>
          </a:prstGeom>
          <a:noFill/>
          <a:ln>
            <a:solidFill>
              <a:schemeClr val="tx1"/>
            </a:solidFill>
          </a:ln>
        </p:spPr>
        <p:txBody>
          <a:bodyPr wrap="square" lIns="113613" tIns="56808" rIns="113613" bIns="56808" rtlCol="0">
            <a:spAutoFit/>
          </a:bodyPr>
          <a:lstStyle/>
          <a:p>
            <a:pPr>
              <a:lnSpc>
                <a:spcPct val="150000"/>
              </a:lnSpc>
            </a:pPr>
            <a:r>
              <a:rPr lang="en-US" altLang="zh-TW" dirty="0" smtClean="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Hadoop</a:t>
            </a:r>
            <a:r>
              <a:rPr lang="zh-TW" altLang="en-US" dirty="0">
                <a:latin typeface="微軟正黑體 Light" panose="020B0304030504040204" pitchFamily="34" charset="-120"/>
                <a:ea typeface="微軟正黑體 Light" panose="020B0304030504040204" pitchFamily="34" charset="-120"/>
              </a:rPr>
              <a:t>分散式檔案系統</a:t>
            </a:r>
            <a:r>
              <a:rPr lang="en-US" altLang="zh-TW" dirty="0">
                <a:latin typeface="微軟正黑體 Light" panose="020B0304030504040204" pitchFamily="34" charset="-120"/>
                <a:ea typeface="微軟正黑體 Light" panose="020B0304030504040204" pitchFamily="34" charset="-120"/>
              </a:rPr>
              <a:t>(HDFS)</a:t>
            </a:r>
            <a:r>
              <a:rPr lang="zh-TW" altLang="en-US" dirty="0">
                <a:latin typeface="微軟正黑體 Light" panose="020B0304030504040204" pitchFamily="34" charset="-120"/>
                <a:ea typeface="微軟正黑體 Light" panose="020B0304030504040204" pitchFamily="34" charset="-120"/>
              </a:rPr>
              <a:t>將</a:t>
            </a:r>
            <a:r>
              <a:rPr lang="en-US" altLang="zh-TW" dirty="0">
                <a:latin typeface="微軟正黑體 Light" panose="020B0304030504040204" pitchFamily="34" charset="-120"/>
                <a:ea typeface="微軟正黑體 Light" panose="020B0304030504040204" pitchFamily="34" charset="-120"/>
              </a:rPr>
              <a:t>TB</a:t>
            </a:r>
            <a:r>
              <a:rPr lang="zh-TW" altLang="en-US" dirty="0">
                <a:latin typeface="微軟正黑體 Light" panose="020B0304030504040204" pitchFamily="34" charset="-120"/>
                <a:ea typeface="微軟正黑體 Light" panose="020B0304030504040204" pitchFamily="34" charset="-120"/>
              </a:rPr>
              <a:t>、</a:t>
            </a:r>
            <a:r>
              <a:rPr lang="en-US" altLang="zh-TW" dirty="0">
                <a:latin typeface="微軟正黑體 Light" panose="020B0304030504040204" pitchFamily="34" charset="-120"/>
                <a:ea typeface="微軟正黑體 Light" panose="020B0304030504040204" pitchFamily="34" charset="-120"/>
              </a:rPr>
              <a:t>PB</a:t>
            </a:r>
            <a:r>
              <a:rPr lang="zh-TW" altLang="en-US" dirty="0">
                <a:latin typeface="微軟正黑體 Light" panose="020B0304030504040204" pitchFamily="34" charset="-120"/>
                <a:ea typeface="微軟正黑體 Light" panose="020B0304030504040204" pitchFamily="34" charset="-120"/>
              </a:rPr>
              <a:t>等級的</a:t>
            </a:r>
            <a:r>
              <a:rPr lang="zh-TW" altLang="en-US" dirty="0" smtClean="0">
                <a:latin typeface="微軟正黑體 Light" panose="020B0304030504040204" pitchFamily="34" charset="-120"/>
                <a:ea typeface="微軟正黑體 Light" panose="020B0304030504040204" pitchFamily="34" charset="-120"/>
              </a:rPr>
              <a:t>資料</a:t>
            </a:r>
            <a:endParaRPr lang="en-US" altLang="zh-TW" dirty="0" smtClean="0">
              <a:latin typeface="微軟正黑體 Light" panose="020B0304030504040204" pitchFamily="34" charset="-120"/>
              <a:ea typeface="微軟正黑體 Light" panose="020B0304030504040204" pitchFamily="34" charset="-120"/>
            </a:endParaRPr>
          </a:p>
          <a:p>
            <a:pPr>
              <a:lnSpc>
                <a:spcPct val="150000"/>
              </a:lnSpc>
            </a:pPr>
            <a:r>
              <a:rPr lang="zh-TW" altLang="en-US" dirty="0" smtClean="0">
                <a:latin typeface="微軟正黑體 Light" panose="020B0304030504040204" pitchFamily="34" charset="-120"/>
                <a:ea typeface="微軟正黑體 Light" panose="020B0304030504040204" pitchFamily="34" charset="-120"/>
              </a:rPr>
              <a:t>透過</a:t>
            </a:r>
            <a:r>
              <a:rPr lang="en-US" altLang="zh-TW" dirty="0" err="1">
                <a:latin typeface="微軟正黑體 Light" panose="020B0304030504040204" pitchFamily="34" charset="-120"/>
                <a:ea typeface="微軟正黑體 Light" panose="020B0304030504040204" pitchFamily="34" charset="-120"/>
              </a:rPr>
              <a:t>MapReduce</a:t>
            </a:r>
            <a:r>
              <a:rPr lang="zh-TW" altLang="en-US" dirty="0">
                <a:latin typeface="微軟正黑體 Light" panose="020B0304030504040204" pitchFamily="34" charset="-120"/>
                <a:ea typeface="微軟正黑體 Light" panose="020B0304030504040204" pitchFamily="34" charset="-120"/>
              </a:rPr>
              <a:t>平行運算架構節省資料處理時間</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Map:</a:t>
            </a:r>
            <a:r>
              <a:rPr lang="zh-TW" altLang="en-US" dirty="0">
                <a:latin typeface="微軟正黑體 Light" panose="020B0304030504040204" pitchFamily="34" charset="-120"/>
                <a:ea typeface="微軟正黑體 Light" panose="020B0304030504040204" pitchFamily="34" charset="-120"/>
              </a:rPr>
              <a:t>將需要處理的資料分散成小單元出去，讓大量的處理器平行分工</a:t>
            </a:r>
            <a:endParaRPr lang="en-US" altLang="zh-TW" dirty="0">
              <a:latin typeface="微軟正黑體 Light" panose="020B0304030504040204" pitchFamily="34" charset="-120"/>
              <a:ea typeface="微軟正黑體 Light" panose="020B0304030504040204" pitchFamily="34" charset="-120"/>
            </a:endParaRPr>
          </a:p>
          <a:p>
            <a:pPr>
              <a:lnSpc>
                <a:spcPct val="150000"/>
              </a:lnSpc>
            </a:pPr>
            <a:r>
              <a:rPr lang="en-US" altLang="zh-TW" dirty="0">
                <a:latin typeface="微軟正黑體 Light" panose="020B0304030504040204" pitchFamily="34" charset="-120"/>
                <a:ea typeface="微軟正黑體 Light" panose="020B0304030504040204" pitchFamily="34" charset="-120"/>
              </a:rPr>
              <a:t>Reduce:</a:t>
            </a:r>
            <a:r>
              <a:rPr lang="zh-TW" altLang="en-US" dirty="0">
                <a:latin typeface="微軟正黑體 Light" panose="020B0304030504040204" pitchFamily="34" charset="-120"/>
                <a:ea typeface="微軟正黑體 Light" panose="020B0304030504040204" pitchFamily="34" charset="-120"/>
              </a:rPr>
              <a:t>再將結果收回，類似於</a:t>
            </a:r>
            <a:r>
              <a:rPr lang="en-US" altLang="zh-TW" dirty="0">
                <a:latin typeface="微軟正黑體 Light" panose="020B0304030504040204" pitchFamily="34" charset="-120"/>
                <a:ea typeface="微軟正黑體 Light" panose="020B0304030504040204" pitchFamily="34" charset="-120"/>
              </a:rPr>
              <a:t>divide</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and</a:t>
            </a:r>
            <a:r>
              <a:rPr lang="zh-TW" altLang="en-US" dirty="0">
                <a:latin typeface="微軟正黑體 Light" panose="020B0304030504040204" pitchFamily="34" charset="-120"/>
                <a:ea typeface="微軟正黑體 Light" panose="020B0304030504040204" pitchFamily="34" charset="-120"/>
              </a:rPr>
              <a:t> </a:t>
            </a:r>
            <a:r>
              <a:rPr lang="en-US" altLang="zh-TW" dirty="0">
                <a:latin typeface="微軟正黑體 Light" panose="020B0304030504040204" pitchFamily="34" charset="-120"/>
                <a:ea typeface="微軟正黑體 Light" panose="020B0304030504040204" pitchFamily="34" charset="-120"/>
              </a:rPr>
              <a:t>conquer</a:t>
            </a:r>
          </a:p>
          <a:p>
            <a:endParaRPr lang="zh-TW" altLang="en-US" dirty="0"/>
          </a:p>
        </p:txBody>
      </p:sp>
      <p:sp>
        <p:nvSpPr>
          <p:cNvPr id="30" name="標題 1">
            <a:extLst>
              <a:ext uri="{FF2B5EF4-FFF2-40B4-BE49-F238E27FC236}">
                <a16:creationId xmlns:a16="http://schemas.microsoft.com/office/drawing/2014/main" xmlns=""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1: Artificial Intelligence for IT Operations (</a:t>
            </a:r>
            <a:r>
              <a:rPr lang="en-US" altLang="zh-TW" sz="2800" kern="0" dirty="0" err="1" smtClean="0">
                <a:solidFill>
                  <a:srgbClr val="01544C"/>
                </a:solidFill>
                <a:latin typeface="微軟正黑體"/>
              </a:rPr>
              <a:t>AIOps</a:t>
            </a:r>
            <a:r>
              <a:rPr lang="en-US" altLang="zh-TW" sz="2800" kern="0" dirty="0" smtClean="0">
                <a:solidFill>
                  <a:srgbClr val="01544C"/>
                </a:solidFill>
                <a:latin typeface="微軟正黑體"/>
              </a:rPr>
              <a: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127293155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Container management software(</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CMS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可以當作是作業環境的管理，它包含</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runtime</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、作業排程、資源管理</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等等。</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也可以透過</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API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做為部屬環境和基礎設施間的橋樑。</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en-US" altLang="zh-TW"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 Runtimes</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有利於整合</a:t>
            </a:r>
            <a:r>
              <a:rPr lang="en-US" altLang="zh-TW" sz="2200" dirty="0" err="1">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工具和</a:t>
            </a: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workflows</a:t>
            </a:r>
          </a:p>
          <a:p>
            <a:pPr>
              <a:lnSpc>
                <a:spcPct val="150000"/>
              </a:lnSpc>
              <a:spcBef>
                <a:spcPts val="0"/>
              </a:spcBef>
            </a:pPr>
            <a:r>
              <a:rPr lang="en-US" altLang="zh-TW"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則可</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加速並簡化應用程式的生命週期、在不同環境間的轉換、優化資源</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年預估</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&gt;75%</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企業會使用</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u="sng"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applications</a:t>
            </a:r>
          </a:p>
          <a:p>
            <a:pPr>
              <a:lnSpc>
                <a:spcPct val="150000"/>
              </a:lnSpc>
              <a:spcBef>
                <a:spcPts val="0"/>
              </a:spcBef>
            </a:pP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a16="http://schemas.microsoft.com/office/drawing/2014/main" xmlns=""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3: Container Management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116778599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需要注意的是</a:t>
            </a:r>
            <a:r>
              <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rPr>
              <a:t>windows</a:t>
            </a: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環境是落後於</a:t>
            </a:r>
            <a:r>
              <a:rPr lang="en-US" altLang="zh-TW" sz="2500" dirty="0" err="1">
                <a:latin typeface="微軟正黑體 Light" panose="020B0304030504040204" pitchFamily="34" charset="-120"/>
                <a:ea typeface="微軟正黑體 Light" panose="020B0304030504040204" pitchFamily="34" charset="-120"/>
                <a:cs typeface="Arial" panose="020B0604020202020204" pitchFamily="34" charset="0"/>
              </a:rPr>
              <a:t>linux</a:t>
            </a:r>
            <a:r>
              <a:rPr lang="zh-TW" altLang="en-US" sz="2500" dirty="0">
                <a:latin typeface="微軟正黑體 Light" panose="020B0304030504040204" pitchFamily="34" charset="-120"/>
                <a:ea typeface="微軟正黑體 Light" panose="020B0304030504040204" pitchFamily="34" charset="-120"/>
                <a:cs typeface="Arial" panose="020B0604020202020204" pitchFamily="34" charset="0"/>
              </a:rPr>
              <a:t>環境的，文中也提到</a:t>
            </a:r>
            <a:endParaRPr lang="en-US" altLang="zh-TW" sz="25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什麼組織適合使用</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Container</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management?</a:t>
            </a:r>
          </a:p>
          <a:p>
            <a:pPr marL="426054" indent="-426054">
              <a:lnSpc>
                <a:spcPct val="150000"/>
              </a:lnSpc>
              <a:spcBef>
                <a:spcPts val="0"/>
              </a:spcBef>
              <a:buFont typeface="Arial" panose="020B0604020202020204" pitchFamily="34" charset="0"/>
              <a:buChar char="•"/>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導向</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有意願使用微服務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microservices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架構</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並且擁有可擴展性，</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高容量</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(high-volume)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應用程式</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想在相同設施的情況下提高軟體速度</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對組織而言擴展時間、優先供應這兩個因素是非常重要的</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
        <p:nvSpPr>
          <p:cNvPr id="30" name="標題 1">
            <a:extLst>
              <a:ext uri="{FF2B5EF4-FFF2-40B4-BE49-F238E27FC236}">
                <a16:creationId xmlns:a16="http://schemas.microsoft.com/office/drawing/2014/main" xmlns="" id="{14AD0BFF-A276-4425-AE87-DCC08444EBE3}"/>
              </a:ext>
            </a:extLst>
          </p:cNvPr>
          <p:cNvSpPr txBox="1">
            <a:spLocks/>
          </p:cNvSpPr>
          <p:nvPr/>
        </p:nvSpPr>
        <p:spPr bwMode="auto">
          <a:xfrm>
            <a:off x="0" y="21171"/>
            <a:ext cx="10096500" cy="13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lvl1pPr algn="l" defTabSz="1014413" rtl="0" fontAlgn="base">
              <a:spcBef>
                <a:spcPct val="0"/>
              </a:spcBef>
              <a:spcAft>
                <a:spcPct val="0"/>
              </a:spcAft>
              <a:defRPr kumimoji="1" sz="3300" b="1">
                <a:solidFill>
                  <a:schemeClr val="tx1">
                    <a:lumMod val="75000"/>
                    <a:lumOff val="25000"/>
                  </a:schemeClr>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sz="2800" kern="0" dirty="0" smtClean="0">
                <a:solidFill>
                  <a:schemeClr val="bg1"/>
                </a:solidFill>
                <a:latin typeface="標楷體" panose="03000509000000000000" pitchFamily="65" charset="-120"/>
                <a:ea typeface="標楷體" panose="03000509000000000000" pitchFamily="65" charset="-120"/>
              </a:rPr>
              <a:t> </a:t>
            </a:r>
            <a:r>
              <a:rPr lang="en-US" altLang="zh-TW" sz="2800" kern="0" dirty="0" smtClean="0">
                <a:solidFill>
                  <a:srgbClr val="01544C"/>
                </a:solidFill>
                <a:latin typeface="微軟正黑體"/>
              </a:rPr>
              <a:t>No. 3: Container Management</a:t>
            </a:r>
            <a:endParaRPr lang="zh-TW" altLang="en-US" sz="2800" kern="0" dirty="0">
              <a:solidFill>
                <a:schemeClr val="bg1"/>
              </a:solidFill>
              <a:latin typeface="微軟正黑體 Light" panose="020B0304030504040204" pitchFamily="34" charset="-120"/>
              <a:ea typeface="微軟正黑體 Light" panose="020B0304030504040204" pitchFamily="34" charset="-120"/>
            </a:endParaRPr>
          </a:p>
        </p:txBody>
      </p:sp>
    </p:spTree>
    <p:custDataLst>
      <p:tags r:id="rId1"/>
    </p:custDataLst>
    <p:extLst>
      <p:ext uri="{BB962C8B-B14F-4D97-AF65-F5344CB8AC3E}">
        <p14:creationId xmlns:p14="http://schemas.microsoft.com/office/powerpoint/2010/main" val="395188145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err="1" smtClean="0">
                <a:latin typeface="+mn-ea"/>
                <a:ea typeface="+mn-ea"/>
              </a:rPr>
              <a:t>OverView</a:t>
            </a:r>
            <a:endParaRPr lang="zh-TW" altLang="en-US" dirty="0">
              <a:latin typeface="+mn-ea"/>
              <a:ea typeface="+mn-ea"/>
            </a:endParaRPr>
          </a:p>
        </p:txBody>
      </p:sp>
      <p:sp>
        <p:nvSpPr>
          <p:cNvPr id="8" name="內容版面配置區 7"/>
          <p:cNvSpPr>
            <a:spLocks noGrp="1"/>
          </p:cNvSpPr>
          <p:nvPr>
            <p:ph idx="1"/>
          </p:nvPr>
        </p:nvSpPr>
        <p:spPr>
          <a:xfrm>
            <a:off x="871786" y="1380778"/>
            <a:ext cx="8725796" cy="5367883"/>
          </a:xfrm>
        </p:spPr>
        <p:txBody>
          <a:bodyPr/>
          <a:lstStyle/>
          <a:p>
            <a:pPr marL="457200" indent="-457200">
              <a:lnSpc>
                <a:spcPct val="150000"/>
              </a:lnSpc>
              <a:buFont typeface="+mj-lt"/>
              <a:buAutoNum type="arabicPeriod"/>
            </a:pPr>
            <a:r>
              <a:rPr lang="zh-TW" altLang="en-US" sz="3600" dirty="0">
                <a:latin typeface="+mn-ea"/>
              </a:rPr>
              <a:t>學習</a:t>
            </a:r>
            <a:r>
              <a:rPr lang="zh-TW" altLang="en-US" sz="3600" dirty="0" smtClean="0">
                <a:latin typeface="+mn-ea"/>
              </a:rPr>
              <a:t>回顧</a:t>
            </a:r>
            <a:endParaRPr lang="en-US" altLang="zh-TW" sz="3600" dirty="0" smtClean="0">
              <a:latin typeface="+mn-ea"/>
            </a:endParaRPr>
          </a:p>
          <a:p>
            <a:pPr marL="457200" indent="-457200">
              <a:lnSpc>
                <a:spcPct val="150000"/>
              </a:lnSpc>
              <a:buFont typeface="+mj-lt"/>
              <a:buAutoNum type="arabicPeriod"/>
            </a:pPr>
            <a:endParaRPr lang="en-US" altLang="zh-TW" sz="3600" dirty="0">
              <a:latin typeface="+mn-ea"/>
            </a:endParaRPr>
          </a:p>
          <a:p>
            <a:pPr marL="457200" indent="-457200">
              <a:lnSpc>
                <a:spcPct val="150000"/>
              </a:lnSpc>
              <a:buFont typeface="+mj-lt"/>
              <a:buAutoNum type="arabicPeriod"/>
            </a:pPr>
            <a:endParaRPr lang="en-US" altLang="zh-TW" sz="3600" dirty="0" smtClean="0">
              <a:latin typeface="+mn-ea"/>
            </a:endParaRPr>
          </a:p>
          <a:p>
            <a:pPr marL="457200" indent="-457200">
              <a:lnSpc>
                <a:spcPct val="150000"/>
              </a:lnSpc>
              <a:buFont typeface="+mj-lt"/>
              <a:buAutoNum type="arabicPeriod"/>
            </a:pPr>
            <a:endParaRPr lang="en-US" altLang="zh-TW" sz="3600" dirty="0" smtClean="0">
              <a:latin typeface="+mn-ea"/>
            </a:endParaRPr>
          </a:p>
          <a:p>
            <a:pPr marL="457200" indent="-457200">
              <a:lnSpc>
                <a:spcPct val="150000"/>
              </a:lnSpc>
              <a:buFont typeface="+mj-lt"/>
              <a:buAutoNum type="arabicPeriod"/>
            </a:pPr>
            <a:r>
              <a:rPr lang="zh-TW" altLang="en-US" sz="3600" dirty="0" smtClean="0">
                <a:latin typeface="+mn-ea"/>
              </a:rPr>
              <a:t>專題報告</a:t>
            </a:r>
            <a:endParaRPr lang="en-US" altLang="zh-TW" sz="3600" dirty="0" smtClean="0">
              <a:latin typeface="+mn-ea"/>
            </a:endParaRPr>
          </a:p>
          <a:p>
            <a:pPr marL="457200" indent="-457200">
              <a:lnSpc>
                <a:spcPct val="150000"/>
              </a:lnSpc>
              <a:buFont typeface="+mj-lt"/>
              <a:buAutoNum type="arabicPeriod"/>
            </a:pPr>
            <a:r>
              <a:rPr lang="zh-TW" altLang="en-US" sz="3600" dirty="0">
                <a:latin typeface="+mn-ea"/>
              </a:rPr>
              <a:t>心得</a:t>
            </a:r>
            <a:endParaRPr lang="en-US" altLang="zh-TW" sz="3600" dirty="0" smtClean="0">
              <a:latin typeface="+mn-ea"/>
            </a:endParaRPr>
          </a:p>
          <a:p>
            <a:pPr marL="0" indent="0">
              <a:buNone/>
            </a:pPr>
            <a:r>
              <a:rPr lang="en-US" altLang="zh-TW" sz="3600" dirty="0" smtClean="0">
                <a:latin typeface="+mn-ea"/>
              </a:rPr>
              <a:t>	</a:t>
            </a: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r>
              <a:rPr lang="en-US" altLang="zh-TW" dirty="0" smtClean="0">
                <a:latin typeface="+mn-ea"/>
              </a:rPr>
              <a:t/>
            </a:r>
            <a:br>
              <a:rPr lang="en-US" altLang="zh-TW" dirty="0" smtClean="0">
                <a:latin typeface="+mn-ea"/>
              </a:rPr>
            </a:br>
            <a:endParaRPr lang="zh-TW" altLang="en-US" dirty="0">
              <a:latin typeface="+mn-ea"/>
            </a:endParaRPr>
          </a:p>
        </p:txBody>
      </p:sp>
      <p:sp>
        <p:nvSpPr>
          <p:cNvPr id="2" name="文字方塊 1"/>
          <p:cNvSpPr txBox="1"/>
          <p:nvPr/>
        </p:nvSpPr>
        <p:spPr>
          <a:xfrm>
            <a:off x="1375842" y="2244874"/>
            <a:ext cx="6120680" cy="2893100"/>
          </a:xfrm>
          <a:prstGeom prst="rect">
            <a:avLst/>
          </a:prstGeom>
          <a:noFill/>
        </p:spPr>
        <p:txBody>
          <a:bodyPr wrap="square" rtlCol="0">
            <a:spAutoFit/>
          </a:bodyPr>
          <a:lstStyle/>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Linux</a:t>
            </a:r>
          </a:p>
          <a:p>
            <a:pPr marL="342900" indent="-342900">
              <a:buFont typeface="Arial" panose="020B0604020202020204" pitchFamily="34" charset="0"/>
              <a:buChar char="•"/>
            </a:pPr>
            <a:r>
              <a:rPr lang="en-US" altLang="zh-TW" sz="2600" dirty="0" err="1">
                <a:solidFill>
                  <a:srgbClr val="000000"/>
                </a:solidFill>
                <a:latin typeface="微軟正黑體"/>
              </a:rPr>
              <a:t>DevOps</a:t>
            </a:r>
            <a:r>
              <a:rPr lang="zh-TW" altLang="en-US" sz="2600" dirty="0">
                <a:solidFill>
                  <a:srgbClr val="000000"/>
                </a:solidFill>
                <a:latin typeface="微軟正黑體"/>
              </a:rPr>
              <a:t>基礎觀念</a:t>
            </a:r>
            <a:r>
              <a:rPr lang="en-US" altLang="zh-TW" sz="2600" dirty="0">
                <a:solidFill>
                  <a:srgbClr val="000000"/>
                </a:solidFill>
                <a:latin typeface="微軟正黑體"/>
              </a:rPr>
              <a:t>-CI CT </a:t>
            </a:r>
            <a:r>
              <a:rPr lang="en-US" altLang="zh-TW" sz="2600" dirty="0" smtClean="0">
                <a:solidFill>
                  <a:srgbClr val="000000"/>
                </a:solidFill>
                <a:latin typeface="微軟正黑體"/>
              </a:rPr>
              <a:t>CD</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err="1" smtClean="0">
                <a:solidFill>
                  <a:srgbClr val="000000"/>
                </a:solidFill>
                <a:latin typeface="微軟正黑體"/>
                <a:ea typeface="微軟正黑體"/>
              </a:rPr>
              <a:t>Git</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rPr>
              <a:t>Jenkins</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Maven</a:t>
            </a: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UT- </a:t>
            </a:r>
            <a:r>
              <a:rPr lang="zh-TW" altLang="en-US" sz="2600" dirty="0" smtClean="0">
                <a:solidFill>
                  <a:srgbClr val="000000"/>
                </a:solidFill>
                <a:latin typeface="微軟正黑體"/>
                <a:ea typeface="微軟正黑體"/>
              </a:rPr>
              <a:t>三階段</a:t>
            </a:r>
            <a:endParaRPr lang="en-US" altLang="zh-TW" sz="2600" dirty="0" smtClean="0">
              <a:solidFill>
                <a:srgbClr val="000000"/>
              </a:solidFill>
              <a:latin typeface="微軟正黑體"/>
              <a:ea typeface="微軟正黑體"/>
            </a:endParaRPr>
          </a:p>
          <a:p>
            <a:pPr marL="342900" indent="-342900">
              <a:buFont typeface="Arial" panose="020B0604020202020204" pitchFamily="34" charset="0"/>
              <a:buChar char="•"/>
            </a:pPr>
            <a:r>
              <a:rPr lang="en-US" altLang="zh-TW" sz="2600" dirty="0" smtClean="0">
                <a:solidFill>
                  <a:srgbClr val="000000"/>
                </a:solidFill>
                <a:latin typeface="微軟正黑體"/>
                <a:ea typeface="微軟正黑體"/>
              </a:rPr>
              <a:t>TOP</a:t>
            </a:r>
            <a:r>
              <a:rPr lang="zh-TW" altLang="en-US" sz="2600" dirty="0" smtClean="0">
                <a:solidFill>
                  <a:srgbClr val="000000"/>
                </a:solidFill>
                <a:latin typeface="微軟正黑體"/>
                <a:ea typeface="微軟正黑體"/>
              </a:rPr>
              <a:t> </a:t>
            </a:r>
            <a:r>
              <a:rPr lang="en-US" altLang="zh-TW" sz="2600" dirty="0">
                <a:solidFill>
                  <a:srgbClr val="000000"/>
                </a:solidFill>
                <a:latin typeface="微軟正黑體"/>
                <a:ea typeface="微軟正黑體"/>
              </a:rPr>
              <a:t>10 </a:t>
            </a:r>
            <a:r>
              <a:rPr lang="en-US" altLang="zh-TW" sz="2600" dirty="0" smtClean="0">
                <a:solidFill>
                  <a:srgbClr val="000000"/>
                </a:solidFill>
                <a:latin typeface="微軟正黑體"/>
                <a:ea typeface="微軟正黑體"/>
              </a:rPr>
              <a:t>Technology Report</a:t>
            </a:r>
            <a:endParaRPr lang="zh-TW" altLang="en-US" sz="2600" dirty="0" err="1" smtClean="0">
              <a:solidFill>
                <a:srgbClr val="000000"/>
              </a:solidFill>
              <a:latin typeface="微軟正黑體"/>
              <a:ea typeface="微軟正黑體"/>
            </a:endParaRPr>
          </a:p>
        </p:txBody>
      </p:sp>
    </p:spTree>
    <p:extLst>
      <p:ext uri="{BB962C8B-B14F-4D97-AF65-F5344CB8AC3E}">
        <p14:creationId xmlns:p14="http://schemas.microsoft.com/office/powerpoint/2010/main" val="291688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3613" tIns="56808" rIns="113613" bIns="56808" numCol="1" anchor="ctr" anchorCtr="0" compatLnSpc="1">
            <a:prstTxWarp prst="textNoShape">
              <a:avLst/>
            </a:prstTxWarp>
          </a:bodyPr>
          <a:lstStyle/>
          <a:p>
            <a:r>
              <a:rPr lang="zh-TW" altLang="en-US" sz="2800"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3: Container Management</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Kubernetes(k8s):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是由</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開發並開源的系統，專門用以自動化部屬、彈性擴充及容器應用管理，具分散式叢集架構等功能。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管理功能特性</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marL="426054" indent="-426054">
              <a:lnSpc>
                <a:spcPct val="150000"/>
              </a:lnSpc>
              <a:spcBef>
                <a:spcPts val="0"/>
              </a:spcBef>
              <a:buAutoNum type="arabicParenBoth"/>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多租戶管理介面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平台擴充性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高可用性管理介面</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應用功能特性</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marL="426054" indent="-426054">
              <a:lnSpc>
                <a:spcPct val="150000"/>
              </a:lnSpc>
              <a:spcBef>
                <a:spcPts val="0"/>
              </a:spcBef>
              <a:buAutoNum type="arabicParenBoth"/>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滾動式升級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應用服務擴展性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自動化負載平衡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(4)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自動重啟失能服務</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但企業等級的</a:t>
            </a:r>
            <a:r>
              <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2200" u="sng" dirty="0">
                <a:latin typeface="微軟正黑體 Light" panose="020B0304030504040204" pitchFamily="34" charset="-120"/>
                <a:ea typeface="微軟正黑體 Light" panose="020B0304030504040204" pitchFamily="34" charset="-120"/>
                <a:cs typeface="Arial" panose="020B0604020202020204" pitchFamily="34" charset="0"/>
              </a:rPr>
              <a:t>在安全性、網路、多租戶及穩定度上尚未成熟。</a:t>
            </a:r>
            <a:endParaRPr lang="en-US" altLang="zh-TW" sz="2200" u="sng"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66165640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3500" dirty="0">
                <a:solidFill>
                  <a:schemeClr val="bg1"/>
                </a:solidFill>
                <a:latin typeface="標楷體" panose="03000509000000000000" pitchFamily="65" charset="-120"/>
                <a:ea typeface="標楷體" panose="03000509000000000000" pitchFamily="65" charset="-120"/>
              </a:rPr>
              <a:t>No. 3: Container Management</a:t>
            </a:r>
            <a:endParaRPr lang="zh-TW" altLang="en-US" sz="3500" dirty="0">
              <a:solidFill>
                <a:schemeClr val="bg1"/>
              </a:solidFill>
              <a:latin typeface="微軟正黑體 Light" panose="020B0304030504040204" pitchFamily="34" charset="-120"/>
              <a:ea typeface="微軟正黑體 Light" panose="020B0304030504040204" pitchFamily="34" charset="-120"/>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PKS:</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是戴爾科技（戴爾電腦母公司）旗下軟體公司，提供雲端運算和硬體虛擬化的軟體和</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服務</a:t>
            </a:r>
            <a:r>
              <a:rPr lang="zh-TW" altLang="en-US" sz="2000" dirty="0" smtClean="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000" dirty="0" smtClean="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Pivotal</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cloud</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合作推出</a:t>
            </a:r>
            <a:r>
              <a:rPr lang="en-US" altLang="zh-TW" sz="2200" dirty="0" err="1" smtClean="0">
                <a:latin typeface="微軟正黑體 Light" panose="020B0304030504040204" pitchFamily="34" charset="-120"/>
                <a:ea typeface="微軟正黑體 Light" panose="020B0304030504040204" pitchFamily="34" charset="-120"/>
                <a:cs typeface="Arial" panose="020B0604020202020204" pitchFamily="34" charset="0"/>
              </a:rPr>
              <a:t>VMWare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與</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Google</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雲端平台、</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NSX</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結合提供容器網路負載平衡與安全性，私有容器登錄工具則擁有企業級的管理和安全性。</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人員可以透過</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PKS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快速佈建、擴充</a:t>
            </a:r>
            <a:r>
              <a:rPr lang="en-US" altLang="zh-TW" sz="2200" dirty="0" smtClean="0">
                <a:latin typeface="微軟正黑體 Light" panose="020B0304030504040204" pitchFamily="34" charset="-120"/>
                <a:ea typeface="微軟正黑體 Light" panose="020B0304030504040204" pitchFamily="34" charset="-120"/>
                <a:cs typeface="Arial" panose="020B0604020202020204" pitchFamily="34" charset="0"/>
              </a:rPr>
              <a:t>K8S</a:t>
            </a:r>
            <a:r>
              <a:rPr lang="zh-TW" altLang="en-US" sz="2200" dirty="0" smtClean="0">
                <a:latin typeface="微軟正黑體 Light" panose="020B0304030504040204" pitchFamily="34" charset="-120"/>
                <a:ea typeface="微軟正黑體 Light" panose="020B0304030504040204" pitchFamily="34" charset="-120"/>
                <a:cs typeface="Arial" panose="020B0604020202020204" pitchFamily="34" charset="0"/>
              </a:rPr>
              <a:t>叢集供開發人員部署容器化的應用程式</a:t>
            </a:r>
            <a:r>
              <a:rPr lang="en-US" altLang="zh-TW" dirty="0" smtClean="0">
                <a:latin typeface="微軟正黑體 Light" panose="020B0304030504040204" pitchFamily="34" charset="-120"/>
                <a:ea typeface="微軟正黑體 Light" panose="020B0304030504040204" pitchFamily="34" charset="-120"/>
                <a:cs typeface="Arial" panose="020B0604020202020204" pitchFamily="34" charset="0"/>
              </a:rPr>
              <a:t>(containerized)</a:t>
            </a:r>
          </a:p>
          <a:p>
            <a:pPr>
              <a:lnSpc>
                <a:spcPct val="150000"/>
              </a:lnSpc>
              <a:spcBef>
                <a:spcPts val="0"/>
              </a:spcBef>
            </a:pPr>
            <a:endParaRPr lang="en-US" altLang="zh-TW" sz="20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1026" name="Picture 2" descr="C:\Users\Z00045984\Desktop\圖片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891" y="5171183"/>
            <a:ext cx="6792449" cy="19968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51346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3: Container Management</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Container Management 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Red Hat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(with IBM):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是由紅帽公司推出的雲端運算平台或可以理解為</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kubernetes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容器管理平台，開發人員可以快速安全地整併企業工作量並將其部署到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叢集中。</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叢集建置在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Kubernetes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儲存器編排上，提供作業環境的一致性及彈性</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而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IBM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則管理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OpenShift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的儲存器平台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(OCP)</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78256534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4: </a:t>
            </a:r>
            <a:r>
              <a:rPr lang="en-US" altLang="zh-TW" sz="2800" dirty="0" err="1">
                <a:solidFill>
                  <a:srgbClr val="01544C"/>
                </a:solidFill>
                <a:latin typeface="微軟正黑體"/>
              </a:rPr>
              <a:t>Devops</a:t>
            </a:r>
            <a:r>
              <a:rPr lang="en-US" altLang="zh-TW" sz="2800" dirty="0">
                <a:solidFill>
                  <a:srgbClr val="01544C"/>
                </a:solidFill>
                <a:latin typeface="微軟正黑體"/>
              </a:rPr>
              <a:t> Toolchain</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DevOps pipeline activity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通常包含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plan, create, verify, release,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configure,monitor</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對應不同的步驟需使用不同的軟體工具，現在則有供應商將其整合。</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2022</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年預計有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30%</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以上的企業會使用，相比於</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2018</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年的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&lt;10%</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消除程式開發上溝通執行的障礙，確保程式品質跟交期，並使交付</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(delivery)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流程自動化。</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Gartner</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組織依據業務性質去選擇所需的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Toolchain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；然而如果有多個交付平台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(ex.</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雲、</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App)</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，這時就需要多個不同供應商的工具搭配使用。</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06486955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4: </a:t>
            </a:r>
            <a:r>
              <a:rPr lang="en-US" altLang="zh-TW" sz="2800" dirty="0" err="1">
                <a:solidFill>
                  <a:srgbClr val="01544C"/>
                </a:solidFill>
                <a:latin typeface="微軟正黑體"/>
              </a:rPr>
              <a:t>Devops</a:t>
            </a:r>
            <a:r>
              <a:rPr lang="en-US" altLang="zh-TW" sz="2800" dirty="0">
                <a:solidFill>
                  <a:srgbClr val="01544C"/>
                </a:solidFill>
                <a:latin typeface="微軟正黑體"/>
              </a:rPr>
              <a:t> Toolchain</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Toolchain</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一款基於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Git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的完全整合的軟體開發平台。另外，</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GitLab</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且具有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wiki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以及線上編輯、</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issue</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跟蹤功能、</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CI/CD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等功能。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每一次的提交</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commit</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後都會觸發</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CI/CD</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的動作產生流水線</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pipeline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包含不同階段</a:t>
            </a:r>
            <a:r>
              <a:rPr lang="zh-TW" altLang="en-US" dirty="0">
                <a:latin typeface="微軟正黑體 Light" panose="020B0304030504040204" pitchFamily="34" charset="-120"/>
                <a:ea typeface="微軟正黑體 Light" panose="020B0304030504040204" pitchFamily="34" charset="-120"/>
                <a:cs typeface="Arial" panose="020B0604020202020204" pitchFamily="34" charset="0"/>
              </a:rPr>
              <a:t>（</a:t>
            </a:r>
            <a:r>
              <a:rPr lang="en-US" altLang="zh-TW" dirty="0">
                <a:latin typeface="微軟正黑體 Light" panose="020B0304030504040204" pitchFamily="34" charset="-120"/>
                <a:ea typeface="微軟正黑體 Light" panose="020B0304030504040204" pitchFamily="34" charset="-120"/>
                <a:cs typeface="Arial" panose="020B0604020202020204" pitchFamily="34" charset="0"/>
              </a:rPr>
              <a:t>Stage</a:t>
            </a:r>
            <a:r>
              <a:rPr lang="zh-TW" altLang="en-US" dirty="0" smtClean="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階段用於邏輯切割，同一階段的任務以並列方式執行，階段間是順序執行，上一個階段執行失敗，下一個階段將不會執行。</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pic>
        <p:nvPicPr>
          <p:cNvPr id="3" name="圖片 2" descr="畫面剪輯"/>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4497" y="4651442"/>
            <a:ext cx="2464774" cy="2962445"/>
          </a:xfrm>
          <a:prstGeom prst="rect">
            <a:avLst/>
          </a:prstGeom>
        </p:spPr>
      </p:pic>
    </p:spTree>
    <p:custDataLst>
      <p:tags r:id="rId1"/>
    </p:custDataLst>
    <p:extLst>
      <p:ext uri="{BB962C8B-B14F-4D97-AF65-F5344CB8AC3E}">
        <p14:creationId xmlns:p14="http://schemas.microsoft.com/office/powerpoint/2010/main" val="123559241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4: </a:t>
            </a:r>
            <a:r>
              <a:rPr lang="en-US" altLang="zh-TW" sz="2800" dirty="0" err="1">
                <a:solidFill>
                  <a:srgbClr val="01544C"/>
                </a:solidFill>
                <a:latin typeface="微軟正黑體"/>
              </a:rPr>
              <a:t>Devops</a:t>
            </a:r>
            <a:r>
              <a:rPr lang="en-US" altLang="zh-TW" sz="2800" dirty="0">
                <a:solidFill>
                  <a:srgbClr val="01544C"/>
                </a:solidFill>
                <a:latin typeface="微軟正黑體"/>
              </a:rPr>
              <a:t> Toolchain</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Toolchain</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文中提到其他針對</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Devops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不同階段所使用的工具，包含</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Continuous configuration automation:</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Chef, Puppet, </a:t>
            </a:r>
            <a:r>
              <a:rPr lang="en-US" altLang="zh-TW" sz="2200" dirty="0" err="1">
                <a:latin typeface="微軟正黑體 Light" panose="020B0304030504040204" pitchFamily="34" charset="-120"/>
                <a:ea typeface="微軟正黑體 Light" panose="020B0304030504040204" pitchFamily="34" charset="-120"/>
              </a:rPr>
              <a:t>Ansible</a:t>
            </a:r>
            <a:r>
              <a:rPr lang="en-US" altLang="zh-TW" sz="2200" dirty="0">
                <a:latin typeface="微軟正黑體 Light" panose="020B0304030504040204" pitchFamily="34" charset="-120"/>
                <a:ea typeface="微軟正黑體 Light" panose="020B0304030504040204" pitchFamily="34" charset="-120"/>
              </a:rPr>
              <a:t> and </a:t>
            </a:r>
            <a:r>
              <a:rPr lang="en-US" altLang="zh-TW" sz="2200" dirty="0" err="1">
                <a:latin typeface="微軟正黑體 Light" panose="020B0304030504040204" pitchFamily="34" charset="-120"/>
                <a:ea typeface="微軟正黑體 Light" panose="020B0304030504040204" pitchFamily="34" charset="-120"/>
              </a:rPr>
              <a:t>SaltStack</a:t>
            </a:r>
            <a:r>
              <a:rPr lang="en-US" altLang="zh-TW" sz="2200" dirty="0">
                <a:latin typeface="微軟正黑體 Light" panose="020B0304030504040204" pitchFamily="34" charset="-120"/>
                <a:ea typeface="微軟正黑體 Light" panose="020B0304030504040204" pitchFamily="34" charset="-120"/>
              </a:rPr>
              <a:t> .</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APM/infrastructure management:</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Cisco </a:t>
            </a:r>
            <a:r>
              <a:rPr lang="en-US" altLang="zh-TW" sz="2200" dirty="0" err="1">
                <a:latin typeface="微軟正黑體 Light" panose="020B0304030504040204" pitchFamily="34" charset="-120"/>
                <a:ea typeface="微軟正黑體 Light" panose="020B0304030504040204" pitchFamily="34" charset="-120"/>
              </a:rPr>
              <a:t>AppDynamics</a:t>
            </a:r>
            <a:r>
              <a:rPr lang="en-US" altLang="zh-TW" sz="2200" dirty="0">
                <a:latin typeface="微軟正黑體 Light" panose="020B0304030504040204" pitchFamily="34" charset="-120"/>
                <a:ea typeface="微軟正黑體 Light" panose="020B0304030504040204" pitchFamily="34" charset="-120"/>
              </a:rPr>
              <a:t> , </a:t>
            </a:r>
            <a:r>
              <a:rPr lang="en-US" altLang="zh-TW" sz="2200" dirty="0" err="1">
                <a:latin typeface="微軟正黑體 Light" panose="020B0304030504040204" pitchFamily="34" charset="-120"/>
                <a:ea typeface="微軟正黑體 Light" panose="020B0304030504040204" pitchFamily="34" charset="-120"/>
              </a:rPr>
              <a:t>Datadog</a:t>
            </a:r>
            <a:r>
              <a:rPr lang="en-US" altLang="zh-TW" sz="2200" dirty="0">
                <a:latin typeface="微軟正黑體 Light" panose="020B0304030504040204" pitchFamily="34" charset="-120"/>
                <a:ea typeface="微軟正黑體 Light" panose="020B0304030504040204" pitchFamily="34" charset="-120"/>
              </a:rPr>
              <a:t> ,</a:t>
            </a:r>
            <a:r>
              <a:rPr lang="en-US" altLang="zh-TW" sz="2200" dirty="0" err="1">
                <a:latin typeface="微軟正黑體 Light" panose="020B0304030504040204" pitchFamily="34" charset="-120"/>
                <a:ea typeface="微軟正黑體 Light" panose="020B0304030504040204" pitchFamily="34" charset="-120"/>
              </a:rPr>
              <a:t>Dynatrace</a:t>
            </a:r>
            <a:r>
              <a:rPr lang="en-US" altLang="zh-TW" sz="2200" dirty="0">
                <a:latin typeface="微軟正黑體 Light" panose="020B0304030504040204" pitchFamily="34" charset="-120"/>
                <a:ea typeface="微軟正黑體 Light" panose="020B0304030504040204" pitchFamily="34" charset="-120"/>
              </a:rPr>
              <a:t> , Elastic</a:t>
            </a: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rPr>
              <a:t>, New Relic and </a:t>
            </a:r>
            <a:r>
              <a:rPr lang="en-US" altLang="zh-TW" sz="2200" dirty="0" err="1">
                <a:latin typeface="微軟正黑體 Light" panose="020B0304030504040204" pitchFamily="34" charset="-120"/>
                <a:ea typeface="微軟正黑體 Light" panose="020B0304030504040204" pitchFamily="34" charset="-120"/>
              </a:rPr>
              <a:t>Splunk</a:t>
            </a:r>
            <a:endParaRPr lang="en-US" altLang="zh-TW" sz="2200" dirty="0">
              <a:latin typeface="微軟正黑體 Light" panose="020B0304030504040204" pitchFamily="34" charset="-120"/>
              <a:ea typeface="微軟正黑體 Light" panose="020B0304030504040204" pitchFamily="34" charset="-120"/>
            </a:endParaRP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rPr>
              <a:t>Release automation tools:</a:t>
            </a: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rPr>
              <a:t>CloudBees</a:t>
            </a:r>
            <a:r>
              <a:rPr lang="en-US" altLang="zh-TW" sz="2200" dirty="0">
                <a:latin typeface="微軟正黑體 Light" panose="020B0304030504040204" pitchFamily="34" charset="-120"/>
                <a:ea typeface="微軟正黑體 Light" panose="020B0304030504040204" pitchFamily="34" charset="-120"/>
              </a:rPr>
              <a:t>, Microsoft and </a:t>
            </a:r>
            <a:r>
              <a:rPr lang="en-US" altLang="zh-TW" sz="2200" dirty="0" err="1">
                <a:latin typeface="微軟正黑體 Light" panose="020B0304030504040204" pitchFamily="34" charset="-120"/>
                <a:ea typeface="微軟正黑體 Light" panose="020B0304030504040204" pitchFamily="34" charset="-120"/>
              </a:rPr>
              <a:t>XebiaLabs</a:t>
            </a:r>
            <a:r>
              <a:rPr lang="en-US" altLang="zh-TW" sz="2200" dirty="0">
                <a:latin typeface="微軟正黑體 Light" panose="020B0304030504040204" pitchFamily="34" charset="-120"/>
                <a:ea typeface="微軟正黑體 Light" panose="020B0304030504040204" pitchFamily="34" charset="-120"/>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4126440119"/>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5: Edge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邊緣計算是分布式計算拓樸，</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拓樸設計上</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將處理資訊的過程盡可能接近使用者或機器，而非較遠的伺服器或雲端，將運算及流量維持在本地端，能</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降低延遲、雲端及頻寬的負荷，在物聯網上應用的效果會特別顯著</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。同時建立樞紐處理比較複雜的數值計算或數據精簡。</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將邊緣計算納入中遠程的規畫之中，應多嘗試做數據精簡、與雲的互連，而不是應用程式。必須多了解部署多雲、多端點應用程式的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和</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hub</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預計到了</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2022</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年有超過半數的資料會來自邊緣計算。</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561527237"/>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5: Edge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Amazon Snowball Edge</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資料傳輸裝置，具備內建儲存以及透過特定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服務的運算能力。支援在中斷連接的環境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例如，船上、風車和偏僻的工廠</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下進行本機資料處理和收集。</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Storage Optimized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用於預先處理和大規模資料傳輸。</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Compute Optimized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用於在網路連接有限或沒有網路連接的環境下執行進階機器學習工作負載。</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Snowball Edge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已預先設定完成而且不必連接到網際網路，所以運算處理和資料收集的作業可以在隔離的操作環境中進行。如同擁有完整的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連線能力一樣，在節點執行相同的軟體和存取特定的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功能。</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53128303"/>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5: Edge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4"/>
            <a:ext cx="9620569" cy="5866076"/>
          </a:xfrm>
        </p:spPr>
        <p:txBody>
          <a:bodyPr/>
          <a:lstStyle/>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Edge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Akamai Edge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DNS</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是一家位於美國的</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CDN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、雲端服務供應商，主要業務是出租給企業伺服器，使他們用戶的存取速度變快。</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Edge DNS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是他們其中一項重要的服務，當伺服器同時湧入大量</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request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時，可將</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DNS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resolution</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移動到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Akamai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，以維持服務。以下是官方所列的優點</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(1)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Trust-Based Security</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(2)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24/7 Availablity,100% Uptime SLA</a:t>
            </a: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(3)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Secure </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Implenetation</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(4)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IP Throttling</a:t>
            </a: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412234626"/>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10: </a:t>
            </a:r>
            <a:r>
              <a:rPr lang="en-US" altLang="zh-TW" sz="2800" dirty="0" err="1">
                <a:solidFill>
                  <a:srgbClr val="01544C"/>
                </a:solidFill>
                <a:latin typeface="微軟正黑體"/>
              </a:rPr>
              <a:t>Serverless</a:t>
            </a:r>
            <a:r>
              <a:rPr lang="en-US" altLang="zh-TW" sz="2800" dirty="0">
                <a:solidFill>
                  <a:srgbClr val="01544C"/>
                </a:solidFill>
                <a:latin typeface="微軟正黑體"/>
              </a:rPr>
              <a:t>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3" y="1433394"/>
            <a:ext cx="959791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rPr>
              <a:t>描述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rPr>
              <a:t>:</a:t>
            </a:r>
          </a:p>
          <a:p>
            <a:pPr>
              <a:lnSpc>
                <a:spcPct val="150000"/>
              </a:lnSpc>
              <a:spcBef>
                <a:spcPts val="0"/>
              </a:spcBef>
            </a:pP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是包含很多技術的集合，其中最常被提到的是</a:t>
            </a:r>
            <a:r>
              <a:rPr lang="en-US" altLang="zh-TW" sz="2200" dirty="0" err="1">
                <a:latin typeface="微軟正黑體 Light" panose="020B0304030504040204" pitchFamily="34" charset="-120"/>
                <a:ea typeface="微軟正黑體 Light" panose="020B0304030504040204" pitchFamily="34" charset="-120"/>
                <a:cs typeface="Arial" panose="020B0604020202020204" pitchFamily="34" charset="0"/>
              </a:rPr>
              <a:t>FaaS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，以平台即服務（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rPr>
              <a:t>PaaS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rPr>
              <a:t>）為基礎，無伺服器運算提供一個微型的架構，終端客戶不需要事先部署、組態或管理伺服器服務，程式碼運行所需要的伺服器服務皆由雲端平台來提供。</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endParaRPr>
          </a:p>
          <a:p>
            <a:pPr>
              <a:lnSpc>
                <a:spcPct val="150000"/>
              </a:lnSpc>
              <a:spcBef>
                <a:spcPts val="0"/>
              </a:spcBef>
            </a:pPr>
            <a:r>
              <a:rPr lang="zh-TW" altLang="en-US"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優點</a:t>
            </a:r>
            <a:r>
              <a:rPr lang="en-US" altLang="zh-TW" sz="3000" b="1"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a:t>
            </a:r>
          </a:p>
          <a:p>
            <a:pPr marL="355044" indent="-355044">
              <a:lnSpc>
                <a:spcPct val="150000"/>
              </a:lnSpc>
              <a:spcBef>
                <a:spcPts val="0"/>
              </a:spcBef>
              <a:buFont typeface="Arial" panose="020B0604020202020204" pitchFamily="34" charset="0"/>
              <a:buChar char="•"/>
            </a:pPr>
            <a:r>
              <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IT</a:t>
            </a: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人員可快速的大規模部署</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355044" indent="-355044">
              <a:lnSpc>
                <a:spcPct val="150000"/>
              </a:lnSpc>
              <a:spcBef>
                <a:spcPts val="0"/>
              </a:spcBef>
              <a:buFont typeface="Arial" panose="020B0604020202020204" pitchFamily="34" charset="0"/>
              <a:buChar char="•"/>
            </a:pP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適合需要快速反應、流量變化大不規律的系統</a:t>
            </a:r>
            <a:endParaRPr lang="en-US" altLang="zh-TW"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endParaRPr>
          </a:p>
          <a:p>
            <a:pPr marL="355044" indent="-355044">
              <a:lnSpc>
                <a:spcPct val="150000"/>
              </a:lnSpc>
              <a:spcBef>
                <a:spcPts val="0"/>
              </a:spcBef>
              <a:buFont typeface="Arial" panose="020B0604020202020204" pitchFamily="34" charset="0"/>
              <a:buChar char="•"/>
            </a:pPr>
            <a:r>
              <a:rPr lang="zh-TW" altLang="en-US" sz="2200" dirty="0">
                <a:solidFill>
                  <a:prstClr val="black">
                    <a:lumMod val="75000"/>
                    <a:lumOff val="25000"/>
                  </a:prstClr>
                </a:solidFill>
                <a:latin typeface="微軟正黑體 Light" panose="020B0304030504040204" pitchFamily="34" charset="-120"/>
                <a:ea typeface="微軟正黑體 Light" panose="020B0304030504040204" pitchFamily="34" charset="-120"/>
                <a:cs typeface="Arial" panose="020B0604020202020204" pitchFamily="34" charset="0"/>
              </a:rPr>
              <a:t>費用方面只有進行運算的時候才需要支付計算的費用</a:t>
            </a:r>
            <a:endPar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885247574"/>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Linux</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zh-TW" altLang="en-US" dirty="0" smtClean="0">
                <a:latin typeface="+mn-ea"/>
              </a:rPr>
              <a:t>之前在學校沒有學過太多用</a:t>
            </a:r>
            <a:r>
              <a:rPr lang="en-US" altLang="zh-TW" dirty="0" smtClean="0">
                <a:latin typeface="+mn-ea"/>
              </a:rPr>
              <a:t>Command Line</a:t>
            </a:r>
            <a:r>
              <a:rPr lang="zh-TW" altLang="en-US" dirty="0" smtClean="0">
                <a:latin typeface="+mn-ea"/>
              </a:rPr>
              <a:t>的操作，算是第一次比較深入的了解。做一些基本操作像是</a:t>
            </a:r>
            <a:r>
              <a:rPr lang="en-US" altLang="zh-TW" dirty="0" smtClean="0">
                <a:latin typeface="+mn-ea"/>
              </a:rPr>
              <a:t>cd </a:t>
            </a:r>
            <a:r>
              <a:rPr lang="en-US" altLang="zh-TW" dirty="0" err="1" smtClean="0">
                <a:latin typeface="+mn-ea"/>
              </a:rPr>
              <a:t>ls</a:t>
            </a:r>
            <a:r>
              <a:rPr lang="en-US" altLang="zh-TW" dirty="0" smtClean="0">
                <a:latin typeface="+mn-ea"/>
              </a:rPr>
              <a:t>  cat  </a:t>
            </a:r>
            <a:r>
              <a:rPr lang="en-US" altLang="zh-TW" dirty="0" err="1" smtClean="0">
                <a:latin typeface="+mn-ea"/>
              </a:rPr>
              <a:t>rm</a:t>
            </a:r>
            <a:r>
              <a:rPr lang="en-US" altLang="zh-TW" dirty="0" smtClean="0">
                <a:latin typeface="+mn-ea"/>
              </a:rPr>
              <a:t> </a:t>
            </a:r>
            <a:r>
              <a:rPr lang="en-US" altLang="zh-TW" dirty="0" err="1" smtClean="0">
                <a:latin typeface="+mn-ea"/>
              </a:rPr>
              <a:t>grep</a:t>
            </a:r>
            <a:r>
              <a:rPr lang="en-US" altLang="zh-TW" dirty="0" smtClean="0">
                <a:latin typeface="+mn-ea"/>
              </a:rPr>
              <a:t> Find </a:t>
            </a:r>
          </a:p>
          <a:p>
            <a:pPr marL="0" indent="0">
              <a:buNone/>
            </a:pPr>
            <a:r>
              <a:rPr lang="zh-TW" altLang="en-US" dirty="0" smtClean="0">
                <a:latin typeface="+mn-ea"/>
              </a:rPr>
              <a:t>實例</a:t>
            </a:r>
            <a:r>
              <a:rPr lang="en-US" altLang="zh-TW" dirty="0" smtClean="0">
                <a:latin typeface="+mn-ea"/>
              </a:rPr>
              <a:t>:</a:t>
            </a:r>
            <a:r>
              <a:rPr lang="zh-TW" altLang="en-US" dirty="0">
                <a:latin typeface="+mn-ea"/>
              </a:rPr>
              <a:t>使用</a:t>
            </a:r>
            <a:r>
              <a:rPr lang="en-US" altLang="zh-TW" dirty="0">
                <a:latin typeface="+mn-ea"/>
              </a:rPr>
              <a:t>Putty</a:t>
            </a:r>
            <a:r>
              <a:rPr lang="zh-TW" altLang="en-US" dirty="0">
                <a:latin typeface="+mn-ea"/>
              </a:rPr>
              <a:t>在上面</a:t>
            </a:r>
            <a:r>
              <a:rPr lang="en-US" altLang="zh-TW" dirty="0">
                <a:latin typeface="+mn-ea"/>
              </a:rPr>
              <a:t>Linux</a:t>
            </a:r>
            <a:r>
              <a:rPr lang="zh-TW" altLang="en-US" dirty="0">
                <a:latin typeface="+mn-ea"/>
              </a:rPr>
              <a:t>系統上建</a:t>
            </a:r>
            <a:r>
              <a:rPr lang="zh-TW" altLang="en-US" dirty="0" smtClean="0">
                <a:latin typeface="+mn-ea"/>
              </a:rPr>
              <a:t>資料夾和一個</a:t>
            </a:r>
            <a:r>
              <a:rPr lang="en-US" altLang="zh-TW" dirty="0" smtClean="0">
                <a:latin typeface="+mn-ea"/>
              </a:rPr>
              <a:t>txt</a:t>
            </a:r>
            <a:r>
              <a:rPr lang="zh-TW" altLang="en-US" dirty="0" smtClean="0">
                <a:latin typeface="+mn-ea"/>
              </a:rPr>
              <a:t>的自我介紹。</a:t>
            </a:r>
            <a:r>
              <a:rPr lang="en-US" altLang="zh-TW" dirty="0" smtClean="0">
                <a:latin typeface="+mn-ea"/>
              </a:rPr>
              <a:t/>
            </a:r>
            <a:br>
              <a:rPr lang="en-US" altLang="zh-TW" dirty="0" smtClean="0">
                <a:latin typeface="+mn-ea"/>
              </a:rPr>
            </a:br>
            <a:endParaRPr lang="en-US" altLang="zh-TW" dirty="0" smtClean="0">
              <a:latin typeface="+mn-ea"/>
            </a:endParaRPr>
          </a:p>
          <a:p>
            <a:pPr marL="0" indent="0">
              <a:buNone/>
            </a:pPr>
            <a:endParaRPr lang="en-US" altLang="zh-TW" dirty="0">
              <a:latin typeface="+mn-ea"/>
            </a:endParaRPr>
          </a:p>
        </p:txBody>
      </p:sp>
      <p:pic>
        <p:nvPicPr>
          <p:cNvPr id="3" name="圖片 2"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62" y="2892945"/>
            <a:ext cx="8926201" cy="3460391"/>
          </a:xfrm>
          <a:prstGeom prst="rect">
            <a:avLst/>
          </a:prstGeom>
        </p:spPr>
      </p:pic>
    </p:spTree>
    <p:extLst>
      <p:ext uri="{BB962C8B-B14F-4D97-AF65-F5344CB8AC3E}">
        <p14:creationId xmlns:p14="http://schemas.microsoft.com/office/powerpoint/2010/main" val="1952828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10: </a:t>
            </a:r>
            <a:r>
              <a:rPr lang="en-US" altLang="zh-TW" sz="2800" dirty="0" err="1">
                <a:solidFill>
                  <a:srgbClr val="01544C"/>
                </a:solidFill>
                <a:latin typeface="微軟正黑體"/>
              </a:rPr>
              <a:t>Serverless</a:t>
            </a:r>
            <a:r>
              <a:rPr lang="en-US" altLang="zh-TW" sz="2800" dirty="0">
                <a:solidFill>
                  <a:srgbClr val="01544C"/>
                </a:solidFill>
                <a:latin typeface="微軟正黑體"/>
              </a:rPr>
              <a:t>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3" y="1433394"/>
            <a:ext cx="9597919" cy="5866076"/>
          </a:xfrm>
        </p:spPr>
        <p:txBody>
          <a:bodyPr/>
          <a:lstStyle/>
          <a:p>
            <a:pPr>
              <a:lnSpc>
                <a:spcPct val="150000"/>
              </a:lnSpc>
              <a:spcBef>
                <a:spcPts val="0"/>
              </a:spcBef>
            </a:pPr>
            <a:r>
              <a:rPr lang="zh-TW" altLang="en-US"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建議</a:t>
            </a:r>
            <a:r>
              <a:rPr lang="en-US" altLang="zh-TW" sz="3000" b="1"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p>
          <a:p>
            <a:pPr>
              <a:lnSpc>
                <a:spcPct val="150000"/>
              </a:lnSpc>
              <a:spcBef>
                <a:spcPts val="0"/>
              </a:spcBef>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相較於過去對基礎設施的管理，</a:t>
            </a:r>
            <a:r>
              <a:rPr lang="en-US" altLang="zh-TW" sz="2200" dirty="0"/>
              <a:t> </a:t>
            </a:r>
            <a:r>
              <a:rPr lang="en-US" altLang="zh-TW" sz="2200" dirty="0" err="1"/>
              <a:t>Serverless</a:t>
            </a:r>
            <a:r>
              <a:rPr lang="en-US" altLang="zh-TW" sz="2200" dirty="0"/>
              <a:t> computing</a:t>
            </a:r>
            <a:r>
              <a:rPr lang="zh-TW" altLang="en-US" sz="2200" dirty="0"/>
              <a:t>需要更多轉換型態的管理。</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以應用程式為中心並了解程式間的依存關係、組件及其設計是否能增強整體的擴充性、可靠性、安全性及效率。</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考慮</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 Gateway </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Network egress</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，因為負載量大的時候</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API</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Gateway</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的成本會很高。</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修改數據分類的條件，因為內容存儲庫中的物件現在也可以做為程式碼和數據。</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a:p>
            <a:pPr marL="426054" indent="-426054">
              <a:lnSpc>
                <a:spcPct val="150000"/>
              </a:lnSpc>
              <a:spcBef>
                <a:spcPts val="0"/>
              </a:spcBef>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重新審視整個</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IT</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運作，從基礎架構管理到應用程式的管控，確保它們可以保護、監控和調整應用程式，達到</a:t>
            </a:r>
            <a:r>
              <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SLA</a:t>
            </a:r>
            <a:r>
              <a:rPr lang="zh-TW" altLang="en-US"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rPr>
              <a:t>。 </a:t>
            </a:r>
            <a:endParaRPr lang="en-US" altLang="zh-TW" sz="2200" dirty="0">
              <a:latin typeface="微軟正黑體 Light" panose="020B0304030504040204" pitchFamily="34" charset="-120"/>
              <a:ea typeface="微軟正黑體 Light" panose="020B0304030504040204" pitchFamily="34" charset="-120"/>
              <a:cs typeface="Arial" panose="020B0604020202020204" pitchFamily="34" charset="0"/>
              <a:sym typeface="Wingdings" panose="05000000000000000000" pitchFamily="2" charset="2"/>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39481500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10: </a:t>
            </a:r>
            <a:r>
              <a:rPr lang="en-US" altLang="zh-TW" sz="2800" dirty="0" err="1">
                <a:solidFill>
                  <a:srgbClr val="01544C"/>
                </a:solidFill>
                <a:latin typeface="微軟正黑體"/>
              </a:rPr>
              <a:t>Serverless</a:t>
            </a:r>
            <a:r>
              <a:rPr lang="en-US" altLang="zh-TW" sz="2800" dirty="0">
                <a:solidFill>
                  <a:srgbClr val="01544C"/>
                </a:solidFill>
                <a:latin typeface="微軟正黑體"/>
              </a:rPr>
              <a:t>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5"/>
            <a:ext cx="9620569" cy="5504803"/>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AWS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Lambda:</a:t>
            </a:r>
            <a:r>
              <a:rPr lang="en-US" altLang="zh-TW" sz="2200" dirty="0" err="1">
                <a:latin typeface="微軟正黑體 Light" panose="020B0304030504040204" pitchFamily="34" charset="-120"/>
                <a:ea typeface="微軟正黑體 Light" panose="020B0304030504040204" pitchFamily="34" charset="-120"/>
              </a:rPr>
              <a:t>AWS</a:t>
            </a:r>
            <a:r>
              <a:rPr lang="en-US" altLang="zh-TW" sz="2200" dirty="0">
                <a:latin typeface="微軟正黑體 Light" panose="020B0304030504040204" pitchFamily="34" charset="-120"/>
                <a:ea typeface="微軟正黑體 Light" panose="020B0304030504040204" pitchFamily="34" charset="-120"/>
              </a:rPr>
              <a:t> Lambda</a:t>
            </a:r>
            <a:r>
              <a:rPr lang="zh-TW" altLang="en-US" sz="2200" dirty="0">
                <a:latin typeface="微軟正黑體 Light" panose="020B0304030504040204" pitchFamily="34" charset="-120"/>
                <a:ea typeface="微軟正黑體 Light" panose="020B0304030504040204" pitchFamily="34" charset="-120"/>
              </a:rPr>
              <a:t>是亞馬遜在</a:t>
            </a:r>
            <a:r>
              <a:rPr lang="en-US" altLang="zh-TW" sz="2200" dirty="0">
                <a:latin typeface="微軟正黑體 Light" panose="020B0304030504040204" pitchFamily="34" charset="-120"/>
                <a:ea typeface="微軟正黑體 Light" panose="020B0304030504040204" pitchFamily="34" charset="-120"/>
              </a:rPr>
              <a:t>2015</a:t>
            </a:r>
            <a:r>
              <a:rPr lang="zh-TW" altLang="en-US" sz="2200" dirty="0">
                <a:latin typeface="微軟正黑體 Light" panose="020B0304030504040204" pitchFamily="34" charset="-120"/>
                <a:ea typeface="微軟正黑體 Light" panose="020B0304030504040204" pitchFamily="34" charset="-120"/>
              </a:rPr>
              <a:t>年創建的一個無伺服器計算服務。它由事件的函數觸發運行，並自動管理計算資源，不用擔心在後台發生的事情。</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與</a:t>
            </a:r>
            <a:r>
              <a:rPr lang="en-US" altLang="zh-TW" sz="2200" dirty="0">
                <a:latin typeface="微軟正黑體 Light" panose="020B0304030504040204" pitchFamily="34" charset="-120"/>
                <a:ea typeface="微軟正黑體 Light" panose="020B0304030504040204" pitchFamily="34" charset="-120"/>
              </a:rPr>
              <a:t>AWS</a:t>
            </a:r>
            <a:r>
              <a:rPr lang="zh-TW" altLang="en-US" sz="2200" dirty="0">
                <a:latin typeface="微軟正黑體 Light" panose="020B0304030504040204" pitchFamily="34" charset="-120"/>
                <a:ea typeface="微軟正黑體 Light" panose="020B0304030504040204" pitchFamily="34" charset="-120"/>
              </a:rPr>
              <a:t>其他服務結合包含儲存、資料庫等，可輕易使用現有的資源。</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使用者只需要決定功能所需要的記憶體大小，剩下的</a:t>
            </a:r>
            <a:r>
              <a:rPr lang="en-US" altLang="zh-TW" sz="2200" dirty="0">
                <a:latin typeface="微軟正黑體 Light" panose="020B0304030504040204" pitchFamily="34" charset="-120"/>
                <a:ea typeface="微軟正黑體 Light" panose="020B0304030504040204" pitchFamily="34" charset="-120"/>
              </a:rPr>
              <a:t>AWS</a:t>
            </a:r>
            <a:r>
              <a:rPr lang="zh-TW" altLang="en-US" sz="2200" dirty="0">
                <a:latin typeface="微軟正黑體 Light" panose="020B0304030504040204" pitchFamily="34" charset="-120"/>
                <a:ea typeface="微軟正黑體 Light" panose="020B0304030504040204" pitchFamily="34" charset="-120"/>
              </a:rPr>
              <a:t>會自動擴展提供適當的頻寬和運算資源。</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費用的計算非常精準，程式運行以</a:t>
            </a:r>
            <a:r>
              <a:rPr lang="en-US" altLang="zh-TW" sz="2200" dirty="0">
                <a:latin typeface="微軟正黑體 Light" panose="020B0304030504040204" pitchFamily="34" charset="-120"/>
                <a:ea typeface="微軟正黑體 Light" panose="020B0304030504040204" pitchFamily="34" charset="-120"/>
              </a:rPr>
              <a:t>100ms</a:t>
            </a:r>
            <a:r>
              <a:rPr lang="zh-TW" altLang="en-US" sz="2200" dirty="0">
                <a:latin typeface="微軟正黑體 Light" panose="020B0304030504040204" pitchFamily="34" charset="-120"/>
                <a:ea typeface="微軟正黑體 Light" panose="020B0304030504040204" pitchFamily="34" charset="-120"/>
              </a:rPr>
              <a:t>為一個計價單位。</a:t>
            </a: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136244508"/>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AD0BFF-A276-4425-AE87-DCC08444EBE3}"/>
              </a:ext>
            </a:extLst>
          </p:cNvPr>
          <p:cNvSpPr>
            <a:spLocks noGrp="1"/>
          </p:cNvSpPr>
          <p:nvPr>
            <p:ph type="title"/>
          </p:nvPr>
        </p:nvSpPr>
        <p:spPr>
          <a:xfrm>
            <a:off x="0" y="-64831"/>
            <a:ext cx="10096500" cy="1346316"/>
          </a:xfrm>
        </p:spPr>
        <p:txBody>
          <a:bodyPr/>
          <a:lstStyle/>
          <a:p>
            <a:r>
              <a:rPr lang="zh-TW" altLang="en-US" dirty="0">
                <a:solidFill>
                  <a:schemeClr val="bg1"/>
                </a:solidFill>
                <a:latin typeface="標楷體" panose="03000509000000000000" pitchFamily="65" charset="-120"/>
                <a:ea typeface="標楷體" panose="03000509000000000000" pitchFamily="65" charset="-120"/>
              </a:rPr>
              <a:t> </a:t>
            </a:r>
            <a:r>
              <a:rPr lang="en-US" altLang="zh-TW" sz="2800" dirty="0">
                <a:solidFill>
                  <a:srgbClr val="01544C"/>
                </a:solidFill>
                <a:latin typeface="微軟正黑體"/>
              </a:rPr>
              <a:t>No. 10: </a:t>
            </a:r>
            <a:r>
              <a:rPr lang="en-US" altLang="zh-TW" sz="2800" dirty="0" err="1">
                <a:solidFill>
                  <a:srgbClr val="01544C"/>
                </a:solidFill>
                <a:latin typeface="微軟正黑體"/>
              </a:rPr>
              <a:t>Serverless</a:t>
            </a:r>
            <a:r>
              <a:rPr lang="en-US" altLang="zh-TW" sz="2800" dirty="0">
                <a:solidFill>
                  <a:srgbClr val="01544C"/>
                </a:solidFill>
                <a:latin typeface="微軟正黑體"/>
              </a:rPr>
              <a:t> Computing</a:t>
            </a:r>
            <a:endParaRPr lang="zh-TW" altLang="en-US" sz="2800" dirty="0">
              <a:solidFill>
                <a:srgbClr val="01544C"/>
              </a:solidFill>
              <a:latin typeface="微軟正黑體"/>
            </a:endParaRPr>
          </a:p>
        </p:txBody>
      </p:sp>
      <p:sp>
        <p:nvSpPr>
          <p:cNvPr id="4" name="內容版面配置區 3">
            <a:extLst>
              <a:ext uri="{FF2B5EF4-FFF2-40B4-BE49-F238E27FC236}">
                <a16:creationId xmlns:a16="http://schemas.microsoft.com/office/drawing/2014/main" xmlns="" id="{F798CC88-01A9-40E8-BEB1-9C272FD6B910}"/>
              </a:ext>
            </a:extLst>
          </p:cNvPr>
          <p:cNvSpPr>
            <a:spLocks noGrp="1"/>
          </p:cNvSpPr>
          <p:nvPr>
            <p:ph idx="10"/>
          </p:nvPr>
        </p:nvSpPr>
        <p:spPr>
          <a:xfrm>
            <a:off x="220862" y="1433395"/>
            <a:ext cx="9620569" cy="5504803"/>
          </a:xfrm>
        </p:spPr>
        <p:txBody>
          <a:bodyPr/>
          <a:lstStyle/>
          <a:p>
            <a:pPr>
              <a:lnSpc>
                <a:spcPct val="150000"/>
              </a:lnSpc>
              <a:spcBef>
                <a:spcPts val="0"/>
              </a:spcBef>
            </a:pP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Serverless</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 Computing</a:t>
            </a:r>
            <a:r>
              <a:rPr lang="zh-TW" altLang="en-US" sz="2200" b="1" dirty="0">
                <a:latin typeface="微軟正黑體 Light" panose="020B0304030504040204" pitchFamily="34" charset="-120"/>
                <a:ea typeface="微軟正黑體 Light" panose="020B0304030504040204" pitchFamily="34" charset="-120"/>
                <a:cs typeface="Arial" panose="020B0604020202020204" pitchFamily="34" charset="0"/>
              </a:rPr>
              <a:t> </a:t>
            </a: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Vendor:</a:t>
            </a:r>
          </a:p>
          <a:p>
            <a:pPr fontAlgn="t">
              <a:lnSpc>
                <a:spcPct val="150000"/>
              </a:lnSpc>
            </a:pPr>
            <a:r>
              <a:rPr lang="en-US" altLang="zh-TW" sz="2200" b="1" dirty="0">
                <a:latin typeface="微軟正黑體 Light" panose="020B0304030504040204" pitchFamily="34" charset="-120"/>
                <a:ea typeface="微軟正黑體 Light" panose="020B0304030504040204" pitchFamily="34" charset="-120"/>
                <a:cs typeface="Arial" panose="020B0604020202020204" pitchFamily="34" charset="0"/>
              </a:rPr>
              <a:t>Microsoft Azure </a:t>
            </a:r>
            <a:r>
              <a:rPr lang="en-US" altLang="zh-TW" sz="2200" b="1" dirty="0" err="1">
                <a:latin typeface="微軟正黑體 Light" panose="020B0304030504040204" pitchFamily="34" charset="-120"/>
                <a:ea typeface="微軟正黑體 Light" panose="020B0304030504040204" pitchFamily="34" charset="-120"/>
                <a:cs typeface="Arial" panose="020B0604020202020204" pitchFamily="34" charset="0"/>
              </a:rPr>
              <a:t>Functions:</a:t>
            </a:r>
            <a:r>
              <a:rPr lang="en-US" altLang="zh-TW" sz="2200" dirty="0" err="1">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了提供一種與</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非常相似的產品。兩者之中最大的區別是這兩種服務是如何處理函數的可用性的。如果</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在一段時間沒有被調用後，那麼</a:t>
            </a:r>
            <a:r>
              <a:rPr lang="en-US" altLang="zh-TW" sz="2200" dirty="0">
                <a:latin typeface="微軟正黑體 Light" panose="020B0304030504040204" pitchFamily="34" charset="-120"/>
                <a:ea typeface="微軟正黑體 Light" panose="020B0304030504040204" pitchFamily="34" charset="-120"/>
              </a:rPr>
              <a:t>Amazon</a:t>
            </a:r>
            <a:r>
              <a:rPr lang="zh-TW" altLang="en-US" sz="2200" dirty="0">
                <a:latin typeface="微軟正黑體 Light" panose="020B0304030504040204" pitchFamily="34" charset="-120"/>
                <a:ea typeface="微軟正黑體 Light" panose="020B0304030504040204" pitchFamily="34" charset="-120"/>
              </a:rPr>
              <a:t>將創建一個新的</a:t>
            </a:r>
            <a:r>
              <a:rPr lang="en-US" altLang="zh-TW" sz="2200" dirty="0">
                <a:latin typeface="微軟正黑體 Light" panose="020B0304030504040204" pitchFamily="34" charset="-120"/>
                <a:ea typeface="微軟正黑體 Light" panose="020B0304030504040204" pitchFamily="34" charset="-120"/>
              </a:rPr>
              <a:t>Lambda</a:t>
            </a:r>
            <a:r>
              <a:rPr lang="zh-TW" altLang="en-US" sz="2200" dirty="0">
                <a:latin typeface="微軟正黑體 Light" panose="020B0304030504040204" pitchFamily="34" charset="-120"/>
                <a:ea typeface="微軟正黑體 Light" panose="020B0304030504040204" pitchFamily="34" charset="-120"/>
              </a:rPr>
              <a:t>實例，這會造成明顯的延遲。</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也有類似的方式，但熱啟動和冷啟動之間的延遲不太明顯。</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結合</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pipeline</a:t>
            </a:r>
            <a:r>
              <a:rPr lang="zh-TW" altLang="en-US" sz="2200" dirty="0">
                <a:latin typeface="微軟正黑體 Light" panose="020B0304030504040204" pitchFamily="34" charset="-120"/>
                <a:ea typeface="微軟正黑體 Light" panose="020B0304030504040204" pitchFamily="34" charset="-120"/>
              </a:rPr>
              <a:t>具有</a:t>
            </a:r>
            <a:r>
              <a:rPr lang="en-US" altLang="zh-TW" sz="2200" dirty="0">
                <a:latin typeface="微軟正黑體 Light" panose="020B0304030504040204" pitchFamily="34" charset="-120"/>
                <a:ea typeface="微軟正黑體 Light" panose="020B0304030504040204" pitchFamily="34" charset="-120"/>
              </a:rPr>
              <a:t>CI/CD</a:t>
            </a:r>
            <a:r>
              <a:rPr lang="zh-TW" altLang="en-US" sz="2200" dirty="0">
                <a:latin typeface="微軟正黑體 Light" panose="020B0304030504040204" pitchFamily="34" charset="-120"/>
                <a:ea typeface="微軟正黑體 Light" panose="020B0304030504040204" pitchFamily="34" charset="-120"/>
              </a:rPr>
              <a:t>的功能。</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透過</a:t>
            </a:r>
            <a:r>
              <a:rPr lang="en-US" altLang="zh-TW" sz="2200" dirty="0">
                <a:latin typeface="微軟正黑體 Light" panose="020B0304030504040204" pitchFamily="34" charset="-120"/>
                <a:ea typeface="微軟正黑體 Light" panose="020B0304030504040204" pitchFamily="34" charset="-120"/>
              </a:rPr>
              <a:t>Azure</a:t>
            </a:r>
            <a:r>
              <a:rPr lang="zh-TW" altLang="en-US" sz="2200" dirty="0">
                <a:latin typeface="微軟正黑體 Light" panose="020B0304030504040204" pitchFamily="34" charset="-120"/>
                <a:ea typeface="微軟正黑體 Light" panose="020B0304030504040204" pitchFamily="34" charset="-120"/>
              </a:rPr>
              <a:t>平台的整合，容易監控整個工作流程</a:t>
            </a:r>
            <a:r>
              <a:rPr lang="en-US" altLang="zh-TW" sz="2200" dirty="0">
                <a:latin typeface="微軟正黑體 Light" panose="020B0304030504040204" pitchFamily="34" charset="-120"/>
                <a:ea typeface="微軟正黑體 Light" panose="020B0304030504040204" pitchFamily="34" charset="-120"/>
              </a:rPr>
              <a:t>(workflow)</a:t>
            </a:r>
            <a:r>
              <a:rPr lang="zh-TW" altLang="en-US" sz="2200" dirty="0">
                <a:latin typeface="微軟正黑體 Light" panose="020B0304030504040204" pitchFamily="34" charset="-120"/>
                <a:ea typeface="微軟正黑體 Light" panose="020B0304030504040204" pitchFamily="34" charset="-120"/>
              </a:rPr>
              <a:t>。</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對</a:t>
            </a:r>
            <a:r>
              <a:rPr lang="en-US" altLang="zh-TW" sz="2200" dirty="0">
                <a:latin typeface="微軟正黑體 Light" panose="020B0304030504040204" pitchFamily="34" charset="-120"/>
                <a:ea typeface="微軟正黑體 Light" panose="020B0304030504040204" pitchFamily="34" charset="-120"/>
              </a:rPr>
              <a:t>Visual</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Studio</a:t>
            </a:r>
            <a:r>
              <a:rPr lang="zh-TW" altLang="en-US" sz="2200" dirty="0">
                <a:latin typeface="微軟正黑體 Light" panose="020B0304030504040204" pitchFamily="34" charset="-120"/>
                <a:ea typeface="微軟正黑體 Light" panose="020B0304030504040204" pitchFamily="34" charset="-120"/>
              </a:rPr>
              <a:t>的開發者來說十分容易上手。</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r>
              <a:rPr lang="zh-TW" altLang="en-US" sz="2200" dirty="0">
                <a:latin typeface="微軟正黑體 Light" panose="020B0304030504040204" pitchFamily="34" charset="-120"/>
                <a:ea typeface="微軟正黑體 Light" panose="020B0304030504040204" pitchFamily="34" charset="-120"/>
              </a:rPr>
              <a:t>耐用度</a:t>
            </a:r>
            <a:r>
              <a:rPr lang="en-US" altLang="zh-TW" sz="2200" dirty="0">
                <a:latin typeface="微軟正黑體 Light" panose="020B0304030504040204" pitchFamily="34" charset="-120"/>
                <a:ea typeface="微軟正黑體 Light" panose="020B0304030504040204" pitchFamily="34" charset="-120"/>
              </a:rPr>
              <a:t>(Durable</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err="1">
                <a:latin typeface="微軟正黑體 Light" panose="020B0304030504040204" pitchFamily="34" charset="-120"/>
                <a:ea typeface="微軟正黑體 Light" panose="020B0304030504040204" pitchFamily="34" charset="-120"/>
              </a:rPr>
              <a:t>Funciton</a:t>
            </a:r>
            <a:r>
              <a:rPr lang="zh-TW" altLang="en-US" sz="2200" dirty="0">
                <a:latin typeface="微軟正黑體 Light" panose="020B0304030504040204" pitchFamily="34" charset="-120"/>
                <a:ea typeface="微軟正黑體 Light" panose="020B0304030504040204" pitchFamily="34" charset="-120"/>
              </a:rPr>
              <a:t> </a:t>
            </a:r>
            <a:r>
              <a:rPr lang="en-US" altLang="zh-TW" sz="2200" dirty="0">
                <a:latin typeface="微軟正黑體 Light" panose="020B0304030504040204" pitchFamily="34" charset="-120"/>
                <a:ea typeface="微軟正黑體 Light" panose="020B0304030504040204" pitchFamily="34" charset="-120"/>
              </a:rPr>
              <a:t>)</a:t>
            </a:r>
            <a:r>
              <a:rPr lang="zh-TW" altLang="en-US" sz="2200" dirty="0">
                <a:latin typeface="微軟正黑體 Light" panose="020B0304030504040204" pitchFamily="34" charset="-120"/>
                <a:ea typeface="微軟正黑體 Light" panose="020B0304030504040204" pitchFamily="34" charset="-120"/>
              </a:rPr>
              <a:t>，讓開發者可以設定執行的檢查點。</a:t>
            </a:r>
            <a:endParaRPr lang="en-US" altLang="zh-TW" sz="2200" dirty="0">
              <a:latin typeface="微軟正黑體 Light" panose="020B0304030504040204" pitchFamily="34" charset="-120"/>
              <a:ea typeface="微軟正黑體 Light" panose="020B0304030504040204" pitchFamily="34" charset="-120"/>
            </a:endParaRPr>
          </a:p>
          <a:p>
            <a:pPr marL="355044" indent="-355044" fontAlgn="t">
              <a:lnSpc>
                <a:spcPct val="150000"/>
              </a:lnSpc>
              <a:buFont typeface="Arial" panose="020B0604020202020204" pitchFamily="34" charset="0"/>
              <a:buChar char="•"/>
            </a:pPr>
            <a:endParaRPr lang="zh-TW" altLang="en-US" sz="2200" dirty="0">
              <a:latin typeface="微軟正黑體" panose="020B0604030504040204" pitchFamily="34" charset="-120"/>
              <a:ea typeface="微軟正黑體" panose="020B0604030504040204" pitchFamily="34" charset="-120"/>
            </a:endParaRPr>
          </a:p>
        </p:txBody>
      </p:sp>
      <p:sp>
        <p:nvSpPr>
          <p:cNvPr id="17" name="Rectangle 14"/>
          <p:cNvSpPr>
            <a:spLocks noChangeArrowheads="1"/>
          </p:cNvSpPr>
          <p:nvPr/>
        </p:nvSpPr>
        <p:spPr bwMode="auto">
          <a:xfrm>
            <a:off x="0" y="-242029"/>
            <a:ext cx="229510" cy="4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endParaRPr lang="zh-TW" altLang="en-US"/>
          </a:p>
        </p:txBody>
      </p:sp>
      <p:sp>
        <p:nvSpPr>
          <p:cNvPr id="18" name="Rectangle 15"/>
          <p:cNvSpPr>
            <a:spLocks noChangeArrowheads="1"/>
          </p:cNvSpPr>
          <p:nvPr/>
        </p:nvSpPr>
        <p:spPr bwMode="auto">
          <a:xfrm>
            <a:off x="326033" y="20255608"/>
            <a:ext cx="5977814"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敏捷性和生產率的提高。他們通過分析IT和業務數據，從而獲得收益</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19" name="Rectangle 16"/>
          <p:cNvSpPr>
            <a:spLocks noChangeArrowheads="1"/>
          </p:cNvSpPr>
          <p:nvPr/>
        </p:nvSpPr>
        <p:spPr bwMode="auto">
          <a:xfrm>
            <a:off x="326034" y="20447060"/>
            <a:ext cx="4631291"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關於用戶交互，業務活動和支持IT系統行為的見解。</a:t>
            </a:r>
            <a:endParaRPr lang="zh-TW" altLang="zh-TW" sz="1100">
              <a:solidFill>
                <a:srgbClr val="636B70"/>
              </a:solidFill>
              <a:ea typeface="Times" panose="02020603050405020304" pitchFamily="18" charset="0"/>
            </a:endParaRPr>
          </a:p>
          <a:p>
            <a:pPr latinLnBrk="0"/>
            <a:endParaRPr lang="zh-TW" altLang="zh-TW"/>
          </a:p>
        </p:txBody>
      </p:sp>
      <p:sp>
        <p:nvSpPr>
          <p:cNvPr id="20" name="Rectangle 17"/>
          <p:cNvSpPr>
            <a:spLocks noChangeArrowheads="1"/>
          </p:cNvSpPr>
          <p:nvPr/>
        </p:nvSpPr>
        <p:spPr bwMode="auto">
          <a:xfrm>
            <a:off x="220863" y="2031475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1" name="Rectangle 18"/>
          <p:cNvSpPr>
            <a:spLocks noChangeArrowheads="1"/>
          </p:cNvSpPr>
          <p:nvPr/>
        </p:nvSpPr>
        <p:spPr bwMode="auto">
          <a:xfrm>
            <a:off x="326034" y="20766148"/>
            <a:ext cx="5807895"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dirty="0">
                <a:solidFill>
                  <a:srgbClr val="424242"/>
                </a:solidFill>
                <a:latin typeface="Arial" panose="020B0604020202020204" pitchFamily="34" charset="0"/>
                <a:ea typeface="Times" panose="02020603050405020304" pitchFamily="18" charset="0"/>
              </a:rPr>
              <a:t>服務改善和成本降低。他們通過大大節省時間和精力來做到這一點</a:t>
            </a:r>
          </a:p>
          <a:p>
            <a:pPr eaLnBrk="0" fontAlgn="base" latinLnBrk="0" hangingPunct="0">
              <a:spcBef>
                <a:spcPct val="0"/>
              </a:spcBef>
              <a:spcAft>
                <a:spcPct val="0"/>
              </a:spcAft>
            </a:pPr>
            <a:endParaRPr lang="zh-TW" altLang="zh-TW" dirty="0">
              <a:latin typeface="Arial" panose="020B0604020202020204" pitchFamily="34" charset="0"/>
            </a:endParaRPr>
          </a:p>
        </p:txBody>
      </p:sp>
      <p:sp>
        <p:nvSpPr>
          <p:cNvPr id="22" name="Rectangle 19"/>
          <p:cNvSpPr>
            <a:spLocks noChangeArrowheads="1"/>
          </p:cNvSpPr>
          <p:nvPr/>
        </p:nvSpPr>
        <p:spPr bwMode="auto">
          <a:xfrm>
            <a:off x="326033" y="20957600"/>
            <a:ext cx="465373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確定正常運行時間和性能問題的原因。行為預測通知</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3" name="Rectangle 20"/>
          <p:cNvSpPr>
            <a:spLocks noChangeArrowheads="1"/>
          </p:cNvSpPr>
          <p:nvPr/>
        </p:nvSpPr>
        <p:spPr bwMode="auto">
          <a:xfrm>
            <a:off x="326033" y="2114905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預測可以支持資源優化工作。</a:t>
            </a:r>
            <a:endParaRPr lang="zh-TW" altLang="zh-TW" sz="1100">
              <a:solidFill>
                <a:srgbClr val="636B70"/>
              </a:solidFill>
              <a:ea typeface="Times" panose="02020603050405020304" pitchFamily="18" charset="0"/>
            </a:endParaRPr>
          </a:p>
          <a:p>
            <a:pPr latinLnBrk="0"/>
            <a:endParaRPr lang="zh-TW" altLang="zh-TW"/>
          </a:p>
        </p:txBody>
      </p:sp>
      <p:sp>
        <p:nvSpPr>
          <p:cNvPr id="24" name="Rectangle 21"/>
          <p:cNvSpPr>
            <a:spLocks noChangeArrowheads="1"/>
          </p:cNvSpPr>
          <p:nvPr/>
        </p:nvSpPr>
        <p:spPr bwMode="auto">
          <a:xfrm>
            <a:off x="220863" y="20825291"/>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5" name="Rectangle 22"/>
          <p:cNvSpPr>
            <a:spLocks noChangeArrowheads="1"/>
          </p:cNvSpPr>
          <p:nvPr/>
        </p:nvSpPr>
        <p:spPr bwMode="auto">
          <a:xfrm>
            <a:off x="326034" y="21468140"/>
            <a:ext cx="6192616"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風險緩解。他們通過分析監視，配置和服務台數據來做到這一點。他們</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6" name="Rectangle 23"/>
          <p:cNvSpPr>
            <a:spLocks noChangeArrowheads="1"/>
          </p:cNvSpPr>
          <p:nvPr/>
        </p:nvSpPr>
        <p:spPr bwMode="auto">
          <a:xfrm>
            <a:off x="326033" y="21659593"/>
            <a:ext cx="2730130"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500">
                <a:solidFill>
                  <a:srgbClr val="424242"/>
                </a:solidFill>
                <a:ea typeface="Times" panose="02020603050405020304" pitchFamily="18" charset="0"/>
              </a:rPr>
              <a:t>從操作和安全角度識別異常。</a:t>
            </a:r>
            <a:endParaRPr lang="zh-TW" altLang="zh-TW" sz="1100">
              <a:solidFill>
                <a:srgbClr val="636B70"/>
              </a:solidFill>
              <a:ea typeface="Times" panose="02020603050405020304" pitchFamily="18" charset="0"/>
            </a:endParaRPr>
          </a:p>
          <a:p>
            <a:pPr latinLnBrk="0"/>
            <a:endParaRPr lang="zh-TW" altLang="zh-TW"/>
          </a:p>
        </p:txBody>
      </p:sp>
      <p:sp>
        <p:nvSpPr>
          <p:cNvPr id="27" name="Rectangle 24"/>
          <p:cNvSpPr>
            <a:spLocks noChangeArrowheads="1"/>
          </p:cNvSpPr>
          <p:nvPr/>
        </p:nvSpPr>
        <p:spPr bwMode="auto">
          <a:xfrm>
            <a:off x="220863" y="21527282"/>
            <a:ext cx="314405" cy="6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atinLnBrk="0"/>
            <a:r>
              <a:rPr lang="zh-TW" altLang="zh-TW" sz="1100">
                <a:solidFill>
                  <a:srgbClr val="636B70"/>
                </a:solidFill>
                <a:ea typeface="Times" panose="02020603050405020304" pitchFamily="18" charset="0"/>
              </a:rPr>
              <a:t>■</a:t>
            </a:r>
            <a:endParaRPr lang="zh-TW" altLang="zh-TW" sz="1500">
              <a:solidFill>
                <a:srgbClr val="424242"/>
              </a:solidFill>
              <a:ea typeface="Times" panose="02020603050405020304" pitchFamily="18" charset="0"/>
            </a:endParaRPr>
          </a:p>
          <a:p>
            <a:pPr latinLnBrk="0"/>
            <a:endParaRPr lang="zh-TW" altLang="zh-TW"/>
          </a:p>
        </p:txBody>
      </p:sp>
      <p:sp>
        <p:nvSpPr>
          <p:cNvPr id="28" name="Rectangle 25"/>
          <p:cNvSpPr>
            <a:spLocks noChangeArrowheads="1"/>
          </p:cNvSpPr>
          <p:nvPr/>
        </p:nvSpPr>
        <p:spPr bwMode="auto">
          <a:xfrm>
            <a:off x="326033" y="21978680"/>
            <a:ext cx="5091353" cy="71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競爭差異/破壞。他們通過對市場的快速響應來做到這一點</a:t>
            </a:r>
          </a:p>
          <a:p>
            <a:pPr eaLnBrk="0" fontAlgn="base" latinLnBrk="0" hangingPunct="0">
              <a:spcBef>
                <a:spcPct val="0"/>
              </a:spcBef>
              <a:spcAft>
                <a:spcPct val="0"/>
              </a:spcAft>
            </a:pPr>
            <a:endParaRPr lang="zh-TW" altLang="zh-TW">
              <a:latin typeface="Arial" panose="020B0604020202020204" pitchFamily="34" charset="0"/>
            </a:endParaRPr>
          </a:p>
        </p:txBody>
      </p:sp>
      <p:sp>
        <p:nvSpPr>
          <p:cNvPr id="29" name="Rectangle 26"/>
          <p:cNvSpPr>
            <a:spLocks noChangeArrowheads="1"/>
          </p:cNvSpPr>
          <p:nvPr/>
        </p:nvSpPr>
        <p:spPr bwMode="auto">
          <a:xfrm>
            <a:off x="326033" y="22354799"/>
            <a:ext cx="4076652" cy="34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613" tIns="56808" rIns="113613" bIns="56808" numCol="1" anchor="ctr" anchorCtr="0" compatLnSpc="1">
            <a:prstTxWarp prst="textNoShape">
              <a:avLst/>
            </a:prstTxWarp>
            <a:spAutoFit/>
          </a:bodyPr>
          <a:lstStyle/>
          <a:p>
            <a:pPr eaLnBrk="0" fontAlgn="base" latinLnBrk="0" hangingPunct="0">
              <a:spcBef>
                <a:spcPct val="0"/>
              </a:spcBef>
              <a:spcAft>
                <a:spcPct val="0"/>
              </a:spcAft>
            </a:pPr>
            <a:r>
              <a:rPr lang="zh-TW" altLang="zh-TW" sz="1500">
                <a:solidFill>
                  <a:srgbClr val="424242"/>
                </a:solidFill>
                <a:latin typeface="Arial" panose="020B0604020202020204" pitchFamily="34" charset="0"/>
                <a:ea typeface="Times" panose="02020603050405020304" pitchFamily="18" charset="0"/>
              </a:rPr>
              <a:t>和基於機器的班次分析得出的最終用戶需求。</a:t>
            </a:r>
            <a:endParaRPr lang="zh-TW" altLang="zh-TW">
              <a:latin typeface="Arial" panose="020B0604020202020204" pitchFamily="34" charset="0"/>
            </a:endParaRPr>
          </a:p>
        </p:txBody>
      </p:sp>
    </p:spTree>
    <p:custDataLst>
      <p:tags r:id="rId1"/>
    </p:custDataLst>
    <p:extLst>
      <p:ext uri="{BB962C8B-B14F-4D97-AF65-F5344CB8AC3E}">
        <p14:creationId xmlns:p14="http://schemas.microsoft.com/office/powerpoint/2010/main" val="2329930892"/>
      </p:ext>
    </p:extLst>
  </p:cSld>
  <p:clrMapOvr>
    <a:masterClrMapping/>
  </p:clrMapOvr>
  <mc:AlternateContent xmlns:mc="http://schemas.openxmlformats.org/markup-compatibility/2006" xmlns:p14="http://schemas.microsoft.com/office/powerpoint/2010/main">
    <mc:Choice Requires="p14">
      <p:transition spd="slow" p14:dur="2000" advTm="25682"/>
    </mc:Choice>
    <mc:Fallback xmlns="">
      <p:transition spd="slow" advTm="2568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238" y="511174"/>
            <a:ext cx="8323460" cy="1013619"/>
          </a:xfrm>
        </p:spPr>
        <p:txBody>
          <a:bodyPr/>
          <a:lstStyle/>
          <a:p>
            <a:r>
              <a:rPr lang="en-US" altLang="zh-TW" dirty="0" err="1" smtClean="0"/>
              <a:t>DevOps</a:t>
            </a:r>
            <a:r>
              <a:rPr lang="zh-TW" altLang="en-US" dirty="0" smtClean="0"/>
              <a:t> </a:t>
            </a:r>
            <a:r>
              <a:rPr lang="en-US" altLang="zh-TW" dirty="0" smtClean="0"/>
              <a:t>-</a:t>
            </a:r>
            <a:r>
              <a:rPr lang="zh-TW" altLang="en-US" dirty="0" smtClean="0"/>
              <a:t> </a:t>
            </a:r>
            <a:r>
              <a:rPr lang="zh-TW" altLang="en-US" sz="2400" dirty="0" smtClean="0"/>
              <a:t>「軟體開發（</a:t>
            </a:r>
            <a:r>
              <a:rPr lang="en-US" altLang="zh-TW" sz="2400" dirty="0" err="1"/>
              <a:t>Dev</a:t>
            </a:r>
            <a:r>
              <a:rPr lang="zh-TW" altLang="en-US" sz="2400" dirty="0" smtClean="0"/>
              <a:t>）」</a:t>
            </a:r>
            <a:r>
              <a:rPr lang="zh-TW" altLang="en-US" sz="2400" dirty="0"/>
              <a:t>與</a:t>
            </a:r>
            <a:r>
              <a:rPr lang="zh-TW" altLang="en-US" sz="2400" dirty="0" smtClean="0"/>
              <a:t>「</a:t>
            </a:r>
            <a:r>
              <a:rPr lang="en-US" altLang="zh-TW" sz="2400" dirty="0"/>
              <a:t>IT</a:t>
            </a:r>
            <a:r>
              <a:rPr lang="zh-TW" altLang="en-US" sz="2400" dirty="0"/>
              <a:t>運</a:t>
            </a:r>
            <a:r>
              <a:rPr lang="zh-TW" altLang="en-US" sz="2400" dirty="0" smtClean="0"/>
              <a:t>維（</a:t>
            </a:r>
            <a:r>
              <a:rPr lang="en-US" altLang="zh-TW" sz="2400" dirty="0"/>
              <a:t>Ops</a:t>
            </a:r>
            <a:r>
              <a:rPr lang="zh-TW" altLang="en-US" sz="2400" dirty="0" smtClean="0"/>
              <a:t>）」</a:t>
            </a:r>
            <a:r>
              <a:rPr lang="en-US" altLang="zh-TW" sz="3600" dirty="0"/>
              <a:t/>
            </a:r>
            <a:br>
              <a:rPr lang="en-US" altLang="zh-TW" sz="3600" dirty="0"/>
            </a:br>
            <a:endParaRPr lang="zh-TW" altLang="en-US" sz="3600" dirty="0"/>
          </a:p>
        </p:txBody>
      </p:sp>
      <p:sp>
        <p:nvSpPr>
          <p:cNvPr id="3" name="內容版面配置區 2"/>
          <p:cNvSpPr>
            <a:spLocks noGrp="1"/>
          </p:cNvSpPr>
          <p:nvPr>
            <p:ph idx="1"/>
          </p:nvPr>
        </p:nvSpPr>
        <p:spPr>
          <a:xfrm>
            <a:off x="727770" y="1236762"/>
            <a:ext cx="8582025" cy="1518741"/>
          </a:xfrm>
          <a:ln>
            <a:noFill/>
          </a:ln>
        </p:spPr>
        <p:txBody>
          <a:bodyPr/>
          <a:lstStyle/>
          <a:p>
            <a:pPr marL="0" indent="0">
              <a:buNone/>
            </a:pPr>
            <a:r>
              <a:rPr lang="zh-TW" altLang="en-US" sz="2400" b="1" dirty="0" smtClean="0"/>
              <a:t>定義</a:t>
            </a:r>
            <a:endParaRPr lang="en-US" altLang="zh-TW" sz="2400" b="1" dirty="0" smtClean="0"/>
          </a:p>
          <a:p>
            <a:r>
              <a:rPr lang="zh-TW" altLang="en-US" dirty="0" smtClean="0"/>
              <a:t>透過自動化「</a:t>
            </a:r>
            <a:r>
              <a:rPr lang="zh-TW" altLang="en-US" b="1" dirty="0" smtClean="0"/>
              <a:t>軟體交付</a:t>
            </a:r>
            <a:r>
              <a:rPr lang="zh-TW" altLang="en-US" dirty="0" smtClean="0"/>
              <a:t>」和「</a:t>
            </a:r>
            <a:r>
              <a:rPr lang="zh-TW" altLang="en-US" b="1" dirty="0" smtClean="0"/>
              <a:t>架構變更</a:t>
            </a:r>
            <a:r>
              <a:rPr lang="zh-TW" altLang="en-US" dirty="0" smtClean="0"/>
              <a:t>」的流程，來使得構建、測試、發布軟體能夠更加地快捷、頻繁和可靠。</a:t>
            </a:r>
            <a:endParaRPr lang="en-US" altLang="zh-TW" dirty="0" smtClean="0"/>
          </a:p>
          <a:p>
            <a:r>
              <a:rPr lang="zh-TW" altLang="en-US" dirty="0" smtClean="0"/>
              <a:t>重視開發與維運人員的溝通，減少不同單位的資訊隔閡。</a:t>
            </a:r>
            <a:br>
              <a:rPr lang="zh-TW" altLang="en-US" dirty="0" smtClean="0"/>
            </a:br>
            <a:endParaRPr lang="en-US" altLang="zh-TW" dirty="0" smtClean="0"/>
          </a:p>
          <a:p>
            <a:endParaRPr lang="zh-TW" altLang="en-US" dirty="0"/>
          </a:p>
        </p:txBody>
      </p:sp>
      <p:sp>
        <p:nvSpPr>
          <p:cNvPr id="5" name="內容版面配置區 2"/>
          <p:cNvSpPr txBox="1">
            <a:spLocks/>
          </p:cNvSpPr>
          <p:nvPr/>
        </p:nvSpPr>
        <p:spPr bwMode="auto">
          <a:xfrm>
            <a:off x="727769" y="3036962"/>
            <a:ext cx="8582025" cy="151874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buFontTx/>
              <a:buNone/>
            </a:pPr>
            <a:r>
              <a:rPr lang="zh-TW" altLang="en-US" sz="2400" b="1" kern="0" dirty="0">
                <a:solidFill>
                  <a:srgbClr val="000000"/>
                </a:solidFill>
              </a:rPr>
              <a:t>工具</a:t>
            </a:r>
            <a:endParaRPr lang="en-US" altLang="zh-TW" sz="2400" b="1" kern="0" dirty="0" smtClean="0">
              <a:solidFill>
                <a:srgbClr val="000000"/>
              </a:solidFill>
            </a:endParaRPr>
          </a:p>
          <a:p>
            <a:r>
              <a:rPr lang="en-US" altLang="zh-TW" kern="0" dirty="0" err="1" smtClean="0">
                <a:solidFill>
                  <a:srgbClr val="000000"/>
                </a:solidFill>
              </a:rPr>
              <a:t>GitLab</a:t>
            </a:r>
            <a:r>
              <a:rPr lang="en-US" altLang="zh-TW" kern="0" dirty="0" smtClean="0">
                <a:solidFill>
                  <a:srgbClr val="000000"/>
                </a:solidFill>
              </a:rPr>
              <a:t> </a:t>
            </a:r>
            <a:r>
              <a:rPr lang="en-US" altLang="zh-TW" kern="0" dirty="0">
                <a:solidFill>
                  <a:srgbClr val="000000"/>
                </a:solidFill>
              </a:rPr>
              <a:t>- Code, build, and configure</a:t>
            </a:r>
            <a:endParaRPr lang="en-US" altLang="zh-TW" kern="0" dirty="0" smtClean="0">
              <a:solidFill>
                <a:srgbClr val="000000"/>
              </a:solidFill>
            </a:endParaRPr>
          </a:p>
          <a:p>
            <a:r>
              <a:rPr lang="en-US" altLang="zh-TW" kern="0" dirty="0" smtClean="0">
                <a:solidFill>
                  <a:srgbClr val="000000"/>
                </a:solidFill>
              </a:rPr>
              <a:t>Jenkins</a:t>
            </a:r>
            <a:r>
              <a:rPr lang="en-US" altLang="zh-TW" b="1" kern="0" dirty="0" smtClean="0">
                <a:solidFill>
                  <a:srgbClr val="000000"/>
                </a:solidFill>
              </a:rPr>
              <a:t> </a:t>
            </a:r>
            <a:r>
              <a:rPr lang="en-US" altLang="zh-TW" kern="0" dirty="0" smtClean="0">
                <a:solidFill>
                  <a:srgbClr val="000000"/>
                </a:solidFill>
              </a:rPr>
              <a:t>- </a:t>
            </a:r>
            <a:r>
              <a:rPr lang="en-US" altLang="zh-TW" i="1" dirty="0">
                <a:solidFill>
                  <a:srgbClr val="000000"/>
                </a:solidFill>
              </a:rPr>
              <a:t>Release, deploy, and </a:t>
            </a:r>
            <a:r>
              <a:rPr lang="en-US" altLang="zh-TW" i="1" dirty="0" smtClean="0">
                <a:solidFill>
                  <a:srgbClr val="000000"/>
                </a:solidFill>
              </a:rPr>
              <a:t>orchestration</a:t>
            </a:r>
          </a:p>
          <a:p>
            <a:r>
              <a:rPr lang="en-US" altLang="zh-TW" kern="0" dirty="0" smtClean="0">
                <a:solidFill>
                  <a:srgbClr val="000000"/>
                </a:solidFill>
              </a:rPr>
              <a:t>Sonar - Test</a:t>
            </a:r>
            <a:r>
              <a:rPr lang="zh-TW" altLang="en-US" kern="0" dirty="0" smtClean="0">
                <a:solidFill>
                  <a:srgbClr val="000000"/>
                </a:solidFill>
              </a:rPr>
              <a:t/>
            </a:r>
            <a:br>
              <a:rPr lang="zh-TW" altLang="en-US" kern="0" dirty="0" smtClean="0">
                <a:solidFill>
                  <a:srgbClr val="000000"/>
                </a:solidFill>
              </a:rPr>
            </a:br>
            <a:endParaRPr lang="en-US" altLang="zh-TW" kern="0" dirty="0" smtClean="0">
              <a:solidFill>
                <a:srgbClr val="000000"/>
              </a:solidFill>
            </a:endParaRPr>
          </a:p>
          <a:p>
            <a:endParaRPr lang="zh-TW" altLang="en-US" kern="0" dirty="0">
              <a:solidFill>
                <a:srgbClr val="000000"/>
              </a:solidFill>
            </a:endParaRPr>
          </a:p>
        </p:txBody>
      </p:sp>
      <p:sp>
        <p:nvSpPr>
          <p:cNvPr id="6" name="內容版面配置區 2"/>
          <p:cNvSpPr txBox="1">
            <a:spLocks/>
          </p:cNvSpPr>
          <p:nvPr/>
        </p:nvSpPr>
        <p:spPr bwMode="auto">
          <a:xfrm>
            <a:off x="727770" y="4765154"/>
            <a:ext cx="8582025" cy="1518741"/>
          </a:xfrm>
          <a:prstGeom prst="rect">
            <a:avLst/>
          </a:prstGeom>
          <a:noFill/>
          <a:ln>
            <a:solidFill>
              <a:schemeClr val="bg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t" anchorCtr="0" compatLnSpc="1">
            <a:prstTxWarp prst="textNoShape">
              <a:avLst/>
            </a:prstTxWarp>
          </a:bodyPr>
          <a:lstStyle>
            <a:lvl1pPr marL="381000" indent="-381000" algn="l" defTabSz="1014413" rtl="0" fontAlgn="base">
              <a:spcBef>
                <a:spcPct val="20000"/>
              </a:spcBef>
              <a:spcAft>
                <a:spcPct val="0"/>
              </a:spcAft>
              <a:buClr>
                <a:srgbClr val="DA0017"/>
              </a:buClr>
              <a:buChar char="•"/>
              <a:defRPr kumimoji="1" sz="2200">
                <a:solidFill>
                  <a:schemeClr val="tx1"/>
                </a:solidFill>
                <a:latin typeface="+mn-lt"/>
                <a:ea typeface="+mn-ea"/>
                <a:cs typeface="+mn-cs"/>
              </a:defRPr>
            </a:lvl1pPr>
            <a:lvl2pPr marL="823913" indent="-315913" algn="l" defTabSz="1014413" rtl="0" fontAlgn="base">
              <a:spcBef>
                <a:spcPct val="20000"/>
              </a:spcBef>
              <a:spcAft>
                <a:spcPct val="0"/>
              </a:spcAft>
              <a:buClr>
                <a:srgbClr val="DA0017"/>
              </a:buClr>
              <a:buChar char="–"/>
              <a:defRPr kumimoji="1" sz="2000">
                <a:solidFill>
                  <a:schemeClr val="tx1"/>
                </a:solidFill>
                <a:latin typeface="+mn-lt"/>
                <a:ea typeface="+mn-ea"/>
                <a:cs typeface="+mn-cs"/>
              </a:defRPr>
            </a:lvl2pPr>
            <a:lvl3pPr marL="1268413" indent="-254000" algn="l" defTabSz="1014413" rtl="0" fontAlgn="base">
              <a:spcBef>
                <a:spcPct val="20000"/>
              </a:spcBef>
              <a:spcAft>
                <a:spcPct val="0"/>
              </a:spcAft>
              <a:buClr>
                <a:srgbClr val="DA0017"/>
              </a:buClr>
              <a:buChar char="•"/>
              <a:defRPr kumimoji="1">
                <a:solidFill>
                  <a:schemeClr val="tx1"/>
                </a:solidFill>
                <a:latin typeface="+mn-lt"/>
                <a:ea typeface="+mn-ea"/>
                <a:cs typeface="+mn-cs"/>
              </a:defRPr>
            </a:lvl3pPr>
            <a:lvl4pPr marL="1774825" indent="-252413" algn="l" defTabSz="1014413" rtl="0" fontAlgn="base">
              <a:spcBef>
                <a:spcPct val="20000"/>
              </a:spcBef>
              <a:spcAft>
                <a:spcPct val="0"/>
              </a:spcAft>
              <a:defRPr kumimoji="1" sz="1600">
                <a:solidFill>
                  <a:schemeClr val="tx1"/>
                </a:solidFill>
                <a:latin typeface="Times New Roman" pitchFamily="18" charset="0"/>
                <a:ea typeface="+mn-ea"/>
                <a:cs typeface="+mn-cs"/>
              </a:defRPr>
            </a:lvl4pPr>
            <a:lvl5pPr marL="22828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5pPr>
            <a:lvl6pPr marL="27400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6pPr>
            <a:lvl7pPr marL="31972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7pPr>
            <a:lvl8pPr marL="36544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8pPr>
            <a:lvl9pPr marL="4111625" indent="-254000" algn="l" defTabSz="1014413" rtl="0" fontAlgn="base">
              <a:spcBef>
                <a:spcPct val="20000"/>
              </a:spcBef>
              <a:spcAft>
                <a:spcPct val="0"/>
              </a:spcAft>
              <a:buChar char="»"/>
              <a:defRPr kumimoji="1" sz="1300">
                <a:solidFill>
                  <a:schemeClr val="tx1"/>
                </a:solidFill>
                <a:latin typeface="Times New Roman" pitchFamily="18" charset="0"/>
                <a:ea typeface="+mn-ea"/>
                <a:cs typeface="+mn-cs"/>
              </a:defRPr>
            </a:lvl9pPr>
          </a:lstStyle>
          <a:p>
            <a:pPr marL="0" indent="0">
              <a:buFontTx/>
              <a:buNone/>
            </a:pPr>
            <a:r>
              <a:rPr lang="zh-TW" altLang="en-US" sz="2400" b="1" kern="0" dirty="0">
                <a:solidFill>
                  <a:srgbClr val="000000"/>
                </a:solidFill>
              </a:rPr>
              <a:t>方法</a:t>
            </a:r>
            <a:endParaRPr lang="en-US" altLang="zh-TW" sz="2400" b="1" kern="0" dirty="0" smtClean="0">
              <a:solidFill>
                <a:srgbClr val="000000"/>
              </a:solidFill>
            </a:endParaRPr>
          </a:p>
          <a:p>
            <a:r>
              <a:rPr lang="en-US" altLang="zh-TW" kern="0" dirty="0">
                <a:solidFill>
                  <a:srgbClr val="000000"/>
                </a:solidFill>
              </a:rPr>
              <a:t>Continuous </a:t>
            </a:r>
            <a:r>
              <a:rPr lang="en-US" altLang="zh-TW" kern="0" dirty="0" smtClean="0">
                <a:solidFill>
                  <a:srgbClr val="000000"/>
                </a:solidFill>
              </a:rPr>
              <a:t>integration(CI)</a:t>
            </a:r>
          </a:p>
          <a:p>
            <a:r>
              <a:rPr lang="en-US" altLang="zh-TW" kern="0" dirty="0" smtClean="0">
                <a:solidFill>
                  <a:srgbClr val="000000"/>
                </a:solidFill>
              </a:rPr>
              <a:t>Continuous Testing(CT)</a:t>
            </a:r>
          </a:p>
          <a:p>
            <a:r>
              <a:rPr lang="en-US" altLang="zh-TW" kern="0" dirty="0">
                <a:solidFill>
                  <a:srgbClr val="000000"/>
                </a:solidFill>
              </a:rPr>
              <a:t>Continuous </a:t>
            </a:r>
            <a:r>
              <a:rPr lang="en-US" altLang="zh-TW" kern="0" dirty="0" smtClean="0">
                <a:solidFill>
                  <a:srgbClr val="000000"/>
                </a:solidFill>
              </a:rPr>
              <a:t>delivery/</a:t>
            </a:r>
            <a:r>
              <a:rPr lang="en-US" altLang="zh-TW" kern="0" dirty="0" err="1" smtClean="0">
                <a:solidFill>
                  <a:srgbClr val="000000"/>
                </a:solidFill>
              </a:rPr>
              <a:t>deployement</a:t>
            </a:r>
            <a:r>
              <a:rPr lang="en-US" altLang="zh-TW" kern="0" dirty="0" smtClean="0">
                <a:solidFill>
                  <a:srgbClr val="000000"/>
                </a:solidFill>
              </a:rPr>
              <a:t>(CD)</a:t>
            </a:r>
            <a:r>
              <a:rPr lang="zh-TW" altLang="en-US" kern="0" dirty="0" smtClean="0">
                <a:solidFill>
                  <a:srgbClr val="000000"/>
                </a:solidFill>
              </a:rPr>
              <a:t/>
            </a:r>
            <a:br>
              <a:rPr lang="zh-TW" altLang="en-US" kern="0" dirty="0" smtClean="0">
                <a:solidFill>
                  <a:srgbClr val="000000"/>
                </a:solidFill>
              </a:rPr>
            </a:br>
            <a:endParaRPr lang="en-US" altLang="zh-TW" kern="0" dirty="0" smtClean="0">
              <a:solidFill>
                <a:srgbClr val="000000"/>
              </a:solidFill>
            </a:endParaRPr>
          </a:p>
          <a:p>
            <a:endParaRPr lang="zh-TW" altLang="en-US" kern="0" dirty="0">
              <a:solidFill>
                <a:srgbClr val="000000"/>
              </a:solidFill>
            </a:endParaRPr>
          </a:p>
        </p:txBody>
      </p:sp>
    </p:spTree>
    <p:extLst>
      <p:ext uri="{BB962C8B-B14F-4D97-AF65-F5344CB8AC3E}">
        <p14:creationId xmlns:p14="http://schemas.microsoft.com/office/powerpoint/2010/main" val="385777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a:xfrm>
            <a:off x="799778" y="444674"/>
            <a:ext cx="8323460" cy="1013619"/>
          </a:xfrm>
        </p:spPr>
        <p:txBody>
          <a:bodyPr/>
          <a:lstStyle/>
          <a:p>
            <a:r>
              <a:rPr lang="zh-TW" altLang="en-US" dirty="0"/>
              <a:t>持續整合</a:t>
            </a:r>
            <a:r>
              <a:rPr lang="zh-TW" altLang="en-US" dirty="0" smtClean="0"/>
              <a:t>（</a:t>
            </a:r>
            <a:r>
              <a:rPr lang="en-US" altLang="zh-TW" dirty="0" smtClean="0"/>
              <a:t>Continuous integration</a:t>
            </a:r>
            <a:r>
              <a:rPr lang="zh-TW" altLang="en-US" dirty="0" smtClean="0"/>
              <a:t>，</a:t>
            </a:r>
            <a:r>
              <a:rPr lang="en-US" altLang="zh-TW" dirty="0" smtClean="0"/>
              <a:t>CI)</a:t>
            </a:r>
            <a:endParaRPr lang="zh-TW" altLang="en-US" sz="3600" dirty="0"/>
          </a:p>
        </p:txBody>
      </p:sp>
      <p:sp>
        <p:nvSpPr>
          <p:cNvPr id="3" name="內容版面配置區 2"/>
          <p:cNvSpPr>
            <a:spLocks noGrp="1"/>
          </p:cNvSpPr>
          <p:nvPr>
            <p:ph idx="1"/>
          </p:nvPr>
        </p:nvSpPr>
        <p:spPr/>
        <p:txBody>
          <a:bodyPr/>
          <a:lstStyle/>
          <a:p>
            <a:r>
              <a:rPr lang="zh-TW" altLang="en-US" b="1" dirty="0"/>
              <a:t>持續整合（英語：</a:t>
            </a:r>
            <a:r>
              <a:rPr lang="en-US" altLang="zh-TW" b="1" dirty="0"/>
              <a:t>Continuous integration</a:t>
            </a:r>
            <a:r>
              <a:rPr lang="zh-TW" altLang="en-US" b="1" dirty="0"/>
              <a:t>，縮寫</a:t>
            </a:r>
            <a:r>
              <a:rPr lang="en-US" altLang="zh-TW" b="1" dirty="0"/>
              <a:t>CI</a:t>
            </a:r>
            <a:r>
              <a:rPr lang="zh-TW" altLang="en-US" b="1" dirty="0"/>
              <a:t>），又譯為持續集成，是一種軟體工程流程，是將所有軟體工程師對於軟體的工作副本持續整合到共享主線（</a:t>
            </a:r>
            <a:r>
              <a:rPr lang="en-US" altLang="zh-TW" b="1" dirty="0"/>
              <a:t>mainline</a:t>
            </a:r>
            <a:r>
              <a:rPr lang="zh-TW" altLang="en-US" b="1" dirty="0"/>
              <a:t>）的一種舉措。</a:t>
            </a:r>
          </a:p>
          <a:p>
            <a:r>
              <a:rPr lang="zh-TW" altLang="en-US" dirty="0" smtClean="0"/>
              <a:t>經常</a:t>
            </a:r>
            <a:r>
              <a:rPr lang="zh-TW" altLang="en-US" dirty="0"/>
              <a:t>將新的或改變的程式碼與現有的程式碼庫進行匯集，這作業應該頻繁地發生，在提交和構建之間不存在中間窗口，並且沒有錯誤可以在沒有開發人員注意到並立即糾正的情況下產生。最佳的做法是透過每次提交一個程式庫來觸發建構，而不是定期預定的版本才進行建構。在快速提交的多開發者環境實踐是這樣的：在每次提交之後的短時間內觸發，然後在時間到期後開始建構，或者在上次建構間隔一段時間之後。許多自動化工具都有提供相關的自動化排程。</a:t>
            </a:r>
          </a:p>
          <a:p>
            <a:pPr marL="0" indent="0">
              <a:buNone/>
            </a:pPr>
            <a:endParaRPr lang="en-US" altLang="zh-TW" dirty="0" smtClean="0"/>
          </a:p>
          <a:p>
            <a:endParaRPr lang="zh-TW" altLang="en-US" dirty="0"/>
          </a:p>
        </p:txBody>
      </p:sp>
    </p:spTree>
    <p:extLst>
      <p:ext uri="{BB962C8B-B14F-4D97-AF65-F5344CB8AC3E}">
        <p14:creationId xmlns:p14="http://schemas.microsoft.com/office/powerpoint/2010/main" val="428074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396796" y="2185342"/>
            <a:ext cx="2602440" cy="935038"/>
          </a:xfrm>
        </p:spPr>
        <p:style>
          <a:lnRef idx="2">
            <a:schemeClr val="accent3"/>
          </a:lnRef>
          <a:fillRef idx="1">
            <a:schemeClr val="lt1"/>
          </a:fillRef>
          <a:effectRef idx="0">
            <a:schemeClr val="accent3"/>
          </a:effectRef>
          <a:fontRef idx="minor">
            <a:schemeClr val="dk1"/>
          </a:fontRef>
        </p:style>
        <p:txBody>
          <a:bodyPr/>
          <a:lstStyle/>
          <a:p>
            <a:r>
              <a:rPr lang="en-US" altLang="zh-TW" sz="2400" dirty="0" smtClean="0">
                <a:latin typeface="+mn-ea"/>
              </a:rPr>
              <a:t>My First </a:t>
            </a:r>
            <a:r>
              <a:rPr lang="en-US" altLang="zh-TW" sz="2400" dirty="0" smtClean="0">
                <a:latin typeface="+mn-ea"/>
                <a:ea typeface="+mn-ea"/>
              </a:rPr>
              <a:t>Maven</a:t>
            </a:r>
            <a:endParaRPr lang="zh-TW" altLang="en-US" sz="2400" dirty="0">
              <a:latin typeface="+mn-ea"/>
              <a:ea typeface="+mn-ea"/>
            </a:endParaRPr>
          </a:p>
        </p:txBody>
      </p:sp>
      <p:grpSp>
        <p:nvGrpSpPr>
          <p:cNvPr id="7" name="群組 6"/>
          <p:cNvGrpSpPr/>
          <p:nvPr/>
        </p:nvGrpSpPr>
        <p:grpSpPr>
          <a:xfrm>
            <a:off x="3071244" y="2077298"/>
            <a:ext cx="1616564" cy="540092"/>
            <a:chOff x="3248050" y="1272734"/>
            <a:chExt cx="1616564" cy="540092"/>
          </a:xfrm>
        </p:grpSpPr>
        <p:sp>
          <p:nvSpPr>
            <p:cNvPr id="3" name="向右箭號 2"/>
            <p:cNvSpPr/>
            <p:nvPr/>
          </p:nvSpPr>
          <p:spPr>
            <a:xfrm>
              <a:off x="3248050" y="1668810"/>
              <a:ext cx="158417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5" name="文字方塊 4"/>
            <p:cNvSpPr txBox="1"/>
            <p:nvPr/>
          </p:nvSpPr>
          <p:spPr>
            <a:xfrm>
              <a:off x="3460458" y="1272734"/>
              <a:ext cx="1404156" cy="369332"/>
            </a:xfrm>
            <a:prstGeom prst="rect">
              <a:avLst/>
            </a:prstGeom>
            <a:noFill/>
          </p:spPr>
          <p:txBody>
            <a:bodyPr wrap="square" rtlCol="0">
              <a:spAutoFit/>
            </a:bodyPr>
            <a:lstStyle/>
            <a:p>
              <a:r>
                <a:rPr lang="en-US" altLang="zh-TW" sz="1800" dirty="0" smtClean="0">
                  <a:solidFill>
                    <a:srgbClr val="000000"/>
                  </a:solidFill>
                  <a:latin typeface="Arial"/>
                  <a:ea typeface="微軟正黑體"/>
                </a:rPr>
                <a:t> </a:t>
              </a:r>
              <a:r>
                <a:rPr lang="en-US" altLang="zh-TW" sz="1800" dirty="0" err="1" smtClean="0">
                  <a:solidFill>
                    <a:srgbClr val="000000"/>
                  </a:solidFill>
                  <a:latin typeface="Arial"/>
                  <a:ea typeface="微軟正黑體"/>
                </a:rPr>
                <a:t>Git</a:t>
              </a:r>
              <a:r>
                <a:rPr lang="en-US" altLang="zh-TW" sz="1800" dirty="0" smtClean="0">
                  <a:solidFill>
                    <a:srgbClr val="000000"/>
                  </a:solidFill>
                  <a:latin typeface="Arial"/>
                  <a:ea typeface="微軟正黑體"/>
                </a:rPr>
                <a:t> Push</a:t>
              </a:r>
              <a:endParaRPr lang="zh-TW" altLang="en-US" sz="1800" dirty="0" err="1" smtClean="0">
                <a:solidFill>
                  <a:srgbClr val="000000"/>
                </a:solidFill>
                <a:latin typeface="Arial"/>
                <a:ea typeface="微軟正黑體"/>
              </a:endParaRPr>
            </a:p>
          </p:txBody>
        </p:sp>
      </p:grpSp>
      <p:sp>
        <p:nvSpPr>
          <p:cNvPr id="8" name="標題 5"/>
          <p:cNvSpPr txBox="1">
            <a:spLocks/>
          </p:cNvSpPr>
          <p:nvPr/>
        </p:nvSpPr>
        <p:spPr bwMode="auto">
          <a:xfrm>
            <a:off x="4687808" y="2149871"/>
            <a:ext cx="1224136" cy="935038"/>
          </a:xfrm>
          <a:prstGeom prst="rect">
            <a:avLst/>
          </a:prstGeom>
          <a:ln>
            <a:solidFill>
              <a:srgbClr val="FD8003"/>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 </a:t>
            </a:r>
            <a:r>
              <a:rPr lang="en-US" altLang="zh-TW" sz="2400" kern="0" dirty="0" err="1" smtClean="0">
                <a:solidFill>
                  <a:srgbClr val="000000"/>
                </a:solidFill>
                <a:latin typeface="微軟正黑體"/>
              </a:rPr>
              <a:t>Gitlab</a:t>
            </a:r>
            <a:endParaRPr lang="zh-TW" altLang="en-US" sz="2400" kern="0" dirty="0">
              <a:solidFill>
                <a:srgbClr val="000000"/>
              </a:solidFill>
              <a:latin typeface="微軟正黑體"/>
            </a:endParaRPr>
          </a:p>
        </p:txBody>
      </p:sp>
      <p:grpSp>
        <p:nvGrpSpPr>
          <p:cNvPr id="10" name="群組 9"/>
          <p:cNvGrpSpPr/>
          <p:nvPr/>
        </p:nvGrpSpPr>
        <p:grpSpPr>
          <a:xfrm>
            <a:off x="5807548" y="2077298"/>
            <a:ext cx="1912438" cy="540657"/>
            <a:chOff x="2879056" y="1272169"/>
            <a:chExt cx="2908736" cy="540657"/>
          </a:xfrm>
        </p:grpSpPr>
        <p:sp>
          <p:nvSpPr>
            <p:cNvPr id="11" name="向右箭號 10"/>
            <p:cNvSpPr/>
            <p:nvPr/>
          </p:nvSpPr>
          <p:spPr>
            <a:xfrm>
              <a:off x="3248049" y="1668810"/>
              <a:ext cx="253974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12" name="文字方塊 11"/>
            <p:cNvSpPr txBox="1"/>
            <p:nvPr/>
          </p:nvSpPr>
          <p:spPr>
            <a:xfrm>
              <a:off x="2879056" y="1272169"/>
              <a:ext cx="2908736" cy="369332"/>
            </a:xfrm>
            <a:prstGeom prst="rect">
              <a:avLst/>
            </a:prstGeom>
            <a:noFill/>
          </p:spPr>
          <p:txBody>
            <a:bodyPr wrap="square" rtlCol="0">
              <a:spAutoFit/>
            </a:bodyPr>
            <a:lstStyle/>
            <a:p>
              <a:r>
                <a:rPr lang="en-US" altLang="zh-TW" sz="1800" dirty="0">
                  <a:solidFill>
                    <a:srgbClr val="000000"/>
                  </a:solidFill>
                  <a:latin typeface="Arial"/>
                  <a:ea typeface="微軟正黑體"/>
                </a:rPr>
                <a:t> </a:t>
              </a:r>
              <a:r>
                <a:rPr lang="en-US" altLang="zh-TW" sz="1800" dirty="0" smtClean="0">
                  <a:solidFill>
                    <a:srgbClr val="000000"/>
                  </a:solidFill>
                  <a:latin typeface="Arial"/>
                  <a:ea typeface="微軟正黑體"/>
                </a:rPr>
                <a:t>        Build</a:t>
              </a:r>
              <a:endParaRPr lang="zh-TW" altLang="en-US" sz="1800" dirty="0" err="1" smtClean="0">
                <a:solidFill>
                  <a:srgbClr val="000000"/>
                </a:solidFill>
                <a:latin typeface="Arial"/>
                <a:ea typeface="微軟正黑體"/>
              </a:endParaRPr>
            </a:p>
          </p:txBody>
        </p:sp>
      </p:grpSp>
      <p:sp>
        <p:nvSpPr>
          <p:cNvPr id="13" name="標題 5"/>
          <p:cNvSpPr txBox="1">
            <a:spLocks/>
          </p:cNvSpPr>
          <p:nvPr/>
        </p:nvSpPr>
        <p:spPr bwMode="auto">
          <a:xfrm>
            <a:off x="3991181" y="4097279"/>
            <a:ext cx="2605414" cy="935038"/>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Jenkins Pipeline</a:t>
            </a:r>
            <a:endParaRPr lang="zh-TW" altLang="en-US" sz="2400" kern="0" dirty="0">
              <a:solidFill>
                <a:srgbClr val="000000"/>
              </a:solidFill>
              <a:latin typeface="微軟正黑體"/>
            </a:endParaRPr>
          </a:p>
        </p:txBody>
      </p:sp>
      <p:grpSp>
        <p:nvGrpSpPr>
          <p:cNvPr id="17" name="群組 16"/>
          <p:cNvGrpSpPr/>
          <p:nvPr/>
        </p:nvGrpSpPr>
        <p:grpSpPr>
          <a:xfrm>
            <a:off x="5221881" y="3200414"/>
            <a:ext cx="2498105" cy="804201"/>
            <a:chOff x="3930618" y="1239965"/>
            <a:chExt cx="3799512" cy="804201"/>
          </a:xfrm>
        </p:grpSpPr>
        <p:sp>
          <p:nvSpPr>
            <p:cNvPr id="18" name="向右箭號 17"/>
            <p:cNvSpPr/>
            <p:nvPr/>
          </p:nvSpPr>
          <p:spPr>
            <a:xfrm rot="16200000">
              <a:off x="3638038" y="1532545"/>
              <a:ext cx="804201" cy="219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FF"/>
                </a:solidFill>
              </a:endParaRPr>
            </a:p>
          </p:txBody>
        </p:sp>
        <p:sp>
          <p:nvSpPr>
            <p:cNvPr id="19" name="文字方塊 18"/>
            <p:cNvSpPr txBox="1"/>
            <p:nvPr/>
          </p:nvSpPr>
          <p:spPr>
            <a:xfrm>
              <a:off x="4232457" y="1457400"/>
              <a:ext cx="3497673" cy="369332"/>
            </a:xfrm>
            <a:prstGeom prst="rect">
              <a:avLst/>
            </a:prstGeom>
            <a:noFill/>
          </p:spPr>
          <p:txBody>
            <a:bodyPr wrap="square" rtlCol="0">
              <a:spAutoFit/>
            </a:bodyPr>
            <a:lstStyle/>
            <a:p>
              <a:r>
                <a:rPr lang="en-US" altLang="zh-TW" sz="1800" dirty="0">
                  <a:solidFill>
                    <a:srgbClr val="000000"/>
                  </a:solidFill>
                  <a:latin typeface="Arial"/>
                  <a:ea typeface="微軟正黑體"/>
                </a:rPr>
                <a:t> </a:t>
              </a:r>
              <a:r>
                <a:rPr lang="en-US" altLang="zh-TW" sz="1800" dirty="0" smtClean="0">
                  <a:solidFill>
                    <a:srgbClr val="000000"/>
                  </a:solidFill>
                  <a:latin typeface="Arial"/>
                  <a:ea typeface="微軟正黑體"/>
                </a:rPr>
                <a:t>  Script (Linux)</a:t>
              </a:r>
              <a:endParaRPr lang="zh-TW" altLang="en-US" sz="1800" dirty="0" err="1" smtClean="0">
                <a:solidFill>
                  <a:srgbClr val="000000"/>
                </a:solidFill>
                <a:latin typeface="Arial"/>
                <a:ea typeface="微軟正黑體"/>
              </a:endParaRPr>
            </a:p>
          </p:txBody>
        </p:sp>
      </p:grpSp>
      <p:sp>
        <p:nvSpPr>
          <p:cNvPr id="20" name="標題 5"/>
          <p:cNvSpPr txBox="1">
            <a:spLocks/>
          </p:cNvSpPr>
          <p:nvPr/>
        </p:nvSpPr>
        <p:spPr bwMode="auto">
          <a:xfrm>
            <a:off x="7851111" y="2150436"/>
            <a:ext cx="1350154" cy="935038"/>
          </a:xfrm>
          <a:prstGeom prst="rect">
            <a:avLst/>
          </a:prstGeom>
          <a:ln>
            <a:solidFill>
              <a:schemeClr val="tx1"/>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chemeClr val="dk1"/>
                </a:solidFill>
                <a:latin typeface="+mn-lt"/>
                <a:ea typeface="+mn-ea"/>
                <a:cs typeface="+mn-cs"/>
              </a:defRPr>
            </a:lvl1pPr>
            <a:lvl2pPr algn="l" defTabSz="1014413" rtl="0" fontAlgn="base">
              <a:spcBef>
                <a:spcPct val="0"/>
              </a:spcBef>
              <a:spcAft>
                <a:spcPct val="0"/>
              </a:spcAft>
              <a:defRPr kumimoji="1" sz="3300" b="1">
                <a:solidFill>
                  <a:schemeClr val="dk1"/>
                </a:solidFill>
                <a:latin typeface="+mn-lt"/>
                <a:ea typeface="+mn-ea"/>
                <a:cs typeface="+mn-cs"/>
              </a:defRPr>
            </a:lvl2pPr>
            <a:lvl3pPr algn="l" defTabSz="1014413" rtl="0" fontAlgn="base">
              <a:spcBef>
                <a:spcPct val="0"/>
              </a:spcBef>
              <a:spcAft>
                <a:spcPct val="0"/>
              </a:spcAft>
              <a:defRPr kumimoji="1" sz="3300" b="1">
                <a:solidFill>
                  <a:schemeClr val="dk1"/>
                </a:solidFill>
                <a:latin typeface="+mn-lt"/>
                <a:ea typeface="+mn-ea"/>
                <a:cs typeface="+mn-cs"/>
              </a:defRPr>
            </a:lvl3pPr>
            <a:lvl4pPr algn="l" defTabSz="1014413" rtl="0" fontAlgn="base">
              <a:spcBef>
                <a:spcPct val="0"/>
              </a:spcBef>
              <a:spcAft>
                <a:spcPct val="0"/>
              </a:spcAft>
              <a:defRPr kumimoji="1" sz="3300" b="1">
                <a:solidFill>
                  <a:schemeClr val="dk1"/>
                </a:solidFill>
                <a:latin typeface="+mn-lt"/>
                <a:ea typeface="+mn-ea"/>
                <a:cs typeface="+mn-cs"/>
              </a:defRPr>
            </a:lvl4pPr>
            <a:lvl5pPr algn="l" defTabSz="1014413" rtl="0" fontAlgn="base">
              <a:spcBef>
                <a:spcPct val="0"/>
              </a:spcBef>
              <a:spcAft>
                <a:spcPct val="0"/>
              </a:spcAft>
              <a:defRPr kumimoji="1" sz="3300" b="1">
                <a:solidFill>
                  <a:schemeClr val="dk1"/>
                </a:solidFill>
                <a:latin typeface="+mn-lt"/>
                <a:ea typeface="+mn-ea"/>
                <a:cs typeface="+mn-cs"/>
              </a:defRPr>
            </a:lvl5pPr>
            <a:lvl6pPr marL="457200" algn="l" defTabSz="1014413" rtl="0" fontAlgn="base">
              <a:spcBef>
                <a:spcPct val="0"/>
              </a:spcBef>
              <a:spcAft>
                <a:spcPct val="0"/>
              </a:spcAft>
              <a:defRPr kumimoji="1" sz="3300" b="1">
                <a:solidFill>
                  <a:schemeClr val="dk1"/>
                </a:solidFill>
                <a:latin typeface="+mn-lt"/>
                <a:ea typeface="+mn-ea"/>
                <a:cs typeface="+mn-cs"/>
              </a:defRPr>
            </a:lvl6pPr>
            <a:lvl7pPr marL="914400" algn="l" defTabSz="1014413" rtl="0" fontAlgn="base">
              <a:spcBef>
                <a:spcPct val="0"/>
              </a:spcBef>
              <a:spcAft>
                <a:spcPct val="0"/>
              </a:spcAft>
              <a:defRPr kumimoji="1" sz="3300" b="1">
                <a:solidFill>
                  <a:schemeClr val="dk1"/>
                </a:solidFill>
                <a:latin typeface="+mn-lt"/>
                <a:ea typeface="+mn-ea"/>
                <a:cs typeface="+mn-cs"/>
              </a:defRPr>
            </a:lvl7pPr>
            <a:lvl8pPr marL="1371600" algn="l" defTabSz="1014413" rtl="0" fontAlgn="base">
              <a:spcBef>
                <a:spcPct val="0"/>
              </a:spcBef>
              <a:spcAft>
                <a:spcPct val="0"/>
              </a:spcAft>
              <a:defRPr kumimoji="1" sz="3300" b="1">
                <a:solidFill>
                  <a:schemeClr val="dk1"/>
                </a:solidFill>
                <a:latin typeface="+mn-lt"/>
                <a:ea typeface="+mn-ea"/>
                <a:cs typeface="+mn-cs"/>
              </a:defRPr>
            </a:lvl8pPr>
            <a:lvl9pPr marL="1828800" algn="l" defTabSz="1014413" rtl="0" fontAlgn="base">
              <a:spcBef>
                <a:spcPct val="0"/>
              </a:spcBef>
              <a:spcAft>
                <a:spcPct val="0"/>
              </a:spcAft>
              <a:defRPr kumimoji="1" sz="3300" b="1">
                <a:solidFill>
                  <a:schemeClr val="dk1"/>
                </a:solidFill>
                <a:latin typeface="+mn-lt"/>
                <a:ea typeface="+mn-ea"/>
                <a:cs typeface="+mn-cs"/>
              </a:defRPr>
            </a:lvl9pPr>
          </a:lstStyle>
          <a:p>
            <a:r>
              <a:rPr lang="en-US" altLang="zh-TW" sz="2400" kern="0" dirty="0" smtClean="0">
                <a:solidFill>
                  <a:srgbClr val="000000"/>
                </a:solidFill>
                <a:latin typeface="微軟正黑體"/>
              </a:rPr>
              <a:t>Deploy </a:t>
            </a:r>
          </a:p>
          <a:p>
            <a:r>
              <a:rPr lang="en-US" altLang="zh-TW" sz="2400" kern="0" dirty="0" smtClean="0">
                <a:solidFill>
                  <a:srgbClr val="000000"/>
                </a:solidFill>
                <a:latin typeface="微軟正黑體"/>
              </a:rPr>
              <a:t>Result</a:t>
            </a:r>
            <a:endParaRPr lang="zh-TW" altLang="en-US" sz="2400" kern="0" dirty="0">
              <a:solidFill>
                <a:srgbClr val="000000"/>
              </a:solidFill>
              <a:latin typeface="微軟正黑體"/>
            </a:endParaRPr>
          </a:p>
        </p:txBody>
      </p:sp>
      <p:sp>
        <p:nvSpPr>
          <p:cNvPr id="21" name="文字方塊 20"/>
          <p:cNvSpPr txBox="1"/>
          <p:nvPr/>
        </p:nvSpPr>
        <p:spPr>
          <a:xfrm>
            <a:off x="3991181" y="5246370"/>
            <a:ext cx="4435994" cy="1477328"/>
          </a:xfrm>
          <a:prstGeom prst="rect">
            <a:avLst/>
          </a:prstGeom>
          <a:noFill/>
        </p:spPr>
        <p:txBody>
          <a:bodyPr wrap="square" rtlCol="0">
            <a:spAutoFit/>
          </a:bodyPr>
          <a:lstStyle/>
          <a:p>
            <a:r>
              <a:rPr lang="en-US" altLang="zh-TW" sz="1800" dirty="0" smtClean="0">
                <a:solidFill>
                  <a:srgbClr val="000000"/>
                </a:solidFill>
                <a:latin typeface="Arial"/>
                <a:ea typeface="微軟正黑體"/>
              </a:rPr>
              <a:t>1.</a:t>
            </a:r>
            <a:r>
              <a:rPr lang="zh-TW" altLang="en-US" sz="1800" dirty="0">
                <a:solidFill>
                  <a:srgbClr val="000000"/>
                </a:solidFill>
                <a:latin typeface="微軟正黑體"/>
              </a:rPr>
              <a:t>設定</a:t>
            </a:r>
            <a:r>
              <a:rPr lang="en-US" altLang="zh-TW" sz="1800" dirty="0">
                <a:solidFill>
                  <a:srgbClr val="000000"/>
                </a:solidFill>
                <a:latin typeface="微軟正黑體"/>
              </a:rPr>
              <a:t>Source Code</a:t>
            </a:r>
            <a:r>
              <a:rPr lang="zh-TW" altLang="en-US" sz="1800" dirty="0">
                <a:solidFill>
                  <a:srgbClr val="000000"/>
                </a:solidFill>
                <a:latin typeface="微軟正黑體"/>
              </a:rPr>
              <a:t>來自</a:t>
            </a:r>
            <a:r>
              <a:rPr lang="en-US" altLang="zh-TW" sz="1800" dirty="0" err="1" smtClean="0">
                <a:solidFill>
                  <a:srgbClr val="000000"/>
                </a:solidFill>
                <a:latin typeface="微軟正黑體"/>
              </a:rPr>
              <a:t>Gitlab</a:t>
            </a:r>
            <a:endParaRPr lang="en-US" altLang="zh-TW" sz="1800" dirty="0" smtClean="0">
              <a:solidFill>
                <a:srgbClr val="000000"/>
              </a:solidFill>
              <a:latin typeface="微軟正黑體"/>
            </a:endParaRPr>
          </a:p>
          <a:p>
            <a:r>
              <a:rPr lang="en-US" altLang="zh-TW" sz="1800" dirty="0">
                <a:solidFill>
                  <a:srgbClr val="000000"/>
                </a:solidFill>
                <a:latin typeface="Arial"/>
                <a:ea typeface="微軟正黑體"/>
              </a:rPr>
              <a:t>2</a:t>
            </a:r>
            <a:r>
              <a:rPr lang="en-US" altLang="zh-TW" sz="1800" dirty="0" smtClean="0">
                <a:solidFill>
                  <a:srgbClr val="000000"/>
                </a:solidFill>
                <a:latin typeface="Arial"/>
                <a:ea typeface="微軟正黑體"/>
              </a:rPr>
              <a:t>.</a:t>
            </a:r>
            <a:r>
              <a:rPr lang="zh-TW" altLang="en-US" sz="1800" dirty="0" smtClean="0">
                <a:solidFill>
                  <a:srgbClr val="000000"/>
                </a:solidFill>
                <a:latin typeface="Arial"/>
                <a:ea typeface="微軟正黑體"/>
              </a:rPr>
              <a:t>新增</a:t>
            </a:r>
            <a:r>
              <a:rPr lang="en-US" altLang="zh-TW" sz="1800" dirty="0" err="1">
                <a:solidFill>
                  <a:srgbClr val="000000"/>
                </a:solidFill>
                <a:latin typeface="Arial"/>
                <a:ea typeface="微軟正黑體"/>
              </a:rPr>
              <a:t>Jenkinsfile</a:t>
            </a:r>
            <a:r>
              <a:rPr lang="zh-TW" altLang="en-US" sz="1800" dirty="0">
                <a:solidFill>
                  <a:srgbClr val="000000"/>
                </a:solidFill>
                <a:latin typeface="Arial"/>
                <a:ea typeface="微軟正黑體"/>
              </a:rPr>
              <a:t>到</a:t>
            </a:r>
            <a:r>
              <a:rPr lang="en-US" altLang="zh-TW" sz="1800" dirty="0" err="1">
                <a:solidFill>
                  <a:srgbClr val="000000"/>
                </a:solidFill>
                <a:latin typeface="Arial"/>
                <a:ea typeface="微軟正黑體"/>
              </a:rPr>
              <a:t>Gitlab</a:t>
            </a:r>
            <a:r>
              <a:rPr lang="zh-TW" altLang="en-US" sz="1800" dirty="0" smtClean="0">
                <a:solidFill>
                  <a:srgbClr val="000000"/>
                </a:solidFill>
                <a:latin typeface="Arial"/>
                <a:ea typeface="微軟正黑體"/>
              </a:rPr>
              <a:t>專案</a:t>
            </a:r>
            <a:r>
              <a:rPr lang="en-US" altLang="zh-TW" sz="1800" dirty="0" smtClean="0">
                <a:solidFill>
                  <a:srgbClr val="000000"/>
                </a:solidFill>
                <a:latin typeface="Arial"/>
                <a:ea typeface="微軟正黑體"/>
              </a:rPr>
              <a:t>,</a:t>
            </a:r>
            <a:r>
              <a:rPr lang="zh-TW" altLang="en-US" sz="1800" dirty="0">
                <a:solidFill>
                  <a:srgbClr val="000000"/>
                </a:solidFill>
                <a:latin typeface="Arial"/>
                <a:ea typeface="微軟正黑體"/>
              </a:rPr>
              <a:t>編</a:t>
            </a:r>
            <a:r>
              <a:rPr lang="zh-TW" altLang="en-US" sz="1800" dirty="0" smtClean="0">
                <a:solidFill>
                  <a:srgbClr val="000000"/>
                </a:solidFill>
                <a:latin typeface="Arial"/>
                <a:ea typeface="微軟正黑體"/>
              </a:rPr>
              <a:t>寫腳本</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3.</a:t>
            </a:r>
            <a:r>
              <a:rPr lang="zh-TW" altLang="en-US" sz="1800" dirty="0" smtClean="0">
                <a:solidFill>
                  <a:srgbClr val="000000"/>
                </a:solidFill>
                <a:latin typeface="Arial"/>
                <a:ea typeface="微軟正黑體"/>
              </a:rPr>
              <a:t>驗證</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4.</a:t>
            </a:r>
            <a:r>
              <a:rPr lang="zh-TW" altLang="en-US" sz="1800" dirty="0" smtClean="0">
                <a:solidFill>
                  <a:srgbClr val="000000"/>
                </a:solidFill>
                <a:latin typeface="Arial"/>
                <a:ea typeface="微軟正黑體"/>
              </a:rPr>
              <a:t>透過本機</a:t>
            </a:r>
            <a:r>
              <a:rPr lang="en-US" altLang="zh-TW" sz="1800" dirty="0" smtClean="0">
                <a:solidFill>
                  <a:srgbClr val="000000"/>
                </a:solidFill>
                <a:latin typeface="Arial"/>
                <a:ea typeface="微軟正黑體"/>
              </a:rPr>
              <a:t>agent</a:t>
            </a:r>
            <a:r>
              <a:rPr lang="zh-TW" altLang="en-US" sz="1800" dirty="0" smtClean="0">
                <a:solidFill>
                  <a:srgbClr val="000000"/>
                </a:solidFill>
                <a:latin typeface="Arial"/>
                <a:ea typeface="微軟正黑體"/>
              </a:rPr>
              <a:t>啟動</a:t>
            </a:r>
            <a:endParaRPr lang="en-US" altLang="zh-TW" sz="1800" dirty="0" smtClean="0">
              <a:solidFill>
                <a:srgbClr val="000000"/>
              </a:solidFill>
              <a:latin typeface="Arial"/>
              <a:ea typeface="微軟正黑體"/>
            </a:endParaRPr>
          </a:p>
          <a:p>
            <a:r>
              <a:rPr lang="en-US" altLang="zh-TW" sz="1800" dirty="0" smtClean="0">
                <a:solidFill>
                  <a:srgbClr val="000000"/>
                </a:solidFill>
                <a:latin typeface="Arial"/>
                <a:ea typeface="微軟正黑體"/>
              </a:rPr>
              <a:t>5.</a:t>
            </a:r>
            <a:r>
              <a:rPr lang="zh-TW" altLang="en-US" sz="1800" dirty="0" smtClean="0">
                <a:solidFill>
                  <a:srgbClr val="000000"/>
                </a:solidFill>
                <a:latin typeface="Arial"/>
                <a:ea typeface="微軟正黑體"/>
              </a:rPr>
              <a:t>重回步驟</a:t>
            </a:r>
            <a:r>
              <a:rPr lang="en-US" altLang="zh-TW" sz="1800" dirty="0" smtClean="0">
                <a:solidFill>
                  <a:srgbClr val="000000"/>
                </a:solidFill>
                <a:latin typeface="Arial"/>
                <a:ea typeface="微軟正黑體"/>
              </a:rPr>
              <a:t>2</a:t>
            </a:r>
            <a:r>
              <a:rPr lang="zh-TW" altLang="en-US" sz="1800" dirty="0" smtClean="0">
                <a:solidFill>
                  <a:srgbClr val="000000"/>
                </a:solidFill>
                <a:latin typeface="Arial"/>
                <a:ea typeface="微軟正黑體"/>
              </a:rPr>
              <a:t>，新增</a:t>
            </a:r>
            <a:r>
              <a:rPr lang="en-US" altLang="zh-TW" sz="1800" dirty="0" smtClean="0">
                <a:solidFill>
                  <a:srgbClr val="000000"/>
                </a:solidFill>
                <a:latin typeface="Arial"/>
                <a:ea typeface="微軟正黑體"/>
              </a:rPr>
              <a:t>maven deploy</a:t>
            </a:r>
            <a:endParaRPr lang="zh-TW" altLang="en-US" sz="1800" dirty="0" smtClean="0">
              <a:solidFill>
                <a:srgbClr val="000000"/>
              </a:solidFill>
              <a:latin typeface="Arial"/>
              <a:ea typeface="微軟正黑體"/>
            </a:endParaRPr>
          </a:p>
        </p:txBody>
      </p:sp>
      <p:sp>
        <p:nvSpPr>
          <p:cNvPr id="22" name="標題 5"/>
          <p:cNvSpPr txBox="1">
            <a:spLocks/>
          </p:cNvSpPr>
          <p:nvPr/>
        </p:nvSpPr>
        <p:spPr bwMode="auto">
          <a:xfrm>
            <a:off x="449822" y="372666"/>
            <a:ext cx="85820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53" tIns="50726" rIns="101453" bIns="50726" numCol="1" anchor="ctr" anchorCtr="0" compatLnSpc="1">
            <a:prstTxWarp prst="textNoShape">
              <a:avLst/>
            </a:prstTxWarp>
          </a:bodyPr>
          <a:lstStyle>
            <a:lvl1pPr algn="l" defTabSz="1014413" rtl="0" fontAlgn="base">
              <a:spcBef>
                <a:spcPct val="0"/>
              </a:spcBef>
              <a:spcAft>
                <a:spcPct val="0"/>
              </a:spcAft>
              <a:defRPr kumimoji="1" sz="3300" b="1">
                <a:solidFill>
                  <a:srgbClr val="01544C"/>
                </a:solidFill>
                <a:latin typeface="+mj-lt"/>
                <a:ea typeface="+mj-ea"/>
                <a:cs typeface="+mj-cs"/>
              </a:defRPr>
            </a:lvl1pPr>
            <a:lvl2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2pPr>
            <a:lvl3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3pPr>
            <a:lvl4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4pPr>
            <a:lvl5pPr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5pPr>
            <a:lvl6pPr marL="4572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6pPr>
            <a:lvl7pPr marL="9144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7pPr>
            <a:lvl8pPr marL="13716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8pPr>
            <a:lvl9pPr marL="1828800" algn="l" defTabSz="1014413" rtl="0" fontAlgn="base">
              <a:spcBef>
                <a:spcPct val="0"/>
              </a:spcBef>
              <a:spcAft>
                <a:spcPct val="0"/>
              </a:spcAft>
              <a:defRPr kumimoji="1" sz="3300" b="1">
                <a:solidFill>
                  <a:srgbClr val="01544C"/>
                </a:solidFill>
                <a:latin typeface="Arial" pitchFamily="34" charset="0"/>
                <a:ea typeface="華康中黑體"/>
                <a:cs typeface="華康中黑體"/>
              </a:defRPr>
            </a:lvl9pPr>
          </a:lstStyle>
          <a:p>
            <a:r>
              <a:rPr lang="zh-TW" altLang="en-US" kern="0" dirty="0" smtClean="0">
                <a:latin typeface="微軟正黑體"/>
              </a:rPr>
              <a:t>第一個專案</a:t>
            </a:r>
            <a:endParaRPr lang="zh-TW" altLang="en-US" kern="0" dirty="0">
              <a:latin typeface="微軟正黑體"/>
            </a:endParaRPr>
          </a:p>
        </p:txBody>
      </p:sp>
      <p:sp>
        <p:nvSpPr>
          <p:cNvPr id="23" name="文字方塊 22"/>
          <p:cNvSpPr txBox="1"/>
          <p:nvPr/>
        </p:nvSpPr>
        <p:spPr>
          <a:xfrm>
            <a:off x="444371" y="3404062"/>
            <a:ext cx="4435994" cy="923330"/>
          </a:xfrm>
          <a:prstGeom prst="rect">
            <a:avLst/>
          </a:prstGeom>
          <a:noFill/>
        </p:spPr>
        <p:txBody>
          <a:bodyPr wrap="square" rtlCol="0">
            <a:spAutoFit/>
          </a:bodyPr>
          <a:lstStyle/>
          <a:p>
            <a:r>
              <a:rPr lang="en-US" altLang="zh-TW" sz="1800" dirty="0" smtClean="0">
                <a:solidFill>
                  <a:srgbClr val="000000"/>
                </a:solidFill>
                <a:latin typeface="微軟正黑體"/>
                <a:ea typeface="微軟正黑體"/>
              </a:rPr>
              <a:t>1. </a:t>
            </a:r>
            <a:r>
              <a:rPr lang="zh-TW" altLang="en-US" sz="1800" dirty="0" smtClean="0">
                <a:solidFill>
                  <a:srgbClr val="000000"/>
                </a:solidFill>
                <a:latin typeface="微軟正黑體"/>
                <a:ea typeface="微軟正黑體"/>
              </a:rPr>
              <a:t>新增</a:t>
            </a:r>
            <a:r>
              <a:rPr lang="en-US" altLang="zh-TW" sz="1800" dirty="0" smtClean="0">
                <a:solidFill>
                  <a:srgbClr val="000000"/>
                </a:solidFill>
                <a:latin typeface="微軟正黑體"/>
                <a:ea typeface="微軟正黑體"/>
              </a:rPr>
              <a:t>Maven</a:t>
            </a:r>
            <a:r>
              <a:rPr lang="zh-TW" altLang="en-US" sz="1800" dirty="0" smtClean="0">
                <a:solidFill>
                  <a:srgbClr val="000000"/>
                </a:solidFill>
                <a:latin typeface="微軟正黑體"/>
                <a:ea typeface="微軟正黑體"/>
              </a:rPr>
              <a:t>專案</a:t>
            </a:r>
            <a:endParaRPr lang="en-US" altLang="zh-TW" sz="1800" dirty="0" smtClean="0">
              <a:solidFill>
                <a:srgbClr val="000000"/>
              </a:solidFill>
              <a:latin typeface="微軟正黑體"/>
              <a:ea typeface="微軟正黑體"/>
            </a:endParaRPr>
          </a:p>
          <a:p>
            <a:r>
              <a:rPr lang="en-US" altLang="zh-TW" sz="1800" dirty="0" smtClean="0">
                <a:solidFill>
                  <a:srgbClr val="000000"/>
                </a:solidFill>
                <a:latin typeface="微軟正黑體"/>
                <a:ea typeface="微軟正黑體"/>
              </a:rPr>
              <a:t>2.</a:t>
            </a:r>
            <a:r>
              <a:rPr lang="en-US" altLang="zh-TW" sz="1800" dirty="0">
                <a:solidFill>
                  <a:srgbClr val="000000"/>
                </a:solidFill>
                <a:latin typeface="微軟正黑體"/>
                <a:ea typeface="微軟正黑體"/>
              </a:rPr>
              <a:t> POM.xml</a:t>
            </a:r>
            <a:r>
              <a:rPr lang="zh-TW" altLang="en-US" sz="1800" dirty="0">
                <a:solidFill>
                  <a:srgbClr val="000000"/>
                </a:solidFill>
                <a:latin typeface="微軟正黑體"/>
                <a:ea typeface="微軟正黑體"/>
              </a:rPr>
              <a:t>新增</a:t>
            </a:r>
            <a:r>
              <a:rPr lang="en-US" altLang="zh-TW" sz="1800" dirty="0" smtClean="0">
                <a:solidFill>
                  <a:srgbClr val="000000"/>
                </a:solidFill>
                <a:latin typeface="微軟正黑體"/>
                <a:ea typeface="微軟正黑體"/>
              </a:rPr>
              <a:t>FTP</a:t>
            </a:r>
            <a:r>
              <a:rPr lang="zh-TW" altLang="en-US" sz="1800" dirty="0" smtClean="0">
                <a:solidFill>
                  <a:srgbClr val="000000"/>
                </a:solidFill>
                <a:latin typeface="微軟正黑體"/>
                <a:ea typeface="微軟正黑體"/>
              </a:rPr>
              <a:t> </a:t>
            </a:r>
            <a:r>
              <a:rPr lang="en-US" altLang="zh-TW" sz="1800" dirty="0" smtClean="0">
                <a:solidFill>
                  <a:srgbClr val="000000"/>
                </a:solidFill>
                <a:latin typeface="微軟正黑體"/>
                <a:ea typeface="微軟正黑體"/>
              </a:rPr>
              <a:t>plug-in</a:t>
            </a:r>
            <a:endParaRPr lang="en-US" altLang="zh-TW" sz="1800" dirty="0">
              <a:solidFill>
                <a:srgbClr val="000000"/>
              </a:solidFill>
              <a:latin typeface="微軟正黑體"/>
              <a:ea typeface="微軟正黑體"/>
            </a:endParaRPr>
          </a:p>
          <a:p>
            <a:r>
              <a:rPr lang="en-US" altLang="zh-TW" sz="1800" dirty="0" smtClean="0">
                <a:solidFill>
                  <a:srgbClr val="000000"/>
                </a:solidFill>
                <a:latin typeface="微軟正黑體"/>
                <a:ea typeface="微軟正黑體"/>
              </a:rPr>
              <a:t>3.</a:t>
            </a:r>
            <a:r>
              <a:rPr lang="zh-TW" altLang="en-US" sz="1800" dirty="0" smtClean="0">
                <a:solidFill>
                  <a:srgbClr val="000000"/>
                </a:solidFill>
                <a:latin typeface="微軟正黑體"/>
                <a:ea typeface="微軟正黑體"/>
              </a:rPr>
              <a:t> 在</a:t>
            </a:r>
            <a:r>
              <a:rPr lang="en-US" altLang="zh-TW" sz="1800" dirty="0" smtClean="0">
                <a:solidFill>
                  <a:srgbClr val="000000"/>
                </a:solidFill>
                <a:latin typeface="微軟正黑體"/>
                <a:ea typeface="微軟正黑體"/>
              </a:rPr>
              <a:t>Setting.xml</a:t>
            </a:r>
            <a:r>
              <a:rPr lang="zh-TW" altLang="en-US" sz="1800" dirty="0" smtClean="0">
                <a:solidFill>
                  <a:srgbClr val="000000"/>
                </a:solidFill>
                <a:latin typeface="微軟正黑體"/>
                <a:ea typeface="微軟正黑體"/>
              </a:rPr>
              <a:t>設定</a:t>
            </a:r>
            <a:r>
              <a:rPr lang="en-US" altLang="zh-TW" sz="1800" dirty="0" smtClean="0">
                <a:solidFill>
                  <a:srgbClr val="000000"/>
                </a:solidFill>
                <a:latin typeface="微軟正黑體"/>
                <a:ea typeface="微軟正黑體"/>
              </a:rPr>
              <a:t>FTP</a:t>
            </a:r>
            <a:r>
              <a:rPr lang="zh-TW" altLang="en-US" sz="1800" dirty="0" smtClean="0">
                <a:solidFill>
                  <a:srgbClr val="000000"/>
                </a:solidFill>
                <a:latin typeface="微軟正黑體"/>
                <a:ea typeface="微軟正黑體"/>
              </a:rPr>
              <a:t>參數</a:t>
            </a:r>
            <a:endParaRPr lang="en-US" altLang="zh-TW" sz="1800" dirty="0" smtClean="0">
              <a:solidFill>
                <a:srgbClr val="000000"/>
              </a:solidFill>
              <a:latin typeface="微軟正黑體"/>
              <a:ea typeface="微軟正黑體"/>
            </a:endParaRPr>
          </a:p>
        </p:txBody>
      </p:sp>
      <p:sp>
        <p:nvSpPr>
          <p:cNvPr id="29" name="文字方塊 28"/>
          <p:cNvSpPr txBox="1"/>
          <p:nvPr/>
        </p:nvSpPr>
        <p:spPr>
          <a:xfrm>
            <a:off x="396796" y="1307704"/>
            <a:ext cx="8582024" cy="430887"/>
          </a:xfrm>
          <a:prstGeom prst="rect">
            <a:avLst/>
          </a:prstGeom>
          <a:noFill/>
        </p:spPr>
        <p:txBody>
          <a:bodyPr wrap="square" rtlCol="0">
            <a:spAutoFit/>
          </a:bodyPr>
          <a:lstStyle/>
          <a:p>
            <a:r>
              <a:rPr lang="en-US" altLang="zh-TW" sz="2200" dirty="0" smtClean="0">
                <a:solidFill>
                  <a:srgbClr val="000000"/>
                </a:solidFill>
                <a:latin typeface="微軟正黑體"/>
                <a:ea typeface="微軟正黑體"/>
              </a:rPr>
              <a:t> </a:t>
            </a:r>
            <a:r>
              <a:rPr lang="zh-TW" altLang="en-US" sz="2200" dirty="0" smtClean="0">
                <a:solidFill>
                  <a:srgbClr val="000000"/>
                </a:solidFill>
                <a:latin typeface="微軟正黑體"/>
                <a:ea typeface="微軟正黑體"/>
              </a:rPr>
              <a:t>建立</a:t>
            </a:r>
            <a:r>
              <a:rPr lang="en-US" altLang="zh-TW" sz="2200" dirty="0" smtClean="0">
                <a:solidFill>
                  <a:srgbClr val="000000"/>
                </a:solidFill>
                <a:latin typeface="微軟正黑體"/>
                <a:ea typeface="微軟正黑體"/>
              </a:rPr>
              <a:t>Maven</a:t>
            </a:r>
            <a:r>
              <a:rPr lang="zh-TW" altLang="en-US" sz="2200" dirty="0" smtClean="0">
                <a:solidFill>
                  <a:srgbClr val="000000"/>
                </a:solidFill>
                <a:latin typeface="微軟正黑體"/>
                <a:ea typeface="微軟正黑體"/>
              </a:rPr>
              <a:t>專案後，</a:t>
            </a:r>
            <a:r>
              <a:rPr lang="en-US" altLang="zh-TW" sz="2200" dirty="0" smtClean="0">
                <a:solidFill>
                  <a:srgbClr val="000000"/>
                </a:solidFill>
                <a:latin typeface="微軟正黑體"/>
                <a:ea typeface="微軟正黑體"/>
              </a:rPr>
              <a:t>Push</a:t>
            </a:r>
            <a:r>
              <a:rPr lang="zh-TW" altLang="en-US" sz="2200" dirty="0" smtClean="0">
                <a:solidFill>
                  <a:srgbClr val="000000"/>
                </a:solidFill>
                <a:latin typeface="微軟正黑體"/>
                <a:ea typeface="微軟正黑體"/>
              </a:rPr>
              <a:t>到</a:t>
            </a:r>
            <a:r>
              <a:rPr lang="en-US" altLang="zh-TW" sz="2200" dirty="0" err="1" smtClean="0">
                <a:solidFill>
                  <a:srgbClr val="000000"/>
                </a:solidFill>
                <a:latin typeface="微軟正黑體"/>
                <a:ea typeface="微軟正黑體"/>
              </a:rPr>
              <a:t>GitLab</a:t>
            </a:r>
            <a:r>
              <a:rPr lang="zh-TW" altLang="en-US" sz="2200" dirty="0" smtClean="0">
                <a:solidFill>
                  <a:srgbClr val="000000"/>
                </a:solidFill>
                <a:latin typeface="微軟正黑體"/>
                <a:ea typeface="微軟正黑體"/>
              </a:rPr>
              <a:t>後透過</a:t>
            </a:r>
            <a:r>
              <a:rPr lang="en-US" altLang="zh-TW" sz="2200" dirty="0" smtClean="0">
                <a:solidFill>
                  <a:srgbClr val="000000"/>
                </a:solidFill>
                <a:latin typeface="微軟正黑體"/>
                <a:ea typeface="微軟正黑體"/>
              </a:rPr>
              <a:t>Jenkins</a:t>
            </a:r>
            <a:r>
              <a:rPr lang="zh-TW" altLang="en-US" sz="2200" dirty="0" smtClean="0">
                <a:solidFill>
                  <a:srgbClr val="000000"/>
                </a:solidFill>
                <a:latin typeface="微軟正黑體"/>
                <a:ea typeface="微軟正黑體"/>
              </a:rPr>
              <a:t>腳本自動部署。</a:t>
            </a:r>
            <a:endParaRPr lang="en-US" altLang="zh-TW" sz="2200" dirty="0" smtClean="0">
              <a:solidFill>
                <a:srgbClr val="000000"/>
              </a:solidFill>
              <a:latin typeface="微軟正黑體"/>
              <a:ea typeface="微軟正黑體"/>
            </a:endParaRPr>
          </a:p>
        </p:txBody>
      </p:sp>
    </p:spTree>
    <p:extLst>
      <p:ext uri="{BB962C8B-B14F-4D97-AF65-F5344CB8AC3E}">
        <p14:creationId xmlns:p14="http://schemas.microsoft.com/office/powerpoint/2010/main" val="2193800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err="1" smtClean="0">
                <a:latin typeface="+mn-ea"/>
                <a:ea typeface="+mn-ea"/>
              </a:rPr>
              <a:t>Git</a:t>
            </a:r>
            <a:endParaRPr lang="zh-TW" altLang="en-US" dirty="0">
              <a:latin typeface="+mn-ea"/>
              <a:ea typeface="+mn-ea"/>
            </a:endParaRPr>
          </a:p>
        </p:txBody>
      </p:sp>
      <p:sp>
        <p:nvSpPr>
          <p:cNvPr id="2" name="內容版面配置區 1"/>
          <p:cNvSpPr>
            <a:spLocks noGrp="1"/>
          </p:cNvSpPr>
          <p:nvPr>
            <p:ph idx="1"/>
          </p:nvPr>
        </p:nvSpPr>
        <p:spPr/>
        <p:txBody>
          <a:bodyPr/>
          <a:lstStyle/>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Clone</a:t>
            </a:r>
            <a:r>
              <a:rPr lang="zh-TW" altLang="en-US" dirty="0" smtClean="0">
                <a:latin typeface="+mn-ea"/>
              </a:rPr>
              <a:t> </a:t>
            </a:r>
            <a:r>
              <a:rPr lang="en-US" altLang="zh-TW" dirty="0" smtClean="0">
                <a:latin typeface="+mn-ea"/>
              </a:rPr>
              <a:t>-</a:t>
            </a:r>
            <a:r>
              <a:rPr lang="zh-TW" altLang="en-US" dirty="0" smtClean="0">
                <a:latin typeface="+mn-ea"/>
              </a:rPr>
              <a:t> </a:t>
            </a:r>
            <a:r>
              <a:rPr lang="en-US" altLang="zh-TW" dirty="0" smtClean="0">
                <a:latin typeface="+mn-ea"/>
              </a:rPr>
              <a:t>cd</a:t>
            </a:r>
            <a:r>
              <a:rPr lang="zh-TW" altLang="zh-TW" dirty="0">
                <a:latin typeface="+mn-ea"/>
              </a:rPr>
              <a:t>到</a:t>
            </a:r>
            <a:r>
              <a:rPr lang="zh-TW" altLang="zh-TW" dirty="0" smtClean="0">
                <a:latin typeface="+mn-ea"/>
              </a:rPr>
              <a:t>要</a:t>
            </a:r>
            <a:r>
              <a:rPr lang="zh-TW" altLang="en-US" dirty="0">
                <a:latin typeface="+mn-ea"/>
              </a:rPr>
              <a:t>儲存</a:t>
            </a:r>
            <a:r>
              <a:rPr lang="zh-TW" altLang="zh-TW" dirty="0" smtClean="0">
                <a:latin typeface="+mn-ea"/>
              </a:rPr>
              <a:t>的</a:t>
            </a:r>
            <a:r>
              <a:rPr lang="zh-TW" altLang="zh-TW" dirty="0">
                <a:latin typeface="+mn-ea"/>
              </a:rPr>
              <a:t>資料夾 </a:t>
            </a:r>
            <a:r>
              <a:rPr lang="zh-TW" altLang="zh-TW" dirty="0" smtClean="0">
                <a:latin typeface="+mn-ea"/>
              </a:rPr>
              <a:t>將</a:t>
            </a:r>
            <a:r>
              <a:rPr lang="en-US" altLang="zh-TW" dirty="0" smtClean="0">
                <a:latin typeface="+mn-ea"/>
              </a:rPr>
              <a:t>CSLAW </a:t>
            </a:r>
            <a:r>
              <a:rPr lang="en-US" altLang="zh-TW" dirty="0">
                <a:latin typeface="+mn-ea"/>
              </a:rPr>
              <a:t>Clone</a:t>
            </a:r>
            <a:r>
              <a:rPr lang="zh-TW" altLang="zh-TW" dirty="0">
                <a:latin typeface="+mn-ea"/>
              </a:rPr>
              <a:t>至本</a:t>
            </a:r>
            <a:r>
              <a:rPr lang="zh-TW" altLang="zh-TW" dirty="0" smtClean="0">
                <a:latin typeface="+mn-ea"/>
              </a:rPr>
              <a:t>機</a:t>
            </a:r>
            <a:endParaRPr lang="en-US" altLang="zh-TW" dirty="0" smtClean="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remote set-</a:t>
            </a:r>
            <a:r>
              <a:rPr lang="en-US" altLang="zh-TW" dirty="0" err="1" smtClean="0">
                <a:latin typeface="+mn-ea"/>
              </a:rPr>
              <a:t>url</a:t>
            </a:r>
            <a:r>
              <a:rPr lang="en-US" altLang="zh-TW" dirty="0" smtClean="0">
                <a:latin typeface="+mn-ea"/>
              </a:rPr>
              <a:t> (project URL)</a:t>
            </a:r>
            <a:r>
              <a:rPr lang="zh-TW" altLang="en-US" dirty="0">
                <a:latin typeface="+mn-ea"/>
              </a:rPr>
              <a:t> </a:t>
            </a:r>
            <a:r>
              <a:rPr lang="en-US" altLang="zh-TW" dirty="0" smtClean="0">
                <a:latin typeface="+mn-ea"/>
              </a:rPr>
              <a:t>-</a:t>
            </a:r>
            <a:r>
              <a:rPr lang="zh-TW" altLang="en-US" dirty="0" smtClean="0">
                <a:latin typeface="+mn-ea"/>
              </a:rPr>
              <a:t> 設定遠端路徑</a:t>
            </a:r>
            <a:endParaRPr lang="en-US" altLang="zh-TW" dirty="0" smtClean="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Add (</a:t>
            </a:r>
            <a:r>
              <a:rPr lang="zh-TW" altLang="en-US" dirty="0" smtClean="0">
                <a:latin typeface="+mn-ea"/>
              </a:rPr>
              <a:t>檔名</a:t>
            </a:r>
            <a:r>
              <a:rPr lang="en-US" altLang="zh-TW" dirty="0" smtClean="0">
                <a:latin typeface="+mn-ea"/>
              </a:rPr>
              <a:t>or . )</a:t>
            </a:r>
            <a:r>
              <a:rPr lang="zh-TW" altLang="en-US" dirty="0" smtClean="0">
                <a:latin typeface="+mn-ea"/>
              </a:rPr>
              <a:t> </a:t>
            </a:r>
            <a:r>
              <a:rPr lang="en-US" altLang="zh-TW" dirty="0" smtClean="0">
                <a:latin typeface="+mn-ea"/>
              </a:rPr>
              <a:t>-</a:t>
            </a:r>
            <a:r>
              <a:rPr lang="zh-TW" altLang="en-US" dirty="0" smtClean="0">
                <a:latin typeface="+mn-ea"/>
              </a:rPr>
              <a:t> 新增檔案</a:t>
            </a:r>
            <a:endParaRPr lang="en-US" altLang="zh-TW" dirty="0">
              <a:latin typeface="+mn-ea"/>
            </a:endParaRPr>
          </a:p>
          <a:p>
            <a:pPr marL="457200" lvl="0" indent="-457200">
              <a:lnSpc>
                <a:spcPct val="150000"/>
              </a:lnSpc>
              <a:buFont typeface="+mj-lt"/>
              <a:buAutoNum type="arabicPeriod"/>
            </a:pPr>
            <a:r>
              <a:rPr lang="en-US" altLang="zh-TW" dirty="0" err="1" smtClean="0">
                <a:latin typeface="+mn-ea"/>
              </a:rPr>
              <a:t>Git</a:t>
            </a:r>
            <a:r>
              <a:rPr lang="en-US" altLang="zh-TW" dirty="0" smtClean="0">
                <a:latin typeface="+mn-ea"/>
              </a:rPr>
              <a:t> Commit</a:t>
            </a:r>
            <a:r>
              <a:rPr lang="zh-TW" altLang="en-US" dirty="0" smtClean="0">
                <a:latin typeface="+mn-ea"/>
              </a:rPr>
              <a:t> </a:t>
            </a:r>
            <a:r>
              <a:rPr lang="en-US" altLang="zh-TW" dirty="0" smtClean="0">
                <a:latin typeface="+mn-ea"/>
              </a:rPr>
              <a:t>-</a:t>
            </a:r>
            <a:r>
              <a:rPr lang="zh-TW" altLang="en-US" dirty="0" smtClean="0">
                <a:latin typeface="+mn-ea"/>
              </a:rPr>
              <a:t> 提交檔案和輸入訊息</a:t>
            </a:r>
            <a:endParaRPr lang="en-US" altLang="zh-TW" dirty="0" smtClean="0">
              <a:latin typeface="+mn-ea"/>
            </a:endParaRPr>
          </a:p>
          <a:p>
            <a:pPr marL="457200" indent="-457200">
              <a:lnSpc>
                <a:spcPct val="150000"/>
              </a:lnSpc>
              <a:buFont typeface="+mj-lt"/>
              <a:buAutoNum type="arabicPeriod"/>
            </a:pPr>
            <a:r>
              <a:rPr lang="en-US" altLang="zh-TW" dirty="0" err="1" smtClean="0">
                <a:latin typeface="+mn-ea"/>
              </a:rPr>
              <a:t>Git</a:t>
            </a:r>
            <a:r>
              <a:rPr lang="en-US" altLang="zh-TW" dirty="0" smtClean="0">
                <a:latin typeface="+mn-ea"/>
              </a:rPr>
              <a:t> </a:t>
            </a:r>
            <a:r>
              <a:rPr lang="en-US" altLang="zh-TW" dirty="0">
                <a:latin typeface="+mn-ea"/>
              </a:rPr>
              <a:t>push </a:t>
            </a:r>
            <a:r>
              <a:rPr lang="en-US" altLang="zh-TW" dirty="0" smtClean="0">
                <a:latin typeface="+mn-ea"/>
              </a:rPr>
              <a:t>-</a:t>
            </a:r>
            <a:r>
              <a:rPr lang="zh-TW" altLang="en-US" dirty="0" smtClean="0">
                <a:latin typeface="+mn-ea"/>
              </a:rPr>
              <a:t> 正式傳到</a:t>
            </a:r>
            <a:r>
              <a:rPr lang="en-US" altLang="zh-TW" dirty="0" err="1" smtClean="0">
                <a:latin typeface="+mn-ea"/>
              </a:rPr>
              <a:t>gitlab</a:t>
            </a:r>
            <a:r>
              <a:rPr lang="zh-TW" altLang="en-US" dirty="0" smtClean="0">
                <a:latin typeface="+mn-ea"/>
              </a:rPr>
              <a:t>上 </a:t>
            </a:r>
            <a:endParaRPr lang="en-US" altLang="zh-TW" dirty="0" smtClean="0">
              <a:latin typeface="+mn-ea"/>
            </a:endParaRPr>
          </a:p>
          <a:p>
            <a:pPr marL="457200" indent="-457200">
              <a:lnSpc>
                <a:spcPct val="150000"/>
              </a:lnSpc>
              <a:buFont typeface="+mj-lt"/>
              <a:buAutoNum type="arabicPeriod"/>
            </a:pPr>
            <a:r>
              <a:rPr lang="en-US" altLang="zh-TW" dirty="0" err="1" smtClean="0">
                <a:latin typeface="+mn-ea"/>
              </a:rPr>
              <a:t>Git</a:t>
            </a:r>
            <a:r>
              <a:rPr lang="en-US" altLang="zh-TW" dirty="0" smtClean="0">
                <a:latin typeface="+mn-ea"/>
              </a:rPr>
              <a:t> pull</a:t>
            </a:r>
            <a:r>
              <a:rPr lang="zh-TW" altLang="en-US" dirty="0" smtClean="0">
                <a:latin typeface="+mn-ea"/>
              </a:rPr>
              <a:t> </a:t>
            </a:r>
            <a:r>
              <a:rPr lang="en-US" altLang="zh-TW" dirty="0" smtClean="0">
                <a:latin typeface="+mn-ea"/>
              </a:rPr>
              <a:t>-</a:t>
            </a:r>
            <a:r>
              <a:rPr lang="zh-TW" altLang="en-US" dirty="0" smtClean="0">
                <a:latin typeface="+mn-ea"/>
              </a:rPr>
              <a:t> 將程式從</a:t>
            </a:r>
            <a:r>
              <a:rPr lang="en-US" altLang="zh-TW" dirty="0" err="1" smtClean="0">
                <a:latin typeface="+mn-ea"/>
              </a:rPr>
              <a:t>gitlab</a:t>
            </a:r>
            <a:r>
              <a:rPr lang="zh-TW" altLang="en-US" dirty="0" smtClean="0">
                <a:latin typeface="+mn-ea"/>
              </a:rPr>
              <a:t>上抓下來</a:t>
            </a:r>
            <a:endParaRPr lang="en-US" altLang="zh-TW" dirty="0" smtClean="0">
              <a:latin typeface="+mn-ea"/>
            </a:endParaRPr>
          </a:p>
          <a:p>
            <a:pPr marL="0" indent="0">
              <a:lnSpc>
                <a:spcPct val="150000"/>
              </a:lnSpc>
              <a:buNone/>
            </a:pPr>
            <a:r>
              <a:rPr lang="en-US" altLang="zh-TW" dirty="0" smtClean="0">
                <a:solidFill>
                  <a:srgbClr val="FF0000"/>
                </a:solidFill>
                <a:latin typeface="+mn-ea"/>
              </a:rPr>
              <a:t>※</a:t>
            </a:r>
            <a:r>
              <a:rPr lang="zh-TW" altLang="en-US" dirty="0" smtClean="0">
                <a:latin typeface="+mn-ea"/>
              </a:rPr>
              <a:t>   </a:t>
            </a:r>
            <a:r>
              <a:rPr lang="en-US" altLang="zh-TW" dirty="0" err="1" smtClean="0">
                <a:latin typeface="+mn-ea"/>
              </a:rPr>
              <a:t>Git</a:t>
            </a:r>
            <a:r>
              <a:rPr lang="en-US" altLang="zh-TW" dirty="0" smtClean="0">
                <a:latin typeface="+mn-ea"/>
              </a:rPr>
              <a:t> checkout master</a:t>
            </a:r>
            <a:r>
              <a:rPr lang="zh-TW" altLang="en-US" dirty="0">
                <a:latin typeface="+mn-ea"/>
              </a:rPr>
              <a:t> </a:t>
            </a:r>
            <a:r>
              <a:rPr lang="en-US" altLang="zh-TW" dirty="0" smtClean="0">
                <a:latin typeface="+mn-ea"/>
              </a:rPr>
              <a:t>- </a:t>
            </a:r>
            <a:r>
              <a:rPr lang="zh-TW" altLang="en-US" dirty="0" smtClean="0">
                <a:latin typeface="+mn-ea"/>
              </a:rPr>
              <a:t>存取位置切換到</a:t>
            </a:r>
            <a:r>
              <a:rPr lang="en-US" altLang="zh-TW" dirty="0" smtClean="0">
                <a:latin typeface="+mn-ea"/>
              </a:rPr>
              <a:t>master</a:t>
            </a:r>
          </a:p>
          <a:p>
            <a:pPr marL="0" indent="0">
              <a:lnSpc>
                <a:spcPct val="150000"/>
              </a:lnSpc>
              <a:buNone/>
            </a:pPr>
            <a:r>
              <a:rPr lang="en-US" altLang="zh-TW" dirty="0" smtClean="0">
                <a:latin typeface="+mn-ea"/>
              </a:rPr>
              <a:t>      </a:t>
            </a:r>
            <a:r>
              <a:rPr lang="en-US" altLang="zh-TW" dirty="0" err="1" smtClean="0">
                <a:latin typeface="+mn-ea"/>
              </a:rPr>
              <a:t>Git</a:t>
            </a:r>
            <a:r>
              <a:rPr lang="en-US" altLang="zh-TW" dirty="0" smtClean="0">
                <a:latin typeface="+mn-ea"/>
              </a:rPr>
              <a:t> Merge - </a:t>
            </a:r>
            <a:r>
              <a:rPr lang="zh-TW" altLang="en-US" dirty="0" smtClean="0">
                <a:latin typeface="+mn-ea"/>
              </a:rPr>
              <a:t>合併</a:t>
            </a:r>
            <a:endParaRPr lang="en-US" altLang="zh-TW" dirty="0" smtClean="0">
              <a:latin typeface="+mn-ea"/>
            </a:endParaRPr>
          </a:p>
          <a:p>
            <a:pPr marL="0" indent="0">
              <a:lnSpc>
                <a:spcPct val="150000"/>
              </a:lnSpc>
              <a:buNone/>
            </a:pPr>
            <a:r>
              <a:rPr lang="zh-TW" altLang="en-US" dirty="0">
                <a:latin typeface="+mn-ea"/>
              </a:rPr>
              <a:t> </a:t>
            </a:r>
            <a:r>
              <a:rPr lang="zh-TW" altLang="en-US" dirty="0" smtClean="0">
                <a:latin typeface="+mn-ea"/>
              </a:rPr>
              <a:t>     </a:t>
            </a:r>
            <a:r>
              <a:rPr lang="en-US" altLang="zh-TW" dirty="0" err="1" smtClean="0">
                <a:latin typeface="+mn-ea"/>
              </a:rPr>
              <a:t>Git</a:t>
            </a:r>
            <a:r>
              <a:rPr lang="en-US" altLang="zh-TW" dirty="0" smtClean="0">
                <a:latin typeface="+mn-ea"/>
              </a:rPr>
              <a:t> Status - </a:t>
            </a:r>
            <a:r>
              <a:rPr lang="zh-TW" altLang="en-US" dirty="0" smtClean="0">
                <a:latin typeface="+mn-ea"/>
              </a:rPr>
              <a:t>如發生</a:t>
            </a:r>
            <a:r>
              <a:rPr lang="en-US" altLang="zh-TW" dirty="0" smtClean="0">
                <a:latin typeface="+mn-ea"/>
              </a:rPr>
              <a:t>conflict</a:t>
            </a:r>
            <a:r>
              <a:rPr lang="zh-TW" altLang="en-US" dirty="0" smtClean="0">
                <a:latin typeface="+mn-ea"/>
              </a:rPr>
              <a:t>可透過</a:t>
            </a:r>
            <a:r>
              <a:rPr lang="en-US" altLang="zh-TW" dirty="0" smtClean="0">
                <a:latin typeface="+mn-ea"/>
              </a:rPr>
              <a:t>Status</a:t>
            </a:r>
            <a:r>
              <a:rPr lang="zh-TW" altLang="en-US" dirty="0" smtClean="0">
                <a:latin typeface="+mn-ea"/>
              </a:rPr>
              <a:t>看錯誤詳細情況</a:t>
            </a:r>
            <a:endParaRPr lang="en-US" altLang="zh-TW" dirty="0" smtClean="0">
              <a:latin typeface="+mn-ea"/>
            </a:endParaRPr>
          </a:p>
          <a:p>
            <a:pPr marL="457200" indent="-457200">
              <a:buFont typeface="+mj-lt"/>
              <a:buAutoNum type="arabicPeriod"/>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spTree>
    <p:extLst>
      <p:ext uri="{BB962C8B-B14F-4D97-AF65-F5344CB8AC3E}">
        <p14:creationId xmlns:p14="http://schemas.microsoft.com/office/powerpoint/2010/main" val="185829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latin typeface="+mn-ea"/>
                <a:ea typeface="+mn-ea"/>
              </a:rPr>
              <a:t>Jenkins</a:t>
            </a:r>
            <a:r>
              <a:rPr lang="zh-TW" altLang="en-US" dirty="0">
                <a:latin typeface="+mn-ea"/>
                <a:ea typeface="+mn-ea"/>
              </a:rPr>
              <a:t> </a:t>
            </a:r>
            <a:r>
              <a:rPr lang="en-US" altLang="zh-TW" dirty="0" smtClean="0">
                <a:latin typeface="+mn-ea"/>
                <a:ea typeface="+mn-ea"/>
              </a:rPr>
              <a:t>Pipeline</a:t>
            </a:r>
            <a:endParaRPr lang="zh-TW" altLang="en-US" dirty="0">
              <a:latin typeface="+mn-ea"/>
              <a:ea typeface="+mn-ea"/>
            </a:endParaRPr>
          </a:p>
        </p:txBody>
      </p:sp>
      <p:sp>
        <p:nvSpPr>
          <p:cNvPr id="2" name="內容版面配置區 1"/>
          <p:cNvSpPr>
            <a:spLocks noGrp="1"/>
          </p:cNvSpPr>
          <p:nvPr>
            <p:ph idx="1"/>
          </p:nvPr>
        </p:nvSpPr>
        <p:spPr/>
        <p:txBody>
          <a:bodyPr/>
          <a:lstStyle/>
          <a:p>
            <a:pPr marL="0" indent="0">
              <a:buNone/>
            </a:pPr>
            <a:r>
              <a:rPr lang="zh-TW" altLang="en-US" dirty="0" smtClean="0">
                <a:latin typeface="+mn-ea"/>
              </a:rPr>
              <a:t>在</a:t>
            </a:r>
            <a:r>
              <a:rPr lang="en-US" altLang="zh-TW" dirty="0" smtClean="0">
                <a:latin typeface="+mn-ea"/>
              </a:rPr>
              <a:t>Jenkins</a:t>
            </a:r>
            <a:r>
              <a:rPr lang="zh-TW" altLang="en-US" dirty="0" smtClean="0">
                <a:latin typeface="+mn-ea"/>
              </a:rPr>
              <a:t>上邊寫腳本，讓</a:t>
            </a:r>
            <a:r>
              <a:rPr lang="zh-TW" altLang="en-US" dirty="0">
                <a:latin typeface="+mn-ea"/>
                <a:cs typeface="Arial" panose="020B0604020202020204" pitchFamily="34" charset="0"/>
              </a:rPr>
              <a:t>每一次的</a:t>
            </a:r>
            <a:r>
              <a:rPr lang="zh-TW" altLang="en-US" dirty="0" smtClean="0">
                <a:latin typeface="+mn-ea"/>
                <a:cs typeface="Arial" panose="020B0604020202020204" pitchFamily="34" charset="0"/>
              </a:rPr>
              <a:t>提交到</a:t>
            </a:r>
            <a:r>
              <a:rPr lang="en-US" altLang="zh-TW" dirty="0" err="1" smtClean="0">
                <a:latin typeface="+mn-ea"/>
                <a:cs typeface="Arial" panose="020B0604020202020204" pitchFamily="34" charset="0"/>
              </a:rPr>
              <a:t>Gitlab</a:t>
            </a:r>
            <a:r>
              <a:rPr lang="zh-TW" altLang="en-US" dirty="0" smtClean="0">
                <a:latin typeface="+mn-ea"/>
                <a:cs typeface="Arial" panose="020B0604020202020204" pitchFamily="34" charset="0"/>
              </a:rPr>
              <a:t>後</a:t>
            </a:r>
            <a:r>
              <a:rPr lang="zh-TW" altLang="en-US" dirty="0">
                <a:latin typeface="+mn-ea"/>
                <a:cs typeface="Arial" panose="020B0604020202020204" pitchFamily="34" charset="0"/>
              </a:rPr>
              <a:t>都會觸發</a:t>
            </a:r>
            <a:r>
              <a:rPr lang="en-US" altLang="zh-TW" dirty="0">
                <a:latin typeface="+mn-ea"/>
                <a:cs typeface="Arial" panose="020B0604020202020204" pitchFamily="34" charset="0"/>
              </a:rPr>
              <a:t>CI/CD</a:t>
            </a:r>
            <a:r>
              <a:rPr lang="zh-TW" altLang="en-US" dirty="0">
                <a:latin typeface="+mn-ea"/>
                <a:cs typeface="Arial" panose="020B0604020202020204" pitchFamily="34" charset="0"/>
              </a:rPr>
              <a:t>的動作產生流水線（</a:t>
            </a:r>
            <a:r>
              <a:rPr lang="en-US" altLang="zh-TW" dirty="0">
                <a:latin typeface="+mn-ea"/>
                <a:cs typeface="Arial" panose="020B0604020202020204" pitchFamily="34" charset="0"/>
              </a:rPr>
              <a:t>pipeline</a:t>
            </a:r>
            <a:r>
              <a:rPr lang="zh-TW" altLang="en-US" dirty="0">
                <a:latin typeface="+mn-ea"/>
                <a:cs typeface="Arial" panose="020B0604020202020204" pitchFamily="34" charset="0"/>
              </a:rPr>
              <a:t>），包含不同</a:t>
            </a:r>
            <a:r>
              <a:rPr lang="zh-TW" altLang="en-US" dirty="0" smtClean="0">
                <a:latin typeface="+mn-ea"/>
                <a:cs typeface="Arial" panose="020B0604020202020204" pitchFamily="34" charset="0"/>
              </a:rPr>
              <a:t>階（</a:t>
            </a:r>
            <a:r>
              <a:rPr lang="en-US" altLang="zh-TW" dirty="0">
                <a:latin typeface="+mn-ea"/>
                <a:cs typeface="Arial" panose="020B0604020202020204" pitchFamily="34" charset="0"/>
              </a:rPr>
              <a:t>Stage</a:t>
            </a:r>
            <a:r>
              <a:rPr lang="zh-TW" altLang="en-US" dirty="0">
                <a:latin typeface="+mn-ea"/>
                <a:cs typeface="Arial" panose="020B0604020202020204" pitchFamily="34" charset="0"/>
              </a:rPr>
              <a:t>），階段用於邏輯切割，同一階段的任務以並列方式執行，階段間是順序執行，上一個階段執行失敗，下一個</a:t>
            </a:r>
            <a:r>
              <a:rPr lang="zh-TW" altLang="en-US" dirty="0" smtClean="0">
                <a:latin typeface="+mn-ea"/>
                <a:cs typeface="Arial" panose="020B0604020202020204" pitchFamily="34" charset="0"/>
              </a:rPr>
              <a:t>階段就不會</a:t>
            </a:r>
            <a:r>
              <a:rPr lang="zh-TW" altLang="en-US" dirty="0">
                <a:latin typeface="+mn-ea"/>
                <a:cs typeface="Arial" panose="020B0604020202020204" pitchFamily="34" charset="0"/>
              </a:rPr>
              <a:t>執行。</a:t>
            </a:r>
            <a:endParaRPr lang="en-US" altLang="zh-TW" dirty="0">
              <a:latin typeface="+mn-ea"/>
              <a:cs typeface="Arial" panose="020B0604020202020204" pitchFamily="34" charset="0"/>
            </a:endParaRPr>
          </a:p>
          <a:p>
            <a:pPr marL="0" indent="0">
              <a:buNone/>
            </a:pPr>
            <a:endParaRPr lang="en-US" altLang="zh-TW" dirty="0" smtClean="0">
              <a:latin typeface="+mn-ea"/>
            </a:endParaRPr>
          </a:p>
          <a:p>
            <a:pPr marL="0" indent="0">
              <a:buNone/>
            </a:pPr>
            <a:endParaRPr lang="zh-TW" altLang="zh-TW" dirty="0">
              <a:latin typeface="+mn-ea"/>
            </a:endParaRPr>
          </a:p>
          <a:p>
            <a:pPr marL="0" indent="0">
              <a:buNone/>
            </a:pPr>
            <a:endParaRPr lang="en-US" altLang="zh-TW" dirty="0" smtClean="0">
              <a:latin typeface="+mn-ea"/>
            </a:endParaRPr>
          </a:p>
          <a:p>
            <a:pPr marL="0" indent="0">
              <a:buNone/>
            </a:pPr>
            <a:r>
              <a:rPr lang="en-US" altLang="zh-TW" dirty="0" smtClean="0">
                <a:latin typeface="+mn-ea"/>
              </a:rPr>
              <a:t/>
            </a:r>
            <a:br>
              <a:rPr lang="en-US" altLang="zh-TW" dirty="0" smtClean="0">
                <a:latin typeface="+mn-ea"/>
              </a:rPr>
            </a:br>
            <a:endParaRPr lang="en-US" altLang="zh-TW" dirty="0" smtClean="0">
              <a:latin typeface="+mn-ea"/>
            </a:endParaRPr>
          </a:p>
          <a:p>
            <a:endParaRPr lang="en-US" altLang="zh-TW" dirty="0">
              <a:latin typeface="+mn-ea"/>
            </a:endParaRPr>
          </a:p>
        </p:txBody>
      </p:sp>
      <p:pic>
        <p:nvPicPr>
          <p:cNvPr id="4" name="圖片 3" descr="畫面剪輯"/>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953" y="2964954"/>
            <a:ext cx="4673809" cy="3851036"/>
          </a:xfrm>
          <a:prstGeom prst="rect">
            <a:avLst/>
          </a:prstGeom>
        </p:spPr>
      </p:pic>
    </p:spTree>
    <p:extLst>
      <p:ext uri="{BB962C8B-B14F-4D97-AF65-F5344CB8AC3E}">
        <p14:creationId xmlns:p14="http://schemas.microsoft.com/office/powerpoint/2010/main" val="11754061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6|3.6|4.9"/>
</p:tagLst>
</file>

<file path=ppt/tags/tag10.xml><?xml version="1.0" encoding="utf-8"?>
<p:tagLst xmlns:a="http://schemas.openxmlformats.org/drawingml/2006/main" xmlns:r="http://schemas.openxmlformats.org/officeDocument/2006/relationships" xmlns:p="http://schemas.openxmlformats.org/presentationml/2006/main">
  <p:tag name="TIMING" val="|6.2|6.6|3.6|4.9"/>
</p:tagLst>
</file>

<file path=ppt/tags/tag11.xml><?xml version="1.0" encoding="utf-8"?>
<p:tagLst xmlns:a="http://schemas.openxmlformats.org/drawingml/2006/main" xmlns:r="http://schemas.openxmlformats.org/officeDocument/2006/relationships" xmlns:p="http://schemas.openxmlformats.org/presentationml/2006/main">
  <p:tag name="TIMING" val="|6.2|6.6|3.6|4.9"/>
</p:tagLst>
</file>

<file path=ppt/tags/tag12.xml><?xml version="1.0" encoding="utf-8"?>
<p:tagLst xmlns:a="http://schemas.openxmlformats.org/drawingml/2006/main" xmlns:r="http://schemas.openxmlformats.org/officeDocument/2006/relationships" xmlns:p="http://schemas.openxmlformats.org/presentationml/2006/main">
  <p:tag name="TIMING" val="|6.2|6.6|3.6|4.9"/>
</p:tagLst>
</file>

<file path=ppt/tags/tag13.xml><?xml version="1.0" encoding="utf-8"?>
<p:tagLst xmlns:a="http://schemas.openxmlformats.org/drawingml/2006/main" xmlns:r="http://schemas.openxmlformats.org/officeDocument/2006/relationships" xmlns:p="http://schemas.openxmlformats.org/presentationml/2006/main">
  <p:tag name="TIMING" val="|6.2|6.6|3.6|4.9"/>
</p:tagLst>
</file>

<file path=ppt/tags/tag14.xml><?xml version="1.0" encoding="utf-8"?>
<p:tagLst xmlns:a="http://schemas.openxmlformats.org/drawingml/2006/main" xmlns:r="http://schemas.openxmlformats.org/officeDocument/2006/relationships" xmlns:p="http://schemas.openxmlformats.org/presentationml/2006/main">
  <p:tag name="TIMING" val="|6.2|6.6|3.6|4.9"/>
</p:tagLst>
</file>

<file path=ppt/tags/tag15.xml><?xml version="1.0" encoding="utf-8"?>
<p:tagLst xmlns:a="http://schemas.openxmlformats.org/drawingml/2006/main" xmlns:r="http://schemas.openxmlformats.org/officeDocument/2006/relationships" xmlns:p="http://schemas.openxmlformats.org/presentationml/2006/main">
  <p:tag name="TIMING" val="|6.2|6.6|3.6|4.9"/>
</p:tagLst>
</file>

<file path=ppt/tags/tag16.xml><?xml version="1.0" encoding="utf-8"?>
<p:tagLst xmlns:a="http://schemas.openxmlformats.org/drawingml/2006/main" xmlns:r="http://schemas.openxmlformats.org/officeDocument/2006/relationships" xmlns:p="http://schemas.openxmlformats.org/presentationml/2006/main">
  <p:tag name="TIMING" val="|6.2|6.6|3.6|4.9"/>
</p:tagLst>
</file>

<file path=ppt/tags/tag17.xml><?xml version="1.0" encoding="utf-8"?>
<p:tagLst xmlns:a="http://schemas.openxmlformats.org/drawingml/2006/main" xmlns:r="http://schemas.openxmlformats.org/officeDocument/2006/relationships" xmlns:p="http://schemas.openxmlformats.org/presentationml/2006/main">
  <p:tag name="TIMING" val="|6.2|6.6|3.6|4.9"/>
</p:tagLst>
</file>

<file path=ppt/tags/tag18.xml><?xml version="1.0" encoding="utf-8"?>
<p:tagLst xmlns:a="http://schemas.openxmlformats.org/drawingml/2006/main" xmlns:r="http://schemas.openxmlformats.org/officeDocument/2006/relationships" xmlns:p="http://schemas.openxmlformats.org/presentationml/2006/main">
  <p:tag name="TIMING" val="|6.2|6.6|3.6|4.9"/>
</p:tagLst>
</file>

<file path=ppt/tags/tag19.xml><?xml version="1.0" encoding="utf-8"?>
<p:tagLst xmlns:a="http://schemas.openxmlformats.org/drawingml/2006/main" xmlns:r="http://schemas.openxmlformats.org/officeDocument/2006/relationships" xmlns:p="http://schemas.openxmlformats.org/presentationml/2006/main">
  <p:tag name="TIMING" val="|6.2|6.6|3.6|4.9"/>
</p:tagLst>
</file>

<file path=ppt/tags/tag2.xml><?xml version="1.0" encoding="utf-8"?>
<p:tagLst xmlns:a="http://schemas.openxmlformats.org/drawingml/2006/main" xmlns:r="http://schemas.openxmlformats.org/officeDocument/2006/relationships" xmlns:p="http://schemas.openxmlformats.org/presentationml/2006/main">
  <p:tag name="TIMING" val="|6.2|6.6|3.6|4.9"/>
</p:tagLst>
</file>

<file path=ppt/tags/tag3.xml><?xml version="1.0" encoding="utf-8"?>
<p:tagLst xmlns:a="http://schemas.openxmlformats.org/drawingml/2006/main" xmlns:r="http://schemas.openxmlformats.org/officeDocument/2006/relationships" xmlns:p="http://schemas.openxmlformats.org/presentationml/2006/main">
  <p:tag name="TIMING" val="|6.2|6.6|3.6|4.9"/>
</p:tagLst>
</file>

<file path=ppt/tags/tag4.xml><?xml version="1.0" encoding="utf-8"?>
<p:tagLst xmlns:a="http://schemas.openxmlformats.org/drawingml/2006/main" xmlns:r="http://schemas.openxmlformats.org/officeDocument/2006/relationships" xmlns:p="http://schemas.openxmlformats.org/presentationml/2006/main">
  <p:tag name="TIMING" val="|6.2|6.6|3.6|4.9"/>
</p:tagLst>
</file>

<file path=ppt/tags/tag5.xml><?xml version="1.0" encoding="utf-8"?>
<p:tagLst xmlns:a="http://schemas.openxmlformats.org/drawingml/2006/main" xmlns:r="http://schemas.openxmlformats.org/officeDocument/2006/relationships" xmlns:p="http://schemas.openxmlformats.org/presentationml/2006/main">
  <p:tag name="TIMING" val="|6.2|6.6|3.6|4.9"/>
</p:tagLst>
</file>

<file path=ppt/tags/tag6.xml><?xml version="1.0" encoding="utf-8"?>
<p:tagLst xmlns:a="http://schemas.openxmlformats.org/drawingml/2006/main" xmlns:r="http://schemas.openxmlformats.org/officeDocument/2006/relationships" xmlns:p="http://schemas.openxmlformats.org/presentationml/2006/main">
  <p:tag name="TIMING" val="|6.2|6.6|3.6|4.9"/>
</p:tagLst>
</file>

<file path=ppt/tags/tag7.xml><?xml version="1.0" encoding="utf-8"?>
<p:tagLst xmlns:a="http://schemas.openxmlformats.org/drawingml/2006/main" xmlns:r="http://schemas.openxmlformats.org/officeDocument/2006/relationships" xmlns:p="http://schemas.openxmlformats.org/presentationml/2006/main">
  <p:tag name="TIMING" val="|6.2|6.6|3.6|4.9"/>
</p:tagLst>
</file>

<file path=ppt/tags/tag8.xml><?xml version="1.0" encoding="utf-8"?>
<p:tagLst xmlns:a="http://schemas.openxmlformats.org/drawingml/2006/main" xmlns:r="http://schemas.openxmlformats.org/officeDocument/2006/relationships" xmlns:p="http://schemas.openxmlformats.org/presentationml/2006/main">
  <p:tag name="TIMING" val="|6.2|6.6|3.6|4.9"/>
</p:tagLst>
</file>

<file path=ppt/tags/tag9.xml><?xml version="1.0" encoding="utf-8"?>
<p:tagLst xmlns:a="http://schemas.openxmlformats.org/drawingml/2006/main" xmlns:r="http://schemas.openxmlformats.org/officeDocument/2006/relationships" xmlns:p="http://schemas.openxmlformats.org/presentationml/2006/main">
  <p:tag name="TIMING" val="|6.2|6.6|3.6|4.9"/>
</p:tagLst>
</file>

<file path=ppt/theme/theme1.xml><?xml version="1.0" encoding="utf-8"?>
<a:theme xmlns:a="http://schemas.openxmlformats.org/drawingml/2006/main" name="預設簡報設計">
  <a:themeElements>
    <a:clrScheme name="自訂 8">
      <a:dk1>
        <a:srgbClr val="000000"/>
      </a:dk1>
      <a:lt1>
        <a:srgbClr val="FFFFFF"/>
      </a:lt1>
      <a:dk2>
        <a:srgbClr val="000000"/>
      </a:dk2>
      <a:lt2>
        <a:srgbClr val="808080"/>
      </a:lt2>
      <a:accent1>
        <a:srgbClr val="1B676B"/>
      </a:accent1>
      <a:accent2>
        <a:srgbClr val="519548"/>
      </a:accent2>
      <a:accent3>
        <a:srgbClr val="88C425"/>
      </a:accent3>
      <a:accent4>
        <a:srgbClr val="BEF202"/>
      </a:accent4>
      <a:accent5>
        <a:srgbClr val="EAFDE6"/>
      </a:accent5>
      <a:accent6>
        <a:srgbClr val="2D2DB9"/>
      </a:accent6>
      <a:hlink>
        <a:srgbClr val="CCCCFF"/>
      </a:hlink>
      <a:folHlink>
        <a:srgbClr val="B2B2B2"/>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latin typeface="+mn-lt"/>
            <a:ea typeface="+mj-ea"/>
          </a:defRPr>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自訂 8">
      <a:dk1>
        <a:srgbClr val="000000"/>
      </a:dk1>
      <a:lt1>
        <a:srgbClr val="FFFFFF"/>
      </a:lt1>
      <a:dk2>
        <a:srgbClr val="000000"/>
      </a:dk2>
      <a:lt2>
        <a:srgbClr val="808080"/>
      </a:lt2>
      <a:accent1>
        <a:srgbClr val="1B676B"/>
      </a:accent1>
      <a:accent2>
        <a:srgbClr val="519548"/>
      </a:accent2>
      <a:accent3>
        <a:srgbClr val="88C425"/>
      </a:accent3>
      <a:accent4>
        <a:srgbClr val="BEF202"/>
      </a:accent4>
      <a:accent5>
        <a:srgbClr val="EAFDE6"/>
      </a:accent5>
      <a:accent6>
        <a:srgbClr val="2D2DB9"/>
      </a:accent6>
      <a:hlink>
        <a:srgbClr val="CCCCFF"/>
      </a:hlink>
      <a:folHlink>
        <a:srgbClr val="B2B2B2"/>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latin typeface="+mn-lt"/>
            <a:ea typeface="+mj-ea"/>
          </a:defRPr>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12834</TotalTime>
  <Words>5886</Words>
  <Application>Microsoft Office PowerPoint</Application>
  <PresentationFormat>自訂</PresentationFormat>
  <Paragraphs>649</Paragraphs>
  <Slides>42</Slides>
  <Notes>29</Notes>
  <HiddenSlides>2</HiddenSlides>
  <MMClips>0</MMClips>
  <ScaleCrop>false</ScaleCrop>
  <HeadingPairs>
    <vt:vector size="4" baseType="variant">
      <vt:variant>
        <vt:lpstr>佈景主題</vt:lpstr>
      </vt:variant>
      <vt:variant>
        <vt:i4>2</vt:i4>
      </vt:variant>
      <vt:variant>
        <vt:lpstr>投影片標題</vt:lpstr>
      </vt:variant>
      <vt:variant>
        <vt:i4>42</vt:i4>
      </vt:variant>
    </vt:vector>
  </HeadingPairs>
  <TitlesOfParts>
    <vt:vector size="44" baseType="lpstr">
      <vt:lpstr>預設簡報設計</vt:lpstr>
      <vt:lpstr>1_預設簡報設計</vt:lpstr>
      <vt:lpstr>2020實習計畫期末報告 DevOps</vt:lpstr>
      <vt:lpstr>Timeline</vt:lpstr>
      <vt:lpstr>OverView</vt:lpstr>
      <vt:lpstr>Linux</vt:lpstr>
      <vt:lpstr>DevOps - 「軟體開發（Dev）」與「IT運維（Ops）」 </vt:lpstr>
      <vt:lpstr>持續整合（Continuous integration，CI)</vt:lpstr>
      <vt:lpstr>My First Maven</vt:lpstr>
      <vt:lpstr>Git</vt:lpstr>
      <vt:lpstr>Jenkins Pipeline</vt:lpstr>
      <vt:lpstr>Jenkins Pipeline</vt:lpstr>
      <vt:lpstr>Jenkins Pipeline</vt:lpstr>
      <vt:lpstr>Jenkins Pipeline</vt:lpstr>
      <vt:lpstr>Jenkins Pipeline</vt:lpstr>
      <vt:lpstr>CSLAW</vt:lpstr>
      <vt:lpstr>持續測試（Continuous integration，CI)</vt:lpstr>
      <vt:lpstr>CSLAW Unit Test</vt:lpstr>
      <vt:lpstr>CSLAW Unit Test(Cont.)</vt:lpstr>
      <vt:lpstr>CSLAW Unit Test(Cont.)</vt:lpstr>
      <vt:lpstr>CSLAW Unit Test(Cont.)</vt:lpstr>
      <vt:lpstr>CSLAW Unit Test(Cont.)</vt:lpstr>
      <vt:lpstr>CSLAW Unit Test(Cont.)</vt:lpstr>
      <vt:lpstr>CSLAW Unit Test(Cont.)</vt:lpstr>
      <vt:lpstr>PowerPoint 簡報</vt:lpstr>
      <vt:lpstr> Introduction &amp; Overview</vt:lpstr>
      <vt:lpstr>PowerPoint 簡報</vt:lpstr>
      <vt:lpstr>PowerPoint 簡報</vt:lpstr>
      <vt:lpstr>PowerPoint 簡報</vt:lpstr>
      <vt:lpstr>PowerPoint 簡報</vt:lpstr>
      <vt:lpstr>PowerPoint 簡報</vt:lpstr>
      <vt:lpstr> No. 3: Container Management</vt:lpstr>
      <vt:lpstr> No. 3: Container Management</vt:lpstr>
      <vt:lpstr> No. 3: Container Management</vt:lpstr>
      <vt:lpstr> No. 4: Devops Toolchain</vt:lpstr>
      <vt:lpstr> No. 4: Devops Toolchain</vt:lpstr>
      <vt:lpstr> No. 4: Devops Toolchain</vt:lpstr>
      <vt:lpstr> No. 5: Edge Computing</vt:lpstr>
      <vt:lpstr> No. 5: Edge Computing</vt:lpstr>
      <vt:lpstr> No. 5: Edge Computing</vt:lpstr>
      <vt:lpstr> No. 10: Serverless Computing</vt:lpstr>
      <vt:lpstr> No. 10: Serverless Computing</vt:lpstr>
      <vt:lpstr> No. 10: Serverless Computing</vt:lpstr>
      <vt:lpstr> No. 10: Serverless Computing</vt:lpstr>
    </vt:vector>
  </TitlesOfParts>
  <Company>Ogilvy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中國信託簡報標題(42pt)</dc:title>
  <dc:creator>Ogilvy</dc:creator>
  <cp:lastModifiedBy>陸冠綸(Koren Lu)</cp:lastModifiedBy>
  <cp:revision>1109</cp:revision>
  <cp:lastPrinted>2017-01-02T02:59:38Z</cp:lastPrinted>
  <dcterms:created xsi:type="dcterms:W3CDTF">2004-09-23T10:07:30Z</dcterms:created>
  <dcterms:modified xsi:type="dcterms:W3CDTF">2020-04-24T09:31:24Z</dcterms:modified>
</cp:coreProperties>
</file>