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2.xml" ContentType="application/vnd.openxmlformats-officedocument.presentationml.tags+xml"/>
  <Override PartName="/ppt/notesSlides/notesSlide19.xml" ContentType="application/vnd.openxmlformats-officedocument.presentationml.notesSlide+xml"/>
  <Override PartName="/ppt/tags/tag3.xml" ContentType="application/vnd.openxmlformats-officedocument.presentationml.tags+xml"/>
  <Override PartName="/ppt/notesSlides/notesSlide20.xml" ContentType="application/vnd.openxmlformats-officedocument.presentationml.notesSlide+xml"/>
  <Override PartName="/ppt/tags/tag4.xml" ContentType="application/vnd.openxmlformats-officedocument.presentationml.tags+xml"/>
  <Override PartName="/ppt/notesSlides/notesSlide21.xml" ContentType="application/vnd.openxmlformats-officedocument.presentationml.notesSlide+xml"/>
  <Override PartName="/ppt/tags/tag5.xml" ContentType="application/vnd.openxmlformats-officedocument.presentationml.tags+xml"/>
  <Override PartName="/ppt/notesSlides/notesSlide22.xml" ContentType="application/vnd.openxmlformats-officedocument.presentationml.notesSlide+xml"/>
  <Override PartName="/ppt/tags/tag6.xml" ContentType="application/vnd.openxmlformats-officedocument.presentationml.tags+xml"/>
  <Override PartName="/ppt/notesSlides/notesSlide23.xml" ContentType="application/vnd.openxmlformats-officedocument.presentationml.notesSlide+xml"/>
  <Override PartName="/ppt/tags/tag7.xml" ContentType="application/vnd.openxmlformats-officedocument.presentationml.tags+xml"/>
  <Override PartName="/ppt/notesSlides/notesSlide24.xml" ContentType="application/vnd.openxmlformats-officedocument.presentationml.notesSlide+xml"/>
  <Override PartName="/ppt/tags/tag8.xml" ContentType="application/vnd.openxmlformats-officedocument.presentationml.tags+xml"/>
  <Override PartName="/ppt/notesSlides/notesSlide25.xml" ContentType="application/vnd.openxmlformats-officedocument.presentationml.notesSlide+xml"/>
  <Override PartName="/ppt/tags/tag9.xml" ContentType="application/vnd.openxmlformats-officedocument.presentationml.tags+xml"/>
  <Override PartName="/ppt/notesSlides/notesSlide26.xml" ContentType="application/vnd.openxmlformats-officedocument.presentationml.notesSlide+xml"/>
  <Override PartName="/ppt/tags/tag10.xml" ContentType="application/vnd.openxmlformats-officedocument.presentationml.tags+xml"/>
  <Override PartName="/ppt/notesSlides/notesSlide27.xml" ContentType="application/vnd.openxmlformats-officedocument.presentationml.notesSlide+xml"/>
  <Override PartName="/ppt/tags/tag11.xml" ContentType="application/vnd.openxmlformats-officedocument.presentationml.tags+xml"/>
  <Override PartName="/ppt/notesSlides/notesSlide28.xml" ContentType="application/vnd.openxmlformats-officedocument.presentationml.notesSlide+xml"/>
  <Override PartName="/ppt/tags/tag12.xml" ContentType="application/vnd.openxmlformats-officedocument.presentationml.tags+xml"/>
  <Override PartName="/ppt/notesSlides/notesSlide29.xml" ContentType="application/vnd.openxmlformats-officedocument.presentationml.notesSlide+xml"/>
  <Override PartName="/ppt/tags/tag13.xml" ContentType="application/vnd.openxmlformats-officedocument.presentationml.tags+xml"/>
  <Override PartName="/ppt/notesSlides/notesSlide30.xml" ContentType="application/vnd.openxmlformats-officedocument.presentationml.notesSlide+xml"/>
  <Override PartName="/ppt/tags/tag14.xml" ContentType="application/vnd.openxmlformats-officedocument.presentationml.tags+xml"/>
  <Override PartName="/ppt/notesSlides/notesSlide31.xml" ContentType="application/vnd.openxmlformats-officedocument.presentationml.notesSlide+xml"/>
  <Override PartName="/ppt/tags/tag15.xml" ContentType="application/vnd.openxmlformats-officedocument.presentationml.tags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38"/>
  </p:notesMasterIdLst>
  <p:handoutMasterIdLst>
    <p:handoutMasterId r:id="rId39"/>
  </p:handoutMasterIdLst>
  <p:sldIdLst>
    <p:sldId id="389" r:id="rId3"/>
    <p:sldId id="390" r:id="rId4"/>
    <p:sldId id="391" r:id="rId5"/>
    <p:sldId id="392" r:id="rId6"/>
    <p:sldId id="393" r:id="rId7"/>
    <p:sldId id="420" r:id="rId8"/>
    <p:sldId id="395" r:id="rId9"/>
    <p:sldId id="396" r:id="rId10"/>
    <p:sldId id="397" r:id="rId11"/>
    <p:sldId id="402" r:id="rId12"/>
    <p:sldId id="404" r:id="rId13"/>
    <p:sldId id="405" r:id="rId14"/>
    <p:sldId id="406" r:id="rId15"/>
    <p:sldId id="407" r:id="rId16"/>
    <p:sldId id="408" r:id="rId17"/>
    <p:sldId id="409" r:id="rId18"/>
    <p:sldId id="410" r:id="rId19"/>
    <p:sldId id="411" r:id="rId20"/>
    <p:sldId id="417" r:id="rId21"/>
    <p:sldId id="428" r:id="rId22"/>
    <p:sldId id="377" r:id="rId23"/>
    <p:sldId id="424" r:id="rId24"/>
    <p:sldId id="426" r:id="rId25"/>
    <p:sldId id="427" r:id="rId26"/>
    <p:sldId id="421" r:id="rId27"/>
    <p:sldId id="422" r:id="rId28"/>
    <p:sldId id="423" r:id="rId29"/>
    <p:sldId id="418" r:id="rId30"/>
    <p:sldId id="379" r:id="rId31"/>
    <p:sldId id="369" r:id="rId32"/>
    <p:sldId id="370" r:id="rId33"/>
    <p:sldId id="413" r:id="rId34"/>
    <p:sldId id="414" r:id="rId35"/>
    <p:sldId id="412" r:id="rId36"/>
    <p:sldId id="415" r:id="rId37"/>
  </p:sldIdLst>
  <p:sldSz cx="10096500" cy="7658100"/>
  <p:notesSz cx="7102475" cy="1023143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66487259-860E-4FC8-AEDC-0A4EBB738D72}">
          <p14:sldIdLst>
            <p14:sldId id="389"/>
            <p14:sldId id="390"/>
            <p14:sldId id="391"/>
            <p14:sldId id="392"/>
            <p14:sldId id="393"/>
            <p14:sldId id="420"/>
            <p14:sldId id="395"/>
            <p14:sldId id="396"/>
            <p14:sldId id="397"/>
            <p14:sldId id="402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7"/>
            <p14:sldId id="428"/>
            <p14:sldId id="377"/>
            <p14:sldId id="424"/>
            <p14:sldId id="426"/>
            <p14:sldId id="427"/>
            <p14:sldId id="421"/>
            <p14:sldId id="422"/>
            <p14:sldId id="423"/>
            <p14:sldId id="418"/>
            <p14:sldId id="379"/>
            <p14:sldId id="369"/>
            <p14:sldId id="370"/>
            <p14:sldId id="413"/>
            <p14:sldId id="414"/>
            <p14:sldId id="412"/>
            <p14:sldId id="41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4453">
          <p15:clr>
            <a:srgbClr val="A4A3A4"/>
          </p15:clr>
        </p15:guide>
        <p15:guide id="2" pos="52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8003"/>
    <a:srgbClr val="0A6FC2"/>
    <a:srgbClr val="08407E"/>
    <a:srgbClr val="0344C5"/>
    <a:srgbClr val="051481"/>
    <a:srgbClr val="0000FF"/>
    <a:srgbClr val="8EB5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2" autoAdjust="0"/>
    <p:restoredTop sz="83485" autoAdjust="0"/>
  </p:normalViewPr>
  <p:slideViewPr>
    <p:cSldViewPr>
      <p:cViewPr>
        <p:scale>
          <a:sx n="66" d="100"/>
          <a:sy n="66" d="100"/>
        </p:scale>
        <p:origin x="-1458" y="210"/>
      </p:cViewPr>
      <p:guideLst>
        <p:guide orient="horz" pos="4453"/>
        <p:guide pos="528"/>
      </p:guideLst>
    </p:cSldViewPr>
  </p:slideViewPr>
  <p:outlineViewPr>
    <p:cViewPr>
      <p:scale>
        <a:sx n="33" d="100"/>
        <a:sy n="33" d="100"/>
      </p:scale>
      <p:origin x="72" y="6192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28" y="-72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5.xml"/><Relationship Id="rId2" Type="http://schemas.openxmlformats.org/officeDocument/2006/relationships/slide" Target="slides/slide18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740" cy="511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736" y="1"/>
            <a:ext cx="3077740" cy="511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9867"/>
            <a:ext cx="3077740" cy="511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736" y="9719867"/>
            <a:ext cx="3077740" cy="511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347B6CB-57AF-45A8-9AF0-23CEB835955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20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740" cy="511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736" y="1"/>
            <a:ext cx="3077740" cy="511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22350" y="768350"/>
            <a:ext cx="505777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998" y="4859934"/>
            <a:ext cx="5208482" cy="4604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9867"/>
            <a:ext cx="3077740" cy="511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736" y="9719867"/>
            <a:ext cx="3077740" cy="511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227DAFD-FB03-47B9-B388-50B83F2DDA4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455927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azemeter.com/blog/ultimate-devops-tools-ecosystem-tutorial-part-2-planning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azemeter.com/blog/ultimate-devops-tools-ecosystem-tutorial-part-2-planning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azemeter.com/blog/ultimate-devops-tools-ecosystem-tutorial-part-2-planning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/>
              <a:pPr/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59611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>
                <a:solidFill>
                  <a:prstClr val="black"/>
                </a:solidFill>
              </a:rPr>
              <a:pPr/>
              <a:t>12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372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第一行 先用</a:t>
            </a:r>
            <a:r>
              <a:rPr lang="en-US" altLang="zh-TW" dirty="0" err="1" smtClean="0"/>
              <a:t>getClass</a:t>
            </a:r>
            <a:r>
              <a:rPr lang="en-US" altLang="zh-TW" dirty="0" smtClean="0"/>
              <a:t>()</a:t>
            </a:r>
            <a:r>
              <a:rPr lang="en-US" altLang="zh-TW" dirty="0" err="1" smtClean="0"/>
              <a:t>getName</a:t>
            </a:r>
            <a:r>
              <a:rPr lang="zh-TW" altLang="en-US" dirty="0" smtClean="0"/>
              <a:t>拿到前面的名稱 後面取得</a:t>
            </a:r>
            <a:r>
              <a:rPr lang="en-US" altLang="zh-TW" dirty="0" err="1" smtClean="0"/>
              <a:t>hashCode</a:t>
            </a:r>
            <a:r>
              <a:rPr lang="zh-TW" altLang="en-US" dirty="0" smtClean="0"/>
              <a:t>後再轉成</a:t>
            </a:r>
            <a:r>
              <a:rPr lang="en-US" altLang="zh-TW" dirty="0" smtClean="0"/>
              <a:t>String</a:t>
            </a:r>
          </a:p>
          <a:p>
            <a:r>
              <a:rPr lang="zh-TW" altLang="en-US" dirty="0" smtClean="0"/>
              <a:t>試過</a:t>
            </a:r>
            <a:r>
              <a:rPr lang="en-US" altLang="zh-TW" dirty="0" smtClean="0"/>
              <a:t>\t </a:t>
            </a:r>
            <a:r>
              <a:rPr lang="zh-TW" altLang="en-US" dirty="0" smtClean="0"/>
              <a:t>空白 最後是用</a:t>
            </a:r>
            <a:r>
              <a:rPr lang="en-US" altLang="zh-TW" dirty="0" smtClean="0"/>
              <a:t>Line Separator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>
                <a:solidFill>
                  <a:prstClr val="black"/>
                </a:solidFill>
              </a:rPr>
              <a:pPr/>
              <a:t>13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3721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>
                <a:solidFill>
                  <a:prstClr val="black"/>
                </a:solidFill>
              </a:rPr>
              <a:pPr/>
              <a:t>14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3721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>
                <a:solidFill>
                  <a:prstClr val="black"/>
                </a:solidFill>
              </a:rPr>
              <a:pPr/>
              <a:t>15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372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原本</a:t>
            </a:r>
            <a:r>
              <a:rPr lang="en-US" altLang="zh-TW" dirty="0" smtClean="0"/>
              <a:t>Assert</a:t>
            </a:r>
            <a:r>
              <a:rPr lang="zh-TW" altLang="en-US" dirty="0" smtClean="0"/>
              <a:t>的寫法只會測試</a:t>
            </a:r>
            <a:r>
              <a:rPr lang="en-US" altLang="zh-TW" dirty="0" smtClean="0"/>
              <a:t>53</a:t>
            </a:r>
            <a:r>
              <a:rPr lang="zh-TW" altLang="en-US" dirty="0" smtClean="0"/>
              <a:t> </a:t>
            </a:r>
            <a:r>
              <a:rPr lang="en-US" altLang="zh-TW" dirty="0" smtClean="0"/>
              <a:t>61</a:t>
            </a:r>
            <a:r>
              <a:rPr lang="zh-TW" altLang="en-US" dirty="0" smtClean="0"/>
              <a:t>的</a:t>
            </a:r>
            <a:r>
              <a:rPr lang="en-US" altLang="zh-TW" dirty="0" smtClean="0"/>
              <a:t>return</a:t>
            </a:r>
            <a:br>
              <a:rPr lang="en-US" altLang="zh-TW" dirty="0" smtClean="0"/>
            </a:br>
            <a:r>
              <a:rPr lang="zh-TW" altLang="en-US" dirty="0" smtClean="0"/>
              <a:t>中間</a:t>
            </a:r>
            <a:r>
              <a:rPr lang="en-US" altLang="zh-TW" dirty="0" smtClean="0"/>
              <a:t>paging</a:t>
            </a:r>
            <a:r>
              <a:rPr lang="zh-TW" altLang="en-US" dirty="0" smtClean="0"/>
              <a:t>那個</a:t>
            </a:r>
            <a:r>
              <a:rPr lang="en-US" altLang="zh-TW" dirty="0" err="1" smtClean="0"/>
              <a:t>BuildOrder</a:t>
            </a:r>
            <a:r>
              <a:rPr lang="zh-TW" altLang="en-US" dirty="0" smtClean="0"/>
              <a:t>要另外用</a:t>
            </a:r>
            <a:r>
              <a:rPr lang="en-US" altLang="zh-TW" dirty="0" err="1" smtClean="0"/>
              <a:t>argumentCaptor</a:t>
            </a:r>
            <a:r>
              <a:rPr lang="zh-TW" altLang="en-US" dirty="0" smtClean="0"/>
              <a:t>去取得回傳值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69</a:t>
            </a:r>
            <a:r>
              <a:rPr lang="zh-TW" altLang="en-US" dirty="0" smtClean="0"/>
              <a:t>行驗證是否有正確的取得數值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>
                <a:solidFill>
                  <a:prstClr val="black"/>
                </a:solidFill>
              </a:rPr>
              <a:pPr/>
              <a:t>16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372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Bind</a:t>
            </a:r>
            <a:r>
              <a:rPr lang="zh-TW" altLang="en-US" dirty="0" smtClean="0"/>
              <a:t>這個方法沒有回傳所以不能用</a:t>
            </a:r>
            <a:r>
              <a:rPr lang="en-US" altLang="zh-TW" dirty="0" smtClean="0"/>
              <a:t>mock</a:t>
            </a:r>
            <a:r>
              <a:rPr lang="zh-TW" altLang="en-US" dirty="0" smtClean="0"/>
              <a:t>產生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所以不能回傳</a:t>
            </a:r>
            <a:r>
              <a:rPr lang="en-US" altLang="zh-TW" dirty="0" smtClean="0"/>
              <a:t>bind</a:t>
            </a:r>
            <a:r>
              <a:rPr lang="zh-TW" altLang="en-US" dirty="0" smtClean="0"/>
              <a:t>成功的訊息回來只能透過連接</a:t>
            </a:r>
            <a:r>
              <a:rPr lang="en-US" altLang="zh-TW" dirty="0" err="1" smtClean="0"/>
              <a:t>Ldap</a:t>
            </a:r>
            <a:r>
              <a:rPr lang="en-US" altLang="zh-TW" dirty="0" smtClean="0"/>
              <a:t> server</a:t>
            </a:r>
            <a:r>
              <a:rPr lang="zh-TW" altLang="en-US" dirty="0" smtClean="0"/>
              <a:t>才行 因此這個是無法測試的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>
                <a:solidFill>
                  <a:prstClr val="black"/>
                </a:solidFill>
              </a:rPr>
              <a:pPr/>
              <a:t>17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3721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簡介那</a:t>
            </a:r>
            <a:r>
              <a:rPr lang="en-US" altLang="zh-TW" dirty="0" smtClean="0"/>
              <a:t>10</a:t>
            </a:r>
            <a:r>
              <a:rPr lang="zh-TW" altLang="en-US" dirty="0" smtClean="0"/>
              <a:t>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/>
              <a:pPr/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43362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第一項是敏捷 縮短開發時間 或硬體效能</a:t>
            </a:r>
            <a:endParaRPr lang="en-US" altLang="zh-TW" dirty="0" smtClean="0"/>
          </a:p>
          <a:p>
            <a:r>
              <a:rPr lang="zh-TW" altLang="en-US" dirty="0" smtClean="0"/>
              <a:t>可以理解為加快流程方法</a:t>
            </a:r>
            <a:endParaRPr lang="en-US" altLang="zh-TW" dirty="0" smtClean="0"/>
          </a:p>
          <a:p>
            <a:r>
              <a:rPr lang="zh-TW" altLang="en-US" dirty="0" smtClean="0"/>
              <a:t>第二項是可擴展性 系統延展性好不好 能不能應付突變的流量</a:t>
            </a:r>
            <a:endParaRPr lang="en-US" altLang="zh-TW" dirty="0" smtClean="0"/>
          </a:p>
          <a:p>
            <a:r>
              <a:rPr lang="zh-TW" altLang="en-US" dirty="0" smtClean="0"/>
              <a:t>可以直接看作是雲端的運用</a:t>
            </a:r>
            <a:endParaRPr lang="en-US" altLang="zh-TW" dirty="0" smtClean="0"/>
          </a:p>
          <a:p>
            <a:r>
              <a:rPr lang="zh-TW" altLang="en-US" dirty="0" smtClean="0"/>
              <a:t>第三個是有使用</a:t>
            </a:r>
            <a:r>
              <a:rPr lang="en-US" altLang="zh-TW" dirty="0" smtClean="0"/>
              <a:t>AI</a:t>
            </a:r>
            <a:r>
              <a:rPr lang="zh-TW" altLang="en-US" dirty="0" smtClean="0"/>
              <a:t> </a:t>
            </a:r>
            <a:r>
              <a:rPr lang="en-US" altLang="zh-TW" dirty="0" smtClean="0"/>
              <a:t>ML</a:t>
            </a:r>
            <a:r>
              <a:rPr lang="zh-TW" altLang="en-US" dirty="0" smtClean="0"/>
              <a:t>技術的項目</a:t>
            </a:r>
            <a:endParaRPr lang="en-US" altLang="zh-TW" dirty="0" smtClean="0"/>
          </a:p>
          <a:p>
            <a:r>
              <a:rPr lang="zh-TW" altLang="en-US" dirty="0" smtClean="0"/>
              <a:t>我的主軸會以</a:t>
            </a:r>
            <a:r>
              <a:rPr lang="en-US" altLang="zh-TW" dirty="0" err="1" smtClean="0"/>
              <a:t>DevOps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toolchain</a:t>
            </a:r>
            <a:r>
              <a:rPr lang="zh-TW" altLang="en-US" dirty="0" smtClean="0"/>
              <a:t>為主再去帶到我們有用過的工具</a:t>
            </a:r>
            <a:endParaRPr lang="en-US" altLang="zh-TW" dirty="0" smtClean="0"/>
          </a:p>
          <a:p>
            <a:r>
              <a:rPr lang="zh-TW" altLang="en-US" dirty="0" smtClean="0"/>
              <a:t>和這裡說的</a:t>
            </a:r>
            <a:r>
              <a:rPr lang="en-US" altLang="zh-TW" dirty="0" smtClean="0"/>
              <a:t>container management &amp;</a:t>
            </a:r>
            <a:r>
              <a:rPr lang="en-US" altLang="zh-TW" dirty="0" err="1" smtClean="0"/>
              <a:t>AIOps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FFA-D689-4B19-9A0A-0094B3B81201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28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黃色的流程部分盡可能的自動化 標準化減少人力消耗在後面的維運上</a:t>
            </a:r>
            <a:endParaRPr lang="en-US" altLang="zh-TW" dirty="0" smtClean="0"/>
          </a:p>
          <a:p>
            <a:r>
              <a:rPr lang="zh-TW" altLang="en-US" dirty="0" smtClean="0"/>
              <a:t>系統的開發也可以更快速 可靠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sz="1200" b="0" dirty="0" smtClean="0"/>
              <a:t>從二月到現在大部分八成時間都在</a:t>
            </a:r>
            <a:r>
              <a:rPr lang="en-US" altLang="zh-TW" sz="1200" b="0" dirty="0" smtClean="0"/>
              <a:t>test release</a:t>
            </a:r>
            <a:r>
              <a:rPr lang="zh-TW" altLang="en-US" sz="1200" b="0" dirty="0" smtClean="0"/>
              <a:t> 這段</a:t>
            </a:r>
            <a:endParaRPr lang="en-US" altLang="zh-TW" sz="1200" b="0" dirty="0" smtClean="0"/>
          </a:p>
          <a:p>
            <a:pPr marL="0" indent="0">
              <a:buNone/>
            </a:pPr>
            <a:r>
              <a:rPr lang="zh-TW" altLang="en-US" sz="1200" b="0" dirty="0" smtClean="0"/>
              <a:t>包含了</a:t>
            </a:r>
            <a:r>
              <a:rPr lang="en-US" altLang="zh-TW" sz="1200" b="0" dirty="0" smtClean="0"/>
              <a:t>CI CT</a:t>
            </a:r>
          </a:p>
          <a:p>
            <a:pPr marL="0" indent="0">
              <a:buNone/>
            </a:pPr>
            <a:endParaRPr lang="en-US" altLang="zh-TW" sz="1200" b="1" dirty="0" smtClean="0"/>
          </a:p>
          <a:p>
            <a:r>
              <a:rPr lang="zh-TW" altLang="en-US" dirty="0" smtClean="0"/>
              <a:t>透過自動化「</a:t>
            </a:r>
            <a:r>
              <a:rPr lang="zh-TW" altLang="en-US" b="1" dirty="0" smtClean="0"/>
              <a:t>軟體交付</a:t>
            </a:r>
            <a:r>
              <a:rPr lang="zh-TW" altLang="en-US" dirty="0" smtClean="0"/>
              <a:t>」和「</a:t>
            </a:r>
            <a:r>
              <a:rPr lang="zh-TW" altLang="en-US" b="1" dirty="0" smtClean="0"/>
              <a:t>架構變更</a:t>
            </a:r>
            <a:r>
              <a:rPr lang="zh-TW" altLang="en-US" dirty="0" smtClean="0"/>
              <a:t>」的流程，來使得構建、測試、發布軟體能夠更加地快捷、頻繁和可靠。</a:t>
            </a:r>
            <a:endParaRPr lang="en-US" altLang="zh-TW" dirty="0" smtClean="0"/>
          </a:p>
          <a:p>
            <a:r>
              <a:rPr lang="zh-TW" altLang="en-US" dirty="0" smtClean="0"/>
              <a:t>重視開發與維運人員的溝通，減少不同單位的資訊隔閡。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/>
              <a:pPr/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22603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22350" y="766763"/>
            <a:ext cx="5057775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rPr>
              <a:t>每一步驟搭配我們用的工具 然後運用上哪裡的優點呼應到報告裡她說的優點</a:t>
            </a:r>
            <a:endParaRPr kumimoji="1" lang="en-US" altLang="zh-TW" sz="1200" kern="1200" dirty="0" smtClean="0">
              <a:solidFill>
                <a:schemeClr val="tx1"/>
              </a:solidFill>
              <a:latin typeface="Times New Roman" pitchFamily="18" charset="0"/>
              <a:ea typeface="新細明體" pitchFamily="18" charset="-120"/>
              <a:cs typeface="+mn-cs"/>
            </a:endParaRPr>
          </a:p>
          <a:p>
            <a:endParaRPr lang="en-US" altLang="zh-TW" sz="16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16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這個是</a:t>
            </a:r>
            <a:r>
              <a:rPr lang="en-US" altLang="zh-TW" sz="16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DevOps</a:t>
            </a:r>
            <a:r>
              <a:rPr lang="zh-TW" altLang="en-US" sz="16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的流程循環圖</a:t>
            </a:r>
            <a:endParaRPr lang="en-US" altLang="zh-TW" sz="16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12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DevOps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 pipeline activity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通常包含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plan, create, verify, release, </a:t>
            </a:r>
            <a:r>
              <a:rPr lang="en-US" altLang="zh-TW" sz="12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configure,monitor</a:t>
            </a: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有些是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6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步驟有些是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8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步驟 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create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會結合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code build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Configure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會結合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deploy operate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左邊藍色是</a:t>
            </a:r>
            <a:r>
              <a:rPr lang="en-US" altLang="zh-TW" sz="12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Dev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的部分 右邊橘黃色是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Ops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的部分</a:t>
            </a: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下面四點是</a:t>
            </a:r>
            <a:r>
              <a:rPr lang="en-US" altLang="zh-TW" sz="12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gartner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有提到</a:t>
            </a:r>
            <a:r>
              <a:rPr lang="en-US" altLang="zh-TW" sz="12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devops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 tool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挑選的原則</a:t>
            </a: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1.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對應不同的步驟需使用不同的軟體工具，各工具間配合度要高，現在則</a:t>
            </a:r>
            <a:r>
              <a:rPr lang="zh-TW" altLang="en-US" sz="1200" u="sng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有供應商將其整合</a:t>
            </a:r>
            <a:endParaRPr lang="en-US" altLang="zh-TW" sz="1200" u="none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1200" u="none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像是</a:t>
            </a:r>
            <a:r>
              <a:rPr lang="en-US" altLang="zh-TW" sz="1200" u="none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amazon</a:t>
            </a:r>
            <a:r>
              <a:rPr lang="zh-TW" altLang="en-US" sz="1200" u="none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他的</a:t>
            </a:r>
            <a:r>
              <a:rPr lang="en-US" altLang="zh-TW" sz="1200" u="none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AWS</a:t>
            </a:r>
            <a:r>
              <a:rPr lang="zh-TW" altLang="en-US" sz="1200" u="none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可以</a:t>
            </a:r>
            <a:r>
              <a:rPr lang="en-US" altLang="zh-TW" sz="1200" u="none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cover</a:t>
            </a:r>
            <a:r>
              <a:rPr lang="zh-TW" altLang="en-US" sz="1200" u="none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 幾乎整個循環</a:t>
            </a:r>
            <a:endParaRPr lang="en-US" altLang="zh-TW" sz="1200" u="none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2.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消除開發上的障礙，跨部門 團隊的訊息通知</a:t>
            </a: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3.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工具可以檢視專案的健康度 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deploy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是否正常 運作是否正常</a:t>
            </a: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4.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交付流程自動化 這個是指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test 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到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release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這段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(CD)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當程式通過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build test unit</a:t>
            </a:r>
            <a:r>
              <a:rPr lang="en-US" altLang="zh-TW" sz="12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 test</a:t>
            </a:r>
            <a:r>
              <a:rPr lang="zh-TW" altLang="en-US" sz="12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後這個專案變成可</a:t>
            </a:r>
            <a:r>
              <a:rPr lang="en-US" altLang="zh-TW" sz="12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deploy</a:t>
            </a:r>
            <a:r>
              <a:rPr lang="zh-TW" altLang="en-US" sz="12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的就是</a:t>
            </a:r>
            <a:r>
              <a:rPr lang="en-US" altLang="zh-TW" sz="12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delivery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12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如果</a:t>
            </a:r>
            <a:r>
              <a:rPr lang="en-US" altLang="zh-TW" sz="12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release</a:t>
            </a:r>
            <a:r>
              <a:rPr lang="zh-TW" altLang="en-US" sz="12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出去就是要</a:t>
            </a:r>
            <a:r>
              <a:rPr lang="en-US" altLang="zh-TW" sz="12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deploy</a:t>
            </a: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---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前面的學習回顧大部分都是在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Test Release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Gartner report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提到的技術包含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test release configure(</a:t>
            </a:r>
            <a:r>
              <a:rPr lang="en-US" altLang="zh-TW" sz="12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deploy+operate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) monitor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endParaRPr kumimoji="1" lang="en-US" altLang="zh-TW" sz="1200" kern="1200" dirty="0" smtClean="0">
              <a:solidFill>
                <a:schemeClr val="tx1"/>
              </a:solidFill>
              <a:latin typeface="Times New Roman" pitchFamily="18" charset="0"/>
              <a:ea typeface="新細明體" pitchFamily="18" charset="-120"/>
              <a:cs typeface="+mn-cs"/>
            </a:endParaRPr>
          </a:p>
          <a:p>
            <a:endParaRPr lang="en-US" altLang="zh-TW" sz="1300" dirty="0">
              <a:latin typeface="+mn-lt"/>
              <a:ea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FFA-D689-4B19-9A0A-0094B3B81201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094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加大標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/>
              <a:pPr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94771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22350" y="766763"/>
            <a:ext cx="5057775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前面的學習回顧大部分都是在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Test Release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Gartner report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提到的技術包含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test release configure(</a:t>
            </a:r>
            <a:r>
              <a:rPr lang="en-US" altLang="zh-TW" sz="12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deploy+operate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) monitor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1.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同時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JUNIT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也是用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JAVA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撰寫，開發維護上沒有太多額外成本不須另外學習其他語言</a:t>
            </a: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2.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 比起在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class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裡寫一個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main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 系統會自己判定結果 只須看最後結果節省很多時間</a:t>
            </a: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3.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單元都獨立 由</a:t>
            </a:r>
            <a:r>
              <a:rPr lang="en-US" altLang="zh-TW" sz="12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junit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啟動不會交互影響</a:t>
            </a: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12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Sonarqube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用於 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code scan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endParaRPr kumimoji="1" lang="en-US" altLang="zh-TW" sz="1200" kern="1200" dirty="0" smtClean="0">
              <a:solidFill>
                <a:schemeClr val="tx1"/>
              </a:solidFill>
              <a:latin typeface="Times New Roman" pitchFamily="18" charset="0"/>
              <a:ea typeface="新細明體" pitchFamily="18" charset="-120"/>
              <a:cs typeface="+mn-cs"/>
            </a:endParaRPr>
          </a:p>
          <a:p>
            <a:endParaRPr lang="en-US" altLang="zh-TW" sz="1300" dirty="0">
              <a:latin typeface="+mn-lt"/>
              <a:ea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FFA-D689-4B19-9A0A-0094B3B81201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0949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22350" y="766763"/>
            <a:ext cx="5057775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對應不同的步驟需使用不同的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software</a:t>
            </a: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、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platform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TW" altLang="en-US" sz="14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         它是開源軟體資源很多</a:t>
            </a:r>
            <a:r>
              <a:rPr lang="en-US" altLang="zh-TW" sz="14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(1000plug in</a:t>
            </a:r>
            <a:r>
              <a:rPr lang="zh-TW" altLang="en-US" sz="14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 整合</a:t>
            </a:r>
            <a:r>
              <a:rPr lang="en-US" altLang="zh-TW" sz="14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100</a:t>
            </a:r>
            <a:r>
              <a:rPr lang="zh-TW" altLang="en-US" sz="14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工具</a:t>
            </a:r>
            <a:r>
              <a:rPr lang="en-US" altLang="zh-TW" sz="14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)-</a:t>
            </a:r>
            <a:r>
              <a:rPr lang="zh-TW" altLang="en-US" sz="14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但是開源也需要注意漏洞自己維護上比較複雜一點</a:t>
            </a:r>
            <a:endParaRPr lang="en-US" altLang="zh-TW" sz="14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能消除程式開發上溝通執行的障礙 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: </a:t>
            </a:r>
            <a:r>
              <a:rPr lang="en-US" altLang="zh-TW" sz="14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Cslaw</a:t>
            </a: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最後一個步驟就是寄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EMAIL</a:t>
            </a: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給相關人員建置結果</a:t>
            </a:r>
            <a:endParaRPr lang="en-US" altLang="zh-TW" sz="14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整個過程盡可能地可視可控 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:</a:t>
            </a: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有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pipeline monitor</a:t>
            </a: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可以看建置結果和執行的內容 </a:t>
            </a:r>
            <a:endParaRPr lang="en-US" altLang="zh-TW" sz="14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交付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(delivery)</a:t>
            </a: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流程自動化 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:</a:t>
            </a: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綁定</a:t>
            </a:r>
            <a:r>
              <a:rPr lang="en-US" altLang="zh-TW" sz="14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gitlab</a:t>
            </a: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 每次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push</a:t>
            </a: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之後就執行腳本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build</a:t>
            </a:r>
            <a:endParaRPr lang="en-US" altLang="zh-TW" sz="14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endParaRPr lang="en-US" altLang="zh-TW" sz="1300" dirty="0" smtClean="0">
              <a:latin typeface="+mn-lt"/>
              <a:ea typeface="+mn-ea"/>
            </a:endParaRPr>
          </a:p>
          <a:p>
            <a:r>
              <a:rPr lang="en-US" altLang="zh-TW" sz="1300" dirty="0" smtClean="0">
                <a:latin typeface="+mn-lt"/>
                <a:ea typeface="+mn-ea"/>
              </a:rPr>
              <a:t>Jenkins </a:t>
            </a:r>
            <a:r>
              <a:rPr lang="zh-TW" altLang="en-US" sz="1300" dirty="0" smtClean="0">
                <a:latin typeface="+mn-lt"/>
                <a:ea typeface="+mn-ea"/>
              </a:rPr>
              <a:t>有</a:t>
            </a:r>
            <a:r>
              <a:rPr lang="en-US" altLang="zh-TW" sz="1300" dirty="0" smtClean="0">
                <a:latin typeface="+mn-lt"/>
                <a:ea typeface="+mn-ea"/>
              </a:rPr>
              <a:t>1000</a:t>
            </a:r>
            <a:r>
              <a:rPr lang="zh-TW" altLang="en-US" sz="1300" dirty="0" smtClean="0">
                <a:latin typeface="+mn-lt"/>
                <a:ea typeface="+mn-ea"/>
              </a:rPr>
              <a:t>多個</a:t>
            </a:r>
            <a:r>
              <a:rPr lang="en-US" altLang="zh-TW" sz="1300" dirty="0" smtClean="0">
                <a:latin typeface="+mn-lt"/>
                <a:ea typeface="+mn-ea"/>
              </a:rPr>
              <a:t>plug in</a:t>
            </a:r>
          </a:p>
          <a:p>
            <a:r>
              <a:rPr lang="zh-TW" altLang="en-US" sz="1300" dirty="0" smtClean="0">
                <a:latin typeface="+mn-lt"/>
                <a:ea typeface="+mn-ea"/>
              </a:rPr>
              <a:t>可以整合</a:t>
            </a:r>
            <a:r>
              <a:rPr lang="en-US" altLang="zh-TW" sz="1300" dirty="0" smtClean="0">
                <a:latin typeface="+mn-lt"/>
                <a:ea typeface="+mn-ea"/>
              </a:rPr>
              <a:t>100</a:t>
            </a:r>
            <a:r>
              <a:rPr lang="zh-TW" altLang="en-US" sz="1300" dirty="0" smtClean="0">
                <a:latin typeface="+mn-lt"/>
                <a:ea typeface="+mn-ea"/>
              </a:rPr>
              <a:t>多個 </a:t>
            </a:r>
            <a:r>
              <a:rPr lang="en-US" altLang="zh-TW" sz="1300" dirty="0" err="1" smtClean="0">
                <a:latin typeface="+mn-lt"/>
                <a:ea typeface="+mn-ea"/>
              </a:rPr>
              <a:t>Devops</a:t>
            </a:r>
            <a:r>
              <a:rPr lang="zh-TW" altLang="en-US" sz="1300" dirty="0" smtClean="0">
                <a:latin typeface="+mn-lt"/>
                <a:ea typeface="+mn-ea"/>
              </a:rPr>
              <a:t>工具</a:t>
            </a:r>
            <a:endParaRPr lang="en-US" altLang="zh-TW" sz="1300" dirty="0" smtClean="0">
              <a:latin typeface="+mn-lt"/>
              <a:ea typeface="+mn-ea"/>
            </a:endParaRPr>
          </a:p>
          <a:p>
            <a:r>
              <a:rPr lang="zh-TW" altLang="en-US" sz="1300" dirty="0" smtClean="0">
                <a:latin typeface="+mn-lt"/>
                <a:ea typeface="+mn-ea"/>
              </a:rPr>
              <a:t>編排</a:t>
            </a:r>
            <a:r>
              <a:rPr lang="en-US" altLang="zh-TW" sz="1300" dirty="0" smtClean="0">
                <a:latin typeface="+mn-lt"/>
                <a:ea typeface="+mn-ea"/>
              </a:rPr>
              <a:t>TOOLCHAIN:</a:t>
            </a:r>
            <a:r>
              <a:rPr lang="zh-TW" altLang="en-US" sz="1300" dirty="0" smtClean="0">
                <a:latin typeface="+mn-lt"/>
                <a:ea typeface="+mn-ea"/>
              </a:rPr>
              <a:t>透過</a:t>
            </a:r>
            <a:r>
              <a:rPr lang="en-US" altLang="zh-TW" sz="1300" dirty="0" smtClean="0">
                <a:latin typeface="+mn-lt"/>
                <a:ea typeface="+mn-ea"/>
              </a:rPr>
              <a:t>stage</a:t>
            </a:r>
            <a:r>
              <a:rPr lang="zh-TW" altLang="en-US" sz="1300" dirty="0" smtClean="0">
                <a:latin typeface="+mn-lt"/>
                <a:ea typeface="+mn-ea"/>
              </a:rPr>
              <a:t>這個分割排定先做後做的項目</a:t>
            </a:r>
            <a:endParaRPr lang="en-US" altLang="zh-TW" sz="1300" dirty="0" smtClean="0">
              <a:latin typeface="+mn-lt"/>
              <a:ea typeface="+mn-ea"/>
            </a:endParaRPr>
          </a:p>
          <a:p>
            <a:r>
              <a:rPr lang="en-US" altLang="zh-TW" sz="1300" dirty="0" smtClean="0">
                <a:latin typeface="+mn-lt"/>
                <a:ea typeface="+mn-ea"/>
              </a:rPr>
              <a:t>Console</a:t>
            </a:r>
            <a:r>
              <a:rPr lang="zh-TW" altLang="en-US" sz="1300" dirty="0" smtClean="0">
                <a:latin typeface="+mn-lt"/>
                <a:ea typeface="+mn-ea"/>
              </a:rPr>
              <a:t>可以查看每次</a:t>
            </a:r>
            <a:r>
              <a:rPr lang="en-US" altLang="zh-TW" sz="1300" dirty="0" smtClean="0">
                <a:latin typeface="+mn-lt"/>
                <a:ea typeface="+mn-ea"/>
              </a:rPr>
              <a:t>build</a:t>
            </a:r>
            <a:r>
              <a:rPr lang="zh-TW" altLang="en-US" sz="1300" dirty="0" smtClean="0">
                <a:latin typeface="+mn-lt"/>
                <a:ea typeface="+mn-ea"/>
              </a:rPr>
              <a:t>的執行內容  數據 狀況</a:t>
            </a:r>
            <a:r>
              <a:rPr lang="en-US" altLang="zh-TW" sz="1300" dirty="0" smtClean="0">
                <a:latin typeface="+mn-lt"/>
                <a:ea typeface="+mn-ea"/>
              </a:rPr>
              <a:t>(monitor)</a:t>
            </a:r>
          </a:p>
          <a:p>
            <a:endParaRPr lang="en-US" altLang="zh-TW" sz="1300" dirty="0">
              <a:latin typeface="+mn-lt"/>
              <a:ea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FFA-D689-4B19-9A0A-0094B3B81201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0949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22350" y="766763"/>
            <a:ext cx="5057775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對應不同的步驟需使用不同的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software</a:t>
            </a: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、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platform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TW" altLang="en-US" sz="14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         它是開源軟體資源很多</a:t>
            </a:r>
            <a:r>
              <a:rPr lang="en-US" altLang="zh-TW" sz="14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(1000plug in</a:t>
            </a:r>
            <a:r>
              <a:rPr lang="zh-TW" altLang="en-US" sz="14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 整合</a:t>
            </a:r>
            <a:r>
              <a:rPr lang="en-US" altLang="zh-TW" sz="14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100</a:t>
            </a:r>
            <a:r>
              <a:rPr lang="zh-TW" altLang="en-US" sz="14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工具</a:t>
            </a:r>
            <a:r>
              <a:rPr lang="en-US" altLang="zh-TW" sz="14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)-</a:t>
            </a:r>
            <a:r>
              <a:rPr lang="zh-TW" altLang="en-US" sz="14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但是開源也需要注意漏洞自己維護上比較複雜一點</a:t>
            </a:r>
            <a:endParaRPr lang="en-US" altLang="zh-TW" sz="14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能消除程式開發上溝通執行的障礙 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: </a:t>
            </a:r>
            <a:r>
              <a:rPr lang="en-US" altLang="zh-TW" sz="14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Cslaw</a:t>
            </a: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最後一個步驟就是寄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EMAIL</a:t>
            </a: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給相關人員建置結果</a:t>
            </a:r>
            <a:endParaRPr lang="en-US" altLang="zh-TW" sz="14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整個過程盡可能地可視可控 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:</a:t>
            </a: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有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pipeline monitor</a:t>
            </a: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可以看建置結果和執行的內容 </a:t>
            </a:r>
            <a:endParaRPr lang="en-US" altLang="zh-TW" sz="14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交付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(delivery)</a:t>
            </a: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流程自動化 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:</a:t>
            </a: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綁定</a:t>
            </a:r>
            <a:r>
              <a:rPr lang="en-US" altLang="zh-TW" sz="14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gitlab</a:t>
            </a: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 每次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push</a:t>
            </a:r>
            <a:r>
              <a:rPr lang="zh-TW" altLang="en-US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之後就執行腳本</a:t>
            </a:r>
            <a:r>
              <a:rPr lang="en-US" altLang="zh-TW" sz="1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build</a:t>
            </a:r>
            <a:endParaRPr lang="en-US" altLang="zh-TW" sz="14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endParaRPr lang="en-US" altLang="zh-TW" sz="1300" dirty="0" smtClean="0">
              <a:latin typeface="+mn-lt"/>
              <a:ea typeface="+mn-ea"/>
            </a:endParaRPr>
          </a:p>
          <a:p>
            <a:r>
              <a:rPr lang="en-US" altLang="zh-TW" sz="1300" dirty="0" smtClean="0">
                <a:latin typeface="+mn-lt"/>
                <a:ea typeface="+mn-ea"/>
              </a:rPr>
              <a:t>Jenkins </a:t>
            </a:r>
            <a:r>
              <a:rPr lang="zh-TW" altLang="en-US" sz="1300" dirty="0" smtClean="0">
                <a:latin typeface="+mn-lt"/>
                <a:ea typeface="+mn-ea"/>
              </a:rPr>
              <a:t>有</a:t>
            </a:r>
            <a:r>
              <a:rPr lang="en-US" altLang="zh-TW" sz="1300" dirty="0" smtClean="0">
                <a:latin typeface="+mn-lt"/>
                <a:ea typeface="+mn-ea"/>
              </a:rPr>
              <a:t>1000</a:t>
            </a:r>
            <a:r>
              <a:rPr lang="zh-TW" altLang="en-US" sz="1300" dirty="0" smtClean="0">
                <a:latin typeface="+mn-lt"/>
                <a:ea typeface="+mn-ea"/>
              </a:rPr>
              <a:t>多個</a:t>
            </a:r>
            <a:r>
              <a:rPr lang="en-US" altLang="zh-TW" sz="1300" dirty="0" smtClean="0">
                <a:latin typeface="+mn-lt"/>
                <a:ea typeface="+mn-ea"/>
              </a:rPr>
              <a:t>plug in</a:t>
            </a:r>
          </a:p>
          <a:p>
            <a:r>
              <a:rPr lang="zh-TW" altLang="en-US" sz="1300" dirty="0" smtClean="0">
                <a:latin typeface="+mn-lt"/>
                <a:ea typeface="+mn-ea"/>
              </a:rPr>
              <a:t>可以整合</a:t>
            </a:r>
            <a:r>
              <a:rPr lang="en-US" altLang="zh-TW" sz="1300" dirty="0" smtClean="0">
                <a:latin typeface="+mn-lt"/>
                <a:ea typeface="+mn-ea"/>
              </a:rPr>
              <a:t>100</a:t>
            </a:r>
            <a:r>
              <a:rPr lang="zh-TW" altLang="en-US" sz="1300" dirty="0" smtClean="0">
                <a:latin typeface="+mn-lt"/>
                <a:ea typeface="+mn-ea"/>
              </a:rPr>
              <a:t>多個 </a:t>
            </a:r>
            <a:r>
              <a:rPr lang="en-US" altLang="zh-TW" sz="1300" dirty="0" err="1" smtClean="0">
                <a:latin typeface="+mn-lt"/>
                <a:ea typeface="+mn-ea"/>
              </a:rPr>
              <a:t>Devops</a:t>
            </a:r>
            <a:r>
              <a:rPr lang="zh-TW" altLang="en-US" sz="1300" dirty="0" smtClean="0">
                <a:latin typeface="+mn-lt"/>
                <a:ea typeface="+mn-ea"/>
              </a:rPr>
              <a:t>工具</a:t>
            </a:r>
            <a:endParaRPr lang="en-US" altLang="zh-TW" sz="1300" dirty="0" smtClean="0">
              <a:latin typeface="+mn-lt"/>
              <a:ea typeface="+mn-ea"/>
            </a:endParaRPr>
          </a:p>
          <a:p>
            <a:r>
              <a:rPr lang="zh-TW" altLang="en-US" sz="1300" dirty="0" smtClean="0">
                <a:latin typeface="+mn-lt"/>
                <a:ea typeface="+mn-ea"/>
              </a:rPr>
              <a:t>編排</a:t>
            </a:r>
            <a:r>
              <a:rPr lang="en-US" altLang="zh-TW" sz="1300" dirty="0" smtClean="0">
                <a:latin typeface="+mn-lt"/>
                <a:ea typeface="+mn-ea"/>
              </a:rPr>
              <a:t>TOOLCHAIN:</a:t>
            </a:r>
            <a:r>
              <a:rPr lang="zh-TW" altLang="en-US" sz="1300" dirty="0" smtClean="0">
                <a:latin typeface="+mn-lt"/>
                <a:ea typeface="+mn-ea"/>
              </a:rPr>
              <a:t>透過</a:t>
            </a:r>
            <a:r>
              <a:rPr lang="en-US" altLang="zh-TW" sz="1300" dirty="0" smtClean="0">
                <a:latin typeface="+mn-lt"/>
                <a:ea typeface="+mn-ea"/>
              </a:rPr>
              <a:t>stage</a:t>
            </a:r>
            <a:r>
              <a:rPr lang="zh-TW" altLang="en-US" sz="1300" dirty="0" smtClean="0">
                <a:latin typeface="+mn-lt"/>
                <a:ea typeface="+mn-ea"/>
              </a:rPr>
              <a:t>這個分割排定先做後做的項目</a:t>
            </a:r>
            <a:endParaRPr lang="en-US" altLang="zh-TW" sz="1300" dirty="0" smtClean="0">
              <a:latin typeface="+mn-lt"/>
              <a:ea typeface="+mn-ea"/>
            </a:endParaRPr>
          </a:p>
          <a:p>
            <a:r>
              <a:rPr lang="en-US" altLang="zh-TW" sz="1300" dirty="0" smtClean="0">
                <a:latin typeface="+mn-lt"/>
                <a:ea typeface="+mn-ea"/>
              </a:rPr>
              <a:t>Console</a:t>
            </a:r>
            <a:r>
              <a:rPr lang="zh-TW" altLang="en-US" sz="1300" dirty="0" smtClean="0">
                <a:latin typeface="+mn-lt"/>
                <a:ea typeface="+mn-ea"/>
              </a:rPr>
              <a:t>可以查看每次</a:t>
            </a:r>
            <a:r>
              <a:rPr lang="en-US" altLang="zh-TW" sz="1300" dirty="0" smtClean="0">
                <a:latin typeface="+mn-lt"/>
                <a:ea typeface="+mn-ea"/>
              </a:rPr>
              <a:t>build</a:t>
            </a:r>
            <a:r>
              <a:rPr lang="zh-TW" altLang="en-US" sz="1300" dirty="0" smtClean="0">
                <a:latin typeface="+mn-lt"/>
                <a:ea typeface="+mn-ea"/>
              </a:rPr>
              <a:t>的執行內容  數據 狀況</a:t>
            </a:r>
            <a:r>
              <a:rPr lang="en-US" altLang="zh-TW" sz="1300" dirty="0" smtClean="0">
                <a:latin typeface="+mn-lt"/>
                <a:ea typeface="+mn-ea"/>
              </a:rPr>
              <a:t>(monitor)</a:t>
            </a:r>
          </a:p>
          <a:p>
            <a:endParaRPr lang="en-US" altLang="zh-TW" sz="1300" dirty="0">
              <a:latin typeface="+mn-lt"/>
              <a:ea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FFA-D689-4B19-9A0A-0094B3B81201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0949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22350" y="766763"/>
            <a:ext cx="5057775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300" dirty="0" smtClean="0">
                <a:latin typeface="+mn-lt"/>
                <a:ea typeface="+mn-ea"/>
              </a:rPr>
              <a:t>每一步驟搭配我們用的工具 然後運用上哪裡的優點呼應到報告裡她說的優點</a:t>
            </a:r>
            <a:endParaRPr lang="en-US" altLang="zh-TW" sz="1300" dirty="0" smtClean="0">
              <a:latin typeface="+mn-lt"/>
              <a:ea typeface="+mn-ea"/>
            </a:endParaRPr>
          </a:p>
          <a:p>
            <a:r>
              <a:rPr lang="en-US" altLang="zh-TW" sz="1400" dirty="0" smtClean="0">
                <a:hlinkClick r:id="rId3"/>
              </a:rPr>
              <a:t>https://www.blazemeter.com/blog/ultimate-devops-tools-ecosystem-tutorial-part-2-planning</a:t>
            </a:r>
            <a:endParaRPr lang="en-US" altLang="zh-TW" sz="1400" dirty="0" smtClean="0"/>
          </a:p>
          <a:p>
            <a:r>
              <a:rPr lang="en-US" altLang="zh-TW" sz="1300" dirty="0" err="1" smtClean="0">
                <a:latin typeface="+mn-lt"/>
                <a:ea typeface="+mn-ea"/>
              </a:rPr>
              <a:t>ca</a:t>
            </a:r>
            <a:r>
              <a:rPr lang="en-US" altLang="zh-TW" sz="1300" dirty="0" smtClean="0">
                <a:latin typeface="+mn-lt"/>
                <a:ea typeface="+mn-ea"/>
              </a:rPr>
              <a:t> agile central </a:t>
            </a:r>
            <a:endParaRPr lang="en-US" altLang="zh-TW" sz="1300" dirty="0">
              <a:latin typeface="+mn-lt"/>
              <a:ea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FFA-D689-4B19-9A0A-0094B3B81201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0949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22350" y="766763"/>
            <a:ext cx="5057775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300" dirty="0" smtClean="0">
                <a:latin typeface="+mn-lt"/>
                <a:ea typeface="+mn-ea"/>
              </a:rPr>
              <a:t>每一步驟搭配我們用的工具 然後運用上哪裡的優點呼應到報告裡她說的優點</a:t>
            </a:r>
            <a:endParaRPr lang="en-US" altLang="zh-TW" sz="1300" dirty="0" smtClean="0">
              <a:latin typeface="+mn-lt"/>
              <a:ea typeface="+mn-ea"/>
            </a:endParaRPr>
          </a:p>
          <a:p>
            <a:r>
              <a:rPr lang="en-US" altLang="zh-TW" sz="1400" dirty="0" smtClean="0">
                <a:hlinkClick r:id="rId3"/>
              </a:rPr>
              <a:t>https://www.blazemeter.com/blog/ultimate-devops-tools-ecosystem-tutorial-part-2-planning</a:t>
            </a:r>
            <a:endParaRPr lang="en-US" altLang="zh-TW" sz="1400" dirty="0" smtClean="0"/>
          </a:p>
          <a:p>
            <a:r>
              <a:rPr lang="en-US" altLang="zh-TW" sz="1300" dirty="0" smtClean="0">
                <a:latin typeface="+mn-lt"/>
                <a:ea typeface="+mn-ea"/>
              </a:rPr>
              <a:t>Pivotal Container Service (PKS) is</a:t>
            </a:r>
            <a:endParaRPr lang="en-US" altLang="zh-TW" sz="1300" dirty="0">
              <a:latin typeface="+mn-lt"/>
              <a:ea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FFA-D689-4B19-9A0A-0094B3B81201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0949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22350" y="766763"/>
            <a:ext cx="5057775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300" dirty="0" smtClean="0">
                <a:latin typeface="+mn-lt"/>
                <a:ea typeface="+mn-ea"/>
              </a:rPr>
              <a:t>每一步驟搭配我們用的工具 然後運用上哪裡的優點呼應到報告裡她說的優點</a:t>
            </a:r>
            <a:endParaRPr lang="en-US" altLang="zh-TW" sz="1300" dirty="0" smtClean="0">
              <a:latin typeface="+mn-lt"/>
              <a:ea typeface="+mn-ea"/>
            </a:endParaRPr>
          </a:p>
          <a:p>
            <a:r>
              <a:rPr lang="en-US" altLang="zh-TW" sz="1400" dirty="0" smtClean="0">
                <a:hlinkClick r:id="rId3"/>
              </a:rPr>
              <a:t>https://www.blazemeter.com/blog/ultimate-devops-tools-ecosystem-tutorial-part-2-planning</a:t>
            </a:r>
            <a:endParaRPr lang="en-US" altLang="zh-TW" sz="1400" dirty="0" smtClean="0"/>
          </a:p>
          <a:p>
            <a:r>
              <a:rPr lang="en-US" altLang="zh-TW" sz="1300" dirty="0" err="1" smtClean="0">
                <a:latin typeface="+mn-lt"/>
                <a:ea typeface="+mn-ea"/>
              </a:rPr>
              <a:t>ca</a:t>
            </a:r>
            <a:r>
              <a:rPr lang="en-US" altLang="zh-TW" sz="1300" dirty="0" smtClean="0">
                <a:latin typeface="+mn-lt"/>
                <a:ea typeface="+mn-ea"/>
              </a:rPr>
              <a:t> agile central </a:t>
            </a:r>
            <a:endParaRPr lang="en-US" altLang="zh-TW" sz="1300" dirty="0">
              <a:latin typeface="+mn-lt"/>
              <a:ea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FFA-D689-4B19-9A0A-0094B3B81201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0949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22350" y="766763"/>
            <a:ext cx="5057775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300" dirty="0">
              <a:latin typeface="+mn-lt"/>
              <a:ea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FFA-D689-4B19-9A0A-0094B3B81201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6005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22350" y="766763"/>
            <a:ext cx="5057775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1300" b="1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FFA-D689-4B19-9A0A-0094B3B81201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41085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22350" y="766763"/>
            <a:ext cx="5057775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FFA-D689-4B19-9A0A-0094B3B81201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10890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22350" y="766763"/>
            <a:ext cx="5057775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300" dirty="0">
              <a:latin typeface="+mn-lt"/>
              <a:ea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FFA-D689-4B19-9A0A-0094B3B81201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600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Highlight</a:t>
            </a:r>
            <a:r>
              <a:rPr lang="zh-TW" altLang="en-US" dirty="0" smtClean="0"/>
              <a:t>自己的重點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/>
              <a:pPr/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22603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22350" y="766763"/>
            <a:ext cx="5057775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300" dirty="0">
              <a:latin typeface="+mn-lt"/>
              <a:ea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FFA-D689-4B19-9A0A-0094B3B81201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6005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22350" y="766763"/>
            <a:ext cx="5057775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300" dirty="0">
              <a:latin typeface="+mn-lt"/>
              <a:ea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FFA-D689-4B19-9A0A-0094B3B81201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6005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22350" y="766763"/>
            <a:ext cx="5057775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300" dirty="0">
              <a:latin typeface="+mn-lt"/>
              <a:ea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FFA-D689-4B19-9A0A-0094B3B81201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600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黃色的流程部分盡可能的自動化 標準化減少人力消耗在後面的維運上</a:t>
            </a:r>
            <a:endParaRPr lang="en-US" altLang="zh-TW" dirty="0" smtClean="0"/>
          </a:p>
          <a:p>
            <a:r>
              <a:rPr lang="zh-TW" altLang="en-US" dirty="0" smtClean="0"/>
              <a:t>系統的開發也可以更快速 可靠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sz="1200" b="0" dirty="0" smtClean="0"/>
              <a:t>從二月到現在大部分八成時間都在</a:t>
            </a:r>
            <a:r>
              <a:rPr lang="en-US" altLang="zh-TW" sz="1200" b="0" dirty="0" smtClean="0"/>
              <a:t>test release</a:t>
            </a:r>
            <a:r>
              <a:rPr lang="zh-TW" altLang="en-US" sz="1200" b="0" dirty="0" smtClean="0"/>
              <a:t> 這段</a:t>
            </a:r>
            <a:endParaRPr lang="en-US" altLang="zh-TW" sz="1200" b="0" dirty="0" smtClean="0"/>
          </a:p>
          <a:p>
            <a:pPr marL="0" indent="0">
              <a:buNone/>
            </a:pPr>
            <a:r>
              <a:rPr lang="zh-TW" altLang="en-US" sz="1200" b="0" dirty="0" smtClean="0"/>
              <a:t>包含了</a:t>
            </a:r>
            <a:r>
              <a:rPr lang="en-US" altLang="zh-TW" sz="1200" b="0" dirty="0" smtClean="0"/>
              <a:t>CI CT</a:t>
            </a:r>
          </a:p>
          <a:p>
            <a:pPr marL="0" indent="0">
              <a:buNone/>
            </a:pPr>
            <a:endParaRPr lang="en-US" altLang="zh-TW" sz="1200" b="1" dirty="0" smtClean="0"/>
          </a:p>
          <a:p>
            <a:r>
              <a:rPr lang="zh-TW" altLang="en-US" dirty="0" smtClean="0"/>
              <a:t>透過自動化「</a:t>
            </a:r>
            <a:r>
              <a:rPr lang="zh-TW" altLang="en-US" b="1" dirty="0" smtClean="0"/>
              <a:t>軟體交付</a:t>
            </a:r>
            <a:r>
              <a:rPr lang="zh-TW" altLang="en-US" dirty="0" smtClean="0"/>
              <a:t>」和「</a:t>
            </a:r>
            <a:r>
              <a:rPr lang="zh-TW" altLang="en-US" b="1" dirty="0" smtClean="0"/>
              <a:t>架構變更</a:t>
            </a:r>
            <a:r>
              <a:rPr lang="zh-TW" altLang="en-US" dirty="0" smtClean="0"/>
              <a:t>」的流程，來使得構建、測試、發布軟體能夠更加地快捷、頻繁和可靠。</a:t>
            </a:r>
            <a:endParaRPr lang="en-US" altLang="zh-TW" dirty="0" smtClean="0"/>
          </a:p>
          <a:p>
            <a:r>
              <a:rPr lang="zh-TW" altLang="en-US" dirty="0" smtClean="0"/>
              <a:t>重視開發與維運人員的溝通，減少不同單位的資訊隔閡。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/>
              <a:pPr/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2260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>
                <a:solidFill>
                  <a:prstClr val="black"/>
                </a:solidFill>
              </a:rPr>
              <a:pPr/>
              <a:t>7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259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/>
              <a:pPr/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46581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latin typeface="+mn-ea"/>
                <a:cs typeface="Arial" panose="020B0604020202020204" pitchFamily="34" charset="0"/>
              </a:rPr>
              <a:t>，包含不同階（</a:t>
            </a:r>
            <a:r>
              <a:rPr lang="en-US" altLang="zh-TW" dirty="0" smtClean="0">
                <a:latin typeface="+mn-ea"/>
                <a:cs typeface="Arial" panose="020B0604020202020204" pitchFamily="34" charset="0"/>
              </a:rPr>
              <a:t>Stage</a:t>
            </a:r>
            <a:r>
              <a:rPr lang="zh-TW" altLang="en-US" dirty="0" smtClean="0">
                <a:latin typeface="+mn-ea"/>
                <a:cs typeface="Arial" panose="020B0604020202020204" pitchFamily="34" charset="0"/>
              </a:rPr>
              <a:t>），階段用於邏輯切割，同一階段的任務以並列方式執行，</a:t>
            </a:r>
            <a:endParaRPr lang="en-US" altLang="zh-TW" dirty="0" smtClean="0">
              <a:latin typeface="+mn-ea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+mn-ea"/>
                <a:cs typeface="Arial" panose="020B0604020202020204" pitchFamily="34" charset="0"/>
              </a:rPr>
              <a:t>階段間是順序執行，上一個階段執行失敗，下一個階段就不會執行。</a:t>
            </a:r>
            <a:endParaRPr lang="en-US" altLang="zh-TW" dirty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/>
              <a:pPr/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9534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>
                <a:solidFill>
                  <a:prstClr val="black"/>
                </a:solidFill>
              </a:rPr>
              <a:pPr/>
              <a:t>10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372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Before </a:t>
            </a:r>
            <a:r>
              <a:rPr lang="zh-TW" altLang="en-US" dirty="0" smtClean="0"/>
              <a:t>每次執行</a:t>
            </a:r>
            <a:r>
              <a:rPr lang="en-US" altLang="zh-TW" dirty="0" smtClean="0"/>
              <a:t>test</a:t>
            </a:r>
            <a:r>
              <a:rPr lang="zh-TW" altLang="en-US" dirty="0" smtClean="0"/>
              <a:t>之前都會先做的動作</a:t>
            </a:r>
            <a:endParaRPr lang="en-US" altLang="zh-TW" dirty="0" smtClean="0"/>
          </a:p>
          <a:p>
            <a:r>
              <a:rPr lang="zh-TW" altLang="en-US" dirty="0" smtClean="0"/>
              <a:t>要驗證這個</a:t>
            </a:r>
            <a:r>
              <a:rPr lang="en-US" altLang="zh-TW" dirty="0" smtClean="0"/>
              <a:t>Get Set </a:t>
            </a:r>
            <a:r>
              <a:rPr lang="zh-TW" altLang="en-US" dirty="0" smtClean="0"/>
              <a:t>是否正確 </a:t>
            </a:r>
            <a:endParaRPr lang="en-US" altLang="zh-TW" dirty="0" smtClean="0"/>
          </a:p>
          <a:p>
            <a:r>
              <a:rPr lang="zh-TW" altLang="en-US" dirty="0" smtClean="0"/>
              <a:t>左邊是在</a:t>
            </a:r>
            <a:r>
              <a:rPr lang="en-US" altLang="zh-TW" dirty="0" smtClean="0"/>
              <a:t>test</a:t>
            </a:r>
            <a:r>
              <a:rPr lang="zh-TW" altLang="en-US" dirty="0" smtClean="0"/>
              <a:t>中指定的字串內容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右邊是由</a:t>
            </a:r>
            <a:r>
              <a:rPr lang="en-US" altLang="zh-TW" dirty="0" smtClean="0"/>
              <a:t>20.21</a:t>
            </a:r>
            <a:r>
              <a:rPr lang="zh-TW" altLang="en-US" dirty="0" smtClean="0"/>
              <a:t>行 使用</a:t>
            </a:r>
            <a:r>
              <a:rPr lang="en-US" altLang="zh-TW" dirty="0" smtClean="0"/>
              <a:t>source code</a:t>
            </a:r>
            <a:r>
              <a:rPr lang="zh-TW" altLang="en-US" baseline="0" dirty="0" smtClean="0"/>
              <a:t>  </a:t>
            </a:r>
            <a:r>
              <a:rPr lang="en-US" altLang="zh-TW" baseline="0" dirty="0" smtClean="0"/>
              <a:t>set</a:t>
            </a:r>
            <a:r>
              <a:rPr lang="zh-TW" altLang="en-US" baseline="0" dirty="0" smtClean="0"/>
              <a:t>的</a:t>
            </a:r>
            <a:r>
              <a:rPr lang="en-US" altLang="zh-TW" baseline="0" dirty="0" smtClean="0"/>
              <a:t>method</a:t>
            </a:r>
            <a:r>
              <a:rPr lang="zh-TW" altLang="en-US" baseline="0" dirty="0" smtClean="0"/>
              <a:t>設定</a:t>
            </a:r>
            <a:endParaRPr lang="en-US" altLang="zh-TW" baseline="0" dirty="0" smtClean="0"/>
          </a:p>
          <a:p>
            <a:r>
              <a:rPr lang="zh-TW" altLang="en-US" baseline="0" dirty="0" smtClean="0"/>
              <a:t>再用</a:t>
            </a:r>
            <a:r>
              <a:rPr lang="en-US" altLang="zh-TW" baseline="0" dirty="0" smtClean="0"/>
              <a:t>Get</a:t>
            </a:r>
            <a:r>
              <a:rPr lang="zh-TW" altLang="en-US" baseline="0" dirty="0" smtClean="0"/>
              <a:t>來看看是不是相同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>
                <a:solidFill>
                  <a:prstClr val="black"/>
                </a:solidFill>
              </a:rPr>
              <a:pPr/>
              <a:t>11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372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9" name="Rectangle 1053"/>
          <p:cNvSpPr>
            <a:spLocks noGrp="1" noChangeArrowheads="1"/>
          </p:cNvSpPr>
          <p:nvPr>
            <p:ph type="ctrTitle" sz="quarter"/>
          </p:nvPr>
        </p:nvSpPr>
        <p:spPr>
          <a:xfrm>
            <a:off x="252413" y="936625"/>
            <a:ext cx="8582025" cy="1276350"/>
          </a:xfrm>
        </p:spPr>
        <p:txBody>
          <a:bodyPr/>
          <a:lstStyle>
            <a:lvl1pPr algn="r">
              <a:defRPr sz="4700">
                <a:solidFill>
                  <a:schemeClr val="bg1"/>
                </a:solidFill>
                <a:ea typeface="華康中明體" pitchFamily="49" charset="-120"/>
              </a:defRPr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10270" name="Rectangle 10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66888" y="2382838"/>
            <a:ext cx="7067550" cy="1360487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  <a:ea typeface="華康中明體" pitchFamily="49" charset="-120"/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10258" name="Rectangle 1042"/>
          <p:cNvSpPr>
            <a:spLocks noChangeArrowheads="1"/>
          </p:cNvSpPr>
          <p:nvPr userDrawn="1"/>
        </p:nvSpPr>
        <p:spPr bwMode="auto">
          <a:xfrm>
            <a:off x="0" y="0"/>
            <a:ext cx="10096500" cy="4783138"/>
          </a:xfrm>
          <a:prstGeom prst="rect">
            <a:avLst/>
          </a:prstGeom>
          <a:solidFill>
            <a:srgbClr val="00716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59" name="Rectangle 1043"/>
          <p:cNvSpPr>
            <a:spLocks noChangeArrowheads="1"/>
          </p:cNvSpPr>
          <p:nvPr userDrawn="1"/>
        </p:nvSpPr>
        <p:spPr bwMode="auto">
          <a:xfrm>
            <a:off x="8913813" y="0"/>
            <a:ext cx="1182687" cy="4783138"/>
          </a:xfrm>
          <a:prstGeom prst="rect">
            <a:avLst/>
          </a:prstGeom>
          <a:solidFill>
            <a:srgbClr val="197F7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60" name="Rectangle 1044"/>
          <p:cNvSpPr>
            <a:spLocks noChangeArrowheads="1"/>
          </p:cNvSpPr>
          <p:nvPr userDrawn="1"/>
        </p:nvSpPr>
        <p:spPr bwMode="auto">
          <a:xfrm>
            <a:off x="0" y="4783138"/>
            <a:ext cx="10096500" cy="746125"/>
          </a:xfrm>
          <a:prstGeom prst="rect">
            <a:avLst/>
          </a:prstGeom>
          <a:solidFill>
            <a:srgbClr val="338D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61" name="Rectangle 1045"/>
          <p:cNvSpPr>
            <a:spLocks noChangeArrowheads="1"/>
          </p:cNvSpPr>
          <p:nvPr userDrawn="1"/>
        </p:nvSpPr>
        <p:spPr bwMode="auto">
          <a:xfrm>
            <a:off x="0" y="5529263"/>
            <a:ext cx="10096500" cy="230187"/>
          </a:xfrm>
          <a:prstGeom prst="rect">
            <a:avLst/>
          </a:prstGeom>
          <a:solidFill>
            <a:srgbClr val="80B8B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62" name="Rectangle 1046"/>
          <p:cNvSpPr>
            <a:spLocks noChangeArrowheads="1"/>
          </p:cNvSpPr>
          <p:nvPr userDrawn="1"/>
        </p:nvSpPr>
        <p:spPr bwMode="auto">
          <a:xfrm>
            <a:off x="8913813" y="4783138"/>
            <a:ext cx="1182687" cy="746125"/>
          </a:xfrm>
          <a:prstGeom prst="rect">
            <a:avLst/>
          </a:prstGeom>
          <a:solidFill>
            <a:srgbClr val="6AA8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63" name="Rectangle 1047"/>
          <p:cNvSpPr>
            <a:spLocks noChangeArrowheads="1"/>
          </p:cNvSpPr>
          <p:nvPr userDrawn="1"/>
        </p:nvSpPr>
        <p:spPr bwMode="auto">
          <a:xfrm>
            <a:off x="8913813" y="5529263"/>
            <a:ext cx="1182687" cy="230187"/>
          </a:xfrm>
          <a:prstGeom prst="rect">
            <a:avLst/>
          </a:prstGeom>
          <a:solidFill>
            <a:srgbClr val="66AAA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64" name="Rectangle 1048"/>
          <p:cNvSpPr>
            <a:spLocks noChangeArrowheads="1"/>
          </p:cNvSpPr>
          <p:nvPr userDrawn="1"/>
        </p:nvSpPr>
        <p:spPr bwMode="auto">
          <a:xfrm>
            <a:off x="8913813" y="5759450"/>
            <a:ext cx="1182687" cy="1893888"/>
          </a:xfrm>
          <a:prstGeom prst="rect">
            <a:avLst/>
          </a:prstGeom>
          <a:solidFill>
            <a:srgbClr val="CCE3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10292" name="Picture 1076" descr="白底CTBC(中上英下)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6275388"/>
            <a:ext cx="2133600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66116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94550" y="511175"/>
            <a:ext cx="2144713" cy="63468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57238" y="511175"/>
            <a:ext cx="6284912" cy="63468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23419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0096500" cy="1316872"/>
          </a:xfrm>
          <a:prstGeom prst="rect">
            <a:avLst/>
          </a:prstGeom>
        </p:spPr>
        <p:txBody>
          <a:bodyPr lIns="113613" tIns="56808" rIns="113613" bIns="56808"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36738" y="1684812"/>
            <a:ext cx="9382042" cy="685854"/>
          </a:xfrm>
          <a:prstGeom prst="rect">
            <a:avLst/>
          </a:prstGeom>
        </p:spPr>
        <p:txBody>
          <a:bodyPr lIns="113613" tIns="56808" rIns="113613" bIns="56808" anchor="ctr"/>
          <a:lstStyle>
            <a:lvl1pPr marL="0" indent="0">
              <a:buNone/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48159" y="2692300"/>
            <a:ext cx="9382042" cy="4460320"/>
          </a:xfrm>
          <a:prstGeom prst="rect">
            <a:avLst/>
          </a:prstGeom>
        </p:spPr>
        <p:txBody>
          <a:bodyPr lIns="492031" tIns="56808" rIns="113613" bIns="56808" anchor="t"/>
          <a:lstStyle>
            <a:lvl1pPr marL="0" indent="0"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9729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9" name="Rectangle 1053"/>
          <p:cNvSpPr>
            <a:spLocks noGrp="1" noChangeArrowheads="1"/>
          </p:cNvSpPr>
          <p:nvPr>
            <p:ph type="ctrTitle" sz="quarter"/>
          </p:nvPr>
        </p:nvSpPr>
        <p:spPr>
          <a:xfrm>
            <a:off x="252413" y="936625"/>
            <a:ext cx="8582025" cy="1276350"/>
          </a:xfrm>
        </p:spPr>
        <p:txBody>
          <a:bodyPr/>
          <a:lstStyle>
            <a:lvl1pPr algn="r">
              <a:defRPr sz="4700">
                <a:solidFill>
                  <a:schemeClr val="bg1"/>
                </a:solidFill>
                <a:ea typeface="華康中明體" pitchFamily="49" charset="-120"/>
              </a:defRPr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10270" name="Rectangle 10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66888" y="2382838"/>
            <a:ext cx="7067550" cy="1360487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  <a:ea typeface="華康中明體" pitchFamily="49" charset="-120"/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10258" name="Rectangle 1042"/>
          <p:cNvSpPr>
            <a:spLocks noChangeArrowheads="1"/>
          </p:cNvSpPr>
          <p:nvPr userDrawn="1"/>
        </p:nvSpPr>
        <p:spPr bwMode="auto">
          <a:xfrm>
            <a:off x="0" y="0"/>
            <a:ext cx="10096500" cy="4783138"/>
          </a:xfrm>
          <a:prstGeom prst="rect">
            <a:avLst/>
          </a:prstGeom>
          <a:solidFill>
            <a:srgbClr val="00716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259" name="Rectangle 1043"/>
          <p:cNvSpPr>
            <a:spLocks noChangeArrowheads="1"/>
          </p:cNvSpPr>
          <p:nvPr userDrawn="1"/>
        </p:nvSpPr>
        <p:spPr bwMode="auto">
          <a:xfrm>
            <a:off x="8913813" y="0"/>
            <a:ext cx="1182687" cy="4783138"/>
          </a:xfrm>
          <a:prstGeom prst="rect">
            <a:avLst/>
          </a:prstGeom>
          <a:solidFill>
            <a:srgbClr val="197F7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260" name="Rectangle 1044"/>
          <p:cNvSpPr>
            <a:spLocks noChangeArrowheads="1"/>
          </p:cNvSpPr>
          <p:nvPr userDrawn="1"/>
        </p:nvSpPr>
        <p:spPr bwMode="auto">
          <a:xfrm>
            <a:off x="0" y="4783138"/>
            <a:ext cx="10096500" cy="746125"/>
          </a:xfrm>
          <a:prstGeom prst="rect">
            <a:avLst/>
          </a:prstGeom>
          <a:solidFill>
            <a:srgbClr val="338D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261" name="Rectangle 1045"/>
          <p:cNvSpPr>
            <a:spLocks noChangeArrowheads="1"/>
          </p:cNvSpPr>
          <p:nvPr userDrawn="1"/>
        </p:nvSpPr>
        <p:spPr bwMode="auto">
          <a:xfrm>
            <a:off x="0" y="5529263"/>
            <a:ext cx="10096500" cy="230187"/>
          </a:xfrm>
          <a:prstGeom prst="rect">
            <a:avLst/>
          </a:prstGeom>
          <a:solidFill>
            <a:srgbClr val="80B8B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262" name="Rectangle 1046"/>
          <p:cNvSpPr>
            <a:spLocks noChangeArrowheads="1"/>
          </p:cNvSpPr>
          <p:nvPr userDrawn="1"/>
        </p:nvSpPr>
        <p:spPr bwMode="auto">
          <a:xfrm>
            <a:off x="8913813" y="4783138"/>
            <a:ext cx="1182687" cy="746125"/>
          </a:xfrm>
          <a:prstGeom prst="rect">
            <a:avLst/>
          </a:prstGeom>
          <a:solidFill>
            <a:srgbClr val="6AA8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263" name="Rectangle 1047"/>
          <p:cNvSpPr>
            <a:spLocks noChangeArrowheads="1"/>
          </p:cNvSpPr>
          <p:nvPr userDrawn="1"/>
        </p:nvSpPr>
        <p:spPr bwMode="auto">
          <a:xfrm>
            <a:off x="8913813" y="5529263"/>
            <a:ext cx="1182687" cy="230187"/>
          </a:xfrm>
          <a:prstGeom prst="rect">
            <a:avLst/>
          </a:prstGeom>
          <a:solidFill>
            <a:srgbClr val="66AAA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264" name="Rectangle 1048"/>
          <p:cNvSpPr>
            <a:spLocks noChangeArrowheads="1"/>
          </p:cNvSpPr>
          <p:nvPr userDrawn="1"/>
        </p:nvSpPr>
        <p:spPr bwMode="auto">
          <a:xfrm>
            <a:off x="8913813" y="5759450"/>
            <a:ext cx="1182687" cy="1893888"/>
          </a:xfrm>
          <a:prstGeom prst="rect">
            <a:avLst/>
          </a:prstGeom>
          <a:solidFill>
            <a:srgbClr val="CCE3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pic>
        <p:nvPicPr>
          <p:cNvPr id="10292" name="Picture 1076" descr="白底CTBC(中上英下)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6275388"/>
            <a:ext cx="2133600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259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674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6925" y="4921250"/>
            <a:ext cx="8582025" cy="15208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96925" y="3246438"/>
            <a:ext cx="8582025" cy="167481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1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57238" y="1446213"/>
            <a:ext cx="4214812" cy="5411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24450" y="1446213"/>
            <a:ext cx="4214813" cy="5411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7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5" y="306388"/>
            <a:ext cx="9086850" cy="12763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04825" y="1714500"/>
            <a:ext cx="4460875" cy="7143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4825" y="2428875"/>
            <a:ext cx="4460875" cy="44116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129213" y="1714500"/>
            <a:ext cx="4462462" cy="7143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129213" y="2428875"/>
            <a:ext cx="4462462" cy="44116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722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994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390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6818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5" y="304800"/>
            <a:ext cx="3321050" cy="1296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48113" y="304800"/>
            <a:ext cx="5643562" cy="65357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04825" y="1601788"/>
            <a:ext cx="3321050" cy="5238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582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79613" y="5360988"/>
            <a:ext cx="6057900" cy="6318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79613" y="684213"/>
            <a:ext cx="6057900" cy="4594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79613" y="5992813"/>
            <a:ext cx="6057900" cy="900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691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823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94550" y="511175"/>
            <a:ext cx="2144713" cy="63468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57238" y="511175"/>
            <a:ext cx="6284912" cy="63468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935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10824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0096500" cy="1316872"/>
          </a:xfrm>
          <a:prstGeom prst="rect">
            <a:avLst/>
          </a:prstGeom>
        </p:spPr>
        <p:txBody>
          <a:bodyPr lIns="113613" tIns="56808" rIns="113613" bIns="56808"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36738" y="1684812"/>
            <a:ext cx="9382042" cy="685854"/>
          </a:xfrm>
          <a:prstGeom prst="rect">
            <a:avLst/>
          </a:prstGeom>
        </p:spPr>
        <p:txBody>
          <a:bodyPr lIns="113613" tIns="56808" rIns="113613" bIns="56808" anchor="ctr"/>
          <a:lstStyle>
            <a:lvl1pPr marL="0" indent="0">
              <a:buNone/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48159" y="2692300"/>
            <a:ext cx="9382042" cy="4460320"/>
          </a:xfrm>
          <a:prstGeom prst="rect">
            <a:avLst/>
          </a:prstGeom>
        </p:spPr>
        <p:txBody>
          <a:bodyPr lIns="492031" tIns="56808" rIns="113613" bIns="56808" anchor="t"/>
          <a:lstStyle>
            <a:lvl1pPr marL="0" indent="0"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815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6925" y="4921250"/>
            <a:ext cx="8582025" cy="15208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96925" y="3246438"/>
            <a:ext cx="8582025" cy="167481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80485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57238" y="1446213"/>
            <a:ext cx="4214812" cy="5411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24450" y="1446213"/>
            <a:ext cx="4214813" cy="5411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86149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5" y="306388"/>
            <a:ext cx="9086850" cy="12763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04825" y="1714500"/>
            <a:ext cx="4460875" cy="7143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4825" y="2428875"/>
            <a:ext cx="4460875" cy="44116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129213" y="1714500"/>
            <a:ext cx="4462462" cy="7143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129213" y="2428875"/>
            <a:ext cx="4462462" cy="44116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39723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31348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51663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5" y="304800"/>
            <a:ext cx="3321050" cy="1296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48113" y="304800"/>
            <a:ext cx="5643562" cy="65357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04825" y="1601788"/>
            <a:ext cx="3321050" cy="5238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43342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79613" y="5360988"/>
            <a:ext cx="6057900" cy="6318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79613" y="684213"/>
            <a:ext cx="6057900" cy="4594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79613" y="5992813"/>
            <a:ext cx="6057900" cy="900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85142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7238" y="6977063"/>
            <a:ext cx="2103437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>
            <a:lvl1pPr defTabSz="1014413">
              <a:defRPr sz="1600"/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49638" y="6977063"/>
            <a:ext cx="3197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>
            <a:lvl1pPr algn="ctr" defTabSz="1014413">
              <a:defRPr sz="1600"/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85372" y="7134299"/>
            <a:ext cx="210343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>
            <a:lvl1pPr algn="r" defTabSz="1014413">
              <a:defRPr sz="1600">
                <a:latin typeface="+mn-ea"/>
                <a:ea typeface="+mn-ea"/>
              </a:defRPr>
            </a:lvl1pPr>
          </a:lstStyle>
          <a:p>
            <a:fld id="{40BF736C-243B-4CEE-9EF0-71C0CEA67D5E}" type="slidenum">
              <a:rPr lang="en-US" altLang="zh-TW" smtClean="0"/>
              <a:pPr/>
              <a:t>‹#›</a:t>
            </a:fld>
            <a:endParaRPr lang="en-US" altLang="zh-TW"/>
          </a:p>
        </p:txBody>
      </p:sp>
      <p:grpSp>
        <p:nvGrpSpPr>
          <p:cNvPr id="1042" name="Group 18"/>
          <p:cNvGrpSpPr>
            <a:grpSpLocks/>
          </p:cNvGrpSpPr>
          <p:nvPr/>
        </p:nvGrpSpPr>
        <p:grpSpPr bwMode="auto">
          <a:xfrm>
            <a:off x="0" y="7086600"/>
            <a:ext cx="10096500" cy="569913"/>
            <a:chOff x="0" y="4464"/>
            <a:chExt cx="6360" cy="359"/>
          </a:xfrm>
        </p:grpSpPr>
        <p:grpSp>
          <p:nvGrpSpPr>
            <p:cNvPr id="1031" name="Group 7"/>
            <p:cNvGrpSpPr>
              <a:grpSpLocks/>
            </p:cNvGrpSpPr>
            <p:nvPr userDrawn="1"/>
          </p:nvGrpSpPr>
          <p:grpSpPr bwMode="auto">
            <a:xfrm>
              <a:off x="0" y="4464"/>
              <a:ext cx="6360" cy="359"/>
              <a:chOff x="0" y="4459"/>
              <a:chExt cx="6597" cy="484"/>
            </a:xfrm>
          </p:grpSpPr>
          <p:sp>
            <p:nvSpPr>
              <p:cNvPr id="1032" name="Rectangle 8"/>
              <p:cNvSpPr>
                <a:spLocks noChangeArrowheads="1"/>
              </p:cNvSpPr>
              <p:nvPr userDrawn="1"/>
            </p:nvSpPr>
            <p:spPr bwMode="auto">
              <a:xfrm>
                <a:off x="0" y="4459"/>
                <a:ext cx="6597" cy="484"/>
              </a:xfrm>
              <a:prstGeom prst="rect">
                <a:avLst/>
              </a:prstGeom>
              <a:solidFill>
                <a:srgbClr val="4C9C9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033" name="Rectangle 9"/>
              <p:cNvSpPr>
                <a:spLocks noChangeArrowheads="1"/>
              </p:cNvSpPr>
              <p:nvPr userDrawn="1"/>
            </p:nvSpPr>
            <p:spPr bwMode="auto">
              <a:xfrm>
                <a:off x="5824" y="4459"/>
                <a:ext cx="773" cy="484"/>
              </a:xfrm>
              <a:prstGeom prst="rect">
                <a:avLst/>
              </a:prstGeom>
              <a:solidFill>
                <a:srgbClr val="73B1A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034" name="Rectangle 10"/>
              <p:cNvSpPr>
                <a:spLocks noChangeArrowheads="1"/>
              </p:cNvSpPr>
              <p:nvPr userDrawn="1"/>
            </p:nvSpPr>
            <p:spPr bwMode="auto">
              <a:xfrm>
                <a:off x="0" y="4459"/>
                <a:ext cx="6597" cy="174"/>
              </a:xfrm>
              <a:prstGeom prst="rect">
                <a:avLst/>
              </a:prstGeom>
              <a:solidFill>
                <a:srgbClr val="80B8B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035" name="Rectangle 11"/>
              <p:cNvSpPr>
                <a:spLocks noChangeArrowheads="1"/>
              </p:cNvSpPr>
              <p:nvPr userDrawn="1"/>
            </p:nvSpPr>
            <p:spPr bwMode="auto">
              <a:xfrm>
                <a:off x="5824" y="4459"/>
                <a:ext cx="773" cy="174"/>
              </a:xfrm>
              <a:prstGeom prst="rect">
                <a:avLst/>
              </a:prstGeom>
              <a:solidFill>
                <a:srgbClr val="99C6C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TW" altLang="en-US"/>
              </a:p>
            </p:txBody>
          </p:sp>
        </p:grpSp>
        <p:sp>
          <p:nvSpPr>
            <p:cNvPr id="1036" name="Rectangle 12"/>
            <p:cNvSpPr>
              <a:spLocks noChangeArrowheads="1"/>
            </p:cNvSpPr>
            <p:nvPr userDrawn="1"/>
          </p:nvSpPr>
          <p:spPr bwMode="auto">
            <a:xfrm>
              <a:off x="539" y="4673"/>
              <a:ext cx="204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defTabSz="1162050" eaLnBrk="0" hangingPunct="0">
                <a:spcBef>
                  <a:spcPct val="50000"/>
                </a:spcBef>
              </a:pPr>
              <a:r>
                <a:rPr kumimoji="0" lang="en-GB" sz="1000">
                  <a:solidFill>
                    <a:srgbClr val="01544C"/>
                  </a:solidFill>
                  <a:latin typeface="Arial" pitchFamily="34" charset="0"/>
                </a:rPr>
                <a:t>© C</a:t>
              </a:r>
              <a:r>
                <a:rPr kumimoji="0" lang="en-GB" altLang="zh-TW" sz="1000">
                  <a:solidFill>
                    <a:srgbClr val="01544C"/>
                  </a:solidFill>
                  <a:latin typeface="Arial" pitchFamily="34" charset="0"/>
                </a:rPr>
                <a:t>TBC</a:t>
              </a:r>
              <a:endParaRPr kumimoji="0" lang="en-GB" sz="1000">
                <a:solidFill>
                  <a:srgbClr val="01544C"/>
                </a:solidFill>
                <a:latin typeface="Arial" pitchFamily="34" charset="0"/>
              </a:endParaRPr>
            </a:p>
          </p:txBody>
        </p:sp>
        <p:sp>
          <p:nvSpPr>
            <p:cNvPr id="1038" name="Text Box 14"/>
            <p:cNvSpPr txBox="1">
              <a:spLocks noChangeArrowheads="1"/>
            </p:cNvSpPr>
            <p:nvPr userDrawn="1"/>
          </p:nvSpPr>
          <p:spPr bwMode="auto">
            <a:xfrm>
              <a:off x="3988" y="4655"/>
              <a:ext cx="1574" cy="1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10144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508000" defTabSz="10144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014413" defTabSz="10144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522413" defTabSz="10144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28825" defTabSz="10144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486025" defTabSz="10144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43225" defTabSz="10144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00425" defTabSz="10144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57625" defTabSz="10144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r>
                <a:rPr kumimoji="0" lang="en-US" altLang="zh-TW" sz="1100">
                  <a:latin typeface="Arial" pitchFamily="34" charset="0"/>
                  <a:ea typeface="華康中黑體"/>
                  <a:cs typeface="華康中黑體"/>
                </a:rPr>
                <a:t>Confidential/Draft</a:t>
              </a:r>
            </a:p>
          </p:txBody>
        </p:sp>
      </p:grpSp>
      <p:sp>
        <p:nvSpPr>
          <p:cNvPr id="1040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757238" y="511175"/>
            <a:ext cx="8582025" cy="93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41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7238" y="1446213"/>
            <a:ext cx="8582025" cy="541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</p:txBody>
      </p:sp>
      <p:sp>
        <p:nvSpPr>
          <p:cNvPr id="16" name="投影片編號版面配置區 5"/>
          <p:cNvSpPr txBox="1">
            <a:spLocks/>
          </p:cNvSpPr>
          <p:nvPr/>
        </p:nvSpPr>
        <p:spPr>
          <a:xfrm>
            <a:off x="7985372" y="7206307"/>
            <a:ext cx="2103438" cy="511175"/>
          </a:xfrm>
          <a:prstGeom prst="rect">
            <a:avLst/>
          </a:prstGeom>
        </p:spPr>
        <p:txBody>
          <a:bodyPr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9pPr>
          </a:lstStyle>
          <a:p>
            <a:pPr algn="r"/>
            <a:fld id="{3C05F5F6-6083-4378-802B-30F377CD15D6}" type="slidenum">
              <a:rPr lang="en-US" altLang="zh-TW" sz="1200" smtClean="0">
                <a:latin typeface="+mn-ea"/>
                <a:ea typeface="+mn-ea"/>
              </a:rPr>
              <a:pPr algn="r"/>
              <a:t>‹#›</a:t>
            </a:fld>
            <a:endParaRPr lang="en-US" altLang="zh-TW" sz="1200" dirty="0">
              <a:latin typeface="+mn-ea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+mj-lt"/>
          <a:ea typeface="+mj-ea"/>
          <a:cs typeface="+mj-cs"/>
        </a:defRPr>
      </a:lvl1pPr>
      <a:lvl2pPr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2pPr>
      <a:lvl3pPr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3pPr>
      <a:lvl4pPr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4pPr>
      <a:lvl5pPr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5pPr>
      <a:lvl6pPr marL="457200"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6pPr>
      <a:lvl7pPr marL="914400"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7pPr>
      <a:lvl8pPr marL="1371600"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8pPr>
      <a:lvl9pPr marL="1828800"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9pPr>
    </p:titleStyle>
    <p:bodyStyle>
      <a:lvl1pPr marL="381000" indent="-381000" algn="l" defTabSz="1014413" rtl="0" fontAlgn="base">
        <a:spcBef>
          <a:spcPct val="20000"/>
        </a:spcBef>
        <a:spcAft>
          <a:spcPct val="0"/>
        </a:spcAft>
        <a:buClr>
          <a:srgbClr val="DA0017"/>
        </a:buClr>
        <a:buChar char="•"/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823913" indent="-315913" algn="l" defTabSz="1014413" rtl="0" fontAlgn="base">
        <a:spcBef>
          <a:spcPct val="20000"/>
        </a:spcBef>
        <a:spcAft>
          <a:spcPct val="0"/>
        </a:spcAft>
        <a:buClr>
          <a:srgbClr val="DA0017"/>
        </a:buClr>
        <a:buChar char="–"/>
        <a:defRPr kumimoji="1" sz="2000">
          <a:solidFill>
            <a:schemeClr val="tx1"/>
          </a:solidFill>
          <a:latin typeface="+mn-lt"/>
          <a:ea typeface="+mn-ea"/>
          <a:cs typeface="+mn-cs"/>
        </a:defRPr>
      </a:lvl2pPr>
      <a:lvl3pPr marL="1268413" indent="-254000" algn="l" defTabSz="1014413" rtl="0" fontAlgn="base">
        <a:spcBef>
          <a:spcPct val="20000"/>
        </a:spcBef>
        <a:spcAft>
          <a:spcPct val="0"/>
        </a:spcAft>
        <a:buClr>
          <a:srgbClr val="DA0017"/>
        </a:buClr>
        <a:buChar char="•"/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774825" indent="-252413" algn="l" defTabSz="1014413" rtl="0" fontAlgn="base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Times New Roman" pitchFamily="18" charset="0"/>
          <a:ea typeface="+mn-ea"/>
          <a:cs typeface="+mn-cs"/>
        </a:defRPr>
      </a:lvl4pPr>
      <a:lvl5pPr marL="2282825" indent="-254000" algn="l" defTabSz="1014413" rtl="0" fontAlgn="base">
        <a:spcBef>
          <a:spcPct val="20000"/>
        </a:spcBef>
        <a:spcAft>
          <a:spcPct val="0"/>
        </a:spcAft>
        <a:buChar char="»"/>
        <a:defRPr kumimoji="1" sz="1300">
          <a:solidFill>
            <a:schemeClr val="tx1"/>
          </a:solidFill>
          <a:latin typeface="Times New Roman" pitchFamily="18" charset="0"/>
          <a:ea typeface="+mn-ea"/>
          <a:cs typeface="+mn-cs"/>
        </a:defRPr>
      </a:lvl5pPr>
      <a:lvl6pPr marL="2740025" indent="-254000" algn="l" defTabSz="1014413" rtl="0" fontAlgn="base">
        <a:spcBef>
          <a:spcPct val="20000"/>
        </a:spcBef>
        <a:spcAft>
          <a:spcPct val="0"/>
        </a:spcAft>
        <a:buChar char="»"/>
        <a:defRPr kumimoji="1" sz="1300">
          <a:solidFill>
            <a:schemeClr val="tx1"/>
          </a:solidFill>
          <a:latin typeface="Times New Roman" pitchFamily="18" charset="0"/>
          <a:ea typeface="+mn-ea"/>
          <a:cs typeface="+mn-cs"/>
        </a:defRPr>
      </a:lvl6pPr>
      <a:lvl7pPr marL="3197225" indent="-254000" algn="l" defTabSz="1014413" rtl="0" fontAlgn="base">
        <a:spcBef>
          <a:spcPct val="20000"/>
        </a:spcBef>
        <a:spcAft>
          <a:spcPct val="0"/>
        </a:spcAft>
        <a:buChar char="»"/>
        <a:defRPr kumimoji="1" sz="1300">
          <a:solidFill>
            <a:schemeClr val="tx1"/>
          </a:solidFill>
          <a:latin typeface="Times New Roman" pitchFamily="18" charset="0"/>
          <a:ea typeface="+mn-ea"/>
          <a:cs typeface="+mn-cs"/>
        </a:defRPr>
      </a:lvl7pPr>
      <a:lvl8pPr marL="3654425" indent="-254000" algn="l" defTabSz="1014413" rtl="0" fontAlgn="base">
        <a:spcBef>
          <a:spcPct val="20000"/>
        </a:spcBef>
        <a:spcAft>
          <a:spcPct val="0"/>
        </a:spcAft>
        <a:buChar char="»"/>
        <a:defRPr kumimoji="1" sz="1300">
          <a:solidFill>
            <a:schemeClr val="tx1"/>
          </a:solidFill>
          <a:latin typeface="Times New Roman" pitchFamily="18" charset="0"/>
          <a:ea typeface="+mn-ea"/>
          <a:cs typeface="+mn-cs"/>
        </a:defRPr>
      </a:lvl8pPr>
      <a:lvl9pPr marL="4111625" indent="-254000" algn="l" defTabSz="1014413" rtl="0" fontAlgn="base">
        <a:spcBef>
          <a:spcPct val="20000"/>
        </a:spcBef>
        <a:spcAft>
          <a:spcPct val="0"/>
        </a:spcAft>
        <a:buChar char="»"/>
        <a:defRPr kumimoji="1" sz="1300">
          <a:solidFill>
            <a:schemeClr val="tx1"/>
          </a:solidFill>
          <a:latin typeface="Times New Roman" pitchFamily="18" charset="0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7238" y="6977063"/>
            <a:ext cx="2103437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>
            <a:lvl1pPr defTabSz="1014413">
              <a:defRPr sz="1600"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49638" y="6977063"/>
            <a:ext cx="3197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>
            <a:lvl1pPr algn="ctr" defTabSz="1014413">
              <a:defRPr sz="1600"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85372" y="7134299"/>
            <a:ext cx="210343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>
            <a:lvl1pPr algn="r" defTabSz="1014413">
              <a:defRPr sz="1600">
                <a:latin typeface="+mn-ea"/>
                <a:ea typeface="+mn-ea"/>
              </a:defRPr>
            </a:lvl1pPr>
          </a:lstStyle>
          <a:p>
            <a:fld id="{40BF736C-243B-4CEE-9EF0-71C0CEA67D5E}" type="slidenum">
              <a:rPr lang="en-US" altLang="zh-TW" smtClean="0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grpSp>
        <p:nvGrpSpPr>
          <p:cNvPr id="1042" name="Group 18"/>
          <p:cNvGrpSpPr>
            <a:grpSpLocks/>
          </p:cNvGrpSpPr>
          <p:nvPr/>
        </p:nvGrpSpPr>
        <p:grpSpPr bwMode="auto">
          <a:xfrm>
            <a:off x="0" y="7086600"/>
            <a:ext cx="10096500" cy="569913"/>
            <a:chOff x="0" y="4464"/>
            <a:chExt cx="6360" cy="359"/>
          </a:xfrm>
        </p:grpSpPr>
        <p:grpSp>
          <p:nvGrpSpPr>
            <p:cNvPr id="1031" name="Group 7"/>
            <p:cNvGrpSpPr>
              <a:grpSpLocks/>
            </p:cNvGrpSpPr>
            <p:nvPr userDrawn="1"/>
          </p:nvGrpSpPr>
          <p:grpSpPr bwMode="auto">
            <a:xfrm>
              <a:off x="0" y="4464"/>
              <a:ext cx="6360" cy="359"/>
              <a:chOff x="0" y="4459"/>
              <a:chExt cx="6597" cy="484"/>
            </a:xfrm>
          </p:grpSpPr>
          <p:sp>
            <p:nvSpPr>
              <p:cNvPr id="1032" name="Rectangle 8"/>
              <p:cNvSpPr>
                <a:spLocks noChangeArrowheads="1"/>
              </p:cNvSpPr>
              <p:nvPr userDrawn="1"/>
            </p:nvSpPr>
            <p:spPr bwMode="auto">
              <a:xfrm>
                <a:off x="0" y="4459"/>
                <a:ext cx="6597" cy="484"/>
              </a:xfrm>
              <a:prstGeom prst="rect">
                <a:avLst/>
              </a:prstGeom>
              <a:solidFill>
                <a:srgbClr val="4C9C9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33" name="Rectangle 9"/>
              <p:cNvSpPr>
                <a:spLocks noChangeArrowheads="1"/>
              </p:cNvSpPr>
              <p:nvPr userDrawn="1"/>
            </p:nvSpPr>
            <p:spPr bwMode="auto">
              <a:xfrm>
                <a:off x="5824" y="4459"/>
                <a:ext cx="773" cy="484"/>
              </a:xfrm>
              <a:prstGeom prst="rect">
                <a:avLst/>
              </a:prstGeom>
              <a:solidFill>
                <a:srgbClr val="73B1A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34" name="Rectangle 10"/>
              <p:cNvSpPr>
                <a:spLocks noChangeArrowheads="1"/>
              </p:cNvSpPr>
              <p:nvPr userDrawn="1"/>
            </p:nvSpPr>
            <p:spPr bwMode="auto">
              <a:xfrm>
                <a:off x="0" y="4459"/>
                <a:ext cx="6597" cy="174"/>
              </a:xfrm>
              <a:prstGeom prst="rect">
                <a:avLst/>
              </a:prstGeom>
              <a:solidFill>
                <a:srgbClr val="80B8B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35" name="Rectangle 11"/>
              <p:cNvSpPr>
                <a:spLocks noChangeArrowheads="1"/>
              </p:cNvSpPr>
              <p:nvPr userDrawn="1"/>
            </p:nvSpPr>
            <p:spPr bwMode="auto">
              <a:xfrm>
                <a:off x="5824" y="4459"/>
                <a:ext cx="773" cy="174"/>
              </a:xfrm>
              <a:prstGeom prst="rect">
                <a:avLst/>
              </a:prstGeom>
              <a:solidFill>
                <a:srgbClr val="99C6C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036" name="Rectangle 12"/>
            <p:cNvSpPr>
              <a:spLocks noChangeArrowheads="1"/>
            </p:cNvSpPr>
            <p:nvPr userDrawn="1"/>
          </p:nvSpPr>
          <p:spPr bwMode="auto">
            <a:xfrm>
              <a:off x="539" y="4673"/>
              <a:ext cx="204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defTabSz="1162050" eaLnBrk="0" hangingPunct="0">
                <a:spcBef>
                  <a:spcPct val="50000"/>
                </a:spcBef>
              </a:pPr>
              <a:r>
                <a:rPr kumimoji="0" lang="en-GB" sz="1000">
                  <a:solidFill>
                    <a:srgbClr val="01544C"/>
                  </a:solidFill>
                  <a:latin typeface="Arial" pitchFamily="34" charset="0"/>
                </a:rPr>
                <a:t>© C</a:t>
              </a:r>
              <a:r>
                <a:rPr kumimoji="0" lang="en-GB" altLang="zh-TW" sz="1000">
                  <a:solidFill>
                    <a:srgbClr val="01544C"/>
                  </a:solidFill>
                  <a:latin typeface="Arial" pitchFamily="34" charset="0"/>
                </a:rPr>
                <a:t>TBC</a:t>
              </a:r>
              <a:endParaRPr kumimoji="0" lang="en-GB" sz="1000">
                <a:solidFill>
                  <a:srgbClr val="01544C"/>
                </a:solidFill>
                <a:latin typeface="Arial" pitchFamily="34" charset="0"/>
              </a:endParaRPr>
            </a:p>
          </p:txBody>
        </p:sp>
        <p:sp>
          <p:nvSpPr>
            <p:cNvPr id="1038" name="Text Box 14"/>
            <p:cNvSpPr txBox="1">
              <a:spLocks noChangeArrowheads="1"/>
            </p:cNvSpPr>
            <p:nvPr userDrawn="1"/>
          </p:nvSpPr>
          <p:spPr bwMode="auto">
            <a:xfrm>
              <a:off x="3988" y="4655"/>
              <a:ext cx="1574" cy="1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10144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508000" defTabSz="10144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014413" defTabSz="10144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522413" defTabSz="10144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28825" defTabSz="10144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486025" defTabSz="10144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43225" defTabSz="10144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00425" defTabSz="10144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57625" defTabSz="10144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r>
                <a:rPr kumimoji="0" lang="en-US" altLang="zh-TW" sz="1100">
                  <a:solidFill>
                    <a:srgbClr val="000000"/>
                  </a:solidFill>
                  <a:latin typeface="Arial" pitchFamily="34" charset="0"/>
                  <a:ea typeface="華康中黑體"/>
                  <a:cs typeface="華康中黑體"/>
                </a:rPr>
                <a:t>Confidential/Draft</a:t>
              </a:r>
            </a:p>
          </p:txBody>
        </p:sp>
      </p:grpSp>
      <p:sp>
        <p:nvSpPr>
          <p:cNvPr id="1040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757238" y="511175"/>
            <a:ext cx="8582025" cy="93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41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7238" y="1446213"/>
            <a:ext cx="8582025" cy="541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</p:txBody>
      </p:sp>
      <p:sp>
        <p:nvSpPr>
          <p:cNvPr id="16" name="投影片編號版面配置區 5"/>
          <p:cNvSpPr txBox="1">
            <a:spLocks/>
          </p:cNvSpPr>
          <p:nvPr/>
        </p:nvSpPr>
        <p:spPr>
          <a:xfrm>
            <a:off x="7985372" y="7206307"/>
            <a:ext cx="2103438" cy="511175"/>
          </a:xfrm>
          <a:prstGeom prst="rect">
            <a:avLst/>
          </a:prstGeom>
        </p:spPr>
        <p:txBody>
          <a:bodyPr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9pPr>
          </a:lstStyle>
          <a:p>
            <a:pPr algn="r"/>
            <a:fld id="{3C05F5F6-6083-4378-802B-30F377CD15D6}" type="slidenum">
              <a:rPr lang="en-US" altLang="zh-TW" sz="1200" smtClean="0">
                <a:solidFill>
                  <a:srgbClr val="000000"/>
                </a:solidFill>
                <a:latin typeface="微軟正黑體"/>
                <a:ea typeface="微軟正黑體"/>
              </a:rPr>
              <a:pPr algn="r"/>
              <a:t>‹#›</a:t>
            </a:fld>
            <a:endParaRPr lang="en-US" altLang="zh-TW" sz="1200" dirty="0">
              <a:solidFill>
                <a:srgbClr val="000000"/>
              </a:solidFill>
              <a:latin typeface="微軟正黑體"/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624363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+mj-lt"/>
          <a:ea typeface="+mj-ea"/>
          <a:cs typeface="+mj-cs"/>
        </a:defRPr>
      </a:lvl1pPr>
      <a:lvl2pPr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2pPr>
      <a:lvl3pPr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3pPr>
      <a:lvl4pPr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4pPr>
      <a:lvl5pPr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5pPr>
      <a:lvl6pPr marL="457200"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6pPr>
      <a:lvl7pPr marL="914400"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7pPr>
      <a:lvl8pPr marL="1371600"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8pPr>
      <a:lvl9pPr marL="1828800"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9pPr>
    </p:titleStyle>
    <p:bodyStyle>
      <a:lvl1pPr marL="381000" indent="-381000" algn="l" defTabSz="1014413" rtl="0" fontAlgn="base">
        <a:spcBef>
          <a:spcPct val="20000"/>
        </a:spcBef>
        <a:spcAft>
          <a:spcPct val="0"/>
        </a:spcAft>
        <a:buClr>
          <a:srgbClr val="DA0017"/>
        </a:buClr>
        <a:buChar char="•"/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823913" indent="-315913" algn="l" defTabSz="1014413" rtl="0" fontAlgn="base">
        <a:spcBef>
          <a:spcPct val="20000"/>
        </a:spcBef>
        <a:spcAft>
          <a:spcPct val="0"/>
        </a:spcAft>
        <a:buClr>
          <a:srgbClr val="DA0017"/>
        </a:buClr>
        <a:buChar char="–"/>
        <a:defRPr kumimoji="1" sz="2000">
          <a:solidFill>
            <a:schemeClr val="tx1"/>
          </a:solidFill>
          <a:latin typeface="+mn-lt"/>
          <a:ea typeface="+mn-ea"/>
          <a:cs typeface="+mn-cs"/>
        </a:defRPr>
      </a:lvl2pPr>
      <a:lvl3pPr marL="1268413" indent="-254000" algn="l" defTabSz="1014413" rtl="0" fontAlgn="base">
        <a:spcBef>
          <a:spcPct val="20000"/>
        </a:spcBef>
        <a:spcAft>
          <a:spcPct val="0"/>
        </a:spcAft>
        <a:buClr>
          <a:srgbClr val="DA0017"/>
        </a:buClr>
        <a:buChar char="•"/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774825" indent="-252413" algn="l" defTabSz="1014413" rtl="0" fontAlgn="base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Times New Roman" pitchFamily="18" charset="0"/>
          <a:ea typeface="+mn-ea"/>
          <a:cs typeface="+mn-cs"/>
        </a:defRPr>
      </a:lvl4pPr>
      <a:lvl5pPr marL="2282825" indent="-254000" algn="l" defTabSz="1014413" rtl="0" fontAlgn="base">
        <a:spcBef>
          <a:spcPct val="20000"/>
        </a:spcBef>
        <a:spcAft>
          <a:spcPct val="0"/>
        </a:spcAft>
        <a:buChar char="»"/>
        <a:defRPr kumimoji="1" sz="1300">
          <a:solidFill>
            <a:schemeClr val="tx1"/>
          </a:solidFill>
          <a:latin typeface="Times New Roman" pitchFamily="18" charset="0"/>
          <a:ea typeface="+mn-ea"/>
          <a:cs typeface="+mn-cs"/>
        </a:defRPr>
      </a:lvl5pPr>
      <a:lvl6pPr marL="2740025" indent="-254000" algn="l" defTabSz="1014413" rtl="0" fontAlgn="base">
        <a:spcBef>
          <a:spcPct val="20000"/>
        </a:spcBef>
        <a:spcAft>
          <a:spcPct val="0"/>
        </a:spcAft>
        <a:buChar char="»"/>
        <a:defRPr kumimoji="1" sz="1300">
          <a:solidFill>
            <a:schemeClr val="tx1"/>
          </a:solidFill>
          <a:latin typeface="Times New Roman" pitchFamily="18" charset="0"/>
          <a:ea typeface="+mn-ea"/>
          <a:cs typeface="+mn-cs"/>
        </a:defRPr>
      </a:lvl6pPr>
      <a:lvl7pPr marL="3197225" indent="-254000" algn="l" defTabSz="1014413" rtl="0" fontAlgn="base">
        <a:spcBef>
          <a:spcPct val="20000"/>
        </a:spcBef>
        <a:spcAft>
          <a:spcPct val="0"/>
        </a:spcAft>
        <a:buChar char="»"/>
        <a:defRPr kumimoji="1" sz="1300">
          <a:solidFill>
            <a:schemeClr val="tx1"/>
          </a:solidFill>
          <a:latin typeface="Times New Roman" pitchFamily="18" charset="0"/>
          <a:ea typeface="+mn-ea"/>
          <a:cs typeface="+mn-cs"/>
        </a:defRPr>
      </a:lvl7pPr>
      <a:lvl8pPr marL="3654425" indent="-254000" algn="l" defTabSz="1014413" rtl="0" fontAlgn="base">
        <a:spcBef>
          <a:spcPct val="20000"/>
        </a:spcBef>
        <a:spcAft>
          <a:spcPct val="0"/>
        </a:spcAft>
        <a:buChar char="»"/>
        <a:defRPr kumimoji="1" sz="1300">
          <a:solidFill>
            <a:schemeClr val="tx1"/>
          </a:solidFill>
          <a:latin typeface="Times New Roman" pitchFamily="18" charset="0"/>
          <a:ea typeface="+mn-ea"/>
          <a:cs typeface="+mn-cs"/>
        </a:defRPr>
      </a:lvl8pPr>
      <a:lvl9pPr marL="4111625" indent="-254000" algn="l" defTabSz="1014413" rtl="0" fontAlgn="base">
        <a:spcBef>
          <a:spcPct val="20000"/>
        </a:spcBef>
        <a:spcAft>
          <a:spcPct val="0"/>
        </a:spcAft>
        <a:buChar char="»"/>
        <a:defRPr kumimoji="1" sz="1300">
          <a:solidFill>
            <a:schemeClr val="tx1"/>
          </a:solidFill>
          <a:latin typeface="Times New Roman" pitchFamily="18" charset="0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tm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1.xml"/><Relationship Id="rId4" Type="http://schemas.openxmlformats.org/officeDocument/2006/relationships/image" Target="../media/image19.tm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5" Type="http://schemas.microsoft.com/office/2007/relationships/hdphoto" Target="../media/hdphoto1.wdp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tmp"/><Relationship Id="rId3" Type="http://schemas.openxmlformats.org/officeDocument/2006/relationships/notesSlide" Target="../notesSlides/notesSlide20.xml"/><Relationship Id="rId7" Type="http://schemas.microsoft.com/office/2007/relationships/hdphoto" Target="../media/hdphoto3.wdp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6" Type="http://schemas.openxmlformats.org/officeDocument/2006/relationships/image" Target="../media/image22.png"/><Relationship Id="rId5" Type="http://schemas.microsoft.com/office/2007/relationships/hdphoto" Target="../media/hdphoto2.wdp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Relationship Id="rId4" Type="http://schemas.openxmlformats.org/officeDocument/2006/relationships/image" Target="../media/image26.tm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Relationship Id="rId6" Type="http://schemas.openxmlformats.org/officeDocument/2006/relationships/image" Target="../media/image29.tmp"/><Relationship Id="rId5" Type="http://schemas.openxmlformats.org/officeDocument/2006/relationships/image" Target="../media/image28.tmp"/><Relationship Id="rId4" Type="http://schemas.openxmlformats.org/officeDocument/2006/relationships/image" Target="../media/image27.tm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Relationship Id="rId4" Type="http://schemas.openxmlformats.org/officeDocument/2006/relationships/image" Target="../media/image30.tm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.xml"/><Relationship Id="rId4" Type="http://schemas.openxmlformats.org/officeDocument/2006/relationships/image" Target="../media/image31.tm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252413" y="1472580"/>
            <a:ext cx="8582025" cy="1276350"/>
          </a:xfrm>
          <a:noFill/>
          <a:ln/>
        </p:spPr>
        <p:txBody>
          <a:bodyPr/>
          <a:lstStyle/>
          <a:p>
            <a:r>
              <a:rPr lang="en-US" altLang="zh-TW" sz="3800" dirty="0" smtClean="0">
                <a:latin typeface="Arial" pitchFamily="34" charset="0"/>
                <a:ea typeface="微軟正黑體" pitchFamily="34" charset="-120"/>
              </a:rPr>
              <a:t>2020</a:t>
            </a:r>
            <a:r>
              <a:rPr lang="zh-TW" altLang="en-US" sz="3800" dirty="0" smtClean="0">
                <a:latin typeface="Arial" pitchFamily="34" charset="0"/>
                <a:ea typeface="微軟正黑體" pitchFamily="34" charset="-120"/>
              </a:rPr>
              <a:t>實習計畫期末報告</a:t>
            </a:r>
            <a:r>
              <a:rPr lang="en-US" altLang="zh-TW" sz="3800" dirty="0" smtClean="0">
                <a:latin typeface="Arial" pitchFamily="34" charset="0"/>
                <a:ea typeface="微軟正黑體" pitchFamily="34" charset="-120"/>
              </a:rPr>
              <a:t/>
            </a:r>
            <a:br>
              <a:rPr lang="en-US" altLang="zh-TW" sz="3800" dirty="0" smtClean="0">
                <a:latin typeface="Arial" pitchFamily="34" charset="0"/>
                <a:ea typeface="微軟正黑體" pitchFamily="34" charset="-120"/>
              </a:rPr>
            </a:br>
            <a:r>
              <a:rPr lang="en-US" altLang="zh-TW" sz="3800" dirty="0" err="1" smtClean="0">
                <a:latin typeface="Arial" pitchFamily="34" charset="0"/>
                <a:ea typeface="微軟正黑體" pitchFamily="34" charset="-120"/>
              </a:rPr>
              <a:t>DevOps</a:t>
            </a:r>
            <a:endParaRPr lang="en-US" altLang="zh-TW" sz="3800" dirty="0">
              <a:latin typeface="Arial" pitchFamily="34" charset="0"/>
              <a:ea typeface="微軟正黑體" pitchFamily="34" charset="-120"/>
            </a:endParaRPr>
          </a:p>
        </p:txBody>
      </p:sp>
      <p:sp>
        <p:nvSpPr>
          <p:cNvPr id="2083" name="Text Box 35"/>
          <p:cNvSpPr txBox="1">
            <a:spLocks noChangeArrowheads="1"/>
          </p:cNvSpPr>
          <p:nvPr/>
        </p:nvSpPr>
        <p:spPr bwMode="auto">
          <a:xfrm>
            <a:off x="2455962" y="4261098"/>
            <a:ext cx="6478588" cy="53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453" tIns="50726" rIns="101453" bIns="50726">
            <a:spAutoFit/>
          </a:bodyPr>
          <a:lstStyle>
            <a:lvl1pPr defTabSz="1014413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508000" defTabSz="1014413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014413" defTabSz="1014413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522413" defTabSz="1014413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28825" defTabSz="1014413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486025" defTabSz="1014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43225" defTabSz="1014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00425" defTabSz="1014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57625" defTabSz="1014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 eaLnBrk="0" hangingPunct="0">
              <a:spcBef>
                <a:spcPct val="50000"/>
              </a:spcBef>
            </a:pPr>
            <a:r>
              <a:rPr kumimoji="0" lang="en-US" altLang="zh-TW" sz="2800" b="1" dirty="0" smtClean="0">
                <a:solidFill>
                  <a:srgbClr val="FFFFFF"/>
                </a:solidFill>
                <a:latin typeface="Arial" pitchFamily="34" charset="0"/>
                <a:ea typeface="微軟正黑體" pitchFamily="34" charset="-120"/>
                <a:cs typeface="華康中黑體"/>
              </a:rPr>
              <a:t>Z00045984</a:t>
            </a:r>
            <a:r>
              <a:rPr kumimoji="0" lang="zh-TW" altLang="en-US" sz="2800" b="1" dirty="0" smtClean="0">
                <a:solidFill>
                  <a:srgbClr val="FFFFFF"/>
                </a:solidFill>
                <a:latin typeface="Arial" pitchFamily="34" charset="0"/>
                <a:ea typeface="微軟正黑體" pitchFamily="34" charset="-120"/>
                <a:cs typeface="華康中黑體"/>
              </a:rPr>
              <a:t> 陸冠綸</a:t>
            </a:r>
            <a:endParaRPr kumimoji="0" lang="en-US" altLang="zh-TW" sz="2800" b="1" dirty="0">
              <a:solidFill>
                <a:srgbClr val="FFFFFF"/>
              </a:solidFill>
              <a:latin typeface="Arial" pitchFamily="34" charset="0"/>
              <a:ea typeface="微軟正黑體" pitchFamily="34" charset="-120"/>
              <a:cs typeface="華康中黑體"/>
            </a:endParaRPr>
          </a:p>
        </p:txBody>
      </p:sp>
    </p:spTree>
    <p:extLst>
      <p:ext uri="{BB962C8B-B14F-4D97-AF65-F5344CB8AC3E}">
        <p14:creationId xmlns:p14="http://schemas.microsoft.com/office/powerpoint/2010/main" val="304566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1-6.CSLAW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endParaRPr lang="en-US" altLang="zh-TW" dirty="0">
              <a:latin typeface="+mn-ea"/>
            </a:endParaRP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69" y="1236762"/>
            <a:ext cx="3384377" cy="475252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112146" y="2316882"/>
            <a:ext cx="549749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存放</a:t>
            </a:r>
            <a:r>
              <a:rPr lang="en-US" altLang="zh-TW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Email </a:t>
            </a:r>
            <a:r>
              <a:rPr lang="zh-TW" altLang="en-US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模板</a:t>
            </a:r>
            <a:endParaRPr lang="zh-TW" altLang="zh-TW" sz="2200" dirty="0">
              <a:solidFill>
                <a:srgbClr val="000000"/>
              </a:solidFill>
              <a:latin typeface="微軟正黑體"/>
              <a:ea typeface="微軟正黑體"/>
            </a:endParaRPr>
          </a:p>
          <a:p>
            <a:endParaRPr lang="en-US" altLang="zh-TW" sz="2200" dirty="0" smtClean="0">
              <a:solidFill>
                <a:srgbClr val="000000"/>
              </a:solidFill>
              <a:latin typeface="微軟正黑體"/>
              <a:ea typeface="微軟正黑體"/>
            </a:endParaRPr>
          </a:p>
          <a:p>
            <a:r>
              <a:rPr lang="zh-TW" altLang="en-US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原始碼與</a:t>
            </a:r>
            <a:r>
              <a:rPr lang="en-US" altLang="zh-TW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UT</a:t>
            </a:r>
            <a:endParaRPr lang="en-US" altLang="zh-TW" sz="2200" dirty="0">
              <a:solidFill>
                <a:srgbClr val="000000"/>
              </a:solidFill>
              <a:latin typeface="微軟正黑體"/>
              <a:ea typeface="微軟正黑體"/>
            </a:endParaRPr>
          </a:p>
          <a:p>
            <a:endParaRPr lang="en-US" altLang="zh-TW" sz="2200" b="1" dirty="0" smtClean="0">
              <a:solidFill>
                <a:srgbClr val="000000"/>
              </a:solidFill>
              <a:latin typeface="微軟正黑體"/>
              <a:ea typeface="微軟正黑體"/>
            </a:endParaRPr>
          </a:p>
          <a:p>
            <a:r>
              <a:rPr lang="zh-TW" altLang="zh-TW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不想</a:t>
            </a:r>
            <a:r>
              <a:rPr lang="zh-TW" altLang="zh-TW" sz="2200" dirty="0">
                <a:solidFill>
                  <a:srgbClr val="000000"/>
                </a:solidFill>
                <a:latin typeface="微軟正黑體"/>
                <a:ea typeface="微軟正黑體"/>
              </a:rPr>
              <a:t>被系統追蹤紀錄的檔案清單，要再專案開始前加入</a:t>
            </a:r>
            <a:r>
              <a:rPr lang="en-US" altLang="zh-TW" sz="2200" dirty="0" err="1">
                <a:solidFill>
                  <a:srgbClr val="000000"/>
                </a:solidFill>
                <a:latin typeface="微軟正黑體"/>
                <a:ea typeface="微軟正黑體"/>
              </a:rPr>
              <a:t>gitignore</a:t>
            </a:r>
            <a:r>
              <a:rPr lang="zh-TW" altLang="zh-TW" sz="2200" dirty="0">
                <a:solidFill>
                  <a:srgbClr val="000000"/>
                </a:solidFill>
                <a:latin typeface="微軟正黑體"/>
                <a:ea typeface="微軟正黑體"/>
              </a:rPr>
              <a:t>才有效</a:t>
            </a:r>
          </a:p>
          <a:p>
            <a:pPr>
              <a:lnSpc>
                <a:spcPct val="200000"/>
              </a:lnSpc>
            </a:pPr>
            <a:r>
              <a:rPr lang="zh-TW" altLang="zh-TW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記錄</a:t>
            </a:r>
            <a:r>
              <a:rPr lang="en-US" altLang="zh-TW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 </a:t>
            </a:r>
            <a:r>
              <a:rPr lang="en-US" altLang="zh-TW" sz="2200" dirty="0">
                <a:solidFill>
                  <a:srgbClr val="000000"/>
                </a:solidFill>
                <a:latin typeface="微軟正黑體"/>
                <a:ea typeface="微軟正黑體"/>
              </a:rPr>
              <a:t>pipeline </a:t>
            </a:r>
            <a:r>
              <a:rPr lang="zh-TW" altLang="zh-TW" sz="2200" dirty="0">
                <a:solidFill>
                  <a:srgbClr val="000000"/>
                </a:solidFill>
                <a:latin typeface="微軟正黑體"/>
                <a:ea typeface="微軟正黑體"/>
              </a:rPr>
              <a:t>階段訊息 環境變數及</a:t>
            </a:r>
            <a:r>
              <a:rPr lang="zh-TW" altLang="zh-TW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參數</a:t>
            </a:r>
            <a:endParaRPr lang="zh-TW" altLang="zh-TW" sz="2200" dirty="0">
              <a:solidFill>
                <a:srgbClr val="000000"/>
              </a:solidFill>
              <a:latin typeface="微軟正黑體"/>
              <a:ea typeface="微軟正黑體"/>
            </a:endParaRPr>
          </a:p>
          <a:p>
            <a:pPr>
              <a:lnSpc>
                <a:spcPct val="200000"/>
              </a:lnSpc>
            </a:pPr>
            <a:r>
              <a:rPr lang="en-US" altLang="zh-TW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Pom.xml(Project </a:t>
            </a:r>
            <a:r>
              <a:rPr lang="en-US" altLang="zh-TW" sz="2200" dirty="0">
                <a:solidFill>
                  <a:srgbClr val="000000"/>
                </a:solidFill>
                <a:latin typeface="微軟正黑體"/>
                <a:ea typeface="微軟正黑體"/>
              </a:rPr>
              <a:t>Object Model</a:t>
            </a:r>
            <a:r>
              <a:rPr lang="zh-TW" altLang="zh-TW" sz="2200" dirty="0">
                <a:solidFill>
                  <a:srgbClr val="000000"/>
                </a:solidFill>
                <a:latin typeface="微軟正黑體"/>
                <a:ea typeface="微軟正黑體"/>
              </a:rPr>
              <a:t>，</a:t>
            </a:r>
            <a:r>
              <a:rPr lang="en-US" altLang="zh-TW" sz="2200" dirty="0">
                <a:solidFill>
                  <a:srgbClr val="000000"/>
                </a:solidFill>
                <a:latin typeface="微軟正黑體"/>
                <a:ea typeface="微軟正黑體"/>
              </a:rPr>
              <a:t>POM)</a:t>
            </a:r>
            <a:endParaRPr lang="zh-TW" altLang="zh-TW" sz="2200" dirty="0">
              <a:solidFill>
                <a:srgbClr val="000000"/>
              </a:solidFill>
              <a:latin typeface="微軟正黑體"/>
              <a:ea typeface="微軟正黑體"/>
            </a:endParaRPr>
          </a:p>
          <a:p>
            <a:r>
              <a:rPr lang="en-US" altLang="zh-TW" sz="2200" dirty="0">
                <a:solidFill>
                  <a:srgbClr val="000000"/>
                </a:solidFill>
                <a:latin typeface="微軟正黑體"/>
                <a:ea typeface="微軟正黑體"/>
              </a:rPr>
              <a:t>Maven</a:t>
            </a:r>
            <a:r>
              <a:rPr lang="zh-TW" altLang="zh-TW" sz="2200" dirty="0">
                <a:solidFill>
                  <a:srgbClr val="000000"/>
                </a:solidFill>
                <a:latin typeface="微軟正黑體"/>
                <a:ea typeface="微軟正黑體"/>
              </a:rPr>
              <a:t>記錄版本參數，統一管理參數 </a:t>
            </a:r>
          </a:p>
          <a:p>
            <a:endParaRPr lang="zh-TW" altLang="en-US" dirty="0" err="1" smtClean="0">
              <a:solidFill>
                <a:srgbClr val="000000"/>
              </a:solidFill>
              <a:latin typeface="Arial"/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331667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727770" y="516682"/>
            <a:ext cx="8582025" cy="935038"/>
          </a:xfrm>
        </p:spPr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CSLAW</a:t>
            </a:r>
            <a:r>
              <a:rPr lang="zh-TW" altLang="en-US" dirty="0" smtClean="0">
                <a:latin typeface="+mn-ea"/>
                <a:ea typeface="+mn-ea"/>
              </a:rPr>
              <a:t> </a:t>
            </a:r>
            <a:r>
              <a:rPr lang="en-US" altLang="zh-TW" dirty="0" smtClean="0">
                <a:latin typeface="+mn-ea"/>
                <a:ea typeface="+mn-ea"/>
              </a:rPr>
              <a:t>Unit Test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99778" y="1380778"/>
            <a:ext cx="8582025" cy="432048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altLang="zh-TW" sz="2400" b="1" dirty="0" smtClean="0">
                <a:latin typeface="+mn-ea"/>
              </a:rPr>
              <a:t>NotificationMail.java</a:t>
            </a: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r>
              <a:rPr lang="en-US" altLang="zh-TW" dirty="0" smtClean="0">
                <a:latin typeface="+mn-ea"/>
              </a:rPr>
              <a:t>@Before</a:t>
            </a:r>
            <a:r>
              <a:rPr lang="zh-TW" altLang="en-US" dirty="0" smtClean="0"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-</a:t>
            </a:r>
            <a:r>
              <a:rPr lang="zh-TW" altLang="en-US" dirty="0" smtClean="0">
                <a:latin typeface="+mn-ea"/>
              </a:rPr>
              <a:t> 每個</a:t>
            </a:r>
            <a:r>
              <a:rPr lang="en-US" altLang="zh-TW" dirty="0" smtClean="0">
                <a:latin typeface="+mn-ea"/>
              </a:rPr>
              <a:t>Test</a:t>
            </a:r>
            <a:r>
              <a:rPr lang="zh-TW" altLang="en-US" dirty="0" smtClean="0">
                <a:latin typeface="+mn-ea"/>
              </a:rPr>
              <a:t>前預做的動作</a:t>
            </a: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TW" dirty="0" err="1" smtClean="0">
                <a:latin typeface="+mn-ea"/>
              </a:rPr>
              <a:t>assertEquals</a:t>
            </a:r>
            <a:r>
              <a:rPr lang="en-US" altLang="zh-TW" dirty="0" smtClean="0">
                <a:latin typeface="+mn-ea"/>
              </a:rPr>
              <a:t>(</a:t>
            </a:r>
            <a:r>
              <a:rPr lang="zh-TW" altLang="en-US" dirty="0" smtClean="0">
                <a:latin typeface="+mn-ea"/>
              </a:rPr>
              <a:t> </a:t>
            </a:r>
            <a:r>
              <a:rPr lang="en-US" altLang="zh-TW" b="1" dirty="0" smtClean="0">
                <a:solidFill>
                  <a:srgbClr val="0000FF"/>
                </a:solidFill>
                <a:latin typeface="+mn-ea"/>
              </a:rPr>
              <a:t>Test</a:t>
            </a:r>
            <a:r>
              <a:rPr lang="zh-TW" altLang="en-US" b="1" dirty="0" smtClean="0">
                <a:solidFill>
                  <a:srgbClr val="0000FF"/>
                </a:solidFill>
                <a:latin typeface="+mn-ea"/>
              </a:rPr>
              <a:t>中做出來的結果</a:t>
            </a:r>
            <a:r>
              <a:rPr lang="en-US" altLang="zh-TW" dirty="0" smtClean="0">
                <a:latin typeface="+mn-ea"/>
              </a:rPr>
              <a:t>,</a:t>
            </a:r>
            <a:r>
              <a:rPr lang="zh-TW" altLang="en-US" b="1" dirty="0" smtClean="0">
                <a:solidFill>
                  <a:srgbClr val="FF0000"/>
                </a:solidFill>
                <a:latin typeface="+mn-ea"/>
              </a:rPr>
              <a:t>實際透過原始碼跑出來的結果</a:t>
            </a:r>
            <a:r>
              <a:rPr lang="en-US" altLang="zh-TW" dirty="0" smtClean="0">
                <a:latin typeface="+mn-ea"/>
              </a:rPr>
              <a:t>)</a:t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</p:txBody>
      </p:sp>
      <p:pic>
        <p:nvPicPr>
          <p:cNvPr id="7" name="圖片 6" descr="git - cslaw/src/test/java/com/ebizprise/ctbc/project/model/NotificationMailTest.java - Eclipse ID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38" t="29169" r="46235" b="46789"/>
          <a:stretch/>
        </p:blipFill>
        <p:spPr>
          <a:xfrm>
            <a:off x="1159816" y="3036962"/>
            <a:ext cx="6937487" cy="264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81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727770" y="516682"/>
            <a:ext cx="8582025" cy="935038"/>
          </a:xfrm>
        </p:spPr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CSLAW</a:t>
            </a:r>
            <a:r>
              <a:rPr lang="zh-TW" altLang="en-US" dirty="0" smtClean="0">
                <a:latin typeface="+mn-ea"/>
                <a:ea typeface="+mn-ea"/>
              </a:rPr>
              <a:t> </a:t>
            </a:r>
            <a:r>
              <a:rPr lang="en-US" altLang="zh-TW" dirty="0" smtClean="0">
                <a:latin typeface="+mn-ea"/>
                <a:ea typeface="+mn-ea"/>
              </a:rPr>
              <a:t>Unit Test</a:t>
            </a:r>
            <a:r>
              <a:rPr lang="en-US" altLang="zh-TW" dirty="0">
                <a:latin typeface="+mn-ea"/>
              </a:rPr>
              <a:t>(Cont.)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99778" y="1380778"/>
            <a:ext cx="8582025" cy="432048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altLang="zh-TW" sz="2400" b="1" dirty="0" smtClean="0">
                <a:latin typeface="+mn-ea"/>
              </a:rPr>
              <a:t>NotificationMail.java</a:t>
            </a: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r>
              <a:rPr lang="zh-TW" altLang="en-US" dirty="0" smtClean="0">
                <a:latin typeface="+mn-ea"/>
              </a:rPr>
              <a:t>第一個卡關</a:t>
            </a:r>
            <a:r>
              <a:rPr lang="en-US" altLang="zh-TW" dirty="0" smtClean="0">
                <a:latin typeface="+mn-ea"/>
              </a:rPr>
              <a:t>:</a:t>
            </a:r>
            <a:r>
              <a:rPr lang="en-US" altLang="zh-TW" dirty="0" err="1" smtClean="0">
                <a:latin typeface="+mn-ea"/>
              </a:rPr>
              <a:t>ToString</a:t>
            </a:r>
            <a:r>
              <a:rPr lang="en-US" altLang="zh-TW" dirty="0" smtClean="0">
                <a:latin typeface="+mn-ea"/>
              </a:rPr>
              <a:t>()</a:t>
            </a:r>
          </a:p>
          <a:p>
            <a:pPr marL="0" indent="0">
              <a:buNone/>
            </a:pPr>
            <a:r>
              <a:rPr lang="zh-TW" altLang="en-US" dirty="0" smtClean="0">
                <a:latin typeface="+mn-ea"/>
              </a:rPr>
              <a:t>沒有辦法透過原始碼知道</a:t>
            </a:r>
            <a:r>
              <a:rPr lang="en-US" altLang="zh-TW" dirty="0" smtClean="0">
                <a:latin typeface="+mn-ea"/>
              </a:rPr>
              <a:t>return</a:t>
            </a:r>
            <a:r>
              <a:rPr lang="zh-TW" altLang="en-US" dirty="0" smtClean="0">
                <a:latin typeface="+mn-ea"/>
              </a:rPr>
              <a:t>結果長怎樣</a:t>
            </a: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  <a:p>
            <a:pPr marL="0" indent="0">
              <a:buNone/>
            </a:pP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r>
              <a:rPr lang="zh-TW" altLang="en-US" dirty="0" smtClean="0">
                <a:latin typeface="+mn-ea"/>
              </a:rPr>
              <a:t>要透過錯誤訊息才知道回傳的格式</a:t>
            </a: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  <a:p>
            <a:pPr marL="0" indent="0">
              <a:buNone/>
            </a:pP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  <a:p>
            <a:pPr marL="0" indent="0">
              <a:buNone/>
            </a:pP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r>
              <a:rPr lang="zh-TW" altLang="en-US" dirty="0">
                <a:latin typeface="+mn-ea"/>
              </a:rPr>
              <a:t>接著</a:t>
            </a:r>
            <a:r>
              <a:rPr lang="zh-TW" altLang="en-US" dirty="0" smtClean="0">
                <a:latin typeface="+mn-ea"/>
              </a:rPr>
              <a:t>要在測試檔中湊出</a:t>
            </a:r>
            <a:r>
              <a:rPr lang="zh-TW" altLang="en-US" dirty="0">
                <a:latin typeface="+mn-ea"/>
              </a:rPr>
              <a:t>與實際回傳相同的</a:t>
            </a:r>
            <a:r>
              <a:rPr lang="zh-TW" altLang="en-US" dirty="0" smtClean="0">
                <a:latin typeface="+mn-ea"/>
              </a:rPr>
              <a:t>字串。</a:t>
            </a: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86" y="2688409"/>
            <a:ext cx="6839905" cy="743054"/>
          </a:xfrm>
          <a:prstGeom prst="rect">
            <a:avLst/>
          </a:prstGeo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964"/>
          <a:stretch/>
        </p:blipFill>
        <p:spPr>
          <a:xfrm>
            <a:off x="880468" y="3901058"/>
            <a:ext cx="6390968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72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727770" y="516682"/>
            <a:ext cx="8582025" cy="935038"/>
          </a:xfrm>
        </p:spPr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CSLAW</a:t>
            </a:r>
            <a:r>
              <a:rPr lang="zh-TW" altLang="en-US" dirty="0" smtClean="0">
                <a:latin typeface="+mn-ea"/>
                <a:ea typeface="+mn-ea"/>
              </a:rPr>
              <a:t> </a:t>
            </a:r>
            <a:r>
              <a:rPr lang="en-US" altLang="zh-TW" dirty="0" smtClean="0">
                <a:latin typeface="+mn-ea"/>
                <a:ea typeface="+mn-ea"/>
              </a:rPr>
              <a:t>Unit Test</a:t>
            </a:r>
            <a:r>
              <a:rPr lang="en-US" altLang="zh-TW" dirty="0">
                <a:latin typeface="+mn-ea"/>
              </a:rPr>
              <a:t>(Cont.)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99778" y="1380778"/>
            <a:ext cx="8582025" cy="432048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altLang="zh-TW" sz="2400" b="1" dirty="0" smtClean="0">
                <a:latin typeface="+mn-ea"/>
              </a:rPr>
              <a:t>NotificationMail.java</a:t>
            </a:r>
          </a:p>
          <a:p>
            <a:pPr marL="0" indent="0">
              <a:buNone/>
            </a:pPr>
            <a:r>
              <a:rPr lang="en-US" altLang="zh-TW" dirty="0" smtClean="0">
                <a:latin typeface="+mn-ea"/>
              </a:rPr>
              <a:t>1.</a:t>
            </a:r>
            <a:r>
              <a:rPr lang="zh-TW" altLang="en-US" dirty="0" smtClean="0">
                <a:latin typeface="+mn-ea"/>
              </a:rPr>
              <a:t>第一行檔案資訊用</a:t>
            </a:r>
            <a:r>
              <a:rPr lang="en-US" altLang="zh-TW" dirty="0" err="1" smtClean="0">
                <a:latin typeface="+mn-ea"/>
              </a:rPr>
              <a:t>BaseStr</a:t>
            </a:r>
            <a:r>
              <a:rPr lang="zh-TW" altLang="en-US" dirty="0" smtClean="0">
                <a:latin typeface="+mn-ea"/>
              </a:rPr>
              <a:t>設定</a:t>
            </a: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TW" dirty="0" smtClean="0">
                <a:latin typeface="+mn-ea"/>
              </a:rPr>
              <a:t>2.</a:t>
            </a:r>
            <a:r>
              <a:rPr lang="zh-TW" altLang="en-US" dirty="0" smtClean="0">
                <a:latin typeface="+mn-ea"/>
              </a:rPr>
              <a:t>項目前面的空格用</a:t>
            </a:r>
            <a:r>
              <a:rPr lang="en-US" altLang="zh-TW" dirty="0">
                <a:latin typeface="+mn-ea"/>
              </a:rPr>
              <a:t>Line </a:t>
            </a:r>
            <a:r>
              <a:rPr lang="en-US" altLang="zh-TW" dirty="0" smtClean="0">
                <a:latin typeface="+mn-ea"/>
              </a:rPr>
              <a:t>Separator</a:t>
            </a:r>
            <a:r>
              <a:rPr lang="zh-TW" altLang="en-US" dirty="0" smtClean="0">
                <a:latin typeface="+mn-ea"/>
              </a:rPr>
              <a:t>完成</a:t>
            </a:r>
            <a:endParaRPr lang="en-US" altLang="zh-TW" dirty="0">
              <a:latin typeface="+mn-ea"/>
            </a:endParaRPr>
          </a:p>
          <a:p>
            <a:pPr marL="0" indent="0">
              <a:buNone/>
            </a:pP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964"/>
          <a:stretch/>
        </p:blipFill>
        <p:spPr>
          <a:xfrm>
            <a:off x="2023914" y="2877964"/>
            <a:ext cx="6390968" cy="1656184"/>
          </a:xfrm>
          <a:prstGeom prst="rect">
            <a:avLst/>
          </a:prstGeom>
        </p:spPr>
      </p:pic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78" y="4765154"/>
            <a:ext cx="8688013" cy="1305107"/>
          </a:xfrm>
          <a:prstGeom prst="rect">
            <a:avLst/>
          </a:prstGeom>
        </p:spPr>
      </p:pic>
      <p:sp>
        <p:nvSpPr>
          <p:cNvPr id="3" name="向右箭號 2"/>
          <p:cNvSpPr/>
          <p:nvPr/>
        </p:nvSpPr>
        <p:spPr>
          <a:xfrm>
            <a:off x="0" y="4765154"/>
            <a:ext cx="736978" cy="14401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473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727770" y="516682"/>
            <a:ext cx="8582025" cy="935038"/>
          </a:xfrm>
        </p:spPr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CSLAW</a:t>
            </a:r>
            <a:r>
              <a:rPr lang="zh-TW" altLang="en-US" dirty="0" smtClean="0">
                <a:latin typeface="+mn-ea"/>
                <a:ea typeface="+mn-ea"/>
              </a:rPr>
              <a:t> </a:t>
            </a:r>
            <a:r>
              <a:rPr lang="en-US" altLang="zh-TW" dirty="0" smtClean="0">
                <a:latin typeface="+mn-ea"/>
                <a:ea typeface="+mn-ea"/>
              </a:rPr>
              <a:t>Unit Test</a:t>
            </a:r>
            <a:r>
              <a:rPr lang="en-US" altLang="zh-TW" dirty="0">
                <a:latin typeface="+mn-ea"/>
              </a:rPr>
              <a:t>(Cont.)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99778" y="1380778"/>
            <a:ext cx="9296722" cy="432048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altLang="zh-TW" sz="2400" b="1" dirty="0" smtClean="0">
                <a:latin typeface="+mn-ea"/>
              </a:rPr>
              <a:t>AuthenticationUtil.java</a:t>
            </a:r>
          </a:p>
          <a:p>
            <a:pPr marL="0" indent="0">
              <a:buNone/>
            </a:pPr>
            <a:r>
              <a:rPr lang="zh-TW" altLang="en-US" dirty="0" smtClean="0">
                <a:latin typeface="+mn-ea"/>
              </a:rPr>
              <a:t>多種情況各自對應不同測試以及</a:t>
            </a:r>
            <a:r>
              <a:rPr lang="en-US" altLang="zh-TW" dirty="0" smtClean="0">
                <a:latin typeface="+mn-ea"/>
              </a:rPr>
              <a:t>Exception</a:t>
            </a:r>
            <a:r>
              <a:rPr lang="zh-TW" altLang="en-US" dirty="0" smtClean="0">
                <a:latin typeface="+mn-ea"/>
              </a:rPr>
              <a:t>測試</a:t>
            </a: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191" y="2263991"/>
            <a:ext cx="5182324" cy="1552792"/>
          </a:xfrm>
          <a:prstGeom prst="rect">
            <a:avLst/>
          </a:prstGeom>
        </p:spPr>
      </p:pic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191" y="3906450"/>
            <a:ext cx="4344007" cy="2896004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39738" y="2740146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0000"/>
                </a:solidFill>
                <a:latin typeface="Arial"/>
                <a:ea typeface="微軟正黑體"/>
              </a:rPr>
              <a:t>Source</a:t>
            </a:r>
          </a:p>
          <a:p>
            <a:pPr algn="ctr"/>
            <a:r>
              <a:rPr lang="en-US" altLang="zh-TW" dirty="0" smtClean="0">
                <a:solidFill>
                  <a:srgbClr val="000000"/>
                </a:solidFill>
                <a:latin typeface="Arial"/>
                <a:ea typeface="微軟正黑體"/>
              </a:rPr>
              <a:t>Code</a:t>
            </a:r>
            <a:endParaRPr lang="zh-TW" altLang="en-US" dirty="0" err="1" smtClean="0">
              <a:solidFill>
                <a:srgbClr val="000000"/>
              </a:solidFill>
              <a:latin typeface="Arial"/>
              <a:ea typeface="微軟正黑體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39738" y="4892786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0000"/>
                </a:solidFill>
                <a:latin typeface="Arial"/>
                <a:ea typeface="微軟正黑體"/>
              </a:rPr>
              <a:t>Test</a:t>
            </a:r>
            <a:endParaRPr lang="zh-TW" altLang="en-US" dirty="0" err="1" smtClean="0">
              <a:solidFill>
                <a:srgbClr val="000000"/>
              </a:solidFill>
              <a:latin typeface="Arial"/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308243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727770" y="516682"/>
            <a:ext cx="8582025" cy="935038"/>
          </a:xfrm>
        </p:spPr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CSLAW</a:t>
            </a:r>
            <a:r>
              <a:rPr lang="zh-TW" altLang="en-US" dirty="0" smtClean="0">
                <a:latin typeface="+mn-ea"/>
                <a:ea typeface="+mn-ea"/>
              </a:rPr>
              <a:t> </a:t>
            </a:r>
            <a:r>
              <a:rPr lang="en-US" altLang="zh-TW" dirty="0" smtClean="0">
                <a:latin typeface="+mn-ea"/>
                <a:ea typeface="+mn-ea"/>
              </a:rPr>
              <a:t>Unit Test</a:t>
            </a:r>
            <a:r>
              <a:rPr lang="en-US" altLang="zh-TW" dirty="0">
                <a:latin typeface="+mn-ea"/>
              </a:rPr>
              <a:t>(Cont.)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99778" y="1380778"/>
            <a:ext cx="9296722" cy="432048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altLang="zh-TW" sz="2400" b="1" dirty="0" smtClean="0">
                <a:latin typeface="+mn-ea"/>
              </a:rPr>
              <a:t>FilepoolJobService.java</a:t>
            </a:r>
          </a:p>
          <a:p>
            <a:pPr marL="0" indent="0">
              <a:buNone/>
            </a:pPr>
            <a:r>
              <a:rPr lang="zh-TW" altLang="en-US" dirty="0">
                <a:latin typeface="+mn-ea"/>
              </a:rPr>
              <a:t>透過</a:t>
            </a:r>
            <a:r>
              <a:rPr lang="en-US" altLang="zh-TW" dirty="0">
                <a:latin typeface="+mn-ea"/>
              </a:rPr>
              <a:t>Mock</a:t>
            </a:r>
            <a:r>
              <a:rPr lang="zh-TW" altLang="en-US" dirty="0">
                <a:latin typeface="+mn-ea"/>
              </a:rPr>
              <a:t>取代無法取得的外部資料或</a:t>
            </a:r>
            <a:r>
              <a:rPr lang="en-US" altLang="zh-TW" dirty="0" smtClean="0">
                <a:latin typeface="+mn-ea"/>
              </a:rPr>
              <a:t>class</a:t>
            </a:r>
            <a:endParaRPr lang="en-US" altLang="zh-TW" dirty="0">
              <a:latin typeface="+mn-ea"/>
            </a:endParaRPr>
          </a:p>
          <a:p>
            <a:pPr marL="0" indent="0">
              <a:buNone/>
            </a:pPr>
            <a:r>
              <a:rPr lang="en-US" altLang="zh-TW" sz="1800" dirty="0" smtClean="0">
                <a:latin typeface="+mn-ea"/>
              </a:rPr>
              <a:t>1.</a:t>
            </a:r>
            <a:r>
              <a:rPr lang="zh-TW" altLang="en-US" sz="1800" dirty="0" smtClean="0">
                <a:latin typeface="+mn-ea"/>
              </a:rPr>
              <a:t>  再</a:t>
            </a:r>
            <a:r>
              <a:rPr lang="zh-TW" altLang="en-US" sz="1800" dirty="0">
                <a:latin typeface="+mn-ea"/>
              </a:rPr>
              <a:t>用</a:t>
            </a:r>
            <a:r>
              <a:rPr lang="en-US" altLang="zh-TW" sz="1800" dirty="0">
                <a:latin typeface="+mn-ea"/>
              </a:rPr>
              <a:t>when</a:t>
            </a:r>
            <a:r>
              <a:rPr lang="zh-TW" altLang="en-US" sz="1800" dirty="0" smtClean="0">
                <a:latin typeface="+mn-ea"/>
              </a:rPr>
              <a:t>來回傳</a:t>
            </a:r>
            <a:r>
              <a:rPr lang="en-US" altLang="zh-TW" sz="1800" dirty="0" smtClean="0">
                <a:latin typeface="+mn-ea"/>
              </a:rPr>
              <a:t>Mock</a:t>
            </a:r>
            <a:r>
              <a:rPr lang="zh-TW" altLang="en-US" sz="1800" dirty="0" smtClean="0">
                <a:latin typeface="+mn-ea"/>
              </a:rPr>
              <a:t>值</a:t>
            </a:r>
            <a:endParaRPr lang="en-US" altLang="zh-TW" sz="18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TW" sz="1800" dirty="0" smtClean="0">
                <a:latin typeface="+mn-ea"/>
              </a:rPr>
              <a:t>2.</a:t>
            </a:r>
            <a:r>
              <a:rPr lang="zh-TW" altLang="en-US" sz="1800" dirty="0" smtClean="0">
                <a:latin typeface="+mn-ea"/>
              </a:rPr>
              <a:t>  </a:t>
            </a:r>
            <a:r>
              <a:rPr lang="en-US" altLang="zh-TW" sz="1800" dirty="0" smtClean="0">
                <a:latin typeface="+mn-ea"/>
              </a:rPr>
              <a:t>@Mock</a:t>
            </a:r>
            <a:r>
              <a:rPr lang="zh-TW" altLang="en-US" sz="1800" dirty="0">
                <a:latin typeface="+mn-ea"/>
              </a:rPr>
              <a:t>、</a:t>
            </a:r>
            <a:r>
              <a:rPr lang="en-US" altLang="zh-TW" sz="1800" dirty="0">
                <a:latin typeface="+mn-ea"/>
              </a:rPr>
              <a:t>@Before</a:t>
            </a:r>
            <a:r>
              <a:rPr lang="zh-TW" altLang="en-US" sz="1800" dirty="0">
                <a:latin typeface="+mn-ea"/>
              </a:rPr>
              <a:t>設定</a:t>
            </a:r>
            <a:r>
              <a:rPr lang="en-US" altLang="zh-TW" sz="1800" dirty="0">
                <a:latin typeface="+mn-ea"/>
              </a:rPr>
              <a:t>Mock</a:t>
            </a:r>
            <a:r>
              <a:rPr lang="zh-TW" altLang="en-US" sz="1800" dirty="0">
                <a:latin typeface="+mn-ea"/>
              </a:rPr>
              <a:t>物件</a:t>
            </a:r>
            <a:endParaRPr lang="en-US" altLang="zh-TW" sz="1800" dirty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14" y="3036962"/>
            <a:ext cx="8586954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35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畫面剪輯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"/>
          <a:stretch/>
        </p:blipFill>
        <p:spPr>
          <a:xfrm>
            <a:off x="2383954" y="2406362"/>
            <a:ext cx="6975431" cy="1782728"/>
          </a:xfrm>
          <a:prstGeom prst="rect">
            <a:avLst/>
          </a:prstGeom>
        </p:spPr>
      </p:pic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727770" y="516682"/>
            <a:ext cx="8582025" cy="935038"/>
          </a:xfrm>
        </p:spPr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CSLAW</a:t>
            </a:r>
            <a:r>
              <a:rPr lang="zh-TW" altLang="en-US" dirty="0" smtClean="0">
                <a:latin typeface="+mn-ea"/>
                <a:ea typeface="+mn-ea"/>
              </a:rPr>
              <a:t> </a:t>
            </a:r>
            <a:r>
              <a:rPr lang="en-US" altLang="zh-TW" dirty="0" smtClean="0">
                <a:latin typeface="+mn-ea"/>
                <a:ea typeface="+mn-ea"/>
              </a:rPr>
              <a:t>Unit Test</a:t>
            </a:r>
            <a:r>
              <a:rPr lang="en-US" altLang="zh-TW" dirty="0">
                <a:latin typeface="+mn-ea"/>
              </a:rPr>
              <a:t>(Cont.)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99778" y="1380778"/>
            <a:ext cx="9296722" cy="432048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altLang="zh-TW" sz="2400" b="1" dirty="0" smtClean="0">
                <a:latin typeface="+mn-ea"/>
              </a:rPr>
              <a:t>RoleSettingServiceImp.java</a:t>
            </a:r>
          </a:p>
          <a:p>
            <a:pPr marL="0" indent="0">
              <a:buNone/>
            </a:pPr>
            <a:r>
              <a:rPr lang="en-US" altLang="zh-TW" dirty="0" err="1" smtClean="0">
                <a:latin typeface="+mn-ea"/>
              </a:rPr>
              <a:t>ArgumentCaptor</a:t>
            </a:r>
            <a:r>
              <a:rPr lang="zh-TW" altLang="en-US" dirty="0" smtClean="0">
                <a:latin typeface="+mn-ea"/>
              </a:rPr>
              <a:t>抓取</a:t>
            </a:r>
            <a:r>
              <a:rPr lang="en-US" altLang="zh-TW" dirty="0" smtClean="0">
                <a:latin typeface="+mn-ea"/>
              </a:rPr>
              <a:t>Mock</a:t>
            </a:r>
            <a:r>
              <a:rPr lang="zh-TW" altLang="en-US" dirty="0" smtClean="0">
                <a:latin typeface="+mn-ea"/>
              </a:rPr>
              <a:t>傳入值</a:t>
            </a: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83754" y="2740146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0000"/>
                </a:solidFill>
                <a:latin typeface="Arial"/>
                <a:ea typeface="微軟正黑體"/>
              </a:rPr>
              <a:t>Source</a:t>
            </a:r>
          </a:p>
          <a:p>
            <a:pPr algn="ctr"/>
            <a:r>
              <a:rPr lang="en-US" altLang="zh-TW" dirty="0" smtClean="0">
                <a:solidFill>
                  <a:srgbClr val="000000"/>
                </a:solidFill>
                <a:latin typeface="Arial"/>
                <a:ea typeface="微軟正黑體"/>
              </a:rPr>
              <a:t>Code</a:t>
            </a:r>
            <a:endParaRPr lang="zh-TW" altLang="en-US" dirty="0" err="1" smtClean="0">
              <a:solidFill>
                <a:srgbClr val="000000"/>
              </a:solidFill>
              <a:latin typeface="Arial"/>
              <a:ea typeface="微軟正黑體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83754" y="4892787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0000"/>
                </a:solidFill>
                <a:latin typeface="Arial"/>
                <a:ea typeface="微軟正黑體"/>
              </a:rPr>
              <a:t>Test</a:t>
            </a:r>
            <a:endParaRPr lang="zh-TW" altLang="en-US" dirty="0" err="1" smtClean="0">
              <a:solidFill>
                <a:srgbClr val="000000"/>
              </a:solidFill>
              <a:latin typeface="Arial"/>
              <a:ea typeface="微軟正黑體"/>
            </a:endParaRPr>
          </a:p>
        </p:txBody>
      </p:sp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722" y="4433972"/>
            <a:ext cx="7824851" cy="133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47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727770" y="516682"/>
            <a:ext cx="8582025" cy="935038"/>
          </a:xfrm>
        </p:spPr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CSLAW</a:t>
            </a:r>
            <a:r>
              <a:rPr lang="zh-TW" altLang="en-US" dirty="0" smtClean="0">
                <a:latin typeface="+mn-ea"/>
                <a:ea typeface="+mn-ea"/>
              </a:rPr>
              <a:t> </a:t>
            </a:r>
            <a:r>
              <a:rPr lang="en-US" altLang="zh-TW" dirty="0" smtClean="0">
                <a:latin typeface="+mn-ea"/>
                <a:ea typeface="+mn-ea"/>
              </a:rPr>
              <a:t>Unit Test</a:t>
            </a:r>
            <a:r>
              <a:rPr lang="en-US" altLang="zh-TW" dirty="0">
                <a:latin typeface="+mn-ea"/>
              </a:rPr>
              <a:t>(Cont.)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99778" y="1380778"/>
            <a:ext cx="9296722" cy="432048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altLang="zh-TW" sz="2400" b="1" dirty="0" smtClean="0">
                <a:latin typeface="+mn-ea"/>
              </a:rPr>
              <a:t>RoleSettingServiceImp.java</a:t>
            </a:r>
          </a:p>
          <a:p>
            <a:pPr marL="0" indent="0">
              <a:buNone/>
            </a:pPr>
            <a:r>
              <a:rPr lang="zh-TW" altLang="en-US" dirty="0">
                <a:latin typeface="+mn-ea"/>
              </a:rPr>
              <a:t>遇到無法</a:t>
            </a:r>
            <a:r>
              <a:rPr lang="en-US" altLang="zh-TW" dirty="0">
                <a:latin typeface="+mn-ea"/>
              </a:rPr>
              <a:t>Mock</a:t>
            </a:r>
            <a:r>
              <a:rPr lang="zh-TW" altLang="en-US" dirty="0">
                <a:latin typeface="+mn-ea"/>
              </a:rPr>
              <a:t>解決的情況</a:t>
            </a:r>
            <a:endParaRPr lang="en-US" altLang="zh-TW" dirty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83754" y="2740146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0000"/>
                </a:solidFill>
                <a:latin typeface="Arial"/>
                <a:ea typeface="微軟正黑體"/>
              </a:rPr>
              <a:t>Source</a:t>
            </a:r>
          </a:p>
          <a:p>
            <a:pPr algn="ctr"/>
            <a:r>
              <a:rPr lang="en-US" altLang="zh-TW" dirty="0" smtClean="0">
                <a:solidFill>
                  <a:srgbClr val="000000"/>
                </a:solidFill>
                <a:latin typeface="Arial"/>
                <a:ea typeface="微軟正黑體"/>
              </a:rPr>
              <a:t>Code</a:t>
            </a:r>
            <a:endParaRPr lang="zh-TW" altLang="en-US" dirty="0" err="1" smtClean="0">
              <a:solidFill>
                <a:srgbClr val="000000"/>
              </a:solidFill>
              <a:latin typeface="Arial"/>
              <a:ea typeface="微軟正黑體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83754" y="4892787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0000"/>
                </a:solidFill>
                <a:latin typeface="Arial"/>
                <a:ea typeface="微軟正黑體"/>
              </a:rPr>
              <a:t>Test</a:t>
            </a:r>
            <a:endParaRPr lang="zh-TW" altLang="en-US" dirty="0" err="1" smtClean="0">
              <a:solidFill>
                <a:srgbClr val="000000"/>
              </a:solidFill>
              <a:latin typeface="Arial"/>
              <a:ea typeface="微軟正黑體"/>
            </a:endParaRPr>
          </a:p>
        </p:txBody>
      </p:sp>
      <p:pic>
        <p:nvPicPr>
          <p:cNvPr id="11" name="圖片 10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577" y="4557971"/>
            <a:ext cx="6832932" cy="2160240"/>
          </a:xfrm>
          <a:prstGeom prst="rect">
            <a:avLst/>
          </a:prstGeom>
        </p:spPr>
      </p:pic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577" y="2528863"/>
            <a:ext cx="5630061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20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-2052995" y="2225519"/>
            <a:ext cx="11007385" cy="1407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3623" tIns="56812" rIns="113623" bIns="56812">
            <a:spAutoFit/>
          </a:bodyPr>
          <a:lstStyle/>
          <a:p>
            <a:pPr algn="r"/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Top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10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Technologies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That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Will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Drive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the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Future </a:t>
            </a:r>
          </a:p>
          <a:p>
            <a:pPr algn="r"/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of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Infrastructure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and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800" b="1" dirty="0" smtClean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Operations</a:t>
            </a:r>
          </a:p>
          <a:p>
            <a:pPr algn="r"/>
            <a:r>
              <a:rPr lang="en-US" altLang="ko-KR" sz="2800" b="1" dirty="0" smtClean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About </a:t>
            </a:r>
            <a:r>
              <a:rPr lang="en-US" altLang="ko-KR" sz="2800" b="1" dirty="0" err="1" smtClean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DevOps</a:t>
            </a:r>
            <a:endParaRPr lang="en-US" altLang="ko-KR" sz="2800" b="1" dirty="0">
              <a:solidFill>
                <a:schemeClr val="bg1"/>
              </a:solidFill>
              <a:latin typeface="Arial" pitchFamily="34" charset="0"/>
              <a:ea typeface="微軟正黑體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2909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4AD0BFF-A276-4425-AE87-DCC08444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449"/>
            <a:ext cx="10096500" cy="1316872"/>
          </a:xfrm>
        </p:spPr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Introduction</a:t>
            </a:r>
            <a:r>
              <a:rPr lang="zh-TW" altLang="en-US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&amp;</a:t>
            </a:r>
            <a:r>
              <a:rPr lang="zh-TW" altLang="en-US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Overview</a:t>
            </a:r>
            <a:endParaRPr lang="zh-TW" altLang="en-US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14" y="156642"/>
            <a:ext cx="9721080" cy="6768752"/>
          </a:xfrm>
        </p:spPr>
      </p:pic>
      <p:sp>
        <p:nvSpPr>
          <p:cNvPr id="3" name="矩形 2"/>
          <p:cNvSpPr/>
          <p:nvPr/>
        </p:nvSpPr>
        <p:spPr>
          <a:xfrm>
            <a:off x="583754" y="4117082"/>
            <a:ext cx="1728192" cy="288032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776442" y="3469010"/>
            <a:ext cx="1728192" cy="288032"/>
          </a:xfrm>
          <a:prstGeom prst="rect">
            <a:avLst/>
          </a:prstGeom>
          <a:solidFill>
            <a:srgbClr val="FFFF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55762" y="3757042"/>
            <a:ext cx="1971820" cy="288032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466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2"/>
    </mc:Choice>
    <mc:Fallback xmlns="">
      <p:transition spd="slow" advTm="256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流程圖: 換頁接點 24"/>
          <p:cNvSpPr/>
          <p:nvPr/>
        </p:nvSpPr>
        <p:spPr>
          <a:xfrm rot="10800000">
            <a:off x="5625431" y="4258544"/>
            <a:ext cx="1728192" cy="2304256"/>
          </a:xfrm>
          <a:prstGeom prst="flowChartOffpage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FF"/>
              </a:solidFill>
              <a:latin typeface="微軟正黑體"/>
            </a:endParaRPr>
          </a:p>
        </p:txBody>
      </p:sp>
      <p:sp>
        <p:nvSpPr>
          <p:cNvPr id="16" name="流程圖: 換頁接點 15"/>
          <p:cNvSpPr/>
          <p:nvPr/>
        </p:nvSpPr>
        <p:spPr>
          <a:xfrm>
            <a:off x="608314" y="1460788"/>
            <a:ext cx="1728192" cy="2304256"/>
          </a:xfrm>
          <a:prstGeom prst="flowChartOffpage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FF"/>
              </a:solidFill>
              <a:latin typeface="微軟正黑體"/>
            </a:endParaRPr>
          </a:p>
        </p:txBody>
      </p:sp>
      <p:sp>
        <p:nvSpPr>
          <p:cNvPr id="4" name="向右箭號 3"/>
          <p:cNvSpPr/>
          <p:nvPr/>
        </p:nvSpPr>
        <p:spPr>
          <a:xfrm>
            <a:off x="378748" y="3765044"/>
            <a:ext cx="950505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FF"/>
              </a:solidFill>
              <a:latin typeface="微軟正黑體"/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Timeline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354902" y="1557511"/>
            <a:ext cx="2160240" cy="2094805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dirty="0" smtClean="0">
                <a:latin typeface="+mn-ea"/>
              </a:rPr>
              <a:t>2/19-2/21 </a:t>
            </a:r>
          </a:p>
          <a:p>
            <a:pPr marL="0" indent="0" algn="ctr">
              <a:buNone/>
            </a:pPr>
            <a:r>
              <a:rPr lang="zh-TW" altLang="en-US" dirty="0" smtClean="0">
                <a:latin typeface="+mn-ea"/>
              </a:rPr>
              <a:t>環境安裝</a:t>
            </a:r>
            <a:endParaRPr lang="en-US" altLang="zh-TW" dirty="0" smtClean="0">
              <a:latin typeface="+mn-ea"/>
            </a:endParaRPr>
          </a:p>
          <a:p>
            <a:pPr marL="0" indent="0" algn="ctr">
              <a:buNone/>
            </a:pPr>
            <a:r>
              <a:rPr lang="zh-TW" altLang="en-US" dirty="0" smtClean="0">
                <a:latin typeface="+mn-ea"/>
              </a:rPr>
              <a:t>相關基本知識</a:t>
            </a:r>
            <a:r>
              <a:rPr lang="zh-TW" altLang="en-US" dirty="0">
                <a:latin typeface="+mn-ea"/>
              </a:rPr>
              <a:t/>
            </a:r>
            <a:br>
              <a:rPr lang="zh-TW" altLang="en-US" dirty="0">
                <a:latin typeface="+mn-ea"/>
              </a:rPr>
            </a:br>
            <a:r>
              <a:rPr lang="zh-TW" altLang="en-US" dirty="0" smtClean="0">
                <a:latin typeface="+mn-ea"/>
              </a:rPr>
              <a:t>練習 </a:t>
            </a:r>
            <a:r>
              <a:rPr lang="en-US" altLang="zh-TW" dirty="0" err="1" smtClean="0">
                <a:latin typeface="+mn-ea"/>
              </a:rPr>
              <a:t>linux</a:t>
            </a:r>
            <a:r>
              <a:rPr lang="en-US" altLang="zh-TW" dirty="0" smtClean="0">
                <a:latin typeface="+mn-ea"/>
              </a:rPr>
              <a:t> </a:t>
            </a:r>
          </a:p>
          <a:p>
            <a:pPr marL="0" indent="0" algn="ctr">
              <a:buNone/>
            </a:pPr>
            <a:r>
              <a:rPr lang="en-US" altLang="zh-TW" dirty="0" err="1" smtClean="0">
                <a:latin typeface="+mn-ea"/>
              </a:rPr>
              <a:t>PuTTY</a:t>
            </a:r>
            <a:endParaRPr lang="zh-TW" altLang="en-US" dirty="0">
              <a:latin typeface="+mn-ea"/>
            </a:endParaRPr>
          </a:p>
        </p:txBody>
      </p:sp>
      <p:grpSp>
        <p:nvGrpSpPr>
          <p:cNvPr id="18" name="群組 17"/>
          <p:cNvGrpSpPr/>
          <p:nvPr/>
        </p:nvGrpSpPr>
        <p:grpSpPr>
          <a:xfrm>
            <a:off x="895812" y="4258544"/>
            <a:ext cx="2160239" cy="2466131"/>
            <a:chOff x="1519858" y="4087113"/>
            <a:chExt cx="2160239" cy="2466131"/>
          </a:xfrm>
        </p:grpSpPr>
        <p:sp>
          <p:nvSpPr>
            <p:cNvPr id="17" name="流程圖: 換頁接點 16"/>
            <p:cNvSpPr/>
            <p:nvPr/>
          </p:nvSpPr>
          <p:spPr>
            <a:xfrm rot="10800000">
              <a:off x="1735881" y="4087113"/>
              <a:ext cx="1728192" cy="2304256"/>
            </a:xfrm>
            <a:prstGeom prst="flowChartOffpage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FF"/>
                </a:solidFill>
                <a:latin typeface="微軟正黑體"/>
              </a:endParaRPr>
            </a:p>
          </p:txBody>
        </p:sp>
        <p:sp>
          <p:nvSpPr>
            <p:cNvPr id="9" name="內容版面配置區 7"/>
            <p:cNvSpPr txBox="1">
              <a:spLocks/>
            </p:cNvSpPr>
            <p:nvPr/>
          </p:nvSpPr>
          <p:spPr bwMode="auto">
            <a:xfrm>
              <a:off x="1519858" y="4458439"/>
              <a:ext cx="2160239" cy="20948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01453" tIns="50726" rIns="101453" bIns="50726" numCol="1" anchor="t" anchorCtr="0" compatLnSpc="1">
              <a:prstTxWarp prst="textNoShape">
                <a:avLst/>
              </a:prstTxWarp>
            </a:bodyPr>
            <a:lstStyle>
              <a:lvl1pPr marL="381000" indent="-381000" algn="l" defTabSz="1014413" rtl="0" fontAlgn="base">
                <a:spcBef>
                  <a:spcPct val="20000"/>
                </a:spcBef>
                <a:spcAft>
                  <a:spcPct val="0"/>
                </a:spcAft>
                <a:buClr>
                  <a:srgbClr val="DA0017"/>
                </a:buClr>
                <a:buChar char="•"/>
                <a:defRPr kumimoji="1" sz="2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23913" indent="-315913" algn="l" defTabSz="1014413" rtl="0" fontAlgn="base">
                <a:spcBef>
                  <a:spcPct val="20000"/>
                </a:spcBef>
                <a:spcAft>
                  <a:spcPct val="0"/>
                </a:spcAft>
                <a:buClr>
                  <a:srgbClr val="DA0017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8413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lr>
                  <a:srgbClr val="DA0017"/>
                </a:buClr>
                <a:buChar char="•"/>
                <a:defRPr kumimoji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774825" indent="-252413" algn="l" defTabSz="1014413" rtl="0" fontAlgn="base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2282825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3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740025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3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3197225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3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654425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3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4111625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3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marL="0" indent="0" algn="ctr">
                <a:buFontTx/>
                <a:buNone/>
              </a:pPr>
              <a:r>
                <a:rPr lang="en-US" altLang="zh-TW" kern="0" dirty="0" smtClean="0">
                  <a:solidFill>
                    <a:srgbClr val="000000"/>
                  </a:solidFill>
                  <a:latin typeface="微軟正黑體"/>
                </a:rPr>
                <a:t>2/26-2/27 </a:t>
              </a:r>
            </a:p>
            <a:p>
              <a:pPr marL="0" indent="0" algn="ctr">
                <a:buFontTx/>
                <a:buNone/>
              </a:pPr>
              <a:r>
                <a:rPr lang="en-US" altLang="zh-TW" kern="0" dirty="0" err="1" smtClean="0">
                  <a:solidFill>
                    <a:srgbClr val="000000"/>
                  </a:solidFill>
                  <a:latin typeface="微軟正黑體"/>
                </a:rPr>
                <a:t>DevOps</a:t>
              </a:r>
              <a:r>
                <a:rPr lang="zh-TW" altLang="en-US" kern="0" dirty="0" smtClean="0">
                  <a:solidFill>
                    <a:srgbClr val="000000"/>
                  </a:solidFill>
                  <a:latin typeface="微軟正黑體"/>
                </a:rPr>
                <a:t>規劃</a:t>
              </a:r>
              <a:endParaRPr lang="en-US" altLang="zh-TW" kern="0" dirty="0" smtClean="0">
                <a:solidFill>
                  <a:srgbClr val="000000"/>
                </a:solidFill>
                <a:latin typeface="微軟正黑體"/>
              </a:endParaRPr>
            </a:p>
            <a:p>
              <a:pPr marL="0" indent="0" algn="ctr">
                <a:buFontTx/>
                <a:buNone/>
              </a:pPr>
              <a:r>
                <a:rPr lang="en-US" altLang="zh-TW" kern="0" dirty="0" smtClean="0">
                  <a:solidFill>
                    <a:srgbClr val="000000"/>
                  </a:solidFill>
                  <a:latin typeface="微軟正黑體"/>
                </a:rPr>
                <a:t>Eclipse</a:t>
              </a:r>
              <a:r>
                <a:rPr lang="zh-TW" altLang="en-US" kern="0" dirty="0" smtClean="0">
                  <a:solidFill>
                    <a:srgbClr val="000000"/>
                  </a:solidFill>
                  <a:latin typeface="微軟正黑體"/>
                </a:rPr>
                <a:t>設定</a:t>
              </a:r>
              <a:endParaRPr lang="en-US" altLang="zh-TW" kern="0" dirty="0" smtClean="0">
                <a:solidFill>
                  <a:srgbClr val="000000"/>
                </a:solidFill>
                <a:latin typeface="微軟正黑體"/>
              </a:endParaRPr>
            </a:p>
            <a:p>
              <a:pPr marL="0" indent="0" algn="ctr">
                <a:buFontTx/>
                <a:buNone/>
              </a:pPr>
              <a:r>
                <a:rPr lang="zh-TW" altLang="en-US" kern="0" dirty="0" smtClean="0">
                  <a:solidFill>
                    <a:srgbClr val="000000"/>
                  </a:solidFill>
                  <a:latin typeface="微軟正黑體"/>
                </a:rPr>
                <a:t>認識</a:t>
              </a:r>
              <a:r>
                <a:rPr lang="en-US" altLang="zh-TW" kern="0" dirty="0" err="1" smtClean="0">
                  <a:solidFill>
                    <a:srgbClr val="000000"/>
                  </a:solidFill>
                  <a:latin typeface="微軟正黑體"/>
                </a:rPr>
                <a:t>Cslaw</a:t>
              </a:r>
              <a:r>
                <a:rPr lang="zh-TW" altLang="en-US" kern="0" dirty="0" smtClean="0">
                  <a:solidFill>
                    <a:srgbClr val="000000"/>
                  </a:solidFill>
                  <a:latin typeface="微軟正黑體"/>
                </a:rPr>
                <a:t>專案</a:t>
              </a:r>
              <a:endParaRPr lang="zh-TW" altLang="en-US" kern="0" dirty="0">
                <a:solidFill>
                  <a:srgbClr val="000000"/>
                </a:solidFill>
                <a:latin typeface="微軟正黑體"/>
              </a:endParaRP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2474258" y="1498675"/>
            <a:ext cx="2160240" cy="2304256"/>
            <a:chOff x="2743994" y="1505020"/>
            <a:chExt cx="2160240" cy="2304256"/>
          </a:xfrm>
        </p:grpSpPr>
        <p:sp>
          <p:nvSpPr>
            <p:cNvPr id="21" name="流程圖: 換頁接點 20"/>
            <p:cNvSpPr/>
            <p:nvPr/>
          </p:nvSpPr>
          <p:spPr>
            <a:xfrm>
              <a:off x="2993916" y="1505020"/>
              <a:ext cx="1728192" cy="2304256"/>
            </a:xfrm>
            <a:prstGeom prst="flowChartOffpage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FF"/>
                </a:solidFill>
                <a:latin typeface="微軟正黑體"/>
              </a:endParaRPr>
            </a:p>
          </p:txBody>
        </p:sp>
        <p:sp>
          <p:nvSpPr>
            <p:cNvPr id="12" name="內容版面配置區 7"/>
            <p:cNvSpPr txBox="1">
              <a:spLocks/>
            </p:cNvSpPr>
            <p:nvPr/>
          </p:nvSpPr>
          <p:spPr bwMode="auto">
            <a:xfrm>
              <a:off x="2743994" y="1578332"/>
              <a:ext cx="2160240" cy="20948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01453" tIns="50726" rIns="101453" bIns="50726" numCol="1" anchor="t" anchorCtr="0" compatLnSpc="1">
              <a:prstTxWarp prst="textNoShape">
                <a:avLst/>
              </a:prstTxWarp>
            </a:bodyPr>
            <a:lstStyle>
              <a:lvl1pPr marL="381000" indent="-381000" algn="l" defTabSz="1014413" rtl="0" fontAlgn="base">
                <a:spcBef>
                  <a:spcPct val="20000"/>
                </a:spcBef>
                <a:spcAft>
                  <a:spcPct val="0"/>
                </a:spcAft>
                <a:buClr>
                  <a:srgbClr val="DA0017"/>
                </a:buClr>
                <a:buChar char="•"/>
                <a:defRPr kumimoji="1" sz="2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23913" indent="-315913" algn="l" defTabSz="1014413" rtl="0" fontAlgn="base">
                <a:spcBef>
                  <a:spcPct val="20000"/>
                </a:spcBef>
                <a:spcAft>
                  <a:spcPct val="0"/>
                </a:spcAft>
                <a:buClr>
                  <a:srgbClr val="DA0017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8413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lr>
                  <a:srgbClr val="DA0017"/>
                </a:buClr>
                <a:buChar char="•"/>
                <a:defRPr kumimoji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774825" indent="-252413" algn="l" defTabSz="1014413" rtl="0" fontAlgn="base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2282825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3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740025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3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3197225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3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654425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3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4111625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3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marL="0" indent="0" algn="ctr">
                <a:buFontTx/>
                <a:buNone/>
              </a:pPr>
              <a:r>
                <a:rPr lang="en-US" altLang="zh-TW" kern="0" dirty="0" smtClean="0">
                  <a:solidFill>
                    <a:srgbClr val="000000"/>
                  </a:solidFill>
                  <a:latin typeface="微軟正黑體"/>
                </a:rPr>
                <a:t>3/4-3/6 </a:t>
              </a:r>
            </a:p>
            <a:p>
              <a:pPr marL="0" indent="0" algn="ctr">
                <a:buFontTx/>
                <a:buNone/>
              </a:pPr>
              <a:r>
                <a:rPr lang="en-US" altLang="zh-TW" kern="0" dirty="0" err="1" smtClean="0">
                  <a:solidFill>
                    <a:srgbClr val="000000"/>
                  </a:solidFill>
                  <a:latin typeface="微軟正黑體"/>
                </a:rPr>
                <a:t>Git</a:t>
              </a:r>
              <a:endParaRPr lang="en-US" altLang="zh-TW" kern="0" dirty="0" smtClean="0">
                <a:solidFill>
                  <a:srgbClr val="000000"/>
                </a:solidFill>
                <a:latin typeface="微軟正黑體"/>
              </a:endParaRPr>
            </a:p>
            <a:p>
              <a:pPr marL="0" indent="0" algn="ctr">
                <a:buFontTx/>
                <a:buNone/>
              </a:pPr>
              <a:r>
                <a:rPr lang="en-US" altLang="zh-TW" kern="0" dirty="0" smtClean="0">
                  <a:solidFill>
                    <a:srgbClr val="000000"/>
                  </a:solidFill>
                  <a:latin typeface="微軟正黑體"/>
                </a:rPr>
                <a:t>maven</a:t>
              </a:r>
              <a:r>
                <a:rPr lang="zh-TW" altLang="en-US" kern="0" dirty="0" smtClean="0">
                  <a:solidFill>
                    <a:srgbClr val="000000"/>
                  </a:solidFill>
                  <a:latin typeface="微軟正黑體"/>
                </a:rPr>
                <a:t/>
              </a:r>
              <a:br>
                <a:rPr lang="zh-TW" altLang="en-US" kern="0" dirty="0" smtClean="0">
                  <a:solidFill>
                    <a:srgbClr val="000000"/>
                  </a:solidFill>
                  <a:latin typeface="微軟正黑體"/>
                </a:rPr>
              </a:br>
              <a:r>
                <a:rPr lang="en-US" altLang="zh-TW" kern="0" dirty="0" smtClean="0">
                  <a:solidFill>
                    <a:srgbClr val="000000"/>
                  </a:solidFill>
                  <a:latin typeface="微軟正黑體"/>
                </a:rPr>
                <a:t>CI</a:t>
              </a:r>
            </a:p>
            <a:p>
              <a:pPr marL="0" indent="0" algn="ctr">
                <a:buFontTx/>
                <a:buNone/>
              </a:pPr>
              <a:r>
                <a:rPr lang="en-US" altLang="zh-TW" kern="0" dirty="0" smtClean="0">
                  <a:solidFill>
                    <a:srgbClr val="000000"/>
                  </a:solidFill>
                  <a:latin typeface="微軟正黑體"/>
                </a:rPr>
                <a:t>Jenkins</a:t>
              </a:r>
              <a:endParaRPr lang="zh-TW" altLang="en-US" kern="0" dirty="0">
                <a:solidFill>
                  <a:srgbClr val="000000"/>
                </a:solidFill>
                <a:latin typeface="微軟正黑體"/>
              </a:endParaRPr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4587612" y="1473905"/>
            <a:ext cx="2160240" cy="2304256"/>
            <a:chOff x="4287296" y="1473905"/>
            <a:chExt cx="2160240" cy="2304256"/>
          </a:xfrm>
        </p:grpSpPr>
        <p:sp>
          <p:nvSpPr>
            <p:cNvPr id="22" name="流程圖: 換頁接點 21"/>
            <p:cNvSpPr/>
            <p:nvPr/>
          </p:nvSpPr>
          <p:spPr>
            <a:xfrm>
              <a:off x="4503320" y="1473905"/>
              <a:ext cx="1728192" cy="2304256"/>
            </a:xfrm>
            <a:prstGeom prst="flowChartOffpage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FF"/>
                </a:solidFill>
                <a:latin typeface="微軟正黑體"/>
              </a:endParaRPr>
            </a:p>
          </p:txBody>
        </p:sp>
        <p:sp>
          <p:nvSpPr>
            <p:cNvPr id="13" name="內容版面配置區 7"/>
            <p:cNvSpPr txBox="1">
              <a:spLocks/>
            </p:cNvSpPr>
            <p:nvPr/>
          </p:nvSpPr>
          <p:spPr bwMode="auto">
            <a:xfrm>
              <a:off x="4287296" y="1565513"/>
              <a:ext cx="2160240" cy="1399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01453" tIns="50726" rIns="101453" bIns="50726" numCol="1" anchor="t" anchorCtr="0" compatLnSpc="1">
              <a:prstTxWarp prst="textNoShape">
                <a:avLst/>
              </a:prstTxWarp>
            </a:bodyPr>
            <a:lstStyle>
              <a:lvl1pPr marL="381000" indent="-381000" algn="l" defTabSz="1014413" rtl="0" fontAlgn="base">
                <a:spcBef>
                  <a:spcPct val="20000"/>
                </a:spcBef>
                <a:spcAft>
                  <a:spcPct val="0"/>
                </a:spcAft>
                <a:buClr>
                  <a:srgbClr val="DA0017"/>
                </a:buClr>
                <a:buChar char="•"/>
                <a:defRPr kumimoji="1" sz="2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23913" indent="-315913" algn="l" defTabSz="1014413" rtl="0" fontAlgn="base">
                <a:spcBef>
                  <a:spcPct val="20000"/>
                </a:spcBef>
                <a:spcAft>
                  <a:spcPct val="0"/>
                </a:spcAft>
                <a:buClr>
                  <a:srgbClr val="DA0017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8413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lr>
                  <a:srgbClr val="DA0017"/>
                </a:buClr>
                <a:buChar char="•"/>
                <a:defRPr kumimoji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774825" indent="-252413" algn="l" defTabSz="1014413" rtl="0" fontAlgn="base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2282825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3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740025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3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3197225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3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654425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3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4111625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3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marL="0" indent="0" algn="ctr">
                <a:buFontTx/>
                <a:buNone/>
              </a:pPr>
              <a:r>
                <a:rPr lang="en-US" altLang="zh-TW" kern="0" dirty="0" smtClean="0">
                  <a:solidFill>
                    <a:srgbClr val="000000"/>
                  </a:solidFill>
                  <a:latin typeface="微軟正黑體"/>
                </a:rPr>
                <a:t>3/18-3/20 </a:t>
              </a:r>
            </a:p>
            <a:p>
              <a:pPr marL="0" indent="0" algn="ctr">
                <a:buFontTx/>
                <a:buNone/>
              </a:pPr>
              <a:r>
                <a:rPr lang="en-US" altLang="zh-TW" dirty="0" smtClean="0">
                  <a:solidFill>
                    <a:srgbClr val="000000"/>
                  </a:solidFill>
                  <a:latin typeface="微軟正黑體"/>
                </a:rPr>
                <a:t>CD</a:t>
              </a:r>
            </a:p>
            <a:p>
              <a:pPr marL="0" indent="0" algn="ctr">
                <a:buFontTx/>
                <a:buNone/>
              </a:pPr>
              <a:r>
                <a:rPr lang="en-US" altLang="zh-TW" dirty="0" smtClean="0">
                  <a:solidFill>
                    <a:srgbClr val="000000"/>
                  </a:solidFill>
                  <a:latin typeface="微軟正黑體"/>
                </a:rPr>
                <a:t>UT</a:t>
              </a:r>
              <a:r>
                <a:rPr lang="zh-TW" altLang="en-US" dirty="0" smtClean="0">
                  <a:solidFill>
                    <a:srgbClr val="000000"/>
                  </a:solidFill>
                  <a:latin typeface="微軟正黑體"/>
                </a:rPr>
                <a:t> </a:t>
              </a:r>
              <a:r>
                <a:rPr lang="en-US" altLang="zh-TW" dirty="0" smtClean="0">
                  <a:solidFill>
                    <a:srgbClr val="000000"/>
                  </a:solidFill>
                  <a:latin typeface="微軟正黑體"/>
                </a:rPr>
                <a:t>mock</a:t>
              </a:r>
              <a:endParaRPr lang="zh-TW" altLang="en-US" kern="0" dirty="0">
                <a:solidFill>
                  <a:srgbClr val="000000"/>
                </a:solidFill>
                <a:latin typeface="微軟正黑體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3249167" y="4269100"/>
            <a:ext cx="2160239" cy="2455575"/>
            <a:chOff x="3155765" y="4269100"/>
            <a:chExt cx="2160239" cy="2455575"/>
          </a:xfrm>
        </p:grpSpPr>
        <p:sp>
          <p:nvSpPr>
            <p:cNvPr id="20" name="流程圖: 換頁接點 19"/>
            <p:cNvSpPr/>
            <p:nvPr/>
          </p:nvSpPr>
          <p:spPr>
            <a:xfrm rot="10800000">
              <a:off x="3371790" y="4269100"/>
              <a:ext cx="1728192" cy="2304256"/>
            </a:xfrm>
            <a:prstGeom prst="flowChartOffpage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FF"/>
                </a:solidFill>
                <a:latin typeface="微軟正黑體"/>
              </a:endParaRPr>
            </a:p>
          </p:txBody>
        </p:sp>
        <p:sp>
          <p:nvSpPr>
            <p:cNvPr id="14" name="內容版面配置區 7"/>
            <p:cNvSpPr txBox="1">
              <a:spLocks/>
            </p:cNvSpPr>
            <p:nvPr/>
          </p:nvSpPr>
          <p:spPr bwMode="auto">
            <a:xfrm>
              <a:off x="3155765" y="4629870"/>
              <a:ext cx="2160239" cy="20948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01453" tIns="50726" rIns="101453" bIns="50726" numCol="1" anchor="t" anchorCtr="0" compatLnSpc="1">
              <a:prstTxWarp prst="textNoShape">
                <a:avLst/>
              </a:prstTxWarp>
            </a:bodyPr>
            <a:lstStyle>
              <a:lvl1pPr marL="381000" indent="-381000" algn="l" defTabSz="1014413" rtl="0" fontAlgn="base">
                <a:spcBef>
                  <a:spcPct val="20000"/>
                </a:spcBef>
                <a:spcAft>
                  <a:spcPct val="0"/>
                </a:spcAft>
                <a:buClr>
                  <a:srgbClr val="DA0017"/>
                </a:buClr>
                <a:buChar char="•"/>
                <a:defRPr kumimoji="1" sz="2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23913" indent="-315913" algn="l" defTabSz="1014413" rtl="0" fontAlgn="base">
                <a:spcBef>
                  <a:spcPct val="20000"/>
                </a:spcBef>
                <a:spcAft>
                  <a:spcPct val="0"/>
                </a:spcAft>
                <a:buClr>
                  <a:srgbClr val="DA0017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8413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lr>
                  <a:srgbClr val="DA0017"/>
                </a:buClr>
                <a:buChar char="•"/>
                <a:defRPr kumimoji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774825" indent="-252413" algn="l" defTabSz="1014413" rtl="0" fontAlgn="base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2282825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3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740025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3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3197225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3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654425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3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4111625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3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marL="0" indent="0" algn="ctr">
                <a:buFontTx/>
                <a:buNone/>
              </a:pPr>
              <a:r>
                <a:rPr lang="en-US" altLang="zh-TW" kern="0" dirty="0" smtClean="0">
                  <a:solidFill>
                    <a:srgbClr val="000000"/>
                  </a:solidFill>
                  <a:latin typeface="微軟正黑體"/>
                </a:rPr>
                <a:t>3/11-3/13 </a:t>
              </a:r>
            </a:p>
            <a:p>
              <a:pPr marL="0" indent="0" algn="ctr">
                <a:buFontTx/>
                <a:buNone/>
              </a:pPr>
              <a:r>
                <a:rPr lang="en-US" altLang="zh-TW" dirty="0" smtClean="0">
                  <a:solidFill>
                    <a:srgbClr val="000000"/>
                  </a:solidFill>
                  <a:latin typeface="微軟正黑體"/>
                </a:rPr>
                <a:t>CT</a:t>
              </a:r>
            </a:p>
            <a:p>
              <a:pPr marL="0" indent="0" algn="ctr">
                <a:buFontTx/>
                <a:buNone/>
              </a:pPr>
              <a:r>
                <a:rPr lang="zh-TW" altLang="en-US" dirty="0" smtClean="0">
                  <a:solidFill>
                    <a:srgbClr val="000000"/>
                  </a:solidFill>
                  <a:latin typeface="微軟正黑體"/>
                </a:rPr>
                <a:t>基本</a:t>
              </a:r>
              <a:r>
                <a:rPr lang="en-US" altLang="zh-TW" dirty="0" smtClean="0">
                  <a:solidFill>
                    <a:srgbClr val="000000"/>
                  </a:solidFill>
                  <a:latin typeface="微軟正黑體"/>
                </a:rPr>
                <a:t>UT</a:t>
              </a:r>
              <a:r>
                <a:rPr lang="zh-TW" altLang="en-US" dirty="0" smtClean="0">
                  <a:solidFill>
                    <a:srgbClr val="000000"/>
                  </a:solidFill>
                  <a:latin typeface="微軟正黑體"/>
                </a:rPr>
                <a:t>撰寫</a:t>
              </a:r>
              <a:endParaRPr lang="en-US" altLang="zh-TW" dirty="0" smtClean="0">
                <a:solidFill>
                  <a:srgbClr val="000000"/>
                </a:solidFill>
                <a:latin typeface="微軟正黑體"/>
              </a:endParaRPr>
            </a:p>
            <a:p>
              <a:pPr marL="0" indent="0" algn="ctr">
                <a:buFontTx/>
                <a:buNone/>
              </a:pPr>
              <a:endParaRPr lang="zh-TW" altLang="en-US" kern="0" dirty="0">
                <a:solidFill>
                  <a:srgbClr val="000000"/>
                </a:solidFill>
                <a:latin typeface="微軟正黑體"/>
              </a:endParaRPr>
            </a:p>
          </p:txBody>
        </p:sp>
      </p:grpSp>
      <p:sp>
        <p:nvSpPr>
          <p:cNvPr id="15" name="內容版面配置區 7"/>
          <p:cNvSpPr txBox="1">
            <a:spLocks/>
          </p:cNvSpPr>
          <p:nvPr/>
        </p:nvSpPr>
        <p:spPr bwMode="auto">
          <a:xfrm>
            <a:off x="5409406" y="4629868"/>
            <a:ext cx="2160240" cy="2094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>
            <a:lvl1pPr marL="381000" indent="-381000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•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3913" indent="-315913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8413" indent="-254000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74825" indent="-252413" algn="l" defTabSz="1014413" rtl="0" fontAlgn="base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2828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7400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31972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6544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41116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altLang="zh-TW" kern="0" dirty="0" smtClean="0">
                <a:solidFill>
                  <a:srgbClr val="000000"/>
                </a:solidFill>
                <a:latin typeface="微軟正黑體"/>
              </a:rPr>
              <a:t>3/25-4/1</a:t>
            </a:r>
          </a:p>
          <a:p>
            <a:pPr marL="0" indent="0" algn="ctr">
              <a:buFontTx/>
              <a:buNone/>
            </a:pPr>
            <a:r>
              <a:rPr lang="en-US" altLang="zh-TW" kern="0" dirty="0" smtClean="0">
                <a:solidFill>
                  <a:srgbClr val="000000"/>
                </a:solidFill>
                <a:latin typeface="微軟正黑體"/>
              </a:rPr>
              <a:t>CSLAW</a:t>
            </a:r>
            <a:r>
              <a:rPr lang="zh-TW" altLang="en-US" kern="0" dirty="0" smtClean="0">
                <a:solidFill>
                  <a:srgbClr val="000000"/>
                </a:solidFill>
                <a:latin typeface="微軟正黑體"/>
              </a:rPr>
              <a:t>實作</a:t>
            </a:r>
            <a:r>
              <a:rPr lang="en-US" altLang="zh-TW" kern="0" dirty="0" smtClean="0">
                <a:solidFill>
                  <a:srgbClr val="000000"/>
                </a:solidFill>
                <a:latin typeface="微軟正黑體"/>
              </a:rPr>
              <a:t> </a:t>
            </a:r>
          </a:p>
          <a:p>
            <a:pPr marL="0" indent="0" algn="ctr"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微軟正黑體"/>
              </a:rPr>
              <a:t>UT</a:t>
            </a:r>
            <a:r>
              <a:rPr lang="zh-TW" altLang="en-US" dirty="0" smtClean="0">
                <a:solidFill>
                  <a:srgbClr val="000000"/>
                </a:solidFill>
                <a:latin typeface="微軟正黑體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微軟正黑體"/>
              </a:rPr>
              <a:t>mock</a:t>
            </a:r>
            <a:endParaRPr lang="zh-TW" altLang="en-US" kern="0" dirty="0">
              <a:solidFill>
                <a:srgbClr val="000000"/>
              </a:solidFill>
              <a:latin typeface="微軟正黑體"/>
            </a:endParaRPr>
          </a:p>
        </p:txBody>
      </p:sp>
      <p:grpSp>
        <p:nvGrpSpPr>
          <p:cNvPr id="30" name="群組 29"/>
          <p:cNvGrpSpPr/>
          <p:nvPr/>
        </p:nvGrpSpPr>
        <p:grpSpPr>
          <a:xfrm>
            <a:off x="6704434" y="1492201"/>
            <a:ext cx="2160240" cy="2304256"/>
            <a:chOff x="6244380" y="1492201"/>
            <a:chExt cx="2160240" cy="2304256"/>
          </a:xfrm>
        </p:grpSpPr>
        <p:sp>
          <p:nvSpPr>
            <p:cNvPr id="19" name="流程圖: 換頁接點 18"/>
            <p:cNvSpPr/>
            <p:nvPr/>
          </p:nvSpPr>
          <p:spPr>
            <a:xfrm>
              <a:off x="6460404" y="1492201"/>
              <a:ext cx="1728192" cy="2304256"/>
            </a:xfrm>
            <a:prstGeom prst="flowChartOffpage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FF"/>
                </a:solidFill>
                <a:latin typeface="微軟正黑體"/>
              </a:endParaRPr>
            </a:p>
          </p:txBody>
        </p:sp>
        <p:sp>
          <p:nvSpPr>
            <p:cNvPr id="26" name="內容版面配置區 7"/>
            <p:cNvSpPr txBox="1">
              <a:spLocks/>
            </p:cNvSpPr>
            <p:nvPr/>
          </p:nvSpPr>
          <p:spPr bwMode="auto">
            <a:xfrm>
              <a:off x="6244380" y="1596927"/>
              <a:ext cx="2160240" cy="16560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01453" tIns="50726" rIns="101453" bIns="50726" numCol="1" anchor="t" anchorCtr="0" compatLnSpc="1">
              <a:prstTxWarp prst="textNoShape">
                <a:avLst/>
              </a:prstTxWarp>
            </a:bodyPr>
            <a:lstStyle>
              <a:lvl1pPr marL="381000" indent="-381000" algn="l" defTabSz="1014413" rtl="0" fontAlgn="base">
                <a:spcBef>
                  <a:spcPct val="20000"/>
                </a:spcBef>
                <a:spcAft>
                  <a:spcPct val="0"/>
                </a:spcAft>
                <a:buClr>
                  <a:srgbClr val="DA0017"/>
                </a:buClr>
                <a:buChar char="•"/>
                <a:defRPr kumimoji="1" sz="2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23913" indent="-315913" algn="l" defTabSz="1014413" rtl="0" fontAlgn="base">
                <a:spcBef>
                  <a:spcPct val="20000"/>
                </a:spcBef>
                <a:spcAft>
                  <a:spcPct val="0"/>
                </a:spcAft>
                <a:buClr>
                  <a:srgbClr val="DA0017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8413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lr>
                  <a:srgbClr val="DA0017"/>
                </a:buClr>
                <a:buChar char="•"/>
                <a:defRPr kumimoji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774825" indent="-252413" algn="l" defTabSz="1014413" rtl="0" fontAlgn="base">
                <a:spcBef>
                  <a:spcPct val="2000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2282825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3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740025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3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3197225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3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654425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3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4111625" indent="-254000" algn="l" defTabSz="1014413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3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marL="0" indent="0" algn="ctr">
                <a:buFontTx/>
                <a:buNone/>
              </a:pPr>
              <a:r>
                <a:rPr lang="en-US" altLang="zh-TW" kern="0" dirty="0" smtClean="0">
                  <a:solidFill>
                    <a:srgbClr val="000000"/>
                  </a:solidFill>
                  <a:latin typeface="微軟正黑體"/>
                </a:rPr>
                <a:t>4/8-4/17 </a:t>
              </a:r>
            </a:p>
            <a:p>
              <a:pPr marL="0" indent="0" algn="ctr">
                <a:buFontTx/>
                <a:buNone/>
              </a:pPr>
              <a:r>
                <a:rPr lang="en-US" altLang="zh-TW" kern="0" dirty="0" smtClean="0">
                  <a:solidFill>
                    <a:srgbClr val="000000"/>
                  </a:solidFill>
                  <a:latin typeface="微軟正黑體"/>
                </a:rPr>
                <a:t>Top 10</a:t>
              </a:r>
            </a:p>
            <a:p>
              <a:pPr marL="0" indent="0" algn="ctr">
                <a:buFontTx/>
                <a:buNone/>
              </a:pPr>
              <a:r>
                <a:rPr lang="en-US" altLang="zh-TW" kern="0" dirty="0" smtClean="0">
                  <a:solidFill>
                    <a:srgbClr val="000000"/>
                  </a:solidFill>
                  <a:latin typeface="微軟正黑體"/>
                </a:rPr>
                <a:t>Technology</a:t>
              </a:r>
            </a:p>
            <a:p>
              <a:pPr marL="0" indent="0" algn="ctr">
                <a:buFontTx/>
                <a:buNone/>
              </a:pPr>
              <a:r>
                <a:rPr lang="en-US" altLang="zh-TW" kern="0" dirty="0" smtClean="0">
                  <a:solidFill>
                    <a:srgbClr val="000000"/>
                  </a:solidFill>
                  <a:latin typeface="微軟正黑體"/>
                </a:rPr>
                <a:t>Report</a:t>
              </a:r>
              <a:endParaRPr lang="zh-TW" altLang="en-US" kern="0" dirty="0">
                <a:solidFill>
                  <a:srgbClr val="000000"/>
                </a:solidFill>
                <a:latin typeface="微軟正黑體"/>
              </a:endParaRPr>
            </a:p>
          </p:txBody>
        </p:sp>
      </p:grpSp>
      <p:sp>
        <p:nvSpPr>
          <p:cNvPr id="27" name="流程圖: 換頁接點 26"/>
          <p:cNvSpPr/>
          <p:nvPr/>
        </p:nvSpPr>
        <p:spPr>
          <a:xfrm rot="10800000">
            <a:off x="7784554" y="4258544"/>
            <a:ext cx="1728192" cy="2304256"/>
          </a:xfrm>
          <a:prstGeom prst="flowChartOffpage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FF"/>
              </a:solidFill>
              <a:latin typeface="微軟正黑體"/>
            </a:endParaRPr>
          </a:p>
        </p:txBody>
      </p:sp>
      <p:sp>
        <p:nvSpPr>
          <p:cNvPr id="29" name="內容版面配置區 7"/>
          <p:cNvSpPr txBox="1">
            <a:spLocks/>
          </p:cNvSpPr>
          <p:nvPr/>
        </p:nvSpPr>
        <p:spPr bwMode="auto">
          <a:xfrm>
            <a:off x="7569646" y="4629870"/>
            <a:ext cx="2160240" cy="2094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>
            <a:lvl1pPr marL="381000" indent="-381000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•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3913" indent="-315913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8413" indent="-254000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74825" indent="-252413" algn="l" defTabSz="1014413" rtl="0" fontAlgn="base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2828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7400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31972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6544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41116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altLang="zh-TW" kern="0" dirty="0" smtClean="0">
                <a:solidFill>
                  <a:srgbClr val="000000"/>
                </a:solidFill>
                <a:latin typeface="微軟正黑體"/>
              </a:rPr>
              <a:t>4/22-</a:t>
            </a:r>
          </a:p>
          <a:p>
            <a:pPr marL="0" indent="0" algn="ctr"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微軟正黑體"/>
              </a:rPr>
              <a:t>UT</a:t>
            </a:r>
            <a:r>
              <a:rPr lang="zh-TW" altLang="en-US" dirty="0" smtClean="0">
                <a:solidFill>
                  <a:srgbClr val="000000"/>
                </a:solidFill>
                <a:latin typeface="微軟正黑體"/>
              </a:rPr>
              <a:t> </a:t>
            </a:r>
            <a:r>
              <a:rPr lang="zh-TW" altLang="en-US" dirty="0">
                <a:solidFill>
                  <a:srgbClr val="000000"/>
                </a:solidFill>
                <a:latin typeface="微軟正黑體"/>
              </a:rPr>
              <a:t>撰寫</a:t>
            </a:r>
            <a:endParaRPr lang="zh-TW" altLang="en-US" kern="0" dirty="0">
              <a:solidFill>
                <a:srgbClr val="000000"/>
              </a:solidFill>
              <a:latin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151633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7238" y="511174"/>
            <a:ext cx="9115548" cy="1013619"/>
          </a:xfrm>
        </p:spPr>
        <p:txBody>
          <a:bodyPr/>
          <a:lstStyle/>
          <a:p>
            <a:r>
              <a:rPr lang="en-US" altLang="zh-TW" dirty="0" smtClean="0">
                <a:latin typeface="+mj-ea"/>
              </a:rPr>
              <a:t>1-2.DevOps</a:t>
            </a:r>
            <a:r>
              <a:rPr lang="zh-TW" altLang="en-US" dirty="0" smtClean="0">
                <a:latin typeface="+mj-ea"/>
              </a:rPr>
              <a:t> </a:t>
            </a:r>
            <a:r>
              <a:rPr lang="en-US" altLang="zh-TW" dirty="0" smtClean="0">
                <a:latin typeface="+mj-ea"/>
              </a:rPr>
              <a:t>-</a:t>
            </a:r>
            <a:r>
              <a:rPr lang="zh-TW" altLang="en-US" dirty="0" smtClean="0">
                <a:latin typeface="+mj-ea"/>
              </a:rPr>
              <a:t> </a:t>
            </a:r>
            <a:r>
              <a:rPr lang="zh-TW" altLang="en-US" sz="2400" dirty="0" smtClean="0">
                <a:latin typeface="+mj-ea"/>
              </a:rPr>
              <a:t>「軟體開發（</a:t>
            </a:r>
            <a:r>
              <a:rPr lang="en-US" altLang="zh-TW" sz="2400" dirty="0" err="1">
                <a:latin typeface="+mj-ea"/>
              </a:rPr>
              <a:t>Dev</a:t>
            </a:r>
            <a:r>
              <a:rPr lang="zh-TW" altLang="en-US" sz="2400" dirty="0" smtClean="0">
                <a:latin typeface="+mj-ea"/>
              </a:rPr>
              <a:t>）」</a:t>
            </a:r>
            <a:r>
              <a:rPr lang="zh-TW" altLang="en-US" sz="2400" dirty="0">
                <a:latin typeface="+mj-ea"/>
              </a:rPr>
              <a:t>與</a:t>
            </a:r>
            <a:r>
              <a:rPr lang="zh-TW" altLang="en-US" sz="2400" dirty="0" smtClean="0">
                <a:latin typeface="+mj-ea"/>
              </a:rPr>
              <a:t>「</a:t>
            </a:r>
            <a:r>
              <a:rPr lang="en-US" altLang="zh-TW" sz="2400" dirty="0" smtClean="0">
                <a:latin typeface="+mj-ea"/>
              </a:rPr>
              <a:t>IT</a:t>
            </a:r>
            <a:r>
              <a:rPr lang="zh-TW" altLang="en-US" sz="2400" dirty="0" smtClean="0">
                <a:latin typeface="+mj-ea"/>
              </a:rPr>
              <a:t>維運（</a:t>
            </a:r>
            <a:r>
              <a:rPr lang="en-US" altLang="zh-TW" sz="2400" dirty="0">
                <a:latin typeface="+mj-ea"/>
              </a:rPr>
              <a:t>Ops</a:t>
            </a:r>
            <a:r>
              <a:rPr lang="zh-TW" altLang="en-US" sz="2400" dirty="0" smtClean="0">
                <a:latin typeface="+mj-ea"/>
              </a:rPr>
              <a:t>）」</a:t>
            </a:r>
            <a:r>
              <a:rPr lang="en-US" altLang="zh-TW" sz="3600" dirty="0">
                <a:latin typeface="+mj-ea"/>
              </a:rPr>
              <a:t/>
            </a:r>
            <a:br>
              <a:rPr lang="en-US" altLang="zh-TW" sz="3600" dirty="0">
                <a:latin typeface="+mj-ea"/>
              </a:rPr>
            </a:br>
            <a:endParaRPr lang="zh-TW" altLang="en-US" sz="3600" dirty="0">
              <a:latin typeface="+mj-ea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1077899" y="3180978"/>
            <a:ext cx="8582025" cy="1518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>
            <a:lvl1pPr marL="381000" indent="-381000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•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3913" indent="-315913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8413" indent="-254000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74825" indent="-252413" algn="l" defTabSz="1014413" rtl="0" fontAlgn="base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2828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7400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31972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6544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41116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zh-TW" altLang="en-US" sz="2400" b="1" kern="0" dirty="0">
                <a:solidFill>
                  <a:srgbClr val="000000"/>
                </a:solidFill>
              </a:rPr>
              <a:t>工具</a:t>
            </a:r>
            <a:endParaRPr lang="en-US" altLang="zh-TW" sz="2400" b="1" kern="0" dirty="0" smtClean="0">
              <a:solidFill>
                <a:srgbClr val="000000"/>
              </a:solidFill>
            </a:endParaRPr>
          </a:p>
          <a:p>
            <a:r>
              <a:rPr lang="en-US" altLang="zh-TW" kern="0" dirty="0" err="1" smtClean="0">
                <a:solidFill>
                  <a:srgbClr val="000000"/>
                </a:solidFill>
              </a:rPr>
              <a:t>GitLab</a:t>
            </a:r>
            <a:r>
              <a:rPr lang="en-US" altLang="zh-TW" kern="0" dirty="0" smtClean="0">
                <a:solidFill>
                  <a:srgbClr val="000000"/>
                </a:solidFill>
              </a:rPr>
              <a:t> </a:t>
            </a:r>
            <a:r>
              <a:rPr lang="en-US" altLang="zh-TW" kern="0" dirty="0">
                <a:solidFill>
                  <a:srgbClr val="000000"/>
                </a:solidFill>
              </a:rPr>
              <a:t>- Code, build, and configure</a:t>
            </a:r>
            <a:endParaRPr lang="en-US" altLang="zh-TW" kern="0" dirty="0" smtClean="0">
              <a:solidFill>
                <a:srgbClr val="000000"/>
              </a:solidFill>
            </a:endParaRPr>
          </a:p>
          <a:p>
            <a:r>
              <a:rPr lang="en-US" altLang="zh-TW" kern="0" dirty="0" smtClean="0">
                <a:solidFill>
                  <a:srgbClr val="000000"/>
                </a:solidFill>
              </a:rPr>
              <a:t>Jenkins</a:t>
            </a:r>
            <a:r>
              <a:rPr lang="en-US" altLang="zh-TW" b="1" kern="0" dirty="0" smtClean="0">
                <a:solidFill>
                  <a:srgbClr val="000000"/>
                </a:solidFill>
              </a:rPr>
              <a:t> </a:t>
            </a:r>
            <a:r>
              <a:rPr lang="en-US" altLang="zh-TW" kern="0" dirty="0" smtClean="0">
                <a:solidFill>
                  <a:srgbClr val="000000"/>
                </a:solidFill>
              </a:rPr>
              <a:t>- </a:t>
            </a:r>
            <a:r>
              <a:rPr lang="en-US" altLang="zh-TW" dirty="0">
                <a:solidFill>
                  <a:srgbClr val="000000"/>
                </a:solidFill>
              </a:rPr>
              <a:t>Release, </a:t>
            </a:r>
            <a:r>
              <a:rPr lang="en-US" altLang="zh-TW" dirty="0" smtClean="0">
                <a:solidFill>
                  <a:srgbClr val="000000"/>
                </a:solidFill>
              </a:rPr>
              <a:t>deploy</a:t>
            </a:r>
          </a:p>
          <a:p>
            <a:r>
              <a:rPr lang="en-US" altLang="zh-TW" kern="0" dirty="0" smtClean="0">
                <a:solidFill>
                  <a:srgbClr val="000000"/>
                </a:solidFill>
              </a:rPr>
              <a:t>Sonar - Test</a:t>
            </a:r>
            <a:r>
              <a:rPr lang="zh-TW" altLang="en-US" kern="0" dirty="0" smtClean="0">
                <a:solidFill>
                  <a:srgbClr val="000000"/>
                </a:solidFill>
              </a:rPr>
              <a:t/>
            </a:r>
            <a:br>
              <a:rPr lang="zh-TW" altLang="en-US" kern="0" dirty="0" smtClean="0">
                <a:solidFill>
                  <a:srgbClr val="000000"/>
                </a:solidFill>
              </a:rPr>
            </a:br>
            <a:endParaRPr lang="en-US" altLang="zh-TW" kern="0" dirty="0" smtClean="0">
              <a:solidFill>
                <a:srgbClr val="000000"/>
              </a:solidFill>
            </a:endParaRPr>
          </a:p>
          <a:p>
            <a:endParaRPr lang="zh-TW" altLang="en-US" kern="0" dirty="0">
              <a:solidFill>
                <a:srgbClr val="000000"/>
              </a:solidFill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 bwMode="auto">
          <a:xfrm>
            <a:off x="1077898" y="4981178"/>
            <a:ext cx="8582025" cy="1518741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>
            <a:lvl1pPr marL="381000" indent="-381000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•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3913" indent="-315913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8413" indent="-254000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74825" indent="-252413" algn="l" defTabSz="1014413" rtl="0" fontAlgn="base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2828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7400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31972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6544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41116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zh-TW" altLang="en-US" sz="2400" b="1" kern="0" dirty="0">
                <a:solidFill>
                  <a:srgbClr val="000000"/>
                </a:solidFill>
              </a:rPr>
              <a:t>方法</a:t>
            </a:r>
            <a:endParaRPr lang="en-US" altLang="zh-TW" sz="2400" b="1" kern="0" dirty="0" smtClean="0">
              <a:solidFill>
                <a:srgbClr val="000000"/>
              </a:solidFill>
            </a:endParaRPr>
          </a:p>
          <a:p>
            <a:r>
              <a:rPr lang="en-US" altLang="zh-TW" kern="0" dirty="0">
                <a:solidFill>
                  <a:srgbClr val="000000"/>
                </a:solidFill>
              </a:rPr>
              <a:t>Continuous </a:t>
            </a:r>
            <a:r>
              <a:rPr lang="en-US" altLang="zh-TW" kern="0" dirty="0" smtClean="0">
                <a:solidFill>
                  <a:srgbClr val="000000"/>
                </a:solidFill>
              </a:rPr>
              <a:t>integration(CI)</a:t>
            </a:r>
          </a:p>
          <a:p>
            <a:r>
              <a:rPr lang="en-US" altLang="zh-TW" kern="0" dirty="0" smtClean="0">
                <a:solidFill>
                  <a:srgbClr val="000000"/>
                </a:solidFill>
              </a:rPr>
              <a:t>Continuous Testing(CT)</a:t>
            </a:r>
          </a:p>
          <a:p>
            <a:r>
              <a:rPr lang="en-US" altLang="zh-TW" kern="0" dirty="0">
                <a:solidFill>
                  <a:srgbClr val="000000"/>
                </a:solidFill>
              </a:rPr>
              <a:t>Continuous </a:t>
            </a:r>
            <a:r>
              <a:rPr lang="en-US" altLang="zh-TW" kern="0" dirty="0" smtClean="0">
                <a:solidFill>
                  <a:srgbClr val="000000"/>
                </a:solidFill>
              </a:rPr>
              <a:t>delivery/</a:t>
            </a:r>
            <a:r>
              <a:rPr lang="en-US" altLang="zh-TW" kern="0" dirty="0" err="1" smtClean="0">
                <a:solidFill>
                  <a:srgbClr val="000000"/>
                </a:solidFill>
              </a:rPr>
              <a:t>deployement</a:t>
            </a:r>
            <a:r>
              <a:rPr lang="en-US" altLang="zh-TW" kern="0" dirty="0" smtClean="0">
                <a:solidFill>
                  <a:srgbClr val="000000"/>
                </a:solidFill>
              </a:rPr>
              <a:t>(CD)</a:t>
            </a:r>
            <a:r>
              <a:rPr lang="zh-TW" altLang="en-US" kern="0" dirty="0" smtClean="0">
                <a:solidFill>
                  <a:srgbClr val="000000"/>
                </a:solidFill>
              </a:rPr>
              <a:t/>
            </a:r>
            <a:br>
              <a:rPr lang="zh-TW" altLang="en-US" kern="0" dirty="0" smtClean="0">
                <a:solidFill>
                  <a:srgbClr val="000000"/>
                </a:solidFill>
              </a:rPr>
            </a:br>
            <a:endParaRPr lang="en-US" altLang="zh-TW" kern="0" dirty="0" smtClean="0">
              <a:solidFill>
                <a:srgbClr val="000000"/>
              </a:solidFill>
            </a:endParaRPr>
          </a:p>
          <a:p>
            <a:endParaRPr lang="zh-TW" altLang="en-US" kern="0" dirty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541" y="1236761"/>
            <a:ext cx="4320480" cy="2187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3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4AD0BFF-A276-4425-AE87-DCC08444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4831"/>
            <a:ext cx="10096500" cy="1346316"/>
          </a:xfrm>
        </p:spPr>
        <p:txBody>
          <a:bodyPr/>
          <a:lstStyle/>
          <a:p>
            <a:r>
              <a:rPr lang="en-US" altLang="zh-TW" sz="2800" dirty="0">
                <a:solidFill>
                  <a:srgbClr val="01544C"/>
                </a:solidFill>
                <a:latin typeface="微軟正黑體"/>
              </a:rPr>
              <a:t> </a:t>
            </a:r>
            <a:r>
              <a:rPr lang="en-US" altLang="zh-TW" sz="2800" dirty="0" smtClean="0">
                <a:solidFill>
                  <a:srgbClr val="01544C"/>
                </a:solidFill>
                <a:latin typeface="微軟正黑體"/>
              </a:rPr>
              <a:t>  </a:t>
            </a:r>
            <a:r>
              <a:rPr lang="en-US" altLang="zh-TW" sz="2800" dirty="0" err="1" smtClean="0">
                <a:solidFill>
                  <a:srgbClr val="01544C"/>
                </a:solidFill>
                <a:latin typeface="微軟正黑體"/>
              </a:rPr>
              <a:t>DevOps</a:t>
            </a:r>
            <a:r>
              <a:rPr lang="en-US" altLang="zh-TW" sz="2800" dirty="0" smtClean="0">
                <a:solidFill>
                  <a:srgbClr val="01544C"/>
                </a:solidFill>
                <a:latin typeface="微軟正黑體"/>
              </a:rPr>
              <a:t> </a:t>
            </a:r>
            <a:r>
              <a:rPr lang="en-US" altLang="zh-TW" sz="2800" dirty="0">
                <a:solidFill>
                  <a:srgbClr val="01544C"/>
                </a:solidFill>
                <a:latin typeface="微軟正黑體"/>
              </a:rPr>
              <a:t>Toolchain</a:t>
            </a:r>
            <a:endParaRPr lang="zh-TW" altLang="en-US" sz="2800" dirty="0">
              <a:solidFill>
                <a:srgbClr val="01544C"/>
              </a:solidFill>
              <a:latin typeface="微軟正黑體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F798CC88-01A9-40E8-BEB1-9C272FD6B9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75931" y="1130590"/>
            <a:ext cx="9620569" cy="5866076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2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DevOps</a:t>
            </a: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循環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通常包含</a:t>
            </a: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: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Plan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Create(</a:t>
            </a:r>
            <a:r>
              <a:rPr lang="en-US" altLang="zh-TW" sz="18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code+build</a:t>
            </a: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)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Verify(</a:t>
            </a:r>
            <a:r>
              <a:rPr lang="en-US" altLang="zh-TW" sz="18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test</a:t>
            </a: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) 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Release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Configure(</a:t>
            </a:r>
            <a:r>
              <a:rPr lang="en-US" altLang="zh-TW" sz="18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deploy+operate</a:t>
            </a: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)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Monitor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對應不同的步驟需使用不同的</a:t>
            </a: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software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、</a:t>
            </a: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platform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能消除程式開發上溝通執行的障礙</a:t>
            </a:r>
            <a:endParaRPr lang="en-US" altLang="zh-TW" sz="2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整個過程盡可能地可視可控</a:t>
            </a:r>
            <a:endParaRPr lang="en-US" altLang="zh-TW" sz="2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交付</a:t>
            </a: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(delivery)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流程自動化</a:t>
            </a:r>
            <a:endParaRPr lang="en-US" altLang="zh-TW" sz="2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-242029"/>
            <a:ext cx="229510" cy="48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3813" y1="62801" x2="43813" y2="62801"/>
                        <a14:foregroundMark x1="15313" y1="54237" x2="15313" y2="54237"/>
                        <a14:foregroundMark x1="23875" y1="36307" x2="23875" y2="36307"/>
                        <a14:foregroundMark x1="67625" y1="70116" x2="67625" y2="70116"/>
                        <a14:foregroundMark x1="78438" y1="66459" x2="78438" y2="66459"/>
                        <a14:foregroundMark x1="67313" y1="30687" x2="67313" y2="306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037" t="20550" r="8998" b="21232"/>
          <a:stretch/>
        </p:blipFill>
        <p:spPr bwMode="auto">
          <a:xfrm>
            <a:off x="4112146" y="1111300"/>
            <a:ext cx="5787900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6486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2"/>
    </mc:Choice>
    <mc:Fallback xmlns="">
      <p:transition spd="slow" advTm="25682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4AD0BFF-A276-4425-AE87-DCC08444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4831"/>
            <a:ext cx="10096500" cy="1346316"/>
          </a:xfrm>
        </p:spPr>
        <p:txBody>
          <a:bodyPr/>
          <a:lstStyle/>
          <a:p>
            <a:r>
              <a:rPr lang="en-US" altLang="zh-TW" sz="2800" dirty="0">
                <a:solidFill>
                  <a:srgbClr val="01544C"/>
                </a:solidFill>
                <a:latin typeface="微軟正黑體"/>
              </a:rPr>
              <a:t> </a:t>
            </a:r>
            <a:r>
              <a:rPr lang="en-US" altLang="zh-TW" sz="2800" dirty="0" smtClean="0">
                <a:solidFill>
                  <a:srgbClr val="01544C"/>
                </a:solidFill>
                <a:latin typeface="微軟正黑體"/>
              </a:rPr>
              <a:t>  </a:t>
            </a:r>
            <a:r>
              <a:rPr lang="en-US" altLang="zh-TW" sz="2800" dirty="0" err="1" smtClean="0">
                <a:solidFill>
                  <a:srgbClr val="01544C"/>
                </a:solidFill>
                <a:latin typeface="微軟正黑體"/>
              </a:rPr>
              <a:t>DevOps</a:t>
            </a:r>
            <a:r>
              <a:rPr lang="en-US" altLang="zh-TW" sz="2800" dirty="0" smtClean="0">
                <a:solidFill>
                  <a:srgbClr val="01544C"/>
                </a:solidFill>
                <a:latin typeface="微軟正黑體"/>
              </a:rPr>
              <a:t> </a:t>
            </a:r>
            <a:r>
              <a:rPr lang="en-US" altLang="zh-TW" sz="2800" dirty="0">
                <a:solidFill>
                  <a:srgbClr val="01544C"/>
                </a:solidFill>
                <a:latin typeface="微軟正黑體"/>
              </a:rPr>
              <a:t>Toolchain</a:t>
            </a:r>
            <a:endParaRPr lang="zh-TW" altLang="en-US" sz="2800" dirty="0">
              <a:solidFill>
                <a:srgbClr val="01544C"/>
              </a:solidFill>
              <a:latin typeface="微軟正黑體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F798CC88-01A9-40E8-BEB1-9C272FD6B9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731184" y="2676922"/>
            <a:ext cx="7365316" cy="201612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 smtClean="0"/>
              <a:t>1.</a:t>
            </a:r>
            <a:r>
              <a:rPr lang="zh-TW" altLang="en-US" sz="1800" dirty="0" smtClean="0"/>
              <a:t>專門用於測試</a:t>
            </a:r>
            <a:r>
              <a:rPr lang="en-US" altLang="zh-TW" sz="1800" dirty="0" smtClean="0"/>
              <a:t>JAVA</a:t>
            </a:r>
            <a:r>
              <a:rPr lang="zh-TW" altLang="en-US" sz="1800" dirty="0" smtClean="0"/>
              <a:t>語言</a:t>
            </a:r>
            <a:r>
              <a:rPr lang="zh-CN" altLang="en-US" sz="1800" dirty="0" smtClean="0"/>
              <a:t>。 </a:t>
            </a:r>
            <a:br>
              <a:rPr lang="zh-CN" altLang="en-US" sz="1800" dirty="0" smtClean="0"/>
            </a:br>
            <a:r>
              <a:rPr lang="en-US" altLang="zh-CN" sz="1800" dirty="0" smtClean="0"/>
              <a:t>2.</a:t>
            </a:r>
            <a:r>
              <a:rPr lang="zh-CN" altLang="en-US" sz="1800" dirty="0" smtClean="0"/>
              <a:t>啟動後，自動化測試，並判斷執行結果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不需要人為的干預。 </a:t>
            </a:r>
            <a:br>
              <a:rPr lang="zh-CN" altLang="en-US" sz="1800" dirty="0" smtClean="0"/>
            </a:br>
            <a:r>
              <a:rPr lang="en-US" altLang="zh-TW" sz="1800" dirty="0"/>
              <a:t>3</a:t>
            </a:r>
            <a:r>
              <a:rPr lang="en-US" altLang="zh-CN" sz="1800" dirty="0" smtClean="0"/>
              <a:t>.</a:t>
            </a:r>
            <a:r>
              <a:rPr lang="zh-CN" altLang="en-US" sz="1800" dirty="0" smtClean="0"/>
              <a:t>每個</a:t>
            </a:r>
            <a:r>
              <a:rPr lang="en-US" altLang="zh-CN" sz="1800" dirty="0" smtClean="0"/>
              <a:t>method</a:t>
            </a:r>
            <a:r>
              <a:rPr lang="zh-CN" altLang="en-US" sz="1800" dirty="0" smtClean="0"/>
              <a:t>測試</a:t>
            </a:r>
            <a:r>
              <a:rPr lang="zh-TW" altLang="en-US" sz="1800" dirty="0" smtClean="0"/>
              <a:t>案</a:t>
            </a:r>
            <a:r>
              <a:rPr lang="zh-CN" altLang="en-US" sz="1800" dirty="0" smtClean="0"/>
              <a:t>例相對獨立， 由</a:t>
            </a:r>
            <a:r>
              <a:rPr lang="en-US" altLang="zh-CN" sz="1800" dirty="0" err="1" smtClean="0"/>
              <a:t>Junit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啟動，</a:t>
            </a:r>
            <a:r>
              <a:rPr lang="zh-TW" altLang="en-US" sz="1800" dirty="0" smtClean="0"/>
              <a:t>交互影響很小</a:t>
            </a:r>
            <a:r>
              <a:rPr lang="zh-CN" altLang="en-US" sz="1800" dirty="0" smtClean="0"/>
              <a:t>。</a:t>
            </a:r>
            <a:br>
              <a:rPr lang="zh-CN" altLang="en-US" sz="1800" dirty="0" smtClean="0"/>
            </a:br>
            <a:endParaRPr lang="en-US" altLang="zh-TW" sz="18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-242029"/>
            <a:ext cx="229510" cy="48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372864" y="1261402"/>
            <a:ext cx="2165746" cy="754419"/>
            <a:chOff x="511746" y="1092746"/>
            <a:chExt cx="3456384" cy="936104"/>
          </a:xfrm>
        </p:grpSpPr>
        <p:sp>
          <p:nvSpPr>
            <p:cNvPr id="3" name="燕尾形向右箭號 2"/>
            <p:cNvSpPr/>
            <p:nvPr/>
          </p:nvSpPr>
          <p:spPr>
            <a:xfrm>
              <a:off x="511746" y="1092746"/>
              <a:ext cx="3456384" cy="936104"/>
            </a:xfrm>
            <a:prstGeom prst="notchedRightArrow">
              <a:avLst>
                <a:gd name="adj1" fmla="val 100000"/>
                <a:gd name="adj2" fmla="val 26954"/>
              </a:avLst>
            </a:prstGeom>
            <a:solidFill>
              <a:srgbClr val="0A6FC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267830" y="1205610"/>
              <a:ext cx="1944216" cy="649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b="1" dirty="0" smtClean="0">
                  <a:solidFill>
                    <a:schemeClr val="bg1"/>
                  </a:solidFill>
                  <a:latin typeface="+mn-lt"/>
                  <a:ea typeface="+mj-ea"/>
                </a:rPr>
                <a:t>Test</a:t>
              </a:r>
              <a:endParaRPr lang="zh-TW" altLang="en-US" sz="3200" b="1" dirty="0" err="1" smtClean="0">
                <a:solidFill>
                  <a:schemeClr val="bg1"/>
                </a:solidFill>
                <a:latin typeface="+mn-lt"/>
                <a:ea typeface="+mj-ea"/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2731184" y="1236762"/>
            <a:ext cx="2165746" cy="754419"/>
            <a:chOff x="586343" y="1092746"/>
            <a:chExt cx="3456384" cy="936104"/>
          </a:xfrm>
          <a:solidFill>
            <a:srgbClr val="FD8003"/>
          </a:solidFill>
        </p:grpSpPr>
        <p:sp>
          <p:nvSpPr>
            <p:cNvPr id="10" name="燕尾形向右箭號 9"/>
            <p:cNvSpPr/>
            <p:nvPr/>
          </p:nvSpPr>
          <p:spPr>
            <a:xfrm>
              <a:off x="586343" y="1092746"/>
              <a:ext cx="3456384" cy="936104"/>
            </a:xfrm>
            <a:prstGeom prst="notchedRightArrow">
              <a:avLst>
                <a:gd name="adj1" fmla="val 100000"/>
                <a:gd name="adj2" fmla="val 26954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1010397" y="1180742"/>
              <a:ext cx="2541458" cy="64922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b="1" dirty="0" smtClean="0">
                  <a:solidFill>
                    <a:schemeClr val="bg1"/>
                  </a:solidFill>
                  <a:latin typeface="+mn-lt"/>
                  <a:ea typeface="+mj-ea"/>
                </a:rPr>
                <a:t>Release</a:t>
              </a:r>
              <a:endParaRPr lang="zh-TW" altLang="en-US" sz="2800" b="1" dirty="0" err="1" smtClean="0">
                <a:solidFill>
                  <a:schemeClr val="bg1"/>
                </a:solidFill>
                <a:latin typeface="+mn-lt"/>
                <a:ea typeface="+mj-ea"/>
              </a:endParaRP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7547596" y="1262390"/>
            <a:ext cx="2165746" cy="728790"/>
            <a:chOff x="227953" y="1092747"/>
            <a:chExt cx="3456384" cy="905489"/>
          </a:xfrm>
          <a:solidFill>
            <a:srgbClr val="FD8003"/>
          </a:solidFill>
        </p:grpSpPr>
        <p:sp>
          <p:nvSpPr>
            <p:cNvPr id="13" name="燕尾形向右箭號 12"/>
            <p:cNvSpPr/>
            <p:nvPr/>
          </p:nvSpPr>
          <p:spPr>
            <a:xfrm>
              <a:off x="227953" y="1092747"/>
              <a:ext cx="3456384" cy="905489"/>
            </a:xfrm>
            <a:prstGeom prst="notchedRightArrow">
              <a:avLst>
                <a:gd name="adj1" fmla="val 100000"/>
                <a:gd name="adj2" fmla="val 26954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685416" y="1235759"/>
              <a:ext cx="2541458" cy="6500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b="1" dirty="0" smtClean="0">
                  <a:solidFill>
                    <a:schemeClr val="bg1"/>
                  </a:solidFill>
                  <a:latin typeface="+mn-lt"/>
                  <a:ea typeface="+mj-ea"/>
                </a:rPr>
                <a:t>Monitor</a:t>
              </a:r>
              <a:endParaRPr lang="zh-TW" altLang="en-US" sz="2800" b="1" dirty="0" err="1" smtClean="0">
                <a:solidFill>
                  <a:schemeClr val="bg1"/>
                </a:solidFill>
                <a:latin typeface="+mn-lt"/>
                <a:ea typeface="+mj-ea"/>
              </a:endParaRPr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5127128" y="1261401"/>
            <a:ext cx="2165746" cy="729779"/>
            <a:chOff x="376751" y="1092745"/>
            <a:chExt cx="3456384" cy="905528"/>
          </a:xfrm>
        </p:grpSpPr>
        <p:sp>
          <p:nvSpPr>
            <p:cNvPr id="16" name="燕尾形向右箭號 15"/>
            <p:cNvSpPr/>
            <p:nvPr/>
          </p:nvSpPr>
          <p:spPr>
            <a:xfrm>
              <a:off x="376751" y="1092745"/>
              <a:ext cx="3456384" cy="905528"/>
            </a:xfrm>
            <a:prstGeom prst="notchedRightArrow">
              <a:avLst>
                <a:gd name="adj1" fmla="val 100000"/>
                <a:gd name="adj2" fmla="val 26954"/>
              </a:avLst>
            </a:prstGeom>
            <a:solidFill>
              <a:srgbClr val="FD800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646743" y="1186342"/>
              <a:ext cx="3186392" cy="649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b="1" dirty="0" smtClean="0">
                  <a:solidFill>
                    <a:schemeClr val="bg1"/>
                  </a:solidFill>
                  <a:latin typeface="+mn-lt"/>
                  <a:ea typeface="+mj-ea"/>
                </a:rPr>
                <a:t>Configure</a:t>
              </a:r>
              <a:endParaRPr lang="zh-TW" altLang="en-US" sz="2800" b="1" dirty="0" err="1" smtClean="0">
                <a:solidFill>
                  <a:schemeClr val="bg1"/>
                </a:solidFill>
                <a:latin typeface="+mn-lt"/>
                <a:ea typeface="+mj-ea"/>
              </a:endParaRPr>
            </a:p>
          </p:txBody>
        </p:sp>
      </p:grp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01" b="75148" l="336" r="98322">
                        <a14:foregroundMark x1="33221" y1="46746" x2="33221" y2="46746"/>
                        <a14:foregroundMark x1="52349" y1="42012" x2="52349" y2="42012"/>
                        <a14:foregroundMark x1="50671" y1="26036" x2="50671" y2="26036"/>
                        <a14:foregroundMark x1="55034" y1="23669" x2="55034" y2="23669"/>
                        <a14:foregroundMark x1="59060" y1="54438" x2="59060" y2="54438"/>
                        <a14:foregroundMark x1="66779" y1="52071" x2="66779" y2="52071"/>
                        <a14:foregroundMark x1="66779" y1="63905" x2="66779" y2="63905"/>
                        <a14:foregroundMark x1="77852" y1="36095" x2="77852" y2="36095"/>
                        <a14:foregroundMark x1="77181" y1="56805" x2="77181" y2="56805"/>
                        <a14:foregroundMark x1="78523" y1="69231" x2="78523" y2="69231"/>
                        <a14:foregroundMark x1="38926" y1="66272" x2="38926" y2="66272"/>
                        <a14:foregroundMark x1="84899" y1="51479" x2="84899" y2="51479"/>
                        <a14:foregroundMark x1="35570" y1="36686" x2="35570" y2="36686"/>
                        <a14:foregroundMark x1="34228" y1="28994" x2="34228" y2="28994"/>
                        <a14:foregroundMark x1="32550" y1="26627" x2="32550" y2="26627"/>
                        <a14:foregroundMark x1="34564" y1="50888" x2="34564" y2="50888"/>
                        <a14:foregroundMark x1="34564" y1="59172" x2="34564" y2="59172"/>
                        <a14:foregroundMark x1="33221" y1="62722" x2="33221" y2="62722"/>
                        <a14:foregroundMark x1="52349" y1="57988" x2="52349" y2="57988"/>
                        <a14:foregroundMark x1="52013" y1="49112" x2="52013" y2="49112"/>
                        <a14:foregroundMark x1="46644" y1="71006" x2="46644" y2="71006"/>
                        <a14:foregroundMark x1="58054" y1="66272" x2="58054" y2="66272"/>
                        <a14:foregroundMark x1="68121" y1="65680" x2="68121" y2="65680"/>
                        <a14:foregroundMark x1="68456" y1="59172" x2="68456" y2="59172"/>
                        <a14:foregroundMark x1="86242" y1="50888" x2="86242" y2="50888"/>
                        <a14:foregroundMark x1="86577" y1="60355" x2="86577" y2="603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8935"/>
          <a:stretch/>
        </p:blipFill>
        <p:spPr bwMode="auto">
          <a:xfrm>
            <a:off x="593792" y="2892946"/>
            <a:ext cx="1944818" cy="894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15804" y1="58394" x2="15804" y2="58394"/>
                        <a14:foregroundMark x1="21526" y1="64234" x2="21526" y2="64234"/>
                        <a14:foregroundMark x1="31063" y1="52555" x2="31063" y2="52555"/>
                        <a14:foregroundMark x1="39782" y1="59124" x2="39782" y2="59124"/>
                        <a14:foregroundMark x1="44414" y1="56934" x2="44414" y2="56934"/>
                        <a14:foregroundMark x1="53678" y1="65693" x2="53678" y2="65693"/>
                        <a14:foregroundMark x1="56676" y1="59854" x2="56676" y2="59854"/>
                        <a14:foregroundMark x1="64305" y1="55474" x2="64305" y2="55474"/>
                        <a14:foregroundMark x1="71390" y1="57664" x2="71390" y2="57664"/>
                        <a14:foregroundMark x1="73297" y1="32117" x2="73297" y2="32117"/>
                        <a14:foregroundMark x1="80926" y1="33577" x2="80926" y2="33577"/>
                        <a14:foregroundMark x1="78747" y1="29927" x2="78747" y2="29927"/>
                        <a14:foregroundMark x1="83106" y1="30657" x2="83106" y2="30657"/>
                        <a14:backgroundMark x1="38965" y1="62774" x2="38965" y2="62774"/>
                        <a14:backgroundMark x1="85014" y1="37956" x2="85014" y2="37956"/>
                        <a14:backgroundMark x1="83106" y1="42336" x2="83106" y2="423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712" b="17334"/>
          <a:stretch/>
        </p:blipFill>
        <p:spPr bwMode="auto">
          <a:xfrm>
            <a:off x="0" y="5197202"/>
            <a:ext cx="3356978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內容版面配置區 3">
            <a:extLst>
              <a:ext uri="{FF2B5EF4-FFF2-40B4-BE49-F238E27FC236}">
                <a16:creationId xmlns:a16="http://schemas.microsoft.com/office/drawing/2014/main" xmlns="" id="{F798CC88-01A9-40E8-BEB1-9C272FD6B9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731184" y="4909170"/>
            <a:ext cx="9620569" cy="201612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 smtClean="0"/>
              <a:t>1.</a:t>
            </a:r>
            <a:r>
              <a:rPr lang="zh-TW" altLang="en-US" sz="1800" dirty="0"/>
              <a:t>多項統計</a:t>
            </a:r>
            <a:r>
              <a:rPr lang="zh-TW" altLang="en-US" sz="1800" dirty="0" smtClean="0"/>
              <a:t>數據，如覆蓋率、代碼行數、安全性，檢核程式品質</a:t>
            </a:r>
            <a:endParaRPr lang="en-US" altLang="zh-TW" sz="18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1800" dirty="0" smtClean="0"/>
              <a:t>2.Web</a:t>
            </a:r>
            <a:r>
              <a:rPr lang="zh-TW" altLang="en-US" sz="1800" dirty="0" smtClean="0"/>
              <a:t>圖表介面呈現易於檢視</a:t>
            </a:r>
            <a:endParaRPr lang="en-US" altLang="zh-TW" sz="18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1800" dirty="0" smtClean="0"/>
              <a:t>3.</a:t>
            </a:r>
            <a:r>
              <a:rPr lang="zh-TW" altLang="en-US" sz="1800" dirty="0" smtClean="0"/>
              <a:t>可以與</a:t>
            </a:r>
            <a:r>
              <a:rPr lang="en-US" altLang="zh-TW" sz="1800" dirty="0" smtClean="0"/>
              <a:t>CI</a:t>
            </a:r>
            <a:r>
              <a:rPr lang="zh-TW" altLang="en-US" sz="1800" dirty="0" smtClean="0"/>
              <a:t>系統，如</a:t>
            </a:r>
            <a:r>
              <a:rPr lang="en-US" altLang="zh-TW" sz="1800" dirty="0" err="1" smtClean="0"/>
              <a:t>jenkins</a:t>
            </a:r>
            <a:r>
              <a:rPr lang="zh-TW" altLang="en-US" sz="1800" dirty="0" smtClean="0"/>
              <a:t>整合搭配</a:t>
            </a:r>
            <a:r>
              <a:rPr lang="zh-CN" altLang="en-US" sz="1800" dirty="0" smtClean="0"/>
              <a:t/>
            </a:r>
            <a:br>
              <a:rPr lang="zh-CN" altLang="en-US" sz="1800" dirty="0" smtClean="0"/>
            </a:br>
            <a:endParaRPr lang="en-US" altLang="zh-TW" sz="18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pic>
        <p:nvPicPr>
          <p:cNvPr id="19" name="圖片 18" descr="畫面剪輯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434" y="4199076"/>
            <a:ext cx="6519908" cy="284919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5693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2"/>
    </mc:Choice>
    <mc:Fallback xmlns="">
      <p:transition spd="slow" advTm="256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0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4AD0BFF-A276-4425-AE87-DCC08444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4831"/>
            <a:ext cx="10096500" cy="1346316"/>
          </a:xfrm>
        </p:spPr>
        <p:txBody>
          <a:bodyPr/>
          <a:lstStyle/>
          <a:p>
            <a:r>
              <a:rPr lang="en-US" altLang="zh-TW" sz="2800" dirty="0">
                <a:solidFill>
                  <a:srgbClr val="01544C"/>
                </a:solidFill>
                <a:latin typeface="微軟正黑體"/>
              </a:rPr>
              <a:t> </a:t>
            </a:r>
            <a:r>
              <a:rPr lang="en-US" altLang="zh-TW" sz="2800" dirty="0" smtClean="0">
                <a:solidFill>
                  <a:srgbClr val="01544C"/>
                </a:solidFill>
                <a:latin typeface="微軟正黑體"/>
              </a:rPr>
              <a:t>  </a:t>
            </a:r>
            <a:r>
              <a:rPr lang="en-US" altLang="zh-TW" sz="2800" dirty="0" err="1" smtClean="0">
                <a:solidFill>
                  <a:srgbClr val="01544C"/>
                </a:solidFill>
                <a:latin typeface="微軟正黑體"/>
              </a:rPr>
              <a:t>DevOps</a:t>
            </a:r>
            <a:r>
              <a:rPr lang="en-US" altLang="zh-TW" sz="2800" dirty="0" smtClean="0">
                <a:solidFill>
                  <a:srgbClr val="01544C"/>
                </a:solidFill>
                <a:latin typeface="微軟正黑體"/>
              </a:rPr>
              <a:t> </a:t>
            </a:r>
            <a:r>
              <a:rPr lang="en-US" altLang="zh-TW" sz="2800" dirty="0">
                <a:solidFill>
                  <a:srgbClr val="01544C"/>
                </a:solidFill>
                <a:latin typeface="微軟正黑體"/>
              </a:rPr>
              <a:t>Toolchain</a:t>
            </a:r>
            <a:endParaRPr lang="zh-TW" altLang="en-US" sz="2800" dirty="0">
              <a:solidFill>
                <a:srgbClr val="01544C"/>
              </a:solidFill>
              <a:latin typeface="微軟正黑體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-242029"/>
            <a:ext cx="229510" cy="48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372864" y="1261402"/>
            <a:ext cx="2165746" cy="754419"/>
            <a:chOff x="511746" y="1092746"/>
            <a:chExt cx="3456384" cy="936104"/>
          </a:xfrm>
        </p:grpSpPr>
        <p:sp>
          <p:nvSpPr>
            <p:cNvPr id="3" name="燕尾形向右箭號 2"/>
            <p:cNvSpPr/>
            <p:nvPr/>
          </p:nvSpPr>
          <p:spPr>
            <a:xfrm>
              <a:off x="511746" y="1092746"/>
              <a:ext cx="3456384" cy="936104"/>
            </a:xfrm>
            <a:prstGeom prst="notchedRightArrow">
              <a:avLst>
                <a:gd name="adj1" fmla="val 100000"/>
                <a:gd name="adj2" fmla="val 26954"/>
              </a:avLst>
            </a:prstGeom>
            <a:solidFill>
              <a:srgbClr val="0A6FC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267830" y="1205610"/>
              <a:ext cx="1944216" cy="649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b="1" dirty="0" smtClean="0">
                  <a:solidFill>
                    <a:schemeClr val="bg1"/>
                  </a:solidFill>
                  <a:latin typeface="+mn-lt"/>
                  <a:ea typeface="+mj-ea"/>
                </a:rPr>
                <a:t>Test</a:t>
              </a:r>
              <a:endParaRPr lang="zh-TW" altLang="en-US" sz="3200" b="1" dirty="0" err="1" smtClean="0">
                <a:solidFill>
                  <a:schemeClr val="bg1"/>
                </a:solidFill>
                <a:latin typeface="+mn-lt"/>
                <a:ea typeface="+mj-ea"/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2731184" y="1236762"/>
            <a:ext cx="2165746" cy="754419"/>
            <a:chOff x="586343" y="1092746"/>
            <a:chExt cx="3456384" cy="936104"/>
          </a:xfrm>
          <a:solidFill>
            <a:srgbClr val="FD8003"/>
          </a:solidFill>
        </p:grpSpPr>
        <p:sp>
          <p:nvSpPr>
            <p:cNvPr id="10" name="燕尾形向右箭號 9"/>
            <p:cNvSpPr/>
            <p:nvPr/>
          </p:nvSpPr>
          <p:spPr>
            <a:xfrm>
              <a:off x="586343" y="1092746"/>
              <a:ext cx="3456384" cy="936104"/>
            </a:xfrm>
            <a:prstGeom prst="notchedRightArrow">
              <a:avLst>
                <a:gd name="adj1" fmla="val 100000"/>
                <a:gd name="adj2" fmla="val 26954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1010397" y="1180742"/>
              <a:ext cx="2541458" cy="64922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b="1" dirty="0" smtClean="0">
                  <a:solidFill>
                    <a:schemeClr val="bg1"/>
                  </a:solidFill>
                  <a:latin typeface="+mn-lt"/>
                  <a:ea typeface="+mj-ea"/>
                </a:rPr>
                <a:t>Release</a:t>
              </a:r>
              <a:endParaRPr lang="zh-TW" altLang="en-US" sz="2800" b="1" dirty="0" err="1" smtClean="0">
                <a:solidFill>
                  <a:schemeClr val="bg1"/>
                </a:solidFill>
                <a:latin typeface="+mn-lt"/>
                <a:ea typeface="+mj-ea"/>
              </a:endParaRP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7547596" y="1262390"/>
            <a:ext cx="2165746" cy="728790"/>
            <a:chOff x="227953" y="1092747"/>
            <a:chExt cx="3456384" cy="905489"/>
          </a:xfrm>
          <a:solidFill>
            <a:srgbClr val="FD8003"/>
          </a:solidFill>
        </p:grpSpPr>
        <p:sp>
          <p:nvSpPr>
            <p:cNvPr id="13" name="燕尾形向右箭號 12"/>
            <p:cNvSpPr/>
            <p:nvPr/>
          </p:nvSpPr>
          <p:spPr>
            <a:xfrm>
              <a:off x="227953" y="1092747"/>
              <a:ext cx="3456384" cy="905489"/>
            </a:xfrm>
            <a:prstGeom prst="notchedRightArrow">
              <a:avLst>
                <a:gd name="adj1" fmla="val 100000"/>
                <a:gd name="adj2" fmla="val 26954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685416" y="1235759"/>
              <a:ext cx="2541458" cy="6500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b="1" dirty="0" smtClean="0">
                  <a:solidFill>
                    <a:schemeClr val="bg1"/>
                  </a:solidFill>
                  <a:latin typeface="+mn-lt"/>
                  <a:ea typeface="+mj-ea"/>
                </a:rPr>
                <a:t>Monitor</a:t>
              </a:r>
              <a:endParaRPr lang="zh-TW" altLang="en-US" sz="2800" b="1" dirty="0" err="1" smtClean="0">
                <a:solidFill>
                  <a:schemeClr val="bg1"/>
                </a:solidFill>
                <a:latin typeface="+mn-lt"/>
                <a:ea typeface="+mj-ea"/>
              </a:endParaRPr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5127128" y="1261401"/>
            <a:ext cx="2165746" cy="729779"/>
            <a:chOff x="376751" y="1092745"/>
            <a:chExt cx="3456384" cy="905528"/>
          </a:xfrm>
        </p:grpSpPr>
        <p:sp>
          <p:nvSpPr>
            <p:cNvPr id="16" name="燕尾形向右箭號 15"/>
            <p:cNvSpPr/>
            <p:nvPr/>
          </p:nvSpPr>
          <p:spPr>
            <a:xfrm>
              <a:off x="376751" y="1092745"/>
              <a:ext cx="3456384" cy="905528"/>
            </a:xfrm>
            <a:prstGeom prst="notchedRightArrow">
              <a:avLst>
                <a:gd name="adj1" fmla="val 100000"/>
                <a:gd name="adj2" fmla="val 26954"/>
              </a:avLst>
            </a:prstGeom>
            <a:solidFill>
              <a:srgbClr val="FD800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646743" y="1186342"/>
              <a:ext cx="3186392" cy="649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b="1" dirty="0" smtClean="0">
                  <a:solidFill>
                    <a:schemeClr val="bg1"/>
                  </a:solidFill>
                  <a:latin typeface="+mn-lt"/>
                  <a:ea typeface="+mj-ea"/>
                </a:rPr>
                <a:t>Configure</a:t>
              </a:r>
              <a:endParaRPr lang="zh-TW" altLang="en-US" sz="2800" b="1" dirty="0" err="1" smtClean="0">
                <a:solidFill>
                  <a:schemeClr val="bg1"/>
                </a:solidFill>
                <a:latin typeface="+mn-lt"/>
                <a:ea typeface="+mj-ea"/>
              </a:endParaRPr>
            </a:p>
          </p:txBody>
        </p:sp>
      </p:grpSp>
      <p:pic>
        <p:nvPicPr>
          <p:cNvPr id="22" name="Picture 2"/>
          <p:cNvPicPr>
            <a:picLocks noGrp="1" noChangeAspect="1" noChangeArrowheads="1"/>
          </p:cNvPicPr>
          <p:nvPr>
            <p:ph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17" y="2388890"/>
            <a:ext cx="9382125" cy="4391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4041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2"/>
    </mc:Choice>
    <mc:Fallback xmlns="">
      <p:transition spd="slow" advTm="256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9235E-6 -2.70147E-6 L -0.20572 -0.0020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94" y="-10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4AD0BFF-A276-4425-AE87-DCC08444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4831"/>
            <a:ext cx="10096500" cy="1346316"/>
          </a:xfrm>
        </p:spPr>
        <p:txBody>
          <a:bodyPr/>
          <a:lstStyle/>
          <a:p>
            <a:r>
              <a:rPr lang="en-US" altLang="zh-TW" sz="2800" dirty="0">
                <a:solidFill>
                  <a:srgbClr val="01544C"/>
                </a:solidFill>
                <a:latin typeface="微軟正黑體"/>
              </a:rPr>
              <a:t> </a:t>
            </a:r>
            <a:r>
              <a:rPr lang="en-US" altLang="zh-TW" sz="2800" dirty="0" smtClean="0">
                <a:solidFill>
                  <a:srgbClr val="01544C"/>
                </a:solidFill>
                <a:latin typeface="微軟正黑體"/>
              </a:rPr>
              <a:t>  </a:t>
            </a:r>
            <a:r>
              <a:rPr lang="en-US" altLang="zh-TW" sz="2800" dirty="0" err="1" smtClean="0">
                <a:solidFill>
                  <a:srgbClr val="01544C"/>
                </a:solidFill>
                <a:latin typeface="微軟正黑體"/>
              </a:rPr>
              <a:t>DevOps</a:t>
            </a:r>
            <a:r>
              <a:rPr lang="en-US" altLang="zh-TW" sz="2800" dirty="0" smtClean="0">
                <a:solidFill>
                  <a:srgbClr val="01544C"/>
                </a:solidFill>
                <a:latin typeface="微軟正黑體"/>
              </a:rPr>
              <a:t> </a:t>
            </a:r>
            <a:r>
              <a:rPr lang="en-US" altLang="zh-TW" sz="2800" dirty="0">
                <a:solidFill>
                  <a:srgbClr val="01544C"/>
                </a:solidFill>
                <a:latin typeface="微軟正黑體"/>
              </a:rPr>
              <a:t>Toolchain</a:t>
            </a:r>
            <a:endParaRPr lang="zh-TW" altLang="en-US" sz="2800" dirty="0">
              <a:solidFill>
                <a:srgbClr val="01544C"/>
              </a:solidFill>
              <a:latin typeface="微軟正黑體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-242029"/>
            <a:ext cx="229510" cy="48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372864" y="1261402"/>
            <a:ext cx="2165746" cy="754419"/>
            <a:chOff x="511746" y="1092746"/>
            <a:chExt cx="3456384" cy="936104"/>
          </a:xfrm>
        </p:grpSpPr>
        <p:sp>
          <p:nvSpPr>
            <p:cNvPr id="3" name="燕尾形向右箭號 2"/>
            <p:cNvSpPr/>
            <p:nvPr/>
          </p:nvSpPr>
          <p:spPr>
            <a:xfrm>
              <a:off x="511746" y="1092746"/>
              <a:ext cx="3456384" cy="936104"/>
            </a:xfrm>
            <a:prstGeom prst="notchedRightArrow">
              <a:avLst>
                <a:gd name="adj1" fmla="val 100000"/>
                <a:gd name="adj2" fmla="val 26954"/>
              </a:avLst>
            </a:prstGeom>
            <a:solidFill>
              <a:srgbClr val="0A6FC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267830" y="1205610"/>
              <a:ext cx="1944216" cy="649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b="1" dirty="0" smtClean="0">
                  <a:solidFill>
                    <a:schemeClr val="bg1"/>
                  </a:solidFill>
                  <a:latin typeface="+mn-lt"/>
                  <a:ea typeface="+mj-ea"/>
                </a:rPr>
                <a:t>Test</a:t>
              </a:r>
              <a:endParaRPr lang="zh-TW" altLang="en-US" sz="3200" b="1" dirty="0" err="1" smtClean="0">
                <a:solidFill>
                  <a:schemeClr val="bg1"/>
                </a:solidFill>
                <a:latin typeface="+mn-lt"/>
                <a:ea typeface="+mj-ea"/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2731184" y="1236762"/>
            <a:ext cx="2165746" cy="754419"/>
            <a:chOff x="586343" y="1092746"/>
            <a:chExt cx="3456384" cy="936104"/>
          </a:xfrm>
          <a:solidFill>
            <a:srgbClr val="FD8003"/>
          </a:solidFill>
        </p:grpSpPr>
        <p:sp>
          <p:nvSpPr>
            <p:cNvPr id="10" name="燕尾形向右箭號 9"/>
            <p:cNvSpPr/>
            <p:nvPr/>
          </p:nvSpPr>
          <p:spPr>
            <a:xfrm>
              <a:off x="586343" y="1092746"/>
              <a:ext cx="3456384" cy="936104"/>
            </a:xfrm>
            <a:prstGeom prst="notchedRightArrow">
              <a:avLst>
                <a:gd name="adj1" fmla="val 100000"/>
                <a:gd name="adj2" fmla="val 26954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1010397" y="1180742"/>
              <a:ext cx="2541458" cy="64922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b="1" dirty="0" smtClean="0">
                  <a:solidFill>
                    <a:schemeClr val="bg1"/>
                  </a:solidFill>
                  <a:latin typeface="+mn-lt"/>
                  <a:ea typeface="+mj-ea"/>
                </a:rPr>
                <a:t>Release</a:t>
              </a:r>
              <a:endParaRPr lang="zh-TW" altLang="en-US" sz="2800" b="1" dirty="0" err="1" smtClean="0">
                <a:solidFill>
                  <a:schemeClr val="bg1"/>
                </a:solidFill>
                <a:latin typeface="+mn-lt"/>
                <a:ea typeface="+mj-ea"/>
              </a:endParaRP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7547596" y="1262390"/>
            <a:ext cx="2165746" cy="728790"/>
            <a:chOff x="227953" y="1092747"/>
            <a:chExt cx="3456384" cy="905489"/>
          </a:xfrm>
          <a:solidFill>
            <a:srgbClr val="FD8003"/>
          </a:solidFill>
        </p:grpSpPr>
        <p:sp>
          <p:nvSpPr>
            <p:cNvPr id="13" name="燕尾形向右箭號 12"/>
            <p:cNvSpPr/>
            <p:nvPr/>
          </p:nvSpPr>
          <p:spPr>
            <a:xfrm>
              <a:off x="227953" y="1092747"/>
              <a:ext cx="3456384" cy="905489"/>
            </a:xfrm>
            <a:prstGeom prst="notchedRightArrow">
              <a:avLst>
                <a:gd name="adj1" fmla="val 100000"/>
                <a:gd name="adj2" fmla="val 26954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685416" y="1235759"/>
              <a:ext cx="2541458" cy="6500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b="1" dirty="0" smtClean="0">
                  <a:solidFill>
                    <a:schemeClr val="bg1"/>
                  </a:solidFill>
                  <a:latin typeface="+mn-lt"/>
                  <a:ea typeface="+mj-ea"/>
                </a:rPr>
                <a:t>Monitor</a:t>
              </a:r>
              <a:endParaRPr lang="zh-TW" altLang="en-US" sz="2800" b="1" dirty="0" err="1" smtClean="0">
                <a:solidFill>
                  <a:schemeClr val="bg1"/>
                </a:solidFill>
                <a:latin typeface="+mn-lt"/>
                <a:ea typeface="+mj-ea"/>
              </a:endParaRPr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5127128" y="1261401"/>
            <a:ext cx="2165746" cy="729779"/>
            <a:chOff x="376751" y="1092745"/>
            <a:chExt cx="3456384" cy="905528"/>
          </a:xfrm>
        </p:grpSpPr>
        <p:sp>
          <p:nvSpPr>
            <p:cNvPr id="16" name="燕尾形向右箭號 15"/>
            <p:cNvSpPr/>
            <p:nvPr/>
          </p:nvSpPr>
          <p:spPr>
            <a:xfrm>
              <a:off x="376751" y="1092745"/>
              <a:ext cx="3456384" cy="905528"/>
            </a:xfrm>
            <a:prstGeom prst="notchedRightArrow">
              <a:avLst>
                <a:gd name="adj1" fmla="val 100000"/>
                <a:gd name="adj2" fmla="val 26954"/>
              </a:avLst>
            </a:prstGeom>
            <a:solidFill>
              <a:srgbClr val="FD800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646743" y="1186342"/>
              <a:ext cx="3186392" cy="649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b="1" dirty="0" smtClean="0">
                  <a:solidFill>
                    <a:schemeClr val="bg1"/>
                  </a:solidFill>
                  <a:latin typeface="+mn-lt"/>
                  <a:ea typeface="+mj-ea"/>
                </a:rPr>
                <a:t>Configure</a:t>
              </a:r>
              <a:endParaRPr lang="zh-TW" altLang="en-US" sz="2800" b="1" dirty="0" err="1" smtClean="0">
                <a:solidFill>
                  <a:schemeClr val="bg1"/>
                </a:solidFill>
                <a:latin typeface="+mn-lt"/>
                <a:ea typeface="+mj-ea"/>
              </a:endParaRPr>
            </a:p>
          </p:txBody>
        </p:sp>
      </p:grpSp>
      <p:sp>
        <p:nvSpPr>
          <p:cNvPr id="4" name="內容版面配置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866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2"/>
    </mc:Choice>
    <mc:Fallback xmlns="">
      <p:transition spd="slow" advTm="256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3758E-6 -4.5577E-8 L -0.45717 0.0055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867" y="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4AD0BFF-A276-4425-AE87-DCC08444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4831"/>
            <a:ext cx="10096500" cy="1346316"/>
          </a:xfrm>
        </p:spPr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>
                <a:solidFill>
                  <a:srgbClr val="01544C"/>
                </a:solidFill>
                <a:latin typeface="微軟正黑體"/>
              </a:rPr>
              <a:t>No. 4: </a:t>
            </a:r>
            <a:r>
              <a:rPr lang="en-US" altLang="zh-TW" sz="2800" dirty="0" err="1" smtClean="0">
                <a:solidFill>
                  <a:srgbClr val="01544C"/>
                </a:solidFill>
                <a:latin typeface="微軟正黑體"/>
              </a:rPr>
              <a:t>DevOps</a:t>
            </a:r>
            <a:r>
              <a:rPr lang="en-US" altLang="zh-TW" sz="2800" dirty="0" smtClean="0">
                <a:solidFill>
                  <a:srgbClr val="01544C"/>
                </a:solidFill>
                <a:latin typeface="微軟正黑體"/>
              </a:rPr>
              <a:t> </a:t>
            </a:r>
            <a:r>
              <a:rPr lang="en-US" altLang="zh-TW" sz="2800" dirty="0">
                <a:solidFill>
                  <a:srgbClr val="01544C"/>
                </a:solidFill>
                <a:latin typeface="微軟正黑體"/>
              </a:rPr>
              <a:t>Toolchain</a:t>
            </a:r>
            <a:endParaRPr lang="zh-TW" altLang="en-US" sz="2800" dirty="0">
              <a:solidFill>
                <a:srgbClr val="01544C"/>
              </a:solidFill>
              <a:latin typeface="微軟正黑體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F798CC88-01A9-40E8-BEB1-9C272FD6B9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20863" y="1164754"/>
            <a:ext cx="9620569" cy="5866076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30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優點</a:t>
            </a:r>
            <a:r>
              <a:rPr lang="en-US" altLang="zh-TW" sz="3000" b="1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消除程式開發上溝通執行的障礙，確保程式品質跟交期，並使交付</a:t>
            </a: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(delivery)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流程自動化。</a:t>
            </a: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Gartner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建議</a:t>
            </a: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IT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組織依據業務性質去選擇所需的</a:t>
            </a:r>
            <a:r>
              <a:rPr lang="en-US" altLang="zh-TW" sz="22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Toolchain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；然而如果有多個部署平台</a:t>
            </a: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(ex.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雲、</a:t>
            </a: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App)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，這時就需要多個不同的測試工具搭配使用。</a:t>
            </a:r>
            <a:endParaRPr lang="en-US" altLang="zh-TW" sz="2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3000" b="1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描述</a:t>
            </a:r>
            <a:r>
              <a:rPr lang="en-US" altLang="zh-TW" sz="3000" b="1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200" dirty="0" err="1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DevOps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 pipeline activity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通常包含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plan, create, verify, release, </a:t>
            </a:r>
            <a:r>
              <a:rPr lang="en-US" altLang="zh-TW" sz="2200" dirty="0" err="1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configure,monitor</a:t>
            </a: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對應不同的步驟需使用不同的軟體工具，現在則</a:t>
            </a:r>
            <a:r>
              <a:rPr lang="zh-TW" altLang="en-US" sz="2200" u="sng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有供應商將其整合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。</a:t>
            </a: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2022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年預計有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30%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以上的企業會使用，相比於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2018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年的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&lt;10%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。</a:t>
            </a: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-242029"/>
            <a:ext cx="229510" cy="48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520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2"/>
    </mc:Choice>
    <mc:Fallback xmlns="">
      <p:transition spd="slow" advTm="25682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4AD0BFF-A276-4425-AE87-DCC08444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4831"/>
            <a:ext cx="10096500" cy="1346316"/>
          </a:xfrm>
        </p:spPr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>
                <a:solidFill>
                  <a:srgbClr val="01544C"/>
                </a:solidFill>
                <a:latin typeface="微軟正黑體"/>
              </a:rPr>
              <a:t>No. 4: </a:t>
            </a:r>
            <a:r>
              <a:rPr lang="en-US" altLang="zh-TW" sz="2800" dirty="0" err="1" smtClean="0">
                <a:solidFill>
                  <a:srgbClr val="01544C"/>
                </a:solidFill>
                <a:latin typeface="微軟正黑體"/>
              </a:rPr>
              <a:t>DevOps</a:t>
            </a:r>
            <a:r>
              <a:rPr lang="en-US" altLang="zh-TW" sz="2800" dirty="0" smtClean="0">
                <a:solidFill>
                  <a:srgbClr val="01544C"/>
                </a:solidFill>
                <a:latin typeface="微軟正黑體"/>
              </a:rPr>
              <a:t> </a:t>
            </a:r>
            <a:r>
              <a:rPr lang="en-US" altLang="zh-TW" sz="2800" dirty="0">
                <a:solidFill>
                  <a:srgbClr val="01544C"/>
                </a:solidFill>
                <a:latin typeface="微軟正黑體"/>
              </a:rPr>
              <a:t>Toolchain</a:t>
            </a:r>
            <a:endParaRPr lang="zh-TW" altLang="en-US" sz="2800" dirty="0">
              <a:solidFill>
                <a:srgbClr val="01544C"/>
              </a:solidFill>
              <a:latin typeface="微軟正黑體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-242029"/>
            <a:ext cx="229510" cy="48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3" name="AutoShape 4" descr="The DevOps Tools Lifecycle Mesh for 2018 - Harnes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655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2"/>
    </mc:Choice>
    <mc:Fallback xmlns="">
      <p:transition spd="slow" advTm="25682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4AD0BFF-A276-4425-AE87-DCC08444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4831"/>
            <a:ext cx="10096500" cy="1346316"/>
          </a:xfrm>
        </p:spPr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>
                <a:solidFill>
                  <a:srgbClr val="01544C"/>
                </a:solidFill>
                <a:latin typeface="微軟正黑體"/>
              </a:rPr>
              <a:t>No. 4: </a:t>
            </a:r>
            <a:r>
              <a:rPr lang="en-US" altLang="zh-TW" sz="2800" dirty="0" err="1" smtClean="0">
                <a:solidFill>
                  <a:srgbClr val="01544C"/>
                </a:solidFill>
                <a:latin typeface="微軟正黑體"/>
              </a:rPr>
              <a:t>DevOps</a:t>
            </a:r>
            <a:r>
              <a:rPr lang="en-US" altLang="zh-TW" sz="2800" dirty="0" smtClean="0">
                <a:solidFill>
                  <a:srgbClr val="01544C"/>
                </a:solidFill>
                <a:latin typeface="微軟正黑體"/>
              </a:rPr>
              <a:t> </a:t>
            </a:r>
            <a:r>
              <a:rPr lang="en-US" altLang="zh-TW" sz="2800" dirty="0">
                <a:solidFill>
                  <a:srgbClr val="01544C"/>
                </a:solidFill>
                <a:latin typeface="微軟正黑體"/>
              </a:rPr>
              <a:t>Toolchain</a:t>
            </a:r>
            <a:endParaRPr lang="zh-TW" altLang="en-US" sz="2800" dirty="0">
              <a:solidFill>
                <a:srgbClr val="01544C"/>
              </a:solidFill>
              <a:latin typeface="微軟正黑體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-242029"/>
            <a:ext cx="229510" cy="48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3" name="AutoShape 4" descr="The DevOps Tools Lifecycle Mesh for 2018 - Harnes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11" b="11362"/>
          <a:stretch/>
        </p:blipFill>
        <p:spPr bwMode="auto">
          <a:xfrm>
            <a:off x="114755" y="876722"/>
            <a:ext cx="9947198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5049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2"/>
    </mc:Choice>
    <mc:Fallback xmlns="">
      <p:transition spd="slow" advTm="25682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F798CC88-01A9-40E8-BEB1-9C272FD6B9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1627" y="1362916"/>
            <a:ext cx="9620569" cy="190218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5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	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25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-242029"/>
            <a:ext cx="229510" cy="48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26033" y="20255608"/>
            <a:ext cx="5977814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敏捷性和生產率的提高。他們通過分析IT和業務數據，從而獲得收益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326034" y="20447060"/>
            <a:ext cx="4631291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關於用戶交互，業務活動和支持IT系統行為的見解。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220863" y="2031475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326034" y="20766148"/>
            <a:ext cx="5807895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服務改善和成本降低。他們通過大大節省時間和精力來做到這一點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326033" y="20957600"/>
            <a:ext cx="465373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確定正常運行時間和性能問題的原因。行為預測通知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326033" y="2114905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預測可以支持資源優化工作。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220863" y="2082529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26034" y="21468140"/>
            <a:ext cx="6192616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風險緩解。他們通過分析監視，配置和服務台數據來做到這一點。他們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326033" y="2165959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從操作和安全角度識別異常。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220863" y="21527282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326033" y="21978680"/>
            <a:ext cx="509135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競爭差異/破壞。他們通過對市場的快速響應來做到這一點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26033" y="22354799"/>
            <a:ext cx="4076652" cy="345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和基於機器的班次分析得出的最終用戶需求。</a:t>
            </a:r>
            <a:endParaRPr lang="zh-TW" altLang="zh-TW">
              <a:latin typeface="Arial" panose="020B0604020202020204" pitchFamily="34" charset="0"/>
            </a:endParaRPr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32" y="1668809"/>
            <a:ext cx="9954068" cy="5367553"/>
          </a:xfrm>
          <a:prstGeom prst="rect">
            <a:avLst/>
          </a:prstGeom>
        </p:spPr>
      </p:pic>
      <p:sp>
        <p:nvSpPr>
          <p:cNvPr id="31" name="標題 1">
            <a:extLst>
              <a:ext uri="{FF2B5EF4-FFF2-40B4-BE49-F238E27FC236}">
                <a16:creationId xmlns:a16="http://schemas.microsoft.com/office/drawing/2014/main" xmlns="" id="{14AD0BFF-A276-4425-AE87-DCC08444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4831"/>
            <a:ext cx="10096500" cy="1346316"/>
          </a:xfrm>
        </p:spPr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>
                <a:solidFill>
                  <a:srgbClr val="01544C"/>
                </a:solidFill>
                <a:latin typeface="微軟正黑體"/>
              </a:rPr>
              <a:t>No. 4: </a:t>
            </a:r>
            <a:r>
              <a:rPr lang="en-US" altLang="zh-TW" sz="2800" dirty="0" err="1" smtClean="0">
                <a:solidFill>
                  <a:srgbClr val="01544C"/>
                </a:solidFill>
                <a:latin typeface="微軟正黑體"/>
              </a:rPr>
              <a:t>DevOps</a:t>
            </a:r>
            <a:r>
              <a:rPr lang="en-US" altLang="zh-TW" sz="2800" dirty="0" smtClean="0">
                <a:solidFill>
                  <a:srgbClr val="01544C"/>
                </a:solidFill>
                <a:latin typeface="微軟正黑體"/>
              </a:rPr>
              <a:t> </a:t>
            </a:r>
            <a:r>
              <a:rPr lang="en-US" altLang="zh-TW" sz="2800" dirty="0">
                <a:solidFill>
                  <a:srgbClr val="01544C"/>
                </a:solidFill>
                <a:latin typeface="微軟正黑體"/>
              </a:rPr>
              <a:t>Toolchain</a:t>
            </a:r>
            <a:endParaRPr lang="zh-TW" altLang="en-US" sz="2800" dirty="0">
              <a:solidFill>
                <a:srgbClr val="01544C"/>
              </a:solidFill>
              <a:latin typeface="微軟正黑體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1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2"/>
    </mc:Choice>
    <mc:Fallback xmlns="">
      <p:transition spd="slow" advTm="25682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4AD0BFF-A276-4425-AE87-DCC08444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4831"/>
            <a:ext cx="10096500" cy="1346316"/>
          </a:xfrm>
        </p:spPr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>
                <a:solidFill>
                  <a:srgbClr val="01544C"/>
                </a:solidFill>
                <a:latin typeface="微軟正黑體"/>
              </a:rPr>
              <a:t>No. 4: </a:t>
            </a:r>
            <a:r>
              <a:rPr lang="en-US" altLang="zh-TW" sz="2800" dirty="0" err="1" smtClean="0">
                <a:solidFill>
                  <a:srgbClr val="01544C"/>
                </a:solidFill>
                <a:latin typeface="微軟正黑體"/>
              </a:rPr>
              <a:t>DevOps</a:t>
            </a:r>
            <a:r>
              <a:rPr lang="en-US" altLang="zh-TW" sz="2800" dirty="0" smtClean="0">
                <a:solidFill>
                  <a:srgbClr val="01544C"/>
                </a:solidFill>
                <a:latin typeface="微軟正黑體"/>
              </a:rPr>
              <a:t> </a:t>
            </a:r>
            <a:r>
              <a:rPr lang="en-US" altLang="zh-TW" sz="2800" dirty="0">
                <a:solidFill>
                  <a:srgbClr val="01544C"/>
                </a:solidFill>
                <a:latin typeface="微軟正黑體"/>
              </a:rPr>
              <a:t>Toolchain</a:t>
            </a:r>
            <a:endParaRPr lang="zh-TW" altLang="en-US" sz="2800" dirty="0">
              <a:solidFill>
                <a:srgbClr val="01544C"/>
              </a:solidFill>
              <a:latin typeface="微軟正黑體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F798CC88-01A9-40E8-BEB1-9C272FD6B9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69481" y="1164754"/>
            <a:ext cx="9620569" cy="5866076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200" b="1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DevOps</a:t>
            </a:r>
            <a:r>
              <a:rPr lang="en-US" altLang="zh-TW" sz="22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2200" b="1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Toolchain</a:t>
            </a:r>
            <a:r>
              <a:rPr lang="zh-TW" altLang="en-US" sz="2200" b="1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2200" b="1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Vendor: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Gartner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提到針對</a:t>
            </a:r>
            <a:r>
              <a:rPr lang="en-US" altLang="zh-TW" sz="22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DevOps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不同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階段所使用的工具，包含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2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Continuous configuration automation: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Chef, Puppet, </a:t>
            </a:r>
            <a:r>
              <a:rPr lang="en-US" altLang="zh-TW" sz="2200" dirty="0" err="1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Ansible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and </a:t>
            </a:r>
            <a:r>
              <a:rPr lang="en-US" altLang="zh-TW" sz="2200" dirty="0" err="1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SaltStack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2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APM/infrastructure management: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Cisco </a:t>
            </a:r>
            <a:r>
              <a:rPr lang="en-US" altLang="zh-TW" sz="2200" dirty="0" err="1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AppDynamics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, </a:t>
            </a:r>
            <a:r>
              <a:rPr lang="en-US" altLang="zh-TW" sz="2200" dirty="0" err="1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Datadog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,</a:t>
            </a:r>
            <a:r>
              <a:rPr lang="en-US" altLang="zh-TW" sz="22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Dynatrace</a:t>
            </a:r>
            <a:endParaRPr lang="en-US" altLang="zh-TW" sz="22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, </a:t>
            </a: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Elastic, New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Relic 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and </a:t>
            </a:r>
            <a:r>
              <a:rPr lang="en-US" altLang="zh-TW" sz="2200" dirty="0" err="1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Splunk</a:t>
            </a: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2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Release automation tools: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200" dirty="0" err="1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CloudBees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, Microsoft and </a:t>
            </a:r>
            <a:r>
              <a:rPr lang="en-US" altLang="zh-TW" sz="2200" dirty="0" err="1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XebiaLabs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. </a:t>
            </a: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-242029"/>
            <a:ext cx="229510" cy="48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26033" y="20255608"/>
            <a:ext cx="5977814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敏捷性和生產率的提高。他們通過分析IT和業務數據，從而獲得收益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326034" y="20447060"/>
            <a:ext cx="4631291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關於用戶交互，業務活動和支持IT系統行為的見解。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220863" y="2031475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326034" y="20766148"/>
            <a:ext cx="5807895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服務改善和成本降低。他們通過大大節省時間和精力來做到這一點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326033" y="20957600"/>
            <a:ext cx="465373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確定正常運行時間和性能問題的原因。行為預測通知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326033" y="2114905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預測可以支持資源優化工作。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220863" y="2082529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26034" y="21468140"/>
            <a:ext cx="6192616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風險緩解。他們通過分析監視，配置和服務台數據來做到這一點。他們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326033" y="2165959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從操作和安全角度識別異常。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220863" y="21527282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326033" y="21978680"/>
            <a:ext cx="509135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競爭差異/破壞。他們通過對市場的快速響應來做到這一點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26033" y="22354799"/>
            <a:ext cx="4076652" cy="345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和基於機器的班次分析得出的最終用戶需求。</a:t>
            </a:r>
            <a:endParaRPr lang="zh-TW" altLang="zh-TW"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644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2"/>
    </mc:Choice>
    <mc:Fallback xmlns="">
      <p:transition spd="slow" advTm="25682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+mn-ea"/>
                <a:ea typeface="+mn-ea"/>
              </a:rPr>
              <a:t>OverView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871786" y="1380778"/>
            <a:ext cx="8725796" cy="5367883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3600" dirty="0">
                <a:latin typeface="+mn-ea"/>
              </a:rPr>
              <a:t>學習</a:t>
            </a:r>
            <a:r>
              <a:rPr lang="zh-TW" altLang="en-US" sz="3600" dirty="0" smtClean="0">
                <a:latin typeface="+mn-ea"/>
              </a:rPr>
              <a:t>回顧</a:t>
            </a:r>
            <a:endParaRPr lang="en-US" altLang="zh-TW" sz="3600" dirty="0" smtClean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TW" sz="3600" dirty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TW" sz="3600" dirty="0" smtClean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TW" sz="3600" dirty="0" smtClean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3600" dirty="0" smtClean="0">
                <a:latin typeface="+mn-ea"/>
              </a:rPr>
              <a:t>專題報告</a:t>
            </a:r>
            <a:endParaRPr lang="en-US" altLang="zh-TW" sz="3600" dirty="0" smtClean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3600" dirty="0">
                <a:latin typeface="+mn-ea"/>
              </a:rPr>
              <a:t>心得</a:t>
            </a:r>
            <a:endParaRPr lang="en-US" altLang="zh-TW" sz="3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TW" sz="3600" dirty="0" smtClean="0">
                <a:latin typeface="+mn-ea"/>
              </a:rPr>
              <a:t>	</a:t>
            </a: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zh-TW" altLang="en-US" dirty="0">
              <a:latin typeface="+mn-ea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375842" y="2244874"/>
            <a:ext cx="612068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6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Linux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600" dirty="0" err="1">
                <a:solidFill>
                  <a:srgbClr val="000000"/>
                </a:solidFill>
                <a:latin typeface="微軟正黑體"/>
              </a:rPr>
              <a:t>DevOps</a:t>
            </a:r>
            <a:r>
              <a:rPr lang="zh-TW" altLang="en-US" sz="2600" dirty="0">
                <a:solidFill>
                  <a:srgbClr val="000000"/>
                </a:solidFill>
                <a:latin typeface="微軟正黑體"/>
              </a:rPr>
              <a:t>基礎觀念</a:t>
            </a:r>
            <a:r>
              <a:rPr lang="en-US" altLang="zh-TW" sz="2600" dirty="0">
                <a:solidFill>
                  <a:srgbClr val="000000"/>
                </a:solidFill>
                <a:latin typeface="微軟正黑體"/>
              </a:rPr>
              <a:t>-CI CT </a:t>
            </a:r>
            <a:r>
              <a:rPr lang="en-US" altLang="zh-TW" sz="2600" dirty="0" smtClean="0">
                <a:solidFill>
                  <a:srgbClr val="000000"/>
                </a:solidFill>
                <a:latin typeface="微軟正黑體"/>
              </a:rPr>
              <a:t>CD</a:t>
            </a:r>
            <a:endParaRPr lang="en-US" altLang="zh-TW" sz="2600" dirty="0" smtClean="0">
              <a:solidFill>
                <a:srgbClr val="000000"/>
              </a:solidFill>
              <a:latin typeface="微軟正黑體"/>
              <a:ea typeface="微軟正黑體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26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Maven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600" dirty="0" err="1" smtClean="0">
                <a:solidFill>
                  <a:srgbClr val="000000"/>
                </a:solidFill>
                <a:latin typeface="微軟正黑體"/>
              </a:rPr>
              <a:t>Git</a:t>
            </a:r>
            <a:endParaRPr lang="en-US" altLang="zh-TW" sz="2600" dirty="0" smtClean="0">
              <a:solidFill>
                <a:srgbClr val="000000"/>
              </a:solidFill>
              <a:latin typeface="微軟正黑體"/>
              <a:ea typeface="微軟正黑體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26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Jenkins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6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UT- </a:t>
            </a:r>
            <a:r>
              <a:rPr lang="zh-TW" altLang="en-US" sz="26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三階段</a:t>
            </a:r>
            <a:endParaRPr lang="en-US" altLang="zh-TW" sz="2600" dirty="0" smtClean="0">
              <a:solidFill>
                <a:srgbClr val="000000"/>
              </a:solidFill>
              <a:latin typeface="微軟正黑體"/>
              <a:ea typeface="微軟正黑體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26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Gartner Top</a:t>
            </a:r>
            <a:r>
              <a:rPr lang="zh-TW" altLang="en-US" sz="26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 </a:t>
            </a:r>
            <a:r>
              <a:rPr lang="en-US" altLang="zh-TW" sz="2600" dirty="0">
                <a:solidFill>
                  <a:srgbClr val="000000"/>
                </a:solidFill>
                <a:latin typeface="微軟正黑體"/>
                <a:ea typeface="微軟正黑體"/>
              </a:rPr>
              <a:t>10 </a:t>
            </a:r>
            <a:r>
              <a:rPr lang="en-US" altLang="zh-TW" sz="26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Technology Report</a:t>
            </a:r>
            <a:endParaRPr lang="zh-TW" altLang="en-US" sz="2600" dirty="0" err="1" smtClean="0">
              <a:solidFill>
                <a:srgbClr val="000000"/>
              </a:solidFill>
              <a:latin typeface="微軟正黑體"/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291688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F798CC88-01A9-40E8-BEB1-9C272FD6B9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37967" y="1415128"/>
            <a:ext cx="9620569" cy="5866076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3000" b="1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描述</a:t>
            </a:r>
            <a:r>
              <a:rPr lang="en-US" altLang="zh-TW" sz="30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:</a:t>
            </a: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AI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運用在維運上，將</a:t>
            </a: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IT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工作環境產生資訊，透過大數據和機器學習來預測錯誤、異常檢測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等。</a:t>
            </a: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3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優點</a:t>
            </a:r>
            <a:r>
              <a:rPr lang="en-US" altLang="zh-TW" sz="3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:</a:t>
            </a:r>
            <a:r>
              <a:rPr lang="zh-TW" altLang="en-US" sz="2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透明、準確、預測</a:t>
            </a: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 marL="426054" indent="-426054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敏捷性和生產率的提高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: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通過分析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IT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和業務數據，取得用戶業務活動和提供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IT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系統的行為。</a:t>
            </a: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 marL="426054" indent="-426054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服務改善和成本降低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: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大幅減少找系統問題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的時間和精力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，還能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透過行為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預測來優化資源。</a:t>
            </a: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 marL="426054" indent="-426054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風險緩解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: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通過分析監視，配置和服務台數據來識別操作和安全方面的異常。</a:t>
            </a: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 marL="426054" indent="-426054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市場波動的反應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: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通過機器的排班分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析出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市場端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的需求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。</a:t>
            </a: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-242029"/>
            <a:ext cx="229510" cy="48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26033" y="20255608"/>
            <a:ext cx="5977814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敏捷性和生產率的提高。他們通過分析IT和業務數據，從而獲得收益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326034" y="20447060"/>
            <a:ext cx="4631291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關於用戶交互，業務活動和支持IT系統行為的見解。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220863" y="2031475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326034" y="20766148"/>
            <a:ext cx="5807895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服務改善和成本降低。他們通過大大節省時間和精力來做到這一點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326033" y="20957600"/>
            <a:ext cx="465373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確定正常運行時間和性能問題的原因。行為預測通知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326033" y="2114905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預測可以支持資源優化工作。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220863" y="2082529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26034" y="21468140"/>
            <a:ext cx="6192616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風險緩解。他們通過分析監視，配置和服務台數據來做到這一點。他們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326033" y="2165959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從操作和安全角度識別異常。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220863" y="21527282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326033" y="21978680"/>
            <a:ext cx="509135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競爭差異/破壞。他們通過對市場的快速響應來做到這一點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26033" y="22354799"/>
            <a:ext cx="4076652" cy="345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和基於機器的班次分析得出的最終用戶需求。</a:t>
            </a: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30" name="標題 1">
            <a:extLst>
              <a:ext uri="{FF2B5EF4-FFF2-40B4-BE49-F238E27FC236}">
                <a16:creationId xmlns:a16="http://schemas.microsoft.com/office/drawing/2014/main" xmlns="" id="{14AD0BFF-A276-4425-AE87-DCC08444EBE3}"/>
              </a:ext>
            </a:extLst>
          </p:cNvPr>
          <p:cNvSpPr txBox="1">
            <a:spLocks/>
          </p:cNvSpPr>
          <p:nvPr/>
        </p:nvSpPr>
        <p:spPr bwMode="auto">
          <a:xfrm>
            <a:off x="0" y="21171"/>
            <a:ext cx="10096500" cy="1316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3613" tIns="56808" rIns="113613" bIns="56808" numCol="1" anchor="ctr" anchorCtr="0" compatLnSpc="1">
            <a:prstTxWarp prst="textNoShape">
              <a:avLst/>
            </a:prstTxWarp>
          </a:bodyPr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9pPr>
          </a:lstStyle>
          <a:p>
            <a:r>
              <a:rPr lang="zh-TW" altLang="en-US" sz="2800" kern="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kern="0" dirty="0" smtClean="0">
                <a:solidFill>
                  <a:srgbClr val="01544C"/>
                </a:solidFill>
                <a:latin typeface="微軟正黑體"/>
              </a:rPr>
              <a:t>No. 1: Artificial Intelligence for IT Operations (</a:t>
            </a:r>
            <a:r>
              <a:rPr lang="en-US" altLang="zh-TW" sz="2800" kern="0" dirty="0" err="1" smtClean="0">
                <a:solidFill>
                  <a:srgbClr val="01544C"/>
                </a:solidFill>
                <a:latin typeface="微軟正黑體"/>
              </a:rPr>
              <a:t>AIOps</a:t>
            </a:r>
            <a:r>
              <a:rPr lang="en-US" altLang="zh-TW" sz="2800" kern="0" dirty="0" smtClean="0">
                <a:solidFill>
                  <a:srgbClr val="01544C"/>
                </a:solidFill>
                <a:latin typeface="微軟正黑體"/>
              </a:rPr>
              <a:t>)</a:t>
            </a:r>
            <a:endParaRPr lang="zh-TW" altLang="en-US" sz="2800" kern="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546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2"/>
    </mc:Choice>
    <mc:Fallback xmlns="">
      <p:transition spd="slow" advTm="25682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F798CC88-01A9-40E8-BEB1-9C272FD6B9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1627" y="1362916"/>
            <a:ext cx="9620569" cy="1902182"/>
          </a:xfrm>
        </p:spPr>
        <p:txBody>
          <a:bodyPr/>
          <a:lstStyle/>
          <a:p>
            <a:pPr marL="426054" indent="-426054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TW" sz="3000" b="1" dirty="0" err="1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Bigpanda</a:t>
            </a:r>
            <a:r>
              <a:rPr lang="en-US" altLang="zh-TW" sz="25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- </a:t>
            </a: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AI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維運管理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平台主要功能包含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Open Integration </a:t>
            </a: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Hub     Open 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box ML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		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   </a:t>
            </a: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LØ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 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5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	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25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-242029"/>
            <a:ext cx="229510" cy="48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26033" y="20255608"/>
            <a:ext cx="5977814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敏捷性和生產率的提高。他們通過分析IT和業務數據，從而獲得收益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326034" y="20447060"/>
            <a:ext cx="4631291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關於用戶交互，業務活動和支持IT系統行為的見解。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220863" y="2031475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326034" y="20766148"/>
            <a:ext cx="5807895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服務改善和成本降低。他們通過大大節省時間和精力來做到這一點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326033" y="20957600"/>
            <a:ext cx="465373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確定正常運行時間和性能問題的原因。行為預測通知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326033" y="2114905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預測可以支持資源優化工作。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220863" y="2082529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26034" y="21468140"/>
            <a:ext cx="6192616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風險緩解。他們通過分析監視，配置和服務台數據來做到這一點。他們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326033" y="2165959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從操作和安全角度識別異常。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220863" y="21527282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326033" y="21978680"/>
            <a:ext cx="509135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競爭差異/破壞。他們通過對市場的快速響應來做到這一點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26033" y="22354799"/>
            <a:ext cx="4076652" cy="345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和基於機器的班次分析得出的最終用戶需求。</a:t>
            </a:r>
            <a:endParaRPr lang="zh-TW" altLang="zh-TW">
              <a:latin typeface="Arial" panose="020B0604020202020204" pitchFamily="34" charset="0"/>
            </a:endParaRPr>
          </a:p>
        </p:txBody>
      </p:sp>
      <p:pic>
        <p:nvPicPr>
          <p:cNvPr id="30" name="圖片 29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89" y="3221814"/>
            <a:ext cx="2819217" cy="3069948"/>
          </a:xfrm>
          <a:prstGeom prst="rect">
            <a:avLst/>
          </a:prstGeom>
        </p:spPr>
      </p:pic>
      <p:pic>
        <p:nvPicPr>
          <p:cNvPr id="31" name="圖片 30" descr="畫面剪輯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41" r="8998"/>
          <a:stretch/>
        </p:blipFill>
        <p:spPr>
          <a:xfrm>
            <a:off x="3178773" y="3131224"/>
            <a:ext cx="3736915" cy="3208621"/>
          </a:xfrm>
          <a:prstGeom prst="rect">
            <a:avLst/>
          </a:prstGeom>
        </p:spPr>
      </p:pic>
      <p:pic>
        <p:nvPicPr>
          <p:cNvPr id="32" name="圖片 31" descr="畫面剪輯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964" y="3221814"/>
            <a:ext cx="2884553" cy="2997360"/>
          </a:xfrm>
          <a:prstGeom prst="rect">
            <a:avLst/>
          </a:prstGeom>
        </p:spPr>
      </p:pic>
      <p:sp>
        <p:nvSpPr>
          <p:cNvPr id="33" name="標題 1">
            <a:extLst>
              <a:ext uri="{FF2B5EF4-FFF2-40B4-BE49-F238E27FC236}">
                <a16:creationId xmlns:a16="http://schemas.microsoft.com/office/drawing/2014/main" xmlns="" id="{14AD0BFF-A276-4425-AE87-DCC08444EBE3}"/>
              </a:ext>
            </a:extLst>
          </p:cNvPr>
          <p:cNvSpPr txBox="1">
            <a:spLocks/>
          </p:cNvSpPr>
          <p:nvPr/>
        </p:nvSpPr>
        <p:spPr bwMode="auto">
          <a:xfrm>
            <a:off x="0" y="21171"/>
            <a:ext cx="10096500" cy="1316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3613" tIns="56808" rIns="113613" bIns="56808" numCol="1" anchor="ctr" anchorCtr="0" compatLnSpc="1">
            <a:prstTxWarp prst="textNoShape">
              <a:avLst/>
            </a:prstTxWarp>
          </a:bodyPr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9pPr>
          </a:lstStyle>
          <a:p>
            <a:r>
              <a:rPr lang="zh-TW" altLang="en-US" sz="2800" kern="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kern="0" dirty="0" smtClean="0">
                <a:solidFill>
                  <a:srgbClr val="01544C"/>
                </a:solidFill>
                <a:latin typeface="微軟正黑體"/>
              </a:rPr>
              <a:t>No. 1: Artificial Intelligence for IT Operations (</a:t>
            </a:r>
            <a:r>
              <a:rPr lang="en-US" altLang="zh-TW" sz="2800" kern="0" dirty="0" err="1" smtClean="0">
                <a:solidFill>
                  <a:srgbClr val="01544C"/>
                </a:solidFill>
                <a:latin typeface="微軟正黑體"/>
              </a:rPr>
              <a:t>AIOps</a:t>
            </a:r>
            <a:r>
              <a:rPr lang="en-US" altLang="zh-TW" sz="2800" kern="0" dirty="0" smtClean="0">
                <a:solidFill>
                  <a:srgbClr val="01544C"/>
                </a:solidFill>
                <a:latin typeface="微軟正黑體"/>
              </a:rPr>
              <a:t>)</a:t>
            </a:r>
            <a:endParaRPr lang="zh-TW" altLang="en-US" sz="2800" kern="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617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2"/>
    </mc:Choice>
    <mc:Fallback xmlns="">
      <p:transition spd="slow" advTm="25682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F798CC88-01A9-40E8-BEB1-9C272FD6B9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1627" y="1362916"/>
            <a:ext cx="9620569" cy="190218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5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	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25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-242029"/>
            <a:ext cx="229510" cy="48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26033" y="20255608"/>
            <a:ext cx="5977814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敏捷性和生產率的提高。他們通過分析IT和業務數據，從而獲得收益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326034" y="20447060"/>
            <a:ext cx="4631291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關於用戶交互，業務活動和支持IT系統行為的見解。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220863" y="2031475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326034" y="20766148"/>
            <a:ext cx="5807895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服務改善和成本降低。他們通過大大節省時間和精力來做到這一點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326033" y="20957600"/>
            <a:ext cx="465373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確定正常運行時間和性能問題的原因。行為預測通知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326033" y="2114905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預測可以支持資源優化工作。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220863" y="2082529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26034" y="21468140"/>
            <a:ext cx="6192616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風險緩解。他們通過分析監視，配置和服務台數據來做到這一點。他們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326033" y="2165959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從操作和安全角度識別異常。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220863" y="21527282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326033" y="21978680"/>
            <a:ext cx="509135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競爭差異/破壞。他們通過對市場的快速響應來做到這一點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26033" y="22354799"/>
            <a:ext cx="4076652" cy="345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和基於機器的班次分析得出的最終用戶需求。</a:t>
            </a:r>
            <a:endParaRPr lang="zh-TW" altLang="zh-TW">
              <a:latin typeface="Arial" panose="020B0604020202020204" pitchFamily="34" charset="0"/>
            </a:endParaRPr>
          </a:p>
        </p:txBody>
      </p:sp>
      <p:pic>
        <p:nvPicPr>
          <p:cNvPr id="3" name="內容版面配置區 2" descr="畫面剪輯"/>
          <p:cNvPicPr>
            <a:picLocks noGrp="1" noChangeAspect="1"/>
          </p:cNvPicPr>
          <p:nvPr>
            <p:ph idx="10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24"/>
          <a:stretch/>
        </p:blipFill>
        <p:spPr>
          <a:xfrm>
            <a:off x="-38523" y="948730"/>
            <a:ext cx="10201243" cy="6120680"/>
          </a:xfrm>
        </p:spPr>
      </p:pic>
      <p:sp>
        <p:nvSpPr>
          <p:cNvPr id="30" name="標題 1">
            <a:extLst>
              <a:ext uri="{FF2B5EF4-FFF2-40B4-BE49-F238E27FC236}">
                <a16:creationId xmlns:a16="http://schemas.microsoft.com/office/drawing/2014/main" xmlns="" id="{14AD0BFF-A276-4425-AE87-DCC08444EBE3}"/>
              </a:ext>
            </a:extLst>
          </p:cNvPr>
          <p:cNvSpPr txBox="1">
            <a:spLocks/>
          </p:cNvSpPr>
          <p:nvPr/>
        </p:nvSpPr>
        <p:spPr bwMode="auto">
          <a:xfrm>
            <a:off x="0" y="21171"/>
            <a:ext cx="10096500" cy="1316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3613" tIns="56808" rIns="113613" bIns="56808" numCol="1" anchor="ctr" anchorCtr="0" compatLnSpc="1">
            <a:prstTxWarp prst="textNoShape">
              <a:avLst/>
            </a:prstTxWarp>
          </a:bodyPr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9pPr>
          </a:lstStyle>
          <a:p>
            <a:r>
              <a:rPr lang="zh-TW" altLang="en-US" sz="2800" kern="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kern="0" dirty="0" smtClean="0">
                <a:solidFill>
                  <a:srgbClr val="01544C"/>
                </a:solidFill>
                <a:latin typeface="微軟正黑體"/>
              </a:rPr>
              <a:t>Open Integration Hub</a:t>
            </a:r>
            <a:endParaRPr lang="zh-TW" altLang="en-US" sz="2800" kern="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324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2"/>
    </mc:Choice>
    <mc:Fallback xmlns="">
      <p:transition spd="slow" advTm="25682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F798CC88-01A9-40E8-BEB1-9C272FD6B9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1627" y="1362916"/>
            <a:ext cx="9620569" cy="190218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5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	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25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-242029"/>
            <a:ext cx="229510" cy="48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26033" y="20255608"/>
            <a:ext cx="5977814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敏捷性和生產率的提高。他們通過分析IT和業務數據，從而獲得收益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326034" y="20447060"/>
            <a:ext cx="4631291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關於用戶交互，業務活動和支持IT系統行為的見解。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220863" y="2031475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326034" y="20766148"/>
            <a:ext cx="5807895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服務改善和成本降低。他們通過大大節省時間和精力來做到這一點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326033" y="20957600"/>
            <a:ext cx="465373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確定正常運行時間和性能問題的原因。行為預測通知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326033" y="2114905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預測可以支持資源優化工作。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220863" y="2082529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26034" y="21468140"/>
            <a:ext cx="6192616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風險緩解。他們通過分析監視，配置和服務台數據來做到這一點。他們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326033" y="2165959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從操作和安全角度識別異常。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220863" y="21527282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326033" y="21978680"/>
            <a:ext cx="509135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競爭差異/破壞。他們通過對市場的快速響應來做到這一點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26033" y="22354799"/>
            <a:ext cx="4076652" cy="345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和基於機器的班次分析得出的最終用戶需求。</a:t>
            </a:r>
            <a:endParaRPr lang="zh-TW" altLang="zh-TW">
              <a:latin typeface="Arial" panose="020B0604020202020204" pitchFamily="34" charset="0"/>
            </a:endParaRPr>
          </a:p>
        </p:txBody>
      </p:sp>
      <p:pic>
        <p:nvPicPr>
          <p:cNvPr id="5" name="內容版面配置區 4" descr="畫面剪輯"/>
          <p:cNvPicPr>
            <a:picLocks noGrp="1" noChangeAspect="1"/>
          </p:cNvPicPr>
          <p:nvPr>
            <p:ph idx="10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70" b="4880"/>
          <a:stretch/>
        </p:blipFill>
        <p:spPr>
          <a:xfrm>
            <a:off x="0" y="1020738"/>
            <a:ext cx="10096500" cy="5958943"/>
          </a:xfrm>
        </p:spPr>
      </p:pic>
      <p:sp>
        <p:nvSpPr>
          <p:cNvPr id="30" name="標題 1">
            <a:extLst>
              <a:ext uri="{FF2B5EF4-FFF2-40B4-BE49-F238E27FC236}">
                <a16:creationId xmlns:a16="http://schemas.microsoft.com/office/drawing/2014/main" xmlns="" id="{14AD0BFF-A276-4425-AE87-DCC08444EBE3}"/>
              </a:ext>
            </a:extLst>
          </p:cNvPr>
          <p:cNvSpPr txBox="1">
            <a:spLocks/>
          </p:cNvSpPr>
          <p:nvPr/>
        </p:nvSpPr>
        <p:spPr bwMode="auto">
          <a:xfrm>
            <a:off x="0" y="21171"/>
            <a:ext cx="10096500" cy="1316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3613" tIns="56808" rIns="113613" bIns="56808" numCol="1" anchor="ctr" anchorCtr="0" compatLnSpc="1">
            <a:prstTxWarp prst="textNoShape">
              <a:avLst/>
            </a:prstTxWarp>
          </a:bodyPr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9pPr>
          </a:lstStyle>
          <a:p>
            <a:r>
              <a:rPr lang="zh-TW" altLang="en-US" sz="2800" kern="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kern="0" dirty="0" smtClean="0">
                <a:solidFill>
                  <a:srgbClr val="01544C"/>
                </a:solidFill>
                <a:latin typeface="微軟正黑體"/>
              </a:rPr>
              <a:t>Open Box Machine Learning</a:t>
            </a:r>
            <a:endParaRPr lang="zh-TW" altLang="en-US" sz="2800" kern="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841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2"/>
    </mc:Choice>
    <mc:Fallback xmlns="">
      <p:transition spd="slow" advTm="25682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F798CC88-01A9-40E8-BEB1-9C272FD6B9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1627" y="1362916"/>
            <a:ext cx="9620569" cy="190218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5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	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25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-242029"/>
            <a:ext cx="229510" cy="48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26033" y="20255608"/>
            <a:ext cx="5977814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敏捷性和生產率的提高。他們通過分析IT和業務數據，從而獲得收益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326034" y="20447060"/>
            <a:ext cx="4631291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關於用戶交互，業務活動和支持IT系統行為的見解。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220863" y="2031475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326034" y="20766148"/>
            <a:ext cx="5807895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服務改善和成本降低。他們通過大大節省時間和精力來做到這一點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326033" y="20957600"/>
            <a:ext cx="465373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確定正常運行時間和性能問題的原因。行為預測通知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326033" y="2114905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預測可以支持資源優化工作。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220863" y="2082529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26034" y="21468140"/>
            <a:ext cx="6192616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風險緩解。他們通過分析監視，配置和服務台數據來做到這一點。他們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326033" y="2165959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從操作和安全角度識別異常。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220863" y="21527282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326033" y="21978680"/>
            <a:ext cx="509135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競爭差異/破壞。他們通過對市場的快速響應來做到這一點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26033" y="22354799"/>
            <a:ext cx="4076652" cy="345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和基於機器的班次分析得出的最終用戶需求。</a:t>
            </a: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33" name="標題 1">
            <a:extLst>
              <a:ext uri="{FF2B5EF4-FFF2-40B4-BE49-F238E27FC236}">
                <a16:creationId xmlns:a16="http://schemas.microsoft.com/office/drawing/2014/main" xmlns="" id="{14AD0BFF-A276-4425-AE87-DCC08444EBE3}"/>
              </a:ext>
            </a:extLst>
          </p:cNvPr>
          <p:cNvSpPr txBox="1">
            <a:spLocks/>
          </p:cNvSpPr>
          <p:nvPr/>
        </p:nvSpPr>
        <p:spPr bwMode="auto">
          <a:xfrm>
            <a:off x="0" y="21171"/>
            <a:ext cx="10096500" cy="1316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3613" tIns="56808" rIns="113613" bIns="56808" numCol="1" anchor="ctr" anchorCtr="0" compatLnSpc="1">
            <a:prstTxWarp prst="textNoShape">
              <a:avLst/>
            </a:prstTxWarp>
          </a:bodyPr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9pPr>
          </a:lstStyle>
          <a:p>
            <a:r>
              <a:rPr lang="zh-TW" altLang="en-US" sz="2800" kern="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zh-TW" altLang="en-US" kern="0" dirty="0" smtClean="0">
                <a:solidFill>
                  <a:srgbClr val="01544C"/>
                </a:solidFill>
                <a:latin typeface="微軟正黑體"/>
              </a:rPr>
              <a:t>心得分享</a:t>
            </a:r>
            <a:endParaRPr lang="zh-TW" altLang="en-US" kern="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34" name="內容版面配置區 3">
            <a:extLst>
              <a:ext uri="{FF2B5EF4-FFF2-40B4-BE49-F238E27FC236}">
                <a16:creationId xmlns:a16="http://schemas.microsoft.com/office/drawing/2014/main" xmlns="" id="{F798CC88-01A9-40E8-BEB1-9C272FD6B9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44027" y="1515316"/>
            <a:ext cx="9620569" cy="1902182"/>
          </a:xfrm>
        </p:spPr>
        <p:txBody>
          <a:bodyPr/>
          <a:lstStyle/>
          <a:p>
            <a:pPr marL="426054" indent="-426054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zh-TW" sz="2800" dirty="0" smtClean="0"/>
              <a:t>有</a:t>
            </a:r>
            <a:r>
              <a:rPr lang="zh-TW" altLang="zh-TW" sz="2800" dirty="0"/>
              <a:t>別於學校所</a:t>
            </a:r>
            <a:r>
              <a:rPr lang="zh-TW" altLang="zh-TW" sz="2800" dirty="0" smtClean="0"/>
              <a:t>學</a:t>
            </a:r>
            <a:r>
              <a:rPr lang="zh-TW" altLang="en-US" sz="2800" dirty="0" smtClean="0"/>
              <a:t>  </a:t>
            </a:r>
            <a:r>
              <a:rPr lang="en-US" altLang="zh-TW" sz="2800" dirty="0" smtClean="0"/>
              <a:t>- </a:t>
            </a:r>
            <a:r>
              <a:rPr lang="zh-TW" altLang="en-US" sz="2200" dirty="0" smtClean="0"/>
              <a:t>學到的技術可以連貫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	</a:t>
            </a:r>
            <a:endParaRPr lang="en-US" altLang="zh-TW" sz="2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 marL="426054" indent="-426054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zh-TW" sz="2800" dirty="0"/>
              <a:t>時間</a:t>
            </a:r>
            <a:r>
              <a:rPr lang="zh-TW" altLang="zh-TW" sz="2800" dirty="0" smtClean="0"/>
              <a:t>管理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- </a:t>
            </a:r>
            <a:r>
              <a:rPr lang="zh-TW" altLang="en-US" sz="2200" dirty="0" smtClean="0"/>
              <a:t>有效率的處理工作</a:t>
            </a:r>
            <a:endParaRPr lang="en-US" altLang="zh-TW" sz="2200" dirty="0" smtClean="0"/>
          </a:p>
          <a:p>
            <a:pPr marL="426054" indent="-426054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zh-TW" sz="2800" dirty="0"/>
              <a:t>解決問題</a:t>
            </a:r>
            <a:r>
              <a:rPr lang="zh-TW" altLang="zh-TW" sz="2800" dirty="0" smtClean="0"/>
              <a:t>能力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-</a:t>
            </a:r>
            <a:r>
              <a:rPr lang="zh-TW" altLang="en-US" sz="2800" dirty="0" smtClean="0"/>
              <a:t> </a:t>
            </a:r>
            <a:r>
              <a:rPr lang="zh-TW" altLang="en-US" sz="2200" dirty="0" smtClean="0"/>
              <a:t>找救兵、主管耐心指導</a:t>
            </a:r>
            <a:endParaRPr lang="en-US" altLang="zh-TW" sz="2200" dirty="0" smtClean="0"/>
          </a:p>
          <a:p>
            <a:pPr marL="426054" indent="-426054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zh-TW" sz="2800" dirty="0"/>
              <a:t>團隊</a:t>
            </a:r>
            <a:r>
              <a:rPr lang="zh-TW" altLang="zh-TW" sz="2800" dirty="0" smtClean="0"/>
              <a:t>合作</a:t>
            </a:r>
            <a:r>
              <a:rPr lang="en-US" altLang="zh-TW" sz="2800" dirty="0" smtClean="0"/>
              <a:t> - </a:t>
            </a:r>
            <a:r>
              <a:rPr lang="zh-TW" altLang="en-US" sz="2200" dirty="0" smtClean="0"/>
              <a:t>互相幫助</a:t>
            </a:r>
            <a:endParaRPr lang="en-US" altLang="zh-TW" sz="2200" dirty="0" smtClean="0"/>
          </a:p>
          <a:p>
            <a:pPr marL="426054" indent="-426054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zh-TW" sz="2800" dirty="0"/>
              <a:t>工作氛圍</a:t>
            </a:r>
            <a:r>
              <a:rPr lang="zh-TW" altLang="zh-TW" sz="2800" dirty="0" smtClean="0"/>
              <a:t>優質</a:t>
            </a:r>
            <a:r>
              <a:rPr lang="en-US" altLang="zh-TW" sz="2800" dirty="0" smtClean="0"/>
              <a:t> - </a:t>
            </a:r>
            <a:r>
              <a:rPr lang="zh-TW" altLang="en-US" sz="2200" dirty="0" smtClean="0"/>
              <a:t>氣氛輕鬆舒適</a:t>
            </a: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25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220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2"/>
    </mc:Choice>
    <mc:Fallback xmlns="">
      <p:transition spd="slow" advTm="25682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655762" y="2532906"/>
            <a:ext cx="8582025" cy="1276350"/>
          </a:xfrm>
          <a:noFill/>
          <a:ln/>
        </p:spPr>
        <p:txBody>
          <a:bodyPr/>
          <a:lstStyle/>
          <a:p>
            <a:pPr algn="ctr"/>
            <a:r>
              <a:rPr lang="en-US" altLang="zh-TW" sz="3800" dirty="0" smtClean="0">
                <a:latin typeface="Arial" pitchFamily="34" charset="0"/>
                <a:ea typeface="微軟正黑體" pitchFamily="34" charset="-120"/>
              </a:rPr>
              <a:t>The End</a:t>
            </a:r>
            <a:endParaRPr lang="en-US" altLang="zh-TW" sz="3800" dirty="0">
              <a:latin typeface="Arial" pitchFamily="34" charset="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3855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1-1.Linux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latin typeface="+mn-ea"/>
              </a:rPr>
              <a:t>之前在學校沒有學過太多用</a:t>
            </a:r>
            <a:r>
              <a:rPr lang="en-US" altLang="zh-TW" dirty="0" smtClean="0">
                <a:latin typeface="+mn-ea"/>
              </a:rPr>
              <a:t>Command Line</a:t>
            </a:r>
            <a:r>
              <a:rPr lang="zh-TW" altLang="en-US" dirty="0" smtClean="0">
                <a:latin typeface="+mn-ea"/>
              </a:rPr>
              <a:t>的操作，算是第一次比較深入的了解。做一些基本操作像是</a:t>
            </a:r>
            <a:r>
              <a:rPr lang="en-US" altLang="zh-TW" dirty="0" smtClean="0">
                <a:latin typeface="+mn-ea"/>
              </a:rPr>
              <a:t>cd </a:t>
            </a:r>
            <a:r>
              <a:rPr lang="en-US" altLang="zh-TW" dirty="0" err="1" smtClean="0">
                <a:latin typeface="+mn-ea"/>
              </a:rPr>
              <a:t>ls</a:t>
            </a:r>
            <a:r>
              <a:rPr lang="en-US" altLang="zh-TW" dirty="0" smtClean="0">
                <a:latin typeface="+mn-ea"/>
              </a:rPr>
              <a:t>  cat  </a:t>
            </a:r>
            <a:r>
              <a:rPr lang="en-US" altLang="zh-TW" dirty="0" err="1" smtClean="0">
                <a:latin typeface="+mn-ea"/>
              </a:rPr>
              <a:t>rm</a:t>
            </a:r>
            <a:r>
              <a:rPr lang="en-US" altLang="zh-TW" dirty="0" smtClean="0">
                <a:latin typeface="+mn-ea"/>
              </a:rPr>
              <a:t> </a:t>
            </a:r>
            <a:r>
              <a:rPr lang="en-US" altLang="zh-TW" dirty="0" err="1" smtClean="0">
                <a:latin typeface="+mn-ea"/>
              </a:rPr>
              <a:t>grep</a:t>
            </a:r>
            <a:r>
              <a:rPr lang="en-US" altLang="zh-TW" dirty="0" smtClean="0">
                <a:latin typeface="+mn-ea"/>
              </a:rPr>
              <a:t> Find </a:t>
            </a:r>
          </a:p>
          <a:p>
            <a:pPr marL="0" indent="0">
              <a:buNone/>
            </a:pPr>
            <a:r>
              <a:rPr lang="zh-TW" altLang="en-US" dirty="0" smtClean="0">
                <a:latin typeface="+mn-ea"/>
              </a:rPr>
              <a:t>實例</a:t>
            </a:r>
            <a:r>
              <a:rPr lang="en-US" altLang="zh-TW" dirty="0" smtClean="0">
                <a:latin typeface="+mn-ea"/>
              </a:rPr>
              <a:t>:</a:t>
            </a:r>
            <a:r>
              <a:rPr lang="zh-TW" altLang="en-US" dirty="0">
                <a:latin typeface="+mn-ea"/>
              </a:rPr>
              <a:t>使用</a:t>
            </a:r>
            <a:r>
              <a:rPr lang="en-US" altLang="zh-TW" dirty="0">
                <a:latin typeface="+mn-ea"/>
              </a:rPr>
              <a:t>Putty</a:t>
            </a:r>
            <a:r>
              <a:rPr lang="zh-TW" altLang="en-US" dirty="0">
                <a:latin typeface="+mn-ea"/>
              </a:rPr>
              <a:t>在上面</a:t>
            </a:r>
            <a:r>
              <a:rPr lang="en-US" altLang="zh-TW" dirty="0">
                <a:latin typeface="+mn-ea"/>
              </a:rPr>
              <a:t>Linux</a:t>
            </a:r>
            <a:r>
              <a:rPr lang="zh-TW" altLang="en-US" dirty="0">
                <a:latin typeface="+mn-ea"/>
              </a:rPr>
              <a:t>系統上建</a:t>
            </a:r>
            <a:r>
              <a:rPr lang="zh-TW" altLang="en-US" dirty="0" smtClean="0">
                <a:latin typeface="+mn-ea"/>
              </a:rPr>
              <a:t>資料夾和一個</a:t>
            </a:r>
            <a:r>
              <a:rPr lang="en-US" altLang="zh-TW" dirty="0" smtClean="0">
                <a:latin typeface="+mn-ea"/>
              </a:rPr>
              <a:t>txt</a:t>
            </a:r>
            <a:r>
              <a:rPr lang="zh-TW" altLang="en-US" dirty="0" smtClean="0">
                <a:latin typeface="+mn-ea"/>
              </a:rPr>
              <a:t>的自我介紹。</a:t>
            </a: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62" y="2892945"/>
            <a:ext cx="8926201" cy="346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82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7238" y="511174"/>
            <a:ext cx="9115548" cy="1013619"/>
          </a:xfrm>
        </p:spPr>
        <p:txBody>
          <a:bodyPr/>
          <a:lstStyle/>
          <a:p>
            <a:r>
              <a:rPr lang="en-US" altLang="zh-TW" dirty="0" smtClean="0">
                <a:latin typeface="+mj-ea"/>
              </a:rPr>
              <a:t>1-2.DevOps</a:t>
            </a:r>
            <a:r>
              <a:rPr lang="zh-TW" altLang="en-US" dirty="0" smtClean="0">
                <a:latin typeface="+mj-ea"/>
              </a:rPr>
              <a:t> </a:t>
            </a:r>
            <a:r>
              <a:rPr lang="en-US" altLang="zh-TW" dirty="0" smtClean="0">
                <a:latin typeface="+mj-ea"/>
              </a:rPr>
              <a:t>-</a:t>
            </a:r>
            <a:r>
              <a:rPr lang="zh-TW" altLang="en-US" dirty="0" smtClean="0">
                <a:latin typeface="+mj-ea"/>
              </a:rPr>
              <a:t> </a:t>
            </a:r>
            <a:r>
              <a:rPr lang="zh-TW" altLang="en-US" sz="2400" dirty="0" smtClean="0">
                <a:latin typeface="+mj-ea"/>
              </a:rPr>
              <a:t>「軟體開發（</a:t>
            </a:r>
            <a:r>
              <a:rPr lang="en-US" altLang="zh-TW" sz="2400" dirty="0" err="1">
                <a:latin typeface="+mj-ea"/>
              </a:rPr>
              <a:t>Dev</a:t>
            </a:r>
            <a:r>
              <a:rPr lang="zh-TW" altLang="en-US" sz="2400" dirty="0" smtClean="0">
                <a:latin typeface="+mj-ea"/>
              </a:rPr>
              <a:t>）」</a:t>
            </a:r>
            <a:r>
              <a:rPr lang="zh-TW" altLang="en-US" sz="2400" dirty="0">
                <a:latin typeface="+mj-ea"/>
              </a:rPr>
              <a:t>與</a:t>
            </a:r>
            <a:r>
              <a:rPr lang="zh-TW" altLang="en-US" sz="2400" dirty="0" smtClean="0">
                <a:latin typeface="+mj-ea"/>
              </a:rPr>
              <a:t>「</a:t>
            </a:r>
            <a:r>
              <a:rPr lang="en-US" altLang="zh-TW" sz="2400" dirty="0">
                <a:latin typeface="+mj-ea"/>
              </a:rPr>
              <a:t>IT</a:t>
            </a:r>
            <a:r>
              <a:rPr lang="zh-TW" altLang="en-US" sz="2400" dirty="0">
                <a:latin typeface="+mj-ea"/>
              </a:rPr>
              <a:t>運</a:t>
            </a:r>
            <a:r>
              <a:rPr lang="zh-TW" altLang="en-US" sz="2400" dirty="0" smtClean="0">
                <a:latin typeface="+mj-ea"/>
              </a:rPr>
              <a:t>維（</a:t>
            </a:r>
            <a:r>
              <a:rPr lang="en-US" altLang="zh-TW" sz="2400" dirty="0">
                <a:latin typeface="+mj-ea"/>
              </a:rPr>
              <a:t>Ops</a:t>
            </a:r>
            <a:r>
              <a:rPr lang="zh-TW" altLang="en-US" sz="2400" dirty="0" smtClean="0">
                <a:latin typeface="+mj-ea"/>
              </a:rPr>
              <a:t>）」</a:t>
            </a:r>
            <a:r>
              <a:rPr lang="en-US" altLang="zh-TW" sz="3600" dirty="0">
                <a:latin typeface="+mj-ea"/>
              </a:rPr>
              <a:t/>
            </a:r>
            <a:br>
              <a:rPr lang="en-US" altLang="zh-TW" sz="3600" dirty="0">
                <a:latin typeface="+mj-ea"/>
              </a:rPr>
            </a:br>
            <a:endParaRPr lang="zh-TW" altLang="en-US" sz="3600" dirty="0"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27770" y="1236762"/>
            <a:ext cx="8582025" cy="1518741"/>
          </a:xfrm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zh-TW" altLang="en-US" sz="2400" b="1" dirty="0" smtClean="0"/>
              <a:t>定義</a:t>
            </a:r>
            <a:endParaRPr lang="en-US" altLang="zh-TW" sz="2400" b="1" dirty="0" smtClean="0"/>
          </a:p>
          <a:p>
            <a:r>
              <a:rPr lang="zh-TW" altLang="en-US" dirty="0" smtClean="0"/>
              <a:t>透過自動化「</a:t>
            </a:r>
            <a:r>
              <a:rPr lang="zh-TW" altLang="en-US" b="1" dirty="0" smtClean="0"/>
              <a:t>軟體交付</a:t>
            </a:r>
            <a:r>
              <a:rPr lang="zh-TW" altLang="en-US" dirty="0" smtClean="0"/>
              <a:t>」和「</a:t>
            </a:r>
            <a:r>
              <a:rPr lang="zh-TW" altLang="en-US" b="1" dirty="0" smtClean="0"/>
              <a:t>架構變更</a:t>
            </a:r>
            <a:r>
              <a:rPr lang="zh-TW" altLang="en-US" dirty="0" smtClean="0"/>
              <a:t>」的流程，來使得構建、測試、發布軟體能夠更加地快捷、頻繁和可靠。</a:t>
            </a:r>
            <a:endParaRPr lang="en-US" altLang="zh-TW" dirty="0" smtClean="0"/>
          </a:p>
          <a:p>
            <a:r>
              <a:rPr lang="zh-TW" altLang="en-US" dirty="0" smtClean="0"/>
              <a:t>重視開發與維運人員的溝通，減少不同單位的資訊隔閡。</a:t>
            </a:r>
            <a:br>
              <a:rPr lang="zh-TW" altLang="en-US" dirty="0" smtClean="0"/>
            </a:b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727769" y="3036962"/>
            <a:ext cx="8582025" cy="1518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>
            <a:lvl1pPr marL="381000" indent="-381000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•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3913" indent="-315913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8413" indent="-254000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74825" indent="-252413" algn="l" defTabSz="1014413" rtl="0" fontAlgn="base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2828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7400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31972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6544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41116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zh-TW" altLang="en-US" sz="2400" b="1" kern="0" dirty="0">
                <a:solidFill>
                  <a:srgbClr val="000000"/>
                </a:solidFill>
              </a:rPr>
              <a:t>工具</a:t>
            </a:r>
            <a:endParaRPr lang="en-US" altLang="zh-TW" sz="2400" b="1" kern="0" dirty="0" smtClean="0">
              <a:solidFill>
                <a:srgbClr val="000000"/>
              </a:solidFill>
            </a:endParaRPr>
          </a:p>
          <a:p>
            <a:r>
              <a:rPr lang="en-US" altLang="zh-TW" kern="0" dirty="0" err="1" smtClean="0">
                <a:solidFill>
                  <a:srgbClr val="000000"/>
                </a:solidFill>
              </a:rPr>
              <a:t>GitLab</a:t>
            </a:r>
            <a:r>
              <a:rPr lang="en-US" altLang="zh-TW" kern="0" dirty="0" smtClean="0">
                <a:solidFill>
                  <a:srgbClr val="000000"/>
                </a:solidFill>
              </a:rPr>
              <a:t> </a:t>
            </a:r>
            <a:r>
              <a:rPr lang="en-US" altLang="zh-TW" kern="0" dirty="0">
                <a:solidFill>
                  <a:srgbClr val="000000"/>
                </a:solidFill>
              </a:rPr>
              <a:t>- Code, build, and configure</a:t>
            </a:r>
            <a:endParaRPr lang="en-US" altLang="zh-TW" kern="0" dirty="0" smtClean="0">
              <a:solidFill>
                <a:srgbClr val="000000"/>
              </a:solidFill>
            </a:endParaRPr>
          </a:p>
          <a:p>
            <a:r>
              <a:rPr lang="en-US" altLang="zh-TW" kern="0" dirty="0" smtClean="0">
                <a:solidFill>
                  <a:srgbClr val="000000"/>
                </a:solidFill>
              </a:rPr>
              <a:t>Jenkins</a:t>
            </a:r>
            <a:r>
              <a:rPr lang="en-US" altLang="zh-TW" b="1" kern="0" dirty="0" smtClean="0">
                <a:solidFill>
                  <a:srgbClr val="000000"/>
                </a:solidFill>
              </a:rPr>
              <a:t> </a:t>
            </a:r>
            <a:r>
              <a:rPr lang="en-US" altLang="zh-TW" kern="0" dirty="0" smtClean="0">
                <a:solidFill>
                  <a:srgbClr val="000000"/>
                </a:solidFill>
              </a:rPr>
              <a:t>- </a:t>
            </a:r>
            <a:r>
              <a:rPr lang="en-US" altLang="zh-TW" dirty="0">
                <a:solidFill>
                  <a:srgbClr val="000000"/>
                </a:solidFill>
              </a:rPr>
              <a:t>Release, deploy, and </a:t>
            </a:r>
            <a:r>
              <a:rPr lang="en-US" altLang="zh-TW" dirty="0" smtClean="0">
                <a:solidFill>
                  <a:srgbClr val="000000"/>
                </a:solidFill>
              </a:rPr>
              <a:t>orchestration</a:t>
            </a:r>
          </a:p>
          <a:p>
            <a:r>
              <a:rPr lang="en-US" altLang="zh-TW" kern="0" dirty="0" smtClean="0">
                <a:solidFill>
                  <a:srgbClr val="000000"/>
                </a:solidFill>
              </a:rPr>
              <a:t>Sonar - Monitor</a:t>
            </a:r>
            <a:r>
              <a:rPr lang="zh-TW" altLang="en-US" kern="0" dirty="0" smtClean="0">
                <a:solidFill>
                  <a:srgbClr val="000000"/>
                </a:solidFill>
              </a:rPr>
              <a:t/>
            </a:r>
            <a:br>
              <a:rPr lang="zh-TW" altLang="en-US" kern="0" dirty="0" smtClean="0">
                <a:solidFill>
                  <a:srgbClr val="000000"/>
                </a:solidFill>
              </a:rPr>
            </a:br>
            <a:endParaRPr lang="en-US" altLang="zh-TW" kern="0" dirty="0" smtClean="0">
              <a:solidFill>
                <a:srgbClr val="000000"/>
              </a:solidFill>
            </a:endParaRPr>
          </a:p>
          <a:p>
            <a:endParaRPr lang="zh-TW" altLang="en-US" kern="0" dirty="0">
              <a:solidFill>
                <a:srgbClr val="000000"/>
              </a:solidFill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 bwMode="auto">
          <a:xfrm>
            <a:off x="727770" y="4765154"/>
            <a:ext cx="8582025" cy="1518741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>
            <a:lvl1pPr marL="381000" indent="-381000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•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3913" indent="-315913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8413" indent="-254000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74825" indent="-252413" algn="l" defTabSz="1014413" rtl="0" fontAlgn="base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2828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7400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31972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6544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41116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zh-TW" altLang="en-US" sz="2400" b="1" kern="0" dirty="0">
                <a:solidFill>
                  <a:srgbClr val="000000"/>
                </a:solidFill>
              </a:rPr>
              <a:t>方法</a:t>
            </a:r>
            <a:endParaRPr lang="en-US" altLang="zh-TW" sz="2400" b="1" kern="0" dirty="0" smtClean="0">
              <a:solidFill>
                <a:srgbClr val="000000"/>
              </a:solidFill>
            </a:endParaRPr>
          </a:p>
          <a:p>
            <a:r>
              <a:rPr lang="en-US" altLang="zh-TW" kern="0" dirty="0">
                <a:solidFill>
                  <a:srgbClr val="000000"/>
                </a:solidFill>
              </a:rPr>
              <a:t>Continuous </a:t>
            </a:r>
            <a:r>
              <a:rPr lang="en-US" altLang="zh-TW" kern="0" dirty="0" smtClean="0">
                <a:solidFill>
                  <a:srgbClr val="000000"/>
                </a:solidFill>
              </a:rPr>
              <a:t>integration(CI)</a:t>
            </a:r>
          </a:p>
          <a:p>
            <a:r>
              <a:rPr lang="en-US" altLang="zh-TW" kern="0" dirty="0" smtClean="0">
                <a:solidFill>
                  <a:srgbClr val="000000"/>
                </a:solidFill>
              </a:rPr>
              <a:t>Continuous Testing(CT)</a:t>
            </a:r>
          </a:p>
          <a:p>
            <a:r>
              <a:rPr lang="en-US" altLang="zh-TW" kern="0" dirty="0">
                <a:solidFill>
                  <a:srgbClr val="000000"/>
                </a:solidFill>
              </a:rPr>
              <a:t>Continuous </a:t>
            </a:r>
            <a:r>
              <a:rPr lang="en-US" altLang="zh-TW" kern="0" dirty="0" smtClean="0">
                <a:solidFill>
                  <a:srgbClr val="000000"/>
                </a:solidFill>
              </a:rPr>
              <a:t>delivery/</a:t>
            </a:r>
            <a:r>
              <a:rPr lang="en-US" altLang="zh-TW" kern="0" dirty="0" err="1" smtClean="0">
                <a:solidFill>
                  <a:srgbClr val="000000"/>
                </a:solidFill>
              </a:rPr>
              <a:t>deployement</a:t>
            </a:r>
            <a:r>
              <a:rPr lang="en-US" altLang="zh-TW" kern="0" dirty="0" smtClean="0">
                <a:solidFill>
                  <a:srgbClr val="000000"/>
                </a:solidFill>
              </a:rPr>
              <a:t>(CD)</a:t>
            </a:r>
            <a:r>
              <a:rPr lang="zh-TW" altLang="en-US" kern="0" dirty="0" smtClean="0">
                <a:solidFill>
                  <a:srgbClr val="000000"/>
                </a:solidFill>
              </a:rPr>
              <a:t/>
            </a:r>
            <a:br>
              <a:rPr lang="zh-TW" altLang="en-US" kern="0" dirty="0" smtClean="0">
                <a:solidFill>
                  <a:srgbClr val="000000"/>
                </a:solidFill>
              </a:rPr>
            </a:br>
            <a:endParaRPr lang="en-US" altLang="zh-TW" kern="0" dirty="0" smtClean="0">
              <a:solidFill>
                <a:srgbClr val="000000"/>
              </a:solidFill>
            </a:endParaRPr>
          </a:p>
          <a:p>
            <a:endParaRPr lang="zh-TW" alt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77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7238" y="511174"/>
            <a:ext cx="9115548" cy="1013619"/>
          </a:xfrm>
        </p:spPr>
        <p:txBody>
          <a:bodyPr/>
          <a:lstStyle/>
          <a:p>
            <a:r>
              <a:rPr lang="en-US" altLang="zh-TW" dirty="0" smtClean="0">
                <a:latin typeface="+mj-ea"/>
              </a:rPr>
              <a:t>1-2.DevOps</a:t>
            </a:r>
            <a:r>
              <a:rPr lang="zh-TW" altLang="en-US" dirty="0" smtClean="0">
                <a:latin typeface="+mj-ea"/>
              </a:rPr>
              <a:t> </a:t>
            </a:r>
            <a:r>
              <a:rPr lang="en-US" altLang="zh-TW" dirty="0" smtClean="0">
                <a:latin typeface="+mj-ea"/>
              </a:rPr>
              <a:t>-</a:t>
            </a:r>
            <a:r>
              <a:rPr lang="zh-TW" altLang="en-US" dirty="0" smtClean="0">
                <a:latin typeface="+mj-ea"/>
              </a:rPr>
              <a:t> </a:t>
            </a:r>
            <a:r>
              <a:rPr lang="zh-TW" altLang="en-US" sz="2400" dirty="0" smtClean="0">
                <a:latin typeface="+mj-ea"/>
              </a:rPr>
              <a:t>「軟體開發（</a:t>
            </a:r>
            <a:r>
              <a:rPr lang="en-US" altLang="zh-TW" sz="2400" dirty="0" err="1">
                <a:latin typeface="+mj-ea"/>
              </a:rPr>
              <a:t>Dev</a:t>
            </a:r>
            <a:r>
              <a:rPr lang="zh-TW" altLang="en-US" sz="2400" dirty="0" smtClean="0">
                <a:latin typeface="+mj-ea"/>
              </a:rPr>
              <a:t>）」</a:t>
            </a:r>
            <a:r>
              <a:rPr lang="zh-TW" altLang="en-US" sz="2400" dirty="0">
                <a:latin typeface="+mj-ea"/>
              </a:rPr>
              <a:t>與</a:t>
            </a:r>
            <a:r>
              <a:rPr lang="zh-TW" altLang="en-US" sz="2400" dirty="0" smtClean="0">
                <a:latin typeface="+mj-ea"/>
              </a:rPr>
              <a:t>「</a:t>
            </a:r>
            <a:r>
              <a:rPr lang="en-US" altLang="zh-TW" sz="2400" dirty="0" smtClean="0">
                <a:latin typeface="+mj-ea"/>
              </a:rPr>
              <a:t>IT</a:t>
            </a:r>
            <a:r>
              <a:rPr lang="zh-TW" altLang="en-US" sz="2400" dirty="0" smtClean="0">
                <a:latin typeface="+mj-ea"/>
              </a:rPr>
              <a:t>維運（</a:t>
            </a:r>
            <a:r>
              <a:rPr lang="en-US" altLang="zh-TW" sz="2400" dirty="0">
                <a:latin typeface="+mj-ea"/>
              </a:rPr>
              <a:t>Ops</a:t>
            </a:r>
            <a:r>
              <a:rPr lang="zh-TW" altLang="en-US" sz="2400" dirty="0" smtClean="0">
                <a:latin typeface="+mj-ea"/>
              </a:rPr>
              <a:t>）」</a:t>
            </a:r>
            <a:r>
              <a:rPr lang="en-US" altLang="zh-TW" sz="3600" dirty="0">
                <a:latin typeface="+mj-ea"/>
              </a:rPr>
              <a:t/>
            </a:r>
            <a:br>
              <a:rPr lang="en-US" altLang="zh-TW" sz="3600" dirty="0">
                <a:latin typeface="+mj-ea"/>
              </a:rPr>
            </a:br>
            <a:endParaRPr lang="zh-TW" altLang="en-US" sz="3600" dirty="0">
              <a:latin typeface="+mj-ea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1077899" y="3180978"/>
            <a:ext cx="8582025" cy="1518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>
            <a:lvl1pPr marL="381000" indent="-381000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•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3913" indent="-315913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8413" indent="-254000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74825" indent="-252413" algn="l" defTabSz="1014413" rtl="0" fontAlgn="base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2828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7400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31972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6544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41116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zh-TW" altLang="en-US" sz="2400" b="1" kern="0" dirty="0">
                <a:solidFill>
                  <a:srgbClr val="000000"/>
                </a:solidFill>
              </a:rPr>
              <a:t>工具</a:t>
            </a:r>
            <a:endParaRPr lang="en-US" altLang="zh-TW" sz="2400" b="1" kern="0" dirty="0" smtClean="0">
              <a:solidFill>
                <a:srgbClr val="000000"/>
              </a:solidFill>
            </a:endParaRPr>
          </a:p>
          <a:p>
            <a:r>
              <a:rPr lang="en-US" altLang="zh-TW" kern="0" dirty="0" err="1" smtClean="0">
                <a:solidFill>
                  <a:srgbClr val="000000"/>
                </a:solidFill>
              </a:rPr>
              <a:t>GitLab</a:t>
            </a:r>
            <a:r>
              <a:rPr lang="en-US" altLang="zh-TW" kern="0" dirty="0" smtClean="0">
                <a:solidFill>
                  <a:srgbClr val="000000"/>
                </a:solidFill>
              </a:rPr>
              <a:t> </a:t>
            </a:r>
            <a:r>
              <a:rPr lang="en-US" altLang="zh-TW" kern="0" dirty="0">
                <a:solidFill>
                  <a:srgbClr val="000000"/>
                </a:solidFill>
              </a:rPr>
              <a:t>- Code, build, and configure</a:t>
            </a:r>
            <a:endParaRPr lang="en-US" altLang="zh-TW" kern="0" dirty="0" smtClean="0">
              <a:solidFill>
                <a:srgbClr val="000000"/>
              </a:solidFill>
            </a:endParaRPr>
          </a:p>
          <a:p>
            <a:r>
              <a:rPr lang="en-US" altLang="zh-TW" kern="0" dirty="0" smtClean="0">
                <a:solidFill>
                  <a:srgbClr val="000000"/>
                </a:solidFill>
              </a:rPr>
              <a:t>Jenkins</a:t>
            </a:r>
            <a:r>
              <a:rPr lang="en-US" altLang="zh-TW" b="1" kern="0" dirty="0" smtClean="0">
                <a:solidFill>
                  <a:srgbClr val="000000"/>
                </a:solidFill>
              </a:rPr>
              <a:t> </a:t>
            </a:r>
            <a:r>
              <a:rPr lang="en-US" altLang="zh-TW" kern="0" dirty="0" smtClean="0">
                <a:solidFill>
                  <a:srgbClr val="000000"/>
                </a:solidFill>
              </a:rPr>
              <a:t>- </a:t>
            </a:r>
            <a:r>
              <a:rPr lang="en-US" altLang="zh-TW" dirty="0">
                <a:solidFill>
                  <a:srgbClr val="000000"/>
                </a:solidFill>
              </a:rPr>
              <a:t>Release, </a:t>
            </a:r>
            <a:r>
              <a:rPr lang="en-US" altLang="zh-TW" dirty="0" smtClean="0">
                <a:solidFill>
                  <a:srgbClr val="000000"/>
                </a:solidFill>
              </a:rPr>
              <a:t>deploy</a:t>
            </a:r>
          </a:p>
          <a:p>
            <a:r>
              <a:rPr lang="en-US" altLang="zh-TW" kern="0" dirty="0" smtClean="0">
                <a:solidFill>
                  <a:srgbClr val="000000"/>
                </a:solidFill>
              </a:rPr>
              <a:t>Sonar - Test</a:t>
            </a:r>
            <a:r>
              <a:rPr lang="zh-TW" altLang="en-US" kern="0" dirty="0" smtClean="0">
                <a:solidFill>
                  <a:srgbClr val="000000"/>
                </a:solidFill>
              </a:rPr>
              <a:t/>
            </a:r>
            <a:br>
              <a:rPr lang="zh-TW" altLang="en-US" kern="0" dirty="0" smtClean="0">
                <a:solidFill>
                  <a:srgbClr val="000000"/>
                </a:solidFill>
              </a:rPr>
            </a:br>
            <a:endParaRPr lang="en-US" altLang="zh-TW" kern="0" dirty="0" smtClean="0">
              <a:solidFill>
                <a:srgbClr val="000000"/>
              </a:solidFill>
            </a:endParaRPr>
          </a:p>
          <a:p>
            <a:endParaRPr lang="zh-TW" altLang="en-US" kern="0" dirty="0">
              <a:solidFill>
                <a:srgbClr val="000000"/>
              </a:solidFill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 bwMode="auto">
          <a:xfrm>
            <a:off x="1077898" y="4981178"/>
            <a:ext cx="8582025" cy="1518741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>
            <a:lvl1pPr marL="381000" indent="-381000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•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3913" indent="-315913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8413" indent="-254000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74825" indent="-252413" algn="l" defTabSz="1014413" rtl="0" fontAlgn="base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2828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7400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31972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6544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41116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zh-TW" altLang="en-US" sz="2400" b="1" kern="0" dirty="0">
                <a:solidFill>
                  <a:srgbClr val="000000"/>
                </a:solidFill>
              </a:rPr>
              <a:t>方法</a:t>
            </a:r>
            <a:endParaRPr lang="en-US" altLang="zh-TW" sz="2400" b="1" kern="0" dirty="0" smtClean="0">
              <a:solidFill>
                <a:srgbClr val="000000"/>
              </a:solidFill>
            </a:endParaRPr>
          </a:p>
          <a:p>
            <a:r>
              <a:rPr lang="en-US" altLang="zh-TW" kern="0" dirty="0">
                <a:solidFill>
                  <a:srgbClr val="000000"/>
                </a:solidFill>
              </a:rPr>
              <a:t>Continuous </a:t>
            </a:r>
            <a:r>
              <a:rPr lang="en-US" altLang="zh-TW" kern="0" dirty="0" smtClean="0">
                <a:solidFill>
                  <a:srgbClr val="000000"/>
                </a:solidFill>
              </a:rPr>
              <a:t>integration(CI)</a:t>
            </a:r>
          </a:p>
          <a:p>
            <a:r>
              <a:rPr lang="en-US" altLang="zh-TW" kern="0" dirty="0" smtClean="0">
                <a:solidFill>
                  <a:srgbClr val="000000"/>
                </a:solidFill>
              </a:rPr>
              <a:t>Continuous Testing(CT)</a:t>
            </a:r>
          </a:p>
          <a:p>
            <a:r>
              <a:rPr lang="en-US" altLang="zh-TW" kern="0" dirty="0">
                <a:solidFill>
                  <a:srgbClr val="000000"/>
                </a:solidFill>
              </a:rPr>
              <a:t>Continuous </a:t>
            </a:r>
            <a:r>
              <a:rPr lang="en-US" altLang="zh-TW" kern="0" dirty="0" smtClean="0">
                <a:solidFill>
                  <a:srgbClr val="000000"/>
                </a:solidFill>
              </a:rPr>
              <a:t>delivery/</a:t>
            </a:r>
            <a:r>
              <a:rPr lang="en-US" altLang="zh-TW" kern="0" dirty="0" err="1" smtClean="0">
                <a:solidFill>
                  <a:srgbClr val="000000"/>
                </a:solidFill>
              </a:rPr>
              <a:t>deployement</a:t>
            </a:r>
            <a:r>
              <a:rPr lang="en-US" altLang="zh-TW" kern="0" dirty="0" smtClean="0">
                <a:solidFill>
                  <a:srgbClr val="000000"/>
                </a:solidFill>
              </a:rPr>
              <a:t>(CD)</a:t>
            </a:r>
            <a:r>
              <a:rPr lang="zh-TW" altLang="en-US" kern="0" dirty="0" smtClean="0">
                <a:solidFill>
                  <a:srgbClr val="000000"/>
                </a:solidFill>
              </a:rPr>
              <a:t/>
            </a:r>
            <a:br>
              <a:rPr lang="zh-TW" altLang="en-US" kern="0" dirty="0" smtClean="0">
                <a:solidFill>
                  <a:srgbClr val="000000"/>
                </a:solidFill>
              </a:rPr>
            </a:br>
            <a:endParaRPr lang="en-US" altLang="zh-TW" kern="0" dirty="0" smtClean="0">
              <a:solidFill>
                <a:srgbClr val="000000"/>
              </a:solidFill>
            </a:endParaRPr>
          </a:p>
          <a:p>
            <a:endParaRPr lang="zh-TW" altLang="en-US" kern="0" dirty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541" y="1236761"/>
            <a:ext cx="4320480" cy="2187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369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96796" y="2185342"/>
            <a:ext cx="2602440" cy="935038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TW" sz="2400" dirty="0" smtClean="0">
                <a:latin typeface="+mn-ea"/>
              </a:rPr>
              <a:t>1-3</a:t>
            </a:r>
            <a:br>
              <a:rPr lang="en-US" altLang="zh-TW" sz="2400" dirty="0" smtClean="0">
                <a:latin typeface="+mn-ea"/>
              </a:rPr>
            </a:br>
            <a:r>
              <a:rPr lang="en-US" altLang="zh-TW" sz="2400" dirty="0" smtClean="0">
                <a:latin typeface="+mn-ea"/>
              </a:rPr>
              <a:t>My First </a:t>
            </a:r>
            <a:r>
              <a:rPr lang="en-US" altLang="zh-TW" sz="2400" dirty="0" smtClean="0">
                <a:latin typeface="+mn-ea"/>
                <a:ea typeface="+mn-ea"/>
              </a:rPr>
              <a:t>Maven</a:t>
            </a:r>
            <a:endParaRPr lang="zh-TW" altLang="en-US" sz="2400" dirty="0">
              <a:latin typeface="+mn-ea"/>
              <a:ea typeface="+mn-ea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3071244" y="2077298"/>
            <a:ext cx="1616564" cy="540092"/>
            <a:chOff x="3248050" y="1272734"/>
            <a:chExt cx="1616564" cy="540092"/>
          </a:xfrm>
        </p:grpSpPr>
        <p:sp>
          <p:nvSpPr>
            <p:cNvPr id="3" name="向右箭號 2"/>
            <p:cNvSpPr/>
            <p:nvPr/>
          </p:nvSpPr>
          <p:spPr>
            <a:xfrm>
              <a:off x="3248050" y="1668810"/>
              <a:ext cx="1584176" cy="1440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3460458" y="1272734"/>
              <a:ext cx="1404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 smtClean="0">
                  <a:solidFill>
                    <a:srgbClr val="000000"/>
                  </a:solidFill>
                  <a:latin typeface="Arial"/>
                  <a:ea typeface="微軟正黑體"/>
                </a:rPr>
                <a:t> </a:t>
              </a:r>
              <a:r>
                <a:rPr lang="en-US" altLang="zh-TW" sz="1800" dirty="0" err="1" smtClean="0">
                  <a:solidFill>
                    <a:srgbClr val="000000"/>
                  </a:solidFill>
                  <a:latin typeface="Arial"/>
                  <a:ea typeface="微軟正黑體"/>
                </a:rPr>
                <a:t>Git</a:t>
              </a:r>
              <a:r>
                <a:rPr lang="en-US" altLang="zh-TW" sz="1800" dirty="0" smtClean="0">
                  <a:solidFill>
                    <a:srgbClr val="000000"/>
                  </a:solidFill>
                  <a:latin typeface="Arial"/>
                  <a:ea typeface="微軟正黑體"/>
                </a:rPr>
                <a:t> Push</a:t>
              </a:r>
              <a:endParaRPr lang="zh-TW" altLang="en-US" sz="1800" dirty="0" err="1" smtClean="0">
                <a:solidFill>
                  <a:srgbClr val="000000"/>
                </a:solidFill>
                <a:latin typeface="Arial"/>
                <a:ea typeface="微軟正黑體"/>
              </a:endParaRPr>
            </a:p>
          </p:txBody>
        </p:sp>
      </p:grpSp>
      <p:sp>
        <p:nvSpPr>
          <p:cNvPr id="8" name="標題 5"/>
          <p:cNvSpPr txBox="1">
            <a:spLocks/>
          </p:cNvSpPr>
          <p:nvPr/>
        </p:nvSpPr>
        <p:spPr bwMode="auto">
          <a:xfrm>
            <a:off x="4687808" y="2149871"/>
            <a:ext cx="1224136" cy="935038"/>
          </a:xfrm>
          <a:prstGeom prst="rect">
            <a:avLst/>
          </a:prstGeom>
          <a:ln>
            <a:solidFill>
              <a:srgbClr val="FD8003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101453" tIns="50726" rIns="101453" bIns="50726" numCol="1" anchor="ctr" anchorCtr="0" compatLnSpc="1">
            <a:prstTxWarp prst="textNoShape">
              <a:avLst/>
            </a:prstTxWarp>
          </a:bodyPr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400" kern="0" dirty="0" smtClean="0">
                <a:solidFill>
                  <a:srgbClr val="000000"/>
                </a:solidFill>
                <a:latin typeface="微軟正黑體"/>
              </a:rPr>
              <a:t> 1-4</a:t>
            </a:r>
          </a:p>
          <a:p>
            <a:r>
              <a:rPr lang="en-US" altLang="zh-TW" sz="2400" kern="0" dirty="0" err="1" smtClean="0">
                <a:solidFill>
                  <a:srgbClr val="000000"/>
                </a:solidFill>
                <a:latin typeface="微軟正黑體"/>
              </a:rPr>
              <a:t>Gitlab</a:t>
            </a:r>
            <a:endParaRPr lang="zh-TW" altLang="en-US" sz="2400" kern="0" dirty="0">
              <a:solidFill>
                <a:srgbClr val="000000"/>
              </a:solidFill>
              <a:latin typeface="微軟正黑體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5807548" y="2077298"/>
            <a:ext cx="1912438" cy="540657"/>
            <a:chOff x="2879056" y="1272169"/>
            <a:chExt cx="2908736" cy="540657"/>
          </a:xfrm>
        </p:grpSpPr>
        <p:sp>
          <p:nvSpPr>
            <p:cNvPr id="11" name="向右箭號 10"/>
            <p:cNvSpPr/>
            <p:nvPr/>
          </p:nvSpPr>
          <p:spPr>
            <a:xfrm>
              <a:off x="3248049" y="1668810"/>
              <a:ext cx="2539743" cy="1440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2879056" y="1272169"/>
              <a:ext cx="2908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>
                  <a:solidFill>
                    <a:srgbClr val="000000"/>
                  </a:solidFill>
                  <a:latin typeface="Arial"/>
                  <a:ea typeface="微軟正黑體"/>
                </a:rPr>
                <a:t> </a:t>
              </a:r>
              <a:r>
                <a:rPr lang="en-US" altLang="zh-TW" sz="1800" dirty="0" smtClean="0">
                  <a:solidFill>
                    <a:srgbClr val="000000"/>
                  </a:solidFill>
                  <a:latin typeface="Arial"/>
                  <a:ea typeface="微軟正黑體"/>
                </a:rPr>
                <a:t>        Build</a:t>
              </a:r>
              <a:endParaRPr lang="zh-TW" altLang="en-US" sz="1800" dirty="0" err="1" smtClean="0">
                <a:solidFill>
                  <a:srgbClr val="000000"/>
                </a:solidFill>
                <a:latin typeface="Arial"/>
                <a:ea typeface="微軟正黑體"/>
              </a:endParaRPr>
            </a:p>
          </p:txBody>
        </p:sp>
      </p:grpSp>
      <p:sp>
        <p:nvSpPr>
          <p:cNvPr id="13" name="標題 5"/>
          <p:cNvSpPr txBox="1">
            <a:spLocks/>
          </p:cNvSpPr>
          <p:nvPr/>
        </p:nvSpPr>
        <p:spPr bwMode="auto">
          <a:xfrm>
            <a:off x="3991181" y="4097279"/>
            <a:ext cx="2605414" cy="93503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101453" tIns="50726" rIns="101453" bIns="50726" numCol="1" anchor="ctr" anchorCtr="0" compatLnSpc="1">
            <a:prstTxWarp prst="textNoShape">
              <a:avLst/>
            </a:prstTxWarp>
          </a:bodyPr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400" kern="0" dirty="0" smtClean="0">
                <a:solidFill>
                  <a:srgbClr val="000000"/>
                </a:solidFill>
                <a:latin typeface="微軟正黑體"/>
              </a:rPr>
              <a:t>1-5</a:t>
            </a:r>
          </a:p>
          <a:p>
            <a:r>
              <a:rPr lang="en-US" altLang="zh-TW" sz="2400" kern="0" dirty="0" smtClean="0">
                <a:solidFill>
                  <a:srgbClr val="000000"/>
                </a:solidFill>
                <a:latin typeface="微軟正黑體"/>
              </a:rPr>
              <a:t>Jenkins Pipeline</a:t>
            </a:r>
            <a:endParaRPr lang="zh-TW" altLang="en-US" sz="2400" kern="0" dirty="0">
              <a:solidFill>
                <a:srgbClr val="000000"/>
              </a:solidFill>
              <a:latin typeface="微軟正黑體"/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5221881" y="3200414"/>
            <a:ext cx="2498105" cy="804201"/>
            <a:chOff x="3930618" y="1239965"/>
            <a:chExt cx="3799512" cy="804201"/>
          </a:xfrm>
        </p:grpSpPr>
        <p:sp>
          <p:nvSpPr>
            <p:cNvPr id="18" name="向右箭號 17"/>
            <p:cNvSpPr/>
            <p:nvPr/>
          </p:nvSpPr>
          <p:spPr>
            <a:xfrm rot="16200000">
              <a:off x="3638038" y="1532545"/>
              <a:ext cx="804201" cy="2190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4232457" y="1457400"/>
              <a:ext cx="3497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>
                  <a:solidFill>
                    <a:srgbClr val="000000"/>
                  </a:solidFill>
                  <a:latin typeface="Arial"/>
                  <a:ea typeface="微軟正黑體"/>
                </a:rPr>
                <a:t> </a:t>
              </a:r>
              <a:r>
                <a:rPr lang="en-US" altLang="zh-TW" sz="1800" dirty="0" smtClean="0">
                  <a:solidFill>
                    <a:srgbClr val="000000"/>
                  </a:solidFill>
                  <a:latin typeface="Arial"/>
                  <a:ea typeface="微軟正黑體"/>
                </a:rPr>
                <a:t>  Script (Linux)</a:t>
              </a:r>
              <a:endParaRPr lang="zh-TW" altLang="en-US" sz="1800" dirty="0" err="1" smtClean="0">
                <a:solidFill>
                  <a:srgbClr val="000000"/>
                </a:solidFill>
                <a:latin typeface="Arial"/>
                <a:ea typeface="微軟正黑體"/>
              </a:endParaRPr>
            </a:p>
          </p:txBody>
        </p:sp>
      </p:grpSp>
      <p:sp>
        <p:nvSpPr>
          <p:cNvPr id="20" name="標題 5"/>
          <p:cNvSpPr txBox="1">
            <a:spLocks/>
          </p:cNvSpPr>
          <p:nvPr/>
        </p:nvSpPr>
        <p:spPr bwMode="auto">
          <a:xfrm>
            <a:off x="7851111" y="2150436"/>
            <a:ext cx="1350154" cy="935038"/>
          </a:xfrm>
          <a:prstGeom prst="rect">
            <a:avLst/>
          </a:prstGeom>
          <a:ln>
            <a:solidFill>
              <a:schemeClr val="tx1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101453" tIns="50726" rIns="101453" bIns="50726" numCol="1" anchor="ctr" anchorCtr="0" compatLnSpc="1">
            <a:prstTxWarp prst="textNoShape">
              <a:avLst/>
            </a:prstTxWarp>
          </a:bodyPr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kern="0" dirty="0" smtClean="0">
                <a:solidFill>
                  <a:srgbClr val="000000"/>
                </a:solidFill>
                <a:latin typeface="微軟正黑體"/>
              </a:rPr>
              <a:t>Deploy </a:t>
            </a:r>
          </a:p>
          <a:p>
            <a:r>
              <a:rPr lang="en-US" altLang="zh-TW" sz="2400" kern="0" dirty="0" smtClean="0">
                <a:solidFill>
                  <a:srgbClr val="000000"/>
                </a:solidFill>
                <a:latin typeface="微軟正黑體"/>
              </a:rPr>
              <a:t>Result</a:t>
            </a:r>
            <a:endParaRPr lang="zh-TW" altLang="en-US" sz="2400" kern="0" dirty="0">
              <a:solidFill>
                <a:srgbClr val="000000"/>
              </a:solidFill>
              <a:latin typeface="微軟正黑體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991181" y="5246370"/>
            <a:ext cx="44359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>
                <a:solidFill>
                  <a:srgbClr val="000000"/>
                </a:solidFill>
                <a:latin typeface="Arial"/>
                <a:ea typeface="微軟正黑體"/>
              </a:rPr>
              <a:t>1.</a:t>
            </a:r>
            <a:r>
              <a:rPr lang="zh-TW" altLang="en-US" sz="1800" dirty="0">
                <a:solidFill>
                  <a:srgbClr val="000000"/>
                </a:solidFill>
                <a:latin typeface="微軟正黑體"/>
              </a:rPr>
              <a:t>設定</a:t>
            </a:r>
            <a:r>
              <a:rPr lang="en-US" altLang="zh-TW" sz="1800" dirty="0">
                <a:solidFill>
                  <a:srgbClr val="000000"/>
                </a:solidFill>
                <a:latin typeface="微軟正黑體"/>
              </a:rPr>
              <a:t>Source Code</a:t>
            </a:r>
            <a:r>
              <a:rPr lang="zh-TW" altLang="en-US" sz="1800" dirty="0">
                <a:solidFill>
                  <a:srgbClr val="000000"/>
                </a:solidFill>
                <a:latin typeface="微軟正黑體"/>
              </a:rPr>
              <a:t>來自</a:t>
            </a:r>
            <a:r>
              <a:rPr lang="en-US" altLang="zh-TW" sz="1800" dirty="0" err="1" smtClean="0">
                <a:solidFill>
                  <a:srgbClr val="000000"/>
                </a:solidFill>
                <a:latin typeface="微軟正黑體"/>
              </a:rPr>
              <a:t>Gitlab</a:t>
            </a:r>
            <a:endParaRPr lang="en-US" altLang="zh-TW" sz="1800" dirty="0" smtClean="0">
              <a:solidFill>
                <a:srgbClr val="000000"/>
              </a:solidFill>
              <a:latin typeface="微軟正黑體"/>
            </a:endParaRPr>
          </a:p>
          <a:p>
            <a:r>
              <a:rPr lang="en-US" altLang="zh-TW" sz="1800" dirty="0">
                <a:solidFill>
                  <a:srgbClr val="000000"/>
                </a:solidFill>
                <a:latin typeface="Arial"/>
                <a:ea typeface="微軟正黑體"/>
              </a:rPr>
              <a:t>2</a:t>
            </a:r>
            <a:r>
              <a:rPr lang="en-US" altLang="zh-TW" sz="1800" dirty="0" smtClean="0">
                <a:solidFill>
                  <a:srgbClr val="000000"/>
                </a:solidFill>
                <a:latin typeface="Arial"/>
                <a:ea typeface="微軟正黑體"/>
              </a:rPr>
              <a:t>.</a:t>
            </a:r>
            <a:r>
              <a:rPr lang="zh-TW" altLang="en-US" sz="1800" dirty="0" smtClean="0">
                <a:solidFill>
                  <a:srgbClr val="000000"/>
                </a:solidFill>
                <a:latin typeface="Arial"/>
                <a:ea typeface="微軟正黑體"/>
              </a:rPr>
              <a:t>新增</a:t>
            </a:r>
            <a:r>
              <a:rPr lang="en-US" altLang="zh-TW" sz="1800" dirty="0" err="1">
                <a:solidFill>
                  <a:srgbClr val="000000"/>
                </a:solidFill>
                <a:latin typeface="Arial"/>
                <a:ea typeface="微軟正黑體"/>
              </a:rPr>
              <a:t>Jenkinsfile</a:t>
            </a:r>
            <a:r>
              <a:rPr lang="zh-TW" altLang="en-US" sz="1800" dirty="0">
                <a:solidFill>
                  <a:srgbClr val="000000"/>
                </a:solidFill>
                <a:latin typeface="Arial"/>
                <a:ea typeface="微軟正黑體"/>
              </a:rPr>
              <a:t>到</a:t>
            </a:r>
            <a:r>
              <a:rPr lang="en-US" altLang="zh-TW" sz="1800" dirty="0" err="1">
                <a:solidFill>
                  <a:srgbClr val="000000"/>
                </a:solidFill>
                <a:latin typeface="Arial"/>
                <a:ea typeface="微軟正黑體"/>
              </a:rPr>
              <a:t>Gitlab</a:t>
            </a:r>
            <a:r>
              <a:rPr lang="zh-TW" altLang="en-US" sz="1800" dirty="0" smtClean="0">
                <a:solidFill>
                  <a:srgbClr val="000000"/>
                </a:solidFill>
                <a:latin typeface="Arial"/>
                <a:ea typeface="微軟正黑體"/>
              </a:rPr>
              <a:t>專案</a:t>
            </a:r>
            <a:r>
              <a:rPr lang="en-US" altLang="zh-TW" sz="1800" dirty="0" smtClean="0">
                <a:solidFill>
                  <a:srgbClr val="000000"/>
                </a:solidFill>
                <a:latin typeface="Arial"/>
                <a:ea typeface="微軟正黑體"/>
              </a:rPr>
              <a:t>,</a:t>
            </a:r>
            <a:r>
              <a:rPr lang="zh-TW" altLang="en-US" sz="1800" dirty="0">
                <a:solidFill>
                  <a:srgbClr val="000000"/>
                </a:solidFill>
                <a:latin typeface="Arial"/>
                <a:ea typeface="微軟正黑體"/>
              </a:rPr>
              <a:t>編</a:t>
            </a:r>
            <a:r>
              <a:rPr lang="zh-TW" altLang="en-US" sz="1800" dirty="0" smtClean="0">
                <a:solidFill>
                  <a:srgbClr val="000000"/>
                </a:solidFill>
                <a:latin typeface="Arial"/>
                <a:ea typeface="微軟正黑體"/>
              </a:rPr>
              <a:t>寫腳本</a:t>
            </a:r>
            <a:endParaRPr lang="en-US" altLang="zh-TW" sz="1800" dirty="0" smtClean="0">
              <a:solidFill>
                <a:srgbClr val="000000"/>
              </a:solidFill>
              <a:latin typeface="Arial"/>
              <a:ea typeface="微軟正黑體"/>
            </a:endParaRPr>
          </a:p>
          <a:p>
            <a:r>
              <a:rPr lang="en-US" altLang="zh-TW" sz="1800" dirty="0" smtClean="0">
                <a:solidFill>
                  <a:srgbClr val="000000"/>
                </a:solidFill>
                <a:latin typeface="Arial"/>
                <a:ea typeface="微軟正黑體"/>
              </a:rPr>
              <a:t>3.</a:t>
            </a:r>
            <a:r>
              <a:rPr lang="zh-TW" altLang="en-US" sz="1800" dirty="0" smtClean="0">
                <a:solidFill>
                  <a:srgbClr val="000000"/>
                </a:solidFill>
                <a:latin typeface="Arial"/>
                <a:ea typeface="微軟正黑體"/>
              </a:rPr>
              <a:t>驗證</a:t>
            </a:r>
            <a:endParaRPr lang="en-US" altLang="zh-TW" sz="1800" dirty="0" smtClean="0">
              <a:solidFill>
                <a:srgbClr val="000000"/>
              </a:solidFill>
              <a:latin typeface="Arial"/>
              <a:ea typeface="微軟正黑體"/>
            </a:endParaRPr>
          </a:p>
          <a:p>
            <a:r>
              <a:rPr lang="en-US" altLang="zh-TW" sz="1800" dirty="0" smtClean="0">
                <a:solidFill>
                  <a:srgbClr val="000000"/>
                </a:solidFill>
                <a:latin typeface="Arial"/>
                <a:ea typeface="微軟正黑體"/>
              </a:rPr>
              <a:t>4.</a:t>
            </a:r>
            <a:r>
              <a:rPr lang="zh-TW" altLang="en-US" sz="1800" dirty="0" smtClean="0">
                <a:solidFill>
                  <a:srgbClr val="000000"/>
                </a:solidFill>
                <a:latin typeface="Arial"/>
                <a:ea typeface="微軟正黑體"/>
              </a:rPr>
              <a:t>透過本機</a:t>
            </a:r>
            <a:r>
              <a:rPr lang="en-US" altLang="zh-TW" sz="1800" dirty="0" smtClean="0">
                <a:solidFill>
                  <a:srgbClr val="000000"/>
                </a:solidFill>
                <a:latin typeface="Arial"/>
                <a:ea typeface="微軟正黑體"/>
              </a:rPr>
              <a:t>agent</a:t>
            </a:r>
            <a:r>
              <a:rPr lang="zh-TW" altLang="en-US" sz="1800" dirty="0" smtClean="0">
                <a:solidFill>
                  <a:srgbClr val="000000"/>
                </a:solidFill>
                <a:latin typeface="Arial"/>
                <a:ea typeface="微軟正黑體"/>
              </a:rPr>
              <a:t>啟動</a:t>
            </a:r>
            <a:endParaRPr lang="en-US" altLang="zh-TW" sz="1800" dirty="0" smtClean="0">
              <a:solidFill>
                <a:srgbClr val="000000"/>
              </a:solidFill>
              <a:latin typeface="Arial"/>
              <a:ea typeface="微軟正黑體"/>
            </a:endParaRPr>
          </a:p>
          <a:p>
            <a:r>
              <a:rPr lang="en-US" altLang="zh-TW" sz="1800" dirty="0" smtClean="0">
                <a:solidFill>
                  <a:srgbClr val="000000"/>
                </a:solidFill>
                <a:latin typeface="Arial"/>
                <a:ea typeface="微軟正黑體"/>
              </a:rPr>
              <a:t>5.</a:t>
            </a:r>
            <a:r>
              <a:rPr lang="zh-TW" altLang="en-US" sz="1800" dirty="0" smtClean="0">
                <a:solidFill>
                  <a:srgbClr val="000000"/>
                </a:solidFill>
                <a:latin typeface="Arial"/>
                <a:ea typeface="微軟正黑體"/>
              </a:rPr>
              <a:t>重回步驟</a:t>
            </a:r>
            <a:r>
              <a:rPr lang="en-US" altLang="zh-TW" sz="1800" dirty="0" smtClean="0">
                <a:solidFill>
                  <a:srgbClr val="000000"/>
                </a:solidFill>
                <a:latin typeface="Arial"/>
                <a:ea typeface="微軟正黑體"/>
              </a:rPr>
              <a:t>2</a:t>
            </a:r>
            <a:r>
              <a:rPr lang="zh-TW" altLang="en-US" sz="1800" dirty="0" smtClean="0">
                <a:solidFill>
                  <a:srgbClr val="000000"/>
                </a:solidFill>
                <a:latin typeface="Arial"/>
                <a:ea typeface="微軟正黑體"/>
              </a:rPr>
              <a:t>，新增</a:t>
            </a:r>
            <a:r>
              <a:rPr lang="en-US" altLang="zh-TW" sz="1800" dirty="0" smtClean="0">
                <a:solidFill>
                  <a:srgbClr val="000000"/>
                </a:solidFill>
                <a:latin typeface="Arial"/>
                <a:ea typeface="微軟正黑體"/>
              </a:rPr>
              <a:t>maven deploy</a:t>
            </a:r>
            <a:endParaRPr lang="zh-TW" altLang="en-US" sz="1800" dirty="0" smtClean="0">
              <a:solidFill>
                <a:srgbClr val="000000"/>
              </a:solidFill>
              <a:latin typeface="Arial"/>
              <a:ea typeface="微軟正黑體"/>
            </a:endParaRPr>
          </a:p>
        </p:txBody>
      </p:sp>
      <p:sp>
        <p:nvSpPr>
          <p:cNvPr id="22" name="標題 5"/>
          <p:cNvSpPr txBox="1">
            <a:spLocks/>
          </p:cNvSpPr>
          <p:nvPr/>
        </p:nvSpPr>
        <p:spPr bwMode="auto">
          <a:xfrm>
            <a:off x="449822" y="372666"/>
            <a:ext cx="8582025" cy="93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ctr" anchorCtr="0" compatLnSpc="1">
            <a:prstTxWarp prst="textNoShape">
              <a:avLst/>
            </a:prstTxWarp>
          </a:bodyPr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9pPr>
          </a:lstStyle>
          <a:p>
            <a:r>
              <a:rPr lang="en-US" altLang="zh-TW" kern="0" dirty="0" smtClean="0">
                <a:latin typeface="微軟正黑體"/>
              </a:rPr>
              <a:t>1-3.</a:t>
            </a:r>
            <a:r>
              <a:rPr lang="zh-TW" altLang="en-US" kern="0" dirty="0" smtClean="0">
                <a:latin typeface="微軟正黑體"/>
              </a:rPr>
              <a:t>第一個專案</a:t>
            </a:r>
            <a:r>
              <a:rPr lang="en-US" altLang="zh-TW" kern="0" dirty="0" smtClean="0">
                <a:latin typeface="微軟正黑體"/>
              </a:rPr>
              <a:t>Maven</a:t>
            </a:r>
            <a:endParaRPr lang="zh-TW" altLang="en-US" kern="0" dirty="0">
              <a:latin typeface="微軟正黑體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44371" y="3404062"/>
            <a:ext cx="4435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1. </a:t>
            </a:r>
            <a:r>
              <a:rPr lang="zh-TW" altLang="en-US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新增</a:t>
            </a:r>
            <a:r>
              <a:rPr lang="en-US" altLang="zh-TW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Maven</a:t>
            </a:r>
            <a:r>
              <a:rPr lang="zh-TW" altLang="en-US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專案</a:t>
            </a:r>
            <a:endParaRPr lang="en-US" altLang="zh-TW" sz="1800" dirty="0" smtClean="0">
              <a:solidFill>
                <a:srgbClr val="000000"/>
              </a:solidFill>
              <a:latin typeface="微軟正黑體"/>
              <a:ea typeface="微軟正黑體"/>
            </a:endParaRPr>
          </a:p>
          <a:p>
            <a:r>
              <a:rPr lang="en-US" altLang="zh-TW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2.</a:t>
            </a:r>
            <a:r>
              <a:rPr lang="en-US" altLang="zh-TW" sz="1800" dirty="0">
                <a:solidFill>
                  <a:srgbClr val="000000"/>
                </a:solidFill>
                <a:latin typeface="微軟正黑體"/>
                <a:ea typeface="微軟正黑體"/>
              </a:rPr>
              <a:t> POM.xml</a:t>
            </a:r>
            <a:r>
              <a:rPr lang="zh-TW" altLang="en-US" sz="1800" dirty="0">
                <a:solidFill>
                  <a:srgbClr val="000000"/>
                </a:solidFill>
                <a:latin typeface="微軟正黑體"/>
                <a:ea typeface="微軟正黑體"/>
              </a:rPr>
              <a:t>新增</a:t>
            </a:r>
            <a:r>
              <a:rPr lang="en-US" altLang="zh-TW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FTP</a:t>
            </a:r>
            <a:r>
              <a:rPr lang="zh-TW" altLang="en-US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plug-in</a:t>
            </a:r>
            <a:endParaRPr lang="en-US" altLang="zh-TW" sz="1800" dirty="0">
              <a:solidFill>
                <a:srgbClr val="000000"/>
              </a:solidFill>
              <a:latin typeface="微軟正黑體"/>
              <a:ea typeface="微軟正黑體"/>
            </a:endParaRPr>
          </a:p>
          <a:p>
            <a:r>
              <a:rPr lang="en-US" altLang="zh-TW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3.</a:t>
            </a:r>
            <a:r>
              <a:rPr lang="zh-TW" altLang="en-US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 在</a:t>
            </a:r>
            <a:r>
              <a:rPr lang="en-US" altLang="zh-TW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Setting.xml</a:t>
            </a:r>
            <a:r>
              <a:rPr lang="zh-TW" altLang="en-US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設定</a:t>
            </a:r>
            <a:r>
              <a:rPr lang="en-US" altLang="zh-TW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FTP</a:t>
            </a:r>
            <a:r>
              <a:rPr lang="zh-TW" altLang="en-US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參數</a:t>
            </a:r>
            <a:endParaRPr lang="en-US" altLang="zh-TW" sz="1800" dirty="0" smtClean="0">
              <a:solidFill>
                <a:srgbClr val="000000"/>
              </a:solidFill>
              <a:latin typeface="微軟正黑體"/>
              <a:ea typeface="微軟正黑體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396796" y="1307704"/>
            <a:ext cx="85820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建立</a:t>
            </a:r>
            <a:r>
              <a:rPr lang="en-US" altLang="zh-TW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Maven</a:t>
            </a:r>
            <a:r>
              <a:rPr lang="zh-TW" altLang="en-US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專案後，</a:t>
            </a:r>
            <a:r>
              <a:rPr lang="en-US" altLang="zh-TW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Push</a:t>
            </a:r>
            <a:r>
              <a:rPr lang="zh-TW" altLang="en-US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到</a:t>
            </a:r>
            <a:r>
              <a:rPr lang="en-US" altLang="zh-TW" sz="2200" dirty="0" err="1" smtClean="0">
                <a:solidFill>
                  <a:srgbClr val="000000"/>
                </a:solidFill>
                <a:latin typeface="微軟正黑體"/>
                <a:ea typeface="微軟正黑體"/>
              </a:rPr>
              <a:t>GitLab</a:t>
            </a:r>
            <a:r>
              <a:rPr lang="zh-TW" altLang="en-US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後透過</a:t>
            </a:r>
            <a:r>
              <a:rPr lang="en-US" altLang="zh-TW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Jenkins</a:t>
            </a:r>
            <a:r>
              <a:rPr lang="zh-TW" altLang="en-US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腳本自動部署。</a:t>
            </a:r>
            <a:endParaRPr lang="en-US" altLang="zh-TW" sz="2200" dirty="0" smtClean="0">
              <a:solidFill>
                <a:srgbClr val="000000"/>
              </a:solidFill>
              <a:latin typeface="微軟正黑體"/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21938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20" grpId="0" animBg="1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1-4.Git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err="1" smtClean="0">
                <a:latin typeface="+mn-ea"/>
              </a:rPr>
              <a:t>Git</a:t>
            </a:r>
            <a:r>
              <a:rPr lang="en-US" altLang="zh-TW" dirty="0" smtClean="0">
                <a:latin typeface="+mn-ea"/>
              </a:rPr>
              <a:t> Clone</a:t>
            </a:r>
            <a:r>
              <a:rPr lang="zh-TW" altLang="en-US" dirty="0" smtClean="0"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-</a:t>
            </a:r>
            <a:r>
              <a:rPr lang="zh-TW" altLang="en-US" dirty="0" smtClean="0"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cd</a:t>
            </a:r>
            <a:r>
              <a:rPr lang="zh-TW" altLang="zh-TW" dirty="0">
                <a:latin typeface="+mn-ea"/>
              </a:rPr>
              <a:t>到</a:t>
            </a:r>
            <a:r>
              <a:rPr lang="zh-TW" altLang="zh-TW" dirty="0" smtClean="0">
                <a:latin typeface="+mn-ea"/>
              </a:rPr>
              <a:t>要</a:t>
            </a:r>
            <a:r>
              <a:rPr lang="zh-TW" altLang="en-US" dirty="0">
                <a:latin typeface="+mn-ea"/>
              </a:rPr>
              <a:t>儲存</a:t>
            </a:r>
            <a:r>
              <a:rPr lang="zh-TW" altLang="zh-TW" dirty="0" smtClean="0">
                <a:latin typeface="+mn-ea"/>
              </a:rPr>
              <a:t>的</a:t>
            </a:r>
            <a:r>
              <a:rPr lang="zh-TW" altLang="zh-TW" dirty="0">
                <a:latin typeface="+mn-ea"/>
              </a:rPr>
              <a:t>資料夾 </a:t>
            </a:r>
            <a:r>
              <a:rPr lang="zh-TW" altLang="zh-TW" dirty="0" smtClean="0">
                <a:latin typeface="+mn-ea"/>
              </a:rPr>
              <a:t>將</a:t>
            </a:r>
            <a:r>
              <a:rPr lang="en-US" altLang="zh-TW" dirty="0" smtClean="0">
                <a:latin typeface="+mn-ea"/>
              </a:rPr>
              <a:t>CSLAW </a:t>
            </a:r>
            <a:r>
              <a:rPr lang="en-US" altLang="zh-TW" dirty="0">
                <a:latin typeface="+mn-ea"/>
              </a:rPr>
              <a:t>Clone</a:t>
            </a:r>
            <a:r>
              <a:rPr lang="zh-TW" altLang="zh-TW" dirty="0">
                <a:latin typeface="+mn-ea"/>
              </a:rPr>
              <a:t>至本</a:t>
            </a:r>
            <a:r>
              <a:rPr lang="zh-TW" altLang="zh-TW" dirty="0" smtClean="0">
                <a:latin typeface="+mn-ea"/>
              </a:rPr>
              <a:t>機</a:t>
            </a:r>
            <a:endParaRPr lang="en-US" altLang="zh-TW" dirty="0" smtClean="0">
              <a:latin typeface="+mn-ea"/>
            </a:endParaRP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err="1" smtClean="0">
                <a:latin typeface="+mn-ea"/>
              </a:rPr>
              <a:t>Git</a:t>
            </a:r>
            <a:r>
              <a:rPr lang="en-US" altLang="zh-TW" dirty="0" smtClean="0">
                <a:latin typeface="+mn-ea"/>
              </a:rPr>
              <a:t> remote set-</a:t>
            </a:r>
            <a:r>
              <a:rPr lang="en-US" altLang="zh-TW" dirty="0" err="1" smtClean="0">
                <a:latin typeface="+mn-ea"/>
              </a:rPr>
              <a:t>url</a:t>
            </a:r>
            <a:r>
              <a:rPr lang="en-US" altLang="zh-TW" dirty="0" smtClean="0">
                <a:latin typeface="+mn-ea"/>
              </a:rPr>
              <a:t> (project URL)</a:t>
            </a:r>
            <a:r>
              <a:rPr lang="zh-TW" altLang="en-US" dirty="0"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-</a:t>
            </a:r>
            <a:r>
              <a:rPr lang="zh-TW" altLang="en-US" dirty="0" smtClean="0">
                <a:latin typeface="+mn-ea"/>
              </a:rPr>
              <a:t> 設定遠端路徑</a:t>
            </a:r>
            <a:endParaRPr lang="en-US" altLang="zh-TW" dirty="0" smtClean="0">
              <a:latin typeface="+mn-ea"/>
            </a:endParaRP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err="1" smtClean="0">
                <a:latin typeface="+mn-ea"/>
              </a:rPr>
              <a:t>Git</a:t>
            </a:r>
            <a:r>
              <a:rPr lang="en-US" altLang="zh-TW" dirty="0" smtClean="0">
                <a:latin typeface="+mn-ea"/>
              </a:rPr>
              <a:t> Add (</a:t>
            </a:r>
            <a:r>
              <a:rPr lang="zh-TW" altLang="en-US" dirty="0" smtClean="0">
                <a:latin typeface="+mn-ea"/>
              </a:rPr>
              <a:t>檔名</a:t>
            </a:r>
            <a:r>
              <a:rPr lang="en-US" altLang="zh-TW" dirty="0" smtClean="0">
                <a:latin typeface="+mn-ea"/>
              </a:rPr>
              <a:t>or . )</a:t>
            </a:r>
            <a:r>
              <a:rPr lang="zh-TW" altLang="en-US" dirty="0" smtClean="0"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-</a:t>
            </a:r>
            <a:r>
              <a:rPr lang="zh-TW" altLang="en-US" dirty="0" smtClean="0">
                <a:latin typeface="+mn-ea"/>
              </a:rPr>
              <a:t> 新增檔案</a:t>
            </a:r>
            <a:endParaRPr lang="en-US" altLang="zh-TW" dirty="0">
              <a:latin typeface="+mn-ea"/>
            </a:endParaRP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err="1" smtClean="0">
                <a:latin typeface="+mn-ea"/>
              </a:rPr>
              <a:t>Git</a:t>
            </a:r>
            <a:r>
              <a:rPr lang="en-US" altLang="zh-TW" dirty="0" smtClean="0">
                <a:latin typeface="+mn-ea"/>
              </a:rPr>
              <a:t> Commit</a:t>
            </a:r>
            <a:r>
              <a:rPr lang="zh-TW" altLang="en-US" dirty="0" smtClean="0"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-</a:t>
            </a:r>
            <a:r>
              <a:rPr lang="zh-TW" altLang="en-US" dirty="0" smtClean="0">
                <a:latin typeface="+mn-ea"/>
              </a:rPr>
              <a:t> 提交檔案和輸入訊息</a:t>
            </a:r>
            <a:endParaRPr lang="en-US" altLang="zh-TW" dirty="0" smtClean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err="1" smtClean="0">
                <a:latin typeface="+mn-ea"/>
              </a:rPr>
              <a:t>Git</a:t>
            </a:r>
            <a:r>
              <a:rPr lang="en-US" altLang="zh-TW" dirty="0" smtClean="0">
                <a:latin typeface="+mn-ea"/>
              </a:rPr>
              <a:t> </a:t>
            </a:r>
            <a:r>
              <a:rPr lang="en-US" altLang="zh-TW" dirty="0">
                <a:latin typeface="+mn-ea"/>
              </a:rPr>
              <a:t>push </a:t>
            </a:r>
            <a:r>
              <a:rPr lang="en-US" altLang="zh-TW" dirty="0" smtClean="0">
                <a:latin typeface="+mn-ea"/>
              </a:rPr>
              <a:t>-</a:t>
            </a:r>
            <a:r>
              <a:rPr lang="zh-TW" altLang="en-US" dirty="0" smtClean="0">
                <a:latin typeface="+mn-ea"/>
              </a:rPr>
              <a:t> 正式傳到</a:t>
            </a:r>
            <a:r>
              <a:rPr lang="en-US" altLang="zh-TW" dirty="0" err="1" smtClean="0">
                <a:latin typeface="+mn-ea"/>
              </a:rPr>
              <a:t>gitlab</a:t>
            </a:r>
            <a:r>
              <a:rPr lang="zh-TW" altLang="en-US" dirty="0" smtClean="0">
                <a:latin typeface="+mn-ea"/>
              </a:rPr>
              <a:t>上 </a:t>
            </a:r>
            <a:endParaRPr lang="en-US" altLang="zh-TW" dirty="0" smtClean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err="1" smtClean="0">
                <a:latin typeface="+mn-ea"/>
              </a:rPr>
              <a:t>Git</a:t>
            </a:r>
            <a:r>
              <a:rPr lang="en-US" altLang="zh-TW" dirty="0" smtClean="0">
                <a:latin typeface="+mn-ea"/>
              </a:rPr>
              <a:t> pull</a:t>
            </a:r>
            <a:r>
              <a:rPr lang="zh-TW" altLang="en-US" dirty="0" smtClean="0"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-</a:t>
            </a:r>
            <a:r>
              <a:rPr lang="zh-TW" altLang="en-US" dirty="0" smtClean="0">
                <a:latin typeface="+mn-ea"/>
              </a:rPr>
              <a:t> 將程式從</a:t>
            </a:r>
            <a:r>
              <a:rPr lang="en-US" altLang="zh-TW" dirty="0" err="1" smtClean="0">
                <a:latin typeface="+mn-ea"/>
              </a:rPr>
              <a:t>gitlab</a:t>
            </a:r>
            <a:r>
              <a:rPr lang="zh-TW" altLang="en-US" dirty="0" smtClean="0">
                <a:latin typeface="+mn-ea"/>
              </a:rPr>
              <a:t>上抓下來</a:t>
            </a:r>
            <a:endParaRPr lang="en-US" altLang="zh-TW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lang="zh-TW" altLang="en-US" dirty="0" smtClean="0">
                <a:latin typeface="+mn-ea"/>
              </a:rPr>
              <a:t>   </a:t>
            </a:r>
            <a:r>
              <a:rPr lang="en-US" altLang="zh-TW" dirty="0" err="1" smtClean="0">
                <a:latin typeface="+mn-ea"/>
              </a:rPr>
              <a:t>Git</a:t>
            </a:r>
            <a:r>
              <a:rPr lang="en-US" altLang="zh-TW" dirty="0" smtClean="0">
                <a:latin typeface="+mn-ea"/>
              </a:rPr>
              <a:t> checkout master</a:t>
            </a:r>
            <a:r>
              <a:rPr lang="zh-TW" altLang="en-US" dirty="0"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- </a:t>
            </a:r>
            <a:r>
              <a:rPr lang="zh-TW" altLang="en-US" dirty="0" smtClean="0">
                <a:latin typeface="+mn-ea"/>
              </a:rPr>
              <a:t>存取位置切換到</a:t>
            </a:r>
            <a:r>
              <a:rPr lang="en-US" altLang="zh-TW" dirty="0" smtClean="0">
                <a:latin typeface="+mn-ea"/>
              </a:rPr>
              <a:t>master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 smtClean="0">
                <a:latin typeface="+mn-ea"/>
              </a:rPr>
              <a:t>      </a:t>
            </a:r>
            <a:r>
              <a:rPr lang="en-US" altLang="zh-TW" dirty="0" err="1" smtClean="0">
                <a:latin typeface="+mn-ea"/>
              </a:rPr>
              <a:t>Git</a:t>
            </a:r>
            <a:r>
              <a:rPr lang="en-US" altLang="zh-TW" dirty="0" smtClean="0">
                <a:latin typeface="+mn-ea"/>
              </a:rPr>
              <a:t> Merge - </a:t>
            </a:r>
            <a:r>
              <a:rPr lang="zh-TW" altLang="en-US" dirty="0" smtClean="0">
                <a:latin typeface="+mn-ea"/>
              </a:rPr>
              <a:t>合併</a:t>
            </a:r>
            <a:endParaRPr lang="en-US" altLang="zh-TW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dirty="0">
                <a:latin typeface="+mn-ea"/>
              </a:rPr>
              <a:t> </a:t>
            </a:r>
            <a:r>
              <a:rPr lang="zh-TW" altLang="en-US" dirty="0" smtClean="0">
                <a:latin typeface="+mn-ea"/>
              </a:rPr>
              <a:t>     </a:t>
            </a:r>
            <a:r>
              <a:rPr lang="en-US" altLang="zh-TW" dirty="0" err="1" smtClean="0">
                <a:latin typeface="+mn-ea"/>
              </a:rPr>
              <a:t>Git</a:t>
            </a:r>
            <a:r>
              <a:rPr lang="en-US" altLang="zh-TW" dirty="0" smtClean="0">
                <a:latin typeface="+mn-ea"/>
              </a:rPr>
              <a:t> Status - </a:t>
            </a:r>
            <a:r>
              <a:rPr lang="zh-TW" altLang="en-US" dirty="0" smtClean="0">
                <a:latin typeface="+mn-ea"/>
              </a:rPr>
              <a:t>如發生</a:t>
            </a:r>
            <a:r>
              <a:rPr lang="en-US" altLang="zh-TW" dirty="0" smtClean="0">
                <a:latin typeface="+mn-ea"/>
              </a:rPr>
              <a:t>conflict</a:t>
            </a:r>
            <a:r>
              <a:rPr lang="zh-TW" altLang="en-US" dirty="0" smtClean="0">
                <a:latin typeface="+mn-ea"/>
              </a:rPr>
              <a:t>可透過</a:t>
            </a:r>
            <a:r>
              <a:rPr lang="en-US" altLang="zh-TW" dirty="0" smtClean="0">
                <a:latin typeface="+mn-ea"/>
              </a:rPr>
              <a:t>Status</a:t>
            </a:r>
            <a:r>
              <a:rPr lang="zh-TW" altLang="en-US" dirty="0" smtClean="0">
                <a:latin typeface="+mn-ea"/>
              </a:rPr>
              <a:t>看錯誤詳細情況</a:t>
            </a:r>
            <a:endParaRPr lang="en-US" altLang="zh-TW" dirty="0" smtClean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endParaRPr lang="zh-TW" altLang="zh-TW" dirty="0">
              <a:latin typeface="+mn-ea"/>
            </a:endParaRPr>
          </a:p>
          <a:p>
            <a:pPr marL="0" indent="0">
              <a:buNone/>
            </a:pP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endParaRPr lang="en-US" altLang="zh-TW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829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1-5.Jenkins</a:t>
            </a:r>
            <a:r>
              <a:rPr lang="zh-TW" altLang="en-US" dirty="0" smtClean="0">
                <a:latin typeface="+mn-ea"/>
                <a:ea typeface="+mn-ea"/>
              </a:rPr>
              <a:t> </a:t>
            </a:r>
            <a:r>
              <a:rPr lang="en-US" altLang="zh-TW" dirty="0" smtClean="0">
                <a:latin typeface="+mn-ea"/>
                <a:ea typeface="+mn-ea"/>
              </a:rPr>
              <a:t>Pipeline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latin typeface="+mn-ea"/>
              </a:rPr>
              <a:t>在</a:t>
            </a:r>
            <a:r>
              <a:rPr lang="en-US" altLang="zh-TW" dirty="0" err="1" smtClean="0">
                <a:latin typeface="+mn-ea"/>
              </a:rPr>
              <a:t>Gitlab</a:t>
            </a:r>
            <a:r>
              <a:rPr lang="zh-TW" altLang="en-US" dirty="0" smtClean="0">
                <a:latin typeface="+mn-ea"/>
              </a:rPr>
              <a:t>專案中的</a:t>
            </a:r>
            <a:r>
              <a:rPr lang="en-US" altLang="zh-TW" dirty="0" err="1" smtClean="0">
                <a:latin typeface="+mn-ea"/>
              </a:rPr>
              <a:t>Jenkinsfile</a:t>
            </a:r>
            <a:r>
              <a:rPr lang="zh-TW" altLang="en-US" dirty="0" smtClean="0">
                <a:latin typeface="+mn-ea"/>
              </a:rPr>
              <a:t>編寫腳本，讓</a:t>
            </a:r>
            <a:r>
              <a:rPr lang="zh-TW" altLang="en-US" dirty="0">
                <a:latin typeface="+mn-ea"/>
                <a:cs typeface="Arial" panose="020B0604020202020204" pitchFamily="34" charset="0"/>
              </a:rPr>
              <a:t>每一次的</a:t>
            </a:r>
            <a:r>
              <a:rPr lang="zh-TW" altLang="en-US" dirty="0" smtClean="0">
                <a:latin typeface="+mn-ea"/>
                <a:cs typeface="Arial" panose="020B0604020202020204" pitchFamily="34" charset="0"/>
              </a:rPr>
              <a:t>提交到</a:t>
            </a:r>
            <a:r>
              <a:rPr lang="en-US" altLang="zh-TW" dirty="0" err="1" smtClean="0">
                <a:latin typeface="+mn-ea"/>
                <a:cs typeface="Arial" panose="020B0604020202020204" pitchFamily="34" charset="0"/>
              </a:rPr>
              <a:t>Gitlab</a:t>
            </a:r>
            <a:r>
              <a:rPr lang="zh-TW" altLang="en-US" dirty="0" smtClean="0">
                <a:latin typeface="+mn-ea"/>
                <a:cs typeface="Arial" panose="020B0604020202020204" pitchFamily="34" charset="0"/>
              </a:rPr>
              <a:t>後</a:t>
            </a:r>
            <a:r>
              <a:rPr lang="zh-TW" altLang="en-US" dirty="0">
                <a:latin typeface="+mn-ea"/>
                <a:cs typeface="Arial" panose="020B0604020202020204" pitchFamily="34" charset="0"/>
              </a:rPr>
              <a:t>都會觸發</a:t>
            </a:r>
            <a:r>
              <a:rPr lang="en-US" altLang="zh-TW" dirty="0">
                <a:latin typeface="+mn-ea"/>
                <a:cs typeface="Arial" panose="020B0604020202020204" pitchFamily="34" charset="0"/>
              </a:rPr>
              <a:t>CI/CD</a:t>
            </a:r>
            <a:r>
              <a:rPr lang="zh-TW" altLang="en-US" dirty="0">
                <a:latin typeface="+mn-ea"/>
                <a:cs typeface="Arial" panose="020B0604020202020204" pitchFamily="34" charset="0"/>
              </a:rPr>
              <a:t>的動作產生流水線（</a:t>
            </a:r>
            <a:r>
              <a:rPr lang="en-US" altLang="zh-TW" dirty="0">
                <a:latin typeface="+mn-ea"/>
                <a:cs typeface="Arial" panose="020B0604020202020204" pitchFamily="34" charset="0"/>
              </a:rPr>
              <a:t>pipeline</a:t>
            </a:r>
            <a:r>
              <a:rPr lang="zh-TW" altLang="en-US" dirty="0">
                <a:latin typeface="+mn-ea"/>
                <a:cs typeface="Arial" panose="020B0604020202020204" pitchFamily="34" charset="0"/>
              </a:rPr>
              <a:t>），包含不同</a:t>
            </a:r>
            <a:r>
              <a:rPr lang="zh-TW" altLang="en-US" dirty="0" smtClean="0">
                <a:latin typeface="+mn-ea"/>
                <a:cs typeface="Arial" panose="020B0604020202020204" pitchFamily="34" charset="0"/>
              </a:rPr>
              <a:t>階（</a:t>
            </a:r>
            <a:r>
              <a:rPr lang="en-US" altLang="zh-TW" dirty="0">
                <a:latin typeface="+mn-ea"/>
                <a:cs typeface="Arial" panose="020B0604020202020204" pitchFamily="34" charset="0"/>
              </a:rPr>
              <a:t>Stage</a:t>
            </a:r>
            <a:r>
              <a:rPr lang="zh-TW" altLang="en-US" dirty="0" smtClean="0">
                <a:latin typeface="+mn-ea"/>
                <a:cs typeface="Arial" panose="020B0604020202020204" pitchFamily="34" charset="0"/>
              </a:rPr>
              <a:t>），可以用來執行</a:t>
            </a:r>
            <a:r>
              <a:rPr lang="en-US" altLang="zh-TW" dirty="0" smtClean="0">
                <a:latin typeface="+mn-ea"/>
                <a:cs typeface="Arial" panose="020B0604020202020204" pitchFamily="34" charset="0"/>
              </a:rPr>
              <a:t>deploy</a:t>
            </a:r>
            <a:r>
              <a:rPr lang="zh-TW" altLang="en-US" dirty="0" smtClean="0">
                <a:latin typeface="+mn-ea"/>
                <a:cs typeface="Arial" panose="020B0604020202020204" pitchFamily="34" charset="0"/>
              </a:rPr>
              <a:t>的指令或發訊建置訊息的中</a:t>
            </a:r>
            <a:r>
              <a:rPr lang="en-US" altLang="zh-TW" dirty="0" smtClean="0">
                <a:latin typeface="+mn-ea"/>
                <a:cs typeface="Arial" panose="020B0604020202020204" pitchFamily="34" charset="0"/>
              </a:rPr>
              <a:t>email</a:t>
            </a:r>
            <a:r>
              <a:rPr lang="zh-TW" altLang="en-US" dirty="0" smtClean="0">
                <a:latin typeface="+mn-ea"/>
                <a:cs typeface="Arial" panose="020B0604020202020204" pitchFamily="34" charset="0"/>
              </a:rPr>
              <a:t>。</a:t>
            </a:r>
            <a:endParaRPr lang="en-US" altLang="zh-TW" dirty="0">
              <a:latin typeface="+mn-ea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zh-TW" altLang="zh-TW" dirty="0">
              <a:latin typeface="+mn-ea"/>
            </a:endParaRPr>
          </a:p>
          <a:p>
            <a:pPr marL="0" indent="0">
              <a:buNone/>
            </a:pP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endParaRPr lang="en-US" altLang="zh-TW" dirty="0">
              <a:latin typeface="+mn-ea"/>
            </a:endParaRP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57" y="2907918"/>
            <a:ext cx="4673809" cy="3851036"/>
          </a:xfrm>
          <a:prstGeom prst="rect">
            <a:avLst/>
          </a:prstGeo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61" b="3689"/>
          <a:stretch/>
        </p:blipFill>
        <p:spPr>
          <a:xfrm>
            <a:off x="4535973" y="2921965"/>
            <a:ext cx="5144588" cy="409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40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6.6|3.6|4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6.6|3.6|4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6.6|3.6|4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6.6|3.6|4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6.6|3.6|4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6.6|3.6|4.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6.6|3.6|4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6.6|3.6|4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6.6|3.6|4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6.6|3.6|4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6.6|3.6|4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6.6|3.6|4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6.6|3.6|4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6.6|3.6|4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6.6|3.6|4.9"/>
</p:tagLst>
</file>

<file path=ppt/theme/theme1.xml><?xml version="1.0" encoding="utf-8"?>
<a:theme xmlns:a="http://schemas.openxmlformats.org/drawingml/2006/main" name="預設簡報設計">
  <a:themeElements>
    <a:clrScheme name="自訂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1B676B"/>
      </a:accent1>
      <a:accent2>
        <a:srgbClr val="519548"/>
      </a:accent2>
      <a:accent3>
        <a:srgbClr val="88C425"/>
      </a:accent3>
      <a:accent4>
        <a:srgbClr val="BEF202"/>
      </a:accent4>
      <a:accent5>
        <a:srgbClr val="EAFDE6"/>
      </a:accent5>
      <a:accent6>
        <a:srgbClr val="2D2DB9"/>
      </a:accent6>
      <a:hlink>
        <a:srgbClr val="CCCCFF"/>
      </a:hlink>
      <a:folHlink>
        <a:srgbClr val="B2B2B2"/>
      </a:folHlink>
    </a:clrScheme>
    <a:fontScheme name="自訂 1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>
            <a:latin typeface="+mn-lt"/>
            <a:ea typeface="+mj-ea"/>
          </a:defRPr>
        </a:defPPr>
      </a:lstStyle>
    </a:tx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預設簡報設計">
  <a:themeElements>
    <a:clrScheme name="自訂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1B676B"/>
      </a:accent1>
      <a:accent2>
        <a:srgbClr val="519548"/>
      </a:accent2>
      <a:accent3>
        <a:srgbClr val="88C425"/>
      </a:accent3>
      <a:accent4>
        <a:srgbClr val="BEF202"/>
      </a:accent4>
      <a:accent5>
        <a:srgbClr val="EAFDE6"/>
      </a:accent5>
      <a:accent6>
        <a:srgbClr val="2D2DB9"/>
      </a:accent6>
      <a:hlink>
        <a:srgbClr val="CCCCFF"/>
      </a:hlink>
      <a:folHlink>
        <a:srgbClr val="B2B2B2"/>
      </a:folHlink>
    </a:clrScheme>
    <a:fontScheme name="自訂 1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>
            <a:latin typeface="+mn-lt"/>
            <a:ea typeface="+mj-ea"/>
          </a:defRPr>
        </a:defPPr>
      </a:lstStyle>
    </a:tx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15655</TotalTime>
  <Words>3292</Words>
  <Application>Microsoft Office PowerPoint</Application>
  <PresentationFormat>自訂</PresentationFormat>
  <Paragraphs>496</Paragraphs>
  <Slides>35</Slides>
  <Notes>32</Notes>
  <HiddenSlides>4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35</vt:i4>
      </vt:variant>
    </vt:vector>
  </HeadingPairs>
  <TitlesOfParts>
    <vt:vector size="37" baseType="lpstr">
      <vt:lpstr>預設簡報設計</vt:lpstr>
      <vt:lpstr>1_預設簡報設計</vt:lpstr>
      <vt:lpstr>2020實習計畫期末報告 DevOps</vt:lpstr>
      <vt:lpstr>Timeline</vt:lpstr>
      <vt:lpstr>OverView</vt:lpstr>
      <vt:lpstr>1-1.Linux</vt:lpstr>
      <vt:lpstr>1-2.DevOps - 「軟體開發（Dev）」與「IT運維（Ops）」 </vt:lpstr>
      <vt:lpstr>1-2.DevOps - 「軟體開發（Dev）」與「IT維運（Ops）」 </vt:lpstr>
      <vt:lpstr>1-3 My First Maven</vt:lpstr>
      <vt:lpstr>1-4.Git</vt:lpstr>
      <vt:lpstr>1-5.Jenkins Pipeline</vt:lpstr>
      <vt:lpstr>1-6.CSLAW</vt:lpstr>
      <vt:lpstr>CSLAW Unit Test</vt:lpstr>
      <vt:lpstr>CSLAW Unit Test(Cont.)</vt:lpstr>
      <vt:lpstr>CSLAW Unit Test(Cont.)</vt:lpstr>
      <vt:lpstr>CSLAW Unit Test(Cont.)</vt:lpstr>
      <vt:lpstr>CSLAW Unit Test(Cont.)</vt:lpstr>
      <vt:lpstr>CSLAW Unit Test(Cont.)</vt:lpstr>
      <vt:lpstr>CSLAW Unit Test(Cont.)</vt:lpstr>
      <vt:lpstr>PowerPoint 簡報</vt:lpstr>
      <vt:lpstr> Introduction &amp; Overview</vt:lpstr>
      <vt:lpstr>1-2.DevOps - 「軟體開發（Dev）」與「IT維運（Ops）」 </vt:lpstr>
      <vt:lpstr>   DevOps Toolchain</vt:lpstr>
      <vt:lpstr>   DevOps Toolchain</vt:lpstr>
      <vt:lpstr>   DevOps Toolchain</vt:lpstr>
      <vt:lpstr>   DevOps Toolchain</vt:lpstr>
      <vt:lpstr> No. 4: DevOps Toolchain</vt:lpstr>
      <vt:lpstr> No. 4: DevOps Toolchain</vt:lpstr>
      <vt:lpstr> No. 4: DevOps Toolchain</vt:lpstr>
      <vt:lpstr> No. 4: DevOps Toolchain</vt:lpstr>
      <vt:lpstr> No. 4: DevOps Toolchain</vt:lpstr>
      <vt:lpstr>PowerPoint 簡報</vt:lpstr>
      <vt:lpstr>PowerPoint 簡報</vt:lpstr>
      <vt:lpstr>PowerPoint 簡報</vt:lpstr>
      <vt:lpstr>PowerPoint 簡報</vt:lpstr>
      <vt:lpstr>PowerPoint 簡報</vt:lpstr>
      <vt:lpstr>The End</vt:lpstr>
    </vt:vector>
  </TitlesOfParts>
  <Company>Ogilvy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中國信託簡報標題(42pt)</dc:title>
  <dc:creator>Ogilvy</dc:creator>
  <cp:lastModifiedBy>陸冠綸(Koren Lu)</cp:lastModifiedBy>
  <cp:revision>1204</cp:revision>
  <cp:lastPrinted>2017-01-02T02:59:38Z</cp:lastPrinted>
  <dcterms:created xsi:type="dcterms:W3CDTF">2004-09-23T10:07:30Z</dcterms:created>
  <dcterms:modified xsi:type="dcterms:W3CDTF">2020-05-15T08:49:47Z</dcterms:modified>
</cp:coreProperties>
</file>