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sldIdLst>
    <p:sldId id="267" r:id="rId3"/>
    <p:sldId id="316" r:id="rId4"/>
    <p:sldId id="315" r:id="rId5"/>
    <p:sldId id="283" r:id="rId6"/>
    <p:sldId id="271" r:id="rId7"/>
    <p:sldId id="275" r:id="rId8"/>
    <p:sldId id="285" r:id="rId9"/>
    <p:sldId id="282" r:id="rId10"/>
    <p:sldId id="286" r:id="rId11"/>
    <p:sldId id="287" r:id="rId12"/>
    <p:sldId id="298" r:id="rId13"/>
    <p:sldId id="288" r:id="rId14"/>
    <p:sldId id="289" r:id="rId15"/>
    <p:sldId id="290" r:id="rId16"/>
    <p:sldId id="292" r:id="rId17"/>
    <p:sldId id="293" r:id="rId18"/>
    <p:sldId id="296" r:id="rId19"/>
    <p:sldId id="294" r:id="rId20"/>
    <p:sldId id="295" r:id="rId21"/>
    <p:sldId id="310" r:id="rId22"/>
    <p:sldId id="311" r:id="rId23"/>
    <p:sldId id="313" r:id="rId24"/>
    <p:sldId id="314"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81301" autoAdjust="0"/>
  </p:normalViewPr>
  <p:slideViewPr>
    <p:cSldViewPr>
      <p:cViewPr varScale="1">
        <p:scale>
          <a:sx n="77" d="100"/>
          <a:sy n="77" d="100"/>
        </p:scale>
        <p:origin x="-960" y="-96"/>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91D2E-2BBE-4DED-8777-BC543FEC7754}" type="datetimeFigureOut">
              <a:rPr lang="zh-TW" altLang="en-US" smtClean="0"/>
              <a:t>2020/5/21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FFFFA-D689-4B19-9A0A-0094B3B81201}" type="slidenum">
              <a:rPr lang="zh-TW" altLang="en-US" smtClean="0"/>
              <a:t>‹#›</a:t>
            </a:fld>
            <a:endParaRPr lang="zh-TW" altLang="en-US"/>
          </a:p>
        </p:txBody>
      </p:sp>
    </p:spTree>
    <p:extLst>
      <p:ext uri="{BB962C8B-B14F-4D97-AF65-F5344CB8AC3E}">
        <p14:creationId xmlns:p14="http://schemas.microsoft.com/office/powerpoint/2010/main" val="150455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ibm.com/downloads/cas/7019JAX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kknews.cc/zh-tw/code/69yn4gq.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altexsoft.com/blog/cloud/comparing-serverless-architecture-providers-aws-azure-google-ibm-and-other-faas-vendor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kknews.cc/zh-tw/tech/pg8zzkj.html"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altexsoft.com/blog/cloud/comparing-serverless-architecture-providers-aws-azure-google-ibm-and-other-faas-vendor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kknews.cc/zh-tw/tech/pg8zzkj.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inwinstack.com/2018/05/08/what-is-kubernetes-part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yugii.pixnet.net/blog/post/222856530-%5bdocker%5d-docker-%E5%88%9D%E9%AB%94%E9%A9%97"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youtube.com/watch?v=gSe6xQPOrlo&amp;list=UUooxo90UYvqhDgxmfgQqgyA&amp;index=5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pP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應實行</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較為引人注目的</a:t>
            </a:r>
            <a:endPar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1.</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原文提到技術債</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(technical debt)</a:t>
            </a:r>
          </a:p>
          <a:p>
            <a:pPr>
              <a:lnSpc>
                <a:spcPct val="150000"/>
              </a:lnSpc>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3.</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減少完成開發到上線的</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Lead Time</a:t>
            </a:r>
          </a:p>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a:t>
            </a:fld>
            <a:endParaRPr lang="zh-TW" altLang="en-US"/>
          </a:p>
        </p:txBody>
      </p:sp>
    </p:spTree>
    <p:extLst>
      <p:ext uri="{BB962C8B-B14F-4D97-AF65-F5344CB8AC3E}">
        <p14:creationId xmlns:p14="http://schemas.microsoft.com/office/powerpoint/2010/main" val="2616195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is an enterprise-ready Kubernetes container platform with full-stack automated operations to manage hybrid cloud and </a:t>
            </a:r>
            <a:r>
              <a:rPr lang="en-US" altLang="zh-TW" sz="1200" b="0" i="0" kern="1200" dirty="0" err="1" smtClean="0">
                <a:solidFill>
                  <a:schemeClr val="tx1"/>
                </a:solidFill>
                <a:effectLst/>
                <a:latin typeface="+mn-lt"/>
                <a:ea typeface="+mn-ea"/>
                <a:cs typeface="+mn-cs"/>
              </a:rPr>
              <a:t>multicloud</a:t>
            </a:r>
            <a:r>
              <a:rPr lang="en-US" altLang="zh-TW" sz="1200" b="0" i="0" kern="1200" dirty="0" smtClean="0">
                <a:solidFill>
                  <a:schemeClr val="tx1"/>
                </a:solidFill>
                <a:effectLst/>
                <a:latin typeface="+mn-lt"/>
                <a:ea typeface="+mn-ea"/>
                <a:cs typeface="+mn-cs"/>
              </a:rPr>
              <a:t> deployments. Red Hat </a:t>
            </a:r>
            <a:r>
              <a:rPr lang="en-US" altLang="zh-TW" sz="1200" b="0" i="0" kern="1200" dirty="0" err="1" smtClean="0">
                <a:solidFill>
                  <a:schemeClr val="tx1"/>
                </a:solidFill>
                <a:effectLst/>
                <a:latin typeface="+mn-lt"/>
                <a:ea typeface="+mn-ea"/>
                <a:cs typeface="+mn-cs"/>
              </a:rPr>
              <a:t>OpenShift</a:t>
            </a:r>
            <a:r>
              <a:rPr lang="en-US" altLang="zh-TW" sz="1200" b="0" i="0" kern="1200" dirty="0" smtClean="0">
                <a:solidFill>
                  <a:schemeClr val="tx1"/>
                </a:solidFill>
                <a:effectLst/>
                <a:latin typeface="+mn-lt"/>
                <a:ea typeface="+mn-ea"/>
                <a:cs typeface="+mn-cs"/>
              </a:rPr>
              <a:t> is optimized to improve developer productivity and promote innovation.</a:t>
            </a:r>
          </a:p>
          <a:p>
            <a:r>
              <a:rPr lang="en-US" altLang="zh-TW" dirty="0" smtClean="0">
                <a:hlinkClick r:id="rId3"/>
              </a:rPr>
              <a:t>https://www.ibm.com/downloads/cas/7019JAXP</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11</a:t>
            </a:fld>
            <a:endParaRPr lang="zh-TW" altLang="en-US"/>
          </a:p>
        </p:txBody>
      </p:sp>
    </p:spTree>
    <p:extLst>
      <p:ext uri="{BB962C8B-B14F-4D97-AF65-F5344CB8AC3E}">
        <p14:creationId xmlns:p14="http://schemas.microsoft.com/office/powerpoint/2010/main" val="3739346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12</a:t>
            </a:fld>
            <a:endParaRPr lang="zh-TW" altLang="en-US"/>
          </a:p>
        </p:txBody>
      </p:sp>
    </p:spTree>
    <p:extLst>
      <p:ext uri="{BB962C8B-B14F-4D97-AF65-F5344CB8AC3E}">
        <p14:creationId xmlns:p14="http://schemas.microsoft.com/office/powerpoint/2010/main" val="3529094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endParaRPr lang="en-US" altLang="zh-TW" sz="1200" b="1"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200" b="1" dirty="0" smtClean="0">
                <a:latin typeface="微軟正黑體 Light" panose="020B0304030504040204" pitchFamily="34" charset="-120"/>
                <a:ea typeface="微軟正黑體 Light" panose="020B0304030504040204" pitchFamily="34" charset="-120"/>
              </a:rPr>
              <a:t>Continuous configuration </a:t>
            </a:r>
            <a:r>
              <a:rPr lang="en-US" altLang="zh-TW" sz="1200" b="1" dirty="0" err="1" smtClean="0">
                <a:latin typeface="微軟正黑體 Light" panose="020B0304030504040204" pitchFamily="34" charset="-120"/>
                <a:ea typeface="微軟正黑體 Light" panose="020B0304030504040204" pitchFamily="34" charset="-120"/>
              </a:rPr>
              <a:t>automation:</a:t>
            </a:r>
            <a:r>
              <a:rPr lang="en-US" altLang="zh-TW" sz="1200" dirty="0" err="1" smtClean="0">
                <a:latin typeface="微軟正黑體 Light" panose="020B0304030504040204" pitchFamily="34" charset="-120"/>
                <a:ea typeface="微軟正黑體 Light" panose="020B0304030504040204" pitchFamily="34" charset="-120"/>
              </a:rPr>
              <a:t>Chef</a:t>
            </a:r>
            <a:r>
              <a:rPr lang="en-US" altLang="zh-TW" sz="1200" dirty="0" smtClean="0">
                <a:latin typeface="微軟正黑體 Light" panose="020B0304030504040204" pitchFamily="34" charset="-120"/>
                <a:ea typeface="微軟正黑體 Light" panose="020B0304030504040204" pitchFamily="34" charset="-120"/>
              </a:rPr>
              <a:t>, Puppet, </a:t>
            </a:r>
            <a:r>
              <a:rPr lang="en-US" altLang="zh-TW" sz="1200" dirty="0" err="1" smtClean="0">
                <a:latin typeface="微軟正黑體 Light" panose="020B0304030504040204" pitchFamily="34" charset="-120"/>
                <a:ea typeface="微軟正黑體 Light" panose="020B0304030504040204" pitchFamily="34" charset="-120"/>
              </a:rPr>
              <a:t>Ansible</a:t>
            </a:r>
            <a:r>
              <a:rPr lang="en-US" altLang="zh-TW" sz="1200" dirty="0" smtClean="0">
                <a:latin typeface="微軟正黑體 Light" panose="020B0304030504040204" pitchFamily="34" charset="-120"/>
                <a:ea typeface="微軟正黑體 Light" panose="020B0304030504040204" pitchFamily="34" charset="-120"/>
              </a:rPr>
              <a:t> and </a:t>
            </a:r>
            <a:r>
              <a:rPr lang="en-US" altLang="zh-TW" sz="1200" dirty="0" err="1" smtClean="0">
                <a:latin typeface="微軟正黑體 Light" panose="020B0304030504040204" pitchFamily="34" charset="-120"/>
                <a:ea typeface="微軟正黑體 Light" panose="020B0304030504040204" pitchFamily="34" charset="-120"/>
              </a:rPr>
              <a:t>SaltStack</a:t>
            </a:r>
            <a:endParaRPr lang="en-US" altLang="zh-TW" sz="12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200" b="1" dirty="0" smtClean="0">
                <a:latin typeface="微軟正黑體 Light" panose="020B0304030504040204" pitchFamily="34" charset="-120"/>
                <a:ea typeface="微軟正黑體 Light" panose="020B0304030504040204" pitchFamily="34" charset="-120"/>
              </a:rPr>
              <a:t>APM/infrastructure </a:t>
            </a:r>
            <a:r>
              <a:rPr lang="en-US" altLang="zh-TW" sz="1200" b="1" dirty="0" err="1" smtClean="0">
                <a:latin typeface="微軟正黑體 Light" panose="020B0304030504040204" pitchFamily="34" charset="-120"/>
                <a:ea typeface="微軟正黑體 Light" panose="020B0304030504040204" pitchFamily="34" charset="-120"/>
              </a:rPr>
              <a:t>management:</a:t>
            </a:r>
            <a:r>
              <a:rPr lang="en-US" altLang="zh-TW" sz="1200" dirty="0" err="1" smtClean="0">
                <a:latin typeface="微軟正黑體 Light" panose="020B0304030504040204" pitchFamily="34" charset="-120"/>
                <a:ea typeface="微軟正黑體 Light" panose="020B0304030504040204" pitchFamily="34" charset="-120"/>
              </a:rPr>
              <a:t>Cisco</a:t>
            </a:r>
            <a:r>
              <a:rPr lang="en-US" altLang="zh-TW" sz="1200" dirty="0" smtClean="0">
                <a:latin typeface="微軟正黑體 Light" panose="020B0304030504040204" pitchFamily="34" charset="-120"/>
                <a:ea typeface="微軟正黑體 Light" panose="020B0304030504040204" pitchFamily="34" charset="-120"/>
              </a:rPr>
              <a:t> </a:t>
            </a:r>
            <a:r>
              <a:rPr lang="en-US" altLang="zh-TW" sz="1200" dirty="0" err="1" smtClean="0">
                <a:latin typeface="微軟正黑體 Light" panose="020B0304030504040204" pitchFamily="34" charset="-120"/>
                <a:ea typeface="微軟正黑體 Light" panose="020B0304030504040204" pitchFamily="34" charset="-120"/>
              </a:rPr>
              <a:t>AppDynamics</a:t>
            </a:r>
            <a:r>
              <a:rPr lang="en-US" altLang="zh-TW" sz="1200" dirty="0" smtClean="0">
                <a:latin typeface="微軟正黑體 Light" panose="020B0304030504040204" pitchFamily="34" charset="-120"/>
                <a:ea typeface="微軟正黑體 Light" panose="020B0304030504040204" pitchFamily="34" charset="-120"/>
              </a:rPr>
              <a:t>, </a:t>
            </a:r>
            <a:r>
              <a:rPr lang="en-US" altLang="zh-TW" sz="1200" dirty="0" err="1" smtClean="0">
                <a:latin typeface="微軟正黑體 Light" panose="020B0304030504040204" pitchFamily="34" charset="-120"/>
                <a:ea typeface="微軟正黑體 Light" panose="020B0304030504040204" pitchFamily="34" charset="-120"/>
              </a:rPr>
              <a:t>Datadog</a:t>
            </a:r>
            <a:r>
              <a:rPr lang="en-US" altLang="zh-TW" sz="1200" dirty="0" smtClean="0">
                <a:latin typeface="微軟正黑體 Light" panose="020B0304030504040204" pitchFamily="34" charset="-120"/>
                <a:ea typeface="微軟正黑體 Light" panose="020B0304030504040204" pitchFamily="34" charset="-120"/>
              </a:rPr>
              <a:t>, </a:t>
            </a:r>
            <a:r>
              <a:rPr lang="en-US" altLang="zh-TW" sz="1200" dirty="0" err="1" smtClean="0">
                <a:latin typeface="微軟正黑體 Light" panose="020B0304030504040204" pitchFamily="34" charset="-120"/>
                <a:ea typeface="微軟正黑體 Light" panose="020B0304030504040204" pitchFamily="34" charset="-120"/>
              </a:rPr>
              <a:t>Dynatrace</a:t>
            </a:r>
            <a:r>
              <a:rPr lang="en-US" altLang="zh-TW" sz="1200" dirty="0" smtClean="0">
                <a:latin typeface="微軟正黑體 Light" panose="020B0304030504040204" pitchFamily="34" charset="-120"/>
                <a:ea typeface="微軟正黑體 Light" panose="020B0304030504040204" pitchFamily="34" charset="-120"/>
              </a:rPr>
              <a:t>, Elastic, New Relic and </a:t>
            </a:r>
            <a:r>
              <a:rPr lang="en-US" altLang="zh-TW" sz="1200" dirty="0" err="1" smtClean="0">
                <a:latin typeface="微軟正黑體 Light" panose="020B0304030504040204" pitchFamily="34" charset="-120"/>
                <a:ea typeface="微軟正黑體 Light" panose="020B0304030504040204" pitchFamily="34" charset="-120"/>
              </a:rPr>
              <a:t>Splunk</a:t>
            </a:r>
            <a:endParaRPr lang="en-US" altLang="zh-TW" sz="1200" dirty="0" smtClean="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200" b="1" dirty="0" smtClean="0">
                <a:latin typeface="微軟正黑體 Light" panose="020B0304030504040204" pitchFamily="34" charset="-120"/>
                <a:ea typeface="微軟正黑體 Light" panose="020B0304030504040204" pitchFamily="34" charset="-120"/>
              </a:rPr>
              <a:t>Release automation </a:t>
            </a:r>
            <a:r>
              <a:rPr lang="en-US" altLang="zh-TW" sz="1200" b="1" dirty="0" err="1" smtClean="0">
                <a:latin typeface="微軟正黑體 Light" panose="020B0304030504040204" pitchFamily="34" charset="-120"/>
                <a:ea typeface="微軟正黑體 Light" panose="020B0304030504040204" pitchFamily="34" charset="-120"/>
              </a:rPr>
              <a:t>tools:</a:t>
            </a:r>
            <a:r>
              <a:rPr lang="en-US" altLang="zh-TW" sz="1200" dirty="0" err="1" smtClean="0">
                <a:latin typeface="微軟正黑體 Light" panose="020B0304030504040204" pitchFamily="34" charset="-120"/>
                <a:ea typeface="微軟正黑體 Light" panose="020B0304030504040204" pitchFamily="34" charset="-120"/>
              </a:rPr>
              <a:t>CloudBees</a:t>
            </a:r>
            <a:r>
              <a:rPr lang="en-US" altLang="zh-TW" sz="1200" dirty="0" smtClean="0">
                <a:latin typeface="微軟正黑體 Light" panose="020B0304030504040204" pitchFamily="34" charset="-120"/>
                <a:ea typeface="微軟正黑體 Light" panose="020B0304030504040204" pitchFamily="34" charset="-120"/>
              </a:rPr>
              <a:t>, Microsoft and </a:t>
            </a:r>
            <a:r>
              <a:rPr lang="en-US" altLang="zh-TW" sz="1200" dirty="0" err="1" smtClean="0">
                <a:latin typeface="微軟正黑體 Light" panose="020B0304030504040204" pitchFamily="34" charset="-120"/>
                <a:ea typeface="微軟正黑體 Light" panose="020B0304030504040204" pitchFamily="34" charset="-120"/>
              </a:rPr>
              <a:t>XebiaLabs</a:t>
            </a:r>
            <a:r>
              <a:rPr lang="en-US" altLang="zh-TW" sz="1200" dirty="0" smtClean="0">
                <a:latin typeface="微軟正黑體 Light" panose="020B0304030504040204" pitchFamily="34" charset="-120"/>
                <a:ea typeface="微軟正黑體 Light" panose="020B0304030504040204" pitchFamily="34" charset="-120"/>
              </a:rPr>
              <a:t>. </a:t>
            </a:r>
            <a:endParaRPr lang="en-US" altLang="zh-TW" sz="1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13</a:t>
            </a:fld>
            <a:endParaRPr lang="zh-TW" altLang="en-US"/>
          </a:p>
        </p:txBody>
      </p:sp>
    </p:spTree>
    <p:extLst>
      <p:ext uri="{BB962C8B-B14F-4D97-AF65-F5344CB8AC3E}">
        <p14:creationId xmlns:p14="http://schemas.microsoft.com/office/powerpoint/2010/main" val="2810947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endParaRPr lang="en-US" altLang="zh-TW" sz="1200" b="1" dirty="0" smtClean="0">
              <a:latin typeface="微軟正黑體 Light" panose="020B0304030504040204" pitchFamily="34" charset="-120"/>
              <a:ea typeface="微軟正黑體 Light" panose="020B0304030504040204" pitchFamily="34" charset="-120"/>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14</a:t>
            </a:fld>
            <a:endParaRPr lang="zh-TW" altLang="en-US"/>
          </a:p>
        </p:txBody>
      </p:sp>
    </p:spTree>
    <p:extLst>
      <p:ext uri="{BB962C8B-B14F-4D97-AF65-F5344CB8AC3E}">
        <p14:creationId xmlns:p14="http://schemas.microsoft.com/office/powerpoint/2010/main" val="1164108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You must become familiar with an emerging application model, in which edge gateways and hubs serve as the linchpins for deploying heterogeneous, </a:t>
            </a:r>
            <a:r>
              <a:rPr lang="en-US" altLang="zh-TW" dirty="0" err="1" smtClean="0"/>
              <a:t>multicloud</a:t>
            </a:r>
            <a:r>
              <a:rPr lang="en-US" altLang="zh-TW" dirty="0" smtClean="0"/>
              <a:t> and </a:t>
            </a:r>
            <a:r>
              <a:rPr lang="en-US" altLang="zh-TW" dirty="0" err="1" smtClean="0"/>
              <a:t>multiendpoint</a:t>
            </a:r>
            <a:r>
              <a:rPr lang="en-US" altLang="zh-TW" dirty="0" smtClean="0"/>
              <a:t> applications.</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15</a:t>
            </a:fld>
            <a:endParaRPr lang="zh-TW" altLang="en-US"/>
          </a:p>
        </p:txBody>
      </p:sp>
    </p:spTree>
    <p:extLst>
      <p:ext uri="{BB962C8B-B14F-4D97-AF65-F5344CB8AC3E}">
        <p14:creationId xmlns:p14="http://schemas.microsoft.com/office/powerpoint/2010/main" val="1515860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endParaRPr lang="en-US" altLang="zh-TW" sz="1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16</a:t>
            </a:fld>
            <a:endParaRPr lang="zh-TW" altLang="en-US"/>
          </a:p>
        </p:txBody>
      </p:sp>
    </p:spTree>
    <p:extLst>
      <p:ext uri="{BB962C8B-B14F-4D97-AF65-F5344CB8AC3E}">
        <p14:creationId xmlns:p14="http://schemas.microsoft.com/office/powerpoint/2010/main" val="672809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spcBef>
                <a:spcPts val="0"/>
              </a:spcBef>
            </a:pPr>
            <a:r>
              <a:rPr lang="en-US" altLang="zh-TW" sz="12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CDN</a:t>
            </a:r>
            <a:r>
              <a:rPr lang="zh-TW" altLang="en-US" sz="12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2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content delivery network</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&gt;</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如存取網站離用戶太遠 使用</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CDN</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將資料拉到使用者所在地區</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(cache)</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減少存取時間</a:t>
            </a:r>
            <a:endPar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1.</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用原有或較有名的 </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name server</a:t>
            </a: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確保隨時都有 </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SLA</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service </a:t>
            </a:r>
            <a:r>
              <a:rPr lang="en-US" altLang="zh-TW" sz="1200" baseline="0" dirty="0" err="1"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leve</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agreement</a:t>
            </a: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3.Edge DNS </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特別提到他們不識使用</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bind(Berkeley internet name domain)</a:t>
            </a:r>
          </a:p>
          <a:p>
            <a:pPr>
              <a:lnSpc>
                <a:spcPct val="150000"/>
              </a:lnSpc>
              <a:spcBef>
                <a:spcPts val="0"/>
              </a:spcBef>
            </a:pP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4.</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偵測異常行為的</a:t>
            </a:r>
            <a:r>
              <a:rPr lang="en-US" altLang="zh-TW"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IP</a:t>
            </a:r>
            <a:r>
              <a:rPr lang="zh-TW" altLang="en-US" sz="1200" baseline="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對其進行封鎖或終止服務</a:t>
            </a:r>
            <a:endParaRPr lang="en-US" altLang="zh-TW" sz="1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17</a:t>
            </a:fld>
            <a:endParaRPr lang="zh-TW" altLang="en-US"/>
          </a:p>
        </p:txBody>
      </p:sp>
    </p:spTree>
    <p:extLst>
      <p:ext uri="{BB962C8B-B14F-4D97-AF65-F5344CB8AC3E}">
        <p14:creationId xmlns:p14="http://schemas.microsoft.com/office/powerpoint/2010/main" val="4204481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service integration, availability/disaster recovery, cross-service security, policy-based workload placement and runtime optimization, and cloud service composition and dynamic execution (for example, </a:t>
            </a:r>
            <a:r>
              <a:rPr lang="en-US" altLang="zh-TW" dirty="0" err="1" smtClean="0"/>
              <a:t>cloudbursting</a:t>
            </a:r>
            <a:r>
              <a:rPr lang="en-US" altLang="zh-TW" dirty="0" smtClean="0"/>
              <a:t>).</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18</a:t>
            </a:fld>
            <a:endParaRPr lang="zh-TW" altLang="en-US"/>
          </a:p>
        </p:txBody>
      </p:sp>
    </p:spTree>
    <p:extLst>
      <p:ext uri="{BB962C8B-B14F-4D97-AF65-F5344CB8AC3E}">
        <p14:creationId xmlns:p14="http://schemas.microsoft.com/office/powerpoint/2010/main" val="2134842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Mission</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ctrl=</a:t>
            </a:r>
            <a:r>
              <a:rPr lang="zh-TW" altLang="en-US" sz="1200" b="0" i="0" kern="1200" dirty="0" smtClean="0">
                <a:solidFill>
                  <a:schemeClr val="tx1"/>
                </a:solidFill>
                <a:effectLst/>
                <a:latin typeface="+mn-lt"/>
                <a:ea typeface="+mn-ea"/>
                <a:cs typeface="+mn-cs"/>
              </a:rPr>
              <a:t>集中管理雲端的</a:t>
            </a:r>
            <a:r>
              <a:rPr lang="en-US" altLang="zh-TW" sz="1200" b="0" i="0" kern="1200" dirty="0" smtClean="0">
                <a:solidFill>
                  <a:schemeClr val="tx1"/>
                </a:solidFill>
                <a:effectLst/>
                <a:latin typeface="+mn-lt"/>
                <a:ea typeface="+mn-ea"/>
                <a:cs typeface="+mn-cs"/>
              </a:rPr>
              <a:t>K8s</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(PKS) </a:t>
            </a:r>
          </a:p>
          <a:p>
            <a:r>
              <a:rPr lang="en-US" altLang="zh-TW" sz="1200" b="0" i="0" kern="1200" dirty="0" smtClean="0">
                <a:solidFill>
                  <a:schemeClr val="tx1"/>
                </a:solidFill>
                <a:effectLst/>
                <a:latin typeface="+mn-lt"/>
                <a:ea typeface="+mn-ea"/>
                <a:cs typeface="+mn-cs"/>
              </a:rPr>
              <a:t>App service=</a:t>
            </a:r>
            <a:r>
              <a:rPr lang="zh-TW" altLang="en-US" sz="1200" b="0" i="0" kern="1200" dirty="0" smtClean="0">
                <a:solidFill>
                  <a:schemeClr val="tx1"/>
                </a:solidFill>
                <a:effectLst/>
                <a:latin typeface="+mn-lt"/>
                <a:ea typeface="+mn-ea"/>
                <a:cs typeface="+mn-cs"/>
              </a:rPr>
              <a:t>提供部署</a:t>
            </a:r>
            <a:r>
              <a:rPr lang="en-US" altLang="zh-TW" sz="1200" b="0" i="0" kern="1200" dirty="0" err="1" smtClean="0">
                <a:solidFill>
                  <a:schemeClr val="tx1"/>
                </a:solidFill>
                <a:effectLst/>
                <a:latin typeface="+mn-lt"/>
                <a:ea typeface="+mn-ea"/>
                <a:cs typeface="+mn-cs"/>
              </a:rPr>
              <a:t>.net</a:t>
            </a:r>
            <a:r>
              <a:rPr lang="en-US" altLang="zh-TW" sz="1200" b="0" i="0" kern="1200" dirty="0" smtClean="0">
                <a:solidFill>
                  <a:schemeClr val="tx1"/>
                </a:solidFill>
                <a:effectLst/>
                <a:latin typeface="+mn-lt"/>
                <a:ea typeface="+mn-ea"/>
                <a:cs typeface="+mn-cs"/>
              </a:rPr>
              <a:t> spring </a:t>
            </a:r>
            <a:r>
              <a:rPr lang="zh-TW" altLang="en-US" sz="1200" b="0" i="0" kern="1200" dirty="0" smtClean="0">
                <a:solidFill>
                  <a:schemeClr val="tx1"/>
                </a:solidFill>
                <a:effectLst/>
                <a:latin typeface="+mn-lt"/>
                <a:ea typeface="+mn-ea"/>
                <a:cs typeface="+mn-cs"/>
              </a:rPr>
              <a:t>應用程式，用 </a:t>
            </a:r>
            <a:r>
              <a:rPr lang="en-US" altLang="zh-TW" sz="1200" b="0" i="0" kern="1200" dirty="0" smtClean="0">
                <a:solidFill>
                  <a:schemeClr val="tx1"/>
                </a:solidFill>
                <a:effectLst/>
                <a:latin typeface="+mn-lt"/>
                <a:ea typeface="+mn-ea"/>
                <a:cs typeface="+mn-cs"/>
              </a:rPr>
              <a:t>Spring </a:t>
            </a:r>
            <a:r>
              <a:rPr lang="zh-TW" altLang="en-US" sz="1200" b="0" i="0" kern="1200" dirty="0" smtClean="0">
                <a:solidFill>
                  <a:schemeClr val="tx1"/>
                </a:solidFill>
                <a:effectLst/>
                <a:latin typeface="+mn-lt"/>
                <a:ea typeface="+mn-ea"/>
                <a:cs typeface="+mn-cs"/>
              </a:rPr>
              <a:t>微服務模式與 </a:t>
            </a:r>
            <a:r>
              <a:rPr lang="en-US" altLang="zh-TW" sz="1200" b="0" i="0" kern="1200" dirty="0" smtClean="0">
                <a:solidFill>
                  <a:schemeClr val="tx1"/>
                </a:solidFill>
                <a:effectLst/>
                <a:latin typeface="+mn-lt"/>
                <a:ea typeface="+mn-ea"/>
                <a:cs typeface="+mn-cs"/>
              </a:rPr>
              <a:t>Spring Boot </a:t>
            </a:r>
            <a:r>
              <a:rPr lang="zh-TW" altLang="en-US" sz="1200" b="0" i="0" kern="1200" dirty="0" smtClean="0">
                <a:solidFill>
                  <a:schemeClr val="tx1"/>
                </a:solidFill>
                <a:effectLst/>
                <a:latin typeface="+mn-lt"/>
                <a:ea typeface="+mn-ea"/>
                <a:cs typeface="+mn-cs"/>
              </a:rPr>
              <a:t>的 </a:t>
            </a:r>
            <a:r>
              <a:rPr lang="en-US" altLang="zh-TW" sz="1200" b="0" i="0" kern="1200" dirty="0" smtClean="0">
                <a:solidFill>
                  <a:schemeClr val="tx1"/>
                </a:solidFill>
                <a:effectLst/>
                <a:latin typeface="+mn-lt"/>
                <a:ea typeface="+mn-ea"/>
                <a:cs typeface="+mn-cs"/>
              </a:rPr>
              <a:t>jar </a:t>
            </a:r>
            <a:r>
              <a:rPr lang="zh-TW" altLang="en-US" sz="1200" b="0" i="0" kern="1200" dirty="0" smtClean="0">
                <a:solidFill>
                  <a:schemeClr val="tx1"/>
                </a:solidFill>
                <a:effectLst/>
                <a:latin typeface="+mn-lt"/>
                <a:ea typeface="+mn-ea"/>
                <a:cs typeface="+mn-cs"/>
              </a:rPr>
              <a:t>執行檔，</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加速雲原生 </a:t>
            </a:r>
            <a:r>
              <a:rPr lang="en-US" altLang="zh-TW" sz="1200" b="0" i="0" kern="1200" dirty="0" smtClean="0">
                <a:solidFill>
                  <a:schemeClr val="tx1"/>
                </a:solidFill>
                <a:effectLst/>
                <a:latin typeface="+mn-lt"/>
                <a:ea typeface="+mn-ea"/>
                <a:cs typeface="+mn-cs"/>
              </a:rPr>
              <a:t>Java </a:t>
            </a:r>
            <a:r>
              <a:rPr lang="zh-TW" altLang="en-US" sz="1200" b="0" i="0" kern="1200" dirty="0" smtClean="0">
                <a:solidFill>
                  <a:schemeClr val="tx1"/>
                </a:solidFill>
                <a:effectLst/>
                <a:latin typeface="+mn-lt"/>
                <a:ea typeface="+mn-ea"/>
                <a:cs typeface="+mn-cs"/>
              </a:rPr>
              <a:t>應用程式的開發。</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運用 </a:t>
            </a:r>
            <a:r>
              <a:rPr lang="en-US" altLang="zh-TW" sz="1200" b="0" i="0" kern="1200" dirty="0" smtClean="0">
                <a:solidFill>
                  <a:schemeClr val="tx1"/>
                </a:solidFill>
                <a:effectLst/>
                <a:latin typeface="+mn-lt"/>
                <a:ea typeface="+mn-ea"/>
                <a:cs typeface="+mn-cs"/>
              </a:rPr>
              <a:t>REST</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WebSocket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Reactive</a:t>
            </a:r>
            <a:r>
              <a:rPr lang="zh-TW" altLang="en-US" sz="1200" b="0" i="0" kern="1200" dirty="0" smtClean="0">
                <a:solidFill>
                  <a:schemeClr val="tx1"/>
                </a:solidFill>
                <a:effectLst/>
                <a:latin typeface="+mn-lt"/>
                <a:ea typeface="+mn-ea"/>
                <a:cs typeface="+mn-cs"/>
              </a:rPr>
              <a:t>、訊息、資料、整合與批次功能來建置、執行與擴充微服務</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，並在 </a:t>
            </a:r>
            <a:r>
              <a:rPr lang="en-US" altLang="zh-TW" sz="1200" b="0" i="0" kern="1200" dirty="0" err="1" smtClean="0">
                <a:solidFill>
                  <a:schemeClr val="tx1"/>
                </a:solidFill>
                <a:effectLst/>
                <a:latin typeface="+mn-lt"/>
                <a:ea typeface="+mn-ea"/>
                <a:cs typeface="+mn-cs"/>
              </a:rPr>
              <a:t>Tanzu</a:t>
            </a:r>
            <a:r>
              <a:rPr lang="en-US" altLang="zh-TW" sz="1200" b="0" i="0" kern="1200" dirty="0" smtClean="0">
                <a:solidFill>
                  <a:schemeClr val="tx1"/>
                </a:solidFill>
                <a:effectLst/>
                <a:latin typeface="+mn-lt"/>
                <a:ea typeface="+mn-ea"/>
                <a:cs typeface="+mn-cs"/>
              </a:rPr>
              <a:t> Application Service </a:t>
            </a:r>
            <a:r>
              <a:rPr lang="zh-TW" altLang="en-US" sz="1200" b="0" i="0" kern="1200" dirty="0" smtClean="0">
                <a:solidFill>
                  <a:schemeClr val="tx1"/>
                </a:solidFill>
                <a:effectLst/>
                <a:latin typeface="+mn-lt"/>
                <a:ea typeface="+mn-ea"/>
                <a:cs typeface="+mn-cs"/>
              </a:rPr>
              <a:t>上按現況執行。</a:t>
            </a:r>
            <a:r>
              <a:rPr lang="en-US" altLang="zh-TW" sz="1200" b="0" i="0" kern="1200" dirty="0" smtClean="0">
                <a:solidFill>
                  <a:schemeClr val="tx1"/>
                </a:solidFill>
                <a:effectLst/>
                <a:latin typeface="+mn-lt"/>
                <a:ea typeface="+mn-ea"/>
                <a:cs typeface="+mn-cs"/>
              </a:rPr>
              <a:t> </a:t>
            </a:r>
          </a:p>
          <a:p>
            <a:r>
              <a:rPr lang="en-US" altLang="zh-TW" sz="1200" b="0" i="0" kern="1200" dirty="0" smtClean="0">
                <a:solidFill>
                  <a:schemeClr val="tx1"/>
                </a:solidFill>
                <a:effectLst/>
                <a:latin typeface="+mn-lt"/>
                <a:ea typeface="+mn-ea"/>
                <a:cs typeface="+mn-cs"/>
              </a:rPr>
              <a:t>Catalog=</a:t>
            </a:r>
            <a:r>
              <a:rPr lang="zh-TW" altLang="en-US" sz="1200" b="0" i="0" kern="1200" dirty="0" smtClean="0">
                <a:solidFill>
                  <a:schemeClr val="tx1"/>
                </a:solidFill>
                <a:effectLst/>
                <a:latin typeface="+mn-lt"/>
                <a:ea typeface="+mn-ea"/>
                <a:cs typeface="+mn-cs"/>
              </a:rPr>
              <a:t>維護原始碼元件和應用程式目錄</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K8s grid=</a:t>
            </a:r>
            <a:r>
              <a:rPr lang="zh-TW" altLang="en-US" sz="1200" b="0" i="0" kern="1200" dirty="0" smtClean="0">
                <a:solidFill>
                  <a:schemeClr val="tx1"/>
                </a:solidFill>
                <a:effectLst/>
                <a:latin typeface="+mn-lt"/>
                <a:ea typeface="+mn-ea"/>
                <a:cs typeface="+mn-cs"/>
              </a:rPr>
              <a:t>簡化 </a:t>
            </a:r>
            <a:r>
              <a:rPr lang="en-US" altLang="zh-TW" sz="1200" b="0" i="0" kern="1200" dirty="0" smtClean="0">
                <a:solidFill>
                  <a:schemeClr val="tx1"/>
                </a:solidFill>
                <a:effectLst/>
                <a:latin typeface="+mn-lt"/>
                <a:ea typeface="+mn-ea"/>
                <a:cs typeface="+mn-cs"/>
              </a:rPr>
              <a:t>Kubernetes </a:t>
            </a:r>
            <a:r>
              <a:rPr lang="zh-TW" altLang="en-US" sz="1200" b="0" i="0" kern="1200" dirty="0" smtClean="0">
                <a:solidFill>
                  <a:schemeClr val="tx1"/>
                </a:solidFill>
                <a:effectLst/>
                <a:latin typeface="+mn-lt"/>
                <a:ea typeface="+mn-ea"/>
                <a:cs typeface="+mn-cs"/>
              </a:rPr>
              <a:t>安裝與多雲環境內的次要作業</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Observability=</a:t>
            </a:r>
            <a:r>
              <a:rPr lang="zh-TW" altLang="en-US" sz="1200" b="0" i="0" kern="1200" dirty="0" smtClean="0">
                <a:solidFill>
                  <a:schemeClr val="tx1"/>
                </a:solidFill>
                <a:effectLst/>
                <a:latin typeface="+mn-lt"/>
                <a:ea typeface="+mn-ea"/>
                <a:cs typeface="+mn-cs"/>
              </a:rPr>
              <a:t>提供指標導向的大規模分析，可以自訂指標，主動監控程式問題提早鎖定問題。</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Service mesh=</a:t>
            </a:r>
            <a:r>
              <a:rPr lang="zh-TW" altLang="en-US" sz="1200" b="0" i="0" kern="1200" dirty="0" smtClean="0">
                <a:solidFill>
                  <a:schemeClr val="tx1"/>
                </a:solidFill>
                <a:effectLst/>
                <a:latin typeface="+mn-lt"/>
                <a:ea typeface="+mn-ea"/>
                <a:cs typeface="+mn-cs"/>
              </a:rPr>
              <a:t>在 </a:t>
            </a:r>
            <a:r>
              <a:rPr lang="en-US" altLang="zh-TW" sz="1200" b="0" i="0" kern="1200" dirty="0" smtClean="0">
                <a:solidFill>
                  <a:schemeClr val="tx1"/>
                </a:solidFill>
                <a:effectLst/>
                <a:latin typeface="+mn-lt"/>
                <a:ea typeface="+mn-ea"/>
                <a:cs typeface="+mn-cs"/>
              </a:rPr>
              <a:t>API </a:t>
            </a:r>
            <a:r>
              <a:rPr lang="zh-TW" altLang="en-US" sz="1200" b="0" i="0" kern="1200" dirty="0" smtClean="0">
                <a:solidFill>
                  <a:schemeClr val="tx1"/>
                </a:solidFill>
                <a:effectLst/>
                <a:latin typeface="+mn-lt"/>
                <a:ea typeface="+mn-ea"/>
                <a:cs typeface="+mn-cs"/>
              </a:rPr>
              <a:t>層級以更高的能見度掌控服務、資料及使用者</a:t>
            </a: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19</a:t>
            </a:fld>
            <a:endParaRPr lang="zh-TW" altLang="en-US"/>
          </a:p>
        </p:txBody>
      </p:sp>
    </p:spTree>
    <p:extLst>
      <p:ext uri="{BB962C8B-B14F-4D97-AF65-F5344CB8AC3E}">
        <p14:creationId xmlns:p14="http://schemas.microsoft.com/office/powerpoint/2010/main" val="2688284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en-US" altLang="zh-TW" dirty="0" smtClean="0">
                <a:hlinkClick r:id="rId3"/>
              </a:rPr>
              <a:t>https://kknews.cc/zh-tw/code/69yn4gq.html</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20</a:t>
            </a:fld>
            <a:endParaRPr lang="zh-TW" altLang="en-US"/>
          </a:p>
        </p:txBody>
      </p:sp>
    </p:spTree>
    <p:extLst>
      <p:ext uri="{BB962C8B-B14F-4D97-AF65-F5344CB8AC3E}">
        <p14:creationId xmlns:p14="http://schemas.microsoft.com/office/powerpoint/2010/main" val="160848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a:t>
            </a:fld>
            <a:endParaRPr lang="zh-TW" altLang="en-US"/>
          </a:p>
        </p:txBody>
      </p:sp>
    </p:spTree>
    <p:extLst>
      <p:ext uri="{BB962C8B-B14F-4D97-AF65-F5344CB8AC3E}">
        <p14:creationId xmlns:p14="http://schemas.microsoft.com/office/powerpoint/2010/main" val="2062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21</a:t>
            </a:fld>
            <a:endParaRPr lang="zh-TW" altLang="en-US"/>
          </a:p>
        </p:txBody>
      </p:sp>
    </p:spTree>
    <p:extLst>
      <p:ext uri="{BB962C8B-B14F-4D97-AF65-F5344CB8AC3E}">
        <p14:creationId xmlns:p14="http://schemas.microsoft.com/office/powerpoint/2010/main" val="1058490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en-US" altLang="zh-TW" dirty="0" smtClean="0">
                <a:hlinkClick r:id="rId3"/>
              </a:rPr>
              <a:t>https://www.altexsoft.com/blog/cloud/comparing-serverless-architecture-providers-aws-azure-google-ibm-and-other-faas-vendors/</a:t>
            </a:r>
            <a:endParaRPr lang="en-US" altLang="zh-TW" dirty="0" smtClean="0"/>
          </a:p>
          <a:p>
            <a:pPr fontAlgn="base"/>
            <a:r>
              <a:rPr lang="en-US" altLang="zh-TW" dirty="0" smtClean="0">
                <a:hlinkClick r:id="rId4"/>
              </a:rPr>
              <a:t>https://kknews.cc/zh-tw/tech/pg8zzkj.html</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22</a:t>
            </a:fld>
            <a:endParaRPr lang="zh-TW" altLang="en-US"/>
          </a:p>
        </p:txBody>
      </p:sp>
    </p:spTree>
    <p:extLst>
      <p:ext uri="{BB962C8B-B14F-4D97-AF65-F5344CB8AC3E}">
        <p14:creationId xmlns:p14="http://schemas.microsoft.com/office/powerpoint/2010/main" val="1094921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zh-TW" altLang="en-US" sz="1200" dirty="0" smtClean="0">
                <a:latin typeface="微軟正黑體" panose="020B0604030504040204" pitchFamily="34" charset="-120"/>
                <a:ea typeface="微軟正黑體" panose="020B0604030504040204" pitchFamily="34" charset="-120"/>
              </a:rPr>
              <a:t>價格幾乎完全相同，同時也免費提供了第一個百萬次的函數調用</a:t>
            </a:r>
            <a:endParaRPr lang="en-US" altLang="zh-TW" dirty="0" smtClean="0">
              <a:hlinkClick r:id="rId3"/>
            </a:endParaRPr>
          </a:p>
          <a:p>
            <a:pPr fontAlgn="base"/>
            <a:r>
              <a:rPr lang="en-US" altLang="zh-TW" dirty="0" smtClean="0">
                <a:hlinkClick r:id="rId3"/>
              </a:rPr>
              <a:t>https://www.altexsoft.com/blog/cloud/comparing-serverless-architecture-providers-aws-azure-google-ibm-and-other-faas-vendors/</a:t>
            </a:r>
            <a:endParaRPr lang="en-US" altLang="zh-TW" dirty="0" smtClean="0"/>
          </a:p>
          <a:p>
            <a:pPr fontAlgn="base"/>
            <a:r>
              <a:rPr lang="en-US" altLang="zh-TW" dirty="0" smtClean="0">
                <a:hlinkClick r:id="rId4"/>
              </a:rPr>
              <a:t>https://kknews.cc/zh-tw/tech/pg8zzkj.html</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23</a:t>
            </a:fld>
            <a:endParaRPr lang="zh-TW" altLang="en-US"/>
          </a:p>
        </p:txBody>
      </p:sp>
    </p:spTree>
    <p:extLst>
      <p:ext uri="{BB962C8B-B14F-4D97-AF65-F5344CB8AC3E}">
        <p14:creationId xmlns:p14="http://schemas.microsoft.com/office/powerpoint/2010/main" val="351273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4</a:t>
            </a:fld>
            <a:endParaRPr lang="zh-TW" altLang="en-US"/>
          </a:p>
        </p:txBody>
      </p:sp>
    </p:spTree>
    <p:extLst>
      <p:ext uri="{BB962C8B-B14F-4D97-AF65-F5344CB8AC3E}">
        <p14:creationId xmlns:p14="http://schemas.microsoft.com/office/powerpoint/2010/main" val="394108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整合各監測工具平台</a:t>
            </a:r>
            <a:endParaRPr lang="en-US" altLang="zh-TW" dirty="0" smtClean="0"/>
          </a:p>
          <a:p>
            <a:r>
              <a:rPr lang="en-US" altLang="zh-TW" dirty="0" smtClean="0"/>
              <a:t>2.</a:t>
            </a:r>
            <a:r>
              <a:rPr lang="zh-TW" altLang="en-US" dirty="0" smtClean="0"/>
              <a:t>特點是白箱測試 讓</a:t>
            </a:r>
            <a:r>
              <a:rPr lang="en-US" altLang="zh-TW" dirty="0" smtClean="0"/>
              <a:t>IT</a:t>
            </a:r>
            <a:r>
              <a:rPr lang="zh-TW" altLang="en-US" dirty="0" smtClean="0"/>
              <a:t>人員可控可測</a:t>
            </a:r>
            <a:endParaRPr lang="en-US" altLang="zh-TW" dirty="0" smtClean="0"/>
          </a:p>
          <a:p>
            <a:r>
              <a:rPr lang="en-US" altLang="zh-TW" dirty="0" smtClean="0"/>
              <a:t>3.</a:t>
            </a:r>
            <a:r>
              <a:rPr lang="en-US" altLang="zh-TW" sz="1200" b="0" i="0" kern="1200" dirty="0" smtClean="0">
                <a:solidFill>
                  <a:schemeClr val="tx1"/>
                </a:solidFill>
                <a:effectLst/>
                <a:latin typeface="+mn-lt"/>
                <a:ea typeface="+mn-ea"/>
                <a:cs typeface="+mn-cs"/>
              </a:rPr>
              <a:t> LØ </a:t>
            </a:r>
            <a:r>
              <a:rPr lang="zh-TW" altLang="en-US" sz="1200" b="0" i="0" kern="1200" dirty="0" smtClean="0">
                <a:solidFill>
                  <a:schemeClr val="tx1"/>
                </a:solidFill>
                <a:effectLst/>
                <a:latin typeface="+mn-lt"/>
                <a:ea typeface="+mn-ea"/>
                <a:cs typeface="+mn-cs"/>
              </a:rPr>
              <a:t> 能第一時間通知相關但不同群組的人員</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還有</a:t>
            </a:r>
            <a:r>
              <a:rPr lang="en-US" altLang="zh-TW" sz="1200" b="0" i="0" kern="1200" dirty="0" smtClean="0">
                <a:solidFill>
                  <a:schemeClr val="tx1"/>
                </a:solidFill>
                <a:effectLst/>
                <a:latin typeface="+mn-lt"/>
                <a:ea typeface="+mn-ea"/>
                <a:cs typeface="+mn-cs"/>
              </a:rPr>
              <a:t>console</a:t>
            </a:r>
            <a:r>
              <a:rPr lang="zh-TW" altLang="en-US" sz="1200" b="0" i="0" kern="1200" dirty="0" smtClean="0">
                <a:solidFill>
                  <a:schemeClr val="tx1"/>
                </a:solidFill>
                <a:effectLst/>
                <a:latin typeface="+mn-lt"/>
                <a:ea typeface="+mn-ea"/>
                <a:cs typeface="+mn-cs"/>
              </a:rPr>
              <a:t> 分析功能</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這個深入研究</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5</a:t>
            </a:fld>
            <a:endParaRPr lang="zh-TW" altLang="en-US"/>
          </a:p>
        </p:txBody>
      </p:sp>
    </p:spTree>
    <p:extLst>
      <p:ext uri="{BB962C8B-B14F-4D97-AF65-F5344CB8AC3E}">
        <p14:creationId xmlns:p14="http://schemas.microsoft.com/office/powerpoint/2010/main" val="3597600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6</a:t>
            </a:fld>
            <a:endParaRPr lang="zh-TW" altLang="en-US"/>
          </a:p>
        </p:txBody>
      </p:sp>
    </p:spTree>
    <p:extLst>
      <p:ext uri="{BB962C8B-B14F-4D97-AF65-F5344CB8AC3E}">
        <p14:creationId xmlns:p14="http://schemas.microsoft.com/office/powerpoint/2010/main" val="247090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7</a:t>
            </a:fld>
            <a:endParaRPr lang="zh-TW" altLang="en-US"/>
          </a:p>
        </p:txBody>
      </p:sp>
    </p:spTree>
    <p:extLst>
      <p:ext uri="{BB962C8B-B14F-4D97-AF65-F5344CB8AC3E}">
        <p14:creationId xmlns:p14="http://schemas.microsoft.com/office/powerpoint/2010/main" val="351042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1.3</a:t>
            </a:r>
            <a:r>
              <a:rPr lang="zh-TW" altLang="en-US" sz="1200" b="0" i="0" kern="1200" dirty="0" smtClean="0">
                <a:solidFill>
                  <a:schemeClr val="tx1"/>
                </a:solidFill>
                <a:effectLst/>
                <a:latin typeface="+mn-lt"/>
                <a:ea typeface="+mn-ea"/>
                <a:cs typeface="+mn-cs"/>
              </a:rPr>
              <a:t>應該較為符合</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4.</a:t>
            </a:r>
            <a:r>
              <a:rPr lang="zh-TW" altLang="en-US" sz="1200" b="0" i="0" kern="1200" dirty="0" smtClean="0">
                <a:solidFill>
                  <a:schemeClr val="tx1"/>
                </a:solidFill>
                <a:effectLst/>
                <a:latin typeface="+mn-lt"/>
                <a:ea typeface="+mn-ea"/>
                <a:cs typeface="+mn-cs"/>
              </a:rPr>
              <a:t>尖峰時段需額外效能</a:t>
            </a:r>
            <a:r>
              <a:rPr lang="en-US" altLang="zh-TW" sz="1200" b="0" i="0" kern="1200" dirty="0" smtClean="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8</a:t>
            </a:fld>
            <a:endParaRPr lang="zh-TW" altLang="en-US"/>
          </a:p>
        </p:txBody>
      </p:sp>
    </p:spTree>
    <p:extLst>
      <p:ext uri="{BB962C8B-B14F-4D97-AF65-F5344CB8AC3E}">
        <p14:creationId xmlns:p14="http://schemas.microsoft.com/office/powerpoint/2010/main" val="304493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https://www.inwinstack.com/2018/05/08/what-is-kubernetes-part2/</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9</a:t>
            </a:fld>
            <a:endParaRPr lang="zh-TW" altLang="en-US"/>
          </a:p>
        </p:txBody>
      </p:sp>
    </p:spTree>
    <p:extLst>
      <p:ext uri="{BB962C8B-B14F-4D97-AF65-F5344CB8AC3E}">
        <p14:creationId xmlns:p14="http://schemas.microsoft.com/office/powerpoint/2010/main" val="1201246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dirty="0" smtClean="0">
                <a:latin typeface="微軟正黑體 Light" panose="020B0304030504040204" pitchFamily="34" charset="-120"/>
                <a:ea typeface="微軟正黑體 Light" panose="020B0304030504040204" pitchFamily="34" charset="-120"/>
                <a:cs typeface="Arial" panose="020B0604020202020204" pitchFamily="34" charset="0"/>
              </a:rPr>
              <a:t>Docker Container(DC)</a:t>
            </a:r>
            <a:r>
              <a:rPr lang="zh-TW" altLang="en-US" sz="1200" b="1"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200" b="1" dirty="0" smtClean="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200" b="1" dirty="0" smtClean="0">
                <a:latin typeface="微軟正黑體 Light" panose="020B0304030504040204" pitchFamily="34" charset="-120"/>
                <a:ea typeface="微軟正黑體 Light" panose="020B0304030504040204" pitchFamily="34" charset="-120"/>
                <a:cs typeface="Arial" panose="020B0604020202020204" pitchFamily="34" charset="0"/>
              </a:rPr>
              <a:t>間的差異</a:t>
            </a:r>
            <a:r>
              <a:rPr lang="en-US" altLang="zh-TW" sz="1200" dirty="0" smtClean="0">
                <a:latin typeface="微軟正黑體 Light" panose="020B0304030504040204" pitchFamily="34" charset="-120"/>
                <a:ea typeface="微軟正黑體 Light" panose="020B0304030504040204" pitchFamily="34" charset="-120"/>
                <a:cs typeface="Arial" panose="020B0604020202020204" pitchFamily="34" charset="0"/>
              </a:rPr>
              <a:t>:DC</a:t>
            </a:r>
            <a:r>
              <a:rPr lang="zh-TW" altLang="en-US" sz="1200" dirty="0" smtClean="0">
                <a:latin typeface="微軟正黑體 Light" panose="020B0304030504040204" pitchFamily="34" charset="-120"/>
                <a:ea typeface="微軟正黑體 Light" panose="020B0304030504040204" pitchFamily="34" charset="-120"/>
                <a:cs typeface="Arial" panose="020B0604020202020204" pitchFamily="34" charset="0"/>
              </a:rPr>
              <a:t>是</a:t>
            </a:r>
            <a:r>
              <a:rPr lang="zh-TW" altLang="en-US" sz="1200" u="sng" dirty="0" smtClean="0">
                <a:latin typeface="微軟正黑體 Light" panose="020B0304030504040204" pitchFamily="34" charset="-120"/>
                <a:ea typeface="微軟正黑體 Light" panose="020B0304030504040204" pitchFamily="34" charset="-120"/>
                <a:cs typeface="Arial" panose="020B0604020202020204" pitchFamily="34" charset="0"/>
              </a:rPr>
              <a:t>將作業系統層虛擬化，</a:t>
            </a:r>
            <a:r>
              <a:rPr lang="en-US" altLang="zh-TW" sz="1200" u="sng" dirty="0" smtClean="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200" u="sng" dirty="0" smtClean="0">
                <a:latin typeface="微軟正黑體 Light" panose="020B0304030504040204" pitchFamily="34" charset="-120"/>
                <a:ea typeface="微軟正黑體 Light" panose="020B0304030504040204" pitchFamily="34" charset="-120"/>
                <a:cs typeface="Arial" panose="020B0604020202020204" pitchFamily="34" charset="0"/>
              </a:rPr>
              <a:t>則是虛擬化硬體</a:t>
            </a:r>
            <a:r>
              <a:rPr lang="zh-TW" altLang="en-US" sz="12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dirty="0" smtClean="0">
              <a:hlinkClick r:id="rId3"/>
            </a:endParaRPr>
          </a:p>
          <a:p>
            <a:r>
              <a:rPr lang="en-US" altLang="zh-TW" dirty="0" smtClean="0">
                <a:hlinkClick r:id="rId3"/>
              </a:rPr>
              <a:t>https://yugii.pixnet.net/blog/post/222856530-%5Bdocker%5D-docker-%E5%88%9D%E9%AB%94%E9%A9%97</a:t>
            </a:r>
            <a:endParaRPr lang="en-US" altLang="zh-TW" dirty="0" smtClean="0"/>
          </a:p>
          <a:p>
            <a:r>
              <a:rPr lang="en-US" altLang="zh-TW" dirty="0" smtClean="0">
                <a:hlinkClick r:id="rId4"/>
              </a:rPr>
              <a:t>https://www.youtube.com/watch?v=gSe6xQPOrlo&amp;list=UUooxo90UYvqhDgxmfgQqgyA&amp;index=54</a:t>
            </a:r>
            <a:endParaRPr lang="en-US" altLang="zh-TW" dirty="0" smtClean="0"/>
          </a:p>
          <a:p>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10</a:t>
            </a:fld>
            <a:endParaRPr lang="zh-TW" altLang="en-US"/>
          </a:p>
        </p:txBody>
      </p:sp>
    </p:spTree>
    <p:extLst>
      <p:ext uri="{BB962C8B-B14F-4D97-AF65-F5344CB8AC3E}">
        <p14:creationId xmlns:p14="http://schemas.microsoft.com/office/powerpoint/2010/main" val="266564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5/21/2020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tmp"/></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tm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252536" y="987574"/>
            <a:ext cx="9145016" cy="954107"/>
          </a:xfrm>
          <a:prstGeom prst="rect">
            <a:avLst/>
          </a:prstGeom>
          <a:noFill/>
          <a:ln w="9525">
            <a:noFill/>
            <a:miter lim="800000"/>
            <a:headEnd/>
            <a:tailEnd/>
          </a:ln>
        </p:spPr>
        <p:txBody>
          <a:bodyPr wrap="square">
            <a:spAutoFit/>
          </a:bodyPr>
          <a:lstStyle/>
          <a:p>
            <a:pPr algn="r"/>
            <a:r>
              <a:rPr lang="en-US" altLang="zh-TW" sz="2800" dirty="0">
                <a:latin typeface="微軟正黑體 Light" panose="020B0304030504040204" pitchFamily="34" charset="-120"/>
                <a:ea typeface="微軟正黑體 Light" panose="020B0304030504040204" pitchFamily="34" charset="-120"/>
              </a:rPr>
              <a:t>Top 10 Technologies That Will Drive the Future </a:t>
            </a:r>
            <a:endParaRPr lang="en-US" altLang="zh-TW" sz="2800" dirty="0" smtClean="0">
              <a:latin typeface="微軟正黑體 Light" panose="020B0304030504040204" pitchFamily="34" charset="-120"/>
              <a:ea typeface="微軟正黑體 Light" panose="020B0304030504040204" pitchFamily="34" charset="-120"/>
            </a:endParaRPr>
          </a:p>
          <a:p>
            <a:pPr algn="r"/>
            <a:r>
              <a:rPr lang="en-US" altLang="zh-TW" sz="2800" dirty="0" smtClean="0">
                <a:latin typeface="微軟正黑體 Light" panose="020B0304030504040204" pitchFamily="34" charset="-120"/>
                <a:ea typeface="微軟正黑體 Light" panose="020B0304030504040204" pitchFamily="34" charset="-120"/>
              </a:rPr>
              <a:t>of Infrastructure </a:t>
            </a:r>
            <a:r>
              <a:rPr lang="en-US" altLang="zh-TW" sz="2800" dirty="0">
                <a:latin typeface="微軟正黑體 Light" panose="020B0304030504040204" pitchFamily="34" charset="-120"/>
                <a:ea typeface="微軟正黑體 Light" panose="020B0304030504040204" pitchFamily="34" charset="-120"/>
              </a:rPr>
              <a:t>and Operations</a:t>
            </a:r>
            <a:endParaRPr lang="en-US" altLang="ko-KR" sz="2800" b="1"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Tree>
    <p:extLst>
      <p:ext uri="{BB962C8B-B14F-4D97-AF65-F5344CB8AC3E}">
        <p14:creationId xmlns:p14="http://schemas.microsoft.com/office/powerpoint/2010/main" val="4005109072"/>
      </p:ext>
    </p:extLst>
  </p:cSld>
  <p:clrMapOvr>
    <a:masterClrMapping/>
  </p:clrMapOvr>
  <mc:AlternateContent xmlns:mc="http://schemas.openxmlformats.org/markup-compatibility/2006" xmlns:p14="http://schemas.microsoft.com/office/powerpoint/2010/main">
    <mc:Choice Requires="p14">
      <p:transition spd="slow" p14:dur="2000" advTm="6128"/>
    </mc:Choice>
    <mc:Fallback xmlns="">
      <p:transition spd="slow" advTm="612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Pivotal</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cloud</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合作推出</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雲端平台、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NSX</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結合提供容器網路負載平衡與安全性，私有容器登錄工具則擁有企業級的管理和安全性。</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人員可以透過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快速佈建、擴充</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K8S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叢集供開發人員部署容器化的應用程式</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(containerized)</a:t>
            </a:r>
          </a:p>
          <a:p>
            <a:pPr>
              <a:lnSpc>
                <a:spcPct val="150000"/>
              </a:lnSpc>
              <a:spcBef>
                <a:spcPts val="0"/>
              </a:spcBef>
            </a:pPr>
            <a:endParaRPr lang="en-US" altLang="zh-TW" sz="16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grpSp>
        <p:nvGrpSpPr>
          <p:cNvPr id="7" name="群組 6"/>
          <p:cNvGrpSpPr/>
          <p:nvPr/>
        </p:nvGrpSpPr>
        <p:grpSpPr>
          <a:xfrm>
            <a:off x="1512313" y="3686898"/>
            <a:ext cx="7623974" cy="1396786"/>
            <a:chOff x="251613" y="3641101"/>
            <a:chExt cx="7623974" cy="1396786"/>
          </a:xfrm>
        </p:grpSpPr>
        <p:sp>
          <p:nvSpPr>
            <p:cNvPr id="3" name="文字方塊 2"/>
            <p:cNvSpPr txBox="1"/>
            <p:nvPr/>
          </p:nvSpPr>
          <p:spPr>
            <a:xfrm>
              <a:off x="251613" y="4058141"/>
              <a:ext cx="1728192" cy="923330"/>
            </a:xfrm>
            <a:prstGeom prst="rect">
              <a:avLst/>
            </a:prstGeom>
            <a:solidFill>
              <a:srgbClr val="92D050"/>
            </a:solidFill>
          </p:spPr>
          <p:txBody>
            <a:bodyPr wrap="square" rtlCol="0">
              <a:spAutoFit/>
            </a:bodyPr>
            <a:lstStyle/>
            <a:p>
              <a:pPr algn="ctr"/>
              <a:endParaRPr lang="en-US" altLang="zh-TW" dirty="0" smtClean="0"/>
            </a:p>
            <a:p>
              <a:pPr algn="ctr"/>
              <a:r>
                <a:rPr lang="en-US" altLang="zh-TW" dirty="0" smtClean="0"/>
                <a:t>PKS</a:t>
              </a:r>
            </a:p>
            <a:p>
              <a:pPr algn="ctr"/>
              <a:endParaRPr lang="zh-TW" altLang="en-US" dirty="0"/>
            </a:p>
          </p:txBody>
        </p:sp>
        <p:sp>
          <p:nvSpPr>
            <p:cNvPr id="5" name="向右箭號 4"/>
            <p:cNvSpPr/>
            <p:nvPr/>
          </p:nvSpPr>
          <p:spPr>
            <a:xfrm>
              <a:off x="2125627" y="4276524"/>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908801" y="3730265"/>
              <a:ext cx="1728192" cy="369332"/>
            </a:xfrm>
            <a:prstGeom prst="rect">
              <a:avLst/>
            </a:prstGeom>
            <a:solidFill>
              <a:srgbClr val="FFC000"/>
            </a:solidFill>
          </p:spPr>
          <p:txBody>
            <a:bodyPr wrap="square" rtlCol="0">
              <a:spAutoFit/>
            </a:bodyPr>
            <a:lstStyle/>
            <a:p>
              <a:pPr algn="ctr"/>
              <a:r>
                <a:rPr lang="en-US" altLang="zh-TW" dirty="0" smtClean="0"/>
                <a:t>K8S_1</a:t>
              </a:r>
            </a:p>
          </p:txBody>
        </p:sp>
        <p:sp>
          <p:nvSpPr>
            <p:cNvPr id="33" name="文字方塊 32"/>
            <p:cNvSpPr txBox="1"/>
            <p:nvPr/>
          </p:nvSpPr>
          <p:spPr>
            <a:xfrm>
              <a:off x="2916915" y="4216118"/>
              <a:ext cx="1728192" cy="369332"/>
            </a:xfrm>
            <a:prstGeom prst="rect">
              <a:avLst/>
            </a:prstGeom>
            <a:solidFill>
              <a:srgbClr val="FFC000"/>
            </a:solidFill>
          </p:spPr>
          <p:txBody>
            <a:bodyPr wrap="square" rtlCol="0">
              <a:spAutoFit/>
            </a:bodyPr>
            <a:lstStyle/>
            <a:p>
              <a:pPr algn="ctr"/>
              <a:r>
                <a:rPr lang="en-US" altLang="zh-TW" dirty="0" smtClean="0"/>
                <a:t>K8S_2</a:t>
              </a:r>
            </a:p>
          </p:txBody>
        </p:sp>
        <p:sp>
          <p:nvSpPr>
            <p:cNvPr id="34" name="文字方塊 33"/>
            <p:cNvSpPr txBox="1"/>
            <p:nvPr/>
          </p:nvSpPr>
          <p:spPr>
            <a:xfrm>
              <a:off x="2916915" y="4668555"/>
              <a:ext cx="1728192" cy="369332"/>
            </a:xfrm>
            <a:prstGeom prst="rect">
              <a:avLst/>
            </a:prstGeom>
            <a:solidFill>
              <a:srgbClr val="FFC000"/>
            </a:solidFill>
          </p:spPr>
          <p:txBody>
            <a:bodyPr wrap="square" rtlCol="0">
              <a:spAutoFit/>
            </a:bodyPr>
            <a:lstStyle/>
            <a:p>
              <a:pPr algn="ctr"/>
              <a:r>
                <a:rPr lang="en-US" altLang="zh-TW" dirty="0" smtClean="0"/>
                <a:t>K8S_3</a:t>
              </a:r>
            </a:p>
          </p:txBody>
        </p:sp>
        <p:sp>
          <p:nvSpPr>
            <p:cNvPr id="35" name="向右箭號 34"/>
            <p:cNvSpPr/>
            <p:nvPr/>
          </p:nvSpPr>
          <p:spPr>
            <a:xfrm>
              <a:off x="4827611" y="3727142"/>
              <a:ext cx="720080" cy="267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向右箭號 35"/>
            <p:cNvSpPr/>
            <p:nvPr/>
          </p:nvSpPr>
          <p:spPr>
            <a:xfrm rot="1253402">
              <a:off x="4813297" y="4131297"/>
              <a:ext cx="694572" cy="192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向右箭號 36"/>
            <p:cNvSpPr/>
            <p:nvPr/>
          </p:nvSpPr>
          <p:spPr>
            <a:xfrm>
              <a:off x="4827611" y="4668555"/>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5597268" y="3641101"/>
              <a:ext cx="2256479" cy="369332"/>
            </a:xfrm>
            <a:prstGeom prst="rect">
              <a:avLst/>
            </a:prstGeom>
            <a:solidFill>
              <a:srgbClr val="FFFF00"/>
            </a:solidFill>
          </p:spPr>
          <p:txBody>
            <a:bodyPr wrap="square" rtlCol="0">
              <a:spAutoFit/>
            </a:bodyPr>
            <a:lstStyle/>
            <a:p>
              <a:r>
                <a:rPr lang="en-US" altLang="zh-TW" dirty="0" smtClean="0"/>
                <a:t>Containerized App1</a:t>
              </a:r>
              <a:endParaRPr lang="zh-TW" altLang="en-US" dirty="0"/>
            </a:p>
          </p:txBody>
        </p:sp>
        <p:sp>
          <p:nvSpPr>
            <p:cNvPr id="38" name="文字方塊 37"/>
            <p:cNvSpPr txBox="1"/>
            <p:nvPr/>
          </p:nvSpPr>
          <p:spPr>
            <a:xfrm>
              <a:off x="5619108" y="4150474"/>
              <a:ext cx="2256479" cy="369332"/>
            </a:xfrm>
            <a:prstGeom prst="rect">
              <a:avLst/>
            </a:prstGeom>
            <a:solidFill>
              <a:srgbClr val="FFFF00"/>
            </a:solidFill>
          </p:spPr>
          <p:txBody>
            <a:bodyPr wrap="square" rtlCol="0">
              <a:spAutoFit/>
            </a:bodyPr>
            <a:lstStyle/>
            <a:p>
              <a:r>
                <a:rPr lang="en-US" altLang="zh-TW" dirty="0" smtClean="0"/>
                <a:t>Containerized App2</a:t>
              </a:r>
              <a:endParaRPr lang="zh-TW" altLang="en-US" dirty="0"/>
            </a:p>
          </p:txBody>
        </p:sp>
        <p:sp>
          <p:nvSpPr>
            <p:cNvPr id="39" name="文字方塊 38"/>
            <p:cNvSpPr txBox="1"/>
            <p:nvPr/>
          </p:nvSpPr>
          <p:spPr>
            <a:xfrm>
              <a:off x="5619108" y="4621960"/>
              <a:ext cx="2256479" cy="369332"/>
            </a:xfrm>
            <a:prstGeom prst="rect">
              <a:avLst/>
            </a:prstGeom>
            <a:solidFill>
              <a:srgbClr val="FFFF00"/>
            </a:solidFill>
          </p:spPr>
          <p:txBody>
            <a:bodyPr wrap="square" rtlCol="0">
              <a:spAutoFit/>
            </a:bodyPr>
            <a:lstStyle/>
            <a:p>
              <a:r>
                <a:rPr lang="en-US" altLang="zh-TW" dirty="0" smtClean="0"/>
                <a:t>Containerized App3</a:t>
              </a:r>
              <a:endParaRPr lang="zh-TW" altLang="en-US" dirty="0"/>
            </a:p>
          </p:txBody>
        </p:sp>
      </p:grpSp>
    </p:spTree>
    <p:custDataLst>
      <p:tags r:id="rId1"/>
    </p:custDataLst>
    <p:extLst>
      <p:ext uri="{BB962C8B-B14F-4D97-AF65-F5344CB8AC3E}">
        <p14:creationId xmlns:p14="http://schemas.microsoft.com/office/powerpoint/2010/main" val="229141030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Red Hat </a:t>
            </a: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(with IBM):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是由紅帽公司推出的雲端運算平台或可以理解為</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kubernetes</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容器管理平台，開發人員可以快速安全</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地整併企業</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工作量並將其部署到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Kubernetes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叢集中。</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叢集建置在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Kubernetes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儲存器編排上，提供</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作業環境的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一致性及彈性</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而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IBM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則管理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的儲存器平台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(OCP)</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8349135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4: </a:t>
            </a:r>
            <a:r>
              <a:rPr lang="en-US" altLang="zh-TW" sz="2800" dirty="0" err="1" smtClean="0">
                <a:solidFill>
                  <a:schemeClr val="bg1"/>
                </a:solidFill>
                <a:latin typeface="標楷體" panose="03000509000000000000" pitchFamily="65" charset="-120"/>
                <a:ea typeface="標楷體" panose="03000509000000000000" pitchFamily="65" charset="-120"/>
              </a:rPr>
              <a:t>Devops</a:t>
            </a:r>
            <a:r>
              <a:rPr lang="en-US" altLang="zh-TW" sz="2800" dirty="0" smtClean="0">
                <a:solidFill>
                  <a:schemeClr val="bg1"/>
                </a:solidFill>
                <a:latin typeface="標楷體" panose="03000509000000000000" pitchFamily="65" charset="-120"/>
                <a:ea typeface="標楷體" panose="03000509000000000000" pitchFamily="65" charset="-120"/>
              </a:rPr>
              <a:t> Toolchain</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DevOps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pipeline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activity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通常包含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plan</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create, verify, release,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configure,monitor</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對應不同的步驟需使用不同的軟體工具，現在則有供應商將其整合。</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年預計有</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30%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以上的企業會使用，相比於</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2018</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年的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&lt;10%</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消除程式開發上溝通執行的障礙，確保程式品質跟交</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期，並</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使交付</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(delivery)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流程</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自動化。</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Gartner</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組織</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依據業務</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性質去選擇所需的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Toolchain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；然而如果有多個交付平台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(ex.</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雲、</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App)</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，這時就需要多個不同供應商的工具搭配使用。</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71823056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4: </a:t>
            </a:r>
            <a:r>
              <a:rPr lang="en-US" altLang="zh-TW" sz="2800" dirty="0" err="1" smtClean="0">
                <a:solidFill>
                  <a:schemeClr val="bg1"/>
                </a:solidFill>
                <a:latin typeface="標楷體" panose="03000509000000000000" pitchFamily="65" charset="-120"/>
                <a:ea typeface="標楷體" panose="03000509000000000000" pitchFamily="65" charset="-120"/>
              </a:rPr>
              <a:t>Devops</a:t>
            </a:r>
            <a:r>
              <a:rPr lang="en-US" altLang="zh-TW" sz="2800" dirty="0" smtClean="0">
                <a:solidFill>
                  <a:schemeClr val="bg1"/>
                </a:solidFill>
                <a:latin typeface="標楷體" panose="03000509000000000000" pitchFamily="65" charset="-120"/>
                <a:ea typeface="標楷體" panose="03000509000000000000" pitchFamily="65" charset="-120"/>
              </a:rPr>
              <a:t> Toolchain</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Toolchain</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GitLab</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一款基於 </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Git</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的完全整合的軟體開發</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平台。另外</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GitLab</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且具有</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wiki</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以及線上編輯、</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issue</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跟蹤功能、</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CI/CD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等功能。</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每一次的提交</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commit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後都會觸發</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CI/CD</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的動作產生流水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線</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pipeline</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包含不同</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階段</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Stage</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階段用於</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邏輯切割，同一階段的任務以並列方式執行，階段間是順序執行，上一個階段執行失敗，下一個階段將不會執行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pic>
        <p:nvPicPr>
          <p:cNvPr id="3" name="圖片 2" descr="畫面剪輯"/>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3124103"/>
            <a:ext cx="2232248" cy="1989702"/>
          </a:xfrm>
          <a:prstGeom prst="rect">
            <a:avLst/>
          </a:prstGeom>
        </p:spPr>
      </p:pic>
    </p:spTree>
    <p:custDataLst>
      <p:tags r:id="rId1"/>
    </p:custDataLst>
    <p:extLst>
      <p:ext uri="{BB962C8B-B14F-4D97-AF65-F5344CB8AC3E}">
        <p14:creationId xmlns:p14="http://schemas.microsoft.com/office/powerpoint/2010/main" val="329254991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4: </a:t>
            </a:r>
            <a:r>
              <a:rPr lang="en-US" altLang="zh-TW" sz="2800" dirty="0" err="1" smtClean="0">
                <a:solidFill>
                  <a:schemeClr val="bg1"/>
                </a:solidFill>
                <a:latin typeface="標楷體" panose="03000509000000000000" pitchFamily="65" charset="-120"/>
                <a:ea typeface="標楷體" panose="03000509000000000000" pitchFamily="65" charset="-120"/>
              </a:rPr>
              <a:t>Devops</a:t>
            </a:r>
            <a:r>
              <a:rPr lang="en-US" altLang="zh-TW" sz="2800" dirty="0" smtClean="0">
                <a:solidFill>
                  <a:schemeClr val="bg1"/>
                </a:solidFill>
                <a:latin typeface="標楷體" panose="03000509000000000000" pitchFamily="65" charset="-120"/>
                <a:ea typeface="標楷體" panose="03000509000000000000" pitchFamily="65" charset="-120"/>
              </a:rPr>
              <a:t> Toolchain</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Toolchain</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文中提到其他針對</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不同階段所使用的工具，包含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rPr>
              <a:t>Continuous configuration automation</a:t>
            </a:r>
            <a:r>
              <a:rPr lang="en-US" altLang="zh-TW" sz="1800" b="1"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Chef</a:t>
            </a:r>
            <a:r>
              <a:rPr lang="en-US" altLang="zh-TW" sz="1800" dirty="0">
                <a:latin typeface="微軟正黑體 Light" panose="020B0304030504040204" pitchFamily="34" charset="-120"/>
                <a:ea typeface="微軟正黑體 Light" panose="020B0304030504040204" pitchFamily="34" charset="-120"/>
              </a:rPr>
              <a:t>, Puppet, </a:t>
            </a:r>
            <a:r>
              <a:rPr lang="en-US" altLang="zh-TW" sz="1800" dirty="0" err="1" smtClean="0">
                <a:latin typeface="微軟正黑體 Light" panose="020B0304030504040204" pitchFamily="34" charset="-120"/>
                <a:ea typeface="微軟正黑體 Light" panose="020B0304030504040204" pitchFamily="34" charset="-120"/>
              </a:rPr>
              <a:t>Ansible</a:t>
            </a:r>
            <a:r>
              <a:rPr lang="en-US" altLang="zh-TW" sz="1800" dirty="0" smtClean="0">
                <a:latin typeface="微軟正黑體 Light" panose="020B0304030504040204" pitchFamily="34" charset="-120"/>
                <a:ea typeface="微軟正黑體 Light" panose="020B0304030504040204" pitchFamily="34" charset="-120"/>
              </a:rPr>
              <a:t> and </a:t>
            </a:r>
            <a:r>
              <a:rPr lang="en-US" altLang="zh-TW" sz="1800" dirty="0" err="1" smtClean="0">
                <a:latin typeface="微軟正黑體 Light" panose="020B0304030504040204" pitchFamily="34" charset="-120"/>
                <a:ea typeface="微軟正黑體 Light" panose="020B0304030504040204" pitchFamily="34" charset="-120"/>
              </a:rPr>
              <a:t>SaltStack</a:t>
            </a:r>
            <a:r>
              <a:rPr lang="en-US" altLang="zh-TW" sz="1800" dirty="0" smtClean="0">
                <a:latin typeface="微軟正黑體 Light" panose="020B0304030504040204" pitchFamily="34" charset="-120"/>
                <a:ea typeface="微軟正黑體 Light" panose="020B0304030504040204" pitchFamily="34" charset="-120"/>
              </a:rPr>
              <a:t> .</a:t>
            </a:r>
            <a:endParaRPr lang="en-US" altLang="zh-TW" sz="18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rPr>
              <a:t>APM/infrastructure management</a:t>
            </a:r>
            <a:r>
              <a:rPr lang="en-US" altLang="zh-TW" sz="1800" b="1"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Cisco </a:t>
            </a:r>
            <a:r>
              <a:rPr lang="en-US" altLang="zh-TW" sz="1800" dirty="0" err="1" smtClean="0">
                <a:latin typeface="微軟正黑體 Light" panose="020B0304030504040204" pitchFamily="34" charset="-120"/>
                <a:ea typeface="微軟正黑體 Light" panose="020B0304030504040204" pitchFamily="34" charset="-120"/>
              </a:rPr>
              <a:t>AppDynamics</a:t>
            </a:r>
            <a:r>
              <a:rPr lang="en-US" altLang="zh-TW" sz="1800" dirty="0" smtClean="0">
                <a:latin typeface="微軟正黑體 Light" panose="020B0304030504040204" pitchFamily="34" charset="-120"/>
                <a:ea typeface="微軟正黑體 Light" panose="020B0304030504040204" pitchFamily="34" charset="-120"/>
              </a:rPr>
              <a:t> , </a:t>
            </a:r>
            <a:r>
              <a:rPr lang="en-US" altLang="zh-TW" sz="1800" dirty="0" err="1" smtClean="0">
                <a:latin typeface="微軟正黑體 Light" panose="020B0304030504040204" pitchFamily="34" charset="-120"/>
                <a:ea typeface="微軟正黑體 Light" panose="020B0304030504040204" pitchFamily="34" charset="-120"/>
              </a:rPr>
              <a:t>Datadog</a:t>
            </a:r>
            <a:r>
              <a:rPr lang="en-US" altLang="zh-TW" sz="1800" dirty="0" smtClean="0">
                <a:latin typeface="微軟正黑體 Light" panose="020B0304030504040204" pitchFamily="34" charset="-120"/>
                <a:ea typeface="微軟正黑體 Light" panose="020B0304030504040204" pitchFamily="34" charset="-120"/>
              </a:rPr>
              <a:t> ,</a:t>
            </a:r>
            <a:r>
              <a:rPr lang="en-US" altLang="zh-TW" sz="1800" dirty="0" err="1" smtClean="0">
                <a:latin typeface="微軟正黑體 Light" panose="020B0304030504040204" pitchFamily="34" charset="-120"/>
                <a:ea typeface="微軟正黑體 Light" panose="020B0304030504040204" pitchFamily="34" charset="-120"/>
              </a:rPr>
              <a:t>Dynatrace</a:t>
            </a:r>
            <a:r>
              <a:rPr lang="en-US" altLang="zh-TW" sz="1800" dirty="0" smtClean="0">
                <a:latin typeface="微軟正黑體 Light" panose="020B0304030504040204" pitchFamily="34" charset="-120"/>
                <a:ea typeface="微軟正黑體 Light" panose="020B0304030504040204" pitchFamily="34" charset="-120"/>
              </a:rPr>
              <a:t> , Elastic</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 </a:t>
            </a:r>
            <a:r>
              <a:rPr lang="en-US" altLang="zh-TW" sz="1800" dirty="0">
                <a:latin typeface="微軟正黑體 Light" panose="020B0304030504040204" pitchFamily="34" charset="-120"/>
                <a:ea typeface="微軟正黑體 Light" panose="020B0304030504040204" pitchFamily="34" charset="-120"/>
              </a:rPr>
              <a:t>New Relic and </a:t>
            </a:r>
            <a:r>
              <a:rPr lang="en-US" altLang="zh-TW" sz="1800" dirty="0" err="1">
                <a:latin typeface="微軟正黑體 Light" panose="020B0304030504040204" pitchFamily="34" charset="-120"/>
                <a:ea typeface="微軟正黑體 Light" panose="020B0304030504040204" pitchFamily="34" charset="-120"/>
              </a:rPr>
              <a:t>Splunk</a:t>
            </a:r>
            <a:endParaRPr lang="en-US" altLang="zh-TW" sz="18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rPr>
              <a:t>Release automation tools</a:t>
            </a:r>
            <a:r>
              <a:rPr lang="en-US" altLang="zh-TW" sz="1800" b="1" dirty="0" smtClean="0">
                <a:latin typeface="微軟正黑體 Light" panose="020B0304030504040204" pitchFamily="34" charset="-120"/>
                <a:ea typeface="微軟正黑體 Light" panose="020B0304030504040204" pitchFamily="34" charset="-120"/>
              </a:rPr>
              <a:t>:</a:t>
            </a:r>
          </a:p>
          <a:p>
            <a:pPr>
              <a:lnSpc>
                <a:spcPct val="150000"/>
              </a:lnSpc>
              <a:spcBef>
                <a:spcPts val="0"/>
              </a:spcBef>
            </a:pPr>
            <a:r>
              <a:rPr lang="en-US" altLang="zh-TW" sz="1800" dirty="0" err="1" smtClean="0">
                <a:latin typeface="微軟正黑體 Light" panose="020B0304030504040204" pitchFamily="34" charset="-120"/>
                <a:ea typeface="微軟正黑體 Light" panose="020B0304030504040204" pitchFamily="34" charset="-120"/>
              </a:rPr>
              <a:t>CloudBees</a:t>
            </a:r>
            <a:r>
              <a:rPr lang="en-US" altLang="zh-TW" sz="1800" dirty="0">
                <a:latin typeface="微軟正黑體 Light" panose="020B0304030504040204" pitchFamily="34" charset="-120"/>
                <a:ea typeface="微軟正黑體 Light" panose="020B0304030504040204" pitchFamily="34" charset="-120"/>
              </a:rPr>
              <a:t>, Microsoft and </a:t>
            </a:r>
            <a:r>
              <a:rPr lang="en-US" altLang="zh-TW" sz="1800" dirty="0" err="1">
                <a:latin typeface="微軟正黑體 Light" panose="020B0304030504040204" pitchFamily="34" charset="-120"/>
                <a:ea typeface="微軟正黑體 Light" panose="020B0304030504040204" pitchFamily="34" charset="-120"/>
              </a:rPr>
              <a:t>XebiaLabs</a:t>
            </a:r>
            <a:r>
              <a:rPr lang="en-US" altLang="zh-TW" sz="1800" dirty="0">
                <a:latin typeface="微軟正黑體 Light" panose="020B0304030504040204" pitchFamily="34" charset="-120"/>
                <a:ea typeface="微軟正黑體 Light" panose="020B0304030504040204" pitchFamily="34" charset="-120"/>
              </a:rPr>
              <a:t>. </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48446836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5: Edge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邊緣計算是分布式計算拓樸，</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拓樸設計</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上</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將處理資訊的過程盡可能接近使用者或機器，而非較遠的伺服器或雲端，將運算及流量維持在本地端，能</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降低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延遲、雲端及頻寬的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負荷</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，在物聯網上應用的效果會特別</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顯著</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。同時建立樞紐處理比較複雜的數值計算或數據精簡。</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將邊緣計算納入中遠程的規畫之中，應多嘗試做數據精簡、與雲的互連，而不是應用程式。必須多了解部署多雲、多端點應用程式的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gateway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和</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hub</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預計到了</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年有超過半數的資料會來自邊緣計算</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77349434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5: Edge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Edge 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Amazon </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Snowball Edge</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資料傳輸</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裝置，具備內建儲存以及透過特定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服務的運算能力</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。支援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在中斷連接的環境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例如，船上、風車和偏僻的工廠</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下進行本機資料處理和收集。</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Storage Optimized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用於</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預先處理和大規模資料傳輸</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Compute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Optimized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用於</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在網路連接有限或沒有網路連接的環境下執行進階機器學習工作負載</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Snowball Edge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已預先</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設定完成而且不必連接到網際網路，所以運算處理和資料收集的作業可以在隔離的操作環境中進行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。如同擁有</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完整的 </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連線能力一樣，在節點執行相同的軟體和存取特定的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功能。</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152102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5: Edge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Edge 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Akamai Edge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DNS</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:Akamai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是一家位於美國的</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CDN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、雲端服務供應商，主要業務是出租給企業伺服器，使他們用戶的存取速度變快。</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Edge DNS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是他們其中一項重要的服務，當伺服器同時湧入大量</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request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時，可將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DNS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resolution</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移動到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Akamai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，以維持服務。以下是官方所列的優點</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(1)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Trust-Based Security</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(2)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24/7 Availablity,100% Uptime SLA</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(3)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Secure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Implenetation</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(4)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IP Throttling</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9326456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6: Hybrid Cloud</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混合雲即使用了私有雲和公有雲並具備兩者優點，公有雲的低成本、靈活、擴展性，私有雲的安全性、可靠度。混合雲自身優點則有服務整合、跨服務安全性、彈性動態的運行，但缺點就是架構過於複雜。</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採用混合雲前須先</a:t>
            </a:r>
            <a:r>
              <a:rPr lang="zh-TW" altLang="en-US" sz="1800" b="1" u="sng"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建立安全性管理標準</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，以協調兩種雲形成的混合環境。文中特別提到使用</a:t>
            </a:r>
            <a:r>
              <a:rPr lang="en-US" altLang="zh-TW" sz="1800" dirty="0" err="1" smtClean="0"/>
              <a:t>cloudbursting</a:t>
            </a:r>
            <a:r>
              <a:rPr lang="zh-TW" altLang="en-US" sz="1800" dirty="0" smtClean="0"/>
              <a:t>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動態雲</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(dynamic)</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要謹慎，它們尚未成熟且都有潛在的問題；但也鼓勵依照適當的風險指南進行試驗不同的混合雲模式。預計</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2022</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年有超過八成</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組織會使用混合雲或其他多雲模式。</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65831435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6: Hybrid Cloud</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Hybrid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Cloud</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VMWare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tanzu:</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旗下一款針對混合雲的解決方案，包含多個功能模組</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pic>
        <p:nvPicPr>
          <p:cNvPr id="3" name="圖片 2"/>
          <p:cNvPicPr>
            <a:picLocks noChangeAspect="1"/>
          </p:cNvPicPr>
          <p:nvPr/>
        </p:nvPicPr>
        <p:blipFill rotWithShape="1">
          <a:blip r:embed="rId4"/>
          <a:srcRect l="26381" t="32343" r="11445" b="33358"/>
          <a:stretch/>
        </p:blipFill>
        <p:spPr>
          <a:xfrm>
            <a:off x="425897" y="1923678"/>
            <a:ext cx="8477861" cy="2630835"/>
          </a:xfrm>
          <a:prstGeom prst="rect">
            <a:avLst/>
          </a:prstGeom>
        </p:spPr>
      </p:pic>
    </p:spTree>
    <p:custDataLst>
      <p:tags r:id="rId1"/>
    </p:custDataLst>
    <p:extLst>
      <p:ext uri="{BB962C8B-B14F-4D97-AF65-F5344CB8AC3E}">
        <p14:creationId xmlns:p14="http://schemas.microsoft.com/office/powerpoint/2010/main" val="184591285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13063"/>
            <a:ext cx="9144000" cy="884466"/>
          </a:xfrm>
        </p:spPr>
        <p:txBody>
          <a:bodyPr lIns="73582" tIns="36791" rIns="73582" bIns="36791"/>
          <a:lstStyle/>
          <a:p>
            <a:r>
              <a:rPr lang="zh-TW" altLang="en-US" dirty="0" smtClean="0">
                <a:solidFill>
                  <a:schemeClr val="bg1"/>
                </a:solidFill>
                <a:latin typeface="標楷體" panose="03000509000000000000" pitchFamily="65" charset="-120"/>
                <a:ea typeface="標楷體" panose="03000509000000000000" pitchFamily="65" charset="-120"/>
              </a:rPr>
              <a:t> </a:t>
            </a:r>
            <a:r>
              <a:rPr lang="en-US" altLang="zh-TW" sz="2900" dirty="0" smtClean="0">
                <a:solidFill>
                  <a:srgbClr val="01544C"/>
                </a:solidFill>
                <a:latin typeface="微軟正黑體"/>
              </a:rPr>
              <a:t>Introduction &amp; Overview</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51520" y="932820"/>
            <a:ext cx="8424936" cy="720080"/>
          </a:xfrm>
        </p:spPr>
        <p:txBody>
          <a:bodyPr tIns="36791" rIns="73582" bIns="36791"/>
          <a:lstStyle/>
          <a:p>
            <a:pPr>
              <a:lnSpc>
                <a:spcPct val="150000"/>
              </a:lnSpc>
              <a:spcBef>
                <a:spcPts val="0"/>
              </a:spcBef>
            </a:pPr>
            <a:r>
              <a:rPr lang="zh-TW" altLang="en-US" sz="2000" b="1"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敏捷開發、雲端的革新對資訊組織是至關重要的，</a:t>
            </a:r>
            <a:endParaRPr lang="en-US" altLang="zh-TW" sz="2000" b="1"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000" b="1"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因此</a:t>
            </a:r>
            <a:r>
              <a:rPr lang="en-US" altLang="zh-TW" sz="2000" b="1"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Gartner</a:t>
            </a:r>
            <a:r>
              <a:rPr lang="zh-TW" altLang="en-US" sz="2000" b="1" smtClean="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提出</a:t>
            </a:r>
            <a:r>
              <a:rPr lang="en-US" altLang="zh-TW" sz="2000" b="1" smtClean="0">
                <a:latin typeface="微軟正黑體 Light" panose="020B0304030504040204" pitchFamily="34" charset="-120"/>
                <a:ea typeface="微軟正黑體 Light" panose="020B0304030504040204" pitchFamily="34" charset="-120"/>
                <a:cs typeface="Arial" panose="020B0604020202020204" pitchFamily="34" charset="0"/>
              </a:rPr>
              <a:t>10</a:t>
            </a:r>
            <a:r>
              <a:rPr lang="zh-TW" altLang="en-US" sz="2000" b="1" smtClean="0">
                <a:latin typeface="微軟正黑體 Light" panose="020B0304030504040204" pitchFamily="34" charset="-120"/>
                <a:ea typeface="微軟正黑體 Light" panose="020B0304030504040204" pitchFamily="34" charset="-120"/>
                <a:cs typeface="Arial" panose="020B0604020202020204" pitchFamily="34" charset="0"/>
              </a:rPr>
              <a:t>項資訊組織應該在</a:t>
            </a:r>
            <a:r>
              <a:rPr lang="en-US" altLang="zh-TW" sz="2000" b="1" smtClean="0">
                <a:latin typeface="微軟正黑體 Light" panose="020B0304030504040204" pitchFamily="34" charset="-120"/>
                <a:ea typeface="微軟正黑體 Light" panose="020B0304030504040204" pitchFamily="34" charset="-120"/>
                <a:cs typeface="Arial" panose="020B0604020202020204" pitchFamily="34" charset="0"/>
              </a:rPr>
              <a:t>2024</a:t>
            </a:r>
            <a:r>
              <a:rPr lang="zh-TW" altLang="en-US" sz="2000" b="1" smtClean="0">
                <a:latin typeface="微軟正黑體 Light" panose="020B0304030504040204" pitchFamily="34" charset="-120"/>
                <a:ea typeface="微軟正黑體 Light" panose="020B0304030504040204" pitchFamily="34" charset="-120"/>
                <a:cs typeface="Arial" panose="020B0604020202020204" pitchFamily="34" charset="0"/>
              </a:rPr>
              <a:t>以前實行的基礎技術。</a:t>
            </a:r>
            <a:endParaRPr lang="en-US" altLang="zh-TW" sz="2000" b="1"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u="sng" smtClean="0">
                <a:latin typeface="微軟正黑體 Light" panose="020B0304030504040204" pitchFamily="34" charset="-120"/>
                <a:ea typeface="微軟正黑體 Light" panose="020B0304030504040204" pitchFamily="34" charset="-120"/>
                <a:cs typeface="Arial" panose="020B0604020202020204" pitchFamily="34" charset="0"/>
              </a:rPr>
              <a:t>但是</a:t>
            </a:r>
            <a:r>
              <a:rPr lang="en-US" altLang="zh-TW" sz="1800" u="sng"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u="sng" smtClean="0">
                <a:latin typeface="微軟正黑體 Light" panose="020B0304030504040204" pitchFamily="34" charset="-120"/>
                <a:ea typeface="微軟正黑體 Light" panose="020B0304030504040204" pitchFamily="34" charset="-120"/>
                <a:cs typeface="Arial" panose="020B0604020202020204" pitchFamily="34" charset="0"/>
              </a:rPr>
              <a:t>實行前的現況問題有</a:t>
            </a:r>
            <a:r>
              <a:rPr lang="en-US" altLang="zh-TW" sz="1800" u="sng"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u="sng" smtClean="0">
                <a:latin typeface="微軟正黑體 Light" panose="020B0304030504040204" pitchFamily="34" charset="-120"/>
                <a:ea typeface="微軟正黑體 Light" panose="020B0304030504040204" pitchFamily="34" charset="-120"/>
                <a:cs typeface="Arial" panose="020B0604020202020204" pitchFamily="34" charset="0"/>
              </a:rPr>
              <a:t>主要發現</a:t>
            </a:r>
            <a:r>
              <a:rPr lang="en-US" altLang="zh-TW" sz="1800" u="sng" smtClean="0">
                <a:latin typeface="微軟正黑體 Light" panose="020B0304030504040204" pitchFamily="34" charset="-120"/>
                <a:ea typeface="微軟正黑體 Light" panose="020B0304030504040204" pitchFamily="34" charset="-120"/>
                <a:cs typeface="Arial" panose="020B0604020202020204" pitchFamily="34" charset="0"/>
              </a:rPr>
              <a:t>):</a:t>
            </a:r>
          </a:p>
          <a:p>
            <a:pPr>
              <a:spcBef>
                <a:spcPts val="0"/>
              </a:spcBef>
            </a:pPr>
            <a:endParaRPr lang="en-US" altLang="zh-TW" sz="2800" b="1"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800" b="1"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1800" b="1"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400" b="1" smtClean="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400" b="1"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5" name="文字方塊 4"/>
          <p:cNvSpPr txBox="1"/>
          <p:nvPr/>
        </p:nvSpPr>
        <p:spPr>
          <a:xfrm>
            <a:off x="629309" y="2408272"/>
            <a:ext cx="8461448" cy="3000815"/>
          </a:xfrm>
          <a:prstGeom prst="rect">
            <a:avLst/>
          </a:prstGeom>
          <a:noFill/>
        </p:spPr>
        <p:txBody>
          <a:bodyPr wrap="square" lIns="91432" tIns="45717" rIns="91432" bIns="45717" rtlCol="0">
            <a:spAutoFit/>
          </a:bodyPr>
          <a:lstStyle/>
          <a:p>
            <a:pPr marL="342873" indent="-342873">
              <a:lnSpc>
                <a:spcPct val="150000"/>
              </a:lnSpc>
              <a:buAutoNum type="arabicPeriod"/>
            </a:pP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舊有的系統需進行調整，能夠用於日後自動化維護</a:t>
            </a:r>
            <a:endPar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銀行業需維持高度穩定許多系統較</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舊要</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自動化是一大</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難題</a:t>
            </a:r>
            <a:endPar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從傳統</a:t>
            </a:r>
            <a:r>
              <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rPr>
              <a:t>infrastructure</a:t>
            </a: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到雲端、開源的轉變</a:t>
            </a:r>
            <a:endPar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逐漸將環境轉移到雲端上</a:t>
            </a:r>
            <a:endPar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873" indent="-342873">
              <a:lnSpc>
                <a:spcPct val="150000"/>
              </a:lnSpc>
              <a:buAutoNum type="arabicPeriod" startAt="3"/>
            </a:pPr>
            <a:r>
              <a:rPr lang="zh-TW" altLang="en-US" sz="2000" b="1" dirty="0">
                <a:latin typeface="微軟正黑體 Light" panose="020B0304030504040204" pitchFamily="34" charset="-120"/>
                <a:ea typeface="微軟正黑體 Light" panose="020B0304030504040204" pitchFamily="34" charset="-120"/>
                <a:cs typeface="Arial" panose="020B0604020202020204" pitchFamily="34" charset="0"/>
              </a:rPr>
              <a:t>持續創新、了解產業動向提高自身組織能力、競爭力</a:t>
            </a:r>
            <a:endParaRPr lang="en-US" altLang="zh-TW" sz="20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哪些適合做、哪些要先做</a:t>
            </a:r>
            <a:endParaRPr lang="en-US" altLang="zh-TW" dirty="0">
              <a:latin typeface="微軟正黑體 Light" panose="020B0304030504040204" pitchFamily="34" charset="-120"/>
              <a:ea typeface="微軟正黑體 Light" panose="020B0304030504040204" pitchFamily="34" charset="-120"/>
              <a:cs typeface="Arial" panose="020B0604020202020204" pitchFamily="34" charset="0"/>
            </a:endParaRPr>
          </a:p>
          <a:p>
            <a:endParaRPr lang="zh-TW" altLang="en-US" dirty="0"/>
          </a:p>
        </p:txBody>
      </p:sp>
    </p:spTree>
    <p:custDataLst>
      <p:tags r:id="rId1"/>
    </p:custDataLst>
    <p:extLst>
      <p:ext uri="{BB962C8B-B14F-4D97-AF65-F5344CB8AC3E}">
        <p14:creationId xmlns:p14="http://schemas.microsoft.com/office/powerpoint/2010/main" val="197922502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a:t>
            </a:r>
            <a:r>
              <a:rPr lang="en-US" altLang="zh-TW" sz="2800" dirty="0" smtClean="0">
                <a:solidFill>
                  <a:schemeClr val="bg1"/>
                </a:solidFill>
                <a:latin typeface="標楷體" panose="03000509000000000000" pitchFamily="65" charset="-120"/>
                <a:ea typeface="標楷體" panose="03000509000000000000" pitchFamily="65" charset="-120"/>
              </a:rPr>
              <a:t>10</a:t>
            </a:r>
            <a:r>
              <a:rPr lang="en-US" altLang="zh-TW" sz="2800" dirty="0">
                <a:solidFill>
                  <a:schemeClr val="bg1"/>
                </a:solidFill>
                <a:latin typeface="標楷體" panose="03000509000000000000" pitchFamily="65" charset="-120"/>
                <a:ea typeface="標楷體" panose="03000509000000000000" pitchFamily="65" charset="-120"/>
              </a:rPr>
              <a:t>: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Computing</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是包含很多技術的集合，其中最常被提到的是</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FaaS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，以平台即服務（</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PaaS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）為基礎，無伺服器運算提供一個微型的架構，終端客戶不</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需要事先部署</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、組態或管理伺服器服務，程式碼運行所需要的伺服器服務皆由雲端平台來提供</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lvl="0">
              <a:lnSpc>
                <a:spcPct val="150000"/>
              </a:lnSpc>
              <a:spcBef>
                <a:spcPts val="0"/>
              </a:spcBef>
            </a:pPr>
            <a:r>
              <a:rPr lang="zh-TW" altLang="en-US"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優</a:t>
            </a:r>
            <a:r>
              <a:rPr lang="zh-TW" altLang="en-US" sz="24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點</a:t>
            </a:r>
            <a:r>
              <a:rPr lang="en-US" altLang="zh-TW"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p>
          <a:p>
            <a:pPr marL="285750" lvl="0" indent="-285750">
              <a:lnSpc>
                <a:spcPct val="150000"/>
              </a:lnSpc>
              <a:spcBef>
                <a:spcPts val="0"/>
              </a:spcBef>
              <a:buFont typeface="Arial" panose="020B0604020202020204" pitchFamily="34" charset="0"/>
              <a:buChar char="•"/>
            </a:pPr>
            <a:r>
              <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人員可快速的大規模部署</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marL="285750" lvl="0" indent="-285750">
              <a:lnSpc>
                <a:spcPct val="150000"/>
              </a:lnSpc>
              <a:spcBef>
                <a:spcPts val="0"/>
              </a:spcBef>
              <a:buFont typeface="Arial" panose="020B0604020202020204" pitchFamily="34" charset="0"/>
              <a:buChar char="•"/>
            </a:pP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適合需要快速反應、流量變化大不規律的系統</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marL="285750" lvl="0" indent="-285750">
              <a:lnSpc>
                <a:spcPct val="150000"/>
              </a:lnSpc>
              <a:spcBef>
                <a:spcPts val="0"/>
              </a:spcBef>
              <a:buFont typeface="Arial" panose="020B0604020202020204" pitchFamily="34" charset="0"/>
              <a:buChar char="•"/>
            </a:pP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費用方面只有進行運算的時候才需要支付計算的費用</a:t>
            </a:r>
            <a:endPar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26054187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10: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692455"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相較於過去對基礎設施的管理，</a:t>
            </a:r>
            <a:r>
              <a:rPr lang="en-US" altLang="zh-TW" sz="1800" dirty="0"/>
              <a:t> </a:t>
            </a:r>
            <a:r>
              <a:rPr lang="en-US" altLang="zh-TW" sz="1800" dirty="0" err="1"/>
              <a:t>Serverless</a:t>
            </a:r>
            <a:r>
              <a:rPr lang="en-US" altLang="zh-TW" sz="1800" dirty="0"/>
              <a:t> </a:t>
            </a:r>
            <a:r>
              <a:rPr lang="en-US" altLang="zh-TW" sz="1800" dirty="0" smtClean="0"/>
              <a:t>computing</a:t>
            </a:r>
            <a:r>
              <a:rPr lang="zh-TW" altLang="en-US" sz="1800" dirty="0" smtClean="0"/>
              <a:t>需要更多轉換</a:t>
            </a:r>
            <a:r>
              <a:rPr lang="zh-TW" altLang="en-US" sz="1800" dirty="0"/>
              <a:t>型態</a:t>
            </a:r>
            <a:r>
              <a:rPr lang="zh-TW" altLang="en-US" sz="1800" dirty="0" smtClean="0"/>
              <a:t>的管理</a:t>
            </a:r>
            <a:r>
              <a:rPr lang="zh-TW" altLang="en-US" sz="1800" dirty="0"/>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以應用程式為中心並了解程式間的依存關係、組件及其設計是否能增強整體的擴充性、可靠性、安全性及效率。</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考慮</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API Gateway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Network egress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，因為負載量大的時候</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Gateway</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的成本會很高。</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修改數據</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分類的條件，</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因為內容存儲庫</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中的物件現在也可以做為程式碼和數據。</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重新審視整個</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運作，從基礎架構管理到應用程式的管控，確保它們可以保護、監控和調整應用程式，達到</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SLA</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06657620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10: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lnSpc>
                <a:spcPct val="150000"/>
              </a:lnSpc>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AWS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Lambda:</a:t>
            </a:r>
            <a:r>
              <a:rPr lang="en-US" altLang="zh-TW" sz="1800" dirty="0" err="1" smtClean="0">
                <a:latin typeface="微軟正黑體 Light" panose="020B0304030504040204" pitchFamily="34" charset="-120"/>
                <a:ea typeface="微軟正黑體 Light" panose="020B0304030504040204" pitchFamily="34" charset="-120"/>
              </a:rPr>
              <a:t>AWS</a:t>
            </a:r>
            <a:r>
              <a:rPr lang="en-US" altLang="zh-TW" sz="1800" dirty="0" smtClean="0">
                <a:latin typeface="微軟正黑體 Light" panose="020B0304030504040204" pitchFamily="34" charset="-120"/>
                <a:ea typeface="微軟正黑體 Light" panose="020B0304030504040204" pitchFamily="34" charset="-120"/>
              </a:rPr>
              <a:t> Lambda</a:t>
            </a:r>
            <a:r>
              <a:rPr lang="zh-TW" altLang="en-US" sz="1800" dirty="0" smtClean="0">
                <a:latin typeface="微軟正黑體 Light" panose="020B0304030504040204" pitchFamily="34" charset="-120"/>
                <a:ea typeface="微軟正黑體 Light" panose="020B0304030504040204" pitchFamily="34" charset="-120"/>
              </a:rPr>
              <a:t>是亞馬遜在</a:t>
            </a:r>
            <a:r>
              <a:rPr lang="en-US" altLang="zh-TW" sz="1800" dirty="0" smtClean="0">
                <a:latin typeface="微軟正黑體 Light" panose="020B0304030504040204" pitchFamily="34" charset="-120"/>
                <a:ea typeface="微軟正黑體 Light" panose="020B0304030504040204" pitchFamily="34" charset="-120"/>
              </a:rPr>
              <a:t>2015</a:t>
            </a:r>
            <a:r>
              <a:rPr lang="zh-TW" altLang="en-US" sz="1800" dirty="0" smtClean="0">
                <a:latin typeface="微軟正黑體 Light" panose="020B0304030504040204" pitchFamily="34" charset="-120"/>
                <a:ea typeface="微軟正黑體 Light" panose="020B0304030504040204" pitchFamily="34" charset="-120"/>
              </a:rPr>
              <a:t>年創建的一個無伺服器計算服務。它由事件的函數觸發運行，並自動管理計算資源，不用擔心在後台發生的事情。</a:t>
            </a:r>
            <a:endParaRPr lang="en-US" altLang="zh-TW" sz="1800" dirty="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與</a:t>
            </a:r>
            <a:r>
              <a:rPr lang="en-US" altLang="zh-TW" sz="1800" dirty="0" smtClean="0">
                <a:latin typeface="微軟正黑體 Light" panose="020B0304030504040204" pitchFamily="34" charset="-120"/>
                <a:ea typeface="微軟正黑體 Light" panose="020B0304030504040204" pitchFamily="34" charset="-120"/>
              </a:rPr>
              <a:t>AWS</a:t>
            </a:r>
            <a:r>
              <a:rPr lang="zh-TW" altLang="en-US" sz="1800" dirty="0" smtClean="0">
                <a:latin typeface="微軟正黑體 Light" panose="020B0304030504040204" pitchFamily="34" charset="-120"/>
                <a:ea typeface="微軟正黑體 Light" panose="020B0304030504040204" pitchFamily="34" charset="-120"/>
              </a:rPr>
              <a:t>其他服務結合包含儲存、資料庫等，可輕易使用現有的資源。</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使用者只</a:t>
            </a:r>
            <a:r>
              <a:rPr lang="zh-TW" altLang="en-US" sz="1800" dirty="0">
                <a:latin typeface="微軟正黑體 Light" panose="020B0304030504040204" pitchFamily="34" charset="-120"/>
                <a:ea typeface="微軟正黑體 Light" panose="020B0304030504040204" pitchFamily="34" charset="-120"/>
              </a:rPr>
              <a:t>需</a:t>
            </a:r>
            <a:r>
              <a:rPr lang="zh-TW" altLang="en-US" sz="1800" dirty="0" smtClean="0">
                <a:latin typeface="微軟正黑體 Light" panose="020B0304030504040204" pitchFamily="34" charset="-120"/>
                <a:ea typeface="微軟正黑體 Light" panose="020B0304030504040204" pitchFamily="34" charset="-120"/>
              </a:rPr>
              <a:t>要決定功能所需要的記憶體大小，剩下的</a:t>
            </a:r>
            <a:r>
              <a:rPr lang="en-US" altLang="zh-TW" sz="1800" dirty="0" smtClean="0">
                <a:latin typeface="微軟正黑體 Light" panose="020B0304030504040204" pitchFamily="34" charset="-120"/>
                <a:ea typeface="微軟正黑體 Light" panose="020B0304030504040204" pitchFamily="34" charset="-120"/>
              </a:rPr>
              <a:t>AWS</a:t>
            </a:r>
            <a:r>
              <a:rPr lang="zh-TW" altLang="en-US" sz="1800" dirty="0" smtClean="0">
                <a:latin typeface="微軟正黑體 Light" panose="020B0304030504040204" pitchFamily="34" charset="-120"/>
                <a:ea typeface="微軟正黑體 Light" panose="020B0304030504040204" pitchFamily="34" charset="-120"/>
              </a:rPr>
              <a:t>會自動擴展提供適當的頻寬和運算資源。</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費用的計算非常精準，程式運行以</a:t>
            </a:r>
            <a:r>
              <a:rPr lang="en-US" altLang="zh-TW" sz="1800" dirty="0" smtClean="0">
                <a:latin typeface="微軟正黑體 Light" panose="020B0304030504040204" pitchFamily="34" charset="-120"/>
                <a:ea typeface="微軟正黑體 Light" panose="020B0304030504040204" pitchFamily="34" charset="-120"/>
              </a:rPr>
              <a:t>100ms</a:t>
            </a:r>
            <a:r>
              <a:rPr lang="zh-TW" altLang="en-US" sz="1800" dirty="0" smtClean="0">
                <a:latin typeface="微軟正黑體 Light" panose="020B0304030504040204" pitchFamily="34" charset="-120"/>
                <a:ea typeface="微軟正黑體 Light" panose="020B0304030504040204" pitchFamily="34" charset="-120"/>
              </a:rPr>
              <a:t>為一個計價單位。</a:t>
            </a:r>
            <a:endParaRPr lang="zh-TW" altLang="en-US" sz="1800" dirty="0">
              <a:latin typeface="微軟正黑體 Light" panose="020B0304030504040204" pitchFamily="34" charset="-120"/>
              <a:ea typeface="微軟正黑體 Light" panose="020B0304030504040204" pitchFamily="34" charset="-12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14076869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10: </a:t>
            </a:r>
            <a:r>
              <a:rPr lang="en-US" altLang="zh-TW" sz="2800" dirty="0" err="1">
                <a:solidFill>
                  <a:schemeClr val="bg1"/>
                </a:solidFill>
                <a:latin typeface="標楷體" panose="03000509000000000000" pitchFamily="65" charset="-120"/>
                <a:ea typeface="標楷體" panose="03000509000000000000" pitchFamily="65" charset="-120"/>
              </a:rPr>
              <a:t>Serverless</a:t>
            </a:r>
            <a:r>
              <a:rPr lang="en-US" altLang="zh-TW" sz="2800" dirty="0">
                <a:solidFill>
                  <a:schemeClr val="bg1"/>
                </a:solidFill>
                <a:latin typeface="標楷體" panose="03000509000000000000" pitchFamily="65" charset="-120"/>
                <a:ea typeface="標楷體" panose="03000509000000000000" pitchFamily="65" charset="-120"/>
              </a:rPr>
              <a:t> Computing</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697256"/>
          </a:xfrm>
        </p:spPr>
        <p:txBody>
          <a:bodyPr/>
          <a:lstStyle/>
          <a:p>
            <a:pPr>
              <a:lnSpc>
                <a:spcPct val="150000"/>
              </a:lnSpc>
              <a:spcBef>
                <a:spcPts val="0"/>
              </a:spcBef>
            </a:pPr>
            <a:r>
              <a:rPr lang="en-US" altLang="zh-TW" sz="1800" b="1"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Computing</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lnSpc>
                <a:spcPct val="150000"/>
              </a:lnSpc>
            </a:pPr>
            <a:r>
              <a:rPr lang="en-US" altLang="zh-TW" sz="1800" b="1" dirty="0">
                <a:latin typeface="微軟正黑體 Light" panose="020B0304030504040204" pitchFamily="34" charset="-120"/>
                <a:ea typeface="微軟正黑體 Light" panose="020B0304030504040204" pitchFamily="34" charset="-120"/>
                <a:cs typeface="Arial" panose="020B0604020202020204" pitchFamily="34" charset="0"/>
              </a:rPr>
              <a:t>Microsoft Azure </a:t>
            </a:r>
            <a:r>
              <a:rPr lang="en-US" altLang="zh-TW" sz="1800" b="1" dirty="0" err="1" smtClean="0">
                <a:latin typeface="微軟正黑體 Light" panose="020B0304030504040204" pitchFamily="34" charset="-120"/>
                <a:ea typeface="微軟正黑體 Light" panose="020B0304030504040204" pitchFamily="34" charset="-120"/>
                <a:cs typeface="Arial" panose="020B0604020202020204" pitchFamily="34" charset="0"/>
              </a:rPr>
              <a:t>Functions:</a:t>
            </a:r>
            <a:r>
              <a:rPr lang="en-US" altLang="zh-TW" sz="1800" dirty="0" err="1"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了</a:t>
            </a:r>
            <a:r>
              <a:rPr lang="zh-TW" altLang="en-US" sz="1800" dirty="0">
                <a:latin typeface="微軟正黑體 Light" panose="020B0304030504040204" pitchFamily="34" charset="-120"/>
                <a:ea typeface="微軟正黑體 Light" panose="020B0304030504040204" pitchFamily="34" charset="-120"/>
              </a:rPr>
              <a:t>提供</a:t>
            </a:r>
            <a:r>
              <a:rPr lang="zh-TW" altLang="en-US" sz="1800" dirty="0" smtClean="0">
                <a:latin typeface="微軟正黑體 Light" panose="020B0304030504040204" pitchFamily="34" charset="-120"/>
                <a:ea typeface="微軟正黑體 Light" panose="020B0304030504040204" pitchFamily="34" charset="-120"/>
              </a:rPr>
              <a:t>一種與</a:t>
            </a:r>
            <a:r>
              <a:rPr lang="en-US" altLang="zh-TW" sz="1800" dirty="0" smtClean="0">
                <a:latin typeface="微軟正黑體 Light" panose="020B0304030504040204" pitchFamily="34" charset="-120"/>
                <a:ea typeface="微軟正黑體 Light" panose="020B0304030504040204" pitchFamily="34" charset="-120"/>
              </a:rPr>
              <a:t>Lambda</a:t>
            </a:r>
            <a:r>
              <a:rPr lang="zh-TW" altLang="en-US" sz="1800" dirty="0" smtClean="0">
                <a:latin typeface="微軟正黑體 Light" panose="020B0304030504040204" pitchFamily="34" charset="-120"/>
                <a:ea typeface="微軟正黑體 Light" panose="020B0304030504040204" pitchFamily="34" charset="-120"/>
              </a:rPr>
              <a:t>非常</a:t>
            </a:r>
            <a:r>
              <a:rPr lang="zh-TW" altLang="en-US" sz="1800" dirty="0">
                <a:latin typeface="微軟正黑體 Light" panose="020B0304030504040204" pitchFamily="34" charset="-120"/>
                <a:ea typeface="微軟正黑體 Light" panose="020B0304030504040204" pitchFamily="34" charset="-120"/>
              </a:rPr>
              <a:t>相似的</a:t>
            </a:r>
            <a:r>
              <a:rPr lang="zh-TW" altLang="en-US" sz="1800" dirty="0" smtClean="0">
                <a:latin typeface="微軟正黑體 Light" panose="020B0304030504040204" pitchFamily="34" charset="-120"/>
                <a:ea typeface="微軟正黑體 Light" panose="020B0304030504040204" pitchFamily="34" charset="-120"/>
              </a:rPr>
              <a:t>產品。兩者之中</a:t>
            </a:r>
            <a:r>
              <a:rPr lang="zh-TW" altLang="en-US" sz="1800" dirty="0">
                <a:latin typeface="微軟正黑體 Light" panose="020B0304030504040204" pitchFamily="34" charset="-120"/>
                <a:ea typeface="微軟正黑體 Light" panose="020B0304030504040204" pitchFamily="34" charset="-120"/>
              </a:rPr>
              <a:t>最大的區別是這兩種服務是如何處理函數的可用性的</a:t>
            </a:r>
            <a:r>
              <a:rPr lang="zh-TW" altLang="en-US" sz="1800" dirty="0" smtClean="0">
                <a:latin typeface="微軟正黑體 Light" panose="020B0304030504040204" pitchFamily="34" charset="-120"/>
                <a:ea typeface="微軟正黑體 Light" panose="020B0304030504040204" pitchFamily="34" charset="-120"/>
              </a:rPr>
              <a:t>。</a:t>
            </a:r>
            <a:r>
              <a:rPr lang="zh-TW" altLang="en-US" sz="1800" dirty="0">
                <a:latin typeface="微軟正黑體 Light" panose="020B0304030504040204" pitchFamily="34" charset="-120"/>
                <a:ea typeface="微軟正黑體 Light" panose="020B0304030504040204" pitchFamily="34" charset="-120"/>
              </a:rPr>
              <a:t>如果</a:t>
            </a:r>
            <a:r>
              <a:rPr lang="en-US" altLang="zh-TW" sz="1800" dirty="0">
                <a:latin typeface="微軟正黑體 Light" panose="020B0304030504040204" pitchFamily="34" charset="-120"/>
                <a:ea typeface="微軟正黑體 Light" panose="020B0304030504040204" pitchFamily="34" charset="-120"/>
              </a:rPr>
              <a:t>Lambda</a:t>
            </a:r>
            <a:r>
              <a:rPr lang="zh-TW" altLang="en-US" sz="1800" dirty="0">
                <a:latin typeface="微軟正黑體 Light" panose="020B0304030504040204" pitchFamily="34" charset="-120"/>
                <a:ea typeface="微軟正黑體 Light" panose="020B0304030504040204" pitchFamily="34" charset="-120"/>
              </a:rPr>
              <a:t>在一段時間沒有被調用後，那麼</a:t>
            </a:r>
            <a:r>
              <a:rPr lang="en-US" altLang="zh-TW" sz="1800" dirty="0">
                <a:latin typeface="微軟正黑體 Light" panose="020B0304030504040204" pitchFamily="34" charset="-120"/>
                <a:ea typeface="微軟正黑體 Light" panose="020B0304030504040204" pitchFamily="34" charset="-120"/>
              </a:rPr>
              <a:t>Amazon</a:t>
            </a:r>
            <a:r>
              <a:rPr lang="zh-TW" altLang="en-US" sz="1800" dirty="0">
                <a:latin typeface="微軟正黑體 Light" panose="020B0304030504040204" pitchFamily="34" charset="-120"/>
                <a:ea typeface="微軟正黑體 Light" panose="020B0304030504040204" pitchFamily="34" charset="-120"/>
              </a:rPr>
              <a:t>將創建一個新的</a:t>
            </a:r>
            <a:r>
              <a:rPr lang="en-US" altLang="zh-TW" sz="1800" dirty="0">
                <a:latin typeface="微軟正黑體 Light" panose="020B0304030504040204" pitchFamily="34" charset="-120"/>
                <a:ea typeface="微軟正黑體 Light" panose="020B0304030504040204" pitchFamily="34" charset="-120"/>
              </a:rPr>
              <a:t>Lambda</a:t>
            </a:r>
            <a:r>
              <a:rPr lang="zh-TW" altLang="en-US" sz="1800" dirty="0">
                <a:latin typeface="微軟正黑體 Light" panose="020B0304030504040204" pitchFamily="34" charset="-120"/>
                <a:ea typeface="微軟正黑體 Light" panose="020B0304030504040204" pitchFamily="34" charset="-120"/>
              </a:rPr>
              <a:t>實例，這會造成明顯的</a:t>
            </a:r>
            <a:r>
              <a:rPr lang="zh-TW" altLang="en-US" sz="1800" dirty="0" smtClean="0">
                <a:latin typeface="微軟正黑體 Light" panose="020B0304030504040204" pitchFamily="34" charset="-120"/>
                <a:ea typeface="微軟正黑體 Light" panose="020B0304030504040204" pitchFamily="34" charset="-120"/>
              </a:rPr>
              <a:t>延遲。</a:t>
            </a:r>
            <a:r>
              <a:rPr lang="en-US" altLang="zh-TW" sz="1800" dirty="0"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也有類似</a:t>
            </a:r>
            <a:r>
              <a:rPr lang="zh-TW" altLang="en-US" sz="1800" dirty="0">
                <a:latin typeface="微軟正黑體 Light" panose="020B0304030504040204" pitchFamily="34" charset="-120"/>
                <a:ea typeface="微軟正黑體 Light" panose="020B0304030504040204" pitchFamily="34" charset="-120"/>
              </a:rPr>
              <a:t>的</a:t>
            </a:r>
            <a:r>
              <a:rPr lang="zh-TW" altLang="en-US" sz="1800" dirty="0" smtClean="0">
                <a:latin typeface="微軟正黑體 Light" panose="020B0304030504040204" pitchFamily="34" charset="-120"/>
                <a:ea typeface="微軟正黑體 Light" panose="020B0304030504040204" pitchFamily="34" charset="-120"/>
              </a:rPr>
              <a:t>方式，</a:t>
            </a:r>
            <a:r>
              <a:rPr lang="zh-TW" altLang="en-US" sz="1800" dirty="0">
                <a:latin typeface="微軟正黑體 Light" panose="020B0304030504040204" pitchFamily="34" charset="-120"/>
                <a:ea typeface="微軟正黑體 Light" panose="020B0304030504040204" pitchFamily="34" charset="-120"/>
              </a:rPr>
              <a:t>但</a:t>
            </a:r>
            <a:r>
              <a:rPr lang="zh-TW" altLang="en-US" sz="1800" dirty="0" smtClean="0">
                <a:latin typeface="微軟正黑體 Light" panose="020B0304030504040204" pitchFamily="34" charset="-120"/>
                <a:ea typeface="微軟正黑體 Light" panose="020B0304030504040204" pitchFamily="34" charset="-120"/>
              </a:rPr>
              <a:t>熱啟動和冷啟動之間</a:t>
            </a:r>
            <a:r>
              <a:rPr lang="zh-TW" altLang="en-US" sz="1800" dirty="0">
                <a:latin typeface="微軟正黑體 Light" panose="020B0304030504040204" pitchFamily="34" charset="-120"/>
                <a:ea typeface="微軟正黑體 Light" panose="020B0304030504040204" pitchFamily="34" charset="-120"/>
              </a:rPr>
              <a:t>的延遲不太明顯</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結合</a:t>
            </a:r>
            <a:r>
              <a:rPr lang="en-US" altLang="zh-TW" sz="1800" dirty="0"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pipeline</a:t>
            </a:r>
            <a:r>
              <a:rPr lang="zh-TW" altLang="en-US" sz="1800" dirty="0" smtClean="0">
                <a:latin typeface="微軟正黑體 Light" panose="020B0304030504040204" pitchFamily="34" charset="-120"/>
                <a:ea typeface="微軟正黑體 Light" panose="020B0304030504040204" pitchFamily="34" charset="-120"/>
              </a:rPr>
              <a:t>具有</a:t>
            </a:r>
            <a:r>
              <a:rPr lang="en-US" altLang="zh-TW" sz="1800" dirty="0" smtClean="0">
                <a:latin typeface="微軟正黑體 Light" panose="020B0304030504040204" pitchFamily="34" charset="-120"/>
                <a:ea typeface="微軟正黑體 Light" panose="020B0304030504040204" pitchFamily="34" charset="-120"/>
              </a:rPr>
              <a:t>CI/CD</a:t>
            </a:r>
            <a:r>
              <a:rPr lang="zh-TW" altLang="en-US" sz="1800" dirty="0" smtClean="0">
                <a:latin typeface="微軟正黑體 Light" panose="020B0304030504040204" pitchFamily="34" charset="-120"/>
                <a:ea typeface="微軟正黑體 Light" panose="020B0304030504040204" pitchFamily="34" charset="-120"/>
              </a:rPr>
              <a:t>的功能。</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透過</a:t>
            </a:r>
            <a:r>
              <a:rPr lang="en-US" altLang="zh-TW" sz="1800" dirty="0" smtClean="0">
                <a:latin typeface="微軟正黑體 Light" panose="020B0304030504040204" pitchFamily="34" charset="-120"/>
                <a:ea typeface="微軟正黑體 Light" panose="020B0304030504040204" pitchFamily="34" charset="-120"/>
              </a:rPr>
              <a:t>Azure</a:t>
            </a:r>
            <a:r>
              <a:rPr lang="zh-TW" altLang="en-US" sz="1800" dirty="0" smtClean="0">
                <a:latin typeface="微軟正黑體 Light" panose="020B0304030504040204" pitchFamily="34" charset="-120"/>
                <a:ea typeface="微軟正黑體 Light" panose="020B0304030504040204" pitchFamily="34" charset="-120"/>
              </a:rPr>
              <a:t>平台的整合，容易監控整個工作流程</a:t>
            </a:r>
            <a:r>
              <a:rPr lang="en-US" altLang="zh-TW" sz="1800" dirty="0" smtClean="0">
                <a:latin typeface="微軟正黑體 Light" panose="020B0304030504040204" pitchFamily="34" charset="-120"/>
                <a:ea typeface="微軟正黑體 Light" panose="020B0304030504040204" pitchFamily="34" charset="-120"/>
              </a:rPr>
              <a:t>(workflow)</a:t>
            </a:r>
            <a:r>
              <a:rPr lang="zh-TW" altLang="en-US" sz="1800" dirty="0" smtClean="0">
                <a:latin typeface="微軟正黑體 Light" panose="020B0304030504040204" pitchFamily="34" charset="-120"/>
                <a:ea typeface="微軟正黑體 Light" panose="020B0304030504040204" pitchFamily="34" charset="-120"/>
              </a:rPr>
              <a:t>。</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對</a:t>
            </a:r>
            <a:r>
              <a:rPr lang="en-US" altLang="zh-TW" sz="1800" dirty="0" smtClean="0">
                <a:latin typeface="微軟正黑體 Light" panose="020B0304030504040204" pitchFamily="34" charset="-120"/>
                <a:ea typeface="微軟正黑體 Light" panose="020B0304030504040204" pitchFamily="34" charset="-120"/>
              </a:rPr>
              <a:t>Visual</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Studio</a:t>
            </a:r>
            <a:r>
              <a:rPr lang="zh-TW" altLang="en-US" sz="1800" dirty="0" smtClean="0">
                <a:latin typeface="微軟正黑體 Light" panose="020B0304030504040204" pitchFamily="34" charset="-120"/>
                <a:ea typeface="微軟正黑體 Light" panose="020B0304030504040204" pitchFamily="34" charset="-120"/>
              </a:rPr>
              <a:t>的開發者來說十分容易上手。</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rPr>
              <a:t>耐用度</a:t>
            </a:r>
            <a:r>
              <a:rPr lang="en-US" altLang="zh-TW" sz="1800" dirty="0" smtClean="0">
                <a:latin typeface="微軟正黑體 Light" panose="020B0304030504040204" pitchFamily="34" charset="-120"/>
                <a:ea typeface="微軟正黑體 Light" panose="020B0304030504040204" pitchFamily="34" charset="-120"/>
              </a:rPr>
              <a:t>(Durable</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err="1" smtClean="0">
                <a:latin typeface="微軟正黑體 Light" panose="020B0304030504040204" pitchFamily="34" charset="-120"/>
                <a:ea typeface="微軟正黑體 Light" panose="020B0304030504040204" pitchFamily="34" charset="-120"/>
              </a:rPr>
              <a:t>Funciton</a:t>
            </a:r>
            <a:r>
              <a:rPr lang="zh-TW" altLang="en-US" sz="1800" dirty="0" smtClean="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a:t>
            </a:r>
            <a:r>
              <a:rPr lang="zh-TW" altLang="en-US" sz="1800" dirty="0" smtClean="0">
                <a:latin typeface="微軟正黑體 Light" panose="020B0304030504040204" pitchFamily="34" charset="-120"/>
                <a:ea typeface="微軟正黑體 Light" panose="020B0304030504040204" pitchFamily="34" charset="-120"/>
              </a:rPr>
              <a:t>，讓開發者可以設定執行的檢查點。</a:t>
            </a:r>
            <a:endParaRPr lang="en-US" altLang="zh-TW" sz="1800" dirty="0" smtClean="0">
              <a:latin typeface="微軟正黑體 Light" panose="020B0304030504040204" pitchFamily="34" charset="-120"/>
              <a:ea typeface="微軟正黑體 Light" panose="020B0304030504040204" pitchFamily="34" charset="-120"/>
            </a:endParaRPr>
          </a:p>
          <a:p>
            <a:pPr marL="285750" indent="-285750" fontAlgn="t">
              <a:lnSpc>
                <a:spcPct val="150000"/>
              </a:lnSpc>
              <a:buFont typeface="Arial" panose="020B0604020202020204" pitchFamily="34" charset="0"/>
              <a:buChar char="•"/>
            </a:pPr>
            <a:endParaRPr lang="zh-TW" altLang="en-US" sz="1800" dirty="0">
              <a:latin typeface="微軟正黑體" panose="020B0604030504040204" pitchFamily="34" charset="-120"/>
              <a:ea typeface="微軟正黑體" panose="020B0604030504040204" pitchFamily="34" charset="-12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512224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1306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Introduction</a:t>
            </a:r>
            <a:r>
              <a:rPr lang="zh-TW" altLang="en-US" dirty="0" smtClean="0">
                <a:solidFill>
                  <a:schemeClr val="bg1"/>
                </a:solidFill>
                <a:latin typeface="微軟正黑體 Light" panose="020B0304030504040204" pitchFamily="34" charset="-120"/>
                <a:ea typeface="微軟正黑體 Light" panose="020B0304030504040204" pitchFamily="34"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&amp;</a:t>
            </a:r>
            <a:r>
              <a:rPr lang="zh-TW" altLang="en-US" dirty="0" smtClean="0">
                <a:solidFill>
                  <a:schemeClr val="bg1"/>
                </a:solidFill>
                <a:latin typeface="微軟正黑體 Light" panose="020B0304030504040204" pitchFamily="34" charset="-120"/>
                <a:ea typeface="微軟正黑體 Light" panose="020B0304030504040204" pitchFamily="34" charset="-120"/>
              </a:rPr>
              <a:t> </a:t>
            </a:r>
            <a:r>
              <a:rPr lang="en-US" altLang="zh-TW" dirty="0" smtClean="0">
                <a:solidFill>
                  <a:schemeClr val="bg1"/>
                </a:solidFill>
                <a:latin typeface="微軟正黑體 Light" panose="020B0304030504040204" pitchFamily="34" charset="-120"/>
                <a:ea typeface="微軟正黑體 Light" panose="020B0304030504040204" pitchFamily="34" charset="-120"/>
              </a:rPr>
              <a:t>Overview</a:t>
            </a:r>
            <a:endParaRPr lang="zh-TW" altLang="en-US" dirty="0">
              <a:solidFill>
                <a:schemeClr val="bg1"/>
              </a:solidFill>
              <a:latin typeface="微軟正黑體 Light" panose="020B0304030504040204" pitchFamily="34" charset="-120"/>
              <a:ea typeface="微軟正黑體 Light" panose="020B0304030504040204" pitchFamily="34" charset="-120"/>
            </a:endParaRPr>
          </a:p>
        </p:txBody>
      </p:sp>
      <p:pic>
        <p:nvPicPr>
          <p:cNvPr id="7" name="內容版面配置區 6" descr="畫面剪輯"/>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792707" y="897529"/>
            <a:ext cx="7558586" cy="4224170"/>
          </a:xfrm>
        </p:spPr>
      </p:pic>
    </p:spTree>
    <p:custDataLst>
      <p:tags r:id="rId1"/>
    </p:custDataLst>
    <p:extLst>
      <p:ext uri="{BB962C8B-B14F-4D97-AF65-F5344CB8AC3E}">
        <p14:creationId xmlns:p14="http://schemas.microsoft.com/office/powerpoint/2010/main" val="422579316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 Artificial Intelligence </a:t>
            </a:r>
            <a:r>
              <a:rPr lang="en-US" altLang="zh-TW" sz="2800" dirty="0" smtClean="0">
                <a:solidFill>
                  <a:schemeClr val="bg1"/>
                </a:solidFill>
                <a:latin typeface="標楷體" panose="03000509000000000000" pitchFamily="65" charset="-120"/>
                <a:ea typeface="標楷體" panose="03000509000000000000" pitchFamily="65" charset="-120"/>
              </a:rPr>
              <a:t/>
            </a:r>
            <a:br>
              <a:rPr lang="en-US" altLang="zh-TW" sz="2800" dirty="0" smtClean="0">
                <a:solidFill>
                  <a:schemeClr val="bg1"/>
                </a:solidFill>
                <a:latin typeface="標楷體" panose="03000509000000000000" pitchFamily="65" charset="-120"/>
                <a:ea typeface="標楷體" panose="03000509000000000000" pitchFamily="65" charset="-120"/>
              </a:rPr>
            </a:br>
            <a:r>
              <a:rPr lang="en-US" altLang="zh-TW" sz="2800" dirty="0">
                <a:solidFill>
                  <a:schemeClr val="bg1"/>
                </a:solidFill>
                <a:latin typeface="標楷體" panose="03000509000000000000" pitchFamily="65" charset="-120"/>
                <a:ea typeface="標楷體" panose="03000509000000000000" pitchFamily="65" charset="-120"/>
              </a:rPr>
              <a:t>	</a:t>
            </a:r>
            <a:r>
              <a:rPr lang="zh-TW" altLang="en-US" sz="2800" dirty="0" smtClean="0">
                <a:solidFill>
                  <a:schemeClr val="bg1"/>
                </a:solidFill>
                <a:latin typeface="標楷體" panose="03000509000000000000" pitchFamily="65" charset="-120"/>
                <a:ea typeface="標楷體" panose="03000509000000000000" pitchFamily="65" charset="-120"/>
              </a:rPr>
              <a:t>   </a:t>
            </a:r>
            <a:r>
              <a:rPr lang="en-US" altLang="zh-TW" sz="2800" dirty="0" smtClean="0">
                <a:solidFill>
                  <a:schemeClr val="bg1"/>
                </a:solidFill>
                <a:latin typeface="標楷體" panose="03000509000000000000" pitchFamily="65" charset="-120"/>
                <a:ea typeface="標楷體" panose="03000509000000000000" pitchFamily="65" charset="-120"/>
              </a:rPr>
              <a:t>for </a:t>
            </a:r>
            <a:r>
              <a:rPr lang="en-US" altLang="zh-TW" sz="2800" dirty="0">
                <a:solidFill>
                  <a:schemeClr val="bg1"/>
                </a:solidFill>
                <a:latin typeface="標楷體" panose="03000509000000000000" pitchFamily="65" charset="-120"/>
                <a:ea typeface="標楷體" panose="03000509000000000000" pitchFamily="65" charset="-120"/>
              </a:rPr>
              <a:t>IT Operations (</a:t>
            </a:r>
            <a:r>
              <a:rPr lang="en-US" altLang="zh-TW" sz="2800" dirty="0" err="1">
                <a:solidFill>
                  <a:schemeClr val="bg1"/>
                </a:solidFill>
                <a:latin typeface="標楷體" panose="03000509000000000000" pitchFamily="65" charset="-120"/>
                <a:ea typeface="標楷體" panose="03000509000000000000" pitchFamily="65" charset="-120"/>
              </a:rPr>
              <a:t>AIOps</a:t>
            </a:r>
            <a:r>
              <a:rPr lang="en-US" altLang="zh-TW" sz="2800" dirty="0">
                <a:solidFill>
                  <a:schemeClr val="bg1"/>
                </a:solidFill>
                <a:latin typeface="標楷體" panose="03000509000000000000" pitchFamily="65" charset="-120"/>
                <a:ea typeface="標楷體" panose="03000509000000000000" pitchFamily="65" charset="-120"/>
              </a:rPr>
              <a:t>) Platforms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15516" y="950459"/>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將</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工作環境產生資訊，透過大數據和機器學習來預測錯誤、異常檢測</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等</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透明、準確、預測</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敏捷</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性和生產率的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提高</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分析</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和業務數據</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，取得用戶業務</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活動</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和</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提供</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系統的行為。</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服務</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改善和成本</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降低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大幅節省找尋性能問題的時間</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精力，並能透過行為預測支持</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資源優</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化的工作。</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風險</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緩</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解</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通過</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分析監視，配置和服務台數據</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來識別操作</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和</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安全方面的</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異常</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市場波動的反應</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通過機器的排班分析得出市場</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端的</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數據反應和用戶端需求</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835569380"/>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 Artificial Intelligence </a:t>
            </a:r>
            <a:r>
              <a:rPr lang="en-US" altLang="zh-TW" sz="2800" dirty="0" smtClean="0">
                <a:solidFill>
                  <a:schemeClr val="bg1"/>
                </a:solidFill>
                <a:latin typeface="標楷體" panose="03000509000000000000" pitchFamily="65" charset="-120"/>
                <a:ea typeface="標楷體" panose="03000509000000000000" pitchFamily="65" charset="-120"/>
              </a:rPr>
              <a:t/>
            </a:r>
            <a:br>
              <a:rPr lang="en-US" altLang="zh-TW" sz="2800" dirty="0" smtClean="0">
                <a:solidFill>
                  <a:schemeClr val="bg1"/>
                </a:solidFill>
                <a:latin typeface="標楷體" panose="03000509000000000000" pitchFamily="65" charset="-120"/>
                <a:ea typeface="標楷體" panose="03000509000000000000" pitchFamily="65" charset="-120"/>
              </a:rPr>
            </a:br>
            <a:r>
              <a:rPr lang="en-US" altLang="zh-TW" sz="2800" dirty="0">
                <a:solidFill>
                  <a:schemeClr val="bg1"/>
                </a:solidFill>
                <a:latin typeface="標楷體" panose="03000509000000000000" pitchFamily="65" charset="-120"/>
                <a:ea typeface="標楷體" panose="03000509000000000000" pitchFamily="65" charset="-120"/>
              </a:rPr>
              <a:t>	</a:t>
            </a:r>
            <a:r>
              <a:rPr lang="zh-TW" altLang="en-US" sz="2800" dirty="0" smtClean="0">
                <a:solidFill>
                  <a:schemeClr val="bg1"/>
                </a:solidFill>
                <a:latin typeface="標楷體" panose="03000509000000000000" pitchFamily="65" charset="-120"/>
                <a:ea typeface="標楷體" panose="03000509000000000000" pitchFamily="65" charset="-120"/>
              </a:rPr>
              <a:t>   </a:t>
            </a:r>
            <a:r>
              <a:rPr lang="en-US" altLang="zh-TW" sz="2800" dirty="0" smtClean="0">
                <a:solidFill>
                  <a:schemeClr val="bg1"/>
                </a:solidFill>
                <a:latin typeface="標楷體" panose="03000509000000000000" pitchFamily="65" charset="-120"/>
                <a:ea typeface="標楷體" panose="03000509000000000000" pitchFamily="65" charset="-120"/>
              </a:rPr>
              <a:t>for </a:t>
            </a:r>
            <a:r>
              <a:rPr lang="en-US" altLang="zh-TW" sz="2800" dirty="0">
                <a:solidFill>
                  <a:schemeClr val="bg1"/>
                </a:solidFill>
                <a:latin typeface="標楷體" panose="03000509000000000000" pitchFamily="65" charset="-120"/>
                <a:ea typeface="標楷體" panose="03000509000000000000" pitchFamily="65" charset="-120"/>
              </a:rPr>
              <a:t>IT Operations (</a:t>
            </a:r>
            <a:r>
              <a:rPr lang="en-US" altLang="zh-TW" sz="2800" dirty="0" err="1">
                <a:solidFill>
                  <a:schemeClr val="bg1"/>
                </a:solidFill>
                <a:latin typeface="標楷體" panose="03000509000000000000" pitchFamily="65" charset="-120"/>
                <a:ea typeface="標楷體" panose="03000509000000000000" pitchFamily="65" charset="-120"/>
              </a:rPr>
              <a:t>AIOps</a:t>
            </a:r>
            <a:r>
              <a:rPr lang="en-US" altLang="zh-TW" sz="2800" dirty="0">
                <a:solidFill>
                  <a:schemeClr val="bg1"/>
                </a:solidFill>
                <a:latin typeface="標楷體" panose="03000509000000000000" pitchFamily="65" charset="-120"/>
                <a:ea typeface="標楷體" panose="03000509000000000000" pitchFamily="65" charset="-120"/>
              </a:rPr>
              <a:t>) Platforms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173548" y="915391"/>
            <a:ext cx="8712968" cy="1277585"/>
          </a:xfrm>
        </p:spPr>
        <p:txBody>
          <a:bodyPr/>
          <a:lstStyle/>
          <a:p>
            <a:pPr marL="342900" indent="-342900">
              <a:lnSpc>
                <a:spcPct val="150000"/>
              </a:lnSpc>
              <a:spcBef>
                <a:spcPts val="0"/>
              </a:spcBef>
              <a:buFont typeface="Arial" panose="020B0604020202020204" pitchFamily="34" charset="0"/>
              <a:buChar char="•"/>
            </a:pPr>
            <a:r>
              <a:rPr lang="en-US" altLang="zh-TW" sz="2400" b="1" dirty="0" err="1" smtClean="0">
                <a:latin typeface="微軟正黑體 Light" panose="020B0304030504040204" pitchFamily="34" charset="-120"/>
                <a:ea typeface="微軟正黑體 Light" panose="020B0304030504040204" pitchFamily="34" charset="-120"/>
                <a:cs typeface="Arial" panose="020B0604020202020204" pitchFamily="34" charset="0"/>
              </a:rPr>
              <a:t>Bigpanda</a:t>
            </a:r>
            <a:r>
              <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系統管理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平台主要功能包含</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rPr>
              <a:t>Open </a:t>
            </a:r>
            <a:r>
              <a:rPr lang="en-US" altLang="zh-TW" sz="1800" dirty="0">
                <a:latin typeface="微軟正黑體 Light" panose="020B0304030504040204" pitchFamily="34" charset="-120"/>
                <a:ea typeface="微軟正黑體 Light" panose="020B0304030504040204" pitchFamily="34" charset="-120"/>
              </a:rPr>
              <a:t>Integration </a:t>
            </a:r>
            <a:r>
              <a:rPr lang="en-US" altLang="zh-TW" sz="1800" dirty="0" smtClean="0">
                <a:latin typeface="微軟正黑體 Light" panose="020B0304030504040204" pitchFamily="34" charset="-120"/>
                <a:ea typeface="微軟正黑體 Light" panose="020B0304030504040204" pitchFamily="34" charset="-120"/>
              </a:rPr>
              <a:t>Hub	</a:t>
            </a:r>
            <a:r>
              <a:rPr lang="en-US" altLang="zh-TW" sz="1800" dirty="0">
                <a:latin typeface="微軟正黑體 Light" panose="020B0304030504040204" pitchFamily="34" charset="-120"/>
                <a:ea typeface="微軟正黑體 Light" panose="020B0304030504040204" pitchFamily="34" charset="-120"/>
              </a:rPr>
              <a:t>	</a:t>
            </a:r>
            <a:r>
              <a:rPr lang="en-US" altLang="zh-TW" sz="1800" dirty="0" smtClean="0">
                <a:latin typeface="微軟正黑體 Light" panose="020B0304030504040204" pitchFamily="34" charset="-120"/>
                <a:ea typeface="微軟正黑體 Light" panose="020B0304030504040204" pitchFamily="34" charset="-120"/>
              </a:rPr>
              <a:t>Open box ML</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smtClean="0">
                <a:latin typeface="微軟正黑體 Light" panose="020B0304030504040204" pitchFamily="34" charset="-120"/>
                <a:ea typeface="微軟正黑體 Light" panose="020B0304030504040204" pitchFamily="34" charset="-120"/>
              </a:rPr>
              <a:t>LØ</a:t>
            </a:r>
            <a:r>
              <a:rPr lang="en-US" altLang="zh-TW" sz="1800" dirty="0">
                <a:latin typeface="微軟正黑體 Light" panose="020B0304030504040204" pitchFamily="34" charset="-120"/>
                <a:ea typeface="微軟正黑體 Light" panose="020B0304030504040204" pitchFamily="34" charset="-120"/>
              </a:rPr>
              <a:t> </a:t>
            </a:r>
          </a:p>
          <a:p>
            <a:pPr>
              <a:lnSpc>
                <a:spcPct val="150000"/>
              </a:lnSpc>
              <a:spcBef>
                <a:spcPts val="0"/>
              </a:spcBef>
            </a:pPr>
            <a:r>
              <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rPr>
              <a:t>	</a:t>
            </a:r>
          </a:p>
          <a:p>
            <a:pPr>
              <a:lnSpc>
                <a:spcPct val="150000"/>
              </a:lnSpc>
              <a:spcBef>
                <a:spcPts val="0"/>
              </a:spcBef>
            </a:pPr>
            <a:endParaRPr lang="en-US" altLang="zh-TW" sz="20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pic>
        <p:nvPicPr>
          <p:cNvPr id="30" name="圖片 29"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93" y="2123141"/>
            <a:ext cx="2664296" cy="2151579"/>
          </a:xfrm>
          <a:prstGeom prst="rect">
            <a:avLst/>
          </a:prstGeom>
        </p:spPr>
      </p:pic>
      <p:pic>
        <p:nvPicPr>
          <p:cNvPr id="31" name="圖片 30" descr="畫面剪輯"/>
          <p:cNvPicPr>
            <a:picLocks noChangeAspect="1"/>
          </p:cNvPicPr>
          <p:nvPr/>
        </p:nvPicPr>
        <p:blipFill rotWithShape="1">
          <a:blip r:embed="rId5">
            <a:extLst>
              <a:ext uri="{28A0092B-C50C-407E-A947-70E740481C1C}">
                <a14:useLocalDpi xmlns:a14="http://schemas.microsoft.com/office/drawing/2010/main" val="0"/>
              </a:ext>
            </a:extLst>
          </a:blip>
          <a:srcRect l="19541" r="8998"/>
          <a:stretch/>
        </p:blipFill>
        <p:spPr>
          <a:xfrm>
            <a:off x="2878889" y="2103060"/>
            <a:ext cx="3384376" cy="2155044"/>
          </a:xfrm>
          <a:prstGeom prst="rect">
            <a:avLst/>
          </a:prstGeom>
        </p:spPr>
      </p:pic>
      <p:pic>
        <p:nvPicPr>
          <p:cNvPr id="32" name="圖片 31" descr="畫面剪輯"/>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136" y="2163905"/>
            <a:ext cx="2612425" cy="2013152"/>
          </a:xfrm>
          <a:prstGeom prst="rect">
            <a:avLst/>
          </a:prstGeom>
        </p:spPr>
      </p:pic>
    </p:spTree>
    <p:custDataLst>
      <p:tags r:id="rId1"/>
    </p:custDataLst>
    <p:extLst>
      <p:ext uri="{BB962C8B-B14F-4D97-AF65-F5344CB8AC3E}">
        <p14:creationId xmlns:p14="http://schemas.microsoft.com/office/powerpoint/2010/main" val="29491161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88446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1: Artificial Intelligence </a:t>
            </a:r>
            <a:r>
              <a:rPr lang="en-US" altLang="zh-TW" sz="2800" dirty="0" smtClean="0">
                <a:solidFill>
                  <a:schemeClr val="bg1"/>
                </a:solidFill>
                <a:latin typeface="標楷體" panose="03000509000000000000" pitchFamily="65" charset="-120"/>
                <a:ea typeface="標楷體" panose="03000509000000000000" pitchFamily="65" charset="-120"/>
              </a:rPr>
              <a:t/>
            </a:r>
            <a:br>
              <a:rPr lang="en-US" altLang="zh-TW" sz="2800" dirty="0" smtClean="0">
                <a:solidFill>
                  <a:schemeClr val="bg1"/>
                </a:solidFill>
                <a:latin typeface="標楷體" panose="03000509000000000000" pitchFamily="65" charset="-120"/>
                <a:ea typeface="標楷體" panose="03000509000000000000" pitchFamily="65" charset="-120"/>
              </a:rPr>
            </a:br>
            <a:r>
              <a:rPr lang="en-US" altLang="zh-TW" sz="2800" dirty="0">
                <a:solidFill>
                  <a:schemeClr val="bg1"/>
                </a:solidFill>
                <a:latin typeface="標楷體" panose="03000509000000000000" pitchFamily="65" charset="-120"/>
                <a:ea typeface="標楷體" panose="03000509000000000000" pitchFamily="65" charset="-120"/>
              </a:rPr>
              <a:t>	</a:t>
            </a:r>
            <a:r>
              <a:rPr lang="zh-TW" altLang="en-US" sz="2800" dirty="0" smtClean="0">
                <a:solidFill>
                  <a:schemeClr val="bg1"/>
                </a:solidFill>
                <a:latin typeface="標楷體" panose="03000509000000000000" pitchFamily="65" charset="-120"/>
                <a:ea typeface="標楷體" panose="03000509000000000000" pitchFamily="65" charset="-120"/>
              </a:rPr>
              <a:t>   </a:t>
            </a:r>
            <a:r>
              <a:rPr lang="en-US" altLang="zh-TW" sz="2800" dirty="0" smtClean="0">
                <a:solidFill>
                  <a:schemeClr val="bg1"/>
                </a:solidFill>
                <a:latin typeface="標楷體" panose="03000509000000000000" pitchFamily="65" charset="-120"/>
                <a:ea typeface="標楷體" panose="03000509000000000000" pitchFamily="65" charset="-120"/>
              </a:rPr>
              <a:t>for </a:t>
            </a:r>
            <a:r>
              <a:rPr lang="en-US" altLang="zh-TW" sz="2800" dirty="0">
                <a:solidFill>
                  <a:schemeClr val="bg1"/>
                </a:solidFill>
                <a:latin typeface="標楷體" panose="03000509000000000000" pitchFamily="65" charset="-120"/>
                <a:ea typeface="標楷體" panose="03000509000000000000" pitchFamily="65" charset="-120"/>
              </a:rPr>
              <a:t>IT Operations (</a:t>
            </a:r>
            <a:r>
              <a:rPr lang="en-US" altLang="zh-TW" sz="2800" dirty="0" err="1">
                <a:solidFill>
                  <a:schemeClr val="bg1"/>
                </a:solidFill>
                <a:latin typeface="標楷體" panose="03000509000000000000" pitchFamily="65" charset="-120"/>
                <a:ea typeface="標楷體" panose="03000509000000000000" pitchFamily="65" charset="-120"/>
              </a:rPr>
              <a:t>AIOps</a:t>
            </a:r>
            <a:r>
              <a:rPr lang="en-US" altLang="zh-TW" sz="2800" dirty="0">
                <a:solidFill>
                  <a:schemeClr val="bg1"/>
                </a:solidFill>
                <a:latin typeface="標楷體" panose="03000509000000000000" pitchFamily="65" charset="-120"/>
                <a:ea typeface="標楷體" panose="03000509000000000000" pitchFamily="65" charset="-120"/>
              </a:rPr>
              <a:t>) Platforms</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15516" y="896920"/>
            <a:ext cx="8712968" cy="3939902"/>
          </a:xfrm>
        </p:spPr>
        <p:txBody>
          <a:bodyPr/>
          <a:lstStyle/>
          <a:p>
            <a:pPr marL="342900" indent="-342900">
              <a:lnSpc>
                <a:spcPct val="150000"/>
              </a:lnSpc>
              <a:spcBef>
                <a:spcPts val="0"/>
              </a:spcBef>
              <a:buFont typeface="Arial" panose="020B0604020202020204" pitchFamily="34" charset="0"/>
              <a:buChar char="•"/>
            </a:pPr>
            <a:r>
              <a:rPr lang="en-US" altLang="zh-TW" sz="2400" b="1" dirty="0" err="1" smtClean="0">
                <a:latin typeface="微軟正黑體 Light" panose="020B0304030504040204" pitchFamily="34" charset="-120"/>
                <a:ea typeface="微軟正黑體 Light" panose="020B0304030504040204" pitchFamily="34" charset="-120"/>
                <a:cs typeface="Arial" panose="020B0604020202020204" pitchFamily="34" charset="0"/>
              </a:rPr>
              <a:t>Splunk</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型態</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為</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SaaS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，涵蓋領域廣泛，較為著名的是</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Logs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管理</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可</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搜索的存儲庫中捕獲，索引和關聯實時數據，可從該存儲庫中生成圖形，報告，警報，儀表板</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和視覺化。</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其他產品像是針對巨</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量資料的分析</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應用</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Splunk</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Hadoop </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Connect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HadoopOps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3" name="文字方塊 2"/>
          <p:cNvSpPr txBox="1"/>
          <p:nvPr/>
        </p:nvSpPr>
        <p:spPr>
          <a:xfrm>
            <a:off x="956537" y="3041240"/>
            <a:ext cx="7230926" cy="2031325"/>
          </a:xfrm>
          <a:prstGeom prst="rect">
            <a:avLst/>
          </a:prstGeom>
          <a:noFill/>
          <a:ln>
            <a:solidFill>
              <a:schemeClr val="tx1"/>
            </a:solidFill>
          </a:ln>
        </p:spPr>
        <p:txBody>
          <a:bodyPr wrap="square" rtlCol="0">
            <a:spAutoFit/>
          </a:bodyPr>
          <a:lstStyle/>
          <a:p>
            <a:pPr>
              <a:lnSpc>
                <a:spcPct val="150000"/>
              </a:lnSpc>
            </a:pPr>
            <a:r>
              <a:rPr lang="en-US" altLang="zh-TW" dirty="0" smtClean="0">
                <a:latin typeface="微軟正黑體 Light" panose="020B0304030504040204" pitchFamily="34" charset="-120"/>
                <a:ea typeface="微軟正黑體 Light" panose="020B0304030504040204" pitchFamily="34" charset="-120"/>
              </a:rPr>
              <a:t>※</a:t>
            </a:r>
            <a:r>
              <a:rPr lang="en-US" altLang="zh-TW" dirty="0">
                <a:latin typeface="微軟正黑體 Light" panose="020B0304030504040204" pitchFamily="34" charset="-120"/>
                <a:ea typeface="微軟正黑體 Light" panose="020B0304030504040204" pitchFamily="34" charset="-120"/>
              </a:rPr>
              <a:t>Hadoop</a:t>
            </a:r>
            <a:r>
              <a:rPr lang="zh-TW" altLang="en-US" dirty="0">
                <a:latin typeface="微軟正黑體 Light" panose="020B0304030504040204" pitchFamily="34" charset="-120"/>
                <a:ea typeface="微軟正黑體 Light" panose="020B0304030504040204" pitchFamily="34" charset="-120"/>
              </a:rPr>
              <a:t>分散式檔案系統</a:t>
            </a:r>
            <a:r>
              <a:rPr lang="en-US" altLang="zh-TW" dirty="0">
                <a:latin typeface="微軟正黑體 Light" panose="020B0304030504040204" pitchFamily="34" charset="-120"/>
                <a:ea typeface="微軟正黑體 Light" panose="020B0304030504040204" pitchFamily="34" charset="-120"/>
              </a:rPr>
              <a:t>(HDFS)</a:t>
            </a:r>
            <a:r>
              <a:rPr lang="zh-TW" altLang="en-US" dirty="0">
                <a:latin typeface="微軟正黑體 Light" panose="020B0304030504040204" pitchFamily="34" charset="-120"/>
                <a:ea typeface="微軟正黑體 Light" panose="020B0304030504040204" pitchFamily="34" charset="-120"/>
              </a:rPr>
              <a:t>將</a:t>
            </a:r>
            <a:r>
              <a:rPr lang="en-US" altLang="zh-TW" dirty="0">
                <a:latin typeface="微軟正黑體 Light" panose="020B0304030504040204" pitchFamily="34" charset="-120"/>
                <a:ea typeface="微軟正黑體 Light" panose="020B0304030504040204" pitchFamily="34" charset="-120"/>
              </a:rPr>
              <a:t>TB</a:t>
            </a:r>
            <a:r>
              <a:rPr lang="zh-TW" altLang="en-US" dirty="0">
                <a:latin typeface="微軟正黑體 Light" panose="020B0304030504040204" pitchFamily="34" charset="-120"/>
                <a:ea typeface="微軟正黑體 Light" panose="020B0304030504040204" pitchFamily="34" charset="-120"/>
              </a:rPr>
              <a:t>、</a:t>
            </a:r>
            <a:r>
              <a:rPr lang="en-US" altLang="zh-TW" dirty="0">
                <a:latin typeface="微軟正黑體 Light" panose="020B0304030504040204" pitchFamily="34" charset="-120"/>
                <a:ea typeface="微軟正黑體 Light" panose="020B0304030504040204" pitchFamily="34" charset="-120"/>
              </a:rPr>
              <a:t>PB</a:t>
            </a:r>
            <a:r>
              <a:rPr lang="zh-TW" altLang="en-US" dirty="0">
                <a:latin typeface="微軟正黑體 Light" panose="020B0304030504040204" pitchFamily="34" charset="-120"/>
                <a:ea typeface="微軟正黑體 Light" panose="020B0304030504040204" pitchFamily="34" charset="-120"/>
              </a:rPr>
              <a:t>等級的</a:t>
            </a:r>
            <a:r>
              <a:rPr lang="zh-TW" altLang="en-US" dirty="0" smtClean="0">
                <a:latin typeface="微軟正黑體 Light" panose="020B0304030504040204" pitchFamily="34" charset="-120"/>
                <a:ea typeface="微軟正黑體 Light" panose="020B0304030504040204" pitchFamily="34" charset="-120"/>
              </a:rPr>
              <a:t>資料</a:t>
            </a:r>
            <a:endParaRPr lang="en-US" altLang="zh-TW" dirty="0" smtClean="0">
              <a:latin typeface="微軟正黑體 Light" panose="020B0304030504040204" pitchFamily="34" charset="-120"/>
              <a:ea typeface="微軟正黑體 Light" panose="020B0304030504040204" pitchFamily="34" charset="-120"/>
            </a:endParaRPr>
          </a:p>
          <a:p>
            <a:pPr>
              <a:lnSpc>
                <a:spcPct val="150000"/>
              </a:lnSpc>
            </a:pPr>
            <a:r>
              <a:rPr lang="zh-TW" altLang="en-US" dirty="0" smtClean="0">
                <a:latin typeface="微軟正黑體 Light" panose="020B0304030504040204" pitchFamily="34" charset="-120"/>
                <a:ea typeface="微軟正黑體 Light" panose="020B0304030504040204" pitchFamily="34" charset="-120"/>
              </a:rPr>
              <a:t>透過</a:t>
            </a:r>
            <a:r>
              <a:rPr lang="en-US" altLang="zh-TW" dirty="0" err="1">
                <a:latin typeface="微軟正黑體 Light" panose="020B0304030504040204" pitchFamily="34" charset="-120"/>
                <a:ea typeface="微軟正黑體 Light" panose="020B0304030504040204" pitchFamily="34" charset="-120"/>
              </a:rPr>
              <a:t>MapReduce</a:t>
            </a:r>
            <a:r>
              <a:rPr lang="zh-TW" altLang="en-US" dirty="0">
                <a:latin typeface="微軟正黑體 Light" panose="020B0304030504040204" pitchFamily="34" charset="-120"/>
                <a:ea typeface="微軟正黑體 Light" panose="020B0304030504040204" pitchFamily="34" charset="-120"/>
              </a:rPr>
              <a:t>平行運算架構節省資料處理時間</a:t>
            </a:r>
            <a:endParaRPr lang="en-US" altLang="zh-TW" dirty="0">
              <a:latin typeface="微軟正黑體 Light" panose="020B0304030504040204" pitchFamily="34" charset="-120"/>
              <a:ea typeface="微軟正黑體 Light" panose="020B0304030504040204" pitchFamily="34" charset="-120"/>
            </a:endParaRPr>
          </a:p>
          <a:p>
            <a:pPr>
              <a:lnSpc>
                <a:spcPct val="150000"/>
              </a:lnSpc>
            </a:pPr>
            <a:r>
              <a:rPr lang="en-US" altLang="zh-TW" dirty="0">
                <a:latin typeface="微軟正黑體 Light" panose="020B0304030504040204" pitchFamily="34" charset="-120"/>
                <a:ea typeface="微軟正黑體 Light" panose="020B0304030504040204" pitchFamily="34" charset="-120"/>
              </a:rPr>
              <a:t>Map:</a:t>
            </a:r>
            <a:r>
              <a:rPr lang="zh-TW" altLang="en-US" dirty="0">
                <a:latin typeface="微軟正黑體 Light" panose="020B0304030504040204" pitchFamily="34" charset="-120"/>
                <a:ea typeface="微軟正黑體 Light" panose="020B0304030504040204" pitchFamily="34" charset="-120"/>
              </a:rPr>
              <a:t>將需要處理的資料分散成小單元出去，讓大量的處理器平行分工</a:t>
            </a:r>
            <a:endParaRPr lang="en-US" altLang="zh-TW" dirty="0">
              <a:latin typeface="微軟正黑體 Light" panose="020B0304030504040204" pitchFamily="34" charset="-120"/>
              <a:ea typeface="微軟正黑體 Light" panose="020B0304030504040204" pitchFamily="34" charset="-120"/>
            </a:endParaRPr>
          </a:p>
          <a:p>
            <a:pPr>
              <a:lnSpc>
                <a:spcPct val="150000"/>
              </a:lnSpc>
            </a:pPr>
            <a:r>
              <a:rPr lang="en-US" altLang="zh-TW" dirty="0">
                <a:latin typeface="微軟正黑體 Light" panose="020B0304030504040204" pitchFamily="34" charset="-120"/>
                <a:ea typeface="微軟正黑體 Light" panose="020B0304030504040204" pitchFamily="34" charset="-120"/>
              </a:rPr>
              <a:t>Reduce:</a:t>
            </a:r>
            <a:r>
              <a:rPr lang="zh-TW" altLang="en-US" dirty="0">
                <a:latin typeface="微軟正黑體 Light" panose="020B0304030504040204" pitchFamily="34" charset="-120"/>
                <a:ea typeface="微軟正黑體 Light" panose="020B0304030504040204" pitchFamily="34" charset="-120"/>
              </a:rPr>
              <a:t>再將結果收回，類似於</a:t>
            </a:r>
            <a:r>
              <a:rPr lang="en-US" altLang="zh-TW" dirty="0">
                <a:latin typeface="微軟正黑體 Light" panose="020B0304030504040204" pitchFamily="34" charset="-120"/>
                <a:ea typeface="微軟正黑體 Light" panose="020B0304030504040204" pitchFamily="34" charset="-120"/>
              </a:rPr>
              <a:t>divide</a:t>
            </a:r>
            <a:r>
              <a:rPr lang="zh-TW" altLang="en-US" dirty="0">
                <a:latin typeface="微軟正黑體 Light" panose="020B0304030504040204" pitchFamily="34" charset="-120"/>
                <a:ea typeface="微軟正黑體 Light" panose="020B0304030504040204" pitchFamily="34" charset="-120"/>
              </a:rPr>
              <a:t> </a:t>
            </a:r>
            <a:r>
              <a:rPr lang="en-US" altLang="zh-TW" dirty="0">
                <a:latin typeface="微軟正黑體 Light" panose="020B0304030504040204" pitchFamily="34" charset="-120"/>
                <a:ea typeface="微軟正黑體 Light" panose="020B0304030504040204" pitchFamily="34" charset="-120"/>
              </a:rPr>
              <a:t>and</a:t>
            </a:r>
            <a:r>
              <a:rPr lang="zh-TW" altLang="en-US" dirty="0">
                <a:latin typeface="微軟正黑體 Light" panose="020B0304030504040204" pitchFamily="34" charset="-120"/>
                <a:ea typeface="微軟正黑體 Light" panose="020B0304030504040204" pitchFamily="34" charset="-120"/>
              </a:rPr>
              <a:t> </a:t>
            </a:r>
            <a:r>
              <a:rPr lang="en-US" altLang="zh-TW" dirty="0">
                <a:latin typeface="微軟正黑體 Light" panose="020B0304030504040204" pitchFamily="34" charset="-120"/>
                <a:ea typeface="微軟正黑體 Light" panose="020B0304030504040204" pitchFamily="34" charset="-120"/>
              </a:rPr>
              <a:t>conquer</a:t>
            </a:r>
          </a:p>
          <a:p>
            <a:endParaRPr lang="zh-TW" altLang="en-US" dirty="0"/>
          </a:p>
        </p:txBody>
      </p:sp>
    </p:spTree>
    <p:custDataLst>
      <p:tags r:id="rId1"/>
    </p:custDataLst>
    <p:extLst>
      <p:ext uri="{BB962C8B-B14F-4D97-AF65-F5344CB8AC3E}">
        <p14:creationId xmlns:p14="http://schemas.microsoft.com/office/powerpoint/2010/main" val="98137602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software(</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CMS</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可以當作是作業環境的管理，它包含</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u="sng"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runtime</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、作業排程、資源管理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等等。</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也可以透過</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API</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做為部屬環境和基礎設施間的橋樑。</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en-US" altLang="zh-TW"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 </a:t>
            </a:r>
            <a:r>
              <a:rPr lang="en-US" altLang="zh-TW" sz="18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Runtimes</a:t>
            </a:r>
            <a:r>
              <a:rPr lang="zh-TW" altLang="en-US"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有利於整合</a:t>
            </a:r>
            <a:r>
              <a:rPr lang="en-US" altLang="zh-TW" sz="1800" dirty="0" err="1">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工具和</a:t>
            </a:r>
            <a:r>
              <a:rPr lang="en-US" altLang="zh-TW" sz="18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workflows</a:t>
            </a:r>
          </a:p>
          <a:p>
            <a:pPr>
              <a:lnSpc>
                <a:spcPct val="150000"/>
              </a:lnSpc>
              <a:spcBef>
                <a:spcPts val="0"/>
              </a:spcBef>
            </a:pPr>
            <a:r>
              <a:rPr lang="en-US" altLang="zh-TW"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b="1"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則可</a:t>
            </a:r>
            <a:r>
              <a:rPr lang="zh-TW" altLang="en-US"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加速並簡化應用程式的生命週期、在不同環境間的轉換、優化資源</a:t>
            </a: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endPar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需要注意的是</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年預估</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&gt;75%</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企業會使用</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u="sng"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applications</a:t>
            </a:r>
          </a:p>
          <a:p>
            <a:pPr>
              <a:lnSpc>
                <a:spcPct val="150000"/>
              </a:lnSpc>
              <a:spcBef>
                <a:spcPts val="0"/>
              </a:spcBef>
            </a:pPr>
            <a:r>
              <a:rPr lang="en-US" altLang="zh-TW" sz="1800" dirty="0" smtClean="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   </a:t>
            </a:r>
            <a:endPar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3100845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zh-TW" altLang="en-US" sz="2400" b="1" dirty="0" smtClean="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需要注意的是</a:t>
            </a:r>
            <a:r>
              <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rPr>
              <a:t>windows</a:t>
            </a: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環境是落後於</a:t>
            </a:r>
            <a:r>
              <a:rPr lang="en-US" altLang="zh-TW" sz="2000" dirty="0" err="1" smtClean="0">
                <a:latin typeface="微軟正黑體 Light" panose="020B0304030504040204" pitchFamily="34" charset="-120"/>
                <a:ea typeface="微軟正黑體 Light" panose="020B0304030504040204" pitchFamily="34" charset="-120"/>
                <a:cs typeface="Arial" panose="020B0604020202020204" pitchFamily="34" charset="0"/>
              </a:rPr>
              <a:t>linux</a:t>
            </a: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環境的，文中也提到</a:t>
            </a:r>
            <a:endPar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什麼組織適合使用</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18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management?</a:t>
            </a:r>
          </a:p>
          <a:p>
            <a:pPr marL="342900" indent="-342900">
              <a:lnSpc>
                <a:spcPct val="150000"/>
              </a:lnSpc>
              <a:spcBef>
                <a:spcPts val="0"/>
              </a:spcBef>
              <a:buFont typeface="Arial" panose="020B0604020202020204" pitchFamily="34" charset="0"/>
              <a:buChar char="•"/>
            </a:pP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導向</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有意願使用微服務</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1800" dirty="0" err="1" smtClean="0">
                <a:latin typeface="微軟正黑體 Light" panose="020B0304030504040204" pitchFamily="34" charset="-120"/>
                <a:ea typeface="微軟正黑體 Light" panose="020B0304030504040204" pitchFamily="34" charset="-120"/>
                <a:cs typeface="Arial" panose="020B0604020202020204" pitchFamily="34" charset="0"/>
              </a:rPr>
              <a:t>microservices</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架構</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並且擁有可擴展性，</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高容量</a:t>
            </a:r>
            <a:r>
              <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rPr>
              <a:t>(high-volume)</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應用程式</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想在相同設施的情況下提高軟體速度</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342900" indent="-342900">
              <a:lnSpc>
                <a:spcPct val="150000"/>
              </a:lnSpc>
              <a:spcBef>
                <a:spcPts val="0"/>
              </a:spcBef>
              <a:buFont typeface="Arial" panose="020B0604020202020204" pitchFamily="34" charset="0"/>
              <a:buChar char="•"/>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對組織而言擴展時間、優先供應這兩個因素是非常重要的</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36766219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4AD0BFF-A276-4425-AE87-DCC08444EBE3}"/>
              </a:ext>
            </a:extLst>
          </p:cNvPr>
          <p:cNvSpPr>
            <a:spLocks noGrp="1"/>
          </p:cNvSpPr>
          <p:nvPr>
            <p:ph type="title"/>
          </p:nvPr>
        </p:nvSpPr>
        <p:spPr>
          <a:xfrm>
            <a:off x="0" y="-43543"/>
            <a:ext cx="9144000" cy="904242"/>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chemeClr val="bg1"/>
                </a:solidFill>
                <a:latin typeface="標楷體" panose="03000509000000000000" pitchFamily="65" charset="-120"/>
                <a:ea typeface="標楷體" panose="03000509000000000000" pitchFamily="65" charset="-120"/>
              </a:rPr>
              <a:t>No. 3</a:t>
            </a:r>
            <a:r>
              <a:rPr lang="en-US" altLang="zh-TW" sz="2800" dirty="0" smtClean="0">
                <a:solidFill>
                  <a:schemeClr val="bg1"/>
                </a:solidFill>
                <a:latin typeface="標楷體" panose="03000509000000000000" pitchFamily="65" charset="-120"/>
                <a:ea typeface="標楷體" panose="03000509000000000000" pitchFamily="65" charset="-120"/>
              </a:rPr>
              <a:t>: Container Management</a:t>
            </a:r>
            <a:endParaRPr lang="zh-TW" altLang="en-US" sz="28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 xmlns:a16="http://schemas.microsoft.com/office/drawing/2014/main" id="{F798CC88-01A9-40E8-BEB1-9C272FD6B910}"/>
              </a:ext>
            </a:extLst>
          </p:cNvPr>
          <p:cNvSpPr>
            <a:spLocks noGrp="1"/>
          </p:cNvSpPr>
          <p:nvPr>
            <p:ph idx="10"/>
          </p:nvPr>
        </p:nvSpPr>
        <p:spPr>
          <a:xfrm>
            <a:off x="200025" y="962727"/>
            <a:ext cx="8712968" cy="3939902"/>
          </a:xfrm>
        </p:spPr>
        <p:txBody>
          <a:bodyPr/>
          <a:lstStyle/>
          <a:p>
            <a:pPr>
              <a:lnSpc>
                <a:spcPct val="150000"/>
              </a:lnSpc>
              <a:spcBef>
                <a:spcPts val="0"/>
              </a:spcBef>
            </a:pPr>
            <a:r>
              <a:rPr lang="en-US" altLang="zh-TW" sz="2400" b="1" dirty="0" smtClean="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Kubernetes(k8s):</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是由</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開發並開源的系統，專門用以自動化部屬、彈性擴充及容器應用管理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具</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分散式</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叢集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架構等功能。</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管理功能特性</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marL="342900" indent="-342900">
              <a:lnSpc>
                <a:spcPct val="150000"/>
              </a:lnSpc>
              <a:spcBef>
                <a:spcPts val="0"/>
              </a:spcBef>
              <a:buAutoNum type="arabicParenBoth"/>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多</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租戶管理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介面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平台擴充</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性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(3)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高可用性管理</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介面</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應用</a:t>
            </a:r>
            <a:r>
              <a:rPr lang="zh-TW" altLang="en-US" sz="1800" b="1" dirty="0">
                <a:latin typeface="微軟正黑體 Light" panose="020B0304030504040204" pitchFamily="34" charset="-120"/>
                <a:ea typeface="微軟正黑體 Light" panose="020B0304030504040204" pitchFamily="34" charset="-120"/>
                <a:cs typeface="Arial" panose="020B0604020202020204" pitchFamily="34" charset="0"/>
              </a:rPr>
              <a:t>功能</a:t>
            </a:r>
            <a:r>
              <a:rPr lang="zh-TW" altLang="en-US" sz="1800" b="1" dirty="0" smtClean="0">
                <a:latin typeface="微軟正黑體 Light" panose="020B0304030504040204" pitchFamily="34" charset="-120"/>
                <a:ea typeface="微軟正黑體 Light" panose="020B0304030504040204" pitchFamily="34" charset="-120"/>
                <a:cs typeface="Arial" panose="020B0604020202020204" pitchFamily="34" charset="0"/>
              </a:rPr>
              <a:t>特性</a:t>
            </a:r>
            <a:r>
              <a:rPr lang="en-US" altLang="zh-TW" sz="1800"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marL="342900" indent="-342900">
              <a:lnSpc>
                <a:spcPct val="150000"/>
              </a:lnSpc>
              <a:spcBef>
                <a:spcPts val="0"/>
              </a:spcBef>
              <a:buAutoNum type="arabicParenBoth"/>
            </a:pP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滾動</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式</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升級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應用服務</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擴展性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(3)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自動化</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負載平衡 </a:t>
            </a:r>
            <a:r>
              <a:rPr lang="en-US" altLang="zh-TW" sz="1800" dirty="0">
                <a:latin typeface="微軟正黑體 Light" panose="020B0304030504040204" pitchFamily="34" charset="-120"/>
                <a:ea typeface="微軟正黑體 Light" panose="020B0304030504040204" pitchFamily="34" charset="-120"/>
                <a:cs typeface="Arial" panose="020B0604020202020204" pitchFamily="34" charset="0"/>
              </a:rPr>
              <a:t>(4) </a:t>
            </a:r>
            <a:r>
              <a:rPr lang="zh-TW" altLang="en-US" sz="1800" dirty="0">
                <a:latin typeface="微軟正黑體 Light" panose="020B0304030504040204" pitchFamily="34" charset="-120"/>
                <a:ea typeface="微軟正黑體 Light" panose="020B0304030504040204" pitchFamily="34" charset="-120"/>
                <a:cs typeface="Arial" panose="020B0604020202020204" pitchFamily="34" charset="0"/>
              </a:rPr>
              <a:t>自動重啟失能</a:t>
            </a:r>
            <a:r>
              <a:rPr lang="zh-TW" altLang="en-US" sz="1800" dirty="0" smtClean="0">
                <a:latin typeface="微軟正黑體 Light" panose="020B0304030504040204" pitchFamily="34" charset="-120"/>
                <a:ea typeface="微軟正黑體 Light" panose="020B0304030504040204" pitchFamily="34" charset="-120"/>
                <a:cs typeface="Arial" panose="020B0604020202020204" pitchFamily="34" charset="0"/>
              </a:rPr>
              <a:t>服務</a:t>
            </a:r>
            <a:endParaRPr lang="en-US" altLang="zh-TW" sz="18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但企業等級的</a:t>
            </a:r>
            <a:r>
              <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K8S</a:t>
            </a:r>
            <a:r>
              <a:rPr lang="zh-TW" altLang="en-US" sz="1800" u="sng" dirty="0" smtClean="0">
                <a:latin typeface="微軟正黑體 Light" panose="020B0304030504040204" pitchFamily="34" charset="-120"/>
                <a:ea typeface="微軟正黑體 Light" panose="020B0304030504040204" pitchFamily="34" charset="-120"/>
                <a:cs typeface="Arial" panose="020B0604020202020204" pitchFamily="34" charset="0"/>
              </a:rPr>
              <a:t>在安全性、網路、多租戶及穩定度上尚未成熟。</a:t>
            </a:r>
            <a:endParaRPr lang="en-US" altLang="zh-TW" sz="1800" u="sng" dirty="0" smtClean="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295275" y="1384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敏捷性和生產率的提高。他們通過分析IT和業務數據，從而獲得收益</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295275" y="139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關於用戶交互，業務活動和支持IT系統行為的見解。</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200025" y="1386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295275" y="1418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服務改善和成本降低。他們通過大大節省時間和精力來做到這一點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295275" y="1431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確定正常運行時間和性能問題的原因。行為預測通知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295275" y="144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預測可以支持資源優化工作。</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00025" y="1420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295275" y="1465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風險緩解。他們通過分析監視，配置和服務台數據來做到這一點。他們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295275" y="147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從操作和安全角度識別異常。</a:t>
            </a:r>
            <a:endPar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200025" y="146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636B70"/>
                </a:solidFill>
                <a:effectLst/>
                <a:latin typeface="Arial" panose="020B0604020202020204" pitchFamily="34" charset="0"/>
                <a:ea typeface="Times" panose="02020603050405020304" pitchFamily="18" charset="0"/>
              </a:rPr>
              <a:t>■</a:t>
            </a:r>
            <a:endPar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295275" y="150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競爭差異/破壞。他們通過對市場的快速響應來做到這一點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295275" y="151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424242"/>
                </a:solidFill>
                <a:effectLst/>
                <a:latin typeface="Arial" panose="020B0604020202020204" pitchFamily="34" charset="0"/>
                <a:ea typeface="Times" panose="02020603050405020304" pitchFamily="18" charset="0"/>
              </a:rPr>
              <a:t>和基於機器的班次分析得出的最終用戶需求。</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155233925"/>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2|6.6|3.6|4.9"/>
</p:tagLst>
</file>

<file path=ppt/tags/tag10.xml><?xml version="1.0" encoding="utf-8"?>
<p:tagLst xmlns:a="http://schemas.openxmlformats.org/drawingml/2006/main" xmlns:r="http://schemas.openxmlformats.org/officeDocument/2006/relationships" xmlns:p="http://schemas.openxmlformats.org/presentationml/2006/main">
  <p:tag name="TIMING" val="|6.2|6.6|3.6|4.9"/>
</p:tagLst>
</file>

<file path=ppt/tags/tag11.xml><?xml version="1.0" encoding="utf-8"?>
<p:tagLst xmlns:a="http://schemas.openxmlformats.org/drawingml/2006/main" xmlns:r="http://schemas.openxmlformats.org/officeDocument/2006/relationships" xmlns:p="http://schemas.openxmlformats.org/presentationml/2006/main">
  <p:tag name="TIMING" val="|6.2|6.6|3.6|4.9"/>
</p:tagLst>
</file>

<file path=ppt/tags/tag12.xml><?xml version="1.0" encoding="utf-8"?>
<p:tagLst xmlns:a="http://schemas.openxmlformats.org/drawingml/2006/main" xmlns:r="http://schemas.openxmlformats.org/officeDocument/2006/relationships" xmlns:p="http://schemas.openxmlformats.org/presentationml/2006/main">
  <p:tag name="TIMING" val="|6.2|6.6|3.6|4.9"/>
</p:tagLst>
</file>

<file path=ppt/tags/tag13.xml><?xml version="1.0" encoding="utf-8"?>
<p:tagLst xmlns:a="http://schemas.openxmlformats.org/drawingml/2006/main" xmlns:r="http://schemas.openxmlformats.org/officeDocument/2006/relationships" xmlns:p="http://schemas.openxmlformats.org/presentationml/2006/main">
  <p:tag name="TIMING" val="|6.2|6.6|3.6|4.9"/>
</p:tagLst>
</file>

<file path=ppt/tags/tag14.xml><?xml version="1.0" encoding="utf-8"?>
<p:tagLst xmlns:a="http://schemas.openxmlformats.org/drawingml/2006/main" xmlns:r="http://schemas.openxmlformats.org/officeDocument/2006/relationships" xmlns:p="http://schemas.openxmlformats.org/presentationml/2006/main">
  <p:tag name="TIMING" val="|6.2|6.6|3.6|4.9"/>
</p:tagLst>
</file>

<file path=ppt/tags/tag15.xml><?xml version="1.0" encoding="utf-8"?>
<p:tagLst xmlns:a="http://schemas.openxmlformats.org/drawingml/2006/main" xmlns:r="http://schemas.openxmlformats.org/officeDocument/2006/relationships" xmlns:p="http://schemas.openxmlformats.org/presentationml/2006/main">
  <p:tag name="TIMING" val="|6.2|6.6|3.6|4.9"/>
</p:tagLst>
</file>

<file path=ppt/tags/tag16.xml><?xml version="1.0" encoding="utf-8"?>
<p:tagLst xmlns:a="http://schemas.openxmlformats.org/drawingml/2006/main" xmlns:r="http://schemas.openxmlformats.org/officeDocument/2006/relationships" xmlns:p="http://schemas.openxmlformats.org/presentationml/2006/main">
  <p:tag name="TIMING" val="|6.2|6.6|3.6|4.9"/>
</p:tagLst>
</file>

<file path=ppt/tags/tag17.xml><?xml version="1.0" encoding="utf-8"?>
<p:tagLst xmlns:a="http://schemas.openxmlformats.org/drawingml/2006/main" xmlns:r="http://schemas.openxmlformats.org/officeDocument/2006/relationships" xmlns:p="http://schemas.openxmlformats.org/presentationml/2006/main">
  <p:tag name="TIMING" val="|6.2|6.6|3.6|4.9"/>
</p:tagLst>
</file>

<file path=ppt/tags/tag18.xml><?xml version="1.0" encoding="utf-8"?>
<p:tagLst xmlns:a="http://schemas.openxmlformats.org/drawingml/2006/main" xmlns:r="http://schemas.openxmlformats.org/officeDocument/2006/relationships" xmlns:p="http://schemas.openxmlformats.org/presentationml/2006/main">
  <p:tag name="TIMING" val="|6.2|6.6|3.6|4.9"/>
</p:tagLst>
</file>

<file path=ppt/tags/tag19.xml><?xml version="1.0" encoding="utf-8"?>
<p:tagLst xmlns:a="http://schemas.openxmlformats.org/drawingml/2006/main" xmlns:r="http://schemas.openxmlformats.org/officeDocument/2006/relationships" xmlns:p="http://schemas.openxmlformats.org/presentationml/2006/main">
  <p:tag name="TIMING" val="|6.2|6.6|3.6|4.9"/>
</p:tagLst>
</file>

<file path=ppt/tags/tag2.xml><?xml version="1.0" encoding="utf-8"?>
<p:tagLst xmlns:a="http://schemas.openxmlformats.org/drawingml/2006/main" xmlns:r="http://schemas.openxmlformats.org/officeDocument/2006/relationships" xmlns:p="http://schemas.openxmlformats.org/presentationml/2006/main">
  <p:tag name="TIMING" val="|6.2|6.6|3.6|4.9"/>
</p:tagLst>
</file>

<file path=ppt/tags/tag20.xml><?xml version="1.0" encoding="utf-8"?>
<p:tagLst xmlns:a="http://schemas.openxmlformats.org/drawingml/2006/main" xmlns:r="http://schemas.openxmlformats.org/officeDocument/2006/relationships" xmlns:p="http://schemas.openxmlformats.org/presentationml/2006/main">
  <p:tag name="TIMING" val="|6.2|6.6|3.6|4.9"/>
</p:tagLst>
</file>

<file path=ppt/tags/tag21.xml><?xml version="1.0" encoding="utf-8"?>
<p:tagLst xmlns:a="http://schemas.openxmlformats.org/drawingml/2006/main" xmlns:r="http://schemas.openxmlformats.org/officeDocument/2006/relationships" xmlns:p="http://schemas.openxmlformats.org/presentationml/2006/main">
  <p:tag name="TIMING" val="|6.2|6.6|3.6|4.9"/>
</p:tagLst>
</file>

<file path=ppt/tags/tag22.xml><?xml version="1.0" encoding="utf-8"?>
<p:tagLst xmlns:a="http://schemas.openxmlformats.org/drawingml/2006/main" xmlns:r="http://schemas.openxmlformats.org/officeDocument/2006/relationships" xmlns:p="http://schemas.openxmlformats.org/presentationml/2006/main">
  <p:tag name="TIMING" val="|6.2|6.6|3.6|4.9"/>
</p:tagLst>
</file>

<file path=ppt/tags/tag3.xml><?xml version="1.0" encoding="utf-8"?>
<p:tagLst xmlns:a="http://schemas.openxmlformats.org/drawingml/2006/main" xmlns:r="http://schemas.openxmlformats.org/officeDocument/2006/relationships" xmlns:p="http://schemas.openxmlformats.org/presentationml/2006/main">
  <p:tag name="TIMING" val="|6.2|6.6|3.6|4.9"/>
</p:tagLst>
</file>

<file path=ppt/tags/tag4.xml><?xml version="1.0" encoding="utf-8"?>
<p:tagLst xmlns:a="http://schemas.openxmlformats.org/drawingml/2006/main" xmlns:r="http://schemas.openxmlformats.org/officeDocument/2006/relationships" xmlns:p="http://schemas.openxmlformats.org/presentationml/2006/main">
  <p:tag name="TIMING" val="|6.2|6.6|3.6|4.9"/>
</p:tagLst>
</file>

<file path=ppt/tags/tag5.xml><?xml version="1.0" encoding="utf-8"?>
<p:tagLst xmlns:a="http://schemas.openxmlformats.org/drawingml/2006/main" xmlns:r="http://schemas.openxmlformats.org/officeDocument/2006/relationships" xmlns:p="http://schemas.openxmlformats.org/presentationml/2006/main">
  <p:tag name="TIMING" val="|6.2|6.6|3.6|4.9"/>
</p:tagLst>
</file>

<file path=ppt/tags/tag6.xml><?xml version="1.0" encoding="utf-8"?>
<p:tagLst xmlns:a="http://schemas.openxmlformats.org/drawingml/2006/main" xmlns:r="http://schemas.openxmlformats.org/officeDocument/2006/relationships" xmlns:p="http://schemas.openxmlformats.org/presentationml/2006/main">
  <p:tag name="TIMING" val="|6.2|6.6|3.6|4.9"/>
</p:tagLst>
</file>

<file path=ppt/tags/tag7.xml><?xml version="1.0" encoding="utf-8"?>
<p:tagLst xmlns:a="http://schemas.openxmlformats.org/drawingml/2006/main" xmlns:r="http://schemas.openxmlformats.org/officeDocument/2006/relationships" xmlns:p="http://schemas.openxmlformats.org/presentationml/2006/main">
  <p:tag name="TIMING" val="|6.2|6.6|3.6|4.9"/>
</p:tagLst>
</file>

<file path=ppt/tags/tag8.xml><?xml version="1.0" encoding="utf-8"?>
<p:tagLst xmlns:a="http://schemas.openxmlformats.org/drawingml/2006/main" xmlns:r="http://schemas.openxmlformats.org/officeDocument/2006/relationships" xmlns:p="http://schemas.openxmlformats.org/presentationml/2006/main">
  <p:tag name="TIMING" val="|6.2|6.6|3.6|4.9"/>
</p:tagLst>
</file>

<file path=ppt/tags/tag9.xml><?xml version="1.0" encoding="utf-8"?>
<p:tagLst xmlns:a="http://schemas.openxmlformats.org/drawingml/2006/main" xmlns:r="http://schemas.openxmlformats.org/officeDocument/2006/relationships" xmlns:p="http://schemas.openxmlformats.org/presentationml/2006/main">
  <p:tag name="TIMING" val="|6.2|6.6|3.6|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19394</TotalTime>
  <Words>5249</Words>
  <Application>Microsoft Office PowerPoint</Application>
  <PresentationFormat>如螢幕大小 (16:9)</PresentationFormat>
  <Paragraphs>461</Paragraphs>
  <Slides>23</Slides>
  <Notes>22</Notes>
  <HiddenSlides>0</HiddenSlides>
  <MMClips>0</MMClips>
  <ScaleCrop>false</ScaleCrop>
  <HeadingPairs>
    <vt:vector size="4" baseType="variant">
      <vt:variant>
        <vt:lpstr>佈景主題</vt:lpstr>
      </vt:variant>
      <vt:variant>
        <vt:i4>2</vt:i4>
      </vt:variant>
      <vt:variant>
        <vt:lpstr>投影片標題</vt:lpstr>
      </vt:variant>
      <vt:variant>
        <vt:i4>23</vt:i4>
      </vt:variant>
    </vt:vector>
  </HeadingPairs>
  <TitlesOfParts>
    <vt:vector size="25" baseType="lpstr">
      <vt:lpstr>Office Theme</vt:lpstr>
      <vt:lpstr>Custom Design</vt:lpstr>
      <vt:lpstr>PowerPoint 簡報</vt:lpstr>
      <vt:lpstr> Introduction &amp; Overview</vt:lpstr>
      <vt:lpstr> Introduction &amp; Overview</vt:lpstr>
      <vt:lpstr> No. 1: Artificial Intelligence      for IT Operations (AIOps) Platforms</vt:lpstr>
      <vt:lpstr> No. 1: Artificial Intelligence      for IT Operations (AIOps) Platforms</vt:lpstr>
      <vt:lpstr> No. 1: Artificial Intelligence      for IT Operations (AIOps) Platforms</vt:lpstr>
      <vt:lpstr> No. 3: Container Management</vt:lpstr>
      <vt:lpstr> No. 3: Container Management</vt:lpstr>
      <vt:lpstr> No. 3: Container Management</vt:lpstr>
      <vt:lpstr> No. 3: Container Management</vt:lpstr>
      <vt:lpstr> No. 3: Container Management</vt:lpstr>
      <vt:lpstr> No. 4: Devops Toolchain</vt:lpstr>
      <vt:lpstr> No. 4: Devops Toolchain</vt:lpstr>
      <vt:lpstr> No. 4: Devops Toolchain</vt:lpstr>
      <vt:lpstr> No. 5: Edge Computing</vt:lpstr>
      <vt:lpstr> No. 5: Edge Computing</vt:lpstr>
      <vt:lpstr> No. 5: Edge Computing</vt:lpstr>
      <vt:lpstr> No. 6: Hybrid Cloud</vt:lpstr>
      <vt:lpstr> No. 6: Hybrid Cloud</vt:lpstr>
      <vt:lpstr> No. 10: Serverless Computing</vt:lpstr>
      <vt:lpstr> No. 10: Serverless Computing</vt:lpstr>
      <vt:lpstr> No. 10: Serverless Computing</vt:lpstr>
      <vt:lpstr> No. 10: Serverless Computing</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陸冠綸(Koren Lu)</cp:lastModifiedBy>
  <cp:revision>278</cp:revision>
  <dcterms:created xsi:type="dcterms:W3CDTF">2014-04-01T16:27:38Z</dcterms:created>
  <dcterms:modified xsi:type="dcterms:W3CDTF">2020-05-21T09:31:36Z</dcterms:modified>
</cp:coreProperties>
</file>