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notesSlides/notesSlide26.xml" ContentType="application/vnd.openxmlformats-officedocument.presentationml.notesSlide+xml"/>
  <Override PartName="/ppt/tags/tag10.xml" ContentType="application/vnd.openxmlformats-officedocument.presentationml.tags+xml"/>
  <Override PartName="/ppt/notesSlides/notesSlide27.xml" ContentType="application/vnd.openxmlformats-officedocument.presentationml.notesSlide+xml"/>
  <Override PartName="/ppt/tags/tag11.xml" ContentType="application/vnd.openxmlformats-officedocument.presentationml.tags+xml"/>
  <Override PartName="/ppt/notesSlides/notesSlide28.xml" ContentType="application/vnd.openxmlformats-officedocument.presentationml.notesSlide+xml"/>
  <Override PartName="/ppt/tags/tag12.xml" ContentType="application/vnd.openxmlformats-officedocument.presentationml.tags+xml"/>
  <Override PartName="/ppt/notesSlides/notesSlide29.xml" ContentType="application/vnd.openxmlformats-officedocument.presentationml.notesSlide+xml"/>
  <Override PartName="/ppt/tags/tag13.xml" ContentType="application/vnd.openxmlformats-officedocument.presentationml.tags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7"/>
  </p:notesMasterIdLst>
  <p:handoutMasterIdLst>
    <p:handoutMasterId r:id="rId38"/>
  </p:handoutMasterIdLst>
  <p:sldIdLst>
    <p:sldId id="389" r:id="rId3"/>
    <p:sldId id="429" r:id="rId4"/>
    <p:sldId id="430" r:id="rId5"/>
    <p:sldId id="391" r:id="rId6"/>
    <p:sldId id="393" r:id="rId7"/>
    <p:sldId id="396" r:id="rId8"/>
    <p:sldId id="395" r:id="rId9"/>
    <p:sldId id="392" r:id="rId10"/>
    <p:sldId id="397" r:id="rId11"/>
    <p:sldId id="431" r:id="rId12"/>
    <p:sldId id="402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7" r:id="rId22"/>
    <p:sldId id="369" r:id="rId23"/>
    <p:sldId id="428" r:id="rId24"/>
    <p:sldId id="377" r:id="rId25"/>
    <p:sldId id="424" r:id="rId26"/>
    <p:sldId id="426" r:id="rId27"/>
    <p:sldId id="427" r:id="rId28"/>
    <p:sldId id="423" r:id="rId29"/>
    <p:sldId id="418" r:id="rId30"/>
    <p:sldId id="432" r:id="rId31"/>
    <p:sldId id="370" r:id="rId32"/>
    <p:sldId id="413" r:id="rId33"/>
    <p:sldId id="414" r:id="rId34"/>
    <p:sldId id="412" r:id="rId35"/>
    <p:sldId id="415" r:id="rId36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429"/>
            <p14:sldId id="430"/>
            <p14:sldId id="391"/>
            <p14:sldId id="393"/>
            <p14:sldId id="396"/>
            <p14:sldId id="395"/>
            <p14:sldId id="392"/>
            <p14:sldId id="397"/>
            <p14:sldId id="431"/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7"/>
            <p14:sldId id="369"/>
            <p14:sldId id="428"/>
            <p14:sldId id="377"/>
            <p14:sldId id="424"/>
            <p14:sldId id="426"/>
            <p14:sldId id="427"/>
            <p14:sldId id="423"/>
            <p14:sldId id="418"/>
            <p14:sldId id="432"/>
            <p14:sldId id="370"/>
            <p14:sldId id="413"/>
            <p14:sldId id="414"/>
            <p14:sldId id="412"/>
            <p14:sldId id="4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DD79"/>
    <a:srgbClr val="B2D8A4"/>
    <a:srgbClr val="7BBD63"/>
    <a:srgbClr val="64BCAD"/>
    <a:srgbClr val="FFD85D"/>
    <a:srgbClr val="FFFF66"/>
    <a:srgbClr val="FD8003"/>
    <a:srgbClr val="CC6600"/>
    <a:srgbClr val="0A6FC2"/>
    <a:srgbClr val="084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0381" autoAdjust="0"/>
  </p:normalViewPr>
  <p:slideViewPr>
    <p:cSldViewPr>
      <p:cViewPr>
        <p:scale>
          <a:sx n="66" d="100"/>
          <a:sy n="66" d="100"/>
        </p:scale>
        <p:origin x="-1458" y="-72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0" y="1661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1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blog/ultimate-devops-tools-ecosystem-tutorial-part-2-plann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61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這裡的</a:t>
            </a:r>
            <a:r>
              <a:rPr lang="en-US" altLang="zh-TW" dirty="0" err="1" smtClean="0"/>
              <a:t>toString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String Builder</a:t>
            </a:r>
          </a:p>
          <a:p>
            <a:r>
              <a:rPr lang="zh-TW" altLang="en-US" dirty="0" smtClean="0"/>
              <a:t>沒辦法用</a:t>
            </a:r>
            <a:r>
              <a:rPr lang="en-US" altLang="zh-TW" dirty="0" smtClean="0"/>
              <a:t>source code</a:t>
            </a:r>
            <a:r>
              <a:rPr lang="zh-TW" altLang="en-US" dirty="0" smtClean="0"/>
              <a:t>知道原本的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長怎樣 </a:t>
            </a:r>
            <a:endParaRPr lang="en-US" altLang="zh-TW" dirty="0" smtClean="0"/>
          </a:p>
          <a:p>
            <a:r>
              <a:rPr lang="zh-TW" altLang="en-US" dirty="0" smtClean="0"/>
              <a:t>要故意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一次之後自己湊出下面的字串再去比對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第一行 先用</a:t>
            </a:r>
            <a:r>
              <a:rPr lang="en-US" altLang="zh-TW" dirty="0" err="1" smtClean="0"/>
              <a:t>getClass</a:t>
            </a:r>
            <a:r>
              <a:rPr lang="en-US" altLang="zh-TW" dirty="0" smtClean="0"/>
              <a:t>()</a:t>
            </a:r>
            <a:r>
              <a:rPr lang="en-US" altLang="zh-TW" dirty="0" err="1" smtClean="0"/>
              <a:t>getName</a:t>
            </a:r>
            <a:r>
              <a:rPr lang="zh-TW" altLang="en-US" dirty="0" smtClean="0"/>
              <a:t>拿到前面的名稱 後面取得</a:t>
            </a:r>
            <a:r>
              <a:rPr lang="en-US" altLang="zh-TW" dirty="0" err="1" smtClean="0"/>
              <a:t>hashCode</a:t>
            </a:r>
            <a:r>
              <a:rPr lang="zh-TW" altLang="en-US" dirty="0" smtClean="0"/>
              <a:t>後再轉成</a:t>
            </a:r>
            <a:r>
              <a:rPr lang="en-US" altLang="zh-TW" dirty="0" smtClean="0"/>
              <a:t>String</a:t>
            </a:r>
          </a:p>
          <a:p>
            <a:r>
              <a:rPr lang="zh-TW" altLang="en-US" dirty="0" smtClean="0"/>
              <a:t>試過</a:t>
            </a:r>
            <a:r>
              <a:rPr lang="en-US" altLang="zh-TW" dirty="0" smtClean="0"/>
              <a:t>\t </a:t>
            </a:r>
            <a:r>
              <a:rPr lang="zh-TW" altLang="en-US" dirty="0" smtClean="0"/>
              <a:t>空白 最後是用</a:t>
            </a:r>
            <a:r>
              <a:rPr lang="en-US" altLang="zh-TW" dirty="0" smtClean="0"/>
              <a:t>Line Separator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</a:t>
            </a:r>
            <a:r>
              <a:rPr lang="en-US" altLang="zh-TW" dirty="0" smtClean="0"/>
              <a:t>Assert</a:t>
            </a:r>
            <a:r>
              <a:rPr lang="zh-TW" altLang="en-US" dirty="0" smtClean="0"/>
              <a:t>的寫法只會測試</a:t>
            </a:r>
            <a:r>
              <a:rPr lang="en-US" altLang="zh-TW" dirty="0" smtClean="0"/>
              <a:t>53</a:t>
            </a:r>
            <a:r>
              <a:rPr lang="zh-TW" altLang="en-US" dirty="0" smtClean="0"/>
              <a:t> </a:t>
            </a:r>
            <a:r>
              <a:rPr lang="en-US" altLang="zh-TW" dirty="0" smtClean="0"/>
              <a:t>61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return</a:t>
            </a:r>
            <a:br>
              <a:rPr lang="en-US" altLang="zh-TW" dirty="0" smtClean="0"/>
            </a:br>
            <a:r>
              <a:rPr lang="zh-TW" altLang="en-US" dirty="0" smtClean="0"/>
              <a:t>中間</a:t>
            </a:r>
            <a:r>
              <a:rPr lang="en-US" altLang="zh-TW" dirty="0" smtClean="0"/>
              <a:t>paging</a:t>
            </a:r>
            <a:r>
              <a:rPr lang="zh-TW" altLang="en-US" dirty="0" smtClean="0"/>
              <a:t>那個</a:t>
            </a:r>
            <a:r>
              <a:rPr lang="en-US" altLang="zh-TW" dirty="0" err="1" smtClean="0"/>
              <a:t>BuildOrder</a:t>
            </a:r>
            <a:r>
              <a:rPr lang="zh-TW" altLang="en-US" dirty="0" smtClean="0"/>
              <a:t>要另外用</a:t>
            </a:r>
            <a:r>
              <a:rPr lang="en-US" altLang="zh-TW" dirty="0" err="1" smtClean="0"/>
              <a:t>argumentCaptor</a:t>
            </a:r>
            <a:r>
              <a:rPr lang="zh-TW" altLang="en-US" dirty="0" smtClean="0"/>
              <a:t>去取得回傳值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69</a:t>
            </a:r>
            <a:r>
              <a:rPr lang="zh-TW" altLang="en-US" dirty="0" smtClean="0"/>
              <a:t>行驗證是否有正確的取得數值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簡介那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36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第一項是敏捷 縮短開發時間 或硬體效能</a:t>
            </a:r>
            <a:endParaRPr lang="en-US" altLang="zh-TW" dirty="0" smtClean="0"/>
          </a:p>
          <a:p>
            <a:r>
              <a:rPr lang="zh-TW" altLang="en-US" dirty="0" smtClean="0"/>
              <a:t>可以理解為加快流程方法</a:t>
            </a:r>
            <a:endParaRPr lang="en-US" altLang="zh-TW" dirty="0" smtClean="0"/>
          </a:p>
          <a:p>
            <a:r>
              <a:rPr lang="zh-TW" altLang="en-US" dirty="0" smtClean="0"/>
              <a:t>第二項是可擴展性 系統延展性好不好 能不能應付突變的流量</a:t>
            </a:r>
            <a:endParaRPr lang="en-US" altLang="zh-TW" dirty="0" smtClean="0"/>
          </a:p>
          <a:p>
            <a:r>
              <a:rPr lang="zh-TW" altLang="en-US" dirty="0" smtClean="0"/>
              <a:t>可以直接看作是雲端的運用</a:t>
            </a:r>
            <a:endParaRPr lang="en-US" altLang="zh-TW" dirty="0" smtClean="0"/>
          </a:p>
          <a:p>
            <a:r>
              <a:rPr lang="zh-TW" altLang="en-US" dirty="0" smtClean="0"/>
              <a:t>第三個是有使用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ML</a:t>
            </a:r>
            <a:r>
              <a:rPr lang="zh-TW" altLang="en-US" dirty="0" smtClean="0"/>
              <a:t>技術的項目</a:t>
            </a:r>
            <a:endParaRPr lang="en-US" altLang="zh-TW" dirty="0" smtClean="0"/>
          </a:p>
          <a:p>
            <a:r>
              <a:rPr lang="zh-TW" altLang="en-US" dirty="0" smtClean="0"/>
              <a:t>我的主軸會以</a:t>
            </a:r>
            <a:r>
              <a:rPr lang="en-US" altLang="zh-TW" dirty="0" err="1" smtClean="0"/>
              <a:t>DevOps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toolchain</a:t>
            </a:r>
            <a:r>
              <a:rPr lang="zh-TW" altLang="en-US" dirty="0" smtClean="0"/>
              <a:t>為主再去帶到我們有用過的工具</a:t>
            </a:r>
            <a:endParaRPr lang="en-US" altLang="zh-TW" dirty="0" smtClean="0"/>
          </a:p>
          <a:p>
            <a:r>
              <a:rPr lang="zh-TW" altLang="en-US" dirty="0" smtClean="0"/>
              <a:t>和這裡說的</a:t>
            </a:r>
            <a:r>
              <a:rPr lang="en-US" altLang="zh-TW" dirty="0" smtClean="0"/>
              <a:t>container management &amp;</a:t>
            </a:r>
            <a:r>
              <a:rPr lang="en-US" altLang="zh-TW" dirty="0" err="1" smtClean="0"/>
              <a:t>AIOps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DevOps</a:t>
            </a:r>
            <a:r>
              <a:rPr lang="zh-TW" altLang="en-US" dirty="0" smtClean="0"/>
              <a:t>的定義是把「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」的流程自動化，來使得構建、測試、發布軟體能夠更加地快捷、頻繁和可靠。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讓右邊的流程部分盡可能的自動化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從二月到現在大部分學習的內容都在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黃色的流程部分盡可能的自動化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從二月到現在大部分八成時間都在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每一步驟搭配我們用的工具 然後運用上哪裡的優點呼應到報告裡她說的優點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6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這個是</a:t>
            </a:r>
            <a:r>
              <a:rPr lang="en-US" altLang="zh-TW" sz="16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的流程循環圖</a:t>
            </a:r>
            <a:endParaRPr lang="en-US" altLang="zh-TW" sz="16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pipeline activity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plan, create, verify, release,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configure,monitor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有些是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6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步驟有些是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8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步驟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create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會結合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build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會結合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 operate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左邊藍色是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的部分 右邊橘黃色是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Ops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的部分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下面四點是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有提到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tool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挑選的原則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對應不同的步驟需使用不同的軟體工具，各工具間配合度要高，現在則</a:t>
            </a:r>
            <a:r>
              <a:rPr lang="zh-TW" altLang="en-US" sz="1200" u="sng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有供應商將其整合</a:t>
            </a:r>
            <a:endParaRPr lang="en-US" altLang="zh-TW" sz="1200" u="none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像是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amazon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他的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AWS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cover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幾乎整個循環</a:t>
            </a:r>
            <a:endParaRPr lang="en-US" altLang="zh-TW" sz="1200" u="none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消除開發上的障礙，跨部門 團隊的訊息通知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工具可以檢視專案的健康度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是否正常 運作是否正常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交付流程自動化 這個是指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到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這段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(CD)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當程式通過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build test unit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test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後這個專案變成可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的就是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delivery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如果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出去就是要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---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同時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也是用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JAVA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撰寫，開發維護上沒有太多額外成本不須另外學習其他語言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比起在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class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裡寫一個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系統會自己判定結果 只須看最後結果節省很多時間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單元都獨立 由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啟動不會交互影響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Sonarqube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用於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scan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 smtClean="0">
                <a:latin typeface="+mn-lt"/>
                <a:ea typeface="+mn-ea"/>
              </a:rPr>
              <a:t>每一步驟搭配我們用的工具 然後運用上哪裡的優點呼應到報告裡她說的優點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400" dirty="0" smtClean="0">
                <a:hlinkClick r:id="rId3"/>
              </a:rPr>
              <a:t>https://www.blazemeter.com/blog/ultimate-devops-tools-ecosystem-tutorial-part-2-planning</a:t>
            </a:r>
            <a:endParaRPr lang="en-US" altLang="zh-TW" sz="1400" dirty="0" smtClean="0"/>
          </a:p>
          <a:p>
            <a:r>
              <a:rPr lang="en-US" altLang="zh-TW" sz="1300" dirty="0" err="1" smtClean="0">
                <a:latin typeface="+mn-lt"/>
                <a:ea typeface="+mn-ea"/>
              </a:rPr>
              <a:t>ca</a:t>
            </a:r>
            <a:r>
              <a:rPr lang="en-US" altLang="zh-TW" sz="1300" dirty="0" smtClean="0">
                <a:latin typeface="+mn-lt"/>
                <a:ea typeface="+mn-ea"/>
              </a:rPr>
              <a:t> agile central </a:t>
            </a:r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同時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也是用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JAVA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撰寫，開發維護上沒有太多額外成本不須另外學習其他語言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比起在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class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裡寫一個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系統會自己判定結果 只須看最後結果節省很多時間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單元都獨立 由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啟動不會交互影響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Sonarqube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用於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scan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及時拓樸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第一個能及時拓樸的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AIOPS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，把所有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management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的都同時結合 ，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IT Ops, NOC and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DevOps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人員很難在快速變動的環境下去找到問題跟解決問題 ，這個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real-time topology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就可以容易識別出現在整個系統的情況或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bug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，然後再回傳給相關的團隊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偵測根本變動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由於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bigpanda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整合了所有的平台，他能夠擷取任何的更動，像是管理規則改變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log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configue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改變都能透過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ML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去跑然後預測出這個變動對系統造成的潛在問題或漏洞呈現在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monitor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上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Highlight</a:t>
            </a:r>
            <a:r>
              <a:rPr lang="zh-TW" altLang="en-US" dirty="0" smtClean="0"/>
              <a:t>自己的重點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8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加大標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，包含不同階（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），階段用於邏輯切割，同一階段的任務以並列方式執行，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階段間是順序執行，上一個階段執行失敗，下一個階段就不會執行。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notesSlide" Target="../notesSlides/notesSlide23.xml"/><Relationship Id="rId7" Type="http://schemas.microsoft.com/office/2007/relationships/hdphoto" Target="../media/hdphoto3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32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36.tmp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37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8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產學實習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1812826"/>
            <a:ext cx="9382125" cy="43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>
                <a:solidFill>
                  <a:srgbClr val="01544C"/>
                </a:solidFill>
                <a:latin typeface="+mn-ea"/>
                <a:ea typeface="+mn-ea"/>
              </a:rPr>
              <a:t>1-4.Jenkins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n-ea"/>
                <a:ea typeface="+mn-ea"/>
              </a:rPr>
              <a:t>Pipeline</a:t>
            </a:r>
            <a:endParaRPr lang="zh-TW" altLang="en-US" dirty="0">
              <a:solidFill>
                <a:srgbClr val="01544C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3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1-5.CSLAW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09" y="24887"/>
            <a:ext cx="1165291" cy="66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1.@Before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每個</a:t>
            </a:r>
            <a:r>
              <a:rPr lang="en-US" altLang="zh-TW" dirty="0" smtClean="0">
                <a:latin typeface="+mn-ea"/>
              </a:rPr>
              <a:t>Test</a:t>
            </a:r>
            <a:r>
              <a:rPr lang="zh-TW" altLang="en-US" dirty="0" smtClean="0">
                <a:latin typeface="+mn-ea"/>
              </a:rPr>
              <a:t>前預做的動作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2.assertEquals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3036962"/>
            <a:ext cx="6937487" cy="2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第一行檔案資訊用</a:t>
            </a:r>
            <a:r>
              <a:rPr lang="en-US" altLang="zh-TW" dirty="0" err="1" smtClean="0">
                <a:latin typeface="+mn-ea"/>
              </a:rPr>
              <a:t>BaseStr</a:t>
            </a:r>
            <a:r>
              <a:rPr lang="zh-TW" altLang="en-US" dirty="0" smtClean="0">
                <a:latin typeface="+mn-ea"/>
              </a:rPr>
              <a:t>設定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項目前面的空格用</a:t>
            </a:r>
            <a:r>
              <a:rPr lang="en-US" altLang="zh-TW" dirty="0">
                <a:latin typeface="+mn-ea"/>
              </a:rPr>
              <a:t>Line </a:t>
            </a:r>
            <a:r>
              <a:rPr lang="en-US" altLang="zh-TW" dirty="0" smtClean="0">
                <a:latin typeface="+mn-ea"/>
              </a:rPr>
              <a:t>Separator</a:t>
            </a:r>
            <a:r>
              <a:rPr lang="zh-TW" altLang="en-US" dirty="0" smtClean="0">
                <a:latin typeface="+mn-ea"/>
              </a:rPr>
              <a:t>完成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2023914" y="2877964"/>
            <a:ext cx="6390968" cy="1656184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8" y="4765154"/>
            <a:ext cx="8688013" cy="1305107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0" y="4765154"/>
            <a:ext cx="736978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 smtClean="0">
                <a:latin typeface="+mn-ea"/>
              </a:rPr>
              <a:t>class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1.</a:t>
            </a:r>
            <a:r>
              <a:rPr lang="zh-TW" altLang="en-US" sz="1800" dirty="0" smtClean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@Mock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latin typeface="+mn-ea"/>
              </a:rPr>
              <a:t>@Before</a:t>
            </a:r>
            <a:r>
              <a:rPr lang="zh-TW" altLang="en-US" sz="1800" dirty="0">
                <a:latin typeface="+mn-ea"/>
              </a:rPr>
              <a:t>設定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物件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2.</a:t>
            </a:r>
            <a:r>
              <a:rPr lang="zh-TW" altLang="en-US" sz="1800" dirty="0" smtClean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再</a:t>
            </a:r>
            <a:r>
              <a:rPr lang="zh-TW" altLang="en-US" sz="1800" dirty="0">
                <a:latin typeface="+mn-ea"/>
              </a:rPr>
              <a:t>用</a:t>
            </a:r>
            <a:r>
              <a:rPr lang="en-US" altLang="zh-TW" sz="1800" dirty="0">
                <a:latin typeface="+mn-ea"/>
              </a:rPr>
              <a:t>when</a:t>
            </a:r>
            <a:r>
              <a:rPr lang="zh-TW" altLang="en-US" sz="1800" dirty="0">
                <a:latin typeface="+mn-ea"/>
              </a:rPr>
              <a:t>來回傳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值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" y="3036962"/>
            <a:ext cx="858695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/>
          <a:stretch/>
        </p:blipFill>
        <p:spPr>
          <a:xfrm>
            <a:off x="2383954" y="2406362"/>
            <a:ext cx="6975431" cy="178272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ArgumentCaptor</a:t>
            </a:r>
            <a:r>
              <a:rPr lang="zh-TW" altLang="en-US" dirty="0" smtClean="0">
                <a:latin typeface="+mn-ea"/>
              </a:rPr>
              <a:t>抓取</a:t>
            </a:r>
            <a:r>
              <a:rPr lang="en-US" altLang="zh-TW" dirty="0" smtClean="0">
                <a:latin typeface="+mn-ea"/>
              </a:rPr>
              <a:t>Mock</a:t>
            </a:r>
            <a:r>
              <a:rPr lang="zh-TW" altLang="en-US" dirty="0" smtClean="0">
                <a:latin typeface="+mn-ea"/>
              </a:rPr>
              <a:t>傳入值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2" y="4433972"/>
            <a:ext cx="7824851" cy="13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 smtClean="0"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- </a:t>
            </a:r>
            <a:r>
              <a:rPr lang="en-US" altLang="zh-TW" dirty="0" err="1" smtClean="0">
                <a:latin typeface="+mj-ea"/>
              </a:rPr>
              <a:t>DevOps</a:t>
            </a: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88136" y="282093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</a:t>
            </a:r>
            <a:r>
              <a:rPr lang="en-US" altLang="zh-TW" kern="0" dirty="0" smtClean="0">
                <a:solidFill>
                  <a:srgbClr val="000000"/>
                </a:solidFill>
              </a:rPr>
              <a:t>Code</a:t>
            </a:r>
            <a:endParaRPr lang="en-US" altLang="zh-TW" kern="0" dirty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Maven - Build</a:t>
            </a: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SonarQube</a:t>
            </a:r>
            <a:r>
              <a:rPr lang="en-US" altLang="zh-TW" kern="0" dirty="0" smtClean="0">
                <a:solidFill>
                  <a:srgbClr val="000000"/>
                </a:solidFill>
              </a:rPr>
              <a:t> -  Test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pPr marL="0" indent="0">
              <a:buNone/>
            </a:pP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6" y="5053186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 smtClean="0">
                <a:solidFill>
                  <a:srgbClr val="000000"/>
                </a:solidFill>
              </a:rPr>
              <a:t>基礎概念</a:t>
            </a:r>
            <a:r>
              <a:rPr lang="en-US" altLang="zh-TW" sz="2400" b="1" kern="0" dirty="0" smtClean="0">
                <a:solidFill>
                  <a:srgbClr val="000000"/>
                </a:solidFill>
              </a:rPr>
              <a:t>(</a:t>
            </a:r>
            <a:r>
              <a:rPr lang="zh-TW" altLang="en-US" sz="2400" b="1" kern="0" dirty="0" smtClean="0">
                <a:solidFill>
                  <a:srgbClr val="000000"/>
                </a:solidFill>
              </a:rPr>
              <a:t>方法</a:t>
            </a:r>
            <a:r>
              <a:rPr lang="en-US" altLang="zh-TW" sz="2400" b="1" kern="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7" name="Picture 2" descr="Fundamental of DevOps – Silicon 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82" y="876722"/>
            <a:ext cx="5040560" cy="25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9"/>
            <a:ext cx="10096500" cy="131687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Overview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56642"/>
            <a:ext cx="9721080" cy="6768752"/>
          </a:xfrm>
        </p:spPr>
      </p:pic>
      <p:sp>
        <p:nvSpPr>
          <p:cNvPr id="3" name="矩形 2"/>
          <p:cNvSpPr/>
          <p:nvPr/>
        </p:nvSpPr>
        <p:spPr>
          <a:xfrm>
            <a:off x="583754" y="4117082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76442" y="3469010"/>
            <a:ext cx="1728192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5762" y="3757042"/>
            <a:ext cx="1971820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6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2-1.Container Management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83" y="49732"/>
            <a:ext cx="1468597" cy="104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9115548" cy="1013619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1-2.DevOps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「軟體開發（</a:t>
            </a:r>
            <a:r>
              <a:rPr lang="en-US" altLang="zh-TW" sz="2400" dirty="0" err="1">
                <a:latin typeface="+mj-ea"/>
              </a:rPr>
              <a:t>Dev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zh-TW" altLang="en-US" sz="2400" dirty="0">
                <a:latin typeface="+mj-ea"/>
              </a:rPr>
              <a:t>與</a:t>
            </a:r>
            <a:r>
              <a:rPr lang="zh-TW" altLang="en-US" sz="2400" dirty="0" smtClean="0">
                <a:latin typeface="+mj-ea"/>
              </a:rPr>
              <a:t>「</a:t>
            </a:r>
            <a:r>
              <a:rPr lang="en-US" altLang="zh-TW" sz="2400" dirty="0" smtClean="0">
                <a:latin typeface="+mj-ea"/>
              </a:rPr>
              <a:t>IT</a:t>
            </a:r>
            <a:r>
              <a:rPr lang="zh-TW" altLang="en-US" sz="2400" dirty="0" smtClean="0">
                <a:latin typeface="+mj-ea"/>
              </a:rPr>
              <a:t>維運（</a:t>
            </a:r>
            <a:r>
              <a:rPr lang="en-US" altLang="zh-TW" sz="2400" dirty="0">
                <a:latin typeface="+mj-ea"/>
              </a:rPr>
              <a:t>Ops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7899" y="318097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Test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8" y="4981178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41" y="1236761"/>
            <a:ext cx="4320480" cy="21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5931" y="1130590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循環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Create(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code+build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Verify(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Configure(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Monitor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813" y1="62801" x2="43813" y2="62801"/>
                        <a14:foregroundMark x1="15313" y1="54237" x2="15313" y2="54237"/>
                        <a14:foregroundMark x1="23875" y1="36307" x2="23875" y2="36307"/>
                        <a14:foregroundMark x1="67625" y1="70116" x2="67625" y2="70116"/>
                        <a14:foregroundMark x1="78438" y1="66459" x2="78438" y2="66459"/>
                        <a14:foregroundMark x1="67313" y1="30687" x2="67313" y2="30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20550" r="8998" b="21232"/>
          <a:stretch/>
        </p:blipFill>
        <p:spPr bwMode="auto">
          <a:xfrm>
            <a:off x="4112146" y="1111300"/>
            <a:ext cx="57879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48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1184" y="2676922"/>
            <a:ext cx="7365316" cy="20161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1.</a:t>
            </a:r>
            <a:r>
              <a:rPr lang="zh-TW" altLang="en-US" sz="1800" dirty="0" smtClean="0"/>
              <a:t>專門用於測試</a:t>
            </a:r>
            <a:r>
              <a:rPr lang="en-US" altLang="zh-TW" sz="1800" dirty="0" smtClean="0"/>
              <a:t>JAVA</a:t>
            </a:r>
            <a:r>
              <a:rPr lang="zh-TW" altLang="en-US" sz="1800" dirty="0" smtClean="0"/>
              <a:t>語言</a:t>
            </a:r>
            <a:r>
              <a:rPr lang="zh-CN" altLang="en-US" sz="1800" dirty="0" smtClean="0"/>
              <a:t>。 </a:t>
            </a:r>
            <a:br>
              <a:rPr lang="zh-CN" altLang="en-US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啟動後，自動化測試，並判斷執行結果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不需要人為的干預。 </a:t>
            </a:r>
            <a:br>
              <a:rPr lang="zh-CN" altLang="en-US" sz="1800" dirty="0" smtClean="0"/>
            </a:br>
            <a:r>
              <a:rPr lang="en-US" altLang="zh-TW" sz="1800" dirty="0"/>
              <a:t>3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每個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測試</a:t>
            </a:r>
            <a:r>
              <a:rPr lang="zh-TW" altLang="en-US" sz="1800" dirty="0" smtClean="0"/>
              <a:t>案</a:t>
            </a:r>
            <a:r>
              <a:rPr lang="zh-CN" altLang="en-US" sz="1800" dirty="0" smtClean="0"/>
              <a:t>例相對獨立， 由</a:t>
            </a:r>
            <a:r>
              <a:rPr lang="en-US" altLang="zh-CN" sz="1800" dirty="0" err="1" smtClean="0"/>
              <a:t>Junit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啟動，</a:t>
            </a:r>
            <a:r>
              <a:rPr lang="zh-TW" altLang="en-US" sz="1800" dirty="0" smtClean="0"/>
              <a:t>交互影響很小</a:t>
            </a:r>
            <a:r>
              <a:rPr lang="zh-CN" altLang="en-US" sz="1800" dirty="0" smtClean="0"/>
              <a:t>。</a:t>
            </a:r>
            <a:br>
              <a:rPr lang="zh-CN" altLang="en-US" sz="1800" dirty="0" smtClean="0"/>
            </a:br>
            <a:endParaRPr lang="en-US" altLang="zh-TW" sz="18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01" b="75148" l="336" r="98322">
                        <a14:foregroundMark x1="33221" y1="46746" x2="33221" y2="46746"/>
                        <a14:foregroundMark x1="52349" y1="42012" x2="52349" y2="42012"/>
                        <a14:foregroundMark x1="50671" y1="26036" x2="50671" y2="26036"/>
                        <a14:foregroundMark x1="55034" y1="23669" x2="55034" y2="23669"/>
                        <a14:foregroundMark x1="59060" y1="54438" x2="59060" y2="54438"/>
                        <a14:foregroundMark x1="66779" y1="52071" x2="66779" y2="52071"/>
                        <a14:foregroundMark x1="66779" y1="63905" x2="66779" y2="63905"/>
                        <a14:foregroundMark x1="77852" y1="36095" x2="77852" y2="36095"/>
                        <a14:foregroundMark x1="77181" y1="56805" x2="77181" y2="56805"/>
                        <a14:foregroundMark x1="78523" y1="69231" x2="78523" y2="69231"/>
                        <a14:foregroundMark x1="38926" y1="66272" x2="38926" y2="66272"/>
                        <a14:foregroundMark x1="84899" y1="51479" x2="84899" y2="51479"/>
                        <a14:foregroundMark x1="35570" y1="36686" x2="35570" y2="36686"/>
                        <a14:foregroundMark x1="34228" y1="28994" x2="34228" y2="28994"/>
                        <a14:foregroundMark x1="32550" y1="26627" x2="32550" y2="26627"/>
                        <a14:foregroundMark x1="34564" y1="50888" x2="34564" y2="50888"/>
                        <a14:foregroundMark x1="34564" y1="59172" x2="34564" y2="59172"/>
                        <a14:foregroundMark x1="33221" y1="62722" x2="33221" y2="62722"/>
                        <a14:foregroundMark x1="52349" y1="57988" x2="52349" y2="57988"/>
                        <a14:foregroundMark x1="52013" y1="49112" x2="52013" y2="49112"/>
                        <a14:foregroundMark x1="46644" y1="71006" x2="46644" y2="71006"/>
                        <a14:foregroundMark x1="58054" y1="66272" x2="58054" y2="66272"/>
                        <a14:foregroundMark x1="68121" y1="65680" x2="68121" y2="65680"/>
                        <a14:foregroundMark x1="68456" y1="59172" x2="68456" y2="59172"/>
                        <a14:foregroundMark x1="86242" y1="50888" x2="86242" y2="50888"/>
                        <a14:foregroundMark x1="86577" y1="60355" x2="86577" y2="603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935"/>
          <a:stretch/>
        </p:blipFill>
        <p:spPr bwMode="auto">
          <a:xfrm>
            <a:off x="593792" y="2892946"/>
            <a:ext cx="1944818" cy="8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804" y1="58394" x2="15804" y2="58394"/>
                        <a14:foregroundMark x1="21526" y1="64234" x2="21526" y2="64234"/>
                        <a14:foregroundMark x1="31063" y1="52555" x2="31063" y2="52555"/>
                        <a14:foregroundMark x1="39782" y1="59124" x2="39782" y2="59124"/>
                        <a14:foregroundMark x1="44414" y1="56934" x2="44414" y2="56934"/>
                        <a14:foregroundMark x1="53678" y1="65693" x2="53678" y2="65693"/>
                        <a14:foregroundMark x1="56676" y1="59854" x2="56676" y2="59854"/>
                        <a14:foregroundMark x1="64305" y1="55474" x2="64305" y2="55474"/>
                        <a14:foregroundMark x1="71390" y1="57664" x2="71390" y2="57664"/>
                        <a14:foregroundMark x1="73297" y1="32117" x2="73297" y2="32117"/>
                        <a14:foregroundMark x1="80926" y1="33577" x2="80926" y2="33577"/>
                        <a14:foregroundMark x1="78747" y1="29927" x2="78747" y2="29927"/>
                        <a14:foregroundMark x1="83106" y1="30657" x2="83106" y2="30657"/>
                        <a14:backgroundMark x1="38965" y1="62774" x2="38965" y2="62774"/>
                        <a14:backgroundMark x1="85014" y1="37956" x2="85014" y2="37956"/>
                        <a14:backgroundMark x1="83106" y1="42336" x2="83106" y2="42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12" b="17334"/>
          <a:stretch/>
        </p:blipFill>
        <p:spPr bwMode="auto">
          <a:xfrm>
            <a:off x="0" y="5197202"/>
            <a:ext cx="335697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1184" y="4909170"/>
            <a:ext cx="9620569" cy="20161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1.</a:t>
            </a:r>
            <a:r>
              <a:rPr lang="zh-TW" altLang="en-US" sz="1800" dirty="0"/>
              <a:t>多項統計</a:t>
            </a:r>
            <a:r>
              <a:rPr lang="zh-TW" altLang="en-US" sz="1800" dirty="0" smtClean="0"/>
              <a:t>數據，如覆蓋率、代碼行數、安全性，檢核程式品質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800" dirty="0" smtClean="0"/>
              <a:t>2.Web</a:t>
            </a:r>
            <a:r>
              <a:rPr lang="zh-TW" altLang="en-US" sz="1800" dirty="0" smtClean="0"/>
              <a:t>圖表介面呈現易於檢視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800" dirty="0" smtClean="0"/>
              <a:t>3.</a:t>
            </a:r>
            <a:r>
              <a:rPr lang="zh-TW" altLang="en-US" sz="1800" dirty="0" smtClean="0"/>
              <a:t>可以與</a:t>
            </a:r>
            <a:r>
              <a:rPr lang="en-US" altLang="zh-TW" sz="1800" dirty="0" smtClean="0"/>
              <a:t>CI</a:t>
            </a:r>
            <a:r>
              <a:rPr lang="zh-TW" altLang="en-US" sz="1800" dirty="0" smtClean="0"/>
              <a:t>系統，如</a:t>
            </a:r>
            <a:r>
              <a:rPr lang="en-US" altLang="zh-TW" sz="1800" dirty="0" err="1" smtClean="0"/>
              <a:t>jenkins</a:t>
            </a:r>
            <a:r>
              <a:rPr lang="zh-TW" altLang="en-US" sz="1800" dirty="0" smtClean="0"/>
              <a:t>整合搭配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en-US" altLang="zh-TW" sz="18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34" y="4199076"/>
            <a:ext cx="6519908" cy="2849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9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pic>
        <p:nvPicPr>
          <p:cNvPr id="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7" y="2388890"/>
            <a:ext cx="9382125" cy="43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041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9235E-6 -2.70147E-6 L -0.20572 -0.002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4" y="-1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758E-6 -4.5577E-8 L -0.45717 0.005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7" y="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AutoShape 4" descr="The DevOps Tools Lifecycle Mesh for 2018 - Har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11362"/>
          <a:stretch/>
        </p:blipFill>
        <p:spPr bwMode="auto">
          <a:xfrm>
            <a:off x="114755" y="876722"/>
            <a:ext cx="994719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04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" y="1668809"/>
            <a:ext cx="9954068" cy="5367553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001" y="22122"/>
            <a:ext cx="1113671" cy="56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3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內容版面配置區 20"/>
          <p:cNvSpPr>
            <a:spLocks noGrp="1"/>
          </p:cNvSpPr>
          <p:nvPr>
            <p:ph idx="10"/>
          </p:nvPr>
        </p:nvSpPr>
        <p:spPr>
          <a:xfrm>
            <a:off x="2599978" y="739368"/>
            <a:ext cx="6984776" cy="42294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1-1.Git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GitLab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1-2.Maven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1-5.CSLAW-UT</a:t>
            </a:r>
            <a:r>
              <a:rPr lang="zh-TW" altLang="en-US" sz="2800" dirty="0" smtClean="0"/>
              <a:t>實作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1-3.Linux  1-4.Jenkins</a:t>
            </a:r>
          </a:p>
          <a:p>
            <a:pPr>
              <a:lnSpc>
                <a:spcPct val="250000"/>
              </a:lnSpc>
            </a:pPr>
            <a:r>
              <a:rPr lang="en-US" altLang="zh-TW" sz="2800" dirty="0" smtClean="0">
                <a:ea typeface="微軟正黑體 Light" panose="020B0304030504040204" pitchFamily="34" charset="-120"/>
                <a:cs typeface="Arial" panose="020B0604020202020204" pitchFamily="34" charset="0"/>
              </a:rPr>
              <a:t>2-1.Gartner</a:t>
            </a:r>
            <a:r>
              <a:rPr lang="en-US" altLang="zh-TW" sz="2800" dirty="0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 Report-</a:t>
            </a:r>
            <a:r>
              <a:rPr lang="en-US" altLang="zh-TW" sz="2800" dirty="0" err="1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Kubernetes</a:t>
            </a:r>
            <a:endParaRPr lang="en-US" altLang="zh-TW" sz="2800" dirty="0" smtClean="0">
              <a:latin typeface="+mj-lt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2-2.Gartner Report-</a:t>
            </a:r>
            <a:r>
              <a:rPr lang="en-US" altLang="zh-TW" sz="2800" dirty="0" err="1" smtClean="0"/>
              <a:t>AIOps</a:t>
            </a:r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Bigpanda</a:t>
            </a:r>
            <a:endParaRPr lang="zh-TW" altLang="en-US" sz="2800" dirty="0"/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j-ea"/>
              </a:rPr>
              <a:t>-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DevOps</a:t>
            </a:r>
            <a:endParaRPr lang="zh-TW" altLang="en-US" dirty="0">
              <a:solidFill>
                <a:srgbClr val="01544C"/>
              </a:solidFill>
              <a:latin typeface="+mj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231826" y="5269210"/>
            <a:ext cx="172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+mj-ea"/>
              </a:rPr>
              <a:t>Operate</a:t>
            </a:r>
            <a:endParaRPr lang="zh-TW" altLang="en-US" b="1" dirty="0" err="1" smtClean="0">
              <a:solidFill>
                <a:schemeClr val="bg1"/>
              </a:solidFill>
              <a:latin typeface="+mn-lt"/>
              <a:ea typeface="+mj-ea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912325" y="908313"/>
            <a:ext cx="1759661" cy="5890182"/>
            <a:chOff x="1158772" y="908313"/>
            <a:chExt cx="1759661" cy="5890182"/>
          </a:xfrm>
        </p:grpSpPr>
        <p:grpSp>
          <p:nvGrpSpPr>
            <p:cNvPr id="23" name="群組 22"/>
            <p:cNvGrpSpPr/>
            <p:nvPr/>
          </p:nvGrpSpPr>
          <p:grpSpPr>
            <a:xfrm>
              <a:off x="1159819" y="908313"/>
              <a:ext cx="1758614" cy="5890182"/>
              <a:chOff x="513854" y="908313"/>
              <a:chExt cx="1758614" cy="5890182"/>
            </a:xfrm>
          </p:grpSpPr>
          <p:grpSp>
            <p:nvGrpSpPr>
              <p:cNvPr id="6" name="群組 5"/>
              <p:cNvGrpSpPr/>
              <p:nvPr/>
            </p:nvGrpSpPr>
            <p:grpSpPr>
              <a:xfrm rot="5400000">
                <a:off x="931977" y="587454"/>
                <a:ext cx="951742" cy="1593460"/>
                <a:chOff x="511751" y="1092746"/>
                <a:chExt cx="3037837" cy="936104"/>
              </a:xfrm>
              <a:solidFill>
                <a:srgbClr val="CC6600"/>
              </a:solidFill>
            </p:grpSpPr>
            <p:sp>
              <p:nvSpPr>
                <p:cNvPr id="3" name="燕尾形向右箭號 2"/>
                <p:cNvSpPr/>
                <p:nvPr/>
              </p:nvSpPr>
              <p:spPr>
                <a:xfrm>
                  <a:off x="511751" y="1092746"/>
                  <a:ext cx="303783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文字方塊 4"/>
                <p:cNvSpPr txBox="1"/>
                <p:nvPr/>
              </p:nvSpPr>
              <p:spPr>
                <a:xfrm rot="16200000">
                  <a:off x="1745687" y="787552"/>
                  <a:ext cx="715670" cy="1546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Code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 rot="5400000">
                <a:off x="908065" y="1567263"/>
                <a:ext cx="1007881" cy="1593460"/>
                <a:chOff x="511748" y="1092746"/>
                <a:chExt cx="3099982" cy="936104"/>
              </a:xfrm>
            </p:grpSpPr>
            <p:sp>
              <p:nvSpPr>
                <p:cNvPr id="26" name="燕尾形向右箭號 25"/>
                <p:cNvSpPr/>
                <p:nvPr/>
              </p:nvSpPr>
              <p:spPr>
                <a:xfrm>
                  <a:off x="511748" y="1092746"/>
                  <a:ext cx="30999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FD800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 rot="16200000">
                  <a:off x="1667815" y="787550"/>
                  <a:ext cx="715670" cy="1546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Build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 rot="5400000">
                <a:off x="898815" y="2580232"/>
                <a:ext cx="1018058" cy="1593460"/>
                <a:chOff x="511746" y="1092746"/>
                <a:chExt cx="3456384" cy="936104"/>
              </a:xfrm>
              <a:solidFill>
                <a:srgbClr val="FFD85D"/>
              </a:solidFill>
            </p:grpSpPr>
            <p:sp>
              <p:nvSpPr>
                <p:cNvPr id="29" name="燕尾形向右箭號 28"/>
                <p:cNvSpPr/>
                <p:nvPr/>
              </p:nvSpPr>
              <p:spPr>
                <a:xfrm>
                  <a:off x="511746" y="1092746"/>
                  <a:ext cx="3456384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 rot="16200000">
                  <a:off x="1989968" y="787551"/>
                  <a:ext cx="715670" cy="154649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Test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 rot="5400000">
                <a:off x="949838" y="3370519"/>
                <a:ext cx="916021" cy="1729238"/>
                <a:chOff x="511751" y="1052862"/>
                <a:chExt cx="2980765" cy="1015869"/>
              </a:xfrm>
            </p:grpSpPr>
            <p:sp>
              <p:nvSpPr>
                <p:cNvPr id="32" name="燕尾形向右箭號 31"/>
                <p:cNvSpPr/>
                <p:nvPr/>
              </p:nvSpPr>
              <p:spPr>
                <a:xfrm>
                  <a:off x="511751" y="1092746"/>
                  <a:ext cx="2980765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A6FC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 rot="16200000">
                  <a:off x="1251866" y="950338"/>
                  <a:ext cx="1015869" cy="1220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Release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 rot="5400000">
                <a:off x="1018435" y="4188570"/>
                <a:ext cx="720075" cy="1729238"/>
                <a:chOff x="373373" y="1050419"/>
                <a:chExt cx="2343150" cy="1015869"/>
              </a:xfrm>
            </p:grpSpPr>
            <p:sp>
              <p:nvSpPr>
                <p:cNvPr id="35" name="燕尾形向右箭號 34"/>
                <p:cNvSpPr/>
                <p:nvPr/>
              </p:nvSpPr>
              <p:spPr>
                <a:xfrm>
                  <a:off x="373373" y="1078531"/>
                  <a:ext cx="2343150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 rot="16200000">
                  <a:off x="1223132" y="807217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Deploy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7" name="群組 36"/>
              <p:cNvGrpSpPr/>
              <p:nvPr/>
            </p:nvGrpSpPr>
            <p:grpSpPr>
              <a:xfrm rot="5400000">
                <a:off x="987809" y="5513840"/>
                <a:ext cx="840073" cy="1729238"/>
                <a:chOff x="1134056" y="1035607"/>
                <a:chExt cx="2733627" cy="1015869"/>
              </a:xfrm>
            </p:grpSpPr>
            <p:sp>
              <p:nvSpPr>
                <p:cNvPr id="38" name="燕尾形向右箭號 37"/>
                <p:cNvSpPr/>
                <p:nvPr/>
              </p:nvSpPr>
              <p:spPr>
                <a:xfrm>
                  <a:off x="1134056" y="1079947"/>
                  <a:ext cx="273362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87DD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 rot="16200000">
                  <a:off x="1992933" y="792405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Monitor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</p:grpSp>
        <p:sp>
          <p:nvSpPr>
            <p:cNvPr id="45" name="燕尾形向右箭號 44"/>
            <p:cNvSpPr/>
            <p:nvPr/>
          </p:nvSpPr>
          <p:spPr>
            <a:xfrm rot="5400000">
              <a:off x="1684435" y="4760510"/>
              <a:ext cx="720075" cy="1593460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58772" y="5311601"/>
              <a:ext cx="1729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n-lt"/>
                  <a:ea typeface="+mj-ea"/>
                </a:rPr>
                <a:t>O</a:t>
              </a:r>
              <a:r>
                <a:rPr lang="en-US" altLang="zh-TW" b="1" dirty="0" smtClean="0">
                  <a:solidFill>
                    <a:schemeClr val="bg1"/>
                  </a:solidFill>
                  <a:latin typeface="+mn-lt"/>
                  <a:ea typeface="+mj-ea"/>
                </a:rPr>
                <a:t>perate</a:t>
              </a:r>
              <a:endParaRPr lang="zh-TW" altLang="en-US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 Integration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Hub     Open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box ML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LØ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" y="3221814"/>
            <a:ext cx="2819217" cy="3069948"/>
          </a:xfrm>
          <a:prstGeom prst="rect">
            <a:avLst/>
          </a:prstGeom>
        </p:spPr>
      </p:pic>
      <p:pic>
        <p:nvPicPr>
          <p:cNvPr id="31" name="圖片 30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8998"/>
          <a:stretch/>
        </p:blipFill>
        <p:spPr>
          <a:xfrm>
            <a:off x="3178773" y="3131224"/>
            <a:ext cx="3736915" cy="3208621"/>
          </a:xfrm>
          <a:prstGeom prst="rect">
            <a:avLst/>
          </a:prstGeom>
        </p:spPr>
      </p:pic>
      <p:pic>
        <p:nvPicPr>
          <p:cNvPr id="32" name="圖片 31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4" y="3221814"/>
            <a:ext cx="2884553" cy="299736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"/>
          <a:stretch/>
        </p:blipFill>
        <p:spPr>
          <a:xfrm>
            <a:off x="-38523" y="948730"/>
            <a:ext cx="10201243" cy="6120680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Integration Hub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55762" y="2532906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OverView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71786" y="1380778"/>
            <a:ext cx="8725796" cy="536788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學習</a:t>
            </a:r>
            <a:r>
              <a:rPr lang="zh-TW" altLang="en-US" sz="3600" dirty="0" smtClean="0">
                <a:latin typeface="+mn-ea"/>
              </a:rPr>
              <a:t>回顧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 smtClean="0">
                <a:latin typeface="+mn-ea"/>
              </a:rPr>
              <a:t>專題報告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心得</a:t>
            </a:r>
            <a:endParaRPr lang="en-US" altLang="zh-TW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+mn-ea"/>
              </a:rPr>
              <a:t>	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zh-TW" altLang="en-US" dirty="0"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75842" y="2244874"/>
            <a:ext cx="61206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600" dirty="0" err="1" smtClean="0">
                <a:solidFill>
                  <a:srgbClr val="000000"/>
                </a:solidFill>
                <a:latin typeface="微軟正黑體"/>
              </a:rPr>
              <a:t>DevOps</a:t>
            </a:r>
            <a:r>
              <a:rPr lang="zh-TW" altLang="en-US" sz="2600" dirty="0">
                <a:solidFill>
                  <a:srgbClr val="000000"/>
                </a:solidFill>
                <a:latin typeface="微軟正黑體"/>
              </a:rPr>
              <a:t>基礎觀念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</a:rPr>
              <a:t>-CI CT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</a:rPr>
              <a:t>CD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endParaRPr lang="en-US" altLang="zh-TW" sz="2600" dirty="0" smtClean="0">
              <a:solidFill>
                <a:srgbClr val="000000"/>
              </a:solidFill>
              <a:latin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Linux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UT- 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三階段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Gartner Top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  <a:ea typeface="微軟正黑體"/>
              </a:rPr>
              <a:t>10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Technology Report</a:t>
            </a:r>
            <a:endParaRPr lang="zh-TW" altLang="en-US" sz="2600" dirty="0" err="1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1688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9115548" cy="1013619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1-1.DevOps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「軟體開發（</a:t>
            </a:r>
            <a:r>
              <a:rPr lang="en-US" altLang="zh-TW" sz="2400" dirty="0" err="1">
                <a:latin typeface="+mj-ea"/>
              </a:rPr>
              <a:t>Dev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zh-TW" altLang="en-US" sz="2400" dirty="0">
                <a:latin typeface="+mj-ea"/>
              </a:rPr>
              <a:t>與</a:t>
            </a:r>
            <a:r>
              <a:rPr lang="zh-TW" altLang="en-US" sz="2400" dirty="0" smtClean="0">
                <a:latin typeface="+mj-ea"/>
              </a:rPr>
              <a:t>「</a:t>
            </a:r>
            <a:r>
              <a:rPr lang="en-US" altLang="zh-TW" sz="2400" dirty="0">
                <a:latin typeface="+mj-ea"/>
              </a:rPr>
              <a:t>IT</a:t>
            </a:r>
            <a:r>
              <a:rPr lang="zh-TW" altLang="en-US" sz="2400" dirty="0">
                <a:latin typeface="+mj-ea"/>
              </a:rPr>
              <a:t>運</a:t>
            </a:r>
            <a:r>
              <a:rPr lang="zh-TW" altLang="en-US" sz="2400" dirty="0" smtClean="0">
                <a:latin typeface="+mj-ea"/>
              </a:rPr>
              <a:t>維（</a:t>
            </a:r>
            <a:r>
              <a:rPr lang="en-US" altLang="zh-TW" sz="2400" dirty="0">
                <a:latin typeface="+mj-ea"/>
              </a:rPr>
              <a:t>Ops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770" y="1236762"/>
            <a:ext cx="8582025" cy="151874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 smtClean="0"/>
              <a:t>定義</a:t>
            </a:r>
            <a:endParaRPr lang="en-US" altLang="zh-TW" sz="24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727769" y="3036962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deploy, and </a:t>
            </a:r>
            <a:r>
              <a:rPr lang="en-US" altLang="zh-TW" dirty="0" smtClean="0">
                <a:solidFill>
                  <a:srgbClr val="000000"/>
                </a:solidFill>
              </a:rPr>
              <a:t>orchestration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Monitor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27770" y="4765154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444674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1-1.Git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Clone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cd</a:t>
            </a:r>
            <a:r>
              <a:rPr lang="zh-TW" altLang="zh-TW" dirty="0">
                <a:latin typeface="+mn-ea"/>
              </a:rPr>
              <a:t>到</a:t>
            </a:r>
            <a:r>
              <a:rPr lang="zh-TW" altLang="zh-TW" dirty="0" smtClean="0">
                <a:latin typeface="+mn-ea"/>
              </a:rPr>
              <a:t>要</a:t>
            </a:r>
            <a:r>
              <a:rPr lang="zh-TW" altLang="en-US" dirty="0">
                <a:latin typeface="+mn-ea"/>
              </a:rPr>
              <a:t>儲存</a:t>
            </a:r>
            <a:r>
              <a:rPr lang="zh-TW" altLang="zh-TW" dirty="0" smtClean="0">
                <a:latin typeface="+mn-ea"/>
              </a:rPr>
              <a:t>的</a:t>
            </a:r>
            <a:r>
              <a:rPr lang="zh-TW" altLang="zh-TW" dirty="0">
                <a:latin typeface="+mn-ea"/>
              </a:rPr>
              <a:t>資料夾 </a:t>
            </a:r>
            <a:r>
              <a:rPr lang="zh-TW" altLang="zh-TW" dirty="0" smtClean="0">
                <a:latin typeface="+mn-ea"/>
              </a:rPr>
              <a:t>將</a:t>
            </a:r>
            <a:r>
              <a:rPr lang="en-US" altLang="zh-TW" dirty="0" smtClean="0">
                <a:latin typeface="+mn-ea"/>
              </a:rPr>
              <a:t>CSLAW </a:t>
            </a:r>
            <a:r>
              <a:rPr lang="en-US" altLang="zh-TW" dirty="0">
                <a:latin typeface="+mn-ea"/>
              </a:rPr>
              <a:t>Clone</a:t>
            </a:r>
            <a:r>
              <a:rPr lang="zh-TW" altLang="zh-TW" dirty="0">
                <a:latin typeface="+mn-ea"/>
              </a:rPr>
              <a:t>至本</a:t>
            </a:r>
            <a:r>
              <a:rPr lang="zh-TW" altLang="zh-TW" dirty="0" smtClean="0">
                <a:latin typeface="+mn-ea"/>
              </a:rPr>
              <a:t>機</a:t>
            </a:r>
            <a:endParaRPr lang="en-US" altLang="zh-TW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Remote </a:t>
            </a:r>
            <a:r>
              <a:rPr lang="en-US" altLang="zh-TW" dirty="0" smtClean="0">
                <a:latin typeface="+mn-ea"/>
              </a:rPr>
              <a:t>set-</a:t>
            </a:r>
            <a:r>
              <a:rPr lang="en-US" altLang="zh-TW" dirty="0" err="1" smtClean="0">
                <a:latin typeface="+mn-ea"/>
              </a:rPr>
              <a:t>url</a:t>
            </a:r>
            <a:r>
              <a:rPr lang="en-US" altLang="zh-TW" dirty="0" smtClean="0">
                <a:latin typeface="+mn-ea"/>
              </a:rPr>
              <a:t> (project URL)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設定遠端路徑</a:t>
            </a:r>
            <a:endParaRPr lang="en-US" altLang="zh-TW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Add (</a:t>
            </a:r>
            <a:r>
              <a:rPr lang="zh-TW" altLang="en-US" dirty="0" smtClean="0">
                <a:latin typeface="+mn-ea"/>
              </a:rPr>
              <a:t>檔名</a:t>
            </a:r>
            <a:r>
              <a:rPr lang="en-US" altLang="zh-TW" dirty="0" smtClean="0">
                <a:latin typeface="+mn-ea"/>
              </a:rPr>
              <a:t>or . )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新增檔案</a:t>
            </a:r>
            <a:endParaRPr lang="en-US" altLang="zh-TW" dirty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Commit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提交檔案和輸入訊息</a:t>
            </a:r>
            <a:endParaRPr lang="en-US" altLang="zh-TW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push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正式傳到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 </a:t>
            </a:r>
            <a:endParaRPr lang="en-US" altLang="zh-TW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pull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將程式從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上抓下來</a:t>
            </a:r>
            <a:endParaRPr lang="en-US" altLang="zh-TW" dirty="0" smtClean="0">
              <a:latin typeface="+mn-ea"/>
            </a:endParaRPr>
          </a:p>
          <a:p>
            <a:pPr marL="442913" lvl="1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dirty="0" smtClean="0">
                <a:latin typeface="+mn-ea"/>
              </a:rPr>
              <a:t>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checkout master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 </a:t>
            </a:r>
            <a:r>
              <a:rPr lang="zh-TW" altLang="en-US" dirty="0" smtClean="0">
                <a:latin typeface="+mn-ea"/>
              </a:rPr>
              <a:t>存取位置切換到</a:t>
            </a:r>
            <a:r>
              <a:rPr lang="en-US" altLang="zh-TW" dirty="0" smtClean="0">
                <a:latin typeface="+mn-ea"/>
              </a:rPr>
              <a:t>master</a:t>
            </a:r>
          </a:p>
          <a:p>
            <a:pPr marL="442913" lvl="1" indent="0">
              <a:lnSpc>
                <a:spcPct val="150000"/>
              </a:lnSpc>
              <a:buNone/>
            </a:pPr>
            <a:r>
              <a:rPr lang="en-US" altLang="zh-TW" dirty="0" smtClean="0">
                <a:latin typeface="+mn-ea"/>
              </a:rPr>
              <a:t> 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Merge - </a:t>
            </a:r>
            <a:r>
              <a:rPr lang="zh-TW" altLang="en-US" dirty="0" smtClean="0">
                <a:latin typeface="+mn-ea"/>
              </a:rPr>
              <a:t>合併</a:t>
            </a:r>
            <a:endParaRPr lang="en-US" altLang="zh-TW" dirty="0" smtClean="0">
              <a:latin typeface="+mn-ea"/>
            </a:endParaRPr>
          </a:p>
          <a:p>
            <a:pPr marL="442913" lvl="1" indent="0">
              <a:lnSpc>
                <a:spcPct val="150000"/>
              </a:lnSpc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Status - </a:t>
            </a:r>
            <a:r>
              <a:rPr lang="zh-TW" altLang="en-US" dirty="0" smtClean="0">
                <a:latin typeface="+mn-ea"/>
              </a:rPr>
              <a:t>如發生</a:t>
            </a:r>
            <a:r>
              <a:rPr lang="en-US" altLang="zh-TW" dirty="0" smtClean="0">
                <a:latin typeface="+mn-ea"/>
              </a:rPr>
              <a:t>conflict</a:t>
            </a:r>
            <a:r>
              <a:rPr lang="zh-TW" altLang="en-US" dirty="0" smtClean="0">
                <a:latin typeface="+mn-ea"/>
              </a:rPr>
              <a:t>可透過</a:t>
            </a:r>
            <a:r>
              <a:rPr lang="en-US" altLang="zh-TW" dirty="0" smtClean="0">
                <a:latin typeface="+mn-ea"/>
              </a:rPr>
              <a:t>Status</a:t>
            </a:r>
            <a:r>
              <a:rPr lang="zh-TW" altLang="en-US" dirty="0" smtClean="0">
                <a:latin typeface="+mn-ea"/>
              </a:rPr>
              <a:t>看錯誤詳細情況</a:t>
            </a: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25" y="12626"/>
            <a:ext cx="12143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2400" dirty="0" smtClean="0">
                <a:latin typeface="+mn-ea"/>
              </a:rPr>
              <a:t>1-2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1-1</a:t>
            </a:r>
          </a:p>
          <a:p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1-4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498105" cy="804201"/>
            <a:chOff x="3930618" y="1239965"/>
            <a:chExt cx="3799512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32457" y="1457400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(1-3Linux)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Result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1181" y="5246370"/>
            <a:ext cx="443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設定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</a:rPr>
              <a:t>Source Code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來自</a:t>
            </a:r>
            <a:r>
              <a:rPr lang="en-US" altLang="zh-TW" sz="180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en-US" altLang="zh-TW" sz="180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新增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Jenkinsfile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到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專案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,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編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寫腳本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驗證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4.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透過本機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agent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啟動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5.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重回步驟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，新增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maven deploy</a:t>
            </a:r>
            <a:endParaRPr lang="zh-TW" altLang="en-US" sz="1800" dirty="0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799778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微軟正黑體"/>
              </a:rPr>
              <a:t>1-2.</a:t>
            </a:r>
            <a:r>
              <a:rPr lang="zh-TW" altLang="en-US" kern="0" dirty="0" smtClean="0">
                <a:latin typeface="微軟正黑體"/>
              </a:rPr>
              <a:t>第一個專案</a:t>
            </a:r>
            <a:r>
              <a:rPr lang="en-US" altLang="zh-TW" kern="0" dirty="0" smtClean="0">
                <a:latin typeface="微軟正黑體"/>
              </a:rPr>
              <a:t>Maven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30869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82" y="0"/>
            <a:ext cx="1176287" cy="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1-3.Linux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之前在學校沒有學過太多用</a:t>
            </a:r>
            <a:r>
              <a:rPr lang="en-US" altLang="zh-TW" dirty="0" smtClean="0">
                <a:latin typeface="+mn-ea"/>
              </a:rPr>
              <a:t>Command Line</a:t>
            </a:r>
            <a:r>
              <a:rPr lang="zh-TW" altLang="en-US" dirty="0" smtClean="0">
                <a:latin typeface="+mn-ea"/>
              </a:rPr>
              <a:t>的操作，算是第一次比較深入的了解。做一些基本操作像是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Find 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實例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1-4.Jenkins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專案中的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編寫腳本，讓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都會觸發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CI/CD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的動作產生流水線（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pipeline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），可以用來執行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deploy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的指令或發訊建置訊息的中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email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7" y="2907918"/>
            <a:ext cx="4673809" cy="385103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1" b="3689"/>
          <a:stretch/>
        </p:blipFill>
        <p:spPr>
          <a:xfrm>
            <a:off x="4535973" y="2921965"/>
            <a:ext cx="5144588" cy="40917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16394</TotalTime>
  <Words>3504</Words>
  <Application>Microsoft Office PowerPoint</Application>
  <PresentationFormat>自訂</PresentationFormat>
  <Paragraphs>496</Paragraphs>
  <Slides>34</Slides>
  <Notes>32</Notes>
  <HiddenSlides>4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36" baseType="lpstr">
      <vt:lpstr>預設簡報設計</vt:lpstr>
      <vt:lpstr>1_預設簡報設計</vt:lpstr>
      <vt:lpstr>2020產學實習計畫期末報告 DevOps</vt:lpstr>
      <vt:lpstr>   OverView - DevOps</vt:lpstr>
      <vt:lpstr>   OverView - DevOps</vt:lpstr>
      <vt:lpstr>OverView</vt:lpstr>
      <vt:lpstr>1-1.DevOps - 「軟體開發（Dev）」與「IT運維（Ops）」 </vt:lpstr>
      <vt:lpstr>1-1.Git</vt:lpstr>
      <vt:lpstr>1-2 My First Maven</vt:lpstr>
      <vt:lpstr>1-3.Linux</vt:lpstr>
      <vt:lpstr>1-4.Jenkins Pipeline</vt:lpstr>
      <vt:lpstr>1-4.Jenkins Pipeline</vt:lpstr>
      <vt:lpstr>1-5.CSLAW</vt:lpstr>
      <vt:lpstr>CSLAW Unit Test</vt:lpstr>
      <vt:lpstr>CSLAW Unit Test(Cont.)</vt:lpstr>
      <vt:lpstr>CSLAW Unit Test(Cont.)</vt:lpstr>
      <vt:lpstr>CSLAW Unit Test(Cont.)</vt:lpstr>
      <vt:lpstr>CSLAW Unit Test(Cont.)</vt:lpstr>
      <vt:lpstr>CSLAW Unit Test(Cont.)</vt:lpstr>
      <vt:lpstr>CSLAW Unit Test(Cont.)</vt:lpstr>
      <vt:lpstr>PowerPoint 簡報</vt:lpstr>
      <vt:lpstr> Introduction &amp; Overview</vt:lpstr>
      <vt:lpstr>PowerPoint 簡報</vt:lpstr>
      <vt:lpstr>1-2.DevOps - 「軟體開發（Dev）」與「IT維運（Ops）」 </vt:lpstr>
      <vt:lpstr>   DevOps Toolchain</vt:lpstr>
      <vt:lpstr>   DevOps Toolchain</vt:lpstr>
      <vt:lpstr>   DevOps Toolchain</vt:lpstr>
      <vt:lpstr>   DevOps Toolchain</vt:lpstr>
      <vt:lpstr> No. 4: DevOps Toolchain</vt:lpstr>
      <vt:lpstr> No. 4: DevOps Toolchain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1230</cp:revision>
  <cp:lastPrinted>2017-01-02T02:59:38Z</cp:lastPrinted>
  <dcterms:created xsi:type="dcterms:W3CDTF">2004-09-23T10:07:30Z</dcterms:created>
  <dcterms:modified xsi:type="dcterms:W3CDTF">2020-05-21T09:31:24Z</dcterms:modified>
</cp:coreProperties>
</file>