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4"/>
  </p:notesMasterIdLst>
  <p:handoutMasterIdLst>
    <p:handoutMasterId r:id="rId35"/>
  </p:handoutMasterIdLst>
  <p:sldIdLst>
    <p:sldId id="389" r:id="rId3"/>
    <p:sldId id="390" r:id="rId4"/>
    <p:sldId id="391" r:id="rId5"/>
    <p:sldId id="392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7" r:id="rId24"/>
    <p:sldId id="377" r:id="rId25"/>
    <p:sldId id="418" r:id="rId26"/>
    <p:sldId id="379" r:id="rId27"/>
    <p:sldId id="369" r:id="rId28"/>
    <p:sldId id="370" r:id="rId29"/>
    <p:sldId id="413" r:id="rId30"/>
    <p:sldId id="414" r:id="rId31"/>
    <p:sldId id="412" r:id="rId32"/>
    <p:sldId id="415" r:id="rId33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7"/>
            <p14:sldId id="377"/>
            <p14:sldId id="418"/>
            <p14:sldId id="379"/>
            <p14:sldId id="369"/>
            <p14:sldId id="370"/>
            <p14:sldId id="413"/>
            <p14:sldId id="414"/>
            <p14:sldId id="412"/>
            <p14:sldId id="4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8003"/>
    <a:srgbClr val="8EB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9" autoAdjust="0"/>
    <p:restoredTop sz="95826" autoAdjust="0"/>
  </p:normalViewPr>
  <p:slideViewPr>
    <p:cSldViewPr>
      <p:cViewPr>
        <p:scale>
          <a:sx n="66" d="100"/>
          <a:sy n="66" d="100"/>
        </p:scale>
        <p:origin x="-786" y="120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72" y="619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23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zemeter.com/blog/ultimate-devops-tools-ecosystem-tutorial-part-2-planning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加大標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7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第一行 先用</a:t>
            </a:r>
            <a:r>
              <a:rPr lang="en-US" altLang="zh-TW" dirty="0" err="1" smtClean="0"/>
              <a:t>getClass</a:t>
            </a:r>
            <a:r>
              <a:rPr lang="en-US" altLang="zh-TW" dirty="0" smtClean="0"/>
              <a:t>()</a:t>
            </a:r>
            <a:r>
              <a:rPr lang="en-US" altLang="zh-TW" dirty="0" err="1" smtClean="0"/>
              <a:t>getName</a:t>
            </a:r>
            <a:r>
              <a:rPr lang="zh-TW" altLang="en-US" dirty="0" smtClean="0"/>
              <a:t>拿到前面的名稱 後面取得</a:t>
            </a:r>
            <a:r>
              <a:rPr lang="en-US" altLang="zh-TW" dirty="0" err="1" smtClean="0"/>
              <a:t>hashCode</a:t>
            </a:r>
            <a:r>
              <a:rPr lang="zh-TW" altLang="en-US" dirty="0" smtClean="0"/>
              <a:t>後再轉成</a:t>
            </a:r>
            <a:r>
              <a:rPr lang="en-US" altLang="zh-TW" dirty="0" smtClean="0"/>
              <a:t>String</a:t>
            </a:r>
          </a:p>
          <a:p>
            <a:r>
              <a:rPr lang="zh-TW" altLang="en-US" dirty="0" smtClean="0"/>
              <a:t>試過</a:t>
            </a:r>
            <a:r>
              <a:rPr lang="en-US" altLang="zh-TW" dirty="0" smtClean="0"/>
              <a:t>\t </a:t>
            </a:r>
            <a:r>
              <a:rPr lang="zh-TW" altLang="en-US" dirty="0" smtClean="0"/>
              <a:t>空白 最後是用</a:t>
            </a:r>
            <a:r>
              <a:rPr lang="en-US" altLang="zh-TW" dirty="0" smtClean="0"/>
              <a:t>Line Separator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</a:t>
            </a:r>
            <a:r>
              <a:rPr lang="en-US" altLang="zh-TW" dirty="0" smtClean="0"/>
              <a:t>Assert</a:t>
            </a:r>
            <a:r>
              <a:rPr lang="zh-TW" altLang="en-US" dirty="0" smtClean="0"/>
              <a:t>的寫法只會測試</a:t>
            </a:r>
            <a:r>
              <a:rPr lang="en-US" altLang="zh-TW" dirty="0" smtClean="0"/>
              <a:t>53</a:t>
            </a:r>
            <a:r>
              <a:rPr lang="zh-TW" altLang="en-US" dirty="0" smtClean="0"/>
              <a:t> </a:t>
            </a:r>
            <a:r>
              <a:rPr lang="en-US" altLang="zh-TW" dirty="0" smtClean="0"/>
              <a:t>61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return</a:t>
            </a:r>
            <a:br>
              <a:rPr lang="en-US" altLang="zh-TW" dirty="0" smtClean="0"/>
            </a:br>
            <a:r>
              <a:rPr lang="zh-TW" altLang="en-US" dirty="0" smtClean="0"/>
              <a:t>中間</a:t>
            </a:r>
            <a:r>
              <a:rPr lang="en-US" altLang="zh-TW" dirty="0" smtClean="0"/>
              <a:t>paging</a:t>
            </a:r>
            <a:r>
              <a:rPr lang="zh-TW" altLang="en-US" dirty="0" smtClean="0"/>
              <a:t>那個</a:t>
            </a:r>
            <a:r>
              <a:rPr lang="en-US" altLang="zh-TW" dirty="0" err="1" smtClean="0"/>
              <a:t>BuildOrder</a:t>
            </a:r>
            <a:r>
              <a:rPr lang="zh-TW" altLang="en-US" dirty="0" smtClean="0"/>
              <a:t>要另外用</a:t>
            </a:r>
            <a:r>
              <a:rPr lang="en-US" altLang="zh-TW" dirty="0" err="1" smtClean="0"/>
              <a:t>argumentCaptor</a:t>
            </a:r>
            <a:r>
              <a:rPr lang="zh-TW" altLang="en-US" dirty="0" smtClean="0"/>
              <a:t>去取得回傳值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69</a:t>
            </a:r>
            <a:r>
              <a:rPr lang="zh-TW" altLang="en-US" dirty="0" smtClean="0"/>
              <a:t>行驗證是否有正確的取得數值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這個方法沒有回傳所以不能用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所以不能回傳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成功的訊息回來只能透過連接</a:t>
            </a:r>
            <a:r>
              <a:rPr lang="en-US" altLang="zh-TW" dirty="0" err="1" smtClean="0"/>
              <a:t>Ldap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才行 因此這個是無法測試的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20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簡介那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336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 smtClean="0">
                <a:latin typeface="+mn-lt"/>
                <a:ea typeface="+mn-ea"/>
              </a:rPr>
              <a:t>每一步驟搭配我們用的工具 然後運用上哪裡的優點呼應到報告裡她說的優點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400" dirty="0" smtClean="0">
                <a:hlinkClick r:id="rId3"/>
              </a:rPr>
              <a:t>https://www.blazemeter.com/blog/ultimate-devops-tools-ecosystem-tutorial-part-2-planning</a:t>
            </a:r>
            <a:endParaRPr lang="en-US" altLang="zh-TW" sz="1400" dirty="0" smtClean="0"/>
          </a:p>
          <a:p>
            <a:r>
              <a:rPr lang="en-US" altLang="zh-TW" sz="1300" dirty="0" err="1" smtClean="0">
                <a:latin typeface="+mn-lt"/>
                <a:ea typeface="+mn-ea"/>
              </a:rPr>
              <a:t>ca</a:t>
            </a:r>
            <a:r>
              <a:rPr lang="en-US" altLang="zh-TW" sz="1300" smtClean="0">
                <a:latin typeface="+mn-lt"/>
                <a:ea typeface="+mn-ea"/>
              </a:rPr>
              <a:t> agile central </a:t>
            </a:r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3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0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Highlight</a:t>
            </a:r>
            <a:r>
              <a:rPr lang="zh-TW" altLang="en-US" dirty="0" smtClean="0"/>
              <a:t>自己的重點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0305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精簡點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58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睛檢點 剩一頁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3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zh-TW" altLang="en-US" dirty="0" smtClean="0"/>
              <a:t>每次執行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之前都會先做的動作</a:t>
            </a:r>
            <a:endParaRPr lang="en-US" altLang="zh-TW" dirty="0" smtClean="0"/>
          </a:p>
          <a:p>
            <a:r>
              <a:rPr lang="zh-TW" altLang="en-US" dirty="0" smtClean="0"/>
              <a:t>要驗證這個</a:t>
            </a:r>
            <a:r>
              <a:rPr lang="en-US" altLang="zh-TW" dirty="0" smtClean="0"/>
              <a:t>Get Set </a:t>
            </a:r>
            <a:r>
              <a:rPr lang="zh-TW" altLang="en-US" dirty="0" smtClean="0"/>
              <a:t>是否正確 </a:t>
            </a:r>
            <a:endParaRPr lang="en-US" altLang="zh-TW" dirty="0" smtClean="0"/>
          </a:p>
          <a:p>
            <a:r>
              <a:rPr lang="zh-TW" altLang="en-US" dirty="0" smtClean="0"/>
              <a:t>左邊是在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中指定的字串內容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右邊是由</a:t>
            </a:r>
            <a:r>
              <a:rPr lang="en-US" altLang="zh-TW" dirty="0" smtClean="0"/>
              <a:t>20.21</a:t>
            </a:r>
            <a:r>
              <a:rPr lang="zh-TW" altLang="en-US" dirty="0" smtClean="0"/>
              <a:t>行 使用</a:t>
            </a:r>
            <a:r>
              <a:rPr lang="en-US" altLang="zh-TW" dirty="0" smtClean="0"/>
              <a:t>source code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set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r>
              <a:rPr lang="zh-TW" altLang="en-US" baseline="0" dirty="0" smtClean="0"/>
              <a:t>再用</a:t>
            </a:r>
            <a:r>
              <a:rPr lang="en-US" altLang="zh-TW" baseline="0" dirty="0" smtClean="0"/>
              <a:t>Get</a:t>
            </a:r>
            <a:r>
              <a:rPr lang="zh-TW" altLang="en-US" baseline="0" dirty="0" smtClean="0"/>
              <a:t>來看看是不是相同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Relationship Id="rId4" Type="http://schemas.openxmlformats.org/officeDocument/2006/relationships/image" Target="../media/image22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3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7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8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實習計畫期末報告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2.   </a:t>
            </a:r>
            <a:r>
              <a:rPr lang="zh-TW" altLang="en-US" dirty="0">
                <a:latin typeface="+mn-ea"/>
              </a:rPr>
              <a:t>新增</a:t>
            </a:r>
            <a:r>
              <a:rPr lang="en-US" altLang="zh-TW" dirty="0" err="1">
                <a:latin typeface="+mn-ea"/>
              </a:rPr>
              <a:t>Jenkinsfile</a:t>
            </a:r>
            <a:r>
              <a:rPr lang="zh-TW" altLang="en-US" dirty="0">
                <a:latin typeface="+mn-ea"/>
              </a:rPr>
              <a:t>到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專案並開始寫腳本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5" t="36748"/>
          <a:stretch/>
        </p:blipFill>
        <p:spPr bwMode="auto">
          <a:xfrm>
            <a:off x="1159818" y="1956842"/>
            <a:ext cx="655272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4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3"/>
            </a:pPr>
            <a:r>
              <a:rPr lang="zh-TW" altLang="zh-TW" dirty="0" smtClean="0"/>
              <a:t>驗證</a:t>
            </a:r>
            <a:r>
              <a:rPr lang="zh-TW" altLang="zh-TW" dirty="0"/>
              <a:t>是否可正常取得並執行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457200" indent="-457200">
              <a:buAutoNum type="arabicPeriod" startAt="3"/>
            </a:pPr>
            <a:endParaRPr lang="en-US" altLang="zh-TW" dirty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r>
              <a:rPr lang="zh-TW" altLang="en-US" dirty="0" smtClean="0">
                <a:latin typeface="+mn-ea"/>
              </a:rPr>
              <a:t>如果可以執行，更改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為透過本機的</a:t>
            </a:r>
            <a:r>
              <a:rPr lang="en-US" altLang="zh-TW" dirty="0" smtClean="0">
                <a:latin typeface="+mn-ea"/>
              </a:rPr>
              <a:t>agent</a:t>
            </a:r>
            <a:r>
              <a:rPr lang="zh-TW" altLang="en-US" dirty="0" smtClean="0">
                <a:latin typeface="+mn-ea"/>
              </a:rPr>
              <a:t>啟動</a:t>
            </a:r>
            <a:endParaRPr lang="en-US" altLang="zh-TW" dirty="0" smtClean="0">
              <a:latin typeface="+mn-ea"/>
            </a:endParaRPr>
          </a:p>
          <a:p>
            <a:pPr marL="457200" indent="-457200">
              <a:buAutoNum type="arabicPeriod" startAt="3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5" t="14856"/>
          <a:stretch/>
        </p:blipFill>
        <p:spPr bwMode="auto">
          <a:xfrm>
            <a:off x="1303834" y="1956842"/>
            <a:ext cx="3744416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t="27923" b="45173"/>
          <a:stretch/>
        </p:blipFill>
        <p:spPr bwMode="auto">
          <a:xfrm>
            <a:off x="1231826" y="4693146"/>
            <a:ext cx="5688632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8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5"/>
            </a:pPr>
            <a:r>
              <a:rPr lang="zh-TW" altLang="en-US" dirty="0" smtClean="0">
                <a:latin typeface="+mn-ea"/>
              </a:rPr>
              <a:t>新增</a:t>
            </a:r>
            <a:r>
              <a:rPr lang="en-US" altLang="zh-TW" dirty="0" smtClean="0">
                <a:latin typeface="+mn-ea"/>
              </a:rPr>
              <a:t>Package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Deploy</a:t>
            </a:r>
            <a:r>
              <a:rPr lang="zh-TW" altLang="en-US" dirty="0" smtClean="0">
                <a:latin typeface="+mn-ea"/>
              </a:rPr>
              <a:t> 到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並驗證是否可以執行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  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重複步驟</a:t>
            </a:r>
            <a:r>
              <a:rPr lang="en-US" altLang="zh-TW" dirty="0" smtClean="0">
                <a:latin typeface="+mn-ea"/>
              </a:rPr>
              <a:t>2-4)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4" y="2388890"/>
            <a:ext cx="8292589" cy="42484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35882" y="4513126"/>
            <a:ext cx="1728192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1240" y="5917282"/>
            <a:ext cx="2010866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1-6.CSLAW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" y="1236762"/>
            <a:ext cx="3384377" cy="47525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12146" y="2316882"/>
            <a:ext cx="5497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存放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Email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模板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原始碼與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</a:t>
            </a: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b="1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不想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被系統追蹤紀錄的檔案清單，要再專案開始前加入</a:t>
            </a:r>
            <a:r>
              <a:rPr lang="en-US" altLang="zh-TW" sz="2200" dirty="0" err="1">
                <a:solidFill>
                  <a:srgbClr val="000000"/>
                </a:solidFill>
                <a:latin typeface="微軟正黑體"/>
                <a:ea typeface="微軟正黑體"/>
              </a:rPr>
              <a:t>gitignore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才有效</a:t>
            </a:r>
          </a:p>
          <a:p>
            <a:pPr>
              <a:lnSpc>
                <a:spcPct val="200000"/>
              </a:lnSpc>
            </a:pP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記錄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pipeline 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階段訊息 環境變數及</a:t>
            </a: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>
              <a:lnSpc>
                <a:spcPct val="200000"/>
              </a:lnSpc>
            </a:pP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Pom.xml(Project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Object Model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POM)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記錄版本參數，統一管理參數 </a:t>
            </a:r>
          </a:p>
          <a:p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16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@Before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每個</a:t>
            </a:r>
            <a:r>
              <a:rPr lang="en-US" altLang="zh-TW" dirty="0" smtClean="0">
                <a:latin typeface="+mn-ea"/>
              </a:rPr>
              <a:t>Test</a:t>
            </a:r>
            <a:r>
              <a:rPr lang="zh-TW" altLang="en-US" dirty="0" smtClean="0">
                <a:latin typeface="+mn-ea"/>
              </a:rPr>
              <a:t>前預做的動作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assertEquals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+mn-ea"/>
              </a:rPr>
              <a:t>Test</a:t>
            </a:r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中做出來的結果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實際透過原始碼跑出來的結果</a:t>
            </a:r>
            <a:r>
              <a:rPr lang="en-US" altLang="zh-TW" dirty="0" smtClean="0">
                <a:latin typeface="+mn-ea"/>
              </a:rPr>
              <a:t>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git - cslaw/src/test/java/com/ebizprise/ctbc/project/model/NotificationMailTest.java - Eclipse I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29169" r="46235" b="46789"/>
          <a:stretch/>
        </p:blipFill>
        <p:spPr>
          <a:xfrm>
            <a:off x="1159816" y="3036962"/>
            <a:ext cx="6937487" cy="2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第一行檔案資訊用</a:t>
            </a:r>
            <a:r>
              <a:rPr lang="en-US" altLang="zh-TW" dirty="0" err="1" smtClean="0">
                <a:latin typeface="+mn-ea"/>
              </a:rPr>
              <a:t>BaseStr</a:t>
            </a:r>
            <a:r>
              <a:rPr lang="zh-TW" altLang="en-US" dirty="0" smtClean="0">
                <a:latin typeface="+mn-ea"/>
              </a:rPr>
              <a:t>設定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項目前面的空格用</a:t>
            </a:r>
            <a:r>
              <a:rPr lang="en-US" altLang="zh-TW" dirty="0">
                <a:latin typeface="+mn-ea"/>
              </a:rPr>
              <a:t>Line </a:t>
            </a:r>
            <a:r>
              <a:rPr lang="en-US" altLang="zh-TW" dirty="0" smtClean="0">
                <a:latin typeface="+mn-ea"/>
              </a:rPr>
              <a:t>Separator</a:t>
            </a:r>
            <a:r>
              <a:rPr lang="zh-TW" altLang="en-US" dirty="0" smtClean="0">
                <a:latin typeface="+mn-ea"/>
              </a:rPr>
              <a:t>完成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2023914" y="2877964"/>
            <a:ext cx="6390968" cy="1656184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8" y="4765154"/>
            <a:ext cx="8688013" cy="1305107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0" y="4765154"/>
            <a:ext cx="736978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 smtClean="0">
                <a:latin typeface="+mn-ea"/>
              </a:rPr>
              <a:t>class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1.</a:t>
            </a:r>
            <a:r>
              <a:rPr lang="zh-TW" altLang="en-US" sz="1800" dirty="0" smtClean="0">
                <a:latin typeface="+mn-ea"/>
              </a:rPr>
              <a:t>  再</a:t>
            </a:r>
            <a:r>
              <a:rPr lang="zh-TW" altLang="en-US" sz="1800" dirty="0">
                <a:latin typeface="+mn-ea"/>
              </a:rPr>
              <a:t>用</a:t>
            </a:r>
            <a:r>
              <a:rPr lang="en-US" altLang="zh-TW" sz="1800" dirty="0">
                <a:latin typeface="+mn-ea"/>
              </a:rPr>
              <a:t>when</a:t>
            </a:r>
            <a:r>
              <a:rPr lang="zh-TW" altLang="en-US" sz="1800" dirty="0" smtClean="0">
                <a:latin typeface="+mn-ea"/>
              </a:rPr>
              <a:t>來回傳</a:t>
            </a:r>
            <a:r>
              <a:rPr lang="en-US" altLang="zh-TW" sz="1800" dirty="0" smtClean="0">
                <a:latin typeface="+mn-ea"/>
              </a:rPr>
              <a:t>Mock</a:t>
            </a:r>
            <a:r>
              <a:rPr lang="zh-TW" altLang="en-US" sz="1800" dirty="0" smtClean="0">
                <a:latin typeface="+mn-ea"/>
              </a:rPr>
              <a:t>值</a:t>
            </a:r>
            <a:endParaRPr lang="en-US" altLang="zh-TW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2.</a:t>
            </a:r>
            <a:r>
              <a:rPr lang="zh-TW" altLang="en-US" sz="1800" dirty="0" smtClean="0">
                <a:latin typeface="+mn-ea"/>
              </a:rPr>
              <a:t>  </a:t>
            </a:r>
            <a:r>
              <a:rPr lang="en-US" altLang="zh-TW" sz="1800" dirty="0" smtClean="0">
                <a:latin typeface="+mn-ea"/>
              </a:rPr>
              <a:t>@Mock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latin typeface="+mn-ea"/>
              </a:rPr>
              <a:t>@Before</a:t>
            </a:r>
            <a:r>
              <a:rPr lang="zh-TW" altLang="en-US" sz="1800" dirty="0">
                <a:latin typeface="+mn-ea"/>
              </a:rPr>
              <a:t>設定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物件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0" y="3036962"/>
            <a:ext cx="7488832" cy="31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/>
          <a:stretch/>
        </p:blipFill>
        <p:spPr>
          <a:xfrm>
            <a:off x="2383954" y="2406362"/>
            <a:ext cx="6975431" cy="1782728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ArgumentCaptor</a:t>
            </a:r>
            <a:r>
              <a:rPr lang="zh-TW" altLang="en-US" dirty="0" smtClean="0">
                <a:latin typeface="+mn-ea"/>
              </a:rPr>
              <a:t>抓取</a:t>
            </a:r>
            <a:r>
              <a:rPr lang="en-US" altLang="zh-TW" dirty="0" smtClean="0">
                <a:latin typeface="+mn-ea"/>
              </a:rPr>
              <a:t>Mock</a:t>
            </a:r>
            <a:r>
              <a:rPr lang="zh-TW" altLang="en-US" dirty="0" smtClean="0">
                <a:latin typeface="+mn-ea"/>
              </a:rPr>
              <a:t>傳入值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2" y="4433972"/>
            <a:ext cx="7824851" cy="13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換頁接點 24"/>
          <p:cNvSpPr/>
          <p:nvPr/>
        </p:nvSpPr>
        <p:spPr>
          <a:xfrm rot="10800000">
            <a:off x="5625431" y="4258544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16" name="流程圖: 換頁接點 15"/>
          <p:cNvSpPr/>
          <p:nvPr/>
        </p:nvSpPr>
        <p:spPr>
          <a:xfrm>
            <a:off x="608314" y="1460788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378748" y="3765044"/>
            <a:ext cx="9505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Timeline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54902" y="1557511"/>
            <a:ext cx="2160240" cy="209480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>
                <a:latin typeface="+mn-ea"/>
              </a:rPr>
              <a:t>2/19-2/21 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+mn-ea"/>
              </a:rPr>
              <a:t>環境安裝</a:t>
            </a:r>
            <a:endParaRPr lang="en-US" altLang="zh-TW" dirty="0" smtClean="0">
              <a:latin typeface="+mn-ea"/>
            </a:endParaRPr>
          </a:p>
          <a:p>
            <a:pPr marL="0" indent="0" algn="ctr">
              <a:buNone/>
            </a:pPr>
            <a:r>
              <a:rPr lang="zh-TW" altLang="en-US" dirty="0" smtClean="0">
                <a:latin typeface="+mn-ea"/>
              </a:rPr>
              <a:t>相關基本知識</a:t>
            </a:r>
            <a:r>
              <a:rPr lang="zh-TW" altLang="en-US" dirty="0">
                <a:latin typeface="+mn-ea"/>
              </a:rPr>
              <a:t/>
            </a:r>
            <a:br>
              <a:rPr lang="zh-TW" altLang="en-US" dirty="0">
                <a:latin typeface="+mn-ea"/>
              </a:rPr>
            </a:br>
            <a:r>
              <a:rPr lang="zh-TW" altLang="en-US" dirty="0" smtClean="0">
                <a:latin typeface="+mn-ea"/>
              </a:rPr>
              <a:t>練習 </a:t>
            </a:r>
            <a:r>
              <a:rPr lang="en-US" altLang="zh-TW" dirty="0" err="1" smtClean="0">
                <a:latin typeface="+mn-ea"/>
              </a:rPr>
              <a:t>linux</a:t>
            </a:r>
            <a:r>
              <a:rPr lang="en-US" altLang="zh-TW" dirty="0" smtClean="0">
                <a:latin typeface="+mn-ea"/>
              </a:rPr>
              <a:t> </a:t>
            </a:r>
          </a:p>
          <a:p>
            <a:pPr marL="0" indent="0" algn="ctr">
              <a:buNone/>
            </a:pPr>
            <a:r>
              <a:rPr lang="en-US" altLang="zh-TW" dirty="0" err="1" smtClean="0">
                <a:latin typeface="+mn-ea"/>
              </a:rPr>
              <a:t>PuTTY</a:t>
            </a:r>
            <a:endParaRPr lang="zh-TW" altLang="en-US" dirty="0">
              <a:latin typeface="+mn-ea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95812" y="4258544"/>
            <a:ext cx="2160239" cy="2466131"/>
            <a:chOff x="1519858" y="4087113"/>
            <a:chExt cx="2160239" cy="2466131"/>
          </a:xfrm>
        </p:grpSpPr>
        <p:sp>
          <p:nvSpPr>
            <p:cNvPr id="17" name="流程圖: 換頁接點 16"/>
            <p:cNvSpPr/>
            <p:nvPr/>
          </p:nvSpPr>
          <p:spPr>
            <a:xfrm rot="10800000">
              <a:off x="1735881" y="4087113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9" name="內容版面配置區 7"/>
            <p:cNvSpPr txBox="1">
              <a:spLocks/>
            </p:cNvSpPr>
            <p:nvPr/>
          </p:nvSpPr>
          <p:spPr bwMode="auto">
            <a:xfrm>
              <a:off x="1519858" y="4458439"/>
              <a:ext cx="2160239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2/26-2/27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DevOps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規劃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Eclipse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設定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認識</a:t>
              </a: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Cslaw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專案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474258" y="1498675"/>
            <a:ext cx="2160240" cy="2304256"/>
            <a:chOff x="2743994" y="1505020"/>
            <a:chExt cx="2160240" cy="2304256"/>
          </a:xfrm>
        </p:grpSpPr>
        <p:sp>
          <p:nvSpPr>
            <p:cNvPr id="21" name="流程圖: 換頁接點 20"/>
            <p:cNvSpPr/>
            <p:nvPr/>
          </p:nvSpPr>
          <p:spPr>
            <a:xfrm>
              <a:off x="2993916" y="1505020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2" name="內容版面配置區 7"/>
            <p:cNvSpPr txBox="1">
              <a:spLocks/>
            </p:cNvSpPr>
            <p:nvPr/>
          </p:nvSpPr>
          <p:spPr bwMode="auto">
            <a:xfrm>
              <a:off x="2743994" y="1578332"/>
              <a:ext cx="2160240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3/4-3/6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Git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maven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/>
              </a:r>
              <a:b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</a:b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CI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Jenkins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587612" y="1473905"/>
            <a:ext cx="2160240" cy="2304256"/>
            <a:chOff x="4287296" y="1473905"/>
            <a:chExt cx="2160240" cy="2304256"/>
          </a:xfrm>
        </p:grpSpPr>
        <p:sp>
          <p:nvSpPr>
            <p:cNvPr id="22" name="流程圖: 換頁接點 21"/>
            <p:cNvSpPr/>
            <p:nvPr/>
          </p:nvSpPr>
          <p:spPr>
            <a:xfrm>
              <a:off x="4503320" y="1473905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3" name="內容版面配置區 7"/>
            <p:cNvSpPr txBox="1">
              <a:spLocks/>
            </p:cNvSpPr>
            <p:nvPr/>
          </p:nvSpPr>
          <p:spPr bwMode="auto">
            <a:xfrm>
              <a:off x="4287296" y="1565513"/>
              <a:ext cx="2160240" cy="1399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3/18-3/20 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CD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UT</a:t>
              </a: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mock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249167" y="4269100"/>
            <a:ext cx="2160239" cy="2455575"/>
            <a:chOff x="3155765" y="4269100"/>
            <a:chExt cx="2160239" cy="2455575"/>
          </a:xfrm>
        </p:grpSpPr>
        <p:sp>
          <p:nvSpPr>
            <p:cNvPr id="20" name="流程圖: 換頁接點 19"/>
            <p:cNvSpPr/>
            <p:nvPr/>
          </p:nvSpPr>
          <p:spPr>
            <a:xfrm rot="10800000">
              <a:off x="3371790" y="4269100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4" name="內容版面配置區 7"/>
            <p:cNvSpPr txBox="1">
              <a:spLocks/>
            </p:cNvSpPr>
            <p:nvPr/>
          </p:nvSpPr>
          <p:spPr bwMode="auto">
            <a:xfrm>
              <a:off x="3155765" y="4629870"/>
              <a:ext cx="2160239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3/11-3/13 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CT</a:t>
              </a:r>
            </a:p>
            <a:p>
              <a:pPr marL="0" indent="0" algn="ctr">
                <a:buFontTx/>
                <a:buNone/>
              </a:pP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基本</a:t>
              </a: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UT</a:t>
              </a: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撰寫</a:t>
              </a:r>
              <a:endParaRPr lang="en-US" altLang="zh-TW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sp>
        <p:nvSpPr>
          <p:cNvPr id="15" name="內容版面配置區 7"/>
          <p:cNvSpPr txBox="1">
            <a:spLocks/>
          </p:cNvSpPr>
          <p:nvPr/>
        </p:nvSpPr>
        <p:spPr bwMode="auto">
          <a:xfrm>
            <a:off x="5409406" y="4629868"/>
            <a:ext cx="2160240" cy="209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3/25-4/1</a:t>
            </a:r>
          </a:p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CSLAW</a:t>
            </a:r>
            <a:r>
              <a:rPr lang="zh-TW" altLang="en-US" kern="0" dirty="0" smtClean="0">
                <a:solidFill>
                  <a:srgbClr val="000000"/>
                </a:solidFill>
                <a:latin typeface="微軟正黑體"/>
              </a:rPr>
              <a:t>實作</a:t>
            </a: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 </a:t>
            </a:r>
          </a:p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UT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mock</a:t>
            </a:r>
            <a:endParaRPr lang="zh-TW" altLang="en-US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6704434" y="1492201"/>
            <a:ext cx="2160240" cy="2304256"/>
            <a:chOff x="6244380" y="1492201"/>
            <a:chExt cx="2160240" cy="2304256"/>
          </a:xfrm>
        </p:grpSpPr>
        <p:sp>
          <p:nvSpPr>
            <p:cNvPr id="19" name="流程圖: 換頁接點 18"/>
            <p:cNvSpPr/>
            <p:nvPr/>
          </p:nvSpPr>
          <p:spPr>
            <a:xfrm>
              <a:off x="6460404" y="1492201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26" name="內容版面配置區 7"/>
            <p:cNvSpPr txBox="1">
              <a:spLocks/>
            </p:cNvSpPr>
            <p:nvPr/>
          </p:nvSpPr>
          <p:spPr bwMode="auto">
            <a:xfrm>
              <a:off x="6244380" y="1596927"/>
              <a:ext cx="2160240" cy="1656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4/8-4/17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Top 10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Technology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Report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sp>
        <p:nvSpPr>
          <p:cNvPr id="27" name="流程圖: 換頁接點 26"/>
          <p:cNvSpPr/>
          <p:nvPr/>
        </p:nvSpPr>
        <p:spPr>
          <a:xfrm rot="10800000">
            <a:off x="7784554" y="4258544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29" name="內容版面配置區 7"/>
          <p:cNvSpPr txBox="1">
            <a:spLocks/>
          </p:cNvSpPr>
          <p:nvPr/>
        </p:nvSpPr>
        <p:spPr bwMode="auto">
          <a:xfrm>
            <a:off x="7569646" y="4629870"/>
            <a:ext cx="2160240" cy="209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4/22-4/24</a:t>
            </a:r>
          </a:p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UT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微軟正黑體"/>
              </a:rPr>
              <a:t>撰寫</a:t>
            </a:r>
            <a:endParaRPr lang="zh-TW" altLang="en-US" kern="0" dirty="0">
              <a:solidFill>
                <a:srgbClr val="000000"/>
              </a:solidFill>
              <a:latin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163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9"/>
            <a:ext cx="10096500" cy="131687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Introduction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Overview</a:t>
            </a: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" y="156642"/>
            <a:ext cx="9721080" cy="6768752"/>
          </a:xfrm>
        </p:spPr>
      </p:pic>
      <p:sp>
        <p:nvSpPr>
          <p:cNvPr id="3" name="矩形 2"/>
          <p:cNvSpPr/>
          <p:nvPr/>
        </p:nvSpPr>
        <p:spPr>
          <a:xfrm>
            <a:off x="583754" y="4117082"/>
            <a:ext cx="1728192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76442" y="3469010"/>
            <a:ext cx="1728192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6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0863" y="1164754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消除程式開發上溝通執行的障礙，確保程式品質跟交期，並使交付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流程自動化。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Gartner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建議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組織依據業務性質去選擇所需的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Toolchain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；然而如果有多個部署平台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(ex.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雲、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App)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，這時就需要多個不同的測試工具搭配使用。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pipeline activity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plan, create, verify, release,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configure,monitor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對應不同的步驟需使用不同的軟體工具，現在則</a:t>
            </a:r>
            <a:r>
              <a:rPr lang="zh-TW" altLang="en-US" sz="2200" u="sng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有供應商將其整合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2022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年預計有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30%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以上的企業會使用，相比於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2018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年的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&lt;10%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8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" y="1668809"/>
            <a:ext cx="9954068" cy="5367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9481" y="1164754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Toolchain</a:t>
            </a:r>
            <a:r>
              <a:rPr lang="zh-TW" altLang="en-US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Vendor: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針對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不同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階段所使用的工具，包含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Continuous configuration automation: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Chef, Puppet,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Ansible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SaltStack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APM/infrastructure management: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Cisco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AppDynamics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Datadog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Dynatrace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Elastic, New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Relic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Splunk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Release automation tools: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CloudBees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Microsoft 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XebiaLabs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 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4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運用在維運上，將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工作環境產生資訊，透過大數據和機器學習來預測錯誤、異常檢測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透明、準確、預測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敏捷性和生產率的提高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和業務數據，取得用戶業務活動和提供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系統的行為。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服務改善和成本降低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大幅減少找系統問題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的時間和精力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，還能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透過行為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預測來優化資源。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風險緩解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通過分析監視，配置和服務台數據來識別操作和安全方面的異常。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市場波動的反應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通過機器的排班分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析出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市場端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的需求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No. 1: Artificial Intelligence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 Integration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Hub     Open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box ML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LØ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0" name="圖片 2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" y="3221814"/>
            <a:ext cx="2819217" cy="3069948"/>
          </a:xfrm>
          <a:prstGeom prst="rect">
            <a:avLst/>
          </a:prstGeom>
        </p:spPr>
      </p:pic>
      <p:pic>
        <p:nvPicPr>
          <p:cNvPr id="31" name="圖片 30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8998"/>
          <a:stretch/>
        </p:blipFill>
        <p:spPr>
          <a:xfrm>
            <a:off x="3178773" y="3131224"/>
            <a:ext cx="3736915" cy="3208621"/>
          </a:xfrm>
          <a:prstGeom prst="rect">
            <a:avLst/>
          </a:prstGeom>
        </p:spPr>
      </p:pic>
      <p:pic>
        <p:nvPicPr>
          <p:cNvPr id="32" name="圖片 31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64" y="3221814"/>
            <a:ext cx="2884553" cy="299736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No. 1: Artificial Intelligence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1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"/>
          <a:stretch/>
        </p:blipFill>
        <p:spPr>
          <a:xfrm>
            <a:off x="-38523" y="948730"/>
            <a:ext cx="10201243" cy="6120680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Integration Hub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0" b="4880"/>
          <a:stretch/>
        </p:blipFill>
        <p:spPr>
          <a:xfrm>
            <a:off x="0" y="1020738"/>
            <a:ext cx="10096500" cy="5958943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ea"/>
                <a:ea typeface="+mn-ea"/>
              </a:rPr>
              <a:t>OverView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71786" y="1380778"/>
            <a:ext cx="8725796" cy="536788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學習</a:t>
            </a:r>
            <a:r>
              <a:rPr lang="zh-TW" altLang="en-US" sz="3600" dirty="0" smtClean="0">
                <a:latin typeface="+mn-ea"/>
              </a:rPr>
              <a:t>回顧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 smtClean="0">
                <a:latin typeface="+mn-ea"/>
              </a:rPr>
              <a:t>專題報告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心得</a:t>
            </a:r>
            <a:endParaRPr lang="en-US" altLang="zh-TW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+mn-ea"/>
              </a:rPr>
              <a:t>	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zh-TW" altLang="en-US" dirty="0">
              <a:latin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75842" y="2244874"/>
            <a:ext cx="61206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Linux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err="1">
                <a:solidFill>
                  <a:srgbClr val="000000"/>
                </a:solidFill>
                <a:latin typeface="微軟正黑體"/>
              </a:rPr>
              <a:t>DevOps</a:t>
            </a:r>
            <a:r>
              <a:rPr lang="zh-TW" altLang="en-US" sz="2600" dirty="0">
                <a:solidFill>
                  <a:srgbClr val="000000"/>
                </a:solidFill>
                <a:latin typeface="微軟正黑體"/>
              </a:rPr>
              <a:t>基礎觀念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</a:rPr>
              <a:t>-CI CT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</a:rPr>
              <a:t>CD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err="1" smtClean="0">
                <a:solidFill>
                  <a:srgbClr val="000000"/>
                </a:solidFill>
                <a:latin typeface="微軟正黑體"/>
              </a:rPr>
              <a:t>Git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UT- 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三階段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TOP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  <a:ea typeface="微軟正黑體"/>
              </a:rPr>
              <a:t>10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Technology Report</a:t>
            </a:r>
            <a:endParaRPr lang="zh-TW" altLang="en-US" sz="2600" dirty="0" err="1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168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1515316"/>
            <a:ext cx="9620569" cy="1902182"/>
          </a:xfrm>
        </p:spPr>
        <p:txBody>
          <a:bodyPr/>
          <a:lstStyle/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23714" y="2028850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1-1.Linux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之前在學校沒有學過太多用</a:t>
            </a:r>
            <a:r>
              <a:rPr lang="en-US" altLang="zh-TW" dirty="0" smtClean="0">
                <a:latin typeface="+mn-ea"/>
              </a:rPr>
              <a:t>Command Line</a:t>
            </a:r>
            <a:r>
              <a:rPr lang="zh-TW" altLang="en-US" dirty="0" smtClean="0">
                <a:latin typeface="+mn-ea"/>
              </a:rPr>
              <a:t>的操作，算是第一次比較深入的了解。做一些基本操作像是</a:t>
            </a:r>
            <a:r>
              <a:rPr lang="en-US" altLang="zh-TW" dirty="0" smtClean="0">
                <a:latin typeface="+mn-ea"/>
              </a:rPr>
              <a:t>cd 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en-US" altLang="zh-TW" dirty="0" smtClean="0">
                <a:latin typeface="+mn-ea"/>
              </a:rPr>
              <a:t>  cat  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grep</a:t>
            </a:r>
            <a:r>
              <a:rPr lang="en-US" altLang="zh-TW" dirty="0" smtClean="0">
                <a:latin typeface="+mn-ea"/>
              </a:rPr>
              <a:t> Find 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實例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9115548" cy="1013619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1-2.DevOps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 smtClean="0">
                <a:latin typeface="+mj-ea"/>
              </a:rPr>
              <a:t> </a:t>
            </a:r>
            <a:r>
              <a:rPr lang="zh-TW" altLang="en-US" sz="2400" dirty="0" smtClean="0">
                <a:latin typeface="+mj-ea"/>
              </a:rPr>
              <a:t>「軟體開發（</a:t>
            </a:r>
            <a:r>
              <a:rPr lang="en-US" altLang="zh-TW" sz="2400" dirty="0" err="1">
                <a:latin typeface="+mj-ea"/>
              </a:rPr>
              <a:t>Dev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zh-TW" altLang="en-US" sz="2400" dirty="0">
                <a:latin typeface="+mj-ea"/>
              </a:rPr>
              <a:t>與</a:t>
            </a:r>
            <a:r>
              <a:rPr lang="zh-TW" altLang="en-US" sz="2400" dirty="0" smtClean="0">
                <a:latin typeface="+mj-ea"/>
              </a:rPr>
              <a:t>「</a:t>
            </a:r>
            <a:r>
              <a:rPr lang="en-US" altLang="zh-TW" sz="2400" dirty="0">
                <a:latin typeface="+mj-ea"/>
              </a:rPr>
              <a:t>IT</a:t>
            </a:r>
            <a:r>
              <a:rPr lang="zh-TW" altLang="en-US" sz="2400" dirty="0">
                <a:latin typeface="+mj-ea"/>
              </a:rPr>
              <a:t>運</a:t>
            </a:r>
            <a:r>
              <a:rPr lang="zh-TW" altLang="en-US" sz="2400" dirty="0" smtClean="0">
                <a:latin typeface="+mj-ea"/>
              </a:rPr>
              <a:t>維（</a:t>
            </a:r>
            <a:r>
              <a:rPr lang="en-US" altLang="zh-TW" sz="2400" dirty="0">
                <a:latin typeface="+mj-ea"/>
              </a:rPr>
              <a:t>Ops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770" y="1236762"/>
            <a:ext cx="8582025" cy="151874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TW" altLang="en-US" sz="2400" b="1" dirty="0" smtClean="0"/>
              <a:t>定義</a:t>
            </a:r>
            <a:endParaRPr lang="en-US" altLang="zh-TW" sz="24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727769" y="3036962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i="1" dirty="0">
                <a:solidFill>
                  <a:srgbClr val="000000"/>
                </a:solidFill>
              </a:rPr>
              <a:t>Release, deploy, and </a:t>
            </a:r>
            <a:r>
              <a:rPr lang="en-US" altLang="zh-TW" i="1" dirty="0" smtClean="0">
                <a:solidFill>
                  <a:srgbClr val="000000"/>
                </a:solidFill>
              </a:rPr>
              <a:t>orchestration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</a:t>
            </a:r>
            <a:r>
              <a:rPr lang="en-US" altLang="zh-TW" kern="0" dirty="0" smtClean="0">
                <a:solidFill>
                  <a:srgbClr val="000000"/>
                </a:solidFill>
              </a:rPr>
              <a:t>Monitor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27770" y="4765154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807548" y="2077298"/>
            <a:ext cx="1912438" cy="540657"/>
            <a:chOff x="2879056" y="1272169"/>
            <a:chExt cx="2908736" cy="540657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9056" y="1272169"/>
              <a:ext cx="290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      Build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498105" cy="804201"/>
            <a:chOff x="3930618" y="1239965"/>
            <a:chExt cx="3799512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32457" y="1457400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Result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91181" y="5246370"/>
            <a:ext cx="443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設定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</a:rPr>
              <a:t>Source Code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來自</a:t>
            </a:r>
            <a:r>
              <a:rPr lang="en-US" altLang="zh-TW" sz="180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en-US" altLang="zh-TW" sz="180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新增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Jenkinsfile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到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專案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,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編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寫腳本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驗證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4.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透過本機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agent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啟動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5.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重回步驟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，新增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maven deploy</a:t>
            </a:r>
            <a:endParaRPr lang="zh-TW" altLang="en-US" sz="1800" dirty="0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22" name="標題 5"/>
          <p:cNvSpPr txBox="1">
            <a:spLocks/>
          </p:cNvSpPr>
          <p:nvPr/>
        </p:nvSpPr>
        <p:spPr bwMode="auto">
          <a:xfrm>
            <a:off x="449822" y="372666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en-US" altLang="zh-TW" kern="0" dirty="0" smtClean="0">
                <a:latin typeface="微軟正黑體"/>
              </a:rPr>
              <a:t>1-3.</a:t>
            </a:r>
            <a:r>
              <a:rPr lang="zh-TW" altLang="en-US" kern="0" dirty="0" smtClean="0">
                <a:latin typeface="微軟正黑體"/>
              </a:rPr>
              <a:t>第</a:t>
            </a:r>
            <a:r>
              <a:rPr lang="zh-TW" altLang="en-US" kern="0" dirty="0" smtClean="0">
                <a:latin typeface="微軟正黑體"/>
              </a:rPr>
              <a:t>一個</a:t>
            </a:r>
            <a:r>
              <a:rPr lang="zh-TW" altLang="en-US" kern="0" dirty="0" smtClean="0">
                <a:latin typeface="微軟正黑體"/>
              </a:rPr>
              <a:t>專案</a:t>
            </a:r>
            <a:r>
              <a:rPr lang="en-US" altLang="zh-TW" kern="0" dirty="0" smtClean="0">
                <a:latin typeface="微軟正黑體"/>
              </a:rPr>
              <a:t>Maven</a:t>
            </a:r>
            <a:endParaRPr lang="zh-TW" altLang="en-US" kern="0" dirty="0">
              <a:latin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4371" y="3404062"/>
            <a:ext cx="44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1. 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2.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  <a:ea typeface="微軟正黑體"/>
              </a:rPr>
              <a:t> POM.xml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plug-in</a:t>
            </a:r>
            <a:endParaRPr lang="en-US" altLang="zh-TW" sz="1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在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Setting.xml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6796" y="1307704"/>
            <a:ext cx="858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建立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專案後，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Push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到</a:t>
            </a:r>
            <a:r>
              <a:rPr lang="en-US" altLang="zh-TW" sz="22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GitLab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後透過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腳本自動部署。</a:t>
            </a:r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938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1-4.Git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Clone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cd</a:t>
            </a:r>
            <a:r>
              <a:rPr lang="zh-TW" altLang="zh-TW" dirty="0">
                <a:latin typeface="+mn-ea"/>
              </a:rPr>
              <a:t>到</a:t>
            </a:r>
            <a:r>
              <a:rPr lang="zh-TW" altLang="zh-TW" dirty="0" smtClean="0">
                <a:latin typeface="+mn-ea"/>
              </a:rPr>
              <a:t>要</a:t>
            </a:r>
            <a:r>
              <a:rPr lang="zh-TW" altLang="en-US" dirty="0">
                <a:latin typeface="+mn-ea"/>
              </a:rPr>
              <a:t>儲存</a:t>
            </a:r>
            <a:r>
              <a:rPr lang="zh-TW" altLang="zh-TW" dirty="0" smtClean="0">
                <a:latin typeface="+mn-ea"/>
              </a:rPr>
              <a:t>的</a:t>
            </a:r>
            <a:r>
              <a:rPr lang="zh-TW" altLang="zh-TW" dirty="0">
                <a:latin typeface="+mn-ea"/>
              </a:rPr>
              <a:t>資料夾 </a:t>
            </a:r>
            <a:r>
              <a:rPr lang="zh-TW" altLang="zh-TW" dirty="0" smtClean="0">
                <a:latin typeface="+mn-ea"/>
              </a:rPr>
              <a:t>將</a:t>
            </a:r>
            <a:r>
              <a:rPr lang="en-US" altLang="zh-TW" dirty="0" smtClean="0">
                <a:latin typeface="+mn-ea"/>
              </a:rPr>
              <a:t>CSLAW </a:t>
            </a:r>
            <a:r>
              <a:rPr lang="en-US" altLang="zh-TW" dirty="0">
                <a:latin typeface="+mn-ea"/>
              </a:rPr>
              <a:t>Clone</a:t>
            </a:r>
            <a:r>
              <a:rPr lang="zh-TW" altLang="zh-TW" dirty="0">
                <a:latin typeface="+mn-ea"/>
              </a:rPr>
              <a:t>至本</a:t>
            </a:r>
            <a:r>
              <a:rPr lang="zh-TW" altLang="zh-TW" dirty="0" smtClean="0">
                <a:latin typeface="+mn-ea"/>
              </a:rPr>
              <a:t>機</a:t>
            </a:r>
            <a:endParaRPr lang="en-US" altLang="zh-TW" dirty="0" smtClean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remote set-</a:t>
            </a:r>
            <a:r>
              <a:rPr lang="en-US" altLang="zh-TW" dirty="0" err="1" smtClean="0">
                <a:latin typeface="+mn-ea"/>
              </a:rPr>
              <a:t>url</a:t>
            </a:r>
            <a:r>
              <a:rPr lang="en-US" altLang="zh-TW" dirty="0" smtClean="0">
                <a:latin typeface="+mn-ea"/>
              </a:rPr>
              <a:t> (project URL)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設定遠端路徑</a:t>
            </a:r>
            <a:endParaRPr lang="en-US" altLang="zh-TW" dirty="0" smtClean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Add (</a:t>
            </a:r>
            <a:r>
              <a:rPr lang="zh-TW" altLang="en-US" dirty="0" smtClean="0">
                <a:latin typeface="+mn-ea"/>
              </a:rPr>
              <a:t>檔名</a:t>
            </a:r>
            <a:r>
              <a:rPr lang="en-US" altLang="zh-TW" dirty="0" smtClean="0">
                <a:latin typeface="+mn-ea"/>
              </a:rPr>
              <a:t>or . )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新增檔案</a:t>
            </a:r>
            <a:endParaRPr lang="en-US" altLang="zh-TW" dirty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Commit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提交檔案和輸入訊息</a:t>
            </a:r>
            <a:endParaRPr lang="en-US" altLang="zh-TW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push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正式傳到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 </a:t>
            </a:r>
            <a:endParaRPr lang="en-US" altLang="zh-TW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pull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將程式從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上抓下來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dirty="0" smtClean="0">
                <a:latin typeface="+mn-ea"/>
              </a:rPr>
              <a:t>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checkout master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 </a:t>
            </a:r>
            <a:r>
              <a:rPr lang="zh-TW" altLang="en-US" dirty="0" smtClean="0">
                <a:latin typeface="+mn-ea"/>
              </a:rPr>
              <a:t>存取位置切換到</a:t>
            </a:r>
            <a:r>
              <a:rPr lang="en-US" altLang="zh-TW" dirty="0" smtClean="0">
                <a:latin typeface="+mn-ea"/>
              </a:rPr>
              <a:t>master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latin typeface="+mn-ea"/>
              </a:rPr>
              <a:t> 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Merge - </a:t>
            </a:r>
            <a:r>
              <a:rPr lang="zh-TW" altLang="en-US" dirty="0" smtClean="0">
                <a:latin typeface="+mn-ea"/>
              </a:rPr>
              <a:t>合併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Status - </a:t>
            </a:r>
            <a:r>
              <a:rPr lang="zh-TW" altLang="en-US" dirty="0" smtClean="0">
                <a:latin typeface="+mn-ea"/>
              </a:rPr>
              <a:t>如發生</a:t>
            </a:r>
            <a:r>
              <a:rPr lang="en-US" altLang="zh-TW" dirty="0" smtClean="0">
                <a:latin typeface="+mn-ea"/>
              </a:rPr>
              <a:t>conflict</a:t>
            </a:r>
            <a:r>
              <a:rPr lang="zh-TW" altLang="en-US" dirty="0" smtClean="0">
                <a:latin typeface="+mn-ea"/>
              </a:rPr>
              <a:t>可透過</a:t>
            </a:r>
            <a:r>
              <a:rPr lang="en-US" altLang="zh-TW" dirty="0" smtClean="0">
                <a:latin typeface="+mn-ea"/>
              </a:rPr>
              <a:t>Status</a:t>
            </a:r>
            <a:r>
              <a:rPr lang="zh-TW" altLang="en-US" dirty="0" smtClean="0">
                <a:latin typeface="+mn-ea"/>
              </a:rPr>
              <a:t>看錯誤詳細情況</a:t>
            </a: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1-5.Jenkins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smtClean="0">
                <a:latin typeface="+mn-ea"/>
              </a:rPr>
              <a:t>Jenkins</a:t>
            </a:r>
            <a:r>
              <a:rPr lang="zh-TW" altLang="en-US" dirty="0" smtClean="0">
                <a:latin typeface="+mn-ea"/>
              </a:rPr>
              <a:t>上邊寫腳本，讓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都會觸發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CI/CD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的動作產生流水線（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pipeline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），階段用於邏輯切割，同一階段的任務以並列方式執行，階段間是順序執行，上一個階段執行失敗，下一個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階段就不會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執行。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3" y="2964954"/>
            <a:ext cx="4673809" cy="38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Jenkins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1.   </a:t>
            </a:r>
            <a:r>
              <a:rPr lang="zh-TW" altLang="en-US" dirty="0" smtClean="0">
                <a:latin typeface="+mn-ea"/>
              </a:rPr>
              <a:t>設定</a:t>
            </a:r>
            <a:r>
              <a:rPr lang="en-US" altLang="zh-TW" dirty="0" smtClean="0">
                <a:latin typeface="+mn-ea"/>
              </a:rPr>
              <a:t>Source Code</a:t>
            </a:r>
            <a:r>
              <a:rPr lang="zh-TW" altLang="en-US" dirty="0" smtClean="0">
                <a:latin typeface="+mn-ea"/>
              </a:rPr>
              <a:t>來自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34" y="1969742"/>
            <a:ext cx="5688632" cy="4091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4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13810</TotalTime>
  <Words>2362</Words>
  <Application>Microsoft Office PowerPoint</Application>
  <PresentationFormat>自訂</PresentationFormat>
  <Paragraphs>401</Paragraphs>
  <Slides>31</Slides>
  <Notes>24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預設簡報設計</vt:lpstr>
      <vt:lpstr>1_預設簡報設計</vt:lpstr>
      <vt:lpstr>2020實習計畫期末報告 DevOps</vt:lpstr>
      <vt:lpstr>Timeline</vt:lpstr>
      <vt:lpstr>OverView</vt:lpstr>
      <vt:lpstr>1-1.Linux</vt:lpstr>
      <vt:lpstr>1-2.DevOps - 「軟體開發（Dev）」與「IT運維（Ops）」 </vt:lpstr>
      <vt:lpstr>My First Maven</vt:lpstr>
      <vt:lpstr>1-4.Git</vt:lpstr>
      <vt:lpstr>1-5.Jenkins Pipeline</vt:lpstr>
      <vt:lpstr>Jenkins Pipeline</vt:lpstr>
      <vt:lpstr>Jenkins Pipeline</vt:lpstr>
      <vt:lpstr>Jenkins Pipeline</vt:lpstr>
      <vt:lpstr>Jenkins Pipeline</vt:lpstr>
      <vt:lpstr>1-6.CSLAW</vt:lpstr>
      <vt:lpstr>CSLAW Unit Test</vt:lpstr>
      <vt:lpstr>CSLAW Unit Test(Cont.)</vt:lpstr>
      <vt:lpstr>CSLAW Unit Test(Cont.)</vt:lpstr>
      <vt:lpstr>CSLAW Unit Test(Cont.)</vt:lpstr>
      <vt:lpstr>CSLAW Unit Test(Cont.)</vt:lpstr>
      <vt:lpstr>CSLAW Unit Test(Cont.)</vt:lpstr>
      <vt:lpstr>CSLAW Unit Test(Cont.)</vt:lpstr>
      <vt:lpstr>PowerPoint 簡報</vt:lpstr>
      <vt:lpstr> Introduction &amp; Overview</vt:lpstr>
      <vt:lpstr> No. 4: DevOps Toolchain</vt:lpstr>
      <vt:lpstr>PowerPoint 簡報</vt:lpstr>
      <vt:lpstr> No. 4: DevOps Toolchain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陸冠綸(Koren Lu)</cp:lastModifiedBy>
  <cp:revision>1145</cp:revision>
  <cp:lastPrinted>2017-01-02T02:59:38Z</cp:lastPrinted>
  <dcterms:created xsi:type="dcterms:W3CDTF">2004-09-23T10:07:30Z</dcterms:created>
  <dcterms:modified xsi:type="dcterms:W3CDTF">2020-04-30T09:29:38Z</dcterms:modified>
</cp:coreProperties>
</file>