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5"/>
  </p:notesMasterIdLst>
  <p:handoutMasterIdLst>
    <p:handoutMasterId r:id="rId26"/>
  </p:handoutMasterIdLst>
  <p:sldIdLst>
    <p:sldId id="389" r:id="rId3"/>
    <p:sldId id="429" r:id="rId4"/>
    <p:sldId id="430" r:id="rId5"/>
    <p:sldId id="396" r:id="rId6"/>
    <p:sldId id="395" r:id="rId7"/>
    <p:sldId id="392" r:id="rId8"/>
    <p:sldId id="397" r:id="rId9"/>
    <p:sldId id="402" r:id="rId10"/>
    <p:sldId id="404" r:id="rId11"/>
    <p:sldId id="405" r:id="rId12"/>
    <p:sldId id="407" r:id="rId13"/>
    <p:sldId id="408" r:id="rId14"/>
    <p:sldId id="410" r:id="rId15"/>
    <p:sldId id="411" r:id="rId16"/>
    <p:sldId id="417" r:id="rId17"/>
    <p:sldId id="369" r:id="rId18"/>
    <p:sldId id="432" r:id="rId19"/>
    <p:sldId id="370" r:id="rId20"/>
    <p:sldId id="414" r:id="rId21"/>
    <p:sldId id="434" r:id="rId22"/>
    <p:sldId id="415" r:id="rId23"/>
    <p:sldId id="412" r:id="rId24"/>
  </p:sldIdLst>
  <p:sldSz cx="10096500" cy="7658100"/>
  <p:notesSz cx="7102475" cy="102314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6487259-860E-4FC8-AEDC-0A4EBB738D72}">
          <p14:sldIdLst>
            <p14:sldId id="389"/>
            <p14:sldId id="429"/>
            <p14:sldId id="430"/>
            <p14:sldId id="396"/>
            <p14:sldId id="395"/>
            <p14:sldId id="392"/>
            <p14:sldId id="397"/>
            <p14:sldId id="402"/>
            <p14:sldId id="404"/>
            <p14:sldId id="405"/>
            <p14:sldId id="407"/>
            <p14:sldId id="408"/>
            <p14:sldId id="410"/>
            <p14:sldId id="411"/>
            <p14:sldId id="417"/>
            <p14:sldId id="369"/>
            <p14:sldId id="432"/>
            <p14:sldId id="370"/>
            <p14:sldId id="414"/>
            <p14:sldId id="434"/>
            <p14:sldId id="415"/>
            <p14:sldId id="4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453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07E"/>
    <a:srgbClr val="87DD79"/>
    <a:srgbClr val="B2D8A4"/>
    <a:srgbClr val="7BBD63"/>
    <a:srgbClr val="64BCAD"/>
    <a:srgbClr val="FFD85D"/>
    <a:srgbClr val="FFFF66"/>
    <a:srgbClr val="FD8003"/>
    <a:srgbClr val="CC6600"/>
    <a:srgbClr val="0A6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82759" autoAdjust="0"/>
  </p:normalViewPr>
  <p:slideViewPr>
    <p:cSldViewPr>
      <p:cViewPr>
        <p:scale>
          <a:sx n="50" d="100"/>
          <a:sy n="50" d="100"/>
        </p:scale>
        <p:origin x="-486" y="-72"/>
      </p:cViewPr>
      <p:guideLst>
        <p:guide orient="horz" pos="4453"/>
        <p:guide pos="528"/>
      </p:guideLst>
    </p:cSldViewPr>
  </p:slideViewPr>
  <p:outlineViewPr>
    <p:cViewPr>
      <p:scale>
        <a:sx n="33" d="100"/>
        <a:sy n="33" d="100"/>
      </p:scale>
      <p:origin x="0" y="10458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1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7B6CB-57AF-45A8-9AF0-23CEB83595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1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68350"/>
            <a:ext cx="50577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8" y="4859934"/>
            <a:ext cx="5208482" cy="460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9719867"/>
            <a:ext cx="3077740" cy="51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27DAFD-FB03-47B9-B388-50B83F2D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55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9611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這裡的</a:t>
            </a:r>
            <a:r>
              <a:rPr lang="en-US" altLang="zh-TW" dirty="0" err="1" smtClean="0"/>
              <a:t>toString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String Builder</a:t>
            </a:r>
          </a:p>
          <a:p>
            <a:r>
              <a:rPr lang="zh-TW" altLang="en-US" dirty="0" smtClean="0"/>
              <a:t>沒辦法用</a:t>
            </a:r>
            <a:r>
              <a:rPr lang="en-US" altLang="zh-TW" dirty="0" smtClean="0"/>
              <a:t>source code</a:t>
            </a:r>
            <a:r>
              <a:rPr lang="zh-TW" altLang="en-US" dirty="0" smtClean="0"/>
              <a:t>知道原本的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長怎樣 </a:t>
            </a:r>
            <a:endParaRPr lang="en-US" altLang="zh-TW" dirty="0" smtClean="0"/>
          </a:p>
          <a:p>
            <a:r>
              <a:rPr lang="zh-TW" altLang="en-US" dirty="0" smtClean="0"/>
              <a:t>要故意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一次之後自己湊出下面的字串再去比對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Bind</a:t>
            </a:r>
            <a:r>
              <a:rPr lang="zh-TW" altLang="en-US" dirty="0" smtClean="0"/>
              <a:t>這個方法沒有回傳所以不能用</a:t>
            </a:r>
            <a:r>
              <a:rPr lang="en-US" altLang="zh-TW" dirty="0" smtClean="0"/>
              <a:t>mock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所以不能回傳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成功的訊息回來只能透過連接</a:t>
            </a:r>
            <a:r>
              <a:rPr lang="en-US" altLang="zh-TW" dirty="0" err="1" smtClean="0"/>
              <a:t>Ldap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才行 因此這個是無法測試的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接著是我居家辦公期間　Ｇ</a:t>
            </a:r>
            <a:r>
              <a:rPr lang="en-US" altLang="zh-TW" dirty="0" err="1" smtClean="0"/>
              <a:t>artner</a:t>
            </a:r>
            <a:r>
              <a:rPr lang="zh-TW" altLang="en-US" dirty="0" smtClean="0"/>
              <a:t>提出十項未來資訊方面的重要技術報告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33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第一項是敏捷 縮短開發時間 或硬體效能</a:t>
            </a:r>
            <a:endParaRPr lang="en-US" altLang="zh-TW" dirty="0" smtClean="0"/>
          </a:p>
          <a:p>
            <a:r>
              <a:rPr lang="zh-TW" altLang="en-US" dirty="0" smtClean="0"/>
              <a:t>可以理解為加快流程方法</a:t>
            </a:r>
            <a:endParaRPr lang="en-US" altLang="zh-TW" dirty="0" smtClean="0"/>
          </a:p>
          <a:p>
            <a:r>
              <a:rPr lang="zh-TW" altLang="en-US" dirty="0" smtClean="0"/>
              <a:t>第二項是可擴展性 系統延展性好不好 能不能應付突變的流量</a:t>
            </a:r>
            <a:endParaRPr lang="en-US" altLang="zh-TW" dirty="0" smtClean="0"/>
          </a:p>
          <a:p>
            <a:r>
              <a:rPr lang="zh-TW" altLang="en-US" dirty="0" smtClean="0"/>
              <a:t>可以直接看作是雲端的運用</a:t>
            </a:r>
            <a:endParaRPr lang="en-US" altLang="zh-TW" dirty="0" smtClean="0"/>
          </a:p>
          <a:p>
            <a:r>
              <a:rPr lang="zh-TW" altLang="en-US" dirty="0" smtClean="0"/>
              <a:t>第三個是有使用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ML</a:t>
            </a:r>
            <a:r>
              <a:rPr lang="zh-TW" altLang="en-US" dirty="0" smtClean="0"/>
              <a:t>技術的項目</a:t>
            </a:r>
            <a:endParaRPr lang="en-US" altLang="zh-TW" dirty="0" smtClean="0"/>
          </a:p>
          <a:p>
            <a:r>
              <a:rPr lang="zh-TW" altLang="en-US" dirty="0" smtClean="0"/>
              <a:t>有三項與</a:t>
            </a:r>
            <a:r>
              <a:rPr lang="en-US" altLang="zh-TW" dirty="0" smtClean="0"/>
              <a:t>DEVOPS</a:t>
            </a:r>
            <a:r>
              <a:rPr lang="zh-TW" altLang="en-US" dirty="0" smtClean="0"/>
              <a:t>有關 </a:t>
            </a:r>
            <a:r>
              <a:rPr lang="en-US" altLang="zh-TW" dirty="0" smtClean="0"/>
              <a:t>toolchain</a:t>
            </a:r>
            <a:r>
              <a:rPr lang="zh-TW" altLang="en-US" dirty="0" smtClean="0"/>
              <a:t>是涵蓋整個報告</a:t>
            </a:r>
            <a:endParaRPr lang="en-US" altLang="zh-TW" dirty="0" smtClean="0"/>
          </a:p>
          <a:p>
            <a:r>
              <a:rPr lang="zh-TW" altLang="en-US" dirty="0" smtClean="0"/>
              <a:t>這裡則要說的是</a:t>
            </a:r>
            <a:r>
              <a:rPr lang="en-US" altLang="zh-TW" dirty="0" smtClean="0"/>
              <a:t>container management &amp;</a:t>
            </a:r>
            <a:r>
              <a:rPr lang="en-US" altLang="zh-TW" dirty="0" err="1" smtClean="0"/>
              <a:t>AIOps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/>
              <a:t>用途類似於</a:t>
            </a:r>
            <a:r>
              <a:rPr lang="zh-TW" altLang="en-US" sz="1200" dirty="0" smtClean="0">
                <a:latin typeface="+mn-ea"/>
              </a:rPr>
              <a:t>虛擬機</a:t>
            </a:r>
            <a:r>
              <a:rPr lang="en-US" altLang="zh-TW" sz="1200" dirty="0" smtClean="0">
                <a:latin typeface="+mn-ea"/>
              </a:rPr>
              <a:t>(VM)</a:t>
            </a:r>
            <a:r>
              <a:rPr lang="zh-TW" altLang="en-US" sz="1200" dirty="0" smtClean="0">
                <a:latin typeface="+mn-ea"/>
              </a:rPr>
              <a:t>，可以在</a:t>
            </a:r>
            <a:r>
              <a:rPr lang="zh-CN" altLang="en-US" sz="1200" dirty="0" smtClean="0">
                <a:latin typeface="+mn-ea"/>
              </a:rPr>
              <a:t>用於將</a:t>
            </a:r>
            <a:r>
              <a:rPr lang="zh-TW" altLang="en-US" sz="1200" dirty="0" smtClean="0">
                <a:latin typeface="+mn-ea"/>
              </a:rPr>
              <a:t>程式</a:t>
            </a:r>
            <a:r>
              <a:rPr lang="zh-CN" altLang="en-US" sz="1200" dirty="0" smtClean="0">
                <a:latin typeface="+mn-ea"/>
              </a:rPr>
              <a:t>碼和</a:t>
            </a:r>
            <a:r>
              <a:rPr lang="zh-TW" altLang="en-US" sz="1200" dirty="0" smtClean="0">
                <a:latin typeface="+mn-ea"/>
              </a:rPr>
              <a:t>相依</a:t>
            </a:r>
            <a:r>
              <a:rPr lang="zh-CN" altLang="en-US" sz="1200" dirty="0" smtClean="0">
                <a:latin typeface="+mn-ea"/>
              </a:rPr>
              <a:t>資源打包在一起。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200" u="sng" dirty="0" smtClean="0">
                <a:latin typeface="+mn-ea"/>
              </a:rPr>
              <a:t>共用作業系統內核</a:t>
            </a:r>
            <a:r>
              <a:rPr lang="zh-CN" altLang="en-US" sz="1200" dirty="0" smtClean="0">
                <a:latin typeface="+mn-ea"/>
              </a:rPr>
              <a:t>，與虛擬機器相比， 容器佔用的</a:t>
            </a:r>
            <a:r>
              <a:rPr lang="zh-TW" altLang="en-US" sz="1200" dirty="0" smtClean="0">
                <a:latin typeface="+mn-ea"/>
              </a:rPr>
              <a:t>硬碟</a:t>
            </a:r>
            <a:r>
              <a:rPr lang="zh-CN" altLang="en-US" sz="1200" dirty="0" smtClean="0">
                <a:latin typeface="+mn-ea"/>
              </a:rPr>
              <a:t>較少，</a:t>
            </a:r>
            <a:r>
              <a:rPr lang="zh-TW" altLang="en-US" sz="1200" dirty="0" smtClean="0">
                <a:latin typeface="+mn-ea"/>
              </a:rPr>
              <a:t>啟動也較快</a:t>
            </a:r>
            <a:r>
              <a:rPr lang="zh-CN" altLang="en-US" sz="1200" dirty="0" smtClean="0">
                <a:latin typeface="+mn-ea"/>
              </a:rPr>
              <a:t> 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+mn-ea"/>
              </a:rPr>
              <a:t>常見的容器平台為</a:t>
            </a:r>
            <a:r>
              <a:rPr lang="en-US" altLang="zh-TW" sz="1200" dirty="0" err="1" smtClean="0">
                <a:latin typeface="+mn-ea"/>
              </a:rPr>
              <a:t>Docker</a:t>
            </a:r>
            <a:r>
              <a:rPr lang="zh-TW" altLang="en-US" sz="1200" dirty="0" smtClean="0">
                <a:latin typeface="+mn-ea"/>
              </a:rPr>
              <a:t>。</a:t>
            </a:r>
            <a:endParaRPr lang="en-US" altLang="zh-TW" sz="1200" dirty="0" smtClean="0">
              <a:latin typeface="+mn-ea"/>
            </a:endParaRPr>
          </a:p>
          <a:p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Kubernetes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與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Docker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的基本差異在於，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Kubernetes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是在整個叢集內執行，而 </a:t>
            </a:r>
            <a:r>
              <a:rPr kumimoji="1" lang="en-US" altLang="zh-TW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Docker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則是在單一節點上執行。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8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偵測根本變動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: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由於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bigpanda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整合了所有的平台，他能夠擷取任何的更動，像是管理規則改變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log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configue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改變都能透過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ML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去跑然後預測出這個變動對系統造成的潛在問題或漏洞呈現在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monitor</a:t>
            </a:r>
            <a:r>
              <a:rPr kumimoji="1" lang="zh-TW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上</a:t>
            </a: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在過去幾個月裡</a:t>
            </a:r>
            <a:endParaRPr lang="en-US" altLang="zh-TW" dirty="0" smtClean="0"/>
          </a:p>
          <a:p>
            <a:r>
              <a:rPr lang="en-US" altLang="zh-TW" dirty="0" err="1" smtClean="0"/>
              <a:t>DevOps</a:t>
            </a:r>
            <a:r>
              <a:rPr lang="zh-TW" altLang="en-US" dirty="0" smtClean="0"/>
              <a:t>重視</a:t>
            </a:r>
            <a:r>
              <a:rPr lang="zh-TW" altLang="en-US" dirty="0" smtClean="0"/>
              <a:t>開發與維運人員的溝通，減少不同單位的資訊</a:t>
            </a:r>
            <a:r>
              <a:rPr lang="zh-TW" altLang="en-US" dirty="0" smtClean="0"/>
              <a:t>隔閡</a:t>
            </a:r>
            <a:endParaRPr lang="en-US" altLang="zh-TW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把「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」的流程自動化，來使得構建、測試、發布軟體能夠更加地快捷、頻繁和可靠。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讓右邊的流程部分盡可能的自動化 標準化減少人力消耗在後面的維運上</a:t>
            </a:r>
            <a:endParaRPr lang="en-US" altLang="zh-TW" dirty="0" smtClean="0"/>
          </a:p>
          <a:p>
            <a:r>
              <a:rPr lang="zh-TW" altLang="en-US" dirty="0" smtClean="0"/>
              <a:t>系統的開發也可以更快速 可靠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1200" b="0" dirty="0" smtClean="0"/>
              <a:t>從二月到現在大部分學習的內容都在</a:t>
            </a:r>
            <a:r>
              <a:rPr lang="en-US" altLang="zh-TW" sz="1200" b="0" dirty="0" smtClean="0"/>
              <a:t>test release</a:t>
            </a:r>
            <a:r>
              <a:rPr lang="zh-TW" altLang="en-US" sz="1200" b="0" dirty="0" smtClean="0"/>
              <a:t> 這段</a:t>
            </a:r>
            <a:endParaRPr lang="en-US" altLang="zh-TW" sz="1200" b="0" dirty="0" smtClean="0"/>
          </a:p>
          <a:p>
            <a:pPr marL="0" indent="0">
              <a:buNone/>
            </a:pPr>
            <a:r>
              <a:rPr lang="zh-TW" altLang="en-US" sz="1200" b="0" dirty="0" smtClean="0"/>
              <a:t>包含了</a:t>
            </a:r>
            <a:r>
              <a:rPr lang="en-US" altLang="zh-TW" sz="1200" b="0" dirty="0" smtClean="0"/>
              <a:t>CI CT</a:t>
            </a:r>
          </a:p>
          <a:p>
            <a:pPr marL="0" indent="0">
              <a:buNone/>
            </a:pPr>
            <a:endParaRPr lang="en-US" altLang="zh-TW" sz="1200" b="1" dirty="0" smtClean="0"/>
          </a:p>
          <a:p>
            <a:r>
              <a:rPr lang="zh-TW" altLang="en-US" dirty="0" smtClean="0"/>
              <a:t>透過自動化「</a:t>
            </a:r>
            <a:r>
              <a:rPr lang="zh-TW" altLang="en-US" b="1" dirty="0" smtClean="0"/>
              <a:t>軟體交付</a:t>
            </a:r>
            <a:r>
              <a:rPr lang="zh-TW" altLang="en-US" dirty="0" smtClean="0"/>
              <a:t>」和「</a:t>
            </a:r>
            <a:r>
              <a:rPr lang="zh-TW" altLang="en-US" b="1" dirty="0" smtClean="0"/>
              <a:t>架構變更</a:t>
            </a:r>
            <a:r>
              <a:rPr lang="zh-TW" altLang="en-US" dirty="0" smtClean="0"/>
              <a:t>」的流程，來使得構建、測試、發布軟體能夠更加地快捷、頻繁和可靠。</a:t>
            </a:r>
            <a:endParaRPr lang="en-US" altLang="zh-TW" dirty="0" smtClean="0"/>
          </a:p>
          <a:p>
            <a:r>
              <a:rPr lang="zh-TW" altLang="en-US" dirty="0" smtClean="0"/>
              <a:t>重視開發與維運人員的溝通，減少不同單位的資訊隔閡。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26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28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22350" y="766763"/>
            <a:ext cx="5057775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我把這段時間學習的內容依照這些技術使用的階段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排成一個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toolchain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我報告的順序大致也會跟著這個順序走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前面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的學習回顧大部分都是在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Gartner report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提到的技術包含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test release configure(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deploy+operate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monitor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endParaRPr lang="en-US" altLang="zh-TW" sz="13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FFA-D689-4B19-9A0A-0094B3B812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9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可以理解成專門放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的雲端硬碟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的實作是要</a:t>
            </a:r>
            <a:r>
              <a:rPr lang="en-US" altLang="zh-TW" dirty="0" smtClean="0"/>
              <a:t>pull</a:t>
            </a:r>
            <a:r>
              <a:rPr lang="zh-TW" altLang="en-US" dirty="0" smtClean="0"/>
              <a:t>別人的下來修改完再上船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回去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58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maven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7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可以透過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jenkins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來控制其他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devops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toolchain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對應不同的步驟需使用不同的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software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platform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        它是開源軟體資源很多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(1000plug in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 整合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100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工具</a:t>
            </a:r>
            <a:r>
              <a:rPr lang="en-US" altLang="zh-TW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)-</a:t>
            </a:r>
            <a:r>
              <a:rPr lang="zh-TW" altLang="en-US" sz="1200" baseline="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但是開源也需要注意漏洞自己維護上比較複雜一點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能消除程式開發上溝通執行的障礙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Cslaw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最後一個步驟就是寄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EMAIL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給相關人員建置結果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整個過程盡可能地可視可控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有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pipeline monitor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可以看建置結果和執行的內容 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交付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(delivery)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流程自動化 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綁定</a:t>
            </a:r>
            <a:r>
              <a:rPr lang="en-US" altLang="zh-TW" sz="1200" dirty="0" err="1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gitlab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每次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zh-TW" altLang="en-US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之後就執行腳本</a:t>
            </a:r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endParaRPr lang="en-US" altLang="zh-TW" sz="1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Jenkins 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有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1000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多個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plug in</a:t>
            </a:r>
          </a:p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可以整合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100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多個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Devops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工具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編排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TOOLCHAIN: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透過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stage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這個分割排定先做後做的項目</a:t>
            </a:r>
            <a:endParaRPr kumimoji="1" lang="en-US" altLang="zh-TW" sz="1200" kern="1200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Console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可以查看每次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build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的執行內容  數據 狀況</a:t>
            </a: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rPr>
              <a:t>(monitor)</a:t>
            </a:r>
          </a:p>
          <a:p>
            <a:pPr marL="0" indent="0">
              <a:buNone/>
            </a:pPr>
            <a:endParaRPr lang="en-US" altLang="zh-TW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3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我們有超過一半的時間是在打</a:t>
            </a:r>
            <a:r>
              <a:rPr lang="en-US" altLang="zh-TW" dirty="0" smtClean="0"/>
              <a:t>CSLAW</a:t>
            </a:r>
            <a:r>
              <a:rPr lang="zh-TW" altLang="en-US" dirty="0" smtClean="0"/>
              <a:t>這個專案的</a:t>
            </a:r>
            <a:r>
              <a:rPr lang="en-US" altLang="zh-TW" dirty="0" smtClean="0"/>
              <a:t>UT</a:t>
            </a:r>
          </a:p>
          <a:p>
            <a:r>
              <a:rPr lang="zh-TW" altLang="en-US" dirty="0" smtClean="0"/>
              <a:t>那在開始之前 經理先讓我們寫下這些檔案的用途</a:t>
            </a:r>
            <a:endParaRPr lang="en-US" altLang="zh-TW" dirty="0" smtClean="0"/>
          </a:p>
          <a:p>
            <a:r>
              <a:rPr lang="zh-TW" altLang="en-US" dirty="0" smtClean="0"/>
              <a:t>對這個</a:t>
            </a:r>
            <a:r>
              <a:rPr lang="en-US" altLang="zh-TW" dirty="0" smtClean="0"/>
              <a:t>maven</a:t>
            </a:r>
            <a:r>
              <a:rPr lang="zh-TW" altLang="en-US" smtClean="0"/>
              <a:t>架構的專案有</a:t>
            </a:r>
            <a:r>
              <a:rPr lang="zh-TW" altLang="en-US" dirty="0" smtClean="0"/>
              <a:t>初步了解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 </a:t>
            </a:r>
            <a:r>
              <a:rPr lang="zh-TW" altLang="en-US" dirty="0" smtClean="0"/>
              <a:t>每次執行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之前都會先做的動作</a:t>
            </a:r>
            <a:endParaRPr lang="en-US" altLang="zh-TW" dirty="0" smtClean="0"/>
          </a:p>
          <a:p>
            <a:r>
              <a:rPr lang="zh-TW" altLang="en-US" dirty="0" smtClean="0"/>
              <a:t>要驗證這個</a:t>
            </a:r>
            <a:r>
              <a:rPr lang="en-US" altLang="zh-TW" dirty="0" smtClean="0"/>
              <a:t>Get Set </a:t>
            </a:r>
            <a:r>
              <a:rPr lang="zh-TW" altLang="en-US" dirty="0" smtClean="0"/>
              <a:t>是否正確 </a:t>
            </a:r>
            <a:endParaRPr lang="en-US" altLang="zh-TW" dirty="0" smtClean="0"/>
          </a:p>
          <a:p>
            <a:r>
              <a:rPr lang="zh-TW" altLang="en-US" dirty="0" smtClean="0"/>
              <a:t>左邊是在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中指定的字串內容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右邊是由</a:t>
            </a:r>
            <a:r>
              <a:rPr lang="en-US" altLang="zh-TW" dirty="0" smtClean="0"/>
              <a:t>20.21</a:t>
            </a:r>
            <a:r>
              <a:rPr lang="zh-TW" altLang="en-US" dirty="0" smtClean="0"/>
              <a:t>行 使用</a:t>
            </a:r>
            <a:r>
              <a:rPr lang="en-US" altLang="zh-TW" dirty="0" smtClean="0"/>
              <a:t>source code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set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method</a:t>
            </a:r>
            <a:r>
              <a:rPr lang="zh-TW" altLang="en-US" baseline="0" dirty="0" smtClean="0"/>
              <a:t>設定</a:t>
            </a:r>
            <a:endParaRPr lang="en-US" altLang="zh-TW" baseline="0" dirty="0" smtClean="0"/>
          </a:p>
          <a:p>
            <a:r>
              <a:rPr lang="zh-TW" altLang="en-US" baseline="0" dirty="0" smtClean="0"/>
              <a:t>再用</a:t>
            </a:r>
            <a:r>
              <a:rPr lang="en-US" altLang="zh-TW" baseline="0" dirty="0" smtClean="0"/>
              <a:t>Get</a:t>
            </a:r>
            <a:r>
              <a:rPr lang="zh-TW" altLang="en-US" baseline="0" dirty="0" smtClean="0"/>
              <a:t>來看看是不是相同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7DAFD-FB03-47B9-B388-50B83F2DDA4F}" type="slidenum">
              <a:rPr lang="en-US" altLang="zh-TW" smtClean="0">
                <a:solidFill>
                  <a:prstClr val="black"/>
                </a:solidFill>
              </a:rPr>
              <a:pPr/>
              <a:t>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11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41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2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053"/>
          <p:cNvSpPr>
            <a:spLocks noGrp="1" noChangeArrowheads="1"/>
          </p:cNvSpPr>
          <p:nvPr>
            <p:ph type="ctrTitle" sz="quarter"/>
          </p:nvPr>
        </p:nvSpPr>
        <p:spPr>
          <a:xfrm>
            <a:off x="252413" y="936625"/>
            <a:ext cx="8582025" cy="1276350"/>
          </a:xfrm>
        </p:spPr>
        <p:txBody>
          <a:bodyPr/>
          <a:lstStyle>
            <a:lvl1pPr algn="r">
              <a:defRPr sz="4700"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0270" name="Rectangle 10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66888" y="2382838"/>
            <a:ext cx="7067550" cy="1360487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ea typeface="華康中明體" pitchFamily="49" charset="-12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0258" name="Rectangle 1042"/>
          <p:cNvSpPr>
            <a:spLocks noChangeArrowheads="1"/>
          </p:cNvSpPr>
          <p:nvPr userDrawn="1"/>
        </p:nvSpPr>
        <p:spPr bwMode="auto">
          <a:xfrm>
            <a:off x="0" y="0"/>
            <a:ext cx="10096500" cy="4783138"/>
          </a:xfrm>
          <a:prstGeom prst="rect">
            <a:avLst/>
          </a:prstGeom>
          <a:solidFill>
            <a:srgbClr val="0071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59" name="Rectangle 1043"/>
          <p:cNvSpPr>
            <a:spLocks noChangeArrowheads="1"/>
          </p:cNvSpPr>
          <p:nvPr userDrawn="1"/>
        </p:nvSpPr>
        <p:spPr bwMode="auto">
          <a:xfrm>
            <a:off x="8913813" y="0"/>
            <a:ext cx="1182687" cy="4783138"/>
          </a:xfrm>
          <a:prstGeom prst="rect">
            <a:avLst/>
          </a:prstGeom>
          <a:solidFill>
            <a:srgbClr val="197F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0" name="Rectangle 1044"/>
          <p:cNvSpPr>
            <a:spLocks noChangeArrowheads="1"/>
          </p:cNvSpPr>
          <p:nvPr userDrawn="1"/>
        </p:nvSpPr>
        <p:spPr bwMode="auto">
          <a:xfrm>
            <a:off x="0" y="4783138"/>
            <a:ext cx="10096500" cy="746125"/>
          </a:xfrm>
          <a:prstGeom prst="rect">
            <a:avLst/>
          </a:prstGeom>
          <a:solidFill>
            <a:srgbClr val="338D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1" name="Rectangle 1045"/>
          <p:cNvSpPr>
            <a:spLocks noChangeArrowheads="1"/>
          </p:cNvSpPr>
          <p:nvPr userDrawn="1"/>
        </p:nvSpPr>
        <p:spPr bwMode="auto">
          <a:xfrm>
            <a:off x="0" y="5529263"/>
            <a:ext cx="10096500" cy="230187"/>
          </a:xfrm>
          <a:prstGeom prst="rect">
            <a:avLst/>
          </a:prstGeom>
          <a:solidFill>
            <a:srgbClr val="80B8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2" name="Rectangle 1046"/>
          <p:cNvSpPr>
            <a:spLocks noChangeArrowheads="1"/>
          </p:cNvSpPr>
          <p:nvPr userDrawn="1"/>
        </p:nvSpPr>
        <p:spPr bwMode="auto">
          <a:xfrm>
            <a:off x="8913813" y="4783138"/>
            <a:ext cx="1182687" cy="746125"/>
          </a:xfrm>
          <a:prstGeom prst="rect">
            <a:avLst/>
          </a:prstGeom>
          <a:solidFill>
            <a:srgbClr val="6AA8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3" name="Rectangle 1047"/>
          <p:cNvSpPr>
            <a:spLocks noChangeArrowheads="1"/>
          </p:cNvSpPr>
          <p:nvPr userDrawn="1"/>
        </p:nvSpPr>
        <p:spPr bwMode="auto">
          <a:xfrm>
            <a:off x="8913813" y="5529263"/>
            <a:ext cx="1182687" cy="230187"/>
          </a:xfrm>
          <a:prstGeom prst="rect">
            <a:avLst/>
          </a:prstGeom>
          <a:solidFill>
            <a:srgbClr val="66AA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64" name="Rectangle 1048"/>
          <p:cNvSpPr>
            <a:spLocks noChangeArrowheads="1"/>
          </p:cNvSpPr>
          <p:nvPr userDrawn="1"/>
        </p:nvSpPr>
        <p:spPr bwMode="auto">
          <a:xfrm>
            <a:off x="8913813" y="5759450"/>
            <a:ext cx="1182687" cy="1893888"/>
          </a:xfrm>
          <a:prstGeom prst="rect">
            <a:avLst/>
          </a:prstGeom>
          <a:solidFill>
            <a:srgbClr val="CCE3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0292" name="Picture 1076" descr="白底CTBC(中上英下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75388"/>
            <a:ext cx="21336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25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7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2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18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94550" y="511175"/>
            <a:ext cx="2144713" cy="6346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7238" y="511175"/>
            <a:ext cx="6284912" cy="6346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3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0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96500" cy="1316872"/>
          </a:xfrm>
          <a:prstGeom prst="rect">
            <a:avLst/>
          </a:prstGeom>
        </p:spPr>
        <p:txBody>
          <a:bodyPr lIns="113613" tIns="56808" rIns="113613" bIns="56808"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6738" y="1684812"/>
            <a:ext cx="9382042" cy="685854"/>
          </a:xfrm>
          <a:prstGeom prst="rect">
            <a:avLst/>
          </a:prstGeom>
        </p:spPr>
        <p:txBody>
          <a:bodyPr lIns="113613" tIns="56808" rIns="113613" bIns="56808" anchor="ctr"/>
          <a:lstStyle>
            <a:lvl1pPr marL="0" indent="0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48159" y="2692300"/>
            <a:ext cx="9382042" cy="4460320"/>
          </a:xfrm>
          <a:prstGeom prst="rect">
            <a:avLst/>
          </a:prstGeom>
        </p:spPr>
        <p:txBody>
          <a:bodyPr lIns="492031" tIns="56808" rIns="113613" bIns="56808" anchor="t"/>
          <a:lstStyle>
            <a:lvl1pPr marL="0" indent="0"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921250"/>
            <a:ext cx="8582025" cy="1520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3246438"/>
            <a:ext cx="8582025" cy="1674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48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7238" y="1446213"/>
            <a:ext cx="421481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450" y="1446213"/>
            <a:ext cx="4214813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6388"/>
            <a:ext cx="9086850" cy="12763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714500"/>
            <a:ext cx="4460875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428875"/>
            <a:ext cx="4460875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9213" y="1714500"/>
            <a:ext cx="4462462" cy="714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9213" y="2428875"/>
            <a:ext cx="4462462" cy="44116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972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134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66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304800"/>
            <a:ext cx="3321050" cy="1296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113" y="304800"/>
            <a:ext cx="5643562" cy="65357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601788"/>
            <a:ext cx="3321050" cy="5238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4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5360988"/>
            <a:ext cx="6057900" cy="631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9613" y="684213"/>
            <a:ext cx="6057900" cy="4594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5992813"/>
            <a:ext cx="6057900" cy="900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14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latin typeface="+mn-ea"/>
                <a:ea typeface="+mn-ea"/>
              </a:rPr>
              <a:pPr algn="r"/>
              <a:t>‹#›</a:t>
            </a:fld>
            <a:endParaRPr lang="en-US" altLang="zh-TW" sz="12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8" y="6977063"/>
            <a:ext cx="21034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9638" y="6977063"/>
            <a:ext cx="3197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5372" y="7134299"/>
            <a:ext cx="210343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600">
                <a:latin typeface="+mn-ea"/>
                <a:ea typeface="+mn-ea"/>
              </a:defRPr>
            </a:lvl1pPr>
          </a:lstStyle>
          <a:p>
            <a:fld id="{40BF736C-243B-4CEE-9EF0-71C0CEA67D5E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0" y="7086600"/>
            <a:ext cx="10096500" cy="569913"/>
            <a:chOff x="0" y="4464"/>
            <a:chExt cx="6360" cy="359"/>
          </a:xfrm>
        </p:grpSpPr>
        <p:grpSp>
          <p:nvGrpSpPr>
            <p:cNvPr id="1031" name="Group 7"/>
            <p:cNvGrpSpPr>
              <a:grpSpLocks/>
            </p:cNvGrpSpPr>
            <p:nvPr userDrawn="1"/>
          </p:nvGrpSpPr>
          <p:grpSpPr bwMode="auto">
            <a:xfrm>
              <a:off x="0" y="4464"/>
              <a:ext cx="6360" cy="359"/>
              <a:chOff x="0" y="4459"/>
              <a:chExt cx="6597" cy="484"/>
            </a:xfrm>
          </p:grpSpPr>
          <p:sp>
            <p:nvSpPr>
              <p:cNvPr id="1032" name="Rectangle 8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484"/>
              </a:xfrm>
              <a:prstGeom prst="rect">
                <a:avLst/>
              </a:prstGeom>
              <a:solidFill>
                <a:srgbClr val="4C9C9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484"/>
              </a:xfrm>
              <a:prstGeom prst="rect">
                <a:avLst/>
              </a:prstGeom>
              <a:solidFill>
                <a:srgbClr val="73B1A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4459"/>
                <a:ext cx="6597" cy="174"/>
              </a:xfrm>
              <a:prstGeom prst="rect">
                <a:avLst/>
              </a:prstGeom>
              <a:solidFill>
                <a:srgbClr val="80B8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 userDrawn="1"/>
            </p:nvSpPr>
            <p:spPr bwMode="auto">
              <a:xfrm>
                <a:off x="5824" y="4459"/>
                <a:ext cx="773" cy="174"/>
              </a:xfrm>
              <a:prstGeom prst="rect">
                <a:avLst/>
              </a:prstGeom>
              <a:solidFill>
                <a:srgbClr val="99C6C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39" y="4673"/>
              <a:ext cx="204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1162050" eaLnBrk="0" hangingPunct="0">
                <a:spcBef>
                  <a:spcPct val="50000"/>
                </a:spcBef>
              </a:pPr>
              <a:r>
                <a:rPr kumimoji="0" lang="en-GB" sz="1000">
                  <a:solidFill>
                    <a:srgbClr val="01544C"/>
                  </a:solidFill>
                  <a:latin typeface="Arial" pitchFamily="34" charset="0"/>
                </a:rPr>
                <a:t>© C</a:t>
              </a:r>
              <a:r>
                <a:rPr kumimoji="0" lang="en-GB" altLang="zh-TW" sz="1000">
                  <a:solidFill>
                    <a:srgbClr val="01544C"/>
                  </a:solidFill>
                  <a:latin typeface="Arial" pitchFamily="34" charset="0"/>
                </a:rPr>
                <a:t>TBC</a:t>
              </a:r>
              <a:endParaRPr kumimoji="0" lang="en-GB" sz="1000">
                <a:solidFill>
                  <a:srgbClr val="01544C"/>
                </a:solidFill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 userDrawn="1"/>
          </p:nvSpPr>
          <p:spPr bwMode="auto">
            <a:xfrm>
              <a:off x="3988" y="4655"/>
              <a:ext cx="157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508000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014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522413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28825" defTabSz="10144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4860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432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004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57625" defTabSz="101441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kumimoji="0" lang="en-US" altLang="zh-TW" sz="1100">
                  <a:solidFill>
                    <a:srgbClr val="000000"/>
                  </a:solidFill>
                  <a:latin typeface="Arial" pitchFamily="34" charset="0"/>
                  <a:ea typeface="華康中黑體"/>
                  <a:cs typeface="華康中黑體"/>
                </a:rPr>
                <a:t>Confidential/Draft</a:t>
              </a:r>
            </a:p>
          </p:txBody>
        </p: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511175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446213"/>
            <a:ext cx="8582025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  <p:sp>
        <p:nvSpPr>
          <p:cNvPr id="16" name="投影片編號版面配置區 5"/>
          <p:cNvSpPr txBox="1">
            <a:spLocks/>
          </p:cNvSpPr>
          <p:nvPr/>
        </p:nvSpPr>
        <p:spPr>
          <a:xfrm>
            <a:off x="7985372" y="7206307"/>
            <a:ext cx="2103438" cy="511175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 algn="r"/>
            <a:fld id="{3C05F5F6-6083-4378-802B-30F377CD15D6}" type="slidenum">
              <a:rPr lang="en-US" altLang="zh-TW" sz="1200" smtClean="0">
                <a:solidFill>
                  <a:srgbClr val="000000"/>
                </a:solidFill>
                <a:latin typeface="微軟正黑體"/>
                <a:ea typeface="微軟正黑體"/>
              </a:rPr>
              <a:pPr algn="r"/>
              <a:t>‹#›</a:t>
            </a:fld>
            <a:endParaRPr lang="en-US" altLang="zh-TW" sz="1200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43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+mj-lt"/>
          <a:ea typeface="+mj-ea"/>
          <a:cs typeface="+mj-cs"/>
        </a:defRPr>
      </a:lvl1pPr>
      <a:lvl2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2pPr>
      <a:lvl3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3pPr>
      <a:lvl4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4pPr>
      <a:lvl5pPr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kumimoji="1" sz="3300" b="1">
          <a:solidFill>
            <a:srgbClr val="01544C"/>
          </a:solidFill>
          <a:latin typeface="Arial" pitchFamily="34" charset="0"/>
          <a:ea typeface="華康中黑體"/>
          <a:cs typeface="華康中黑體"/>
        </a:defRPr>
      </a:lvl9pPr>
    </p:titleStyle>
    <p:bodyStyle>
      <a:lvl1pPr marL="381000" indent="-381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5913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268413" indent="-254000" algn="l" defTabSz="1014413" rtl="0" fontAlgn="base">
        <a:spcBef>
          <a:spcPct val="20000"/>
        </a:spcBef>
        <a:spcAft>
          <a:spcPct val="0"/>
        </a:spcAft>
        <a:buClr>
          <a:srgbClr val="DA0017"/>
        </a:buClr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774825" indent="-252413" algn="l" defTabSz="1014413" rtl="0" fontAlgn="base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2828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7400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6pPr>
      <a:lvl7pPr marL="31972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7pPr>
      <a:lvl8pPr marL="36544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8pPr>
      <a:lvl9pPr marL="4111625" indent="-254000" algn="l" defTabSz="1014413" rtl="0" fontAlgn="base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Relationship Id="rId4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tm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9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52413" y="1472580"/>
            <a:ext cx="8582025" cy="1276350"/>
          </a:xfrm>
          <a:noFill/>
          <a:ln/>
        </p:spPr>
        <p:txBody>
          <a:bodyPr/>
          <a:lstStyle/>
          <a:p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2020</a:t>
            </a:r>
            <a:r>
              <a:rPr lang="zh-TW" altLang="en-US" sz="3800" dirty="0" smtClean="0">
                <a:latin typeface="Arial" pitchFamily="34" charset="0"/>
                <a:ea typeface="微軟正黑體" pitchFamily="34" charset="-120"/>
              </a:rPr>
              <a:t>產學實習計畫期末報告</a:t>
            </a:r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/>
            </a:r>
            <a:br>
              <a:rPr lang="en-US" altLang="zh-TW" sz="3800" dirty="0" smtClean="0">
                <a:latin typeface="Arial" pitchFamily="34" charset="0"/>
                <a:ea typeface="微軟正黑體" pitchFamily="34" charset="-120"/>
              </a:rPr>
            </a:br>
            <a:r>
              <a:rPr lang="en-US" altLang="zh-TW" sz="3800" dirty="0" err="1" smtClean="0">
                <a:latin typeface="Arial" pitchFamily="34" charset="0"/>
                <a:ea typeface="微軟正黑體" pitchFamily="34" charset="-120"/>
              </a:rPr>
              <a:t>DevOps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55962" y="4261098"/>
            <a:ext cx="6478588" cy="53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6" rIns="101453" bIns="50726">
            <a:spAutoFit/>
          </a:bodyPr>
          <a:lstStyle>
            <a:lvl1pPr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508000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014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22413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28825" defTabSz="101441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4860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432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004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57625" defTabSz="1014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r>
              <a:rPr kumimoji="0" lang="en-US" altLang="zh-TW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Z00045984</a:t>
            </a:r>
            <a:r>
              <a:rPr kumimoji="0" lang="zh-TW" altLang="en-US" sz="2800" b="1" dirty="0" smtClean="0">
                <a:solidFill>
                  <a:srgbClr val="FFFFFF"/>
                </a:solidFill>
                <a:latin typeface="Arial" pitchFamily="34" charset="0"/>
                <a:ea typeface="微軟正黑體" pitchFamily="34" charset="-120"/>
                <a:cs typeface="華康中黑體"/>
              </a:rPr>
              <a:t> 陸冠綸</a:t>
            </a:r>
            <a:endParaRPr kumimoji="0" lang="en-US" altLang="zh-TW" sz="2800" b="1" dirty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華康中黑體"/>
            </a:endParaRPr>
          </a:p>
        </p:txBody>
      </p:sp>
    </p:spTree>
    <p:extLst>
      <p:ext uri="{BB962C8B-B14F-4D97-AF65-F5344CB8AC3E}">
        <p14:creationId xmlns:p14="http://schemas.microsoft.com/office/powerpoint/2010/main" val="3045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第一個卡關</a:t>
            </a:r>
            <a:r>
              <a:rPr lang="en-US" altLang="zh-TW" dirty="0" smtClean="0">
                <a:latin typeface="+mn-ea"/>
              </a:rPr>
              <a:t>:</a:t>
            </a:r>
            <a:r>
              <a:rPr lang="en-US" altLang="zh-TW" dirty="0" err="1" smtClean="0">
                <a:latin typeface="+mn-ea"/>
              </a:rPr>
              <a:t>ToString</a:t>
            </a:r>
            <a:r>
              <a:rPr lang="en-US" altLang="zh-TW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沒有辦法透過原始碼知道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結果長怎樣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要透過錯誤訊息才知道回傳的格式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接著</a:t>
            </a:r>
            <a:r>
              <a:rPr lang="zh-TW" altLang="en-US" dirty="0" smtClean="0">
                <a:latin typeface="+mn-ea"/>
              </a:rPr>
              <a:t>要在測試檔中湊出</a:t>
            </a:r>
            <a:r>
              <a:rPr lang="zh-TW" altLang="en-US" dirty="0">
                <a:latin typeface="+mn-ea"/>
              </a:rPr>
              <a:t>與實際回傳相同的</a:t>
            </a:r>
            <a:r>
              <a:rPr lang="zh-TW" altLang="en-US" dirty="0" smtClean="0">
                <a:latin typeface="+mn-ea"/>
              </a:rPr>
              <a:t>字串。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6" y="2688409"/>
            <a:ext cx="6839905" cy="74305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4"/>
          <a:stretch/>
        </p:blipFill>
        <p:spPr>
          <a:xfrm>
            <a:off x="880468" y="3901058"/>
            <a:ext cx="63909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AuthenticationUtil.java</a:t>
            </a: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多種情況各自對應不同測試以及</a:t>
            </a:r>
            <a:r>
              <a:rPr lang="en-US" altLang="zh-TW" dirty="0" smtClean="0">
                <a:latin typeface="+mn-ea"/>
              </a:rPr>
              <a:t>Exception</a:t>
            </a:r>
            <a:r>
              <a:rPr lang="zh-TW" altLang="en-US" dirty="0" smtClean="0">
                <a:latin typeface="+mn-ea"/>
              </a:rPr>
              <a:t>測試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2263991"/>
            <a:ext cx="5182324" cy="1552792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1" y="3906450"/>
            <a:ext cx="4344007" cy="28960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9738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9738" y="489278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082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FilepoolJobService.java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透過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取代無法取得的外部資料或</a:t>
            </a:r>
            <a:r>
              <a:rPr lang="en-US" altLang="zh-TW" dirty="0" smtClean="0">
                <a:latin typeface="+mn-ea"/>
              </a:rPr>
              <a:t>class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1.</a:t>
            </a:r>
            <a:r>
              <a:rPr lang="zh-TW" altLang="en-US" sz="1800" dirty="0" smtClean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@Mock</a:t>
            </a:r>
            <a:r>
              <a:rPr lang="zh-TW" altLang="en-US" sz="1800" dirty="0">
                <a:latin typeface="+mn-ea"/>
              </a:rPr>
              <a:t>、</a:t>
            </a:r>
            <a:r>
              <a:rPr lang="en-US" altLang="zh-TW" sz="1800" dirty="0">
                <a:latin typeface="+mn-ea"/>
              </a:rPr>
              <a:t>@Before</a:t>
            </a:r>
            <a:r>
              <a:rPr lang="zh-TW" altLang="en-US" sz="1800" dirty="0">
                <a:latin typeface="+mn-ea"/>
              </a:rPr>
              <a:t>設定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物件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n-ea"/>
              </a:rPr>
              <a:t>2.</a:t>
            </a:r>
            <a:r>
              <a:rPr lang="zh-TW" altLang="en-US" sz="1800" dirty="0" smtClean="0">
                <a:latin typeface="+mn-ea"/>
              </a:rPr>
              <a:t> 再</a:t>
            </a:r>
            <a:r>
              <a:rPr lang="zh-TW" altLang="en-US" sz="1800" dirty="0">
                <a:latin typeface="+mn-ea"/>
              </a:rPr>
              <a:t>用</a:t>
            </a:r>
            <a:r>
              <a:rPr lang="en-US" altLang="zh-TW" sz="1800" dirty="0">
                <a:latin typeface="+mn-ea"/>
              </a:rPr>
              <a:t>when</a:t>
            </a:r>
            <a:r>
              <a:rPr lang="zh-TW" altLang="en-US" sz="1800" dirty="0">
                <a:latin typeface="+mn-ea"/>
              </a:rPr>
              <a:t>來回傳</a:t>
            </a:r>
            <a:r>
              <a:rPr lang="en-US" altLang="zh-TW" sz="1800" dirty="0">
                <a:latin typeface="+mn-ea"/>
              </a:rPr>
              <a:t>Mock</a:t>
            </a:r>
            <a:r>
              <a:rPr lang="zh-TW" altLang="en-US" sz="1800" dirty="0">
                <a:latin typeface="+mn-ea"/>
              </a:rPr>
              <a:t>值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" y="3036962"/>
            <a:ext cx="858695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r>
              <a:rPr lang="en-US" altLang="zh-TW" dirty="0">
                <a:latin typeface="+mn-ea"/>
              </a:rPr>
              <a:t>(Cont.)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9296722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RoleSettingServiceImp.java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遇到無法</a:t>
            </a:r>
            <a:r>
              <a:rPr lang="en-US" altLang="zh-TW" dirty="0">
                <a:latin typeface="+mn-ea"/>
              </a:rPr>
              <a:t>Mock</a:t>
            </a:r>
            <a:r>
              <a:rPr lang="zh-TW" altLang="en-US" dirty="0">
                <a:latin typeface="+mn-ea"/>
              </a:rPr>
              <a:t>解決的情況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endParaRPr lang="en-US" altLang="zh-TW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83754" y="274014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Source</a:t>
            </a:r>
          </a:p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Code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754" y="489278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Arial"/>
                <a:ea typeface="微軟正黑體"/>
              </a:rPr>
              <a:t>Test</a:t>
            </a:r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4557971"/>
            <a:ext cx="6832932" cy="2160240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7" y="2528863"/>
            <a:ext cx="56300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2052995" y="2225519"/>
            <a:ext cx="11007385" cy="140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3623" tIns="56812" rIns="113623" bIns="56812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Top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10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Technologies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That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Will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Drive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the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Future </a:t>
            </a:r>
          </a:p>
          <a:p>
            <a:pPr algn="r"/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of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Infrastructure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and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Operations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About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+mj-cs"/>
              </a:rPr>
              <a:t>DevOps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49"/>
            <a:ext cx="10096500" cy="131687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Introduction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Overview</a:t>
            </a: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4" y="156642"/>
            <a:ext cx="9721080" cy="6768752"/>
          </a:xfrm>
        </p:spPr>
      </p:pic>
      <p:sp>
        <p:nvSpPr>
          <p:cNvPr id="3" name="矩形 2"/>
          <p:cNvSpPr/>
          <p:nvPr/>
        </p:nvSpPr>
        <p:spPr>
          <a:xfrm>
            <a:off x="583754" y="4117082"/>
            <a:ext cx="1728192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76442" y="3469010"/>
            <a:ext cx="1728192" cy="288032"/>
          </a:xfrm>
          <a:prstGeom prst="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5762" y="3757042"/>
            <a:ext cx="1971820" cy="28803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6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1706" y="1092746"/>
            <a:ext cx="9770466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 smtClean="0">
                <a:latin typeface="+mn-ea"/>
                <a:cs typeface="Arial" panose="020B0604020202020204" pitchFamily="34" charset="0"/>
              </a:rPr>
              <a:t>什麼是容器</a:t>
            </a:r>
            <a:r>
              <a:rPr lang="en-US" altLang="zh-TW" sz="2200" b="1" dirty="0" smtClean="0"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b="1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b="1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Kubernetes</a:t>
            </a:r>
            <a:r>
              <a:rPr lang="zh-TW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及其他</a:t>
            </a:r>
            <a:r>
              <a:rPr lang="en-US" altLang="zh-TW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Container Management</a:t>
            </a:r>
            <a:r>
              <a:rPr lang="zh-TW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優點</a:t>
            </a:r>
            <a:r>
              <a:rPr lang="en-US" altLang="zh-TW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200" dirty="0">
                <a:latin typeface="+mn-ea"/>
                <a:cs typeface="Arial" panose="020B0604020202020204" pitchFamily="34" charset="0"/>
              </a:rPr>
              <a:t>可以同時管理多個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容器，將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應用程式自動部署到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不同</a:t>
            </a:r>
            <a:r>
              <a:rPr lang="en-US" altLang="zh-TW" sz="2200" dirty="0" err="1" smtClean="0">
                <a:latin typeface="+mn-ea"/>
                <a:cs typeface="Arial" panose="020B0604020202020204" pitchFamily="34" charset="0"/>
              </a:rPr>
              <a:t>configue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環境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裡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運作。</a:t>
            </a:r>
            <a:endParaRPr lang="en-US" altLang="zh-TW" sz="22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2-1.Container Management - 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Kubernetes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83" y="49732"/>
            <a:ext cx="1468597" cy="104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691098" y="5014277"/>
            <a:ext cx="7033263" cy="2103167"/>
            <a:chOff x="1531618" y="4808674"/>
            <a:chExt cx="7033263" cy="2103167"/>
          </a:xfrm>
        </p:grpSpPr>
        <p:grpSp>
          <p:nvGrpSpPr>
            <p:cNvPr id="5" name="群組 4"/>
            <p:cNvGrpSpPr/>
            <p:nvPr/>
          </p:nvGrpSpPr>
          <p:grpSpPr>
            <a:xfrm>
              <a:off x="1531618" y="4808674"/>
              <a:ext cx="7033263" cy="2103167"/>
              <a:chOff x="1664210" y="4688516"/>
              <a:chExt cx="7033263" cy="2103167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1664210" y="5052782"/>
                <a:ext cx="7033263" cy="1738901"/>
                <a:chOff x="2884044" y="3283169"/>
                <a:chExt cx="5712585" cy="1738901"/>
              </a:xfrm>
            </p:grpSpPr>
            <p:sp>
              <p:nvSpPr>
                <p:cNvPr id="46" name="文字方塊 45"/>
                <p:cNvSpPr txBox="1"/>
                <p:nvPr/>
              </p:nvSpPr>
              <p:spPr>
                <a:xfrm>
                  <a:off x="2884044" y="3734613"/>
                  <a:ext cx="1728192" cy="46166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K8S(master)</a:t>
                  </a:r>
                </a:p>
              </p:txBody>
            </p:sp>
            <p:sp>
              <p:nvSpPr>
                <p:cNvPr id="51" name="向右箭號 50"/>
                <p:cNvSpPr/>
                <p:nvPr/>
              </p:nvSpPr>
              <p:spPr>
                <a:xfrm>
                  <a:off x="4736511" y="3764230"/>
                  <a:ext cx="72008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文字方塊 51"/>
                <p:cNvSpPr txBox="1"/>
                <p:nvPr/>
              </p:nvSpPr>
              <p:spPr>
                <a:xfrm>
                  <a:off x="5619108" y="3283169"/>
                  <a:ext cx="2977521" cy="40011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/>
                    <a:t>POD1:Containerized App1</a:t>
                  </a:r>
                  <a:endParaRPr lang="zh-TW" altLang="en-US" sz="2000" dirty="0"/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5619107" y="4150474"/>
                  <a:ext cx="2977521" cy="40011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/>
                    <a:t>POD1:Containerized App2</a:t>
                  </a:r>
                  <a:endParaRPr lang="zh-TW" altLang="en-US" sz="2000" dirty="0"/>
                </a:p>
              </p:txBody>
            </p:sp>
            <p:sp>
              <p:nvSpPr>
                <p:cNvPr id="54" name="文字方塊 53"/>
                <p:cNvSpPr txBox="1"/>
                <p:nvPr/>
              </p:nvSpPr>
              <p:spPr>
                <a:xfrm>
                  <a:off x="5619108" y="4621960"/>
                  <a:ext cx="2977521" cy="40011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 smtClean="0"/>
                    <a:t>POD2:Containerized App3</a:t>
                  </a:r>
                  <a:endParaRPr lang="zh-TW" altLang="en-US" sz="2000" dirty="0"/>
                </a:p>
              </p:txBody>
            </p:sp>
          </p:grpSp>
          <p:sp>
            <p:nvSpPr>
              <p:cNvPr id="3" name="文字方塊 2"/>
              <p:cNvSpPr txBox="1"/>
              <p:nvPr/>
            </p:nvSpPr>
            <p:spPr>
              <a:xfrm>
                <a:off x="5023069" y="4688516"/>
                <a:ext cx="3674404" cy="830997"/>
              </a:xfrm>
              <a:prstGeom prst="rect">
                <a:avLst/>
              </a:prstGeom>
              <a:noFill/>
              <a:ln w="38100">
                <a:solidFill>
                  <a:srgbClr val="08407E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+mj-ea"/>
                  </a:rPr>
                  <a:t>Node1:Win10</a:t>
                </a:r>
              </a:p>
              <a:p>
                <a:endParaRPr lang="en-US" altLang="zh-TW" dirty="0" smtClean="0">
                  <a:latin typeface="+mn-lt"/>
                  <a:ea typeface="+mj-ea"/>
                </a:endParaRPr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5023069" y="5557242"/>
                <a:ext cx="3674404" cy="1200329"/>
              </a:xfrm>
              <a:prstGeom prst="rect">
                <a:avLst/>
              </a:prstGeom>
              <a:noFill/>
              <a:ln w="38100">
                <a:solidFill>
                  <a:srgbClr val="08407E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+mj-ea"/>
                  </a:rPr>
                  <a:t>Node2:Win7</a:t>
                </a:r>
              </a:p>
              <a:p>
                <a:endParaRPr lang="en-US" altLang="zh-TW" dirty="0">
                  <a:latin typeface="+mn-lt"/>
                  <a:ea typeface="+mj-ea"/>
                </a:endParaRPr>
              </a:p>
              <a:p>
                <a:endParaRPr lang="en-US" altLang="zh-TW" dirty="0">
                  <a:latin typeface="+mn-lt"/>
                  <a:ea typeface="+mj-ea"/>
                </a:endParaRPr>
              </a:p>
            </p:txBody>
          </p:sp>
        </p:grpSp>
        <p:pic>
          <p:nvPicPr>
            <p:cNvPr id="2" name="圖片 1" descr="畫面剪輯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93"/>
            <a:stretch/>
          </p:blipFill>
          <p:spPr>
            <a:xfrm>
              <a:off x="7064474" y="4853378"/>
              <a:ext cx="1345194" cy="319562"/>
            </a:xfrm>
            <a:prstGeom prst="rect">
              <a:avLst/>
            </a:prstGeom>
          </p:spPr>
        </p:pic>
        <p:pic>
          <p:nvPicPr>
            <p:cNvPr id="30" name="圖片 29" descr="畫面剪輯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93"/>
            <a:stretch/>
          </p:blipFill>
          <p:spPr>
            <a:xfrm>
              <a:off x="7064474" y="5717083"/>
              <a:ext cx="1345194" cy="319562"/>
            </a:xfrm>
            <a:prstGeom prst="rect">
              <a:avLst/>
            </a:prstGeom>
          </p:spPr>
        </p:pic>
      </p:grp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32" y="1740818"/>
            <a:ext cx="2719630" cy="207674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86" y="1742784"/>
            <a:ext cx="2818825" cy="2086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5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7967" y="1415128"/>
            <a:ext cx="9620569" cy="586607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描述</a:t>
            </a:r>
            <a:r>
              <a:rPr lang="en-US" altLang="zh-TW" sz="30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運用在維運上，將</a:t>
            </a:r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工作環境產生資訊，透過大數據和機器學習來預測錯誤、異常檢測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等。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優點</a:t>
            </a:r>
            <a:r>
              <a:rPr lang="en-US" altLang="zh-TW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透明、準確、預測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敏捷性和生產率的提高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和業務數據，取得用戶業務活動和提供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IT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系統的行為。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服務改善和成本降低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大幅減少找系統問題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的時間和精力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，還能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透過行為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預測來優化資源。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風險緩解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通過分析監視，配置和服務台數據來識別操作和安全方面的異常。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市場波動的反應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通過機器的排班分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析出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市場端</a:t>
            </a:r>
            <a:r>
              <a:rPr lang="zh-TW" altLang="en-US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的需求</a:t>
            </a:r>
            <a:r>
              <a:rPr lang="zh-TW" altLang="en-US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001" y="22122"/>
            <a:ext cx="1113671" cy="56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3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000" b="1" dirty="0" err="1">
                <a:latin typeface="+mn-ea"/>
                <a:cs typeface="Arial" panose="020B0604020202020204" pitchFamily="34" charset="0"/>
              </a:rPr>
              <a:t>Bigpanda</a:t>
            </a:r>
            <a:r>
              <a:rPr lang="en-US" altLang="zh-TW" sz="2500" dirty="0">
                <a:latin typeface="+mn-ea"/>
                <a:cs typeface="Arial" panose="020B0604020202020204" pitchFamily="34" charset="0"/>
              </a:rPr>
              <a:t>- </a:t>
            </a:r>
            <a:r>
              <a:rPr lang="en-US" altLang="zh-TW" sz="2200" dirty="0" smtClean="0">
                <a:latin typeface="+mn-ea"/>
                <a:cs typeface="Arial" panose="020B0604020202020204" pitchFamily="34" charset="0"/>
              </a:rPr>
              <a:t>AI</a:t>
            </a:r>
            <a:r>
              <a:rPr lang="zh-TW" altLang="en-US" sz="2200" dirty="0" smtClean="0">
                <a:latin typeface="+mn-ea"/>
                <a:cs typeface="Arial" panose="020B0604020202020204" pitchFamily="34" charset="0"/>
              </a:rPr>
              <a:t>維運管理</a:t>
            </a:r>
            <a:r>
              <a:rPr lang="zh-TW" altLang="en-US" sz="2200" dirty="0">
                <a:latin typeface="+mn-ea"/>
                <a:cs typeface="Arial" panose="020B0604020202020204" pitchFamily="34" charset="0"/>
              </a:rPr>
              <a:t>平台主要功能包含</a:t>
            </a:r>
            <a:r>
              <a:rPr lang="en-US" altLang="zh-TW" sz="2200" dirty="0">
                <a:latin typeface="+mn-ea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200" dirty="0">
                <a:latin typeface="+mn-ea"/>
              </a:rPr>
              <a:t>Open Integration </a:t>
            </a:r>
            <a:r>
              <a:rPr lang="en-US" altLang="zh-TW" sz="2200" dirty="0" smtClean="0">
                <a:latin typeface="+mn-ea"/>
              </a:rPr>
              <a:t>Hub     </a:t>
            </a:r>
            <a:r>
              <a:rPr lang="zh-TW" altLang="en-US" sz="2200" dirty="0">
                <a:latin typeface="+mn-ea"/>
              </a:rPr>
              <a:t> </a:t>
            </a:r>
            <a:r>
              <a:rPr lang="zh-TW" altLang="en-US" sz="2200" dirty="0" smtClean="0">
                <a:latin typeface="+mn-ea"/>
              </a:rPr>
              <a:t>    </a:t>
            </a:r>
            <a:r>
              <a:rPr lang="en-US" altLang="zh-TW" sz="2200" dirty="0" smtClean="0">
                <a:latin typeface="+mn-ea"/>
              </a:rPr>
              <a:t>Open </a:t>
            </a:r>
            <a:r>
              <a:rPr lang="en-US" altLang="zh-TW" sz="2200" dirty="0">
                <a:latin typeface="+mn-ea"/>
              </a:rPr>
              <a:t>box ML</a:t>
            </a:r>
            <a:r>
              <a:rPr lang="en-US" altLang="zh-TW" sz="2200" dirty="0">
                <a:latin typeface="+mn-ea"/>
                <a:cs typeface="Arial" panose="020B0604020202020204" pitchFamily="34" charset="0"/>
              </a:rPr>
              <a:t>		</a:t>
            </a:r>
            <a:r>
              <a:rPr lang="zh-TW" altLang="en-US" sz="2200" dirty="0">
                <a:latin typeface="+mn-ea"/>
                <a:cs typeface="Arial" panose="020B0604020202020204" pitchFamily="34" charset="0"/>
              </a:rPr>
              <a:t>   </a:t>
            </a:r>
            <a:r>
              <a:rPr lang="en-US" altLang="zh-TW" sz="2200" dirty="0" smtClean="0">
                <a:latin typeface="+mn-ea"/>
              </a:rPr>
              <a:t>LØ</a:t>
            </a:r>
            <a:r>
              <a:rPr lang="en-US" altLang="zh-TW" sz="2200" dirty="0">
                <a:latin typeface="+mn-ea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+mn-ea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30" name="圖片 2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" y="3221814"/>
            <a:ext cx="2819217" cy="3069948"/>
          </a:xfrm>
          <a:prstGeom prst="rect">
            <a:avLst/>
          </a:prstGeom>
        </p:spPr>
      </p:pic>
      <p:pic>
        <p:nvPicPr>
          <p:cNvPr id="31" name="圖片 30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8998"/>
          <a:stretch/>
        </p:blipFill>
        <p:spPr>
          <a:xfrm>
            <a:off x="3178773" y="3131224"/>
            <a:ext cx="3736915" cy="3208621"/>
          </a:xfrm>
          <a:prstGeom prst="rect">
            <a:avLst/>
          </a:prstGeom>
        </p:spPr>
      </p:pic>
      <p:pic>
        <p:nvPicPr>
          <p:cNvPr id="32" name="圖片 31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64" y="3221814"/>
            <a:ext cx="2884553" cy="299736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2-2.Artificial </a:t>
            </a:r>
            <a:r>
              <a:rPr lang="en-US" altLang="zh-TW" sz="2800" kern="0" dirty="0">
                <a:solidFill>
                  <a:srgbClr val="01544C"/>
                </a:solidFill>
                <a:latin typeface="微軟正黑體"/>
              </a:rPr>
              <a:t>Intelligence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 for IT Operations (</a:t>
            </a:r>
            <a:r>
              <a:rPr lang="en-US" altLang="zh-TW" sz="2800" kern="0" dirty="0" err="1" smtClean="0">
                <a:solidFill>
                  <a:srgbClr val="01544C"/>
                </a:solidFill>
                <a:latin typeface="微軟正黑體"/>
              </a:rPr>
              <a:t>AIOps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)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1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0" b="4880"/>
          <a:stretch/>
        </p:blipFill>
        <p:spPr>
          <a:xfrm>
            <a:off x="0" y="1020738"/>
            <a:ext cx="10096500" cy="5958943"/>
          </a:xfr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01544C"/>
                </a:solidFill>
                <a:latin typeface="微軟正黑體"/>
              </a:rPr>
              <a:t>Open Box Machine Learning</a:t>
            </a:r>
            <a:endParaRPr lang="zh-TW" altLang="en-US" sz="2800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 smtClean="0"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- </a:t>
            </a:r>
            <a:r>
              <a:rPr lang="en-US" altLang="zh-TW" dirty="0" err="1" smtClean="0">
                <a:latin typeface="+mj-ea"/>
              </a:rPr>
              <a:t>DevOps</a:t>
            </a:r>
            <a:endParaRPr lang="zh-TW" altLang="en-US" sz="3600" dirty="0">
              <a:latin typeface="+mj-ea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088136" y="2820938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>
                <a:solidFill>
                  <a:srgbClr val="000000"/>
                </a:solidFill>
              </a:rPr>
              <a:t>工具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GitLab</a:t>
            </a:r>
            <a:r>
              <a:rPr lang="en-US" altLang="zh-TW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>
                <a:solidFill>
                  <a:srgbClr val="000000"/>
                </a:solidFill>
              </a:rPr>
              <a:t>- </a:t>
            </a:r>
            <a:r>
              <a:rPr lang="en-US" altLang="zh-TW" kern="0" dirty="0" smtClean="0">
                <a:solidFill>
                  <a:srgbClr val="000000"/>
                </a:solidFill>
              </a:rPr>
              <a:t>Code</a:t>
            </a:r>
            <a:endParaRPr lang="en-US" altLang="zh-TW" kern="0" dirty="0">
              <a:solidFill>
                <a:srgbClr val="000000"/>
              </a:solidFill>
            </a:endParaRP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Maven - Build</a:t>
            </a:r>
          </a:p>
          <a:p>
            <a:r>
              <a:rPr lang="en-US" altLang="zh-TW" kern="0" dirty="0" err="1" smtClean="0">
                <a:solidFill>
                  <a:srgbClr val="000000"/>
                </a:solidFill>
              </a:rPr>
              <a:t>SonarQube</a:t>
            </a:r>
            <a:r>
              <a:rPr lang="en-US" altLang="zh-TW" kern="0" dirty="0" smtClean="0">
                <a:solidFill>
                  <a:srgbClr val="000000"/>
                </a:solidFill>
              </a:rPr>
              <a:t> -  Test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Jenkins</a:t>
            </a:r>
            <a:r>
              <a:rPr lang="en-US" altLang="zh-TW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kern="0" dirty="0" smtClean="0">
                <a:solidFill>
                  <a:srgbClr val="000000"/>
                </a:solidFill>
              </a:rPr>
              <a:t>- </a:t>
            </a:r>
            <a:r>
              <a:rPr lang="en-US" altLang="zh-TW" dirty="0">
                <a:solidFill>
                  <a:srgbClr val="000000"/>
                </a:solidFill>
              </a:rPr>
              <a:t>Release, </a:t>
            </a:r>
            <a:r>
              <a:rPr lang="en-US" altLang="zh-TW" dirty="0" smtClean="0">
                <a:solidFill>
                  <a:srgbClr val="000000"/>
                </a:solidFill>
              </a:rPr>
              <a:t>deploy</a:t>
            </a:r>
          </a:p>
          <a:p>
            <a:pPr marL="0" indent="0">
              <a:buNone/>
            </a:pP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077896" y="5053186"/>
            <a:ext cx="8582025" cy="151874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TW" altLang="en-US" sz="2400" b="1" kern="0" dirty="0" smtClean="0">
                <a:solidFill>
                  <a:srgbClr val="000000"/>
                </a:solidFill>
              </a:rPr>
              <a:t>基礎方法</a:t>
            </a:r>
            <a:endParaRPr lang="en-US" altLang="zh-TW" sz="2400" b="1" kern="0" dirty="0" smtClean="0">
              <a:solidFill>
                <a:srgbClr val="000000"/>
              </a:solidFill>
            </a:endParaRP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integration(CI)</a:t>
            </a:r>
          </a:p>
          <a:p>
            <a:r>
              <a:rPr lang="en-US" altLang="zh-TW" kern="0" dirty="0" smtClean="0">
                <a:solidFill>
                  <a:srgbClr val="000000"/>
                </a:solidFill>
              </a:rPr>
              <a:t>Continuous testing(CT)</a:t>
            </a:r>
          </a:p>
          <a:p>
            <a:r>
              <a:rPr lang="en-US" altLang="zh-TW" kern="0" dirty="0">
                <a:solidFill>
                  <a:srgbClr val="000000"/>
                </a:solidFill>
              </a:rPr>
              <a:t>Continuous </a:t>
            </a:r>
            <a:r>
              <a:rPr lang="en-US" altLang="zh-TW" kern="0" dirty="0" smtClean="0">
                <a:solidFill>
                  <a:srgbClr val="000000"/>
                </a:solidFill>
              </a:rPr>
              <a:t>delivery/</a:t>
            </a:r>
            <a:r>
              <a:rPr lang="en-US" altLang="zh-TW" kern="0" dirty="0" err="1" smtClean="0">
                <a:solidFill>
                  <a:srgbClr val="000000"/>
                </a:solidFill>
              </a:rPr>
              <a:t>deployement</a:t>
            </a:r>
            <a:r>
              <a:rPr lang="en-US" altLang="zh-TW" kern="0" dirty="0" smtClean="0">
                <a:solidFill>
                  <a:srgbClr val="000000"/>
                </a:solidFill>
              </a:rPr>
              <a:t>(CD)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pic>
        <p:nvPicPr>
          <p:cNvPr id="7" name="Picture 2" descr="Fundamental of DevOps – Silicon 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61" y="876722"/>
            <a:ext cx="5040560" cy="25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1077895" y="1092746"/>
            <a:ext cx="8582025" cy="151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t" anchorCtr="0" compatLnSpc="1">
            <a:prstTxWarp prst="textNoShape">
              <a:avLst/>
            </a:prstTxWarp>
          </a:bodyPr>
          <a:lstStyle>
            <a:lvl1pPr marL="381000" indent="-381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5913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8413" indent="-254000" algn="l" defTabSz="1014413" rtl="0" fontAlgn="base">
              <a:spcBef>
                <a:spcPct val="20000"/>
              </a:spcBef>
              <a:spcAft>
                <a:spcPct val="0"/>
              </a:spcAft>
              <a:buClr>
                <a:srgbClr val="DA0017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4825" indent="-252413" algn="l" defTabSz="1014413" rtl="0" fontAlgn="base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2828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7400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31972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6544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4111625" indent="-254000" algn="l" defTabSz="1014413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3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800" b="1" kern="0" dirty="0" smtClean="0">
                <a:solidFill>
                  <a:srgbClr val="000000"/>
                </a:solidFill>
              </a:rPr>
              <a:t>重視溝通、減少隔閡</a:t>
            </a:r>
            <a:endParaRPr lang="en-US" altLang="zh-TW" sz="2800" b="1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kern="0" dirty="0" smtClean="0">
                <a:solidFill>
                  <a:srgbClr val="000000"/>
                </a:solidFill>
              </a:rPr>
              <a:t>流程自動化</a:t>
            </a:r>
            <a:r>
              <a:rPr lang="zh-TW" altLang="en-US" kern="0" dirty="0" smtClean="0">
                <a:solidFill>
                  <a:srgbClr val="000000"/>
                </a:solidFill>
              </a:rPr>
              <a:t/>
            </a:r>
            <a:br>
              <a:rPr lang="zh-TW" altLang="en-US" kern="0" dirty="0" smtClean="0">
                <a:solidFill>
                  <a:srgbClr val="000000"/>
                </a:solidFill>
              </a:rPr>
            </a:br>
            <a:endParaRPr lang="en-US" altLang="zh-TW" kern="0" dirty="0" smtClean="0">
              <a:solidFill>
                <a:srgbClr val="000000"/>
              </a:solidFill>
            </a:endParaRPr>
          </a:p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38900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948730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</a:t>
            </a:r>
            <a:r>
              <a:rPr lang="zh-TW" altLang="en-US" sz="2200" dirty="0" smtClean="0"/>
              <a:t>的處理工作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7690" y="4045074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>
                <a:solidFill>
                  <a:srgbClr val="01544C"/>
                </a:solidFill>
                <a:latin typeface="微軟正黑體"/>
              </a:rPr>
              <a:t>建議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30" y="5197202"/>
            <a:ext cx="9620569" cy="1902182"/>
          </a:xfrm>
        </p:spPr>
        <p:txBody>
          <a:bodyPr/>
          <a:lstStyle/>
          <a:p>
            <a:pPr marL="426054" indent="-426054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Gartner</a:t>
            </a:r>
            <a:r>
              <a:rPr lang="zh-TW" altLang="en-US" sz="2800" dirty="0" smtClean="0"/>
              <a:t>報告納入</a:t>
            </a:r>
            <a:r>
              <a:rPr lang="zh-TW" altLang="en-US" sz="2800" dirty="0" smtClean="0"/>
              <a:t>課程</a:t>
            </a:r>
            <a:endParaRPr lang="en-US" altLang="zh-TW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2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55762" y="2532906"/>
            <a:ext cx="8582025" cy="1276350"/>
          </a:xfrm>
          <a:noFill/>
          <a:ln/>
        </p:spPr>
        <p:txBody>
          <a:bodyPr/>
          <a:lstStyle/>
          <a:p>
            <a:pPr algn="ctr"/>
            <a:r>
              <a:rPr lang="en-US" altLang="zh-TW" sz="3800" dirty="0" smtClean="0">
                <a:latin typeface="Arial" pitchFamily="34" charset="0"/>
                <a:ea typeface="微軟正黑體" pitchFamily="34" charset="-120"/>
              </a:rPr>
              <a:t>The End</a:t>
            </a:r>
            <a:endParaRPr lang="en-US" altLang="zh-TW" sz="3800" dirty="0"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627" y="1362916"/>
            <a:ext cx="9620569" cy="19021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2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6033" y="20255608"/>
            <a:ext cx="5977814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敏捷性和生產率的提高。他們通過分析IT和業務數據，從而獲得收益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6034" y="20447060"/>
            <a:ext cx="4631291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關於用戶交互，業務活動和支持IT系統行為的見解。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20863" y="2031475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6034" y="20766148"/>
            <a:ext cx="5807895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服務改善和成本降低。他們通過大大節省時間和精力來做到這一點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26033" y="20957600"/>
            <a:ext cx="465373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確定正常運行時間和性能問題的原因。行為預測通知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033" y="2114905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預測可以支持資源優化工作。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863" y="20825291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26034" y="21468140"/>
            <a:ext cx="6192616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風險緩解。他們通過分析監視，配置和服務台數據來做到這一點。他們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26033" y="21659593"/>
            <a:ext cx="2730130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500">
                <a:solidFill>
                  <a:srgbClr val="424242"/>
                </a:solidFill>
                <a:ea typeface="Times" panose="02020603050405020304" pitchFamily="18" charset="0"/>
              </a:rPr>
              <a:t>從操作和安全角度識別異常。</a:t>
            </a:r>
            <a:endParaRPr lang="zh-TW" altLang="zh-TW" sz="1100">
              <a:solidFill>
                <a:srgbClr val="636B70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20863" y="21527282"/>
            <a:ext cx="314405" cy="6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zh-TW" altLang="zh-TW" sz="1100">
                <a:solidFill>
                  <a:srgbClr val="636B70"/>
                </a:solidFill>
                <a:ea typeface="Times" panose="02020603050405020304" pitchFamily="18" charset="0"/>
              </a:rPr>
              <a:t>■</a:t>
            </a:r>
            <a:endParaRPr lang="zh-TW" altLang="zh-TW" sz="1500">
              <a:solidFill>
                <a:srgbClr val="424242"/>
              </a:solidFill>
              <a:ea typeface="Times" panose="02020603050405020304" pitchFamily="18" charset="0"/>
            </a:endParaRPr>
          </a:p>
          <a:p>
            <a:pPr latinLnBrk="0"/>
            <a:endParaRPr lang="zh-TW" altLang="zh-TW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26033" y="21978680"/>
            <a:ext cx="5091353" cy="71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競爭差異/破壞。他們通過對市場的快速響應來做到這一點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6033" y="22354799"/>
            <a:ext cx="4076652" cy="3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>
                <a:solidFill>
                  <a:srgbClr val="424242"/>
                </a:solidFill>
                <a:latin typeface="Arial" panose="020B0604020202020204" pitchFamily="34" charset="0"/>
                <a:ea typeface="Times" panose="02020603050405020304" pitchFamily="18" charset="0"/>
              </a:rPr>
              <a:t>和基於機器的班次分析得出的最終用戶需求。</a:t>
            </a:r>
            <a:endParaRPr lang="zh-TW" altLang="zh-TW">
              <a:latin typeface="Arial" panose="020B0604020202020204" pitchFamily="34" charset="0"/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xmlns="" id="{14AD0BFF-A276-4425-AE87-DCC08444EBE3}"/>
              </a:ext>
            </a:extLst>
          </p:cNvPr>
          <p:cNvSpPr txBox="1">
            <a:spLocks/>
          </p:cNvSpPr>
          <p:nvPr/>
        </p:nvSpPr>
        <p:spPr bwMode="auto">
          <a:xfrm>
            <a:off x="0" y="21171"/>
            <a:ext cx="10096500" cy="1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613" tIns="56808" rIns="113613" bIns="56808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zh-TW" altLang="en-US" sz="2800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kern="0" dirty="0" smtClean="0">
                <a:solidFill>
                  <a:srgbClr val="01544C"/>
                </a:solidFill>
                <a:latin typeface="微軟正黑體"/>
              </a:rPr>
              <a:t>心得分享</a:t>
            </a:r>
            <a:endParaRPr lang="zh-TW" altLang="en-US" kern="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4" name="內容版面配置區 3">
            <a:extLst>
              <a:ext uri="{FF2B5EF4-FFF2-40B4-BE49-F238E27FC236}">
                <a16:creationId xmlns:a16="http://schemas.microsoft.com/office/drawing/2014/main" xmlns="" id="{F798CC88-01A9-40E8-BEB1-9C272FD6B9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027" y="1515316"/>
            <a:ext cx="9620569" cy="1902182"/>
          </a:xfrm>
        </p:spPr>
        <p:txBody>
          <a:bodyPr/>
          <a:lstStyle/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 smtClean="0"/>
              <a:t>有</a:t>
            </a:r>
            <a:r>
              <a:rPr lang="zh-TW" altLang="zh-TW" sz="2800" dirty="0"/>
              <a:t>別於學校所</a:t>
            </a:r>
            <a:r>
              <a:rPr lang="zh-TW" altLang="zh-TW" sz="2800" dirty="0" smtClean="0"/>
              <a:t>學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學到的技術可以連貫</a:t>
            </a:r>
            <a:r>
              <a:rPr lang="en-US" altLang="zh-TW" sz="2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anose="020B0604020202020204" pitchFamily="34" charset="0"/>
              </a:rPr>
              <a:t>	</a:t>
            </a:r>
            <a:endParaRPr lang="en-US" altLang="zh-TW" sz="2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時間</a:t>
            </a:r>
            <a:r>
              <a:rPr lang="zh-TW" altLang="zh-TW" sz="2800" dirty="0" smtClean="0"/>
              <a:t>管理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- </a:t>
            </a:r>
            <a:r>
              <a:rPr lang="zh-TW" altLang="en-US" sz="2200" dirty="0" smtClean="0"/>
              <a:t>有效率的處理工作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解決問題</a:t>
            </a:r>
            <a:r>
              <a:rPr lang="zh-TW" altLang="zh-TW" sz="2800" dirty="0" smtClean="0"/>
              <a:t>能力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zh-TW" altLang="en-US" sz="2200" dirty="0" smtClean="0"/>
              <a:t>找救兵、主管耐心指導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團隊</a:t>
            </a:r>
            <a:r>
              <a:rPr lang="zh-TW" altLang="zh-TW" sz="2800" dirty="0" smtClean="0"/>
              <a:t>合作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互相幫助</a:t>
            </a:r>
            <a:endParaRPr lang="en-US" altLang="zh-TW" sz="2200" dirty="0" smtClean="0"/>
          </a:p>
          <a:p>
            <a:pPr marL="426054" indent="-426054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zh-TW" sz="2800" dirty="0"/>
              <a:t>工作氛圍</a:t>
            </a:r>
            <a:r>
              <a:rPr lang="zh-TW" altLang="zh-TW" sz="2800" dirty="0" smtClean="0"/>
              <a:t>優質</a:t>
            </a:r>
            <a:r>
              <a:rPr lang="en-US" altLang="zh-TW" sz="2800" dirty="0" smtClean="0"/>
              <a:t> - </a:t>
            </a:r>
            <a:r>
              <a:rPr lang="zh-TW" altLang="en-US" sz="2200" dirty="0" smtClean="0"/>
              <a:t>氣氛輕鬆舒適</a:t>
            </a:r>
            <a:endParaRPr lang="en-US" altLang="zh-TW" sz="2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TW" sz="2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2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42029"/>
            <a:ext cx="229510" cy="48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613" tIns="56808" rIns="113613" bIns="5680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內容版面配置區 20"/>
          <p:cNvSpPr>
            <a:spLocks noGrp="1"/>
          </p:cNvSpPr>
          <p:nvPr>
            <p:ph idx="10"/>
          </p:nvPr>
        </p:nvSpPr>
        <p:spPr>
          <a:xfrm>
            <a:off x="2599978" y="739368"/>
            <a:ext cx="6984776" cy="42294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2800" dirty="0" smtClean="0"/>
              <a:t>1-1.Git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GitLab</a:t>
            </a:r>
            <a:r>
              <a:rPr lang="en-US" altLang="zh-TW" sz="2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1-2.Maven</a:t>
            </a: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1-5.CSLAW-UT</a:t>
            </a:r>
            <a:r>
              <a:rPr lang="zh-TW" altLang="en-US" sz="2800" dirty="0" smtClean="0"/>
              <a:t>實作</a:t>
            </a:r>
            <a:endParaRPr lang="en-US" altLang="zh-TW" sz="2800" dirty="0" smtClean="0"/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1-3.Linux  1-4.Jenkins</a:t>
            </a:r>
          </a:p>
          <a:p>
            <a:pPr>
              <a:lnSpc>
                <a:spcPct val="250000"/>
              </a:lnSpc>
            </a:pPr>
            <a:r>
              <a:rPr lang="en-US" altLang="zh-TW" sz="2800" dirty="0" smtClean="0">
                <a:ea typeface="微軟正黑體 Light" panose="020B0304030504040204" pitchFamily="34" charset="-120"/>
                <a:cs typeface="Arial" panose="020B0604020202020204" pitchFamily="34" charset="0"/>
              </a:rPr>
              <a:t>2-1.Gartner</a:t>
            </a:r>
            <a:r>
              <a:rPr lang="en-US" altLang="zh-TW" sz="2800" dirty="0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 Report-</a:t>
            </a:r>
            <a:r>
              <a:rPr lang="en-US" altLang="zh-TW" sz="2800" dirty="0" err="1" smtClean="0">
                <a:latin typeface="+mj-lt"/>
                <a:ea typeface="微軟正黑體 Light" panose="020B0304030504040204" pitchFamily="34" charset="-120"/>
                <a:cs typeface="Arial" panose="020B0604020202020204" pitchFamily="34" charset="0"/>
              </a:rPr>
              <a:t>Kubernetes</a:t>
            </a:r>
            <a:endParaRPr lang="en-US" altLang="zh-TW" sz="2800" dirty="0" smtClean="0">
              <a:latin typeface="+mj-lt"/>
              <a:ea typeface="微軟正黑體 Light" panose="020B03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800" dirty="0" smtClean="0"/>
              <a:t>2-2.Gartner Report-</a:t>
            </a:r>
            <a:r>
              <a:rPr lang="en-US" altLang="zh-TW" sz="2800" dirty="0" err="1" smtClean="0"/>
              <a:t>AIOps</a:t>
            </a:r>
            <a:r>
              <a:rPr lang="en-US" altLang="zh-TW" sz="2800" dirty="0" smtClean="0"/>
              <a:t>-</a:t>
            </a:r>
            <a:r>
              <a:rPr lang="en-US" altLang="zh-TW" sz="2800" dirty="0" err="1" smtClean="0"/>
              <a:t>Bigpanda</a:t>
            </a:r>
            <a:endParaRPr lang="zh-TW" altLang="en-US" sz="2800" dirty="0"/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0" y="-3579"/>
            <a:ext cx="10096500" cy="1168333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  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OverView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solidFill>
                  <a:srgbClr val="01544C"/>
                </a:solidFill>
                <a:latin typeface="+mj-ea"/>
              </a:rPr>
              <a:t>-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>
                <a:solidFill>
                  <a:srgbClr val="01544C"/>
                </a:solidFill>
                <a:latin typeface="+mj-ea"/>
              </a:rPr>
              <a:t>DevOps</a:t>
            </a:r>
            <a:endParaRPr lang="zh-TW" altLang="en-US" dirty="0">
              <a:solidFill>
                <a:srgbClr val="01544C"/>
              </a:solidFill>
              <a:latin typeface="+mj-ea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231826" y="5269210"/>
            <a:ext cx="172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+mn-lt"/>
                <a:ea typeface="+mj-ea"/>
              </a:rPr>
              <a:t>Operate</a:t>
            </a:r>
            <a:endParaRPr lang="zh-TW" altLang="en-US" b="1" dirty="0" err="1" smtClean="0">
              <a:solidFill>
                <a:schemeClr val="bg1"/>
              </a:solidFill>
              <a:latin typeface="+mn-lt"/>
              <a:ea typeface="+mj-ea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912325" y="908313"/>
            <a:ext cx="1759661" cy="5890182"/>
            <a:chOff x="1158772" y="908313"/>
            <a:chExt cx="1759661" cy="5890182"/>
          </a:xfrm>
        </p:grpSpPr>
        <p:grpSp>
          <p:nvGrpSpPr>
            <p:cNvPr id="23" name="群組 22"/>
            <p:cNvGrpSpPr/>
            <p:nvPr/>
          </p:nvGrpSpPr>
          <p:grpSpPr>
            <a:xfrm>
              <a:off x="1159819" y="908313"/>
              <a:ext cx="1758614" cy="5890182"/>
              <a:chOff x="513854" y="908313"/>
              <a:chExt cx="1758614" cy="5890182"/>
            </a:xfrm>
          </p:grpSpPr>
          <p:grpSp>
            <p:nvGrpSpPr>
              <p:cNvPr id="6" name="群組 5"/>
              <p:cNvGrpSpPr/>
              <p:nvPr/>
            </p:nvGrpSpPr>
            <p:grpSpPr>
              <a:xfrm rot="5400000">
                <a:off x="931977" y="587454"/>
                <a:ext cx="951742" cy="1593460"/>
                <a:chOff x="511751" y="1092746"/>
                <a:chExt cx="3037837" cy="936104"/>
              </a:xfrm>
              <a:solidFill>
                <a:srgbClr val="CC6600"/>
              </a:solidFill>
            </p:grpSpPr>
            <p:sp>
              <p:nvSpPr>
                <p:cNvPr id="3" name="燕尾形向右箭號 2"/>
                <p:cNvSpPr/>
                <p:nvPr/>
              </p:nvSpPr>
              <p:spPr>
                <a:xfrm>
                  <a:off x="511751" y="1092746"/>
                  <a:ext cx="303783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文字方塊 4"/>
                <p:cNvSpPr txBox="1"/>
                <p:nvPr/>
              </p:nvSpPr>
              <p:spPr>
                <a:xfrm rot="16200000">
                  <a:off x="1745687" y="787552"/>
                  <a:ext cx="715670" cy="1546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Code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 rot="5400000">
                <a:off x="908065" y="1567263"/>
                <a:ext cx="1007881" cy="1593460"/>
                <a:chOff x="511748" y="1092746"/>
                <a:chExt cx="3099982" cy="936104"/>
              </a:xfrm>
            </p:grpSpPr>
            <p:sp>
              <p:nvSpPr>
                <p:cNvPr id="26" name="燕尾形向右箭號 25"/>
                <p:cNvSpPr/>
                <p:nvPr/>
              </p:nvSpPr>
              <p:spPr>
                <a:xfrm>
                  <a:off x="511748" y="1092746"/>
                  <a:ext cx="3099982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FD800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 rot="16200000">
                  <a:off x="1667815" y="787550"/>
                  <a:ext cx="715670" cy="15464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Build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 rot="5400000">
                <a:off x="953247" y="2525800"/>
                <a:ext cx="909194" cy="1593460"/>
                <a:chOff x="511746" y="1092746"/>
                <a:chExt cx="3086782" cy="936104"/>
              </a:xfrm>
              <a:solidFill>
                <a:srgbClr val="FFD85D"/>
              </a:solidFill>
            </p:grpSpPr>
            <p:sp>
              <p:nvSpPr>
                <p:cNvPr id="29" name="燕尾形向右箭號 28"/>
                <p:cNvSpPr/>
                <p:nvPr/>
              </p:nvSpPr>
              <p:spPr>
                <a:xfrm>
                  <a:off x="511746" y="1092746"/>
                  <a:ext cx="3086782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 rot="16200000">
                  <a:off x="1745495" y="787551"/>
                  <a:ext cx="715670" cy="1546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3200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Test</a:t>
                  </a:r>
                  <a:endParaRPr lang="zh-TW" altLang="en-US" sz="3200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 rot="5400000">
                <a:off x="949838" y="3370519"/>
                <a:ext cx="916021" cy="1729238"/>
                <a:chOff x="511751" y="1052862"/>
                <a:chExt cx="2980765" cy="1015869"/>
              </a:xfrm>
            </p:grpSpPr>
            <p:sp>
              <p:nvSpPr>
                <p:cNvPr id="32" name="燕尾形向右箭號 31"/>
                <p:cNvSpPr/>
                <p:nvPr/>
              </p:nvSpPr>
              <p:spPr>
                <a:xfrm>
                  <a:off x="511751" y="1092746"/>
                  <a:ext cx="2980765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A6FC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 rot="16200000">
                  <a:off x="1251866" y="950338"/>
                  <a:ext cx="1015869" cy="1220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Release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 rot="5400000">
                <a:off x="1018435" y="4188570"/>
                <a:ext cx="720075" cy="1729238"/>
                <a:chOff x="373373" y="1050419"/>
                <a:chExt cx="2343150" cy="1015869"/>
              </a:xfrm>
            </p:grpSpPr>
            <p:sp>
              <p:nvSpPr>
                <p:cNvPr id="35" name="燕尾形向右箭號 34"/>
                <p:cNvSpPr/>
                <p:nvPr/>
              </p:nvSpPr>
              <p:spPr>
                <a:xfrm>
                  <a:off x="373373" y="1078531"/>
                  <a:ext cx="2343150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 rot="16200000">
                  <a:off x="1223132" y="807217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Deploy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  <p:grpSp>
            <p:nvGrpSpPr>
              <p:cNvPr id="37" name="群組 36"/>
              <p:cNvGrpSpPr/>
              <p:nvPr/>
            </p:nvGrpSpPr>
            <p:grpSpPr>
              <a:xfrm rot="5400000">
                <a:off x="987809" y="5513840"/>
                <a:ext cx="840073" cy="1729238"/>
                <a:chOff x="1134056" y="1035607"/>
                <a:chExt cx="2733627" cy="1015869"/>
              </a:xfrm>
            </p:grpSpPr>
            <p:sp>
              <p:nvSpPr>
                <p:cNvPr id="38" name="燕尾形向右箭號 37"/>
                <p:cNvSpPr/>
                <p:nvPr/>
              </p:nvSpPr>
              <p:spPr>
                <a:xfrm>
                  <a:off x="1134056" y="1079947"/>
                  <a:ext cx="2733627" cy="936104"/>
                </a:xfrm>
                <a:prstGeom prst="notchedRightArrow">
                  <a:avLst>
                    <a:gd name="adj1" fmla="val 100000"/>
                    <a:gd name="adj2" fmla="val 26954"/>
                  </a:avLst>
                </a:prstGeom>
                <a:solidFill>
                  <a:srgbClr val="87DD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 rot="16200000">
                  <a:off x="1992933" y="792405"/>
                  <a:ext cx="1015869" cy="1502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 smtClean="0">
                      <a:solidFill>
                        <a:schemeClr val="bg1"/>
                      </a:solidFill>
                      <a:latin typeface="+mn-lt"/>
                      <a:ea typeface="+mj-ea"/>
                    </a:rPr>
                    <a:t>Monitor</a:t>
                  </a:r>
                  <a:endParaRPr lang="zh-TW" altLang="en-US" b="1" dirty="0" err="1" smtClean="0">
                    <a:solidFill>
                      <a:schemeClr val="bg1"/>
                    </a:solidFill>
                    <a:latin typeface="+mn-lt"/>
                    <a:ea typeface="+mj-ea"/>
                  </a:endParaRPr>
                </a:p>
              </p:txBody>
            </p:sp>
          </p:grpSp>
        </p:grpSp>
        <p:sp>
          <p:nvSpPr>
            <p:cNvPr id="45" name="燕尾形向右箭號 44"/>
            <p:cNvSpPr/>
            <p:nvPr/>
          </p:nvSpPr>
          <p:spPr>
            <a:xfrm rot="5400000">
              <a:off x="1684435" y="4760510"/>
              <a:ext cx="720075" cy="1593460"/>
            </a:xfrm>
            <a:prstGeom prst="notchedRightArrow">
              <a:avLst>
                <a:gd name="adj1" fmla="val 100000"/>
                <a:gd name="adj2" fmla="val 2695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158772" y="5311601"/>
              <a:ext cx="1729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n-lt"/>
                  <a:ea typeface="+mj-ea"/>
                </a:rPr>
                <a:t>O</a:t>
              </a:r>
              <a:r>
                <a:rPr lang="en-US" altLang="zh-TW" b="1" dirty="0" smtClean="0">
                  <a:solidFill>
                    <a:schemeClr val="bg1"/>
                  </a:solidFill>
                  <a:latin typeface="+mn-lt"/>
                  <a:ea typeface="+mj-ea"/>
                </a:rPr>
                <a:t>perate</a:t>
              </a:r>
              <a:endParaRPr lang="zh-TW" altLang="en-US" b="1" dirty="0" err="1" smtClean="0">
                <a:solidFill>
                  <a:schemeClr val="bg1"/>
                </a:solidFill>
                <a:latin typeface="+mn-lt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6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2"/>
    </mc:Choice>
    <mc:Fallback xmlns="">
      <p:transition spd="slow" advTm="2568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444674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1-1.Git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25" y="12626"/>
            <a:ext cx="12143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39738" y="1435358"/>
            <a:ext cx="98650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</a:rPr>
              <a:t>下載與上傳程式碼</a:t>
            </a:r>
            <a:endParaRPr lang="en-US" altLang="zh-TW" dirty="0" smtClean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>
                <a:latin typeface="+mn-ea"/>
              </a:rPr>
              <a:t>Git</a:t>
            </a:r>
            <a:r>
              <a:rPr lang="en-US" altLang="zh-TW" sz="2000" dirty="0">
                <a:latin typeface="+mn-ea"/>
              </a:rPr>
              <a:t> pull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-</a:t>
            </a:r>
            <a:r>
              <a:rPr lang="zh-TW" altLang="en-US" sz="2000" dirty="0">
                <a:latin typeface="+mn-ea"/>
              </a:rPr>
              <a:t> 將程式從</a:t>
            </a:r>
            <a:r>
              <a:rPr lang="en-US" altLang="zh-TW" sz="2000" dirty="0" err="1">
                <a:latin typeface="+mn-ea"/>
              </a:rPr>
              <a:t>gitlab</a:t>
            </a:r>
            <a:r>
              <a:rPr lang="zh-TW" altLang="en-US" sz="2000" dirty="0">
                <a:latin typeface="+mn-ea"/>
              </a:rPr>
              <a:t>上抓</a:t>
            </a:r>
            <a:r>
              <a:rPr lang="zh-TW" altLang="en-US" sz="2000" dirty="0" smtClean="0">
                <a:latin typeface="+mn-ea"/>
              </a:rPr>
              <a:t>下來</a:t>
            </a:r>
            <a:endParaRPr lang="en-US" altLang="zh-TW" sz="2000" dirty="0" smtClean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Add (</a:t>
            </a:r>
            <a:r>
              <a:rPr lang="zh-TW" altLang="en-US" sz="2000" dirty="0" smtClean="0">
                <a:latin typeface="+mn-ea"/>
              </a:rPr>
              <a:t>檔名</a:t>
            </a:r>
            <a:r>
              <a:rPr lang="en-US" altLang="zh-TW" sz="2000" dirty="0" smtClean="0">
                <a:latin typeface="+mn-ea"/>
              </a:rPr>
              <a:t>or . )</a:t>
            </a:r>
            <a:r>
              <a:rPr lang="zh-TW" altLang="en-US" sz="2000" dirty="0" smtClean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-</a:t>
            </a:r>
            <a:r>
              <a:rPr lang="zh-TW" altLang="en-US" sz="2000" dirty="0" smtClean="0">
                <a:latin typeface="+mn-ea"/>
              </a:rPr>
              <a:t> 新增檔案</a:t>
            </a:r>
            <a:endParaRPr lang="en-US" altLang="zh-TW" sz="2000" dirty="0" smtClean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Commit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-</a:t>
            </a:r>
            <a:r>
              <a:rPr lang="zh-TW" altLang="en-US" sz="2000" dirty="0">
                <a:latin typeface="+mn-ea"/>
              </a:rPr>
              <a:t> 提交檔案和輸入訊息</a:t>
            </a:r>
            <a:endParaRPr lang="en-US" altLang="zh-TW" sz="2000" dirty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>
                <a:latin typeface="+mn-ea"/>
              </a:rPr>
              <a:t>Git</a:t>
            </a:r>
            <a:r>
              <a:rPr lang="en-US" altLang="zh-TW" sz="2000" dirty="0">
                <a:latin typeface="+mn-ea"/>
              </a:rPr>
              <a:t> push -</a:t>
            </a:r>
            <a:r>
              <a:rPr lang="zh-TW" altLang="en-US" sz="2000" dirty="0">
                <a:latin typeface="+mn-ea"/>
              </a:rPr>
              <a:t> 正式傳到</a:t>
            </a:r>
            <a:r>
              <a:rPr lang="en-US" altLang="zh-TW" sz="2000" dirty="0" err="1">
                <a:latin typeface="+mn-ea"/>
              </a:rPr>
              <a:t>gitlab</a:t>
            </a:r>
            <a:r>
              <a:rPr lang="zh-TW" altLang="en-US" sz="2000" dirty="0">
                <a:latin typeface="+mn-ea"/>
              </a:rPr>
              <a:t>上 </a:t>
            </a:r>
            <a:endParaRPr lang="en-US" altLang="zh-TW" sz="2000" dirty="0" smtClean="0">
              <a:latin typeface="+mn-ea"/>
            </a:endParaRPr>
          </a:p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000000"/>
                </a:solidFill>
                <a:latin typeface="微軟正黑體"/>
              </a:rPr>
              <a:t>例外排除</a:t>
            </a:r>
            <a:endParaRPr lang="en-US" altLang="zh-TW" dirty="0" smtClean="0">
              <a:solidFill>
                <a:srgbClr val="000000"/>
              </a:solidFill>
              <a:latin typeface="微軟正黑體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checkout master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- </a:t>
            </a:r>
            <a:r>
              <a:rPr lang="zh-TW" altLang="en-US" sz="2000" dirty="0">
                <a:latin typeface="+mn-ea"/>
              </a:rPr>
              <a:t>存取位置切換到</a:t>
            </a:r>
            <a:r>
              <a:rPr lang="en-US" altLang="zh-TW" sz="2000" dirty="0">
                <a:latin typeface="+mn-ea"/>
              </a:rPr>
              <a:t>master</a:t>
            </a: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Merge - </a:t>
            </a:r>
            <a:r>
              <a:rPr lang="zh-TW" altLang="en-US" sz="2000" dirty="0">
                <a:latin typeface="+mn-ea"/>
              </a:rPr>
              <a:t>合併</a:t>
            </a:r>
            <a:endParaRPr lang="en-US" altLang="zh-TW" sz="2000" dirty="0">
              <a:latin typeface="+mn-ea"/>
            </a:endParaRPr>
          </a:p>
          <a:p>
            <a:pPr marL="1814513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err="1" smtClean="0">
                <a:latin typeface="+mn-ea"/>
              </a:rPr>
              <a:t>Git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Status - </a:t>
            </a:r>
            <a:r>
              <a:rPr lang="zh-TW" altLang="en-US" sz="2000" dirty="0">
                <a:latin typeface="+mn-ea"/>
              </a:rPr>
              <a:t>發生</a:t>
            </a:r>
            <a:r>
              <a:rPr lang="en-US" altLang="zh-TW" sz="2000" dirty="0">
                <a:latin typeface="+mn-ea"/>
              </a:rPr>
              <a:t>conflict</a:t>
            </a:r>
            <a:r>
              <a:rPr lang="zh-TW" altLang="en-US" sz="2000" dirty="0">
                <a:latin typeface="+mn-ea"/>
              </a:rPr>
              <a:t>可透過</a:t>
            </a:r>
            <a:r>
              <a:rPr lang="en-US" altLang="zh-TW" sz="2000" dirty="0">
                <a:latin typeface="+mn-ea"/>
              </a:rPr>
              <a:t>Status</a:t>
            </a:r>
            <a:r>
              <a:rPr lang="zh-TW" altLang="en-US" sz="2000" dirty="0">
                <a:latin typeface="+mn-ea"/>
              </a:rPr>
              <a:t>看錯誤詳細</a:t>
            </a:r>
            <a:r>
              <a:rPr lang="zh-TW" altLang="en-US" sz="2000" dirty="0" smtClean="0">
                <a:latin typeface="+mn-ea"/>
              </a:rPr>
              <a:t>情況</a:t>
            </a:r>
            <a:endParaRPr lang="en-US" altLang="zh-TW" dirty="0" smtClean="0">
              <a:solidFill>
                <a:srgbClr val="000000"/>
              </a:solidFill>
              <a:latin typeface="微軟正黑體"/>
            </a:endParaRPr>
          </a:p>
          <a:p>
            <a:pPr marL="9001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</a:rPr>
              <a:t>實作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下載同份程式碼並修改後回傳</a:t>
            </a:r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6796" y="2185342"/>
            <a:ext cx="2602440" cy="9350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sz="2400" dirty="0" smtClean="0">
                <a:latin typeface="+mn-ea"/>
              </a:rPr>
              <a:t>1-2</a:t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My First </a:t>
            </a:r>
            <a:r>
              <a:rPr lang="en-US" altLang="zh-TW" sz="2400" dirty="0" smtClean="0">
                <a:latin typeface="+mn-ea"/>
                <a:ea typeface="+mn-ea"/>
              </a:rPr>
              <a:t>Maven</a:t>
            </a:r>
            <a:endParaRPr lang="zh-TW" altLang="en-US" sz="2400" dirty="0">
              <a:latin typeface="+mn-ea"/>
              <a:ea typeface="+mn-ea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71244" y="2077298"/>
            <a:ext cx="1616564" cy="540092"/>
            <a:chOff x="3248050" y="1272734"/>
            <a:chExt cx="1616564" cy="540092"/>
          </a:xfrm>
        </p:grpSpPr>
        <p:sp>
          <p:nvSpPr>
            <p:cNvPr id="3" name="向右箭號 2"/>
            <p:cNvSpPr/>
            <p:nvPr/>
          </p:nvSpPr>
          <p:spPr>
            <a:xfrm>
              <a:off x="3248050" y="1668810"/>
              <a:ext cx="158417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460458" y="1272734"/>
              <a:ext cx="14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err="1" smtClean="0">
                  <a:solidFill>
                    <a:srgbClr val="000000"/>
                  </a:solidFill>
                  <a:latin typeface="Arial"/>
                  <a:ea typeface="微軟正黑體"/>
                </a:rPr>
                <a:t>Git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Push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8" name="標題 5"/>
          <p:cNvSpPr txBox="1">
            <a:spLocks/>
          </p:cNvSpPr>
          <p:nvPr/>
        </p:nvSpPr>
        <p:spPr bwMode="auto">
          <a:xfrm>
            <a:off x="4687808" y="2149871"/>
            <a:ext cx="1224136" cy="935038"/>
          </a:xfrm>
          <a:prstGeom prst="rect">
            <a:avLst/>
          </a:prstGeom>
          <a:ln>
            <a:solidFill>
              <a:srgbClr val="FD8003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 1-1</a:t>
            </a:r>
          </a:p>
          <a:p>
            <a:r>
              <a:rPr lang="en-US" altLang="zh-TW" sz="2400" kern="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807548" y="2077298"/>
            <a:ext cx="1912438" cy="540657"/>
            <a:chOff x="2879056" y="1272169"/>
            <a:chExt cx="2908736" cy="540657"/>
          </a:xfrm>
        </p:grpSpPr>
        <p:sp>
          <p:nvSpPr>
            <p:cNvPr id="11" name="向右箭號 10"/>
            <p:cNvSpPr/>
            <p:nvPr/>
          </p:nvSpPr>
          <p:spPr>
            <a:xfrm>
              <a:off x="3248049" y="1668810"/>
              <a:ext cx="2539743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879056" y="1272169"/>
              <a:ext cx="290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      Build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13" name="標題 5"/>
          <p:cNvSpPr txBox="1">
            <a:spLocks/>
          </p:cNvSpPr>
          <p:nvPr/>
        </p:nvSpPr>
        <p:spPr bwMode="auto">
          <a:xfrm>
            <a:off x="3991181" y="4097279"/>
            <a:ext cx="2605414" cy="935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1-4</a:t>
            </a: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Jenkins Pipeline</a:t>
            </a:r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221881" y="3200414"/>
            <a:ext cx="2299652" cy="804201"/>
            <a:chOff x="3930618" y="1239965"/>
            <a:chExt cx="3497673" cy="804201"/>
          </a:xfrm>
        </p:grpSpPr>
        <p:sp>
          <p:nvSpPr>
            <p:cNvPr id="18" name="向右箭號 17"/>
            <p:cNvSpPr/>
            <p:nvPr/>
          </p:nvSpPr>
          <p:spPr>
            <a:xfrm rot="16200000">
              <a:off x="3638038" y="1532545"/>
              <a:ext cx="804201" cy="219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930618" y="1325819"/>
              <a:ext cx="349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000000"/>
                  </a:solidFill>
                  <a:latin typeface="Arial"/>
                  <a:ea typeface="微軟正黑體"/>
                </a:rPr>
                <a:t> </a:t>
              </a:r>
              <a:r>
                <a:rPr lang="en-US" altLang="zh-TW" sz="1800" dirty="0" smtClean="0">
                  <a:solidFill>
                    <a:srgbClr val="000000"/>
                  </a:solidFill>
                  <a:latin typeface="Arial"/>
                  <a:ea typeface="微軟正黑體"/>
                </a:rPr>
                <a:t>  Script (1-3Linux)</a:t>
              </a:r>
              <a:endParaRPr lang="zh-TW" altLang="en-US" sz="1800" dirty="0" err="1" smtClean="0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0" name="標題 5"/>
          <p:cNvSpPr txBox="1">
            <a:spLocks/>
          </p:cNvSpPr>
          <p:nvPr/>
        </p:nvSpPr>
        <p:spPr bwMode="auto">
          <a:xfrm>
            <a:off x="7851111" y="2150436"/>
            <a:ext cx="1350154" cy="9350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kern="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2400" kern="0" dirty="0" smtClean="0">
                <a:solidFill>
                  <a:srgbClr val="000000"/>
                </a:solidFill>
                <a:latin typeface="微軟正黑體"/>
              </a:rPr>
              <a:t>Deploy </a:t>
            </a:r>
            <a:endParaRPr lang="en-US" altLang="zh-TW" sz="2400" kern="0" dirty="0" smtClean="0">
              <a:solidFill>
                <a:srgbClr val="000000"/>
              </a:solidFill>
              <a:latin typeface="微軟正黑體"/>
            </a:endParaRPr>
          </a:p>
          <a:p>
            <a:endParaRPr lang="zh-TW" altLang="en-US" sz="2400" kern="0" dirty="0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91181" y="5246370"/>
            <a:ext cx="443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設定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</a:rPr>
              <a:t>Source Code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</a:rPr>
              <a:t>來自</a:t>
            </a:r>
            <a:r>
              <a:rPr lang="en-US" altLang="zh-TW" sz="1800" dirty="0" err="1" smtClean="0">
                <a:solidFill>
                  <a:srgbClr val="000000"/>
                </a:solidFill>
                <a:latin typeface="微軟正黑體"/>
              </a:rPr>
              <a:t>Gitlab</a:t>
            </a:r>
            <a:endParaRPr lang="en-US" altLang="zh-TW" sz="1800" dirty="0" smtClean="0">
              <a:solidFill>
                <a:srgbClr val="000000"/>
              </a:solidFill>
              <a:latin typeface="微軟正黑體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新增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Jenkinsfile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到</a:t>
            </a:r>
            <a:r>
              <a:rPr lang="en-US" altLang="zh-TW" sz="1800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專案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,</a:t>
            </a:r>
            <a:r>
              <a:rPr lang="zh-TW" altLang="en-US" sz="1800" dirty="0">
                <a:solidFill>
                  <a:srgbClr val="000000"/>
                </a:solidFill>
                <a:latin typeface="Arial"/>
                <a:ea typeface="微軟正黑體"/>
              </a:rPr>
              <a:t>編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寫腳本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驗證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4.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透過本機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agent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啟動</a:t>
            </a:r>
            <a:endParaRPr lang="en-US" altLang="zh-TW" sz="1800" dirty="0" smtClean="0">
              <a:solidFill>
                <a:srgbClr val="000000"/>
              </a:solidFill>
              <a:latin typeface="Arial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5.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重回步驟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2</a:t>
            </a:r>
            <a:r>
              <a:rPr lang="zh-TW" altLang="en-US" sz="1800" dirty="0" smtClean="0">
                <a:solidFill>
                  <a:srgbClr val="000000"/>
                </a:solidFill>
                <a:latin typeface="Arial"/>
                <a:ea typeface="微軟正黑體"/>
              </a:rPr>
              <a:t>，新增</a:t>
            </a:r>
            <a:r>
              <a:rPr lang="en-US" altLang="zh-TW" sz="1800" dirty="0" smtClean="0">
                <a:solidFill>
                  <a:srgbClr val="000000"/>
                </a:solidFill>
                <a:latin typeface="Arial"/>
                <a:ea typeface="微軟正黑體"/>
              </a:rPr>
              <a:t>maven deploy</a:t>
            </a:r>
            <a:endParaRPr lang="zh-TW" altLang="en-US" sz="1800" dirty="0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sp>
        <p:nvSpPr>
          <p:cNvPr id="22" name="標題 5"/>
          <p:cNvSpPr txBox="1">
            <a:spLocks/>
          </p:cNvSpPr>
          <p:nvPr/>
        </p:nvSpPr>
        <p:spPr bwMode="auto">
          <a:xfrm>
            <a:off x="799778" y="372666"/>
            <a:ext cx="8582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453" tIns="50726" rIns="101453" bIns="50726" numCol="1" anchor="ctr" anchorCtr="0" compatLnSpc="1">
            <a:prstTxWarp prst="textNoShape">
              <a:avLst/>
            </a:prstTxWarp>
          </a:bodyPr>
          <a:lstStyle>
            <a:lvl1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+mj-lt"/>
                <a:ea typeface="+mj-ea"/>
                <a:cs typeface="+mj-cs"/>
              </a:defRPr>
            </a:lvl1pPr>
            <a:lvl2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2pPr>
            <a:lvl3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3pPr>
            <a:lvl4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4pPr>
            <a:lvl5pPr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01544C"/>
                </a:solidFill>
                <a:latin typeface="Arial" pitchFamily="34" charset="0"/>
                <a:ea typeface="華康中黑體"/>
                <a:cs typeface="華康中黑體"/>
              </a:defRPr>
            </a:lvl9pPr>
          </a:lstStyle>
          <a:p>
            <a:r>
              <a:rPr lang="en-US" altLang="zh-TW" kern="0" dirty="0" smtClean="0">
                <a:latin typeface="微軟正黑體"/>
              </a:rPr>
              <a:t>1-2.</a:t>
            </a:r>
            <a:r>
              <a:rPr lang="zh-TW" altLang="en-US" kern="0" dirty="0" smtClean="0">
                <a:latin typeface="微軟正黑體"/>
              </a:rPr>
              <a:t>第一個專案</a:t>
            </a:r>
            <a:r>
              <a:rPr lang="en-US" altLang="zh-TW" kern="0" dirty="0" smtClean="0">
                <a:latin typeface="微軟正黑體"/>
              </a:rPr>
              <a:t>Maven</a:t>
            </a:r>
            <a:endParaRPr lang="zh-TW" altLang="en-US" kern="0" dirty="0">
              <a:latin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4371" y="3404062"/>
            <a:ext cx="44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1. 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2.</a:t>
            </a:r>
            <a:r>
              <a:rPr lang="en-US" altLang="zh-TW" sz="1800" dirty="0">
                <a:solidFill>
                  <a:srgbClr val="000000"/>
                </a:solidFill>
                <a:latin typeface="微軟正黑體"/>
                <a:ea typeface="微軟正黑體"/>
              </a:rPr>
              <a:t> POM.xml</a:t>
            </a:r>
            <a:r>
              <a:rPr lang="zh-TW" altLang="en-US" sz="1800" dirty="0">
                <a:solidFill>
                  <a:srgbClr val="000000"/>
                </a:solidFill>
                <a:latin typeface="微軟正黑體"/>
                <a:ea typeface="微軟正黑體"/>
              </a:rPr>
              <a:t>新增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plug-in</a:t>
            </a:r>
            <a:endParaRPr lang="en-US" altLang="zh-TW" sz="18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3.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在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Setting.xml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FTP</a:t>
            </a:r>
            <a:r>
              <a:rPr lang="zh-TW" altLang="en-US" sz="18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en-US" altLang="zh-TW" sz="18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30869" y="1307704"/>
            <a:ext cx="858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建立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專案後，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Push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到</a:t>
            </a:r>
            <a:r>
              <a:rPr lang="en-US" altLang="zh-TW" sz="2200" dirty="0" err="1" smtClean="0">
                <a:solidFill>
                  <a:srgbClr val="000000"/>
                </a:solidFill>
                <a:latin typeface="微軟正黑體"/>
                <a:ea typeface="微軟正黑體"/>
              </a:rPr>
              <a:t>GitLab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後透過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Jenkins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腳本自動部署。</a:t>
            </a:r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82" y="0"/>
            <a:ext cx="1176287" cy="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8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1-3.Linux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之前在學校沒有學過太多</a:t>
            </a:r>
            <a:r>
              <a:rPr lang="zh-TW" altLang="en-US" dirty="0" smtClean="0">
                <a:latin typeface="+mn-ea"/>
              </a:rPr>
              <a:t>用文字介面的</a:t>
            </a:r>
            <a:r>
              <a:rPr lang="zh-TW" altLang="en-US" dirty="0" smtClean="0">
                <a:latin typeface="+mn-ea"/>
              </a:rPr>
              <a:t>操作，算是第一次比較深入的了解。做一些基本操作像是</a:t>
            </a:r>
            <a:r>
              <a:rPr lang="en-US" altLang="zh-TW" dirty="0" smtClean="0">
                <a:latin typeface="+mn-ea"/>
              </a:rPr>
              <a:t>cd </a:t>
            </a:r>
            <a:r>
              <a:rPr lang="en-US" altLang="zh-TW" dirty="0" err="1" smtClean="0">
                <a:latin typeface="+mn-ea"/>
              </a:rPr>
              <a:t>ls</a:t>
            </a:r>
            <a:r>
              <a:rPr lang="en-US" altLang="zh-TW" dirty="0" smtClean="0">
                <a:latin typeface="+mn-ea"/>
              </a:rPr>
              <a:t>  cat  </a:t>
            </a:r>
            <a:r>
              <a:rPr lang="en-US" altLang="zh-TW" dirty="0" err="1" smtClean="0">
                <a:latin typeface="+mn-ea"/>
              </a:rPr>
              <a:t>rm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grep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find 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實例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Putty</a:t>
            </a:r>
            <a:r>
              <a:rPr lang="zh-TW" altLang="en-US" dirty="0">
                <a:latin typeface="+mn-ea"/>
              </a:rPr>
              <a:t>在上面</a:t>
            </a:r>
            <a:r>
              <a:rPr lang="en-US" altLang="zh-TW" dirty="0">
                <a:latin typeface="+mn-ea"/>
              </a:rPr>
              <a:t>Linux</a:t>
            </a:r>
            <a:r>
              <a:rPr lang="zh-TW" altLang="en-US" dirty="0">
                <a:latin typeface="+mn-ea"/>
              </a:rPr>
              <a:t>系統上建</a:t>
            </a:r>
            <a:r>
              <a:rPr lang="zh-TW" altLang="en-US" dirty="0" smtClean="0">
                <a:latin typeface="+mn-ea"/>
              </a:rPr>
              <a:t>資料夾和一個</a:t>
            </a:r>
            <a:r>
              <a:rPr lang="en-US" altLang="zh-TW" dirty="0" smtClean="0">
                <a:latin typeface="+mn-ea"/>
              </a:rPr>
              <a:t>txt</a:t>
            </a:r>
            <a:r>
              <a:rPr lang="zh-TW" altLang="en-US" dirty="0" smtClean="0">
                <a:latin typeface="+mn-ea"/>
              </a:rPr>
              <a:t>的自我介紹。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2892945"/>
            <a:ext cx="8926201" cy="346039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1-4.Jenkins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Pipeline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在</a:t>
            </a:r>
            <a:r>
              <a:rPr lang="en-US" altLang="zh-TW" dirty="0" err="1" smtClean="0">
                <a:latin typeface="+mn-ea"/>
              </a:rPr>
              <a:t>Gitlab</a:t>
            </a:r>
            <a:r>
              <a:rPr lang="zh-TW" altLang="en-US" dirty="0" smtClean="0">
                <a:latin typeface="+mn-ea"/>
              </a:rPr>
              <a:t>專案中的</a:t>
            </a:r>
            <a:r>
              <a:rPr lang="en-US" altLang="zh-TW" dirty="0" err="1" smtClean="0">
                <a:latin typeface="+mn-ea"/>
              </a:rPr>
              <a:t>Jenkinsfile</a:t>
            </a:r>
            <a:r>
              <a:rPr lang="zh-TW" altLang="en-US" dirty="0" smtClean="0">
                <a:latin typeface="+mn-ea"/>
              </a:rPr>
              <a:t>編寫腳本，讓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每一次的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提交到</a:t>
            </a:r>
            <a:r>
              <a:rPr lang="en-US" altLang="zh-TW" dirty="0" err="1" smtClean="0">
                <a:latin typeface="+mn-ea"/>
                <a:cs typeface="Arial" panose="020B0604020202020204" pitchFamily="34" charset="0"/>
              </a:rPr>
              <a:t>Gitlab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都會執行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Jenkins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腳本的指令，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包含不同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階（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Stage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），可以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用來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deploy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或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發訊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建置</a:t>
            </a:r>
            <a:r>
              <a:rPr lang="zh-TW" altLang="en-US" dirty="0">
                <a:latin typeface="+mn-ea"/>
                <a:cs typeface="Arial" panose="020B0604020202020204" pitchFamily="34" charset="0"/>
              </a:rPr>
              <a:t>結果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的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email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。</a:t>
            </a:r>
            <a:endParaRPr lang="en-US" altLang="zh-TW" dirty="0">
              <a:latin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1" b="3689"/>
          <a:stretch/>
        </p:blipFill>
        <p:spPr>
          <a:xfrm>
            <a:off x="2527970" y="2748930"/>
            <a:ext cx="5144588" cy="409173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64" y="0"/>
            <a:ext cx="1329636" cy="7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99" y="2892946"/>
            <a:ext cx="8394529" cy="392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4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1-5.CSLAW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" y="1236762"/>
            <a:ext cx="3384377" cy="47525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12146" y="2316882"/>
            <a:ext cx="54974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存放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Email </a:t>
            </a:r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模板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en-US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原始碼與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UT</a:t>
            </a:r>
            <a:endParaRPr lang="en-US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endParaRPr lang="en-US" altLang="zh-TW" sz="2200" b="1" dirty="0" smtClean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不想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被系統追蹤紀錄的檔案清單，要再專案開始前加入</a:t>
            </a:r>
            <a:r>
              <a:rPr lang="en-US" altLang="zh-TW" sz="2200" dirty="0" err="1">
                <a:solidFill>
                  <a:srgbClr val="000000"/>
                </a:solidFill>
                <a:latin typeface="微軟正黑體"/>
                <a:ea typeface="微軟正黑體"/>
              </a:rPr>
              <a:t>gitignore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才有效</a:t>
            </a:r>
          </a:p>
          <a:p>
            <a:pPr>
              <a:lnSpc>
                <a:spcPct val="200000"/>
              </a:lnSpc>
            </a:pP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記錄</a:t>
            </a: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pipeline 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階段訊息 環境變數及</a:t>
            </a:r>
            <a:r>
              <a:rPr lang="zh-TW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參數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>
              <a:lnSpc>
                <a:spcPct val="200000"/>
              </a:lnSpc>
            </a:pPr>
            <a:r>
              <a:rPr lang="en-US" altLang="zh-TW" sz="2200" dirty="0" smtClean="0">
                <a:solidFill>
                  <a:srgbClr val="000000"/>
                </a:solidFill>
                <a:latin typeface="微軟正黑體"/>
                <a:ea typeface="微軟正黑體"/>
              </a:rPr>
              <a:t>Pom.xml(Project 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Object Model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，</a:t>
            </a:r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POM)</a:t>
            </a:r>
            <a:endParaRPr lang="zh-TW" altLang="zh-TW" sz="2200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r>
              <a:rPr lang="en-US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Maven</a:t>
            </a:r>
            <a:r>
              <a:rPr lang="zh-TW" altLang="zh-TW" sz="2200" dirty="0">
                <a:solidFill>
                  <a:srgbClr val="000000"/>
                </a:solidFill>
                <a:latin typeface="微軟正黑體"/>
                <a:ea typeface="微軟正黑體"/>
              </a:rPr>
              <a:t>記錄版本參數，統一管理參數 </a:t>
            </a:r>
          </a:p>
          <a:p>
            <a:endParaRPr lang="zh-TW" altLang="en-US" dirty="0" err="1" smtClean="0">
              <a:solidFill>
                <a:srgbClr val="000000"/>
              </a:solidFill>
              <a:latin typeface="Arial"/>
              <a:ea typeface="微軟正黑體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09" y="24887"/>
            <a:ext cx="1165291" cy="66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27770" y="516682"/>
            <a:ext cx="8582025" cy="935038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CSLAW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Unit Test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9778" y="1380778"/>
            <a:ext cx="8582025" cy="43204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latin typeface="+mn-ea"/>
              </a:rPr>
              <a:t>NotificationMail.java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+mn-ea"/>
              </a:rPr>
              <a:t>assertEquals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+mn-ea"/>
              </a:rPr>
              <a:t>Test</a:t>
            </a:r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中做出來的結果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實際透過原始碼跑出來的結果</a:t>
            </a:r>
            <a:r>
              <a:rPr lang="en-US" altLang="zh-TW" dirty="0" smtClean="0">
                <a:latin typeface="+mn-ea"/>
              </a:rPr>
              <a:t>)</a:t>
            </a:r>
            <a:br>
              <a:rPr lang="en-US" altLang="zh-TW" dirty="0" smtClean="0">
                <a:latin typeface="+mn-ea"/>
              </a:rPr>
            </a:b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</p:txBody>
      </p:sp>
      <p:pic>
        <p:nvPicPr>
          <p:cNvPr id="7" name="圖片 6" descr="git - cslaw/src/test/java/com/ebizprise/ctbc/project/model/NotificationMailTest.java - Eclipse ID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29169" r="46235" b="46789"/>
          <a:stretch/>
        </p:blipFill>
        <p:spPr>
          <a:xfrm>
            <a:off x="1159816" y="2676922"/>
            <a:ext cx="7881203" cy="30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6.6|3.6|4.9"/>
</p:tagLst>
</file>

<file path=ppt/theme/theme1.xml><?xml version="1.0" encoding="utf-8"?>
<a:theme xmlns:a="http://schemas.openxmlformats.org/drawingml/2006/main" name="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自訂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676B"/>
      </a:accent1>
      <a:accent2>
        <a:srgbClr val="519548"/>
      </a:accent2>
      <a:accent3>
        <a:srgbClr val="88C425"/>
      </a:accent3>
      <a:accent4>
        <a:srgbClr val="BEF202"/>
      </a:accent4>
      <a:accent5>
        <a:srgbClr val="EAFDE6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ea typeface="+mj-ea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21933</TotalTime>
  <Words>2259</Words>
  <Application>Microsoft Office PowerPoint</Application>
  <PresentationFormat>自訂</PresentationFormat>
  <Paragraphs>332</Paragraphs>
  <Slides>22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預設簡報設計</vt:lpstr>
      <vt:lpstr>1_預設簡報設計</vt:lpstr>
      <vt:lpstr>2020產學實習計畫期末報告 DevOps</vt:lpstr>
      <vt:lpstr>   OverView - DevOps</vt:lpstr>
      <vt:lpstr>   OverView - DevOps</vt:lpstr>
      <vt:lpstr>1-1.Git</vt:lpstr>
      <vt:lpstr>1-2 My First Maven</vt:lpstr>
      <vt:lpstr>1-3.Linux</vt:lpstr>
      <vt:lpstr>1-4.Jenkins Pipeline</vt:lpstr>
      <vt:lpstr>1-5.CSLAW</vt:lpstr>
      <vt:lpstr>CSLAW Unit Test</vt:lpstr>
      <vt:lpstr>CSLAW Unit Test(Cont.)</vt:lpstr>
      <vt:lpstr>CSLAW Unit Test(Cont.)</vt:lpstr>
      <vt:lpstr>CSLAW Unit Test(Cont.)</vt:lpstr>
      <vt:lpstr>CSLAW Unit Test(Cont.)</vt:lpstr>
      <vt:lpstr>PowerPoint 簡報</vt:lpstr>
      <vt:lpstr> Introduction &amp; Overview</vt:lpstr>
      <vt:lpstr>PowerPoint 簡報</vt:lpstr>
      <vt:lpstr>PowerPoint 簡報</vt:lpstr>
      <vt:lpstr>PowerPoint 簡報</vt:lpstr>
      <vt:lpstr>PowerPoint 簡報</vt:lpstr>
      <vt:lpstr>PowerPoint 簡報</vt:lpstr>
      <vt:lpstr>The End</vt:lpstr>
      <vt:lpstr>PowerPoint 簡報</vt:lpstr>
    </vt:vector>
  </TitlesOfParts>
  <Company>Ogilvy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中國信託簡報標題(42pt)</dc:title>
  <dc:creator>Ogilvy</dc:creator>
  <cp:lastModifiedBy>陸冠綸(Koren Lu)</cp:lastModifiedBy>
  <cp:revision>1284</cp:revision>
  <cp:lastPrinted>2017-01-02T02:59:38Z</cp:lastPrinted>
  <dcterms:created xsi:type="dcterms:W3CDTF">2004-09-23T10:07:30Z</dcterms:created>
  <dcterms:modified xsi:type="dcterms:W3CDTF">2020-05-27T09:32:06Z</dcterms:modified>
</cp:coreProperties>
</file>