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handoutMasterIdLst>
    <p:handoutMasterId r:id="rId9"/>
  </p:handoutMasterIdLst>
  <p:sldIdLst>
    <p:sldId id="280" r:id="rId2"/>
    <p:sldId id="274" r:id="rId3"/>
    <p:sldId id="281" r:id="rId4"/>
    <p:sldId id="282" r:id="rId5"/>
    <p:sldId id="270" r:id="rId6"/>
    <p:sldId id="283" r:id="rId7"/>
    <p:sldId id="284" r:id="rId8"/>
  </p:sldIdLst>
  <p:sldSz cx="24387175" cy="13716000"/>
  <p:notesSz cx="6858000" cy="9144000"/>
  <p:defaultTex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3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7E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29"/>
    <p:restoredTop sz="94612"/>
  </p:normalViewPr>
  <p:slideViewPr>
    <p:cSldViewPr snapToGrid="0" snapToObjects="1" showGuides="1">
      <p:cViewPr>
        <p:scale>
          <a:sx n="30" d="100"/>
          <a:sy n="30" d="100"/>
        </p:scale>
        <p:origin x="882" y="198"/>
      </p:cViewPr>
      <p:guideLst>
        <p:guide orient="horz" pos="4320"/>
        <p:guide pos="7633"/>
      </p:guideLst>
    </p:cSldViewPr>
  </p:slideViewPr>
  <p:notesTextViewPr>
    <p:cViewPr>
      <p:scale>
        <a:sx n="1" d="1"/>
        <a:sy n="1" d="1"/>
      </p:scale>
      <p:origin x="0" y="0"/>
    </p:cViewPr>
  </p:notesTextViewPr>
  <p:notesViewPr>
    <p:cSldViewPr snapToGrid="0" snapToObjects="1" showGuides="1">
      <p:cViewPr varScale="1">
        <p:scale>
          <a:sx n="91" d="100"/>
          <a:sy n="91" d="100"/>
        </p:scale>
        <p:origin x="328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CFFC7C-0376-E44D-ACA0-D60DC10B59F7}" type="datetimeFigureOut">
              <a:rPr lang="en-US" smtClean="0"/>
              <a:t>8/8/2019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56CEB7-CA9E-364F-BFA0-4F3CF7BA902C}" type="slidenum">
              <a:rPr lang="en-US" smtClean="0"/>
              <a:t>‹#›</a:t>
            </a:fld>
            <a:endParaRPr lang="en-US"/>
          </a:p>
        </p:txBody>
      </p:sp>
    </p:spTree>
    <p:extLst>
      <p:ext uri="{BB962C8B-B14F-4D97-AF65-F5344CB8AC3E}">
        <p14:creationId xmlns:p14="http://schemas.microsoft.com/office/powerpoint/2010/main" val="19862878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118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Placeholder">
    <p:spTree>
      <p:nvGrpSpPr>
        <p:cNvPr id="1" name=""/>
        <p:cNvGrpSpPr/>
        <p:nvPr/>
      </p:nvGrpSpPr>
      <p:grpSpPr>
        <a:xfrm>
          <a:off x="0" y="0"/>
          <a:ext cx="0" cy="0"/>
          <a:chOff x="0" y="0"/>
          <a:chExt cx="0" cy="0"/>
        </a:xfrm>
      </p:grpSpPr>
      <p:sp>
        <p:nvSpPr>
          <p:cNvPr id="4" name="Picture Placeholder 2"/>
          <p:cNvSpPr>
            <a:spLocks noGrp="1"/>
          </p:cNvSpPr>
          <p:nvPr>
            <p:ph type="pic" sz="quarter" idx="11"/>
          </p:nvPr>
        </p:nvSpPr>
        <p:spPr>
          <a:xfrm>
            <a:off x="0" y="8255001"/>
            <a:ext cx="24387177" cy="5461000"/>
          </a:xfrm>
        </p:spPr>
        <p:txBody>
          <a:bodyPr>
            <a:normAutofit/>
          </a:bodyPr>
          <a:lstStyle>
            <a:lvl1pPr>
              <a:defRPr sz="2800"/>
            </a:lvl1pPr>
          </a:lstStyle>
          <a:p>
            <a:endParaRPr lang="en-US"/>
          </a:p>
        </p:txBody>
      </p:sp>
    </p:spTree>
    <p:extLst>
      <p:ext uri="{BB962C8B-B14F-4D97-AF65-F5344CB8AC3E}">
        <p14:creationId xmlns:p14="http://schemas.microsoft.com/office/powerpoint/2010/main" val="1794292538"/>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639529"/>
      </p:ext>
    </p:extLst>
  </p:cSld>
  <p:clrMap bg1="lt1" tx1="dk1" bg2="lt2" tx2="dk2" accent1="accent1" accent2="accent2" accent3="accent3" accent4="accent4" accent5="accent5" accent6="accent6" hlink="hlink" folHlink="folHlink"/>
  <p:sldLayoutIdLst>
    <p:sldLayoutId id="2147483667" r:id="rId1"/>
    <p:sldLayoutId id="2147483680" r:id="rId2"/>
  </p:sldLayoutIdLst>
  <p:txStyles>
    <p:titleStyle>
      <a:lvl1pPr algn="l" defTabSz="1828800" rtl="0" eaLnBrk="1" latinLnBrk="0" hangingPunct="1">
        <a:lnSpc>
          <a:spcPct val="90000"/>
        </a:lnSpc>
        <a:spcBef>
          <a:spcPct val="0"/>
        </a:spcBef>
        <a:buNone/>
        <a:defRPr sz="6600" b="0" i="0" kern="1200">
          <a:solidFill>
            <a:schemeClr val="tx1"/>
          </a:solidFill>
          <a:latin typeface="Montserrat Light" charset="0"/>
          <a:ea typeface="Montserrat Light" charset="0"/>
          <a:cs typeface="Montserrat Light" charset="0"/>
        </a:defRPr>
      </a:lvl1pPr>
    </p:titleStyle>
    <p:bodyStyle>
      <a:lvl1pPr marL="0" indent="0" algn="l" defTabSz="1828800" rtl="0" eaLnBrk="1" latinLnBrk="0" hangingPunct="1">
        <a:lnSpc>
          <a:spcPct val="90000"/>
        </a:lnSpc>
        <a:spcBef>
          <a:spcPts val="2000"/>
        </a:spcBef>
        <a:buFont typeface="Arial" panose="020B0604020202020204" pitchFamily="34" charset="0"/>
        <a:buNone/>
        <a:defRPr sz="4400" b="0" i="0" kern="1200">
          <a:solidFill>
            <a:schemeClr val="tx1"/>
          </a:solidFill>
          <a:latin typeface="Montserrat Light" charset="0"/>
          <a:ea typeface="Montserrat Light" charset="0"/>
          <a:cs typeface="Montserrat Light" charset="0"/>
        </a:defRPr>
      </a:lvl1pPr>
      <a:lvl2pPr marL="914400" indent="0" algn="l" defTabSz="1828800" rtl="0" eaLnBrk="1" latinLnBrk="0" hangingPunct="1">
        <a:lnSpc>
          <a:spcPct val="90000"/>
        </a:lnSpc>
        <a:spcBef>
          <a:spcPts val="1000"/>
        </a:spcBef>
        <a:buFont typeface="Arial" panose="020B0604020202020204" pitchFamily="34" charset="0"/>
        <a:buNone/>
        <a:defRPr sz="3600" b="0" i="0" kern="1200">
          <a:solidFill>
            <a:schemeClr val="tx1"/>
          </a:solidFill>
          <a:latin typeface="Montserrat Light" charset="0"/>
          <a:ea typeface="Montserrat Light" charset="0"/>
          <a:cs typeface="Montserrat Light" charset="0"/>
        </a:defRPr>
      </a:lvl2pPr>
      <a:lvl3pPr marL="1828800" indent="0" algn="l" defTabSz="1828800" rtl="0" eaLnBrk="1" latinLnBrk="0" hangingPunct="1">
        <a:lnSpc>
          <a:spcPct val="90000"/>
        </a:lnSpc>
        <a:spcBef>
          <a:spcPts val="1000"/>
        </a:spcBef>
        <a:buFont typeface="Arial" panose="020B0604020202020204" pitchFamily="34" charset="0"/>
        <a:buNone/>
        <a:defRPr sz="2800" b="0" i="0" kern="1200">
          <a:solidFill>
            <a:schemeClr val="tx1"/>
          </a:solidFill>
          <a:latin typeface="Montserrat Light" charset="0"/>
          <a:ea typeface="Montserrat Light" charset="0"/>
          <a:cs typeface="Montserrat Light" charset="0"/>
        </a:defRPr>
      </a:lvl3pPr>
      <a:lvl4pPr marL="2743200" indent="0" algn="l" defTabSz="1828800" rtl="0" eaLnBrk="1" latinLnBrk="0" hangingPunct="1">
        <a:lnSpc>
          <a:spcPct val="90000"/>
        </a:lnSpc>
        <a:spcBef>
          <a:spcPts val="1000"/>
        </a:spcBef>
        <a:buFont typeface="Arial" panose="020B0604020202020204" pitchFamily="34" charset="0"/>
        <a:buNone/>
        <a:defRPr sz="2400" b="0" i="0" kern="1200">
          <a:solidFill>
            <a:schemeClr val="tx1"/>
          </a:solidFill>
          <a:latin typeface="Montserrat Light" charset="0"/>
          <a:ea typeface="Montserrat Light" charset="0"/>
          <a:cs typeface="Montserrat Light" charset="0"/>
        </a:defRPr>
      </a:lvl4pPr>
      <a:lvl5pPr marL="3657600" indent="0" algn="l" defTabSz="1828800" rtl="0" eaLnBrk="1" latinLnBrk="0" hangingPunct="1">
        <a:lnSpc>
          <a:spcPct val="90000"/>
        </a:lnSpc>
        <a:spcBef>
          <a:spcPts val="1000"/>
        </a:spcBef>
        <a:buFont typeface="Arial" panose="020B0604020202020204" pitchFamily="34" charset="0"/>
        <a:buNone/>
        <a:defRPr sz="2400" b="0" i="0" kern="1200">
          <a:solidFill>
            <a:schemeClr val="tx1"/>
          </a:solidFill>
          <a:latin typeface="Montserrat Light" charset="0"/>
          <a:ea typeface="Montserrat Light" charset="0"/>
          <a:cs typeface="Montserrat Light" charset="0"/>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D3E6D5-20B1-42CD-830E-0B6D3195F889}"/>
              </a:ext>
            </a:extLst>
          </p:cNvPr>
          <p:cNvPicPr>
            <a:picLocks noChangeAspect="1"/>
          </p:cNvPicPr>
          <p:nvPr/>
        </p:nvPicPr>
        <p:blipFill>
          <a:blip r:embed="rId2"/>
          <a:stretch>
            <a:fillRect/>
          </a:stretch>
        </p:blipFill>
        <p:spPr>
          <a:xfrm>
            <a:off x="1644914" y="3571987"/>
            <a:ext cx="21097346" cy="6097134"/>
          </a:xfrm>
          <a:prstGeom prst="rect">
            <a:avLst/>
          </a:prstGeom>
        </p:spPr>
      </p:pic>
      <p:sp>
        <p:nvSpPr>
          <p:cNvPr id="44" name="Line 5"/>
          <p:cNvSpPr>
            <a:spLocks noChangeShapeType="1"/>
          </p:cNvSpPr>
          <p:nvPr/>
        </p:nvSpPr>
        <p:spPr bwMode="auto">
          <a:xfrm>
            <a:off x="1498741" y="-174836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45" name="Line 6"/>
          <p:cNvSpPr>
            <a:spLocks noChangeShapeType="1"/>
          </p:cNvSpPr>
          <p:nvPr/>
        </p:nvSpPr>
        <p:spPr bwMode="auto">
          <a:xfrm>
            <a:off x="1498741" y="-174836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3C5E33AB-BA1C-47D7-B9B1-2E4A1A590B3B}"/>
              </a:ext>
            </a:extLst>
          </p:cNvPr>
          <p:cNvSpPr/>
          <p:nvPr/>
        </p:nvSpPr>
        <p:spPr>
          <a:xfrm>
            <a:off x="16194954" y="1008423"/>
            <a:ext cx="6904115" cy="1354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square" lIns="243798" tIns="121900" rIns="243798" bIns="121900" rtlCol="0" anchor="ctr">
            <a:spAutoFit/>
          </a:bodyPr>
          <a:lstStyle/>
          <a:p>
            <a:pPr>
              <a:tabLst>
                <a:tab pos="338138" algn="l"/>
              </a:tabLst>
            </a:pPr>
            <a:r>
              <a:rPr lang="id-ID" sz="7200" b="1" dirty="0">
                <a:solidFill>
                  <a:schemeClr val="tx1"/>
                </a:solidFill>
                <a:latin typeface="Montserrat Semi" charset="0"/>
                <a:ea typeface="Montserrat Semi" charset="0"/>
                <a:cs typeface="Montserrat Semi" charset="0"/>
              </a:rPr>
              <a:t>Pertemuan 01-B</a:t>
            </a:r>
            <a:endParaRPr lang="en-US" sz="7200" b="1" dirty="0">
              <a:solidFill>
                <a:schemeClr val="tx1"/>
              </a:solidFill>
              <a:latin typeface="Montserrat Semi" charset="0"/>
              <a:ea typeface="Montserrat Semi" charset="0"/>
              <a:cs typeface="Montserrat Semi" charset="0"/>
            </a:endParaRPr>
          </a:p>
        </p:txBody>
      </p:sp>
      <p:sp>
        <p:nvSpPr>
          <p:cNvPr id="26" name="Rectangle 25">
            <a:extLst>
              <a:ext uri="{FF2B5EF4-FFF2-40B4-BE49-F238E27FC236}">
                <a16:creationId xmlns:a16="http://schemas.microsoft.com/office/drawing/2014/main" id="{D93B9159-74B0-4BE7-81EB-8C56F46270DB}"/>
              </a:ext>
            </a:extLst>
          </p:cNvPr>
          <p:cNvSpPr/>
          <p:nvPr/>
        </p:nvSpPr>
        <p:spPr>
          <a:xfrm>
            <a:off x="12193587" y="1825925"/>
            <a:ext cx="11125200" cy="1354176"/>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square" lIns="243798" tIns="121900" rIns="243798" bIns="121900" rtlCol="0" anchor="ctr">
            <a:spAutoFit/>
          </a:bodyPr>
          <a:lstStyle/>
          <a:p>
            <a:pPr>
              <a:tabLst>
                <a:tab pos="338138" algn="l"/>
              </a:tabLst>
            </a:pPr>
            <a:r>
              <a:rPr lang="id-ID" sz="7200" b="1" dirty="0">
                <a:solidFill>
                  <a:schemeClr val="tx1"/>
                </a:solidFill>
                <a:latin typeface="Montserrat Semi" charset="0"/>
                <a:ea typeface="Montserrat Semi" charset="0"/>
                <a:cs typeface="Montserrat Semi" charset="0"/>
              </a:rPr>
              <a:t>BLOGGING WITH BLOGGER</a:t>
            </a:r>
            <a:endParaRPr lang="en-US" sz="7200" b="1" dirty="0">
              <a:solidFill>
                <a:schemeClr val="tx1"/>
              </a:solidFill>
              <a:latin typeface="Montserrat Semi" charset="0"/>
              <a:ea typeface="Montserrat Semi" charset="0"/>
              <a:cs typeface="Montserrat Semi" charset="0"/>
            </a:endParaRPr>
          </a:p>
        </p:txBody>
      </p:sp>
    </p:spTree>
    <p:extLst>
      <p:ext uri="{BB962C8B-B14F-4D97-AF65-F5344CB8AC3E}">
        <p14:creationId xmlns:p14="http://schemas.microsoft.com/office/powerpoint/2010/main" val="1230769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1575030" y="672642"/>
            <a:ext cx="14179587" cy="2215991"/>
          </a:xfrm>
          <a:prstGeom prst="rect">
            <a:avLst/>
          </a:prstGeom>
          <a:noFill/>
        </p:spPr>
        <p:txBody>
          <a:bodyPr wrap="none" rtlCol="0">
            <a:spAutoFit/>
          </a:bodyPr>
          <a:lstStyle/>
          <a:p>
            <a:r>
              <a:rPr lang="id-ID" sz="13800" b="1" dirty="0">
                <a:solidFill>
                  <a:schemeClr val="tx2"/>
                </a:solidFill>
                <a:latin typeface="Montserrat Semi" charset="0"/>
                <a:ea typeface="Montserrat Semi" charset="0"/>
                <a:cs typeface="Montserrat Semi" charset="0"/>
              </a:rPr>
              <a:t>Let’s Start Blogging</a:t>
            </a:r>
            <a:endParaRPr lang="en-US" sz="13800" b="1" dirty="0">
              <a:solidFill>
                <a:schemeClr val="tx2"/>
              </a:solidFill>
              <a:latin typeface="Montserrat Semi" charset="0"/>
              <a:ea typeface="Montserrat Semi" charset="0"/>
              <a:cs typeface="Montserrat Semi" charset="0"/>
            </a:endParaRPr>
          </a:p>
        </p:txBody>
      </p:sp>
      <p:sp>
        <p:nvSpPr>
          <p:cNvPr id="10" name="TextBox 9"/>
          <p:cNvSpPr txBox="1"/>
          <p:nvPr/>
        </p:nvSpPr>
        <p:spPr>
          <a:xfrm>
            <a:off x="2967520" y="3636105"/>
            <a:ext cx="19333680" cy="2308324"/>
          </a:xfrm>
          <a:prstGeom prst="rect">
            <a:avLst/>
          </a:prstGeom>
          <a:noFill/>
        </p:spPr>
        <p:txBody>
          <a:bodyPr wrap="square" rtlCol="0">
            <a:spAutoFit/>
          </a:bodyPr>
          <a:lstStyle/>
          <a:p>
            <a:pPr>
              <a:lnSpc>
                <a:spcPct val="150000"/>
              </a:lnSpc>
            </a:pPr>
            <a:r>
              <a:rPr lang="id-ID" sz="3200" b="1" dirty="0">
                <a:solidFill>
                  <a:schemeClr val="tx2"/>
                </a:solidFill>
                <a:latin typeface="Montserrat SemiBold" panose="00000700000000000000" pitchFamily="50" charset="0"/>
                <a:ea typeface="Montserrat Semi" charset="0"/>
                <a:cs typeface="Montserrat Semi" charset="0"/>
              </a:rPr>
              <a:t>Buka situs Blogger.com</a:t>
            </a:r>
            <a:endParaRPr lang="en-US" sz="3200" b="1" dirty="0">
              <a:solidFill>
                <a:schemeClr val="tx2"/>
              </a:solidFill>
              <a:latin typeface="Montserrat SemiBold" panose="00000700000000000000" pitchFamily="50" charset="0"/>
              <a:ea typeface="Montserrat Semi" charset="0"/>
              <a:cs typeface="Montserrat Semi" charset="0"/>
            </a:endParaRPr>
          </a:p>
          <a:p>
            <a:pPr algn="just"/>
            <a:r>
              <a:rPr lang="id-ID" sz="3200" dirty="0">
                <a:latin typeface="Montserrat Light" charset="0"/>
                <a:ea typeface="Montserrat Light" charset="0"/>
                <a:cs typeface="Montserrat Light" charset="0"/>
              </a:rPr>
              <a:t>Blogger.com adalah bagian dari layanan milik Google, sehingga untuk bisa menggunakannya, kita harus memiliki akun Google terlebih dahulu. Akun Google bisa didapatkan dengan mendaftar email di Gmail.com.</a:t>
            </a:r>
            <a:endParaRPr lang="en-US" sz="3200" dirty="0">
              <a:solidFill>
                <a:schemeClr val="tx2"/>
              </a:solidFill>
              <a:latin typeface="Montserrat Light" charset="0"/>
              <a:ea typeface="Montserrat Light" charset="0"/>
              <a:cs typeface="Montserrat Light" charset="0"/>
            </a:endParaRPr>
          </a:p>
        </p:txBody>
      </p:sp>
      <p:sp>
        <p:nvSpPr>
          <p:cNvPr id="8" name="Text Placeholder 33">
            <a:extLst>
              <a:ext uri="{FF2B5EF4-FFF2-40B4-BE49-F238E27FC236}">
                <a16:creationId xmlns:a16="http://schemas.microsoft.com/office/drawing/2014/main" id="{A9FF2795-E26F-4FE7-9A69-9CB05A1CD4DF}"/>
              </a:ext>
            </a:extLst>
          </p:cNvPr>
          <p:cNvSpPr txBox="1">
            <a:spLocks/>
          </p:cNvSpPr>
          <p:nvPr/>
        </p:nvSpPr>
        <p:spPr>
          <a:xfrm>
            <a:off x="1575030" y="3694584"/>
            <a:ext cx="1392490" cy="10956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AU" sz="8400" dirty="0">
                <a:solidFill>
                  <a:schemeClr val="accent1"/>
                </a:solidFill>
                <a:latin typeface="Montserrat Light" charset="0"/>
                <a:cs typeface="Montserrat Light" charset="0"/>
              </a:rPr>
              <a:t>01</a:t>
            </a:r>
          </a:p>
        </p:txBody>
      </p:sp>
      <p:sp>
        <p:nvSpPr>
          <p:cNvPr id="9" name="Text Placeholder 33">
            <a:extLst>
              <a:ext uri="{FF2B5EF4-FFF2-40B4-BE49-F238E27FC236}">
                <a16:creationId xmlns:a16="http://schemas.microsoft.com/office/drawing/2014/main" id="{C3B8FA38-AC09-4A34-ABDC-AC0FACF75EFE}"/>
              </a:ext>
            </a:extLst>
          </p:cNvPr>
          <p:cNvSpPr txBox="1">
            <a:spLocks/>
          </p:cNvSpPr>
          <p:nvPr/>
        </p:nvSpPr>
        <p:spPr>
          <a:xfrm>
            <a:off x="1575030" y="6339812"/>
            <a:ext cx="1392490" cy="10956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id-ID" sz="8400" dirty="0">
                <a:solidFill>
                  <a:schemeClr val="accent1"/>
                </a:solidFill>
                <a:latin typeface="Montserrat Light" charset="0"/>
                <a:cs typeface="Montserrat Light" charset="0"/>
              </a:rPr>
              <a:t>02</a:t>
            </a:r>
            <a:endParaRPr lang="en-AU" sz="8400" dirty="0">
              <a:solidFill>
                <a:schemeClr val="accent1"/>
              </a:solidFill>
              <a:latin typeface="Montserrat Light" charset="0"/>
              <a:cs typeface="Montserrat Light" charset="0"/>
            </a:endParaRPr>
          </a:p>
        </p:txBody>
      </p:sp>
      <p:sp>
        <p:nvSpPr>
          <p:cNvPr id="12" name="TextBox 11">
            <a:extLst>
              <a:ext uri="{FF2B5EF4-FFF2-40B4-BE49-F238E27FC236}">
                <a16:creationId xmlns:a16="http://schemas.microsoft.com/office/drawing/2014/main" id="{1423E1E0-64D8-405D-82D4-9123CC0E0F19}"/>
              </a:ext>
            </a:extLst>
          </p:cNvPr>
          <p:cNvSpPr txBox="1"/>
          <p:nvPr/>
        </p:nvSpPr>
        <p:spPr>
          <a:xfrm>
            <a:off x="2967520" y="6371070"/>
            <a:ext cx="19333680" cy="2308324"/>
          </a:xfrm>
          <a:prstGeom prst="rect">
            <a:avLst/>
          </a:prstGeom>
          <a:noFill/>
        </p:spPr>
        <p:txBody>
          <a:bodyPr wrap="square" rtlCol="0">
            <a:spAutoFit/>
          </a:bodyPr>
          <a:lstStyle/>
          <a:p>
            <a:pPr>
              <a:lnSpc>
                <a:spcPct val="150000"/>
              </a:lnSpc>
            </a:pPr>
            <a:r>
              <a:rPr lang="id-ID" sz="3200" b="1" dirty="0">
                <a:solidFill>
                  <a:schemeClr val="tx2"/>
                </a:solidFill>
                <a:latin typeface="Montserrat SemiBold" panose="00000700000000000000" pitchFamily="50" charset="0"/>
                <a:ea typeface="Montserrat Semi" charset="0"/>
                <a:cs typeface="Montserrat Semi" charset="0"/>
              </a:rPr>
              <a:t>Login menggunakan akun Google dan tekan </a:t>
            </a:r>
            <a:r>
              <a:rPr lang="id-ID" sz="3200" b="1" i="1" dirty="0">
                <a:solidFill>
                  <a:schemeClr val="tx2"/>
                </a:solidFill>
                <a:latin typeface="Montserrat SemiBold" panose="00000700000000000000" pitchFamily="50" charset="0"/>
                <a:ea typeface="Montserrat Semi" charset="0"/>
                <a:cs typeface="Montserrat Semi" charset="0"/>
              </a:rPr>
              <a:t>Create Your Blog</a:t>
            </a:r>
            <a:r>
              <a:rPr lang="id-ID" sz="3200" b="1" dirty="0">
                <a:solidFill>
                  <a:schemeClr val="tx2"/>
                </a:solidFill>
                <a:latin typeface="Montserrat SemiBold" panose="00000700000000000000" pitchFamily="50" charset="0"/>
                <a:ea typeface="Montserrat Semi" charset="0"/>
                <a:cs typeface="Montserrat Semi" charset="0"/>
              </a:rPr>
              <a:t> di Blogger.com</a:t>
            </a:r>
            <a:endParaRPr lang="en-US" sz="3200" b="1" dirty="0">
              <a:solidFill>
                <a:schemeClr val="tx2"/>
              </a:solidFill>
              <a:latin typeface="Montserrat SemiBold" panose="00000700000000000000" pitchFamily="50" charset="0"/>
              <a:ea typeface="Montserrat Semi" charset="0"/>
              <a:cs typeface="Montserrat Semi" charset="0"/>
            </a:endParaRPr>
          </a:p>
          <a:p>
            <a:pPr algn="just"/>
            <a:r>
              <a:rPr lang="id-ID" sz="3200" dirty="0">
                <a:latin typeface="Montserrat Light" charset="0"/>
                <a:ea typeface="Montserrat Light" charset="0"/>
                <a:cs typeface="Montserrat Light" charset="0"/>
              </a:rPr>
              <a:t>Setelah memiliki akun Google, langkah selanjutnya adalah membuka akun tersebut misalnya dengan membuka email, atau langsung mengetikkannya di halaman Blogger setelah menekan tombol </a:t>
            </a:r>
            <a:r>
              <a:rPr lang="id-ID" sz="3200" i="1" dirty="0">
                <a:latin typeface="Montserrat Light" charset="0"/>
                <a:ea typeface="Montserrat Light" charset="0"/>
                <a:cs typeface="Montserrat Light" charset="0"/>
              </a:rPr>
              <a:t>Create Your Blog</a:t>
            </a:r>
            <a:r>
              <a:rPr lang="id-ID" sz="3200" dirty="0">
                <a:latin typeface="Montserrat Light" charset="0"/>
                <a:ea typeface="Montserrat Light" charset="0"/>
                <a:cs typeface="Montserrat Light" charset="0"/>
              </a:rPr>
              <a:t>.</a:t>
            </a:r>
            <a:endParaRPr lang="en-US" sz="3200" dirty="0">
              <a:solidFill>
                <a:schemeClr val="tx2"/>
              </a:solidFill>
              <a:latin typeface="Montserrat Light" charset="0"/>
              <a:ea typeface="Montserrat Light" charset="0"/>
              <a:cs typeface="Montserrat Light" charset="0"/>
            </a:endParaRPr>
          </a:p>
        </p:txBody>
      </p:sp>
      <p:pic>
        <p:nvPicPr>
          <p:cNvPr id="17" name="Picture Placeholder 16">
            <a:extLst>
              <a:ext uri="{FF2B5EF4-FFF2-40B4-BE49-F238E27FC236}">
                <a16:creationId xmlns:a16="http://schemas.microsoft.com/office/drawing/2014/main" id="{3B6EF5D3-A9B2-49AE-9660-889671820A3D}"/>
              </a:ext>
            </a:extLst>
          </p:cNvPr>
          <p:cNvPicPr>
            <a:picLocks noGrp="1" noChangeAspect="1"/>
          </p:cNvPicPr>
          <p:nvPr>
            <p:ph type="pic" sz="quarter" idx="11"/>
          </p:nvPr>
        </p:nvPicPr>
        <p:blipFill rotWithShape="1">
          <a:blip r:embed="rId2"/>
          <a:srcRect t="22359" b="47301"/>
          <a:stretch/>
        </p:blipFill>
        <p:spPr>
          <a:xfrm>
            <a:off x="0" y="10189028"/>
            <a:ext cx="24387177" cy="3526972"/>
          </a:xfrm>
        </p:spPr>
      </p:pic>
    </p:spTree>
    <p:extLst>
      <p:ext uri="{BB962C8B-B14F-4D97-AF65-F5344CB8AC3E}">
        <p14:creationId xmlns:p14="http://schemas.microsoft.com/office/powerpoint/2010/main" val="120973496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3">
            <a:extLst>
              <a:ext uri="{FF2B5EF4-FFF2-40B4-BE49-F238E27FC236}">
                <a16:creationId xmlns:a16="http://schemas.microsoft.com/office/drawing/2014/main" id="{DEAC1DF2-4724-45CB-9AAA-B56824DA3B08}"/>
              </a:ext>
            </a:extLst>
          </p:cNvPr>
          <p:cNvSpPr txBox="1">
            <a:spLocks/>
          </p:cNvSpPr>
          <p:nvPr/>
        </p:nvSpPr>
        <p:spPr>
          <a:xfrm>
            <a:off x="1575030" y="9401724"/>
            <a:ext cx="1392490" cy="10956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id-ID" sz="8400" dirty="0">
                <a:solidFill>
                  <a:schemeClr val="accent1"/>
                </a:solidFill>
                <a:latin typeface="Montserrat Light" charset="0"/>
                <a:cs typeface="Montserrat Light" charset="0"/>
              </a:rPr>
              <a:t>03</a:t>
            </a:r>
            <a:endParaRPr lang="en-AU" sz="8400" dirty="0">
              <a:solidFill>
                <a:schemeClr val="accent1"/>
              </a:solidFill>
              <a:latin typeface="Montserrat Light" charset="0"/>
              <a:cs typeface="Montserrat Light" charset="0"/>
            </a:endParaRPr>
          </a:p>
        </p:txBody>
      </p:sp>
      <p:sp>
        <p:nvSpPr>
          <p:cNvPr id="11" name="TextBox 10">
            <a:extLst>
              <a:ext uri="{FF2B5EF4-FFF2-40B4-BE49-F238E27FC236}">
                <a16:creationId xmlns:a16="http://schemas.microsoft.com/office/drawing/2014/main" id="{12622C3E-5E0D-4776-A34B-5D1D38E5F85D}"/>
              </a:ext>
            </a:extLst>
          </p:cNvPr>
          <p:cNvSpPr txBox="1"/>
          <p:nvPr/>
        </p:nvSpPr>
        <p:spPr>
          <a:xfrm>
            <a:off x="2967520" y="9401724"/>
            <a:ext cx="19333680" cy="2800767"/>
          </a:xfrm>
          <a:prstGeom prst="rect">
            <a:avLst/>
          </a:prstGeom>
          <a:noFill/>
        </p:spPr>
        <p:txBody>
          <a:bodyPr wrap="square" rtlCol="0">
            <a:spAutoFit/>
          </a:bodyPr>
          <a:lstStyle/>
          <a:p>
            <a:pPr>
              <a:lnSpc>
                <a:spcPct val="150000"/>
              </a:lnSpc>
            </a:pPr>
            <a:r>
              <a:rPr lang="id-ID" sz="3200" b="1" dirty="0">
                <a:solidFill>
                  <a:schemeClr val="tx2"/>
                </a:solidFill>
                <a:latin typeface="Montserrat SemiBold" panose="00000700000000000000" pitchFamily="50" charset="0"/>
                <a:ea typeface="Montserrat Semi" charset="0"/>
                <a:cs typeface="Montserrat Semi" charset="0"/>
              </a:rPr>
              <a:t>Konfirmasikan Profil Anda</a:t>
            </a:r>
            <a:endParaRPr lang="en-US" sz="3200" b="1" dirty="0">
              <a:solidFill>
                <a:schemeClr val="tx2"/>
              </a:solidFill>
              <a:latin typeface="Montserrat SemiBold" panose="00000700000000000000" pitchFamily="50" charset="0"/>
              <a:ea typeface="Montserrat Semi" charset="0"/>
              <a:cs typeface="Montserrat Semi" charset="0"/>
            </a:endParaRPr>
          </a:p>
          <a:p>
            <a:pPr algn="just"/>
            <a:r>
              <a:rPr lang="id-ID" sz="3200" dirty="0">
                <a:latin typeface="Montserrat Light" charset="0"/>
                <a:ea typeface="Montserrat Light" charset="0"/>
                <a:cs typeface="Montserrat Light" charset="0"/>
              </a:rPr>
              <a:t>Langkah berikutnya yaitu menentukan nama admin yang akan digunakan pada blog tersebut. Nama ini akan dipajang di blog sebagai author atau penulis post. Anda dapat menuliskan nama sesuai dengan kebutuhan dan selera anda. Untuk latihan ini, silahkan menggunakan nama lengkap anda.</a:t>
            </a:r>
            <a:endParaRPr lang="en-US" sz="3200" dirty="0">
              <a:solidFill>
                <a:schemeClr val="tx2"/>
              </a:solidFill>
              <a:latin typeface="Montserrat Light" charset="0"/>
              <a:ea typeface="Montserrat Light" charset="0"/>
              <a:cs typeface="Montserrat Light" charset="0"/>
            </a:endParaRPr>
          </a:p>
        </p:txBody>
      </p:sp>
      <p:pic>
        <p:nvPicPr>
          <p:cNvPr id="17" name="Picture Placeholder 16">
            <a:extLst>
              <a:ext uri="{FF2B5EF4-FFF2-40B4-BE49-F238E27FC236}">
                <a16:creationId xmlns:a16="http://schemas.microsoft.com/office/drawing/2014/main" id="{F6655C91-B5A2-4B3C-A6A8-7304657B757F}"/>
              </a:ext>
            </a:extLst>
          </p:cNvPr>
          <p:cNvPicPr>
            <a:picLocks noGrp="1" noChangeAspect="1"/>
          </p:cNvPicPr>
          <p:nvPr>
            <p:ph type="pic" sz="quarter" idx="11"/>
          </p:nvPr>
        </p:nvPicPr>
        <p:blipFill rotWithShape="1">
          <a:blip r:embed="rId2"/>
          <a:srcRect t="2113" b="3307"/>
          <a:stretch/>
        </p:blipFill>
        <p:spPr>
          <a:xfrm>
            <a:off x="0" y="947057"/>
            <a:ext cx="24387177" cy="8131629"/>
          </a:xfrm>
        </p:spPr>
      </p:pic>
    </p:spTree>
    <p:extLst>
      <p:ext uri="{BB962C8B-B14F-4D97-AF65-F5344CB8AC3E}">
        <p14:creationId xmlns:p14="http://schemas.microsoft.com/office/powerpoint/2010/main" val="239518851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85FE94E1-4E82-4E3B-87F1-49F49879E504}"/>
              </a:ext>
            </a:extLst>
          </p:cNvPr>
          <p:cNvPicPr>
            <a:picLocks noGrp="1" noChangeAspect="1"/>
          </p:cNvPicPr>
          <p:nvPr>
            <p:ph type="pic" sz="quarter" idx="11"/>
          </p:nvPr>
        </p:nvPicPr>
        <p:blipFill rotWithShape="1">
          <a:blip r:embed="rId2"/>
          <a:srcRect b="25407"/>
          <a:stretch/>
        </p:blipFill>
        <p:spPr>
          <a:xfrm>
            <a:off x="12997543" y="5159016"/>
            <a:ext cx="10684824" cy="7483171"/>
          </a:xfrm>
          <a:prstGeom prst="rect">
            <a:avLst/>
          </a:prstGeom>
          <a:ln>
            <a:noFill/>
          </a:ln>
          <a:effectLst>
            <a:outerShdw blurRad="292100" dist="139700" dir="2700000" algn="tl" rotWithShape="0">
              <a:srgbClr val="333333">
                <a:alpha val="65000"/>
              </a:srgbClr>
            </a:outerShdw>
          </a:effectLst>
        </p:spPr>
      </p:pic>
      <p:sp>
        <p:nvSpPr>
          <p:cNvPr id="5" name="Text Placeholder 33">
            <a:extLst>
              <a:ext uri="{FF2B5EF4-FFF2-40B4-BE49-F238E27FC236}">
                <a16:creationId xmlns:a16="http://schemas.microsoft.com/office/drawing/2014/main" id="{316042B0-6810-4746-8E02-E06B33555846}"/>
              </a:ext>
            </a:extLst>
          </p:cNvPr>
          <p:cNvSpPr txBox="1">
            <a:spLocks/>
          </p:cNvSpPr>
          <p:nvPr/>
        </p:nvSpPr>
        <p:spPr>
          <a:xfrm>
            <a:off x="1134257" y="7950436"/>
            <a:ext cx="1664456" cy="10956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id-ID" sz="8400" dirty="0">
                <a:solidFill>
                  <a:schemeClr val="accent1"/>
                </a:solidFill>
                <a:latin typeface="Montserrat Light" charset="0"/>
                <a:cs typeface="Montserrat Light" charset="0"/>
              </a:rPr>
              <a:t>05</a:t>
            </a:r>
            <a:endParaRPr lang="en-AU" sz="8400" dirty="0">
              <a:solidFill>
                <a:schemeClr val="accent1"/>
              </a:solidFill>
              <a:latin typeface="Montserrat Light" charset="0"/>
              <a:cs typeface="Montserrat Light" charset="0"/>
            </a:endParaRPr>
          </a:p>
        </p:txBody>
      </p:sp>
      <p:sp>
        <p:nvSpPr>
          <p:cNvPr id="6" name="TextBox 5">
            <a:extLst>
              <a:ext uri="{FF2B5EF4-FFF2-40B4-BE49-F238E27FC236}">
                <a16:creationId xmlns:a16="http://schemas.microsoft.com/office/drawing/2014/main" id="{9DD2C1E7-FD66-492B-B956-26275A5D36BE}"/>
              </a:ext>
            </a:extLst>
          </p:cNvPr>
          <p:cNvSpPr txBox="1"/>
          <p:nvPr/>
        </p:nvSpPr>
        <p:spPr>
          <a:xfrm>
            <a:off x="2798713" y="7950436"/>
            <a:ext cx="9806944" cy="4770537"/>
          </a:xfrm>
          <a:prstGeom prst="rect">
            <a:avLst/>
          </a:prstGeom>
          <a:noFill/>
        </p:spPr>
        <p:txBody>
          <a:bodyPr wrap="square" rtlCol="0">
            <a:spAutoFit/>
          </a:bodyPr>
          <a:lstStyle/>
          <a:p>
            <a:pPr>
              <a:lnSpc>
                <a:spcPct val="150000"/>
              </a:lnSpc>
            </a:pPr>
            <a:r>
              <a:rPr lang="id-ID" sz="3200" b="1" dirty="0">
                <a:solidFill>
                  <a:schemeClr val="tx2"/>
                </a:solidFill>
                <a:latin typeface="Montserrat SemiBold" panose="00000700000000000000" pitchFamily="50" charset="0"/>
                <a:ea typeface="Montserrat Semi" charset="0"/>
                <a:cs typeface="Montserrat Semi" charset="0"/>
              </a:rPr>
              <a:t>Membuat Blog Baru</a:t>
            </a:r>
            <a:endParaRPr lang="en-US" sz="3200" b="1" dirty="0">
              <a:solidFill>
                <a:schemeClr val="tx2"/>
              </a:solidFill>
              <a:latin typeface="Montserrat SemiBold" panose="00000700000000000000" pitchFamily="50" charset="0"/>
              <a:ea typeface="Montserrat Semi" charset="0"/>
              <a:cs typeface="Montserrat Semi" charset="0"/>
            </a:endParaRPr>
          </a:p>
          <a:p>
            <a:pPr algn="just"/>
            <a:r>
              <a:rPr lang="id-ID" sz="3200" dirty="0">
                <a:latin typeface="Montserrat Light" charset="0"/>
                <a:ea typeface="Montserrat Light" charset="0"/>
                <a:cs typeface="Montserrat Light" charset="0"/>
              </a:rPr>
              <a:t>Selanjutnya kita akan diminta menentukan judul blog - misalnya “Blog Saya”, alamat blog – misalnya “blogsaya.blogspot.com”, dan pilih salah satu tema yang tersedia di bagian bawah, jangan khawatir jika tema yang ada tidak sesuai selera. Kita dapat mengubah tema-tema tersebut nantinya. Jangan lupa menekan </a:t>
            </a:r>
            <a:r>
              <a:rPr lang="id-ID" sz="3200" i="1" dirty="0">
                <a:latin typeface="Montserrat Light" charset="0"/>
                <a:ea typeface="Montserrat Light" charset="0"/>
                <a:cs typeface="Montserrat Light" charset="0"/>
              </a:rPr>
              <a:t>Create Blog!</a:t>
            </a:r>
            <a:r>
              <a:rPr lang="id-ID" sz="3200" dirty="0">
                <a:latin typeface="Montserrat Light" charset="0"/>
                <a:ea typeface="Montserrat Light" charset="0"/>
                <a:cs typeface="Montserrat Light" charset="0"/>
              </a:rPr>
              <a:t> yang ada di bagian bawah, ya.</a:t>
            </a:r>
            <a:endParaRPr lang="en-US" sz="3200" dirty="0">
              <a:solidFill>
                <a:schemeClr val="tx2"/>
              </a:solidFill>
              <a:latin typeface="Montserrat Light" charset="0"/>
              <a:ea typeface="Montserrat Light" charset="0"/>
              <a:cs typeface="Montserrat Light" charset="0"/>
            </a:endParaRPr>
          </a:p>
        </p:txBody>
      </p:sp>
      <p:pic>
        <p:nvPicPr>
          <p:cNvPr id="11" name="Picture 10">
            <a:extLst>
              <a:ext uri="{FF2B5EF4-FFF2-40B4-BE49-F238E27FC236}">
                <a16:creationId xmlns:a16="http://schemas.microsoft.com/office/drawing/2014/main" id="{A0A7446F-C356-4C4E-A1E2-2942DBBA1934}"/>
              </a:ext>
            </a:extLst>
          </p:cNvPr>
          <p:cNvPicPr>
            <a:picLocks noChangeAspect="1"/>
          </p:cNvPicPr>
          <p:nvPr/>
        </p:nvPicPr>
        <p:blipFill>
          <a:blip r:embed="rId3"/>
          <a:stretch>
            <a:fillRect/>
          </a:stretch>
        </p:blipFill>
        <p:spPr>
          <a:xfrm>
            <a:off x="1134257" y="1073812"/>
            <a:ext cx="7092838" cy="5437215"/>
          </a:xfrm>
          <a:prstGeom prst="rect">
            <a:avLst/>
          </a:prstGeom>
          <a:ln>
            <a:noFill/>
          </a:ln>
          <a:effectLst>
            <a:outerShdw blurRad="292100" dist="139700" dir="2700000" algn="tl" rotWithShape="0">
              <a:srgbClr val="333333">
                <a:alpha val="65000"/>
              </a:srgbClr>
            </a:outerShdw>
          </a:effectLst>
        </p:spPr>
      </p:pic>
      <p:sp>
        <p:nvSpPr>
          <p:cNvPr id="12" name="Text Placeholder 33">
            <a:extLst>
              <a:ext uri="{FF2B5EF4-FFF2-40B4-BE49-F238E27FC236}">
                <a16:creationId xmlns:a16="http://schemas.microsoft.com/office/drawing/2014/main" id="{2209E3B1-397B-4277-9AF1-4465AA6A2191}"/>
              </a:ext>
            </a:extLst>
          </p:cNvPr>
          <p:cNvSpPr txBox="1">
            <a:spLocks/>
          </p:cNvSpPr>
          <p:nvPr/>
        </p:nvSpPr>
        <p:spPr>
          <a:xfrm>
            <a:off x="8605522" y="1066800"/>
            <a:ext cx="2563220" cy="10956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id-ID" sz="8400" dirty="0">
                <a:solidFill>
                  <a:schemeClr val="accent1"/>
                </a:solidFill>
                <a:latin typeface="Montserrat Light" charset="0"/>
                <a:cs typeface="Montserrat Light" charset="0"/>
              </a:rPr>
              <a:t>04</a:t>
            </a:r>
            <a:endParaRPr lang="en-AU" sz="8400" dirty="0">
              <a:solidFill>
                <a:schemeClr val="accent1"/>
              </a:solidFill>
              <a:latin typeface="Montserrat Light" charset="0"/>
              <a:cs typeface="Montserrat Light" charset="0"/>
            </a:endParaRPr>
          </a:p>
        </p:txBody>
      </p:sp>
      <p:sp>
        <p:nvSpPr>
          <p:cNvPr id="13" name="TextBox 12">
            <a:extLst>
              <a:ext uri="{FF2B5EF4-FFF2-40B4-BE49-F238E27FC236}">
                <a16:creationId xmlns:a16="http://schemas.microsoft.com/office/drawing/2014/main" id="{14109A04-EFE8-41CB-BFC6-2D3CD8F01B05}"/>
              </a:ext>
            </a:extLst>
          </p:cNvPr>
          <p:cNvSpPr txBox="1"/>
          <p:nvPr/>
        </p:nvSpPr>
        <p:spPr>
          <a:xfrm>
            <a:off x="10287000" y="1066800"/>
            <a:ext cx="13395367" cy="2800767"/>
          </a:xfrm>
          <a:prstGeom prst="rect">
            <a:avLst/>
          </a:prstGeom>
          <a:noFill/>
        </p:spPr>
        <p:txBody>
          <a:bodyPr wrap="square" rtlCol="0">
            <a:spAutoFit/>
          </a:bodyPr>
          <a:lstStyle/>
          <a:p>
            <a:pPr>
              <a:lnSpc>
                <a:spcPct val="150000"/>
              </a:lnSpc>
            </a:pPr>
            <a:r>
              <a:rPr lang="id-ID" sz="3200" b="1" dirty="0">
                <a:solidFill>
                  <a:schemeClr val="tx2"/>
                </a:solidFill>
                <a:latin typeface="Montserrat SemiBold" panose="00000700000000000000" pitchFamily="50" charset="0"/>
                <a:ea typeface="Montserrat Semi" charset="0"/>
                <a:cs typeface="Montserrat Semi" charset="0"/>
              </a:rPr>
              <a:t>Masuk ke Halaman Utama Blogger</a:t>
            </a:r>
            <a:endParaRPr lang="en-US" sz="3200" b="1" dirty="0">
              <a:solidFill>
                <a:schemeClr val="tx2"/>
              </a:solidFill>
              <a:latin typeface="Montserrat SemiBold" panose="00000700000000000000" pitchFamily="50" charset="0"/>
              <a:ea typeface="Montserrat Semi" charset="0"/>
              <a:cs typeface="Montserrat Semi" charset="0"/>
            </a:endParaRPr>
          </a:p>
          <a:p>
            <a:pPr algn="just"/>
            <a:r>
              <a:rPr lang="id-ID" sz="3200" dirty="0">
                <a:latin typeface="Montserrat Light" charset="0"/>
                <a:ea typeface="Montserrat Light" charset="0"/>
                <a:cs typeface="Montserrat Light" charset="0"/>
              </a:rPr>
              <a:t>Kita kemudian akan dibawa ke halaman utama Blogger. Di sini anda dapat melihat seluruh blog yang pernah anda buat. Jika sebelumnya belum pernah membuat blog, maka halaman ini akan kosong. Klik saja </a:t>
            </a:r>
            <a:r>
              <a:rPr lang="id-ID" sz="3200" i="1" dirty="0">
                <a:latin typeface="Montserrat Light" charset="0"/>
                <a:ea typeface="Montserrat Light" charset="0"/>
                <a:cs typeface="Montserrat Light" charset="0"/>
              </a:rPr>
              <a:t>Create New Blog</a:t>
            </a:r>
            <a:r>
              <a:rPr lang="id-ID" sz="3200" dirty="0">
                <a:latin typeface="Montserrat Light" charset="0"/>
                <a:ea typeface="Montserrat Light" charset="0"/>
                <a:cs typeface="Montserrat Light" charset="0"/>
              </a:rPr>
              <a:t> yang ada di tengah.</a:t>
            </a:r>
            <a:endParaRPr lang="en-US" sz="3200" dirty="0">
              <a:solidFill>
                <a:schemeClr val="tx2"/>
              </a:solidFill>
              <a:latin typeface="Montserrat Light" charset="0"/>
              <a:ea typeface="Montserrat Light" charset="0"/>
              <a:cs typeface="Montserrat Light" charset="0"/>
            </a:endParaRPr>
          </a:p>
        </p:txBody>
      </p:sp>
    </p:spTree>
    <p:extLst>
      <p:ext uri="{BB962C8B-B14F-4D97-AF65-F5344CB8AC3E}">
        <p14:creationId xmlns:p14="http://schemas.microsoft.com/office/powerpoint/2010/main" val="139060211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1759630" y="853587"/>
            <a:ext cx="21446813" cy="1862048"/>
          </a:xfrm>
          <a:prstGeom prst="rect">
            <a:avLst/>
          </a:prstGeom>
          <a:noFill/>
        </p:spPr>
        <p:txBody>
          <a:bodyPr wrap="square" rtlCol="0">
            <a:spAutoFit/>
          </a:bodyPr>
          <a:lstStyle/>
          <a:p>
            <a:r>
              <a:rPr lang="id-ID" sz="11500" b="1" dirty="0">
                <a:solidFill>
                  <a:schemeClr val="tx2"/>
                </a:solidFill>
                <a:latin typeface="Montserrat Semi" charset="0"/>
                <a:ea typeface="Montserrat Semi" charset="0"/>
                <a:cs typeface="Montserrat Semi" charset="0"/>
              </a:rPr>
              <a:t>aturan penamaan blog baru</a:t>
            </a:r>
            <a:endParaRPr lang="en-US" sz="11500" b="1" dirty="0">
              <a:solidFill>
                <a:schemeClr val="tx2"/>
              </a:solidFill>
              <a:latin typeface="Montserrat Semi" charset="0"/>
              <a:ea typeface="Montserrat Semi" charset="0"/>
              <a:cs typeface="Montserrat Semi" charset="0"/>
            </a:endParaRPr>
          </a:p>
        </p:txBody>
      </p:sp>
      <p:grpSp>
        <p:nvGrpSpPr>
          <p:cNvPr id="42" name="Group 652"/>
          <p:cNvGrpSpPr/>
          <p:nvPr/>
        </p:nvGrpSpPr>
        <p:grpSpPr>
          <a:xfrm>
            <a:off x="16992895" y="6489206"/>
            <a:ext cx="6832428" cy="6798656"/>
            <a:chOff x="0" y="1422400"/>
            <a:chExt cx="7010400" cy="6975748"/>
          </a:xfrm>
        </p:grpSpPr>
        <p:sp>
          <p:nvSpPr>
            <p:cNvPr id="43" name="Shape 643"/>
            <p:cNvSpPr/>
            <p:nvPr/>
          </p:nvSpPr>
          <p:spPr>
            <a:xfrm>
              <a:off x="0" y="7128148"/>
              <a:ext cx="1270000" cy="1270000"/>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id-ID" sz="6000" dirty="0">
                  <a:solidFill>
                    <a:schemeClr val="bg2"/>
                  </a:solidFill>
                  <a:latin typeface="Montserrat" charset="0"/>
                  <a:ea typeface="Montserrat" charset="0"/>
                  <a:cs typeface="Montserrat" charset="0"/>
                </a:rPr>
                <a:t>R</a:t>
              </a:r>
              <a:endParaRPr sz="6000" dirty="0">
                <a:solidFill>
                  <a:schemeClr val="bg2"/>
                </a:solidFill>
                <a:latin typeface="Montserrat" charset="0"/>
                <a:ea typeface="Montserrat" charset="0"/>
                <a:cs typeface="Montserrat" charset="0"/>
              </a:endParaRPr>
            </a:p>
          </p:txBody>
        </p:sp>
        <p:sp>
          <p:nvSpPr>
            <p:cNvPr id="44" name="Shape 644"/>
            <p:cNvSpPr/>
            <p:nvPr/>
          </p:nvSpPr>
          <p:spPr>
            <a:xfrm>
              <a:off x="1435100" y="7128148"/>
              <a:ext cx="1270000" cy="1270000"/>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id-ID" sz="6000" dirty="0">
                  <a:solidFill>
                    <a:schemeClr val="bg2"/>
                  </a:solidFill>
                  <a:latin typeface="Montserrat" charset="0"/>
                  <a:ea typeface="Montserrat" charset="0"/>
                  <a:cs typeface="Montserrat" charset="0"/>
                </a:rPr>
                <a:t>U</a:t>
              </a:r>
              <a:endParaRPr sz="6000" dirty="0">
                <a:solidFill>
                  <a:schemeClr val="bg2"/>
                </a:solidFill>
                <a:latin typeface="Montserrat" charset="0"/>
                <a:ea typeface="Montserrat" charset="0"/>
                <a:cs typeface="Montserrat" charset="0"/>
              </a:endParaRPr>
            </a:p>
          </p:txBody>
        </p:sp>
        <p:sp>
          <p:nvSpPr>
            <p:cNvPr id="45" name="Shape 645"/>
            <p:cNvSpPr/>
            <p:nvPr/>
          </p:nvSpPr>
          <p:spPr>
            <a:xfrm>
              <a:off x="2870200" y="7128148"/>
              <a:ext cx="1270000" cy="1270000"/>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id-ID" sz="6000" dirty="0">
                  <a:solidFill>
                    <a:schemeClr val="bg2"/>
                  </a:solidFill>
                  <a:latin typeface="Montserrat" charset="0"/>
                  <a:ea typeface="Montserrat" charset="0"/>
                  <a:cs typeface="Montserrat" charset="0"/>
                </a:rPr>
                <a:t>L</a:t>
              </a:r>
              <a:endParaRPr sz="6000" dirty="0">
                <a:solidFill>
                  <a:schemeClr val="bg2"/>
                </a:solidFill>
                <a:latin typeface="Montserrat" charset="0"/>
                <a:ea typeface="Montserrat" charset="0"/>
                <a:cs typeface="Montserrat" charset="0"/>
              </a:endParaRPr>
            </a:p>
          </p:txBody>
        </p:sp>
        <p:sp>
          <p:nvSpPr>
            <p:cNvPr id="46" name="Shape 646"/>
            <p:cNvSpPr/>
            <p:nvPr/>
          </p:nvSpPr>
          <p:spPr>
            <a:xfrm>
              <a:off x="4305300" y="7128148"/>
              <a:ext cx="1270000" cy="1270000"/>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E</a:t>
              </a:r>
              <a:endParaRPr sz="6000" dirty="0">
                <a:solidFill>
                  <a:schemeClr val="bg2"/>
                </a:solidFill>
                <a:latin typeface="Montserrat" charset="0"/>
                <a:ea typeface="Montserrat" charset="0"/>
                <a:cs typeface="Montserrat" charset="0"/>
              </a:endParaRPr>
            </a:p>
          </p:txBody>
        </p:sp>
        <p:sp>
          <p:nvSpPr>
            <p:cNvPr id="47" name="Shape 647"/>
            <p:cNvSpPr/>
            <p:nvPr/>
          </p:nvSpPr>
          <p:spPr>
            <a:xfrm>
              <a:off x="5740400" y="5689600"/>
              <a:ext cx="1270000" cy="1270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id-ID" sz="6000" dirty="0">
                  <a:solidFill>
                    <a:schemeClr val="bg2"/>
                  </a:solidFill>
                  <a:latin typeface="Montserrat" charset="0"/>
                  <a:ea typeface="Montserrat" charset="0"/>
                  <a:cs typeface="Montserrat" charset="0"/>
                </a:rPr>
                <a:t>G</a:t>
              </a:r>
              <a:endParaRPr sz="6000" dirty="0">
                <a:solidFill>
                  <a:schemeClr val="bg2"/>
                </a:solidFill>
                <a:latin typeface="Montserrat" charset="0"/>
                <a:ea typeface="Montserrat" charset="0"/>
                <a:cs typeface="Montserrat" charset="0"/>
              </a:endParaRPr>
            </a:p>
          </p:txBody>
        </p:sp>
        <p:sp>
          <p:nvSpPr>
            <p:cNvPr id="48" name="Shape 648"/>
            <p:cNvSpPr/>
            <p:nvPr/>
          </p:nvSpPr>
          <p:spPr>
            <a:xfrm>
              <a:off x="5740400" y="4267200"/>
              <a:ext cx="1270000" cy="1270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id-ID" sz="6000" dirty="0">
                  <a:solidFill>
                    <a:schemeClr val="bg2"/>
                  </a:solidFill>
                  <a:latin typeface="Montserrat" charset="0"/>
                  <a:ea typeface="Montserrat" charset="0"/>
                  <a:cs typeface="Montserrat" charset="0"/>
                </a:rPr>
                <a:t>O</a:t>
              </a:r>
              <a:endParaRPr sz="6000" dirty="0">
                <a:solidFill>
                  <a:schemeClr val="bg2"/>
                </a:solidFill>
                <a:latin typeface="Montserrat" charset="0"/>
                <a:ea typeface="Montserrat" charset="0"/>
                <a:cs typeface="Montserrat" charset="0"/>
              </a:endParaRPr>
            </a:p>
          </p:txBody>
        </p:sp>
        <p:sp>
          <p:nvSpPr>
            <p:cNvPr id="49" name="Shape 649"/>
            <p:cNvSpPr/>
            <p:nvPr/>
          </p:nvSpPr>
          <p:spPr>
            <a:xfrm>
              <a:off x="5740400" y="2844800"/>
              <a:ext cx="1270000" cy="1270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id-ID" sz="6000" dirty="0">
                  <a:solidFill>
                    <a:schemeClr val="bg2"/>
                  </a:solidFill>
                  <a:latin typeface="Montserrat" charset="0"/>
                  <a:ea typeface="Montserrat" charset="0"/>
                  <a:cs typeface="Montserrat" charset="0"/>
                </a:rPr>
                <a:t>L</a:t>
              </a:r>
              <a:endParaRPr sz="6000" dirty="0">
                <a:solidFill>
                  <a:schemeClr val="bg2"/>
                </a:solidFill>
                <a:latin typeface="Montserrat" charset="0"/>
                <a:ea typeface="Montserrat" charset="0"/>
                <a:cs typeface="Montserrat" charset="0"/>
              </a:endParaRPr>
            </a:p>
          </p:txBody>
        </p:sp>
        <p:sp>
          <p:nvSpPr>
            <p:cNvPr id="50" name="Shape 650"/>
            <p:cNvSpPr/>
            <p:nvPr/>
          </p:nvSpPr>
          <p:spPr>
            <a:xfrm>
              <a:off x="5740400" y="1422400"/>
              <a:ext cx="1270000" cy="1270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id-ID" sz="6000" dirty="0">
                  <a:solidFill>
                    <a:schemeClr val="bg2"/>
                  </a:solidFill>
                  <a:latin typeface="Montserrat" charset="0"/>
                  <a:ea typeface="Montserrat" charset="0"/>
                  <a:cs typeface="Montserrat" charset="0"/>
                </a:rPr>
                <a:t>B</a:t>
              </a:r>
              <a:endParaRPr sz="6000" dirty="0">
                <a:solidFill>
                  <a:schemeClr val="bg2"/>
                </a:solidFill>
                <a:latin typeface="Montserrat" charset="0"/>
                <a:ea typeface="Montserrat" charset="0"/>
                <a:cs typeface="Montserrat" charset="0"/>
              </a:endParaRPr>
            </a:p>
          </p:txBody>
        </p:sp>
        <p:sp>
          <p:nvSpPr>
            <p:cNvPr id="52" name="Shape 647"/>
            <p:cNvSpPr/>
            <p:nvPr/>
          </p:nvSpPr>
          <p:spPr>
            <a:xfrm>
              <a:off x="5740400" y="7128148"/>
              <a:ext cx="1270000" cy="1270000"/>
            </a:xfrm>
            <a:prstGeom prst="rect">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id-ID" sz="6000" dirty="0">
                  <a:solidFill>
                    <a:schemeClr val="bg2"/>
                  </a:solidFill>
                  <a:latin typeface="Montserrat" charset="0"/>
                  <a:ea typeface="Montserrat" charset="0"/>
                  <a:cs typeface="Montserrat" charset="0"/>
                </a:rPr>
                <a:t>S</a:t>
              </a:r>
              <a:endParaRPr sz="6000" dirty="0">
                <a:solidFill>
                  <a:schemeClr val="bg2"/>
                </a:solidFill>
                <a:latin typeface="Montserrat" charset="0"/>
                <a:ea typeface="Montserrat" charset="0"/>
                <a:cs typeface="Montserrat" charset="0"/>
              </a:endParaRPr>
            </a:p>
          </p:txBody>
        </p:sp>
      </p:grpSp>
      <p:sp>
        <p:nvSpPr>
          <p:cNvPr id="20" name="TextBox 19">
            <a:extLst>
              <a:ext uri="{FF2B5EF4-FFF2-40B4-BE49-F238E27FC236}">
                <a16:creationId xmlns:a16="http://schemas.microsoft.com/office/drawing/2014/main" id="{2DE900A4-AE90-4E62-929C-A545504CBDB2}"/>
              </a:ext>
            </a:extLst>
          </p:cNvPr>
          <p:cNvSpPr txBox="1"/>
          <p:nvPr/>
        </p:nvSpPr>
        <p:spPr>
          <a:xfrm>
            <a:off x="1759630" y="2715635"/>
            <a:ext cx="20055341" cy="4278094"/>
          </a:xfrm>
          <a:prstGeom prst="rect">
            <a:avLst/>
          </a:prstGeom>
          <a:noFill/>
        </p:spPr>
        <p:txBody>
          <a:bodyPr wrap="square" rtlCol="0">
            <a:spAutoFit/>
          </a:bodyPr>
          <a:lstStyle/>
          <a:p>
            <a:pPr>
              <a:lnSpc>
                <a:spcPct val="150000"/>
              </a:lnSpc>
            </a:pPr>
            <a:r>
              <a:rPr lang="id-ID" sz="3200" b="1" dirty="0">
                <a:solidFill>
                  <a:schemeClr val="tx2"/>
                </a:solidFill>
                <a:latin typeface="Montserrat SemiBold" panose="00000700000000000000" pitchFamily="50" charset="0"/>
                <a:ea typeface="Montserrat Semi" charset="0"/>
                <a:cs typeface="Montserrat Semi" charset="0"/>
              </a:rPr>
              <a:t>NAMA ATAU JUDUL BLOG</a:t>
            </a:r>
            <a:endParaRPr lang="en-US" sz="3200" b="1" dirty="0">
              <a:solidFill>
                <a:schemeClr val="tx2"/>
              </a:solidFill>
              <a:latin typeface="Montserrat SemiBold" panose="00000700000000000000" pitchFamily="50" charset="0"/>
              <a:ea typeface="Montserrat Semi" charset="0"/>
              <a:cs typeface="Montserrat Semi" charset="0"/>
            </a:endParaRPr>
          </a:p>
          <a:p>
            <a:pPr algn="just"/>
            <a:r>
              <a:rPr lang="id-ID" sz="3200" dirty="0">
                <a:latin typeface="Montserrat Light" charset="0"/>
                <a:ea typeface="Montserrat Light" charset="0"/>
                <a:cs typeface="Montserrat Light" charset="0"/>
              </a:rPr>
              <a:t>Tulis nama blog sesuai dengan keinginanmu, buat nama semenarik mungkin. Nama yang menarik itu tidak terlalu panjang, mudah diucapkan, mudah dilafalkan dan mudah diingat oleh pengunjung. Jumlah kata yang direkomendasikan untuk blog adalah dua kata, tapi kalau susah mencari kata, bisa gunakan lebih. Contoh penamaan dua kata : “Blog Gorengan”. Nah, judul blog agak kurang nyaman jika menggunakan tiga kata atau lebih seperti: “Blog Gorengan Digoreng Dari Tadi Tidak Dadakan”. Lebih baik singkat saja.</a:t>
            </a:r>
          </a:p>
          <a:p>
            <a:pPr algn="just"/>
            <a:endParaRPr lang="en-US" sz="3200" dirty="0">
              <a:solidFill>
                <a:schemeClr val="tx2"/>
              </a:solidFill>
              <a:latin typeface="Montserrat Light" charset="0"/>
              <a:ea typeface="Montserrat Light" charset="0"/>
              <a:cs typeface="Montserrat Light" charset="0"/>
            </a:endParaRPr>
          </a:p>
        </p:txBody>
      </p:sp>
      <p:sp>
        <p:nvSpPr>
          <p:cNvPr id="21" name="TextBox 20">
            <a:extLst>
              <a:ext uri="{FF2B5EF4-FFF2-40B4-BE49-F238E27FC236}">
                <a16:creationId xmlns:a16="http://schemas.microsoft.com/office/drawing/2014/main" id="{206CE2FA-9F49-4374-958A-B4B6BBCCC2BB}"/>
              </a:ext>
            </a:extLst>
          </p:cNvPr>
          <p:cNvSpPr txBox="1"/>
          <p:nvPr/>
        </p:nvSpPr>
        <p:spPr>
          <a:xfrm>
            <a:off x="1759630" y="6644205"/>
            <a:ext cx="20055341" cy="5262979"/>
          </a:xfrm>
          <a:prstGeom prst="rect">
            <a:avLst/>
          </a:prstGeom>
          <a:noFill/>
        </p:spPr>
        <p:txBody>
          <a:bodyPr wrap="square" rtlCol="0">
            <a:spAutoFit/>
          </a:bodyPr>
          <a:lstStyle/>
          <a:p>
            <a:pPr>
              <a:lnSpc>
                <a:spcPct val="150000"/>
              </a:lnSpc>
            </a:pPr>
            <a:r>
              <a:rPr lang="id-ID" sz="3200" b="1" dirty="0">
                <a:solidFill>
                  <a:schemeClr val="tx2"/>
                </a:solidFill>
                <a:latin typeface="Montserrat SemiBold" panose="00000700000000000000" pitchFamily="50" charset="0"/>
                <a:ea typeface="Montserrat Semi" charset="0"/>
                <a:cs typeface="Montserrat Semi" charset="0"/>
              </a:rPr>
              <a:t>ALAMAT BLOG</a:t>
            </a:r>
            <a:endParaRPr lang="en-US" sz="3200" b="1" dirty="0">
              <a:solidFill>
                <a:schemeClr val="tx2"/>
              </a:solidFill>
              <a:latin typeface="Montserrat SemiBold" panose="00000700000000000000" pitchFamily="50" charset="0"/>
              <a:ea typeface="Montserrat Semi" charset="0"/>
              <a:cs typeface="Montserrat Semi" charset="0"/>
            </a:endParaRPr>
          </a:p>
          <a:p>
            <a:pPr algn="just"/>
            <a:r>
              <a:rPr lang="id-ID" sz="3200" dirty="0">
                <a:latin typeface="Montserrat Light" charset="0"/>
                <a:ea typeface="Montserrat Light" charset="0"/>
                <a:cs typeface="Montserrat Light" charset="0"/>
              </a:rPr>
              <a:t>Karena kita menggunakan layanan dari Blogger, maka alamat Blog kita secara otomatis harus menggunakan </a:t>
            </a:r>
            <a:r>
              <a:rPr lang="id-ID" sz="3200" i="1" dirty="0">
                <a:latin typeface="Montserrat Light" charset="0"/>
                <a:ea typeface="Montserrat Light" charset="0"/>
                <a:cs typeface="Montserrat Light" charset="0"/>
              </a:rPr>
              <a:t>domain</a:t>
            </a:r>
            <a:r>
              <a:rPr lang="id-ID" sz="3200" dirty="0">
                <a:latin typeface="Montserrat Light" charset="0"/>
                <a:ea typeface="Montserrat Light" charset="0"/>
                <a:cs typeface="Montserrat Light" charset="0"/>
              </a:rPr>
              <a:t> yang telah ditentukan, yaitu </a:t>
            </a:r>
            <a:r>
              <a:rPr lang="id-ID" sz="3200" i="1" dirty="0">
                <a:latin typeface="Montserrat Light" charset="0"/>
                <a:ea typeface="Montserrat Light" charset="0"/>
                <a:cs typeface="Montserrat Light" charset="0"/>
              </a:rPr>
              <a:t>Blogspot.com</a:t>
            </a:r>
            <a:r>
              <a:rPr lang="id-ID" sz="3200" dirty="0">
                <a:latin typeface="Montserrat Light" charset="0"/>
                <a:ea typeface="Montserrat Light" charset="0"/>
                <a:cs typeface="Montserrat Light" charset="0"/>
              </a:rPr>
              <a:t>. Sehingga alamat kita akan memiliki format seperti ini : alamatblogsaya.blogspot.com. Alamat blog ini sebaiknya sesuai dengan nama blog. Misalnya : bloggorengan.blogspot.com. </a:t>
            </a:r>
          </a:p>
          <a:p>
            <a:pPr algn="just"/>
            <a:r>
              <a:rPr lang="id-ID" sz="3200" dirty="0">
                <a:latin typeface="Montserrat Light" charset="0"/>
                <a:ea typeface="Montserrat Light" charset="0"/>
                <a:cs typeface="Montserrat Light" charset="0"/>
              </a:rPr>
              <a:t>Menentukan alamat blog ini tidak bisa asal karena sudah banyak orang yang menggunakan Blogger sehingga kita harus pandai-pandai memilih nama yang belum pernah dipakai (</a:t>
            </a:r>
            <a:r>
              <a:rPr lang="id-ID" sz="3200" i="1" dirty="0">
                <a:latin typeface="Montserrat Light" charset="0"/>
                <a:ea typeface="Montserrat Light" charset="0"/>
                <a:cs typeface="Montserrat Light" charset="0"/>
              </a:rPr>
              <a:t>available</a:t>
            </a:r>
            <a:r>
              <a:rPr lang="id-ID" sz="3200" dirty="0">
                <a:latin typeface="Montserrat Light" charset="0"/>
                <a:ea typeface="Montserrat Light" charset="0"/>
                <a:cs typeface="Montserrat Light" charset="0"/>
              </a:rPr>
              <a:t>). Jika sebelumnya belum pernah menggunakan layanan Blogger, mungkin untuk latihan ini bisa digunakan nama lengkap sebagai alamat blog – jika nama terlalu panjang, bisa gunakan nama yang pendek asal sopan dan mantul. </a:t>
            </a:r>
            <a:endParaRPr lang="en-US" sz="3200" dirty="0">
              <a:solidFill>
                <a:schemeClr val="tx2"/>
              </a:solidFill>
              <a:latin typeface="Montserrat Light" charset="0"/>
              <a:ea typeface="Montserrat Light" charset="0"/>
              <a:cs typeface="Montserrat Light" charset="0"/>
            </a:endParaRPr>
          </a:p>
        </p:txBody>
      </p:sp>
    </p:spTree>
    <p:extLst>
      <p:ext uri="{BB962C8B-B14F-4D97-AF65-F5344CB8AC3E}">
        <p14:creationId xmlns:p14="http://schemas.microsoft.com/office/powerpoint/2010/main" val="1930772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3">
            <a:extLst>
              <a:ext uri="{FF2B5EF4-FFF2-40B4-BE49-F238E27FC236}">
                <a16:creationId xmlns:a16="http://schemas.microsoft.com/office/drawing/2014/main" id="{316042B0-6810-4746-8E02-E06B33555846}"/>
              </a:ext>
            </a:extLst>
          </p:cNvPr>
          <p:cNvSpPr txBox="1">
            <a:spLocks/>
          </p:cNvSpPr>
          <p:nvPr/>
        </p:nvSpPr>
        <p:spPr>
          <a:xfrm>
            <a:off x="1134257" y="7068382"/>
            <a:ext cx="1664456" cy="10956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id-ID" sz="8400" dirty="0">
                <a:solidFill>
                  <a:schemeClr val="accent1"/>
                </a:solidFill>
                <a:latin typeface="Montserrat Light" charset="0"/>
                <a:cs typeface="Montserrat Light" charset="0"/>
              </a:rPr>
              <a:t>07</a:t>
            </a:r>
            <a:endParaRPr lang="en-AU" sz="8400" dirty="0">
              <a:solidFill>
                <a:schemeClr val="accent1"/>
              </a:solidFill>
              <a:latin typeface="Montserrat Light" charset="0"/>
              <a:cs typeface="Montserrat Light" charset="0"/>
            </a:endParaRPr>
          </a:p>
        </p:txBody>
      </p:sp>
      <p:sp>
        <p:nvSpPr>
          <p:cNvPr id="6" name="TextBox 5">
            <a:extLst>
              <a:ext uri="{FF2B5EF4-FFF2-40B4-BE49-F238E27FC236}">
                <a16:creationId xmlns:a16="http://schemas.microsoft.com/office/drawing/2014/main" id="{9DD2C1E7-FD66-492B-B956-26275A5D36BE}"/>
              </a:ext>
            </a:extLst>
          </p:cNvPr>
          <p:cNvSpPr txBox="1"/>
          <p:nvPr/>
        </p:nvSpPr>
        <p:spPr>
          <a:xfrm>
            <a:off x="2798713" y="7068382"/>
            <a:ext cx="6345287" cy="5755422"/>
          </a:xfrm>
          <a:prstGeom prst="rect">
            <a:avLst/>
          </a:prstGeom>
          <a:noFill/>
        </p:spPr>
        <p:txBody>
          <a:bodyPr wrap="square" rtlCol="0">
            <a:spAutoFit/>
          </a:bodyPr>
          <a:lstStyle/>
          <a:p>
            <a:pPr>
              <a:lnSpc>
                <a:spcPct val="150000"/>
              </a:lnSpc>
            </a:pPr>
            <a:r>
              <a:rPr lang="id-ID" sz="3200" b="1" dirty="0">
                <a:solidFill>
                  <a:schemeClr val="tx2"/>
                </a:solidFill>
                <a:latin typeface="Montserrat SemiBold" panose="00000700000000000000" pitchFamily="50" charset="0"/>
                <a:ea typeface="Montserrat Semi" charset="0"/>
                <a:cs typeface="Montserrat Semi" charset="0"/>
              </a:rPr>
              <a:t>Blogger Sudah Siap!</a:t>
            </a:r>
            <a:endParaRPr lang="en-US" sz="3200" b="1" dirty="0">
              <a:solidFill>
                <a:schemeClr val="tx2"/>
              </a:solidFill>
              <a:latin typeface="Montserrat SemiBold" panose="00000700000000000000" pitchFamily="50" charset="0"/>
              <a:ea typeface="Montserrat Semi" charset="0"/>
              <a:cs typeface="Montserrat Semi" charset="0"/>
            </a:endParaRPr>
          </a:p>
          <a:p>
            <a:pPr algn="just"/>
            <a:r>
              <a:rPr lang="id-ID" sz="3200" dirty="0">
                <a:latin typeface="Montserrat Light" charset="0"/>
                <a:ea typeface="Montserrat Light" charset="0"/>
                <a:cs typeface="Montserrat Light" charset="0"/>
              </a:rPr>
              <a:t>Nah, selanjutnya kita akan dibawa ke halaman yang biasa disebut </a:t>
            </a:r>
            <a:r>
              <a:rPr lang="id-ID" sz="3200" i="1" dirty="0">
                <a:latin typeface="Montserrat Light" charset="0"/>
                <a:ea typeface="Montserrat Light" charset="0"/>
                <a:cs typeface="Montserrat Light" charset="0"/>
              </a:rPr>
              <a:t>dashboard</a:t>
            </a:r>
            <a:r>
              <a:rPr lang="id-ID" sz="3200" dirty="0">
                <a:latin typeface="Montserrat Light" charset="0"/>
                <a:ea typeface="Montserrat Light" charset="0"/>
                <a:cs typeface="Montserrat Light" charset="0"/>
              </a:rPr>
              <a:t>. Halaman ini merupakan halaman utama untuk manajemen situs kita. Untuk membuat posting baru bisa klik </a:t>
            </a:r>
            <a:r>
              <a:rPr lang="id-ID" sz="3200" i="1" dirty="0">
                <a:latin typeface="Montserrat Light" charset="0"/>
                <a:ea typeface="Montserrat Light" charset="0"/>
                <a:cs typeface="Montserrat Light" charset="0"/>
              </a:rPr>
              <a:t>New Post</a:t>
            </a:r>
            <a:r>
              <a:rPr lang="id-ID" sz="3200" dirty="0">
                <a:latin typeface="Montserrat Light" charset="0"/>
                <a:ea typeface="Montserrat Light" charset="0"/>
                <a:cs typeface="Montserrat Light" charset="0"/>
              </a:rPr>
              <a:t>, untuk melihat tampilan blog, bisa dilihat </a:t>
            </a:r>
            <a:r>
              <a:rPr lang="id-ID" sz="3200" i="1" dirty="0">
                <a:latin typeface="Montserrat Light" charset="0"/>
                <a:ea typeface="Montserrat Light" charset="0"/>
                <a:cs typeface="Montserrat Light" charset="0"/>
              </a:rPr>
              <a:t>View Blog</a:t>
            </a:r>
            <a:r>
              <a:rPr lang="id-ID" sz="3200" dirty="0">
                <a:latin typeface="Montserrat Light" charset="0"/>
                <a:ea typeface="Montserrat Light" charset="0"/>
                <a:cs typeface="Montserrat Light" charset="0"/>
              </a:rPr>
              <a:t>.</a:t>
            </a:r>
            <a:endParaRPr lang="en-US" sz="3200" dirty="0">
              <a:solidFill>
                <a:schemeClr val="tx2"/>
              </a:solidFill>
              <a:latin typeface="Montserrat Light" charset="0"/>
              <a:ea typeface="Montserrat Light" charset="0"/>
              <a:cs typeface="Montserrat Light" charset="0"/>
            </a:endParaRPr>
          </a:p>
        </p:txBody>
      </p:sp>
      <p:sp>
        <p:nvSpPr>
          <p:cNvPr id="12" name="Text Placeholder 33">
            <a:extLst>
              <a:ext uri="{FF2B5EF4-FFF2-40B4-BE49-F238E27FC236}">
                <a16:creationId xmlns:a16="http://schemas.microsoft.com/office/drawing/2014/main" id="{2209E3B1-397B-4277-9AF1-4465AA6A2191}"/>
              </a:ext>
            </a:extLst>
          </p:cNvPr>
          <p:cNvSpPr txBox="1">
            <a:spLocks/>
          </p:cNvSpPr>
          <p:nvPr/>
        </p:nvSpPr>
        <p:spPr>
          <a:xfrm>
            <a:off x="8605522" y="1066800"/>
            <a:ext cx="2563220" cy="10956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id-ID" sz="8400" dirty="0">
                <a:solidFill>
                  <a:schemeClr val="accent1"/>
                </a:solidFill>
                <a:latin typeface="Montserrat Light" charset="0"/>
                <a:cs typeface="Montserrat Light" charset="0"/>
              </a:rPr>
              <a:t>06</a:t>
            </a:r>
            <a:endParaRPr lang="en-AU" sz="8400" dirty="0">
              <a:solidFill>
                <a:schemeClr val="accent1"/>
              </a:solidFill>
              <a:latin typeface="Montserrat Light" charset="0"/>
              <a:cs typeface="Montserrat Light" charset="0"/>
            </a:endParaRPr>
          </a:p>
        </p:txBody>
      </p:sp>
      <p:sp>
        <p:nvSpPr>
          <p:cNvPr id="13" name="TextBox 12">
            <a:extLst>
              <a:ext uri="{FF2B5EF4-FFF2-40B4-BE49-F238E27FC236}">
                <a16:creationId xmlns:a16="http://schemas.microsoft.com/office/drawing/2014/main" id="{14109A04-EFE8-41CB-BFC6-2D3CD8F01B05}"/>
              </a:ext>
            </a:extLst>
          </p:cNvPr>
          <p:cNvSpPr txBox="1"/>
          <p:nvPr/>
        </p:nvSpPr>
        <p:spPr>
          <a:xfrm>
            <a:off x="10287000" y="1066800"/>
            <a:ext cx="13395367" cy="2308324"/>
          </a:xfrm>
          <a:prstGeom prst="rect">
            <a:avLst/>
          </a:prstGeom>
          <a:noFill/>
        </p:spPr>
        <p:txBody>
          <a:bodyPr wrap="square" rtlCol="0">
            <a:spAutoFit/>
          </a:bodyPr>
          <a:lstStyle/>
          <a:p>
            <a:pPr>
              <a:lnSpc>
                <a:spcPct val="150000"/>
              </a:lnSpc>
            </a:pPr>
            <a:r>
              <a:rPr lang="id-ID" sz="3200" b="1" dirty="0">
                <a:solidFill>
                  <a:schemeClr val="tx2"/>
                </a:solidFill>
                <a:latin typeface="Montserrat SemiBold" panose="00000700000000000000" pitchFamily="50" charset="0"/>
                <a:ea typeface="Montserrat Semi" charset="0"/>
                <a:cs typeface="Montserrat Semi" charset="0"/>
              </a:rPr>
              <a:t>Abaikan Google Domains</a:t>
            </a:r>
            <a:endParaRPr lang="en-US" sz="3200" b="1" dirty="0">
              <a:solidFill>
                <a:schemeClr val="tx2"/>
              </a:solidFill>
              <a:latin typeface="Montserrat SemiBold" panose="00000700000000000000" pitchFamily="50" charset="0"/>
              <a:ea typeface="Montserrat Semi" charset="0"/>
              <a:cs typeface="Montserrat Semi" charset="0"/>
            </a:endParaRPr>
          </a:p>
          <a:p>
            <a:pPr algn="just"/>
            <a:r>
              <a:rPr lang="id-ID" sz="3200" dirty="0">
                <a:latin typeface="Montserrat Light" charset="0"/>
                <a:ea typeface="Montserrat Light" charset="0"/>
                <a:cs typeface="Montserrat Light" charset="0"/>
              </a:rPr>
              <a:t>Setelah menekan tombol Create Blog, biasanya akan muncul pop-up iklan Google Domains. Untuk saat ini abaikan saja iklan tersebut dan pilih </a:t>
            </a:r>
            <a:r>
              <a:rPr lang="id-ID" sz="3200" i="1" dirty="0">
                <a:latin typeface="Montserrat Light" charset="0"/>
                <a:ea typeface="Montserrat Light" charset="0"/>
                <a:cs typeface="Montserrat Light" charset="0"/>
              </a:rPr>
              <a:t>No Thanks</a:t>
            </a:r>
            <a:r>
              <a:rPr lang="id-ID" sz="3200" dirty="0">
                <a:latin typeface="Montserrat Light" charset="0"/>
                <a:ea typeface="Montserrat Light" charset="0"/>
                <a:cs typeface="Montserrat Light" charset="0"/>
              </a:rPr>
              <a:t>.</a:t>
            </a:r>
            <a:endParaRPr lang="en-US" sz="3200" dirty="0">
              <a:solidFill>
                <a:schemeClr val="tx2"/>
              </a:solidFill>
              <a:latin typeface="Montserrat Light" charset="0"/>
              <a:ea typeface="Montserrat Light" charset="0"/>
              <a:cs typeface="Montserrat Light" charset="0"/>
            </a:endParaRPr>
          </a:p>
        </p:txBody>
      </p:sp>
      <p:pic>
        <p:nvPicPr>
          <p:cNvPr id="3" name="Picture 2">
            <a:extLst>
              <a:ext uri="{FF2B5EF4-FFF2-40B4-BE49-F238E27FC236}">
                <a16:creationId xmlns:a16="http://schemas.microsoft.com/office/drawing/2014/main" id="{DDF5F603-DBDC-415B-8E86-BC3D6863E725}"/>
              </a:ext>
            </a:extLst>
          </p:cNvPr>
          <p:cNvPicPr>
            <a:picLocks noChangeAspect="1"/>
          </p:cNvPicPr>
          <p:nvPr/>
        </p:nvPicPr>
        <p:blipFill>
          <a:blip r:embed="rId2"/>
          <a:stretch>
            <a:fillRect/>
          </a:stretch>
        </p:blipFill>
        <p:spPr>
          <a:xfrm>
            <a:off x="704808" y="1076742"/>
            <a:ext cx="7257902" cy="3429944"/>
          </a:xfrm>
          <a:prstGeom prst="rect">
            <a:avLst/>
          </a:prstGeom>
          <a:ln>
            <a:noFill/>
          </a:ln>
          <a:effectLst>
            <a:outerShdw blurRad="292100" dist="139700" dir="2700000" algn="tl" rotWithShape="0">
              <a:srgbClr val="333333">
                <a:alpha val="65000"/>
              </a:srgbClr>
            </a:outerShdw>
          </a:effectLst>
        </p:spPr>
      </p:pic>
      <p:pic>
        <p:nvPicPr>
          <p:cNvPr id="10" name="Picture Placeholder 9">
            <a:extLst>
              <a:ext uri="{FF2B5EF4-FFF2-40B4-BE49-F238E27FC236}">
                <a16:creationId xmlns:a16="http://schemas.microsoft.com/office/drawing/2014/main" id="{689A24E3-F8B5-460B-9F9C-805BB8E327AC}"/>
              </a:ext>
            </a:extLst>
          </p:cNvPr>
          <p:cNvPicPr>
            <a:picLocks noGrp="1" noChangeAspect="1"/>
          </p:cNvPicPr>
          <p:nvPr>
            <p:ph type="pic" sz="quarter" idx="11"/>
          </p:nvPr>
        </p:nvPicPr>
        <p:blipFill rotWithShape="1">
          <a:blip r:embed="rId3"/>
          <a:srcRect t="54" b="-8514"/>
          <a:stretch/>
        </p:blipFill>
        <p:spPr>
          <a:xfrm>
            <a:off x="9666514" y="5994254"/>
            <a:ext cx="14076793" cy="72204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4453429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5191DEB2-D78B-4987-8D56-1B4B4BF9ECDA}"/>
              </a:ext>
            </a:extLst>
          </p:cNvPr>
          <p:cNvPicPr>
            <a:picLocks noGrp="1" noChangeAspect="1"/>
          </p:cNvPicPr>
          <p:nvPr>
            <p:ph type="pic" sz="quarter" idx="11"/>
          </p:nvPr>
        </p:nvPicPr>
        <p:blipFill rotWithShape="1">
          <a:blip r:embed="rId2"/>
          <a:srcRect l="-789" r="-659"/>
          <a:stretch/>
        </p:blipFill>
        <p:spPr>
          <a:xfrm>
            <a:off x="1298058" y="3170535"/>
            <a:ext cx="21791058" cy="9962692"/>
          </a:xfrm>
        </p:spPr>
      </p:pic>
      <p:sp>
        <p:nvSpPr>
          <p:cNvPr id="5" name="Text Placeholder 33">
            <a:extLst>
              <a:ext uri="{FF2B5EF4-FFF2-40B4-BE49-F238E27FC236}">
                <a16:creationId xmlns:a16="http://schemas.microsoft.com/office/drawing/2014/main" id="{AC5D1332-16BB-4C5B-8E63-DED403A9D7FC}"/>
              </a:ext>
            </a:extLst>
          </p:cNvPr>
          <p:cNvSpPr txBox="1">
            <a:spLocks/>
          </p:cNvSpPr>
          <p:nvPr/>
        </p:nvSpPr>
        <p:spPr>
          <a:xfrm>
            <a:off x="775028" y="602268"/>
            <a:ext cx="1664456" cy="10956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id-ID" sz="8400" dirty="0">
                <a:solidFill>
                  <a:schemeClr val="accent1"/>
                </a:solidFill>
                <a:latin typeface="Montserrat Light" charset="0"/>
                <a:cs typeface="Montserrat Light" charset="0"/>
              </a:rPr>
              <a:t>08</a:t>
            </a:r>
            <a:endParaRPr lang="en-AU" sz="8400" dirty="0">
              <a:solidFill>
                <a:schemeClr val="accent1"/>
              </a:solidFill>
              <a:latin typeface="Montserrat Light" charset="0"/>
              <a:cs typeface="Montserrat Light" charset="0"/>
            </a:endParaRPr>
          </a:p>
        </p:txBody>
      </p:sp>
      <p:sp>
        <p:nvSpPr>
          <p:cNvPr id="6" name="TextBox 5">
            <a:extLst>
              <a:ext uri="{FF2B5EF4-FFF2-40B4-BE49-F238E27FC236}">
                <a16:creationId xmlns:a16="http://schemas.microsoft.com/office/drawing/2014/main" id="{32C0438B-1EF3-4047-BBDE-1FB3532B1BE2}"/>
              </a:ext>
            </a:extLst>
          </p:cNvPr>
          <p:cNvSpPr txBox="1"/>
          <p:nvPr/>
        </p:nvSpPr>
        <p:spPr>
          <a:xfrm>
            <a:off x="2439484" y="602268"/>
            <a:ext cx="19604088" cy="2308324"/>
          </a:xfrm>
          <a:prstGeom prst="rect">
            <a:avLst/>
          </a:prstGeom>
          <a:noFill/>
        </p:spPr>
        <p:txBody>
          <a:bodyPr wrap="square" rtlCol="0">
            <a:spAutoFit/>
          </a:bodyPr>
          <a:lstStyle/>
          <a:p>
            <a:pPr>
              <a:lnSpc>
                <a:spcPct val="150000"/>
              </a:lnSpc>
            </a:pPr>
            <a:r>
              <a:rPr lang="id-ID" sz="3200" b="1" dirty="0">
                <a:solidFill>
                  <a:schemeClr val="tx2"/>
                </a:solidFill>
                <a:latin typeface="Montserrat SemiBold" panose="00000700000000000000" pitchFamily="50" charset="0"/>
                <a:ea typeface="Montserrat Semi" charset="0"/>
                <a:cs typeface="Montserrat Semi" charset="0"/>
              </a:rPr>
              <a:t>Kerjakan Latihan Barikut</a:t>
            </a:r>
            <a:endParaRPr lang="en-US" sz="3200" b="1" dirty="0">
              <a:solidFill>
                <a:schemeClr val="tx2"/>
              </a:solidFill>
              <a:latin typeface="Montserrat SemiBold" panose="00000700000000000000" pitchFamily="50" charset="0"/>
              <a:ea typeface="Montserrat Semi" charset="0"/>
              <a:cs typeface="Montserrat Semi" charset="0"/>
            </a:endParaRPr>
          </a:p>
          <a:p>
            <a:pPr algn="just"/>
            <a:r>
              <a:rPr lang="id-ID" sz="3200" dirty="0">
                <a:latin typeface="Montserrat Light" charset="0"/>
                <a:ea typeface="Montserrat Light" charset="0"/>
                <a:cs typeface="Montserrat Light" charset="0"/>
              </a:rPr>
              <a:t>Silahkan mengerjakan latihan berikut sebagai absensi pertemuan pertama. Yang tidak mengumpulkan tugas tidak akan mendapatkan poin kehadiran di absensi.  Kirim alamat blog ke creativecoding@budiluhur.sch.id.</a:t>
            </a:r>
            <a:endParaRPr lang="en-US" sz="3200" dirty="0">
              <a:solidFill>
                <a:schemeClr val="tx2"/>
              </a:solidFill>
              <a:latin typeface="Montserrat Light" charset="0"/>
              <a:ea typeface="Montserrat Light" charset="0"/>
              <a:cs typeface="Montserrat Light" charset="0"/>
            </a:endParaRPr>
          </a:p>
        </p:txBody>
      </p:sp>
    </p:spTree>
    <p:extLst>
      <p:ext uri="{BB962C8B-B14F-4D97-AF65-F5344CB8AC3E}">
        <p14:creationId xmlns:p14="http://schemas.microsoft.com/office/powerpoint/2010/main" val="1454717717"/>
      </p:ext>
    </p:extLst>
  </p:cSld>
  <p:clrMapOvr>
    <a:masterClrMapping/>
  </p:clrMapOvr>
  <p:transition/>
</p:sld>
</file>

<file path=ppt/theme/theme1.xml><?xml version="1.0" encoding="utf-8"?>
<a:theme xmlns:a="http://schemas.openxmlformats.org/drawingml/2006/main" name="Office Theme">
  <a:themeElements>
    <a:clrScheme name="Black Minimal 1">
      <a:dk1>
        <a:srgbClr val="000000"/>
      </a:dk1>
      <a:lt1>
        <a:srgbClr val="FFFFFF"/>
      </a:lt1>
      <a:dk2>
        <a:srgbClr val="000000"/>
      </a:dk2>
      <a:lt2>
        <a:srgbClr val="F6F7FA"/>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B0B1B3"/>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613</TotalTime>
  <Words>603</Words>
  <Application>Microsoft Office PowerPoint</Application>
  <PresentationFormat>Custom</PresentationFormat>
  <Paragraphs>42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Montserrat</vt:lpstr>
      <vt:lpstr>Montserrat Light</vt:lpstr>
      <vt:lpstr>Montserrat Semi</vt:lpstr>
      <vt:lpstr>Montserrat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JV</cp:lastModifiedBy>
  <cp:revision>36</cp:revision>
  <dcterms:created xsi:type="dcterms:W3CDTF">2016-03-02T16:16:57Z</dcterms:created>
  <dcterms:modified xsi:type="dcterms:W3CDTF">2019-08-08T08:29:59Z</dcterms:modified>
</cp:coreProperties>
</file>