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  <p:sldMasterId id="2147493479" r:id="rId5"/>
    <p:sldMasterId id="2147493491" r:id="rId6"/>
    <p:sldMasterId id="2147493503" r:id="rId7"/>
    <p:sldMasterId id="2147493515" r:id="rId8"/>
  </p:sldMasterIdLst>
  <p:notesMasterIdLst>
    <p:notesMasterId r:id="rId42"/>
  </p:notesMasterIdLst>
  <p:sldIdLst>
    <p:sldId id="265" r:id="rId9"/>
    <p:sldId id="340" r:id="rId10"/>
    <p:sldId id="338" r:id="rId11"/>
    <p:sldId id="329" r:id="rId12"/>
    <p:sldId id="314" r:id="rId13"/>
    <p:sldId id="326" r:id="rId14"/>
    <p:sldId id="328" r:id="rId15"/>
    <p:sldId id="341" r:id="rId16"/>
    <p:sldId id="320" r:id="rId17"/>
    <p:sldId id="322" r:id="rId18"/>
    <p:sldId id="350" r:id="rId19"/>
    <p:sldId id="331" r:id="rId20"/>
    <p:sldId id="348" r:id="rId21"/>
    <p:sldId id="352" r:id="rId22"/>
    <p:sldId id="351" r:id="rId23"/>
    <p:sldId id="353" r:id="rId24"/>
    <p:sldId id="342" r:id="rId25"/>
    <p:sldId id="332" r:id="rId26"/>
    <p:sldId id="343" r:id="rId27"/>
    <p:sldId id="361" r:id="rId28"/>
    <p:sldId id="344" r:id="rId29"/>
    <p:sldId id="336" r:id="rId30"/>
    <p:sldId id="355" r:id="rId31"/>
    <p:sldId id="324" r:id="rId32"/>
    <p:sldId id="354" r:id="rId33"/>
    <p:sldId id="356" r:id="rId34"/>
    <p:sldId id="357" r:id="rId35"/>
    <p:sldId id="360" r:id="rId36"/>
    <p:sldId id="358" r:id="rId37"/>
    <p:sldId id="282" r:id="rId38"/>
    <p:sldId id="345" r:id="rId39"/>
    <p:sldId id="362" r:id="rId40"/>
    <p:sldId id="31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orient="horz" pos="3018">
          <p15:clr>
            <a:srgbClr val="A4A3A4"/>
          </p15:clr>
        </p15:guide>
        <p15:guide id="3" orient="horz" pos="226">
          <p15:clr>
            <a:srgbClr val="A4A3A4"/>
          </p15:clr>
        </p15:guide>
        <p15:guide id="4" orient="horz" pos="681">
          <p15:clr>
            <a:srgbClr val="A4A3A4"/>
          </p15:clr>
        </p15:guide>
        <p15:guide id="5" orient="horz" pos="1277">
          <p15:clr>
            <a:srgbClr val="A4A3A4"/>
          </p15:clr>
        </p15:guide>
        <p15:guide id="6" orient="horz" pos="1457">
          <p15:clr>
            <a:srgbClr val="A4A3A4"/>
          </p15:clr>
        </p15:guide>
        <p15:guide id="7" orient="horz" pos="1575">
          <p15:clr>
            <a:srgbClr val="A4A3A4"/>
          </p15:clr>
        </p15:guide>
        <p15:guide id="8" orient="horz" pos="1749">
          <p15:clr>
            <a:srgbClr val="A4A3A4"/>
          </p15:clr>
        </p15:guide>
        <p15:guide id="9" orient="horz" pos="2480">
          <p15:clr>
            <a:srgbClr val="A4A3A4"/>
          </p15:clr>
        </p15:guide>
        <p15:guide id="10" orient="horz" pos="1153">
          <p15:clr>
            <a:srgbClr val="A4A3A4"/>
          </p15:clr>
        </p15:guide>
        <p15:guide id="11" orient="horz" pos="338">
          <p15:clr>
            <a:srgbClr val="A4A3A4"/>
          </p15:clr>
        </p15:guide>
        <p15:guide id="12" orient="horz" pos="200">
          <p15:clr>
            <a:srgbClr val="A4A3A4"/>
          </p15:clr>
        </p15:guide>
        <p15:guide id="13" orient="horz" pos="2013">
          <p15:clr>
            <a:srgbClr val="A4A3A4"/>
          </p15:clr>
        </p15:guide>
        <p15:guide id="14" orient="horz" pos="532">
          <p15:clr>
            <a:srgbClr val="A4A3A4"/>
          </p15:clr>
        </p15:guide>
        <p15:guide id="15" orient="horz" pos="202">
          <p15:clr>
            <a:srgbClr val="A4A3A4"/>
          </p15:clr>
        </p15:guide>
        <p15:guide id="16" pos="235">
          <p15:clr>
            <a:srgbClr val="A4A3A4"/>
          </p15:clr>
        </p15:guide>
        <p15:guide id="17" pos="2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9B9"/>
    <a:srgbClr val="006DAE"/>
    <a:srgbClr val="8080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15" autoAdjust="0"/>
    <p:restoredTop sz="94467" autoAdjust="0"/>
  </p:normalViewPr>
  <p:slideViewPr>
    <p:cSldViewPr snapToObjects="1">
      <p:cViewPr varScale="1">
        <p:scale>
          <a:sx n="115" d="100"/>
          <a:sy n="115" d="100"/>
        </p:scale>
        <p:origin x="67" y="58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Resul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onash\TRC%204000%20-%20Final%20Year%20Project\Thesis\re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onash\TRC%204000%20-%20Final%20Year%20Project\Thesis\re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onash\TRC%204000%20-%20Final%20Year%20Project\Thesis\re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onash\TRC%204000%20-%20Final%20Year%20Project\Thesis\re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Speed estimation accuracy vs Camera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Sheet1!$X$2:$X$6</c:f>
              <c:numCache>
                <c:formatCode>General</c:formatCode>
                <c:ptCount val="5"/>
                <c:pt idx="0">
                  <c:v>50.5</c:v>
                </c:pt>
                <c:pt idx="1">
                  <c:v>55.5</c:v>
                </c:pt>
                <c:pt idx="2">
                  <c:v>60.5</c:v>
                </c:pt>
                <c:pt idx="3">
                  <c:v>65.5</c:v>
                </c:pt>
                <c:pt idx="4">
                  <c:v>70.5</c:v>
                </c:pt>
              </c:numCache>
            </c:numRef>
          </c:xVal>
          <c:yVal>
            <c:numRef>
              <c:f>Sheet1!$Y$2:$Y$6</c:f>
              <c:numCache>
                <c:formatCode>0.00%</c:formatCode>
                <c:ptCount val="5"/>
                <c:pt idx="0">
                  <c:v>0.86960000000000004</c:v>
                </c:pt>
                <c:pt idx="1">
                  <c:v>0.87050000000000005</c:v>
                </c:pt>
                <c:pt idx="2">
                  <c:v>0.86470000000000002</c:v>
                </c:pt>
                <c:pt idx="3">
                  <c:v>0.84389999999999998</c:v>
                </c:pt>
                <c:pt idx="4">
                  <c:v>0.8538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C4-485F-B0D0-CE4C99DAA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416768"/>
        <c:axId val="733415128"/>
      </c:scatterChart>
      <c:valAx>
        <c:axId val="733416768"/>
        <c:scaling>
          <c:orientation val="minMax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Angle/(ַַº)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415128"/>
        <c:crosses val="autoZero"/>
        <c:crossBetween val="midCat"/>
      </c:valAx>
      <c:valAx>
        <c:axId val="73341512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416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/>
              <a:t>Overall Classification Accuracies</a:t>
            </a:r>
            <a:r>
              <a:rPr lang="en-US" sz="1600" baseline="0" dirty="0"/>
              <a:t> of Augmented System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Augmented!$I$2:$L$2</c:f>
              <c:strCache>
                <c:ptCount val="4"/>
                <c:pt idx="0">
                  <c:v>Class 2</c:v>
                </c:pt>
                <c:pt idx="1">
                  <c:v>Class 3</c:v>
                </c:pt>
                <c:pt idx="2">
                  <c:v>Class 4</c:v>
                </c:pt>
                <c:pt idx="3">
                  <c:v>Class 5</c:v>
                </c:pt>
              </c:strCache>
            </c:strRef>
          </c:cat>
          <c:val>
            <c:numRef>
              <c:f>Augmented!$I$15:$L$15</c:f>
              <c:numCache>
                <c:formatCode>0.0%</c:formatCode>
                <c:ptCount val="4"/>
                <c:pt idx="0">
                  <c:v>0.88333333333333341</c:v>
                </c:pt>
                <c:pt idx="1">
                  <c:v>0.79999999999999993</c:v>
                </c:pt>
                <c:pt idx="2">
                  <c:v>0.85000000000000009</c:v>
                </c:pt>
                <c:pt idx="3">
                  <c:v>0.83333333333333337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0D-4E6D-BF50-75D9FD3F3C5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3056016"/>
        <c:axId val="543057984"/>
      </c:barChart>
      <c:catAx>
        <c:axId val="54305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 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984"/>
        <c:crosses val="autoZero"/>
        <c:auto val="1"/>
        <c:lblAlgn val="ctr"/>
        <c:lblOffset val="100"/>
        <c:noMultiLvlLbl val="0"/>
      </c:catAx>
      <c:valAx>
        <c:axId val="5430579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/>
              <a:t>Overall Classification Accuracies of </a:t>
            </a:r>
            <a:r>
              <a:rPr lang="en-US" sz="1600" b="1" i="0" u="none" strike="noStrike" cap="none" normalizeH="0" baseline="0" dirty="0">
                <a:effectLst/>
              </a:rPr>
              <a:t>Vision Based System </a:t>
            </a:r>
            <a:endParaRPr lang="en-US" sz="1600" dirty="0"/>
          </a:p>
        </c:rich>
      </c:tx>
      <c:layout>
        <c:manualLayout>
          <c:xMode val="edge"/>
          <c:yMode val="edge"/>
          <c:x val="0.17488528032490902"/>
          <c:y val="2.6270897775179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vision_based_2!$I$2:$L$2</c:f>
              <c:strCache>
                <c:ptCount val="4"/>
                <c:pt idx="0">
                  <c:v>Class 2</c:v>
                </c:pt>
                <c:pt idx="1">
                  <c:v>Class 3</c:v>
                </c:pt>
                <c:pt idx="2">
                  <c:v>Class 4</c:v>
                </c:pt>
                <c:pt idx="3">
                  <c:v>Class 5</c:v>
                </c:pt>
              </c:strCache>
            </c:strRef>
          </c:cat>
          <c:val>
            <c:numRef>
              <c:f>vision_based_2!$I$15:$L$15</c:f>
              <c:numCache>
                <c:formatCode>0.0%</c:formatCode>
                <c:ptCount val="4"/>
                <c:pt idx="0">
                  <c:v>0.93333333333333346</c:v>
                </c:pt>
                <c:pt idx="1">
                  <c:v>0.9</c:v>
                </c:pt>
                <c:pt idx="2">
                  <c:v>0.76666666666666661</c:v>
                </c:pt>
                <c:pt idx="3">
                  <c:v>0.83333333333333337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7-44F4-A176-01DF99295C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3056016"/>
        <c:axId val="543057984"/>
      </c:barChart>
      <c:catAx>
        <c:axId val="54305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 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984"/>
        <c:crosses val="autoZero"/>
        <c:auto val="1"/>
        <c:lblAlgn val="ctr"/>
        <c:lblOffset val="100"/>
        <c:noMultiLvlLbl val="0"/>
      </c:catAx>
      <c:valAx>
        <c:axId val="54305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Classification Accuracy at Different Lighting Conditions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Augmented System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Augmented!$P$3:$P$6</c:f>
              <c:numCache>
                <c:formatCode>General</c:formatCode>
                <c:ptCount val="4"/>
                <c:pt idx="0">
                  <c:v>312.2</c:v>
                </c:pt>
                <c:pt idx="1">
                  <c:v>173.4</c:v>
                </c:pt>
                <c:pt idx="2">
                  <c:v>39.799999999999997</c:v>
                </c:pt>
                <c:pt idx="3">
                  <c:v>25.6</c:v>
                </c:pt>
              </c:numCache>
            </c:numRef>
          </c:xVal>
          <c:yVal>
            <c:numRef>
              <c:f>Augmented!$R$3:$R$6</c:f>
              <c:numCache>
                <c:formatCode>0.0%</c:formatCode>
                <c:ptCount val="4"/>
                <c:pt idx="0">
                  <c:v>0.8666666666666667</c:v>
                </c:pt>
                <c:pt idx="1">
                  <c:v>0.88333333333333341</c:v>
                </c:pt>
                <c:pt idx="2">
                  <c:v>0.80000000000000016</c:v>
                </c:pt>
                <c:pt idx="3">
                  <c:v>0.81666666666666676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71-44E8-8B5D-E1C871B58F52}"/>
            </c:ext>
          </c:extLst>
        </c:ser>
        <c:ser>
          <c:idx val="1"/>
          <c:order val="1"/>
          <c:tx>
            <c:v>Vision Based System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Augmented!$Q$3:$Q$6</c:f>
              <c:numCache>
                <c:formatCode>General</c:formatCode>
                <c:ptCount val="4"/>
                <c:pt idx="0">
                  <c:v>322.39999999999998</c:v>
                </c:pt>
                <c:pt idx="1">
                  <c:v>173.8</c:v>
                </c:pt>
                <c:pt idx="2">
                  <c:v>42.3</c:v>
                </c:pt>
                <c:pt idx="3">
                  <c:v>22.5</c:v>
                </c:pt>
              </c:numCache>
            </c:numRef>
          </c:xVal>
          <c:yVal>
            <c:numRef>
              <c:f>Augmented!$S$3:$S$6</c:f>
              <c:numCache>
                <c:formatCode>0.0%</c:formatCode>
                <c:ptCount val="4"/>
                <c:pt idx="0">
                  <c:v>0.88333333333333341</c:v>
                </c:pt>
                <c:pt idx="1">
                  <c:v>0.91666666666666663</c:v>
                </c:pt>
                <c:pt idx="2">
                  <c:v>0.8833333333333333</c:v>
                </c:pt>
                <c:pt idx="3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71-44E8-8B5D-E1C871B58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196752"/>
        <c:axId val="319195440"/>
      </c:scatterChart>
      <c:valAx>
        <c:axId val="31919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Illuminance/ (lux)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95440"/>
        <c:crosses val="autoZero"/>
        <c:crossBetween val="midCat"/>
      </c:valAx>
      <c:valAx>
        <c:axId val="319195440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9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Classification Accuracy at Different Camera Angles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Augmented System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Augmented!$B$3:$B$5</c:f>
              <c:numCache>
                <c:formatCode>General</c:formatCode>
                <c:ptCount val="3"/>
                <c:pt idx="0">
                  <c:v>48</c:v>
                </c:pt>
                <c:pt idx="1">
                  <c:v>60</c:v>
                </c:pt>
                <c:pt idx="2">
                  <c:v>72</c:v>
                </c:pt>
              </c:numCache>
            </c:numRef>
          </c:xVal>
          <c:yVal>
            <c:numRef>
              <c:f>Augmented!$O$3:$O$5</c:f>
              <c:numCache>
                <c:formatCode>0.0%</c:formatCode>
                <c:ptCount val="3"/>
                <c:pt idx="0">
                  <c:v>0.85</c:v>
                </c:pt>
                <c:pt idx="1">
                  <c:v>0.82499999999999996</c:v>
                </c:pt>
                <c:pt idx="2">
                  <c:v>0.85000000000000009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14-47AB-9A9F-4A24786C0C37}"/>
            </c:ext>
          </c:extLst>
        </c:ser>
        <c:ser>
          <c:idx val="1"/>
          <c:order val="1"/>
          <c:tx>
            <c:v>Vision Based System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Augmented!$B$3:$B$5</c:f>
              <c:numCache>
                <c:formatCode>General</c:formatCode>
                <c:ptCount val="3"/>
                <c:pt idx="0">
                  <c:v>48</c:v>
                </c:pt>
                <c:pt idx="1">
                  <c:v>60</c:v>
                </c:pt>
                <c:pt idx="2">
                  <c:v>72</c:v>
                </c:pt>
              </c:numCache>
            </c:numRef>
          </c:xVal>
          <c:yVal>
            <c:numRef>
              <c:f>Augmented!$T$3:$T$5</c:f>
              <c:numCache>
                <c:formatCode>0.0%</c:formatCode>
                <c:ptCount val="3"/>
                <c:pt idx="0">
                  <c:v>0.84166666666666679</c:v>
                </c:pt>
                <c:pt idx="1">
                  <c:v>0.88333333333333341</c:v>
                </c:pt>
                <c:pt idx="2">
                  <c:v>0.80000000000000016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14-47AB-9A9F-4A24786C0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815232"/>
        <c:axId val="613809328"/>
      </c:scatterChart>
      <c:valAx>
        <c:axId val="613815232"/>
        <c:scaling>
          <c:orientation val="minMax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Camera Angle/ (°)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809328"/>
        <c:crosses val="autoZero"/>
        <c:crossBetween val="midCat"/>
      </c:valAx>
      <c:valAx>
        <c:axId val="613809328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815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A0D55-1D62-4593-BC6F-E8B115E50676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1FABB-E4E4-4FC0-BCAF-D1E8CB4644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18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1FABB-E4E4-4FC0-BCAF-D1E8CB46442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26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4D7381B-9E71-0E48-AD4B-6C8B2D964A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30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algn="l"/>
            <a:r>
              <a:rPr lang="en-US" sz="3000" dirty="0">
                <a:solidFill>
                  <a:schemeClr val="tx1"/>
                </a:solidFill>
                <a:latin typeface="Arial Narrow"/>
                <a:cs typeface="Arial Narrow"/>
              </a:rPr>
              <a:t>TITLE PAGE (30pt Arial Narrow)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aseline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pPr algn="l"/>
            <a:r>
              <a:rPr lang="en-GB" sz="1800" baseline="30000" dirty="0">
                <a:solidFill>
                  <a:srgbClr val="000000"/>
                </a:solidFill>
                <a:latin typeface="Arial Narrow"/>
                <a:cs typeface="Arial Narrow"/>
              </a:rPr>
              <a:t>SUB HEADLINE / PRESENTER (18pt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370482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54318" y="1319865"/>
            <a:ext cx="8319621" cy="322570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1290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6066" y="130565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47066" y="130565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528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5"/>
          </p:nvPr>
        </p:nvSpPr>
        <p:spPr>
          <a:xfrm>
            <a:off x="3090492" y="1301750"/>
            <a:ext cx="5511828" cy="2998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61414" y="1301750"/>
            <a:ext cx="2484666" cy="299899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825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377508" y="1438312"/>
            <a:ext cx="8288662" cy="3063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003" y="1885633"/>
            <a:ext cx="3449637" cy="1066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r>
              <a:rPr lang="en-US" sz="3000" dirty="0">
                <a:solidFill>
                  <a:srgbClr val="000000"/>
                </a:solidFill>
              </a:rPr>
              <a:t>SECTION BREAK 2 </a:t>
            </a:r>
            <a:br>
              <a:rPr lang="en-US" sz="3000" dirty="0">
                <a:solidFill>
                  <a:srgbClr val="000000"/>
                </a:solidFill>
              </a:rPr>
            </a:br>
            <a:r>
              <a:rPr lang="en-US" sz="3000" dirty="0">
                <a:solidFill>
                  <a:srgbClr val="000000"/>
                </a:solidFill>
              </a:rPr>
              <a:t>(30pt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299339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56066" y="100593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53746" y="1005931"/>
            <a:ext cx="4038600" cy="30893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3197172" y="996950"/>
            <a:ext cx="5511828" cy="2998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261414" y="996950"/>
            <a:ext cx="2484666" cy="299899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4076885" y="4608512"/>
            <a:ext cx="99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4B116A7-1BBE-0246-8B18-68B8A757ECD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0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003" y="1885633"/>
            <a:ext cx="3449637" cy="1066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r>
              <a:rPr lang="en-US" sz="3000" dirty="0">
                <a:solidFill>
                  <a:srgbClr val="000000"/>
                </a:solidFill>
              </a:rPr>
              <a:t>SECTION BREAK 2 </a:t>
            </a:r>
            <a:br>
              <a:rPr lang="en-US" sz="3000" dirty="0">
                <a:solidFill>
                  <a:srgbClr val="000000"/>
                </a:solidFill>
              </a:rPr>
            </a:br>
            <a:r>
              <a:rPr lang="en-US" sz="3000" dirty="0">
                <a:solidFill>
                  <a:srgbClr val="000000"/>
                </a:solidFill>
              </a:rPr>
              <a:t>(30pt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82161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887378"/>
            <a:ext cx="4097338" cy="10285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SECTION BREAK 1 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(30pt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3364147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7596606" y="4608512"/>
            <a:ext cx="1212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B116A7-1BBE-0246-8B18-68B8A757ECD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9558" y="222409"/>
            <a:ext cx="5308282" cy="73771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>
                <a:latin typeface="Arial Narrow"/>
                <a:cs typeface="Arial Narrow"/>
              </a:rPr>
              <a:t>CONTENT PAGE 2</a:t>
            </a:r>
            <a:br>
              <a:rPr lang="en-US" sz="2400" dirty="0">
                <a:latin typeface="Arial Narrow"/>
                <a:cs typeface="Arial Narrow"/>
              </a:rPr>
            </a:br>
            <a:r>
              <a:rPr lang="en-US" sz="2400" dirty="0">
                <a:latin typeface="Arial Narrow"/>
                <a:cs typeface="Arial Narrow"/>
              </a:rPr>
              <a:t>2 LINES (24pt Arial Narrow)</a:t>
            </a:r>
          </a:p>
        </p:txBody>
      </p:sp>
    </p:spTree>
    <p:extLst>
      <p:ext uri="{BB962C8B-B14F-4D97-AF65-F5344CB8AC3E}">
        <p14:creationId xmlns:p14="http://schemas.microsoft.com/office/powerpoint/2010/main" val="90077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-4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81" r:id="rId2"/>
    <p:sldLayoutId id="2147493482" r:id="rId3"/>
    <p:sldLayoutId id="2147493483" r:id="rId4"/>
    <p:sldLayoutId id="2147493484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s-1-widescreen-FINAL-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s-1-widescreen-FINAL-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templates-1-widescreen-FINAL-6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8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0" r:id="rId1"/>
    <p:sldLayoutId id="2147493516" r:id="rId2"/>
    <p:sldLayoutId id="2147493517" r:id="rId3"/>
    <p:sldLayoutId id="2147493518" r:id="rId4"/>
    <p:sldLayoutId id="2147493519" r:id="rId5"/>
    <p:sldLayoutId id="2147493521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76542" y="1661069"/>
            <a:ext cx="6276658" cy="992187"/>
          </a:xfrm>
        </p:spPr>
        <p:txBody>
          <a:bodyPr/>
          <a:lstStyle/>
          <a:p>
            <a:r>
              <a:rPr lang="en-US" dirty="0">
                <a:solidFill>
                  <a:srgbClr val="006DAE"/>
                </a:solidFill>
              </a:rPr>
              <a:t>Low-cost, Real time Vehicle Classification and Speed Estimation using Raspberry Pi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76542" y="2646680"/>
            <a:ext cx="6088697" cy="487363"/>
          </a:xfrm>
        </p:spPr>
        <p:txBody>
          <a:bodyPr/>
          <a:lstStyle/>
          <a:p>
            <a:r>
              <a:rPr lang="en-US" dirty="0"/>
              <a:t>Prepared by: Shavin </a:t>
            </a:r>
            <a:r>
              <a:rPr lang="en-US" dirty="0" err="1"/>
              <a:t>Tharinda</a:t>
            </a:r>
            <a:r>
              <a:rPr lang="en-US" dirty="0"/>
              <a:t> Kaluthantri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808080"/>
                </a:solidFill>
              </a:rPr>
              <a:t>Final Year Project Presentation</a:t>
            </a:r>
          </a:p>
          <a:p>
            <a:r>
              <a:rPr lang="en-US" sz="1600" dirty="0">
                <a:solidFill>
                  <a:srgbClr val="808080"/>
                </a:solidFill>
              </a:rPr>
              <a:t>Supervised by: Dr. </a:t>
            </a:r>
            <a:r>
              <a:rPr lang="en-US" sz="1600" dirty="0" err="1">
                <a:solidFill>
                  <a:srgbClr val="808080"/>
                </a:solidFill>
              </a:rPr>
              <a:t>Madhavan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 err="1">
                <a:solidFill>
                  <a:srgbClr val="808080"/>
                </a:solidFill>
              </a:rPr>
              <a:t>Shanmugavel</a:t>
            </a:r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9280" y="302472"/>
            <a:ext cx="1960068" cy="81560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r>
              <a:rPr lang="en-GB" sz="1850" dirty="0">
                <a:solidFill>
                  <a:srgbClr val="006DAE"/>
                </a:solidFill>
                <a:latin typeface="Arial Narrow"/>
                <a:cs typeface="Arial Narrow"/>
              </a:rPr>
              <a:t>MONASH</a:t>
            </a:r>
            <a:br>
              <a:rPr lang="en-GB" sz="1850" baseline="30000" dirty="0">
                <a:latin typeface="Arial Narrow"/>
                <a:cs typeface="Arial Narrow"/>
              </a:rPr>
            </a:br>
            <a:r>
              <a:rPr lang="en-GB" sz="1850" dirty="0">
                <a:latin typeface="Arial Narrow"/>
                <a:cs typeface="Arial Narrow"/>
              </a:rPr>
              <a:t>ENGINEERING</a:t>
            </a:r>
          </a:p>
          <a:p>
            <a:r>
              <a:rPr lang="en-GB" sz="1600" dirty="0">
                <a:solidFill>
                  <a:srgbClr val="808080"/>
                </a:solidFill>
                <a:latin typeface="Arial Narrow"/>
                <a:cs typeface="Arial Narrow"/>
              </a:rPr>
              <a:t>TRC 4001</a:t>
            </a:r>
          </a:p>
        </p:txBody>
      </p:sp>
    </p:spTree>
    <p:extLst>
      <p:ext uri="{BB962C8B-B14F-4D97-AF65-F5344CB8AC3E}">
        <p14:creationId xmlns:p14="http://schemas.microsoft.com/office/powerpoint/2010/main" val="121252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25096-30D3-4FC7-BC58-C9091614E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2.1  Experimental Setup</a:t>
            </a:r>
            <a:endParaRPr lang="en-AU" sz="1800" b="1" dirty="0">
              <a:latin typeface="Arial Narrow" panose="020B0606020202030204" pitchFamily="34" charset="0"/>
            </a:endParaRPr>
          </a:p>
          <a:p>
            <a:endParaRPr lang="en-AU" sz="1800" b="1" dirty="0">
              <a:latin typeface="Arial Narrow" panose="020B0606020202030204" pitchFamily="34" charset="0"/>
            </a:endParaRPr>
          </a:p>
          <a:p>
            <a:endParaRPr lang="en-MY" dirty="0">
              <a:solidFill>
                <a:srgbClr val="006DA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6F149-6190-43A0-9041-FCC036999A15}"/>
              </a:ext>
            </a:extLst>
          </p:cNvPr>
          <p:cNvSpPr txBox="1"/>
          <p:nvPr/>
        </p:nvSpPr>
        <p:spPr>
          <a:xfrm>
            <a:off x="5105400" y="99646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SUV – Class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165FE-0AD3-431C-B12C-F409BB8C536C}"/>
              </a:ext>
            </a:extLst>
          </p:cNvPr>
          <p:cNvSpPr txBox="1"/>
          <p:nvPr/>
        </p:nvSpPr>
        <p:spPr>
          <a:xfrm>
            <a:off x="7098611" y="996466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Car Trailer– Class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1C24D-EDD3-4F26-AEC9-137F9FB9C1BB}"/>
              </a:ext>
            </a:extLst>
          </p:cNvPr>
          <p:cNvSpPr txBox="1"/>
          <p:nvPr/>
        </p:nvSpPr>
        <p:spPr>
          <a:xfrm>
            <a:off x="4792908" y="2927684"/>
            <a:ext cx="149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Truck– Class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24283-AA5D-46E5-9530-783230C98A08}"/>
              </a:ext>
            </a:extLst>
          </p:cNvPr>
          <p:cNvSpPr txBox="1"/>
          <p:nvPr/>
        </p:nvSpPr>
        <p:spPr>
          <a:xfrm>
            <a:off x="6873356" y="2914522"/>
            <a:ext cx="21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Truck Trailer – Class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4329-7998-4E13-8563-53E89E66BA83}"/>
              </a:ext>
            </a:extLst>
          </p:cNvPr>
          <p:cNvSpPr/>
          <p:nvPr/>
        </p:nvSpPr>
        <p:spPr>
          <a:xfrm>
            <a:off x="254000" y="1181132"/>
            <a:ext cx="1572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000" b="1" dirty="0">
                <a:solidFill>
                  <a:srgbClr val="006DAE"/>
                </a:solidFill>
                <a:latin typeface="Arial Narrow" panose="020B0606020202030204" pitchFamily="34" charset="0"/>
              </a:rPr>
              <a:t>Model Vehicle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3267EC-0A20-44AF-B9FC-8B498818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2966"/>
            <a:ext cx="4209344" cy="26987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18F9F-C589-4A9B-849B-21842B7F8D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8" b="13498"/>
          <a:stretch/>
        </p:blipFill>
        <p:spPr>
          <a:xfrm>
            <a:off x="4868394" y="1433500"/>
            <a:ext cx="1677964" cy="1361229"/>
          </a:xfrm>
          <a:prstGeom prst="rect">
            <a:avLst/>
          </a:prstGeom>
        </p:spPr>
      </p:pic>
      <p:pic>
        <p:nvPicPr>
          <p:cNvPr id="25" name="Picture 24" descr="A picture containing indoor, power saw&#10;&#10;Description generated with high confidence">
            <a:extLst>
              <a:ext uri="{FF2B5EF4-FFF2-40B4-BE49-F238E27FC236}">
                <a16:creationId xmlns:a16="http://schemas.microsoft.com/office/drawing/2014/main" id="{F8353E15-37B6-4C81-BDD3-9649E7AAE5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t="25658" r="673" b="12256"/>
          <a:stretch/>
        </p:blipFill>
        <p:spPr>
          <a:xfrm>
            <a:off x="7241945" y="1433500"/>
            <a:ext cx="1445150" cy="1305164"/>
          </a:xfrm>
          <a:prstGeom prst="rect">
            <a:avLst/>
          </a:prstGeom>
        </p:spPr>
      </p:pic>
      <p:pic>
        <p:nvPicPr>
          <p:cNvPr id="26" name="Picture 25" descr="A piece of luggage&#10;&#10;Description generated with high confidence">
            <a:extLst>
              <a:ext uri="{FF2B5EF4-FFF2-40B4-BE49-F238E27FC236}">
                <a16:creationId xmlns:a16="http://schemas.microsoft.com/office/drawing/2014/main" id="{4C301804-301C-4637-BD95-771C080AB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21718" b="15869"/>
          <a:stretch/>
        </p:blipFill>
        <p:spPr>
          <a:xfrm>
            <a:off x="4992520" y="3456757"/>
            <a:ext cx="1595424" cy="1343910"/>
          </a:xfrm>
          <a:prstGeom prst="rect">
            <a:avLst/>
          </a:prstGeom>
        </p:spPr>
      </p:pic>
      <p:pic>
        <p:nvPicPr>
          <p:cNvPr id="27" name="Picture 26" descr="A close up of a box&#10;&#10;Description generated with high confidence">
            <a:extLst>
              <a:ext uri="{FF2B5EF4-FFF2-40B4-BE49-F238E27FC236}">
                <a16:creationId xmlns:a16="http://schemas.microsoft.com/office/drawing/2014/main" id="{5A8BFEE0-15CE-4E55-BC2D-FE6DBC4968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20855" r="1530" b="4845"/>
          <a:stretch/>
        </p:blipFill>
        <p:spPr>
          <a:xfrm>
            <a:off x="7342133" y="3283854"/>
            <a:ext cx="1573267" cy="14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9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58F74F-F00A-46A8-B16F-B4FD864F0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" y="2552700"/>
            <a:ext cx="5660040" cy="25908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C643AE-CD91-4FF9-8EC7-986DDDE1C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2.1  Experimental Setup</a:t>
            </a:r>
            <a:endParaRPr lang="en-AU" sz="1800" b="1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https://scontent.fkul10-1.fna.fbcdn.net/v/t1.15752-9/33363977_10214749701312948_6814775474137333760_n.jpg?_nc_cat=0&amp;oh=ad0a69b171a561ac2de7588b387167eb&amp;oe=5B8B9027">
            <a:extLst>
              <a:ext uri="{FF2B5EF4-FFF2-40B4-BE49-F238E27FC236}">
                <a16:creationId xmlns:a16="http://schemas.microsoft.com/office/drawing/2014/main" id="{CE930DAF-716E-480E-BCC4-A462571B3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t="17168" r="5068" b="14476"/>
          <a:stretch/>
        </p:blipFill>
        <p:spPr bwMode="auto">
          <a:xfrm flipH="1">
            <a:off x="6019800" y="1126428"/>
            <a:ext cx="2590800" cy="2740722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43652D8-B85A-4590-86B9-3CC1A33991A7}"/>
              </a:ext>
            </a:extLst>
          </p:cNvPr>
          <p:cNvSpPr/>
          <p:nvPr/>
        </p:nvSpPr>
        <p:spPr>
          <a:xfrm>
            <a:off x="3924300" y="2266950"/>
            <a:ext cx="1295400" cy="12954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0FCA11-C307-4DE8-BFE4-D38E8A420A15}"/>
              </a:ext>
            </a:extLst>
          </p:cNvPr>
          <p:cNvCxnSpPr>
            <a:cxnSpLocks/>
          </p:cNvCxnSpPr>
          <p:nvPr/>
        </p:nvCxnSpPr>
        <p:spPr>
          <a:xfrm flipV="1">
            <a:off x="4267200" y="1200150"/>
            <a:ext cx="2590800" cy="114300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77CA04-F983-455D-93AE-700E2BFDED9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572000" y="3562350"/>
            <a:ext cx="2743200" cy="31242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3C82C-F485-43C6-8438-F0CFBC1FF25B}"/>
              </a:ext>
            </a:extLst>
          </p:cNvPr>
          <p:cNvSpPr txBox="1"/>
          <p:nvPr/>
        </p:nvSpPr>
        <p:spPr>
          <a:xfrm>
            <a:off x="3975004" y="1332356"/>
            <a:ext cx="164474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326127-7750-4C90-B26F-6FE6F0227BE2}"/>
              </a:ext>
            </a:extLst>
          </p:cNvPr>
          <p:cNvSpPr txBox="1"/>
          <p:nvPr/>
        </p:nvSpPr>
        <p:spPr>
          <a:xfrm>
            <a:off x="1928209" y="2729984"/>
            <a:ext cx="9044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70B3A-EC22-4A83-99A5-67F35698DBCE}"/>
              </a:ext>
            </a:extLst>
          </p:cNvPr>
          <p:cNvSpPr txBox="1"/>
          <p:nvPr/>
        </p:nvSpPr>
        <p:spPr>
          <a:xfrm>
            <a:off x="5186086" y="4078211"/>
            <a:ext cx="190558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Ultrasonic Sensors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E86E5-86A3-4A3B-A315-FB148274D8BB}"/>
              </a:ext>
            </a:extLst>
          </p:cNvPr>
          <p:cNvSpPr txBox="1"/>
          <p:nvPr/>
        </p:nvSpPr>
        <p:spPr>
          <a:xfrm>
            <a:off x="6136360" y="4594406"/>
            <a:ext cx="8233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Gantry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C203E-4CCE-4622-8781-3D98F51034E6}"/>
              </a:ext>
            </a:extLst>
          </p:cNvPr>
          <p:cNvSpPr txBox="1"/>
          <p:nvPr/>
        </p:nvSpPr>
        <p:spPr>
          <a:xfrm>
            <a:off x="1901654" y="1727316"/>
            <a:ext cx="15638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Accelerometer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01D77D-C9D6-4631-A5CC-D483F00AE42C}"/>
              </a:ext>
            </a:extLst>
          </p:cNvPr>
          <p:cNvCxnSpPr>
            <a:cxnSpLocks/>
          </p:cNvCxnSpPr>
          <p:nvPr/>
        </p:nvCxnSpPr>
        <p:spPr>
          <a:xfrm flipH="1" flipV="1">
            <a:off x="5165809" y="4749863"/>
            <a:ext cx="970551" cy="29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35295-D8C0-466D-83D3-56DB4EF2F994}"/>
              </a:ext>
            </a:extLst>
          </p:cNvPr>
          <p:cNvCxnSpPr>
            <a:cxnSpLocks/>
          </p:cNvCxnSpPr>
          <p:nvPr/>
        </p:nvCxnSpPr>
        <p:spPr>
          <a:xfrm>
            <a:off x="3222360" y="2096648"/>
            <a:ext cx="863915" cy="613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B3996D-3605-4069-BFE0-C42E0E2ECDD7}"/>
              </a:ext>
            </a:extLst>
          </p:cNvPr>
          <p:cNvCxnSpPr>
            <a:cxnSpLocks/>
          </p:cNvCxnSpPr>
          <p:nvPr/>
        </p:nvCxnSpPr>
        <p:spPr>
          <a:xfrm>
            <a:off x="7038925" y="1840437"/>
            <a:ext cx="1" cy="512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CDAD5-68DA-4712-AD2B-5E33D7D9433E}"/>
              </a:ext>
            </a:extLst>
          </p:cNvPr>
          <p:cNvCxnSpPr>
            <a:cxnSpLocks/>
          </p:cNvCxnSpPr>
          <p:nvPr/>
        </p:nvCxnSpPr>
        <p:spPr>
          <a:xfrm flipH="1" flipV="1">
            <a:off x="4450532" y="3326939"/>
            <a:ext cx="1471108" cy="7809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CDD313-7A4B-4BE9-A05E-9AB77A82FA99}"/>
              </a:ext>
            </a:extLst>
          </p:cNvPr>
          <p:cNvCxnSpPr>
            <a:cxnSpLocks/>
          </p:cNvCxnSpPr>
          <p:nvPr/>
        </p:nvCxnSpPr>
        <p:spPr>
          <a:xfrm>
            <a:off x="2780498" y="2920472"/>
            <a:ext cx="1305777" cy="108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08EAB9-0788-44B7-9D5D-210DF325D62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97377" y="1701688"/>
            <a:ext cx="163553" cy="1017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10C73E-AC27-4E0C-BEBD-7443F424377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21035" y="3622116"/>
            <a:ext cx="221965" cy="640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EE5EC9-24EC-4E0D-B7F8-719C9D55D6E8}"/>
              </a:ext>
            </a:extLst>
          </p:cNvPr>
          <p:cNvSpPr txBox="1"/>
          <p:nvPr/>
        </p:nvSpPr>
        <p:spPr>
          <a:xfrm>
            <a:off x="159576" y="3252784"/>
            <a:ext cx="15229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Model Vehicle</a:t>
            </a:r>
          </a:p>
        </p:txBody>
      </p:sp>
    </p:spTree>
    <p:extLst>
      <p:ext uri="{BB962C8B-B14F-4D97-AF65-F5344CB8AC3E}">
        <p14:creationId xmlns:p14="http://schemas.microsoft.com/office/powerpoint/2010/main" val="22248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574B49-06C8-4496-BF91-26B7C1A0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2.2 Vehicle Detection</a:t>
            </a:r>
          </a:p>
        </p:txBody>
      </p: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0B81B1-8DF9-442B-8112-E0210E3C1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r="21250" b="51667"/>
          <a:stretch/>
        </p:blipFill>
        <p:spPr>
          <a:xfrm>
            <a:off x="2429611" y="1279503"/>
            <a:ext cx="1873643" cy="15093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AB024420-BBB9-49B4-96B5-85C2DE05A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r="20000" b="51889"/>
          <a:stretch/>
        </p:blipFill>
        <p:spPr>
          <a:xfrm>
            <a:off x="4754650" y="1308371"/>
            <a:ext cx="1925689" cy="15023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Picture 21" descr="A picture containing wall, indoor, floor&#10;&#10;Description generated with very high confidence">
            <a:extLst>
              <a:ext uri="{FF2B5EF4-FFF2-40B4-BE49-F238E27FC236}">
                <a16:creationId xmlns:a16="http://schemas.microsoft.com/office/drawing/2014/main" id="{48DA4607-F5B4-4251-94A9-2E4FC036AF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36" t="1" r="20014" b="51666"/>
          <a:stretch/>
        </p:blipFill>
        <p:spPr>
          <a:xfrm>
            <a:off x="52526" y="1276350"/>
            <a:ext cx="1925689" cy="15093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3" descr="A picture containing wall, indoor, object&#10;&#10;Description generated with very high confidence">
            <a:extLst>
              <a:ext uri="{FF2B5EF4-FFF2-40B4-BE49-F238E27FC236}">
                <a16:creationId xmlns:a16="http://schemas.microsoft.com/office/drawing/2014/main" id="{70B4BF4F-3F86-43FE-BA67-42E269BC2B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99" r="21251" b="51888"/>
          <a:stretch/>
        </p:blipFill>
        <p:spPr>
          <a:xfrm>
            <a:off x="7131734" y="1279817"/>
            <a:ext cx="1925689" cy="15023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F6AB3D0-DB47-48FA-9B9E-19094F2E31E5}"/>
              </a:ext>
            </a:extLst>
          </p:cNvPr>
          <p:cNvSpPr/>
          <p:nvPr/>
        </p:nvSpPr>
        <p:spPr>
          <a:xfrm>
            <a:off x="2018878" y="1788694"/>
            <a:ext cx="385281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96A839-E63A-41E5-871C-DCABF587C615}"/>
              </a:ext>
            </a:extLst>
          </p:cNvPr>
          <p:cNvSpPr/>
          <p:nvPr/>
        </p:nvSpPr>
        <p:spPr>
          <a:xfrm>
            <a:off x="4362285" y="1788694"/>
            <a:ext cx="385281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39F06CD-FE87-41A7-A968-DEF4F71DD00E}"/>
              </a:ext>
            </a:extLst>
          </p:cNvPr>
          <p:cNvSpPr/>
          <p:nvPr/>
        </p:nvSpPr>
        <p:spPr>
          <a:xfrm>
            <a:off x="6739370" y="1788694"/>
            <a:ext cx="385281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43724-89A9-41CF-892F-5AA531766EDA}"/>
              </a:ext>
            </a:extLst>
          </p:cNvPr>
          <p:cNvSpPr/>
          <p:nvPr/>
        </p:nvSpPr>
        <p:spPr>
          <a:xfrm>
            <a:off x="26262" y="2810758"/>
            <a:ext cx="1978215" cy="1742192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Frame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6498EF-9EC5-457C-8BA0-A82764EFD261}"/>
              </a:ext>
            </a:extLst>
          </p:cNvPr>
          <p:cNvSpPr/>
          <p:nvPr/>
        </p:nvSpPr>
        <p:spPr>
          <a:xfrm>
            <a:off x="2394610" y="2810756"/>
            <a:ext cx="1925690" cy="1742194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Algorithms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Frame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Gaussian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B56BC3-EA41-4130-A13C-96BA2E5041D9}"/>
              </a:ext>
            </a:extLst>
          </p:cNvPr>
          <p:cNvSpPr/>
          <p:nvPr/>
        </p:nvSpPr>
        <p:spPr>
          <a:xfrm>
            <a:off x="4744214" y="2826819"/>
            <a:ext cx="1936125" cy="1726131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Algorithms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Contour Extraction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521DB-1A1E-4567-AF40-F081CCB13690}"/>
              </a:ext>
            </a:extLst>
          </p:cNvPr>
          <p:cNvSpPr/>
          <p:nvPr/>
        </p:nvSpPr>
        <p:spPr>
          <a:xfrm>
            <a:off x="7121298" y="2810757"/>
            <a:ext cx="1936125" cy="1726131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Bound Rectangle 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5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B7499-7C5B-4FD7-847A-2D1113F1E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2.3 Speed</a:t>
            </a:r>
            <a:r>
              <a:rPr lang="en-US" dirty="0"/>
              <a:t> </a:t>
            </a:r>
            <a:r>
              <a:rPr lang="en-US" b="1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A00F-22CA-4FC1-ACE7-7CF0D943A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838" y="1583420"/>
            <a:ext cx="8005747" cy="1435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non linear relationship between height of object viewed in an image and the actual distance to the object from the camera.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4AF18-481E-4181-87D6-BB175E230140}"/>
              </a:ext>
            </a:extLst>
          </p:cNvPr>
          <p:cNvSpPr/>
          <p:nvPr/>
        </p:nvSpPr>
        <p:spPr>
          <a:xfrm>
            <a:off x="223838" y="1151439"/>
            <a:ext cx="350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DAE"/>
                </a:solidFill>
              </a:rPr>
              <a:t>Non linearity of Depth information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859CB-3335-4A9C-B0A6-81858A316315}"/>
              </a:ext>
            </a:extLst>
          </p:cNvPr>
          <p:cNvSpPr txBox="1"/>
          <p:nvPr/>
        </p:nvSpPr>
        <p:spPr>
          <a:xfrm>
            <a:off x="870255" y="226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4EAB2-62CE-4EB6-9848-6EFE1A58469C}"/>
              </a:ext>
            </a:extLst>
          </p:cNvPr>
          <p:cNvSpPr txBox="1"/>
          <p:nvPr/>
        </p:nvSpPr>
        <p:spPr>
          <a:xfrm>
            <a:off x="3326739" y="223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9C28E-1DD8-4BC2-9FC3-2BD672E9196D}"/>
              </a:ext>
            </a:extLst>
          </p:cNvPr>
          <p:cNvSpPr txBox="1"/>
          <p:nvPr/>
        </p:nvSpPr>
        <p:spPr>
          <a:xfrm>
            <a:off x="870255" y="3532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A1CA0-AE19-4B88-96F5-2BBCA0049ECF}"/>
              </a:ext>
            </a:extLst>
          </p:cNvPr>
          <p:cNvSpPr txBox="1"/>
          <p:nvPr/>
        </p:nvSpPr>
        <p:spPr>
          <a:xfrm>
            <a:off x="3296474" y="3561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4C36AA-E3C6-4EC8-8DC5-589B34570CA6}"/>
              </a:ext>
            </a:extLst>
          </p:cNvPr>
          <p:cNvGrpSpPr/>
          <p:nvPr/>
        </p:nvGrpSpPr>
        <p:grpSpPr>
          <a:xfrm>
            <a:off x="945528" y="2266950"/>
            <a:ext cx="4769472" cy="2655461"/>
            <a:chOff x="945528" y="2266950"/>
            <a:chExt cx="4769472" cy="265546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E6B265-D505-46B9-BB1E-D92657F2BD34}"/>
                </a:ext>
              </a:extLst>
            </p:cNvPr>
            <p:cNvGrpSpPr/>
            <p:nvPr/>
          </p:nvGrpSpPr>
          <p:grpSpPr>
            <a:xfrm>
              <a:off x="945528" y="2266950"/>
              <a:ext cx="4769472" cy="2655461"/>
              <a:chOff x="0" y="-25212"/>
              <a:chExt cx="5852164" cy="4376172"/>
            </a:xfrm>
          </p:grpSpPr>
          <p:pic>
            <p:nvPicPr>
              <p:cNvPr id="36" name="Picture 35" descr="A picture containing wall, indoor&#10;&#10;Description generated with very high confidence">
                <a:extLst>
                  <a:ext uri="{FF2B5EF4-FFF2-40B4-BE49-F238E27FC236}">
                    <a16:creationId xmlns:a16="http://schemas.microsoft.com/office/drawing/2014/main" id="{1AB6D2F2-829D-4A28-8BB4-29FF880EC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926083" cy="2194560"/>
              </a:xfrm>
              <a:prstGeom prst="rect">
                <a:avLst/>
              </a:prstGeom>
            </p:spPr>
          </p:pic>
          <p:pic>
            <p:nvPicPr>
              <p:cNvPr id="37" name="Picture 36" descr="A picture containing wall, indoor&#10;&#10;Description generated with very high confidence">
                <a:extLst>
                  <a:ext uri="{FF2B5EF4-FFF2-40B4-BE49-F238E27FC236}">
                    <a16:creationId xmlns:a16="http://schemas.microsoft.com/office/drawing/2014/main" id="{A97BD38E-D541-47D7-BF61-B18C94694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082" y="-25212"/>
                <a:ext cx="2926082" cy="2194560"/>
              </a:xfrm>
              <a:prstGeom prst="rect">
                <a:avLst/>
              </a:prstGeom>
            </p:spPr>
          </p:pic>
          <p:pic>
            <p:nvPicPr>
              <p:cNvPr id="38" name="Picture 37" descr="A picture containing wall, indoor&#10;&#10;Description generated with very high confidence">
                <a:extLst>
                  <a:ext uri="{FF2B5EF4-FFF2-40B4-BE49-F238E27FC236}">
                    <a16:creationId xmlns:a16="http://schemas.microsoft.com/office/drawing/2014/main" id="{9C101EAF-B2B9-4E84-9974-FD160A1C8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156400"/>
                <a:ext cx="2926080" cy="2194560"/>
              </a:xfrm>
              <a:prstGeom prst="rect">
                <a:avLst/>
              </a:prstGeom>
            </p:spPr>
          </p:pic>
          <p:pic>
            <p:nvPicPr>
              <p:cNvPr id="39" name="Picture 38" descr="A picture containing indoor, wall&#10;&#10;Description generated with very high confidence">
                <a:extLst>
                  <a:ext uri="{FF2B5EF4-FFF2-40B4-BE49-F238E27FC236}">
                    <a16:creationId xmlns:a16="http://schemas.microsoft.com/office/drawing/2014/main" id="{368D85D6-538C-41AE-BDB6-D472FE1F5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080" y="2156400"/>
                <a:ext cx="2926080" cy="2194560"/>
              </a:xfrm>
              <a:prstGeom prst="rect">
                <a:avLst/>
              </a:prstGeom>
            </p:spPr>
          </p:pic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359D9D-17E0-450B-AC09-25999BA722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3734" y="510942"/>
                <a:ext cx="0" cy="322350"/>
              </a:xfrm>
              <a:prstGeom prst="straightConnector1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8BC65A3-7111-411D-8156-36A6ECBFF3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7747" y="765144"/>
                <a:ext cx="0" cy="1416991"/>
              </a:xfrm>
              <a:prstGeom prst="straightConnector1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900D6B0-1846-42C7-8307-8823592788BE}"/>
                  </a:ext>
                </a:extLst>
              </p:cNvPr>
              <p:cNvCxnSpPr>
                <a:cxnSpLocks/>
                <a:endCxn id="38" idx="3"/>
              </p:cNvCxnSpPr>
              <p:nvPr/>
            </p:nvCxnSpPr>
            <p:spPr>
              <a:xfrm flipH="1" flipV="1">
                <a:off x="2926080" y="3358938"/>
                <a:ext cx="2800" cy="635987"/>
              </a:xfrm>
              <a:prstGeom prst="straightConnector1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62">
                <a:extLst>
                  <a:ext uri="{FF2B5EF4-FFF2-40B4-BE49-F238E27FC236}">
                    <a16:creationId xmlns:a16="http://schemas.microsoft.com/office/drawing/2014/main" id="{A5D8BAB5-8110-441B-B001-374504CF23A3}"/>
                  </a:ext>
                </a:extLst>
              </p:cNvPr>
              <p:cNvSpPr txBox="1"/>
              <p:nvPr/>
            </p:nvSpPr>
            <p:spPr>
              <a:xfrm>
                <a:off x="2154210" y="413745"/>
                <a:ext cx="718309" cy="507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sz="1400" kern="12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10cm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Box 70">
                <a:extLst>
                  <a:ext uri="{FF2B5EF4-FFF2-40B4-BE49-F238E27FC236}">
                    <a16:creationId xmlns:a16="http://schemas.microsoft.com/office/drawing/2014/main" id="{90757E37-7231-4D2F-B325-11AED0BF6E5E}"/>
                  </a:ext>
                </a:extLst>
              </p:cNvPr>
              <p:cNvSpPr txBox="1"/>
              <p:nvPr/>
            </p:nvSpPr>
            <p:spPr>
              <a:xfrm>
                <a:off x="2210570" y="3341164"/>
                <a:ext cx="718309" cy="507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AU" sz="1400" kern="12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10cm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6B6783-1A0A-457E-B3BF-AB1DF65300B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283" y="2571750"/>
              <a:ext cx="37233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D152C2-BE1F-4589-8F1B-C0389AEF0EC3}"/>
                </a:ext>
              </a:extLst>
            </p:cNvPr>
            <p:cNvCxnSpPr>
              <a:cxnSpLocks/>
            </p:cNvCxnSpPr>
            <p:nvPr/>
          </p:nvCxnSpPr>
          <p:spPr>
            <a:xfrm>
              <a:off x="1333501" y="2746961"/>
              <a:ext cx="4038598" cy="0"/>
            </a:xfrm>
            <a:prstGeom prst="line">
              <a:avLst/>
            </a:prstGeom>
            <a:ln w="6350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4C545D-DB94-4FEA-AF94-6487C5E2C222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41" y="4248150"/>
              <a:ext cx="4389744" cy="0"/>
            </a:xfrm>
            <a:prstGeom prst="line">
              <a:avLst/>
            </a:prstGeom>
            <a:ln w="6350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C8CFAC-5864-4A9A-8267-80D2790476BA}"/>
                </a:ext>
              </a:extLst>
            </p:cNvPr>
            <p:cNvCxnSpPr>
              <a:cxnSpLocks/>
            </p:cNvCxnSpPr>
            <p:nvPr/>
          </p:nvCxnSpPr>
          <p:spPr>
            <a:xfrm>
              <a:off x="945528" y="4705350"/>
              <a:ext cx="4769468" cy="0"/>
            </a:xfrm>
            <a:prstGeom prst="line">
              <a:avLst/>
            </a:prstGeom>
            <a:ln w="6350">
              <a:solidFill>
                <a:schemeClr val="bg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85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F71CB-78E6-4179-A7E2-2CAB534FF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Speed Estimation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5406F-48B2-4126-8D88-CE31C9456D3E}"/>
              </a:ext>
            </a:extLst>
          </p:cNvPr>
          <p:cNvSpPr/>
          <p:nvPr/>
        </p:nvSpPr>
        <p:spPr>
          <a:xfrm>
            <a:off x="269558" y="12903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b="1" dirty="0">
                <a:solidFill>
                  <a:srgbClr val="3789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Obtaining Bird’s Eye view</a:t>
            </a:r>
            <a:endParaRPr lang="en-US" sz="2000" b="1" dirty="0">
              <a:solidFill>
                <a:srgbClr val="3789B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rgbClr val="3789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solidFill>
                <a:srgbClr val="3789B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D277-FC53-49A8-BFD7-C87762ADC594}"/>
              </a:ext>
            </a:extLst>
          </p:cNvPr>
          <p:cNvSpPr txBox="1"/>
          <p:nvPr/>
        </p:nvSpPr>
        <p:spPr>
          <a:xfrm>
            <a:off x="194778" y="1639743"/>
            <a:ext cx="89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planar </a:t>
            </a:r>
            <a:r>
              <a:rPr lang="en-US" dirty="0" err="1"/>
              <a:t>homography</a:t>
            </a:r>
            <a:r>
              <a:rPr lang="en-US" dirty="0"/>
              <a:t> relates the transformation between two planes in scale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59690-115D-4EA8-843F-A9775DA4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09075"/>
            <a:ext cx="3000375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1AACD-1088-4675-AF26-AA160B85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24" y="1986900"/>
            <a:ext cx="3355871" cy="1799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3B95B7-E637-41E5-84EA-F371FB10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0" y="4130732"/>
            <a:ext cx="1304925" cy="495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F4697-D536-4216-929F-F87525EED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961" y="3333794"/>
            <a:ext cx="1257300" cy="26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4DE30B-02BD-4014-ABB5-EFEA44FC2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317" y="3845929"/>
            <a:ext cx="2171700" cy="3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DE7684-6715-421B-B35F-3373E6048EC5}"/>
              </a:ext>
            </a:extLst>
          </p:cNvPr>
          <p:cNvSpPr txBox="1"/>
          <p:nvPr/>
        </p:nvSpPr>
        <p:spPr>
          <a:xfrm>
            <a:off x="3828216" y="4547496"/>
            <a:ext cx="424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 G- is projective </a:t>
            </a:r>
            <a:r>
              <a:rPr lang="en-US" dirty="0" err="1"/>
              <a:t>Homography</a:t>
            </a:r>
            <a:r>
              <a:rPr lang="en-US" dirty="0"/>
              <a:t> matrix</a:t>
            </a:r>
          </a:p>
          <a:p>
            <a:r>
              <a:rPr lang="en-US" dirty="0"/>
              <a:t>	      K – intrinsic Camera parameters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402837-2AFE-46E8-A697-FC5BD7FE0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317" y="2651277"/>
            <a:ext cx="1619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926E0-8385-460A-A200-0C738BDDE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2.3 Speed</a:t>
            </a:r>
            <a:r>
              <a:rPr lang="en-US" dirty="0"/>
              <a:t> </a:t>
            </a:r>
            <a:r>
              <a:rPr lang="en-US" b="1" dirty="0"/>
              <a:t>Estimation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7CF313-1C33-4474-BC00-902410D302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89" y="1500704"/>
            <a:ext cx="3552825" cy="1853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1D559B-86CC-4F03-A6FF-4C41B0D11FEA}"/>
                  </a:ext>
                </a:extLst>
              </p:cNvPr>
              <p:cNvSpPr/>
              <p:nvPr/>
            </p:nvSpPr>
            <p:spPr>
              <a:xfrm>
                <a:off x="269558" y="4281702"/>
                <a:ext cx="2016441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1D559B-86CC-4F03-A6FF-4C41B0D1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8" y="4281702"/>
                <a:ext cx="2016441" cy="391261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6B08AF-67D6-450A-B52D-86F50239AA25}"/>
                  </a:ext>
                </a:extLst>
              </p:cNvPr>
              <p:cNvSpPr txBox="1"/>
              <p:nvPr/>
            </p:nvSpPr>
            <p:spPr>
              <a:xfrm>
                <a:off x="272547" y="3249038"/>
                <a:ext cx="3552825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Obtain row and pitch(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from accelerometer to calculate [</a:t>
                </a:r>
                <a:r>
                  <a:rPr lang="en-US" i="1" dirty="0"/>
                  <a:t>R</a:t>
                </a:r>
                <a:r>
                  <a:rPr lang="en-US" dirty="0"/>
                  <a:t>] and [</a:t>
                </a:r>
                <a:r>
                  <a:rPr lang="en-US" i="1" dirty="0"/>
                  <a:t>t</a:t>
                </a:r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6B08AF-67D6-450A-B52D-86F50239A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47" y="3249038"/>
                <a:ext cx="3552825" cy="945259"/>
              </a:xfrm>
              <a:prstGeom prst="rect">
                <a:avLst/>
              </a:prstGeom>
              <a:blipFill>
                <a:blip r:embed="rId4"/>
                <a:stretch>
                  <a:fillRect l="-1201" t="-3226" r="-171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385844-F67D-4A7C-A240-1B13B3DE466B}"/>
                  </a:ext>
                </a:extLst>
              </p:cNvPr>
              <p:cNvSpPr/>
              <p:nvPr/>
            </p:nvSpPr>
            <p:spPr>
              <a:xfrm>
                <a:off x="2193130" y="3854800"/>
                <a:ext cx="1632242" cy="1119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385844-F67D-4A7C-A240-1B13B3DE4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30" y="3854800"/>
                <a:ext cx="1632242" cy="1119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048F77A-A68A-4679-8384-B5D49DDDED0D}"/>
              </a:ext>
            </a:extLst>
          </p:cNvPr>
          <p:cNvSpPr/>
          <p:nvPr/>
        </p:nvSpPr>
        <p:spPr>
          <a:xfrm>
            <a:off x="269558" y="108184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3789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Camera pose</a:t>
            </a:r>
          </a:p>
          <a:p>
            <a:r>
              <a:rPr lang="en-AU" sz="2000" b="1" dirty="0">
                <a:solidFill>
                  <a:srgbClr val="3789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solidFill>
                <a:srgbClr val="3789B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141EA-51DD-4DD1-97FC-CA276638DFE2}"/>
              </a:ext>
            </a:extLst>
          </p:cNvPr>
          <p:cNvSpPr/>
          <p:nvPr/>
        </p:nvSpPr>
        <p:spPr>
          <a:xfrm>
            <a:off x="4863743" y="114676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3789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 Camera pose</a:t>
            </a:r>
          </a:p>
          <a:p>
            <a:r>
              <a:rPr lang="en-AU" sz="2000" b="1" dirty="0">
                <a:solidFill>
                  <a:srgbClr val="3789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solidFill>
                <a:srgbClr val="3789B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222001-1EBD-43F5-839C-BAE57D0558D2}"/>
                  </a:ext>
                </a:extLst>
              </p:cNvPr>
              <p:cNvSpPr/>
              <p:nvPr/>
            </p:nvSpPr>
            <p:spPr>
              <a:xfrm>
                <a:off x="5088931" y="1500704"/>
                <a:ext cx="239437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222001-1EBD-43F5-839C-BAE57D055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31" y="1500704"/>
                <a:ext cx="239437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61FB90-2A29-45F9-83DD-4FF03AD46AA0}"/>
                  </a:ext>
                </a:extLst>
              </p:cNvPr>
              <p:cNvSpPr/>
              <p:nvPr/>
            </p:nvSpPr>
            <p:spPr>
              <a:xfrm>
                <a:off x="5199261" y="2396598"/>
                <a:ext cx="1431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baseline="30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61FB90-2A29-45F9-83DD-4FF03AD46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261" y="2396598"/>
                <a:ext cx="1431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D4DF89-BE63-4F99-AAD7-83E3B577D9E1}"/>
                  </a:ext>
                </a:extLst>
              </p:cNvPr>
              <p:cNvSpPr txBox="1"/>
              <p:nvPr/>
            </p:nvSpPr>
            <p:spPr>
              <a:xfrm>
                <a:off x="4711209" y="3028950"/>
                <a:ext cx="3981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=Rotation of 90</a:t>
                </a:r>
                <a:r>
                  <a:rPr lang="en-US" baseline="30000" dirty="0"/>
                  <a:t>o</a:t>
                </a:r>
                <a:r>
                  <a:rPr lang="en-US" dirty="0"/>
                  <a:t> in z axis followed </a:t>
                </a:r>
              </a:p>
              <a:p>
                <a:r>
                  <a:rPr lang="en-US" dirty="0"/>
                  <a:t>by a Rotation of 90</a:t>
                </a:r>
                <a:r>
                  <a:rPr lang="en-US" baseline="30000" dirty="0"/>
                  <a:t>o </a:t>
                </a:r>
                <a:r>
                  <a:rPr lang="en-US" dirty="0"/>
                  <a:t>along x axis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D4DF89-BE63-4F99-AAD7-83E3B577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09" y="3028950"/>
                <a:ext cx="3981154" cy="646331"/>
              </a:xfrm>
              <a:prstGeom prst="rect">
                <a:avLst/>
              </a:prstGeom>
              <a:blipFill>
                <a:blip r:embed="rId8"/>
                <a:stretch>
                  <a:fillRect l="-1378" t="-5660" r="-30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85D49-1834-4B6C-9F05-B9500F909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2.3 Speed</a:t>
            </a:r>
            <a:r>
              <a:rPr lang="en-US" dirty="0"/>
              <a:t> </a:t>
            </a:r>
            <a:r>
              <a:rPr lang="en-US" b="1" dirty="0"/>
              <a:t>Estimation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0BC2-F0A7-4F0E-8742-74B5415511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Distance and Speed 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ED165-F2E5-4B70-94F3-7C4B6ECA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200"/>
            <a:ext cx="9144000" cy="171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4BB257-EE6C-4B9E-9E6A-A4B108B1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24150"/>
            <a:ext cx="499915" cy="54259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400414-E095-4256-84D1-D8569B7A1E2E}"/>
              </a:ext>
            </a:extLst>
          </p:cNvPr>
          <p:cNvCxnSpPr>
            <a:cxnSpLocks/>
          </p:cNvCxnSpPr>
          <p:nvPr/>
        </p:nvCxnSpPr>
        <p:spPr>
          <a:xfrm>
            <a:off x="5943600" y="2768523"/>
            <a:ext cx="0" cy="60939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C5EE3-0D04-4917-82EE-FC7796ADEF87}"/>
              </a:ext>
            </a:extLst>
          </p:cNvPr>
          <p:cNvCxnSpPr>
            <a:cxnSpLocks/>
          </p:cNvCxnSpPr>
          <p:nvPr/>
        </p:nvCxnSpPr>
        <p:spPr>
          <a:xfrm>
            <a:off x="8127784" y="3271022"/>
            <a:ext cx="0" cy="14573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47C040-9B9C-4376-931E-B3302FFC7D25}"/>
              </a:ext>
            </a:extLst>
          </p:cNvPr>
          <p:cNvSpPr txBox="1"/>
          <p:nvPr/>
        </p:nvSpPr>
        <p:spPr>
          <a:xfrm>
            <a:off x="8236780" y="308604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F95BB8-A267-4D9F-BC2F-6B09A919C0DD}"/>
                  </a:ext>
                </a:extLst>
              </p:cNvPr>
              <p:cNvSpPr/>
              <p:nvPr/>
            </p:nvSpPr>
            <p:spPr>
              <a:xfrm>
                <a:off x="2923699" y="3701091"/>
                <a:ext cx="3136115" cy="560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𝑖𝑛𝑠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1F95BB8-A267-4D9F-BC2F-6B09A919C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99" y="3701091"/>
                <a:ext cx="3136115" cy="56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89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5086107-E411-42C6-A140-426382F63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3167" y="1175843"/>
            <a:ext cx="3971757" cy="116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E244B6-2296-49A0-AFF0-D3229B5460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123951"/>
            <a:ext cx="3810000" cy="12192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27222-BB87-40D5-8D76-65DB652DD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Length and height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13C8-971F-40DB-B2F8-E0BCF1FAEC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044" y="2343151"/>
            <a:ext cx="3793958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ACB9B-B473-40D4-984C-55F0B2311B4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8600" y="3562351"/>
            <a:ext cx="3429001" cy="13830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68B24C-FD2B-4157-9AA3-E3E43934B370}"/>
              </a:ext>
            </a:extLst>
          </p:cNvPr>
          <p:cNvCxnSpPr>
            <a:cxnSpLocks/>
          </p:cNvCxnSpPr>
          <p:nvPr/>
        </p:nvCxnSpPr>
        <p:spPr>
          <a:xfrm>
            <a:off x="457200" y="1759240"/>
            <a:ext cx="117764" cy="16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76">
            <a:extLst>
              <a:ext uri="{FF2B5EF4-FFF2-40B4-BE49-F238E27FC236}">
                <a16:creationId xmlns:a16="http://schemas.microsoft.com/office/drawing/2014/main" id="{173AECC6-7467-426B-80CD-103CDC4F9F77}"/>
              </a:ext>
            </a:extLst>
          </p:cNvPr>
          <p:cNvSpPr txBox="1"/>
          <p:nvPr/>
        </p:nvSpPr>
        <p:spPr>
          <a:xfrm>
            <a:off x="149076" y="1450340"/>
            <a:ext cx="1048905" cy="2684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vehicle 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E59B5E-95F0-4665-B440-48B8832ED2C4}"/>
              </a:ext>
            </a:extLst>
          </p:cNvPr>
          <p:cNvCxnSpPr>
            <a:cxnSpLocks/>
          </p:cNvCxnSpPr>
          <p:nvPr/>
        </p:nvCxnSpPr>
        <p:spPr>
          <a:xfrm>
            <a:off x="850582" y="1238856"/>
            <a:ext cx="521018" cy="13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78">
            <a:extLst>
              <a:ext uri="{FF2B5EF4-FFF2-40B4-BE49-F238E27FC236}">
                <a16:creationId xmlns:a16="http://schemas.microsoft.com/office/drawing/2014/main" id="{1C6BB452-741C-415F-8B98-13CD9D66AE52}"/>
              </a:ext>
            </a:extLst>
          </p:cNvPr>
          <p:cNvSpPr txBox="1"/>
          <p:nvPr/>
        </p:nvSpPr>
        <p:spPr>
          <a:xfrm>
            <a:off x="-76200" y="1039986"/>
            <a:ext cx="1728932" cy="30133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S1 and S2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1">
            <a:extLst>
              <a:ext uri="{FF2B5EF4-FFF2-40B4-BE49-F238E27FC236}">
                <a16:creationId xmlns:a16="http://schemas.microsoft.com/office/drawing/2014/main" id="{96A34427-4207-4AC9-ACC0-972B6C3B99D3}"/>
              </a:ext>
            </a:extLst>
          </p:cNvPr>
          <p:cNvSpPr txBox="1"/>
          <p:nvPr/>
        </p:nvSpPr>
        <p:spPr>
          <a:xfrm>
            <a:off x="2893291" y="1737014"/>
            <a:ext cx="688109" cy="30133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Gantry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F0A7BF-AB57-46E3-BF2D-2E47C4B9047C}"/>
              </a:ext>
            </a:extLst>
          </p:cNvPr>
          <p:cNvCxnSpPr/>
          <p:nvPr/>
        </p:nvCxnSpPr>
        <p:spPr>
          <a:xfrm flipH="1" flipV="1">
            <a:off x="2144654" y="1755111"/>
            <a:ext cx="663286" cy="1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83">
            <a:extLst>
              <a:ext uri="{FF2B5EF4-FFF2-40B4-BE49-F238E27FC236}">
                <a16:creationId xmlns:a16="http://schemas.microsoft.com/office/drawing/2014/main" id="{38B70A23-1378-4ED0-BC5E-1DD47121C943}"/>
              </a:ext>
            </a:extLst>
          </p:cNvPr>
          <p:cNvSpPr txBox="1"/>
          <p:nvPr/>
        </p:nvSpPr>
        <p:spPr>
          <a:xfrm>
            <a:off x="2590800" y="2801795"/>
            <a:ext cx="876935" cy="33147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= t1</a:t>
            </a: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84">
            <a:extLst>
              <a:ext uri="{FF2B5EF4-FFF2-40B4-BE49-F238E27FC236}">
                <a16:creationId xmlns:a16="http://schemas.microsoft.com/office/drawing/2014/main" id="{B825FAFF-31DC-4F55-9D59-62AD224F1044}"/>
              </a:ext>
            </a:extLst>
          </p:cNvPr>
          <p:cNvSpPr txBox="1"/>
          <p:nvPr/>
        </p:nvSpPr>
        <p:spPr>
          <a:xfrm>
            <a:off x="2601191" y="4019549"/>
            <a:ext cx="876935" cy="33147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= t2</a:t>
            </a:r>
            <a:endParaRPr lang="en-US" sz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0">
                <a:extLst>
                  <a:ext uri="{FF2B5EF4-FFF2-40B4-BE49-F238E27FC236}">
                    <a16:creationId xmlns:a16="http://schemas.microsoft.com/office/drawing/2014/main" id="{F26AABDB-874D-4E00-8C18-24C7EFFF5B56}"/>
                  </a:ext>
                </a:extLst>
              </p:cNvPr>
              <p:cNvSpPr txBox="1"/>
              <p:nvPr/>
            </p:nvSpPr>
            <p:spPr>
              <a:xfrm>
                <a:off x="5701230" y="1567816"/>
                <a:ext cx="876935" cy="3314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120">
                <a:extLst>
                  <a:ext uri="{FF2B5EF4-FFF2-40B4-BE49-F238E27FC236}">
                    <a16:creationId xmlns:a16="http://schemas.microsoft.com/office/drawing/2014/main" id="{F26AABDB-874D-4E00-8C18-24C7EFFF5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30" y="1567816"/>
                <a:ext cx="876935" cy="331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112E13-D222-4AB4-B485-40EE98C98E7E}"/>
              </a:ext>
            </a:extLst>
          </p:cNvPr>
          <p:cNvCxnSpPr>
            <a:cxnSpLocks/>
          </p:cNvCxnSpPr>
          <p:nvPr/>
        </p:nvCxnSpPr>
        <p:spPr>
          <a:xfrm flipH="1">
            <a:off x="6373743" y="1540827"/>
            <a:ext cx="12700" cy="388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3A6E6F-6DB8-47D7-BDD1-17485582298C}"/>
                  </a:ext>
                </a:extLst>
              </p:cNvPr>
              <p:cNvSpPr/>
              <p:nvPr/>
            </p:nvSpPr>
            <p:spPr>
              <a:xfrm>
                <a:off x="3846365" y="2991575"/>
                <a:ext cx="2285626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3A6E6F-6DB8-47D7-BDD1-17485582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65" y="2991575"/>
                <a:ext cx="2285626" cy="411651"/>
              </a:xfrm>
              <a:prstGeom prst="rect">
                <a:avLst/>
              </a:prstGeom>
              <a:blipFill>
                <a:blip r:embed="rId7"/>
                <a:stretch>
                  <a:fillRect t="-153731" r="-27200" b="-2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37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574B49-06C8-4496-BF91-26B7C1A0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558" y="336182"/>
            <a:ext cx="5308282" cy="737711"/>
          </a:xfrm>
        </p:spPr>
        <p:txBody>
          <a:bodyPr/>
          <a:lstStyle/>
          <a:p>
            <a:r>
              <a:rPr lang="en-US" b="1" dirty="0"/>
              <a:t>2.2 Vehicle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50E72-0AAD-474E-9D52-7A5214A05644}"/>
              </a:ext>
            </a:extLst>
          </p:cNvPr>
          <p:cNvSpPr/>
          <p:nvPr/>
        </p:nvSpPr>
        <p:spPr>
          <a:xfrm>
            <a:off x="533400" y="1115675"/>
            <a:ext cx="2657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DAE"/>
                </a:solidFill>
              </a:rPr>
              <a:t>Augmented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D3E43-AF45-4BD6-A90E-96A7DDF3F13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9673" y="1537850"/>
            <a:ext cx="2657138" cy="2362200"/>
          </a:xfrm>
          <a:prstGeom prst="rect">
            <a:avLst/>
          </a:prstGeom>
          <a:noFill/>
          <a:ln>
            <a:noFill/>
            <a:prstDash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DEFD43-7D75-47F7-9FC2-1E99340C6175}"/>
                  </a:ext>
                </a:extLst>
              </p:cNvPr>
              <p:cNvSpPr/>
              <p:nvPr/>
            </p:nvSpPr>
            <p:spPr>
              <a:xfrm>
                <a:off x="269558" y="3779039"/>
                <a:ext cx="3273845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DEFD43-7D75-47F7-9FC2-1E99340C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8" y="3779039"/>
                <a:ext cx="3273845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3">
            <a:extLst>
              <a:ext uri="{FF2B5EF4-FFF2-40B4-BE49-F238E27FC236}">
                <a16:creationId xmlns:a16="http://schemas.microsoft.com/office/drawing/2014/main" id="{84ABEF5F-5EDC-4515-8365-B878EDEBE79A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19600" y="1261275"/>
            <a:ext cx="3273845" cy="2468233"/>
          </a:xfrm>
          <a:prstGeom prst="rect">
            <a:avLst/>
          </a:prstGeom>
          <a:noFill/>
          <a:ln>
            <a:noFill/>
            <a:prstDash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812BC8-1D18-42C3-9999-5954BB2C541E}"/>
                  </a:ext>
                </a:extLst>
              </p:cNvPr>
              <p:cNvSpPr/>
              <p:nvPr/>
            </p:nvSpPr>
            <p:spPr>
              <a:xfrm>
                <a:off x="3517684" y="3603927"/>
                <a:ext cx="4572000" cy="15201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Euclidean distance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AU" baseline="30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test sample with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features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AU" baseline="300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training sample with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AU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features</a:t>
                </a:r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812BC8-1D18-42C3-9999-5954BB2C5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84" y="3603927"/>
                <a:ext cx="4572000" cy="1520160"/>
              </a:xfrm>
              <a:prstGeom prst="rect">
                <a:avLst/>
              </a:prstGeom>
              <a:blipFill>
                <a:blip r:embed="rId5"/>
                <a:stretch>
                  <a:fillRect l="-1067" t="-2000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59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574B49-06C8-4496-BF91-26B7C1A0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2.2 Vehicle Classification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F4EC80-A5F8-489A-AD4C-74836D304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" y="2175620"/>
            <a:ext cx="8319621" cy="3225701"/>
          </a:xfrm>
        </p:spPr>
        <p:txBody>
          <a:bodyPr/>
          <a:lstStyle/>
          <a:p>
            <a:r>
              <a:rPr lang="en-AU" dirty="0"/>
              <a:t>Due to restricted memory (1GB Ram) and limited processor speed of the Raspberry pi 3 microcontroller, training and testing large neural networks is not possible. </a:t>
            </a:r>
          </a:p>
          <a:p>
            <a:r>
              <a:rPr lang="en-AU" dirty="0"/>
              <a:t>Therefore, the </a:t>
            </a:r>
            <a:r>
              <a:rPr lang="en-AU" dirty="0" err="1"/>
              <a:t>LeNet</a:t>
            </a:r>
            <a:r>
              <a:rPr lang="en-AU" dirty="0"/>
              <a:t> architecture[1] was implemented to classify vehicles in real time due to its computational efficiency, and smaller processing footprint.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3B592-71A1-4AAB-89A2-E78255822301}"/>
              </a:ext>
            </a:extLst>
          </p:cNvPr>
          <p:cNvSpPr/>
          <p:nvPr/>
        </p:nvSpPr>
        <p:spPr>
          <a:xfrm>
            <a:off x="253516" y="1123950"/>
            <a:ext cx="2793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DAE"/>
                </a:solidFill>
              </a:rPr>
              <a:t>Vision Based System</a:t>
            </a:r>
          </a:p>
        </p:txBody>
      </p:sp>
      <p:pic>
        <p:nvPicPr>
          <p:cNvPr id="5" name="Picture 4" descr="Figure 2: The LeNet architecture consists of two sets of convolutional, activation, and pooling layers, followed by a fully-connected layer, activation, another fully-connected, and finally a softmax classifier (image source).">
            <a:extLst>
              <a:ext uri="{FF2B5EF4-FFF2-40B4-BE49-F238E27FC236}">
                <a16:creationId xmlns:a16="http://schemas.microsoft.com/office/drawing/2014/main" id="{E5D53A5E-125A-4E5D-A22D-CEB9616828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65245"/>
            <a:ext cx="3505200" cy="1051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62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9B95-C3BF-455F-8C32-86EFB900A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003" y="1885633"/>
            <a:ext cx="4450397" cy="106680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1.0	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517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56990-08B9-406E-9C24-B78614B17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2.2 Vehicle Classification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B22D-5280-4F37-A5EA-4CADA176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732220"/>
            <a:ext cx="8319621" cy="3225701"/>
          </a:xfrm>
        </p:spPr>
        <p:txBody>
          <a:bodyPr/>
          <a:lstStyle/>
          <a:p>
            <a:r>
              <a:rPr lang="en-US" dirty="0"/>
              <a:t>Obtain cropped images from vehicle detection algorithm</a:t>
            </a:r>
          </a:p>
          <a:p>
            <a:r>
              <a:rPr lang="en-AU" dirty="0"/>
              <a:t>The algorithm was run at different lighting conditions and at different camera angles to improve the training accuracy of the model.</a:t>
            </a:r>
            <a:endParaRPr lang="en-US" dirty="0"/>
          </a:p>
          <a:p>
            <a:r>
              <a:rPr lang="en-AU" dirty="0"/>
              <a:t>The pictures were pruned to remove irrelevant images and several datasets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3CD96-805B-4125-B3F2-3AF6B13AF658}"/>
              </a:ext>
            </a:extLst>
          </p:cNvPr>
          <p:cNvSpPr/>
          <p:nvPr/>
        </p:nvSpPr>
        <p:spPr>
          <a:xfrm>
            <a:off x="300038" y="1119485"/>
            <a:ext cx="2526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DAE"/>
                </a:solidFill>
              </a:rPr>
              <a:t>Creating a Dataset</a:t>
            </a:r>
          </a:p>
        </p:txBody>
      </p:sp>
    </p:spTree>
    <p:extLst>
      <p:ext uri="{BB962C8B-B14F-4D97-AF65-F5344CB8AC3E}">
        <p14:creationId xmlns:p14="http://schemas.microsoft.com/office/powerpoint/2010/main" val="425029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9B95-C3BF-455F-8C32-86EFB900A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003" y="1885633"/>
            <a:ext cx="8107997" cy="1066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3.0		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4402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12A63-727F-4E7E-A55D-6EB68F1AE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3.1  Performance of Speed Estimation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07A870-9A27-4C27-A6CF-3DF94A2C44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7744153"/>
              </p:ext>
            </p:extLst>
          </p:nvPr>
        </p:nvGraphicFramePr>
        <p:xfrm>
          <a:off x="254000" y="1319213"/>
          <a:ext cx="7594600" cy="3601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54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403D-6492-4613-BC58-2641D3EC8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3.2  Performance of Augmented System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60C858-2BFF-4CD9-A9E2-888A4933A9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8428629"/>
              </p:ext>
            </p:extLst>
          </p:nvPr>
        </p:nvGraphicFramePr>
        <p:xfrm>
          <a:off x="254000" y="1319212"/>
          <a:ext cx="5994400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1994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62619-5340-4870-9292-453071B58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3.3  Evaluation of CNN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CF17A0-D9CB-49A9-8899-76764C605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3696"/>
              </p:ext>
            </p:extLst>
          </p:nvPr>
        </p:nvGraphicFramePr>
        <p:xfrm>
          <a:off x="269558" y="1123950"/>
          <a:ext cx="6817042" cy="396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129">
                  <a:extLst>
                    <a:ext uri="{9D8B030D-6E8A-4147-A177-3AD203B41FA5}">
                      <a16:colId xmlns:a16="http://schemas.microsoft.com/office/drawing/2014/main" val="275296156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732203235"/>
                    </a:ext>
                  </a:extLst>
                </a:gridCol>
                <a:gridCol w="928746">
                  <a:extLst>
                    <a:ext uri="{9D8B030D-6E8A-4147-A177-3AD203B41FA5}">
                      <a16:colId xmlns:a16="http://schemas.microsoft.com/office/drawing/2014/main" val="2533290841"/>
                    </a:ext>
                  </a:extLst>
                </a:gridCol>
                <a:gridCol w="928746">
                  <a:extLst>
                    <a:ext uri="{9D8B030D-6E8A-4147-A177-3AD203B41FA5}">
                      <a16:colId xmlns:a16="http://schemas.microsoft.com/office/drawing/2014/main" val="1331312298"/>
                    </a:ext>
                  </a:extLst>
                </a:gridCol>
                <a:gridCol w="932142">
                  <a:extLst>
                    <a:ext uri="{9D8B030D-6E8A-4147-A177-3AD203B41FA5}">
                      <a16:colId xmlns:a16="http://schemas.microsoft.com/office/drawing/2014/main" val="1158878016"/>
                    </a:ext>
                  </a:extLst>
                </a:gridCol>
                <a:gridCol w="847249">
                  <a:extLst>
                    <a:ext uri="{9D8B030D-6E8A-4147-A177-3AD203B41FA5}">
                      <a16:colId xmlns:a16="http://schemas.microsoft.com/office/drawing/2014/main" val="1592968021"/>
                    </a:ext>
                  </a:extLst>
                </a:gridCol>
                <a:gridCol w="1013639">
                  <a:extLst>
                    <a:ext uri="{9D8B030D-6E8A-4147-A177-3AD203B41FA5}">
                      <a16:colId xmlns:a16="http://schemas.microsoft.com/office/drawing/2014/main" val="3444720495"/>
                    </a:ext>
                  </a:extLst>
                </a:gridCol>
                <a:gridCol w="643500">
                  <a:extLst>
                    <a:ext uri="{9D8B030D-6E8A-4147-A177-3AD203B41FA5}">
                      <a16:colId xmlns:a16="http://schemas.microsoft.com/office/drawing/2014/main" val="3262635222"/>
                    </a:ext>
                  </a:extLst>
                </a:gridCol>
              </a:tblGrid>
              <a:tr h="4095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Size of Image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Epochs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classes</a:t>
                      </a:r>
                    </a:p>
                  </a:txBody>
                  <a:tcPr marL="42738" marR="4273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Validation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Duration (s)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Size (MB)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extLst>
                  <a:ext uri="{0D108BD9-81ED-4DB2-BD59-A6C34878D82A}">
                    <a16:rowId xmlns:a16="http://schemas.microsoft.com/office/drawing/2014/main" val="1449704989"/>
                  </a:ext>
                </a:extLst>
              </a:tr>
              <a:tr h="511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28x28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87.04%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88.01%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7.134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14.3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extLst>
                  <a:ext uri="{0D108BD9-81ED-4DB2-BD59-A6C34878D82A}">
                    <a16:rowId xmlns:a16="http://schemas.microsoft.com/office/drawing/2014/main" val="2738385049"/>
                  </a:ext>
                </a:extLst>
              </a:tr>
              <a:tr h="614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28x28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85.06%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87.67%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10.556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14.3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extLst>
                  <a:ext uri="{0D108BD9-81ED-4DB2-BD59-A6C34878D82A}">
                    <a16:rowId xmlns:a16="http://schemas.microsoft.com/office/drawing/2014/main" val="3831865761"/>
                  </a:ext>
                </a:extLst>
              </a:tr>
              <a:tr h="511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28x28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50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</a:rPr>
                        <a:t>93.18%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</a:rPr>
                        <a:t>95.67%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</a:rPr>
                        <a:t>17.77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200" b="1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</a:rPr>
                        <a:t>14.3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extLst>
                  <a:ext uri="{0D108BD9-81ED-4DB2-BD59-A6C34878D82A}">
                    <a16:rowId xmlns:a16="http://schemas.microsoft.com/office/drawing/2014/main" val="1205052117"/>
                  </a:ext>
                </a:extLst>
              </a:tr>
              <a:tr h="6387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28x28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93.81%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91.73%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21.747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14.3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extLst>
                  <a:ext uri="{0D108BD9-81ED-4DB2-BD59-A6C34878D82A}">
                    <a16:rowId xmlns:a16="http://schemas.microsoft.com/office/drawing/2014/main" val="2425201221"/>
                  </a:ext>
                </a:extLst>
              </a:tr>
              <a:tr h="6387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64x64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88.37%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87.69%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63.782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73.6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extLst>
                  <a:ext uri="{0D108BD9-81ED-4DB2-BD59-A6C34878D82A}">
                    <a16:rowId xmlns:a16="http://schemas.microsoft.com/office/drawing/2014/main" val="3072125283"/>
                  </a:ext>
                </a:extLst>
              </a:tr>
              <a:tr h="6387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128x128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88.37%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87.69%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183.465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738" marR="42738" marT="0" marB="0"/>
                </a:tc>
                <a:extLst>
                  <a:ext uri="{0D108BD9-81ED-4DB2-BD59-A6C34878D82A}">
                    <a16:rowId xmlns:a16="http://schemas.microsoft.com/office/drawing/2014/main" val="306797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16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84079-BC61-4B53-8415-04A0443ED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3.4 Performance of vision Based System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FD378C-C06D-41FA-818F-3B0BFCAA63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9876871"/>
              </p:ext>
            </p:extLst>
          </p:nvPr>
        </p:nvGraphicFramePr>
        <p:xfrm>
          <a:off x="254000" y="1319212"/>
          <a:ext cx="6985000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014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88938-55F3-4633-BF1A-B51120814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3.5  Classification Accuracy at Different Camera Angles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D7A2C0-373D-4FDF-97D3-942C323C60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2832331"/>
              </p:ext>
            </p:extLst>
          </p:nvPr>
        </p:nvGraphicFramePr>
        <p:xfrm>
          <a:off x="254000" y="1319212"/>
          <a:ext cx="6375400" cy="35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76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1DFA0-12AD-4775-B6C5-91A7C42E7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3.6  Classification Accuracy at Different Camera Angles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243AF-4CA9-498D-8BBC-4033EEFB12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2628281"/>
              </p:ext>
            </p:extLst>
          </p:nvPr>
        </p:nvGraphicFramePr>
        <p:xfrm>
          <a:off x="269558" y="1266826"/>
          <a:ext cx="6486842" cy="35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512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437573-3812-49A8-A3A9-FA0CE50EF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3.7 Additional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9D98-EA9C-4B6D-8BC9-290B03E18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Shadow Elimination using OpenCV foreground Background detection libraries.</a:t>
            </a:r>
          </a:p>
          <a:p>
            <a:r>
              <a:rPr lang="en-US" dirty="0"/>
              <a:t>The raspberry pi and sensors can be integrated into one device to allow easy Installation of the system at highway gantries</a:t>
            </a:r>
          </a:p>
          <a:p>
            <a:r>
              <a:rPr lang="en-US" dirty="0"/>
              <a:t>The use of accelerometer allows direct implementation of the algorithms created since the calibration is performed automatically.</a:t>
            </a:r>
          </a:p>
          <a:p>
            <a:r>
              <a:rPr lang="en-US" dirty="0"/>
              <a:t>The use of inexpensive sensors and Microcontroller allow the system to be implemented at a Low-Cost. </a:t>
            </a:r>
          </a:p>
        </p:txBody>
      </p:sp>
    </p:spTree>
    <p:extLst>
      <p:ext uri="{BB962C8B-B14F-4D97-AF65-F5344CB8AC3E}">
        <p14:creationId xmlns:p14="http://schemas.microsoft.com/office/powerpoint/2010/main" val="395949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8521B-246A-4AF4-B508-634DFF724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3.8 Possible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739F-F872-434C-8151-EDD84BD7A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Highway toll Gate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Traffic Light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Traffic Surveillance Systems</a:t>
            </a:r>
          </a:p>
        </p:txBody>
      </p:sp>
      <p:pic>
        <p:nvPicPr>
          <p:cNvPr id="4" name="Picture 3" descr="C:\Users\user\AppData\Local\Microsoft\Windows\INetCache\Content.MSO\C1B92B04.tmp">
            <a:extLst>
              <a:ext uri="{FF2B5EF4-FFF2-40B4-BE49-F238E27FC236}">
                <a16:creationId xmlns:a16="http://schemas.microsoft.com/office/drawing/2014/main" id="{3DE8A41F-103E-44BE-B973-316BDCCBD4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30" y="3314701"/>
            <a:ext cx="244117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4EDE5-5B2B-4CA0-AD75-8A608921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4700"/>
            <a:ext cx="268883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9B3E2-3D48-4E03-8288-7E2A2E4C6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23" y="330517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4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149B7-4371-4573-BCA8-52BB5AD1A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558" y="285750"/>
            <a:ext cx="5308282" cy="737711"/>
          </a:xfrm>
        </p:spPr>
        <p:txBody>
          <a:bodyPr/>
          <a:lstStyle/>
          <a:p>
            <a:r>
              <a:rPr lang="en-US" b="1" dirty="0"/>
              <a:t>1.1 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1F37-DC24-40A6-A979-2A8E064C0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319" y="1319865"/>
            <a:ext cx="7899082" cy="3225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Increase in number of vehicles leads to serious problems such as vehicle congestions, vehicle theft and accidents.</a:t>
            </a:r>
          </a:p>
          <a:p>
            <a:r>
              <a:rPr lang="en-US" dirty="0"/>
              <a:t>Statistic facts in Malaysia [1]: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2004 : 13 million vehicles, 326,815 road crashes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2014 : 25 million vehicles, 476,196 road crashes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20.4 % of these accidents have been fatal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There is a clear need for a reliable and efficient traffic surveillance system to manage and control urban traffic distributions.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8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3.9 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318" y="1319865"/>
            <a:ext cx="8319621" cy="2623485"/>
          </a:xfrm>
        </p:spPr>
        <p:txBody>
          <a:bodyPr/>
          <a:lstStyle/>
          <a:p>
            <a:r>
              <a:rPr lang="en-AU" dirty="0"/>
              <a:t>Implement classification algorithm on vehicles of classes 1 and 6</a:t>
            </a:r>
          </a:p>
          <a:p>
            <a:r>
              <a:rPr lang="en-AU" dirty="0"/>
              <a:t>Implement the system to classify and estimate speeds of multiple vehicles simultaneously.</a:t>
            </a:r>
          </a:p>
          <a:p>
            <a:r>
              <a:rPr lang="en-AU" dirty="0"/>
              <a:t>Vehicle Tracking </a:t>
            </a:r>
          </a:p>
          <a:p>
            <a:r>
              <a:rPr lang="en-AU" dirty="0"/>
              <a:t>Accident Detection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FCDC7-5CE2-4AFD-80FC-F845B1581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99" b="16341"/>
          <a:stretch/>
        </p:blipFill>
        <p:spPr>
          <a:xfrm>
            <a:off x="3180081" y="3632150"/>
            <a:ext cx="3975507" cy="151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F2791-5029-491D-AF85-E75EB0A8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3851" y="4051312"/>
            <a:ext cx="1182539" cy="8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EF9E5E-82F1-4EC6-96A8-2D84167D03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Developed several algorithms for vehicle detection, classification and speed estimation.</a:t>
            </a:r>
          </a:p>
          <a:p>
            <a:r>
              <a:rPr lang="en-US" dirty="0"/>
              <a:t>Application of the algorithms in real time.</a:t>
            </a:r>
          </a:p>
          <a:p>
            <a:r>
              <a:rPr lang="en-US" dirty="0"/>
              <a:t>Obtained maximum  accuracy of 87.05% for speed estimation and 85.8% accuracy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Able to provide vital information required by Intelligent transportation System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9B95-C3BF-455F-8C32-86EFB900A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301" y="133350"/>
            <a:ext cx="8641398" cy="46942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4.0  Conclusion</a:t>
            </a:r>
          </a:p>
        </p:txBody>
      </p:sp>
    </p:spTree>
    <p:extLst>
      <p:ext uri="{BB962C8B-B14F-4D97-AF65-F5344CB8AC3E}">
        <p14:creationId xmlns:p14="http://schemas.microsoft.com/office/powerpoint/2010/main" val="291715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2270-7347-4543-B554-69C6F8515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[1] </a:t>
            </a:r>
            <a:r>
              <a:rPr lang="en-US" sz="1600" dirty="0" err="1"/>
              <a:t>Abdelfatah</a:t>
            </a:r>
            <a:r>
              <a:rPr lang="en-US" sz="1600" dirty="0"/>
              <a:t>, A., 2016. TRAFFIC FATALITY CAUSES AND TRENDS IN MALAYSIA.</a:t>
            </a:r>
            <a:endParaRPr lang="en-A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AU" sz="1600" dirty="0"/>
              <a:t>[2] </a:t>
            </a:r>
            <a:r>
              <a:rPr lang="en-AU" sz="1600" dirty="0" err="1"/>
              <a:t>LeCun</a:t>
            </a:r>
            <a:r>
              <a:rPr lang="en-AU" sz="1600" dirty="0"/>
              <a:t>, Y., </a:t>
            </a:r>
            <a:r>
              <a:rPr lang="en-AU" sz="1600" dirty="0" err="1"/>
              <a:t>Bottou</a:t>
            </a:r>
            <a:r>
              <a:rPr lang="en-AU" sz="1600" dirty="0"/>
              <a:t>, L., </a:t>
            </a:r>
            <a:r>
              <a:rPr lang="en-AU" sz="1600" dirty="0" err="1"/>
              <a:t>Bengio</a:t>
            </a:r>
            <a:r>
              <a:rPr lang="en-AU" sz="1600" dirty="0"/>
              <a:t>, Y. and Haffner, P., 1998. Gradient-based learning applied to document recognition. Proceedings of the IEEE, 86(11), pp.2278-2324.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[3] </a:t>
            </a:r>
            <a:r>
              <a:rPr lang="en-AU" sz="1600" dirty="0"/>
              <a:t>Tuohy, S., </a:t>
            </a:r>
            <a:r>
              <a:rPr lang="en-AU" sz="1600" dirty="0" err="1"/>
              <a:t>O'Cualain</a:t>
            </a:r>
            <a:r>
              <a:rPr lang="en-AU" sz="1600" dirty="0"/>
              <a:t>, D., Jones, E. and </a:t>
            </a:r>
            <a:r>
              <a:rPr lang="en-AU" sz="1600" dirty="0" err="1"/>
              <a:t>Glavin</a:t>
            </a:r>
            <a:r>
              <a:rPr lang="en-AU" sz="1600" dirty="0"/>
              <a:t>, M., 2010. Distance determination for an automobile environment using inverse perspective mapping in OpenCV.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[4]Okabe, A., Boots, B., Sugihara, K. and Chiu, S.N., 2009. Spatial tessellations: concepts and applications of Voronoi diagrams (Vol. 501). John Wiley &amp; Sons.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3DFB3E-4A02-4B41-8A81-7068CC668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5.0 References </a:t>
            </a:r>
          </a:p>
        </p:txBody>
      </p:sp>
    </p:spTree>
    <p:extLst>
      <p:ext uri="{BB962C8B-B14F-4D97-AF65-F5344CB8AC3E}">
        <p14:creationId xmlns:p14="http://schemas.microsoft.com/office/powerpoint/2010/main" val="274540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77925"/>
            <a:ext cx="4097338" cy="1028541"/>
          </a:xfrm>
        </p:spPr>
        <p:txBody>
          <a:bodyPr/>
          <a:lstStyle/>
          <a:p>
            <a:r>
              <a:rPr lang="en-US" sz="2400" dirty="0"/>
              <a:t>Thank you for listening!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6317717-54F7-43E3-8D7D-B34999FABCA0}"/>
              </a:ext>
            </a:extLst>
          </p:cNvPr>
          <p:cNvSpPr txBox="1">
            <a:spLocks/>
          </p:cNvSpPr>
          <p:nvPr/>
        </p:nvSpPr>
        <p:spPr>
          <a:xfrm>
            <a:off x="838200" y="2206466"/>
            <a:ext cx="535224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Question and Answer Session</a:t>
            </a:r>
          </a:p>
        </p:txBody>
      </p:sp>
    </p:spTree>
    <p:extLst>
      <p:ext uri="{BB962C8B-B14F-4D97-AF65-F5344CB8AC3E}">
        <p14:creationId xmlns:p14="http://schemas.microsoft.com/office/powerpoint/2010/main" val="2296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F32D2-41D2-480C-988C-20DE78751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28" y="361951"/>
            <a:ext cx="5308282" cy="533400"/>
          </a:xfrm>
        </p:spPr>
        <p:txBody>
          <a:bodyPr/>
          <a:lstStyle/>
          <a:p>
            <a:r>
              <a:rPr lang="en-MY" b="1" dirty="0"/>
              <a:t>1.2  Intelligent Transportation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0AA4-8974-4DFD-A755-40D4EA64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318" y="1200150"/>
            <a:ext cx="8319621" cy="3225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Intelligent Transportation systems (ITS) have been implemented on ground vehicles to improve safety, mobility and efficiency by obtaining important traffic information such as: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Traffic flow density,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 Length of vehicle ques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 Speed of the flow of traffic</a:t>
            </a:r>
          </a:p>
          <a:p>
            <a:pPr>
              <a:lnSpc>
                <a:spcPct val="150000"/>
              </a:lnSpc>
            </a:pPr>
            <a:r>
              <a:rPr lang="en-AU" dirty="0"/>
              <a:t>ITS have turned their focus on vehicle detection, speed estimation and classification to obtain the required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764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AU" sz="1600" i="1" dirty="0">
              <a:solidFill>
                <a:srgbClr val="808080"/>
              </a:solidFill>
            </a:endParaRPr>
          </a:p>
          <a:p>
            <a:pPr marL="457200" lvl="1" indent="0">
              <a:buNone/>
            </a:pP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D2920A-DE80-4FF5-9160-DABDC1A9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94558"/>
              </p:ext>
            </p:extLst>
          </p:nvPr>
        </p:nvGraphicFramePr>
        <p:xfrm>
          <a:off x="137445" y="1657350"/>
          <a:ext cx="8432483" cy="313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009">
                  <a:extLst>
                    <a:ext uri="{9D8B030D-6E8A-4147-A177-3AD203B41FA5}">
                      <a16:colId xmlns:a16="http://schemas.microsoft.com/office/drawing/2014/main" val="4035980188"/>
                    </a:ext>
                  </a:extLst>
                </a:gridCol>
                <a:gridCol w="3235604">
                  <a:extLst>
                    <a:ext uri="{9D8B030D-6E8A-4147-A177-3AD203B41FA5}">
                      <a16:colId xmlns:a16="http://schemas.microsoft.com/office/drawing/2014/main" val="3199954296"/>
                    </a:ext>
                  </a:extLst>
                </a:gridCol>
                <a:gridCol w="2898870">
                  <a:extLst>
                    <a:ext uri="{9D8B030D-6E8A-4147-A177-3AD203B41FA5}">
                      <a16:colId xmlns:a16="http://schemas.microsoft.com/office/drawing/2014/main" val="1040909259"/>
                    </a:ext>
                  </a:extLst>
                </a:gridCol>
              </a:tblGrid>
              <a:tr h="575556">
                <a:tc>
                  <a:txBody>
                    <a:bodyPr/>
                    <a:lstStyle/>
                    <a:p>
                      <a:r>
                        <a:rPr lang="en-MY" sz="1800" dirty="0"/>
                        <a:t>Technique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97318"/>
                  </a:ext>
                </a:extLst>
              </a:tr>
              <a:tr h="1617038">
                <a:tc>
                  <a:txBody>
                    <a:bodyPr/>
                    <a:lstStyle/>
                    <a:p>
                      <a:r>
                        <a:rPr lang="en-MY" sz="1800" b="1" dirty="0"/>
                        <a:t>Hardware based Classification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Inductive Loops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Infrared detectors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Radars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Fast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Easy to implement in real 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Not affected by weather and lighting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 detectors are large in size and are difficult maintain.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cost is very high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 installation causes damage to the road.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information</a:t>
                      </a:r>
                      <a:r>
                        <a:rPr lang="en-US" sz="1800" dirty="0"/>
                        <a:t> </a:t>
                      </a:r>
                      <a:br>
                        <a:rPr lang="en-US" sz="1800" dirty="0"/>
                      </a:br>
                      <a:endParaRPr lang="en-M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4212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2256B6E-6C25-4D97-AE2B-D0D2B1127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329" y="157639"/>
            <a:ext cx="7239000" cy="737711"/>
          </a:xfrm>
        </p:spPr>
        <p:txBody>
          <a:bodyPr/>
          <a:lstStyle/>
          <a:p>
            <a:r>
              <a:rPr lang="en-US" b="1" dirty="0"/>
              <a:t>1.3  Existing Vehicle Classification and Speed Estimation 	Techniques</a:t>
            </a:r>
          </a:p>
          <a:p>
            <a:endParaRPr lang="en-US" dirty="0">
              <a:solidFill>
                <a:srgbClr val="006DAE"/>
              </a:solidFill>
            </a:endParaRPr>
          </a:p>
          <a:p>
            <a:r>
              <a:rPr lang="en-MY" sz="2000" b="1" dirty="0">
                <a:solidFill>
                  <a:srgbClr val="006DAE"/>
                </a:solidFill>
              </a:rPr>
              <a:t>Hardware based Approaches</a:t>
            </a:r>
          </a:p>
          <a:p>
            <a:endParaRPr lang="en-MY" b="1" dirty="0">
              <a:solidFill>
                <a:srgbClr val="006DAE"/>
              </a:solidFill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6015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247F9-2304-4B9E-B5D6-E815DB8B5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570" y="133350"/>
            <a:ext cx="7426642" cy="737711"/>
          </a:xfrm>
        </p:spPr>
        <p:txBody>
          <a:bodyPr/>
          <a:lstStyle/>
          <a:p>
            <a:r>
              <a:rPr lang="en-US" b="1" dirty="0"/>
              <a:t>1.3  Existing Vehicle Classification and Speed Estimation 	Techniques</a:t>
            </a:r>
          </a:p>
          <a:p>
            <a:endParaRPr lang="en-US" dirty="0">
              <a:solidFill>
                <a:srgbClr val="006DAE"/>
              </a:solidFill>
            </a:endParaRPr>
          </a:p>
          <a:p>
            <a:r>
              <a:rPr lang="en-MY" sz="2000" b="1" dirty="0">
                <a:solidFill>
                  <a:srgbClr val="006DAE"/>
                </a:solidFill>
              </a:rPr>
              <a:t>Software based Approaches</a:t>
            </a:r>
          </a:p>
          <a:p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3383F0-58CA-45CB-8428-0EEF83F9C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03294"/>
              </p:ext>
            </p:extLst>
          </p:nvPr>
        </p:nvGraphicFramePr>
        <p:xfrm>
          <a:off x="306570" y="1733550"/>
          <a:ext cx="8304030" cy="253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010">
                  <a:extLst>
                    <a:ext uri="{9D8B030D-6E8A-4147-A177-3AD203B41FA5}">
                      <a16:colId xmlns:a16="http://schemas.microsoft.com/office/drawing/2014/main" val="1618035832"/>
                    </a:ext>
                  </a:extLst>
                </a:gridCol>
                <a:gridCol w="3250022">
                  <a:extLst>
                    <a:ext uri="{9D8B030D-6E8A-4147-A177-3AD203B41FA5}">
                      <a16:colId xmlns:a16="http://schemas.microsoft.com/office/drawing/2014/main" val="2648547907"/>
                    </a:ext>
                  </a:extLst>
                </a:gridCol>
                <a:gridCol w="2285998">
                  <a:extLst>
                    <a:ext uri="{9D8B030D-6E8A-4147-A177-3AD203B41FA5}">
                      <a16:colId xmlns:a16="http://schemas.microsoft.com/office/drawing/2014/main" val="1898369163"/>
                    </a:ext>
                  </a:extLst>
                </a:gridCol>
              </a:tblGrid>
              <a:tr h="522171">
                <a:tc>
                  <a:txBody>
                    <a:bodyPr/>
                    <a:lstStyle/>
                    <a:p>
                      <a:r>
                        <a:rPr lang="en-MY" sz="1800" dirty="0"/>
                        <a:t>Technique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6658"/>
                  </a:ext>
                </a:extLst>
              </a:tr>
              <a:tr h="1840029">
                <a:tc>
                  <a:txBody>
                    <a:bodyPr/>
                    <a:lstStyle/>
                    <a:p>
                      <a:r>
                        <a:rPr lang="en-MY" sz="1800" b="1" dirty="0"/>
                        <a:t>Software based Classification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Video based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Installation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damage to roads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much more information than hardware based detectors.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US" sz="1800" dirty="0"/>
                      </a:b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Low real time processing power.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Require camera calibration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/>
                        <a:t>Poor performance under Low lighting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89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1.4  Project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 and develop a prototype of a highway traffic scenario.</a:t>
            </a:r>
            <a:endParaRPr lang="en-MY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Successfully perform vehicle recognition, vehicle Classification and Speed Estimation on the detected vehicles in real time.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and Evaluate the performance of the proposed system for a range of camera angles and Lighting Conditions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endParaRPr lang="en-MY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AU" sz="1600" dirty="0">
              <a:solidFill>
                <a:srgbClr val="808080"/>
              </a:solidFill>
            </a:endParaRPr>
          </a:p>
          <a:p>
            <a:pPr marL="0" lvl="1" indent="0">
              <a:buNone/>
            </a:pPr>
            <a:endParaRPr lang="en-AU" sz="1600" dirty="0">
              <a:solidFill>
                <a:srgbClr val="808080"/>
              </a:solidFill>
            </a:endParaRPr>
          </a:p>
          <a:p>
            <a:pPr marL="0" lvl="1" indent="0">
              <a:buNone/>
            </a:pPr>
            <a:endParaRPr lang="en-AU" sz="1600" dirty="0">
              <a:solidFill>
                <a:srgbClr val="808080"/>
              </a:solidFill>
            </a:endParaRP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028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9B95-C3BF-455F-8C32-86EFB900A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003" y="1885633"/>
            <a:ext cx="4297997" cy="1066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2.	0	Methodology</a:t>
            </a:r>
          </a:p>
        </p:txBody>
      </p:sp>
    </p:spTree>
    <p:extLst>
      <p:ext uri="{BB962C8B-B14F-4D97-AF65-F5344CB8AC3E}">
        <p14:creationId xmlns:p14="http://schemas.microsoft.com/office/powerpoint/2010/main" val="299929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66D670-A61A-4AC2-8557-658F1AD05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2.1  Experimental Setup</a:t>
            </a:r>
            <a:endParaRPr lang="en-AU" sz="1800" b="1" dirty="0">
              <a:latin typeface="Arial Narrow" panose="020B0606020202030204" pitchFamily="34" charset="0"/>
            </a:endParaRPr>
          </a:p>
          <a:p>
            <a:endParaRPr lang="en-MY" dirty="0">
              <a:solidFill>
                <a:srgbClr val="006DA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3D39-3609-45E9-8C73-DF6C84A964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prototype of a traffic scenario was built to test the performance of the vision based system and the Augmented Sensor Based system</a:t>
            </a:r>
          </a:p>
          <a:p>
            <a:r>
              <a:rPr lang="en-US" dirty="0"/>
              <a:t>Vehicles were built using Lego Mindstorms and embedded with NXT controllers.</a:t>
            </a:r>
          </a:p>
          <a:p>
            <a:r>
              <a:rPr lang="en-US" dirty="0"/>
              <a:t>Model Size : Actual size = 1: 20</a:t>
            </a:r>
          </a:p>
          <a:p>
            <a:r>
              <a:rPr lang="en-US" dirty="0"/>
              <a:t>The actual model cars are within the maximum allowable dimensions for ground vehicles as stated in the Mass, Loading and Access (MLA) Regulations in NSW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8094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ustom Design">
  <a:themeElements>
    <a:clrScheme name="Monash Primary">
      <a:dk1>
        <a:sysClr val="windowText" lastClr="000000"/>
      </a:dk1>
      <a:lt1>
        <a:sysClr val="window" lastClr="FFFFFF"/>
      </a:lt1>
      <a:dk2>
        <a:srgbClr val="006DAE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7343</TotalTime>
  <Words>1216</Words>
  <Application>Microsoft Office PowerPoint</Application>
  <PresentationFormat>On-screen Show (16:9)</PresentationFormat>
  <Paragraphs>268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Custom Design</vt:lpstr>
      <vt:lpstr>1_Custom Design</vt:lpstr>
      <vt:lpstr>2_Custom Design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Tony Vo</dc:creator>
  <cp:lastModifiedBy>shavin Kaluthanthri</cp:lastModifiedBy>
  <cp:revision>349</cp:revision>
  <dcterms:created xsi:type="dcterms:W3CDTF">2010-04-12T23:12:02Z</dcterms:created>
  <dcterms:modified xsi:type="dcterms:W3CDTF">2018-05-31T09:40:06Z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