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HK Grotesk Bold" charset="1" panose="00000800000000000000"/>
      <p:regular r:id="rId15"/>
    </p:embeddedFont>
    <p:embeddedFont>
      <p:font typeface="HK Grotesk" charset="1" panose="000005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jpe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5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03580" y="0"/>
            <a:ext cx="5184420" cy="10287000"/>
            <a:chOff x="0" y="0"/>
            <a:chExt cx="1365444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65444" cy="2709333"/>
            </a:xfrm>
            <a:custGeom>
              <a:avLst/>
              <a:gdLst/>
              <a:ahLst/>
              <a:cxnLst/>
              <a:rect r="r" b="b" t="t" l="l"/>
              <a:pathLst>
                <a:path h="2709333" w="1365444">
                  <a:moveTo>
                    <a:pt x="0" y="0"/>
                  </a:moveTo>
                  <a:lnTo>
                    <a:pt x="1365444" y="0"/>
                  </a:lnTo>
                  <a:lnTo>
                    <a:pt x="136544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65444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true" rot="-4652211">
            <a:off x="12365310" y="-3027552"/>
            <a:ext cx="8718317" cy="7133168"/>
          </a:xfrm>
          <a:custGeom>
            <a:avLst/>
            <a:gdLst/>
            <a:ahLst/>
            <a:cxnLst/>
            <a:rect r="r" b="b" t="t" l="l"/>
            <a:pathLst>
              <a:path h="7133168" w="8718317">
                <a:moveTo>
                  <a:pt x="0" y="7133168"/>
                </a:moveTo>
                <a:lnTo>
                  <a:pt x="8718317" y="7133168"/>
                </a:lnTo>
                <a:lnTo>
                  <a:pt x="8718317" y="0"/>
                </a:lnTo>
                <a:lnTo>
                  <a:pt x="0" y="0"/>
                </a:lnTo>
                <a:lnTo>
                  <a:pt x="0" y="713316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4630619">
            <a:off x="12889085" y="6498793"/>
            <a:ext cx="6703666" cy="6400975"/>
          </a:xfrm>
          <a:custGeom>
            <a:avLst/>
            <a:gdLst/>
            <a:ahLst/>
            <a:cxnLst/>
            <a:rect r="r" b="b" t="t" l="l"/>
            <a:pathLst>
              <a:path h="6400975" w="6703666">
                <a:moveTo>
                  <a:pt x="0" y="0"/>
                </a:moveTo>
                <a:lnTo>
                  <a:pt x="6703667" y="0"/>
                </a:lnTo>
                <a:lnTo>
                  <a:pt x="6703667" y="6400974"/>
                </a:lnTo>
                <a:lnTo>
                  <a:pt x="0" y="64009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6703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1576121">
            <a:off x="16111958" y="3923286"/>
            <a:ext cx="6370216" cy="4386243"/>
          </a:xfrm>
          <a:custGeom>
            <a:avLst/>
            <a:gdLst/>
            <a:ahLst/>
            <a:cxnLst/>
            <a:rect r="r" b="b" t="t" l="l"/>
            <a:pathLst>
              <a:path h="4386243" w="6370216">
                <a:moveTo>
                  <a:pt x="0" y="0"/>
                </a:moveTo>
                <a:lnTo>
                  <a:pt x="6370216" y="0"/>
                </a:lnTo>
                <a:lnTo>
                  <a:pt x="6370216" y="4386243"/>
                </a:lnTo>
                <a:lnTo>
                  <a:pt x="0" y="43862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62965" r="-37146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634783" y="1273407"/>
            <a:ext cx="10965780" cy="4447317"/>
            <a:chOff x="0" y="0"/>
            <a:chExt cx="14621040" cy="5929755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1175595"/>
              <a:ext cx="14621040" cy="36561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363"/>
                </a:lnSpc>
              </a:pPr>
              <a:r>
                <a:rPr lang="en-US" b="true" sz="10363">
                  <a:solidFill>
                    <a:srgbClr val="173A45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Traffic Volume Prediction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5156103"/>
              <a:ext cx="14621040" cy="7736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899"/>
                </a:lnSpc>
              </a:pPr>
              <a:r>
                <a:rPr lang="en-US" sz="3499">
                  <a:solidFill>
                    <a:srgbClr val="173A45"/>
                  </a:solidFill>
                  <a:latin typeface="HK Grotesk"/>
                  <a:ea typeface="HK Grotesk"/>
                  <a:cs typeface="HK Grotesk"/>
                  <a:sym typeface="HK Grotesk"/>
                </a:rPr>
                <a:t>Using Random Forest Algorithm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104775"/>
              <a:ext cx="14621040" cy="6644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79"/>
                </a:lnSpc>
                <a:spcBef>
                  <a:spcPct val="0"/>
                </a:spcBef>
              </a:pPr>
              <a:r>
                <a:rPr lang="en-US" b="true" sz="2799" spc="92">
                  <a:solidFill>
                    <a:srgbClr val="173A45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VIZDOME OF THE CROWD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1994480" y="4953576"/>
            <a:ext cx="2149398" cy="1223203"/>
          </a:xfrm>
          <a:custGeom>
            <a:avLst/>
            <a:gdLst/>
            <a:ahLst/>
            <a:cxnLst/>
            <a:rect r="r" b="b" t="t" l="l"/>
            <a:pathLst>
              <a:path h="1223203" w="2149398">
                <a:moveTo>
                  <a:pt x="0" y="0"/>
                </a:moveTo>
                <a:lnTo>
                  <a:pt x="2149397" y="0"/>
                </a:lnTo>
                <a:lnTo>
                  <a:pt x="2149397" y="1223202"/>
                </a:lnTo>
                <a:lnTo>
                  <a:pt x="0" y="12232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1120698" y="-194503"/>
            <a:ext cx="2149398" cy="1223203"/>
          </a:xfrm>
          <a:custGeom>
            <a:avLst/>
            <a:gdLst/>
            <a:ahLst/>
            <a:cxnLst/>
            <a:rect r="r" b="b" t="t" l="l"/>
            <a:pathLst>
              <a:path h="1223203" w="2149398">
                <a:moveTo>
                  <a:pt x="0" y="0"/>
                </a:moveTo>
                <a:lnTo>
                  <a:pt x="2149398" y="0"/>
                </a:lnTo>
                <a:lnTo>
                  <a:pt x="2149398" y="1223203"/>
                </a:lnTo>
                <a:lnTo>
                  <a:pt x="0" y="12232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968275" y="9978872"/>
            <a:ext cx="2149398" cy="1223203"/>
          </a:xfrm>
          <a:custGeom>
            <a:avLst/>
            <a:gdLst/>
            <a:ahLst/>
            <a:cxnLst/>
            <a:rect r="r" b="b" t="t" l="l"/>
            <a:pathLst>
              <a:path h="1223203" w="2149398">
                <a:moveTo>
                  <a:pt x="0" y="0"/>
                </a:moveTo>
                <a:lnTo>
                  <a:pt x="2149398" y="0"/>
                </a:lnTo>
                <a:lnTo>
                  <a:pt x="2149398" y="1223203"/>
                </a:lnTo>
                <a:lnTo>
                  <a:pt x="0" y="12232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634783" y="6116408"/>
            <a:ext cx="3695922" cy="981867"/>
            <a:chOff x="0" y="0"/>
            <a:chExt cx="4927896" cy="1309156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667171"/>
              <a:ext cx="4927896" cy="6419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042"/>
                </a:lnSpc>
              </a:pP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-104775"/>
              <a:ext cx="4927896" cy="6644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79"/>
                </a:lnSpc>
                <a:spcBef>
                  <a:spcPct val="0"/>
                </a:spcBef>
              </a:pPr>
              <a:r>
                <a:rPr lang="en-US" b="true" sz="2799">
                  <a:solidFill>
                    <a:srgbClr val="173A45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TEAM NUMBER 9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269712" y="6116408"/>
            <a:ext cx="3695922" cy="3528798"/>
            <a:chOff x="0" y="0"/>
            <a:chExt cx="4927896" cy="4705064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0" y="697579"/>
              <a:ext cx="4927896" cy="40074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42"/>
                </a:lnSpc>
              </a:pPr>
              <a:r>
                <a:rPr lang="en-US" sz="2887">
                  <a:solidFill>
                    <a:srgbClr val="173A45"/>
                  </a:solidFill>
                  <a:latin typeface="HK Grotesk"/>
                  <a:ea typeface="HK Grotesk"/>
                  <a:cs typeface="HK Grotesk"/>
                  <a:sym typeface="HK Grotesk"/>
                </a:rPr>
                <a:t>Satyam Kumar </a:t>
              </a:r>
            </a:p>
            <a:p>
              <a:pPr algn="l">
                <a:lnSpc>
                  <a:spcPts val="4042"/>
                </a:lnSpc>
              </a:pPr>
              <a:r>
                <a:rPr lang="en-US" sz="2887">
                  <a:solidFill>
                    <a:srgbClr val="173A45"/>
                  </a:solidFill>
                  <a:latin typeface="HK Grotesk"/>
                  <a:ea typeface="HK Grotesk"/>
                  <a:cs typeface="HK Grotesk"/>
                  <a:sym typeface="HK Grotesk"/>
                </a:rPr>
                <a:t>Sharad Krishna Singh</a:t>
              </a:r>
            </a:p>
            <a:p>
              <a:pPr algn="l">
                <a:lnSpc>
                  <a:spcPts val="4042"/>
                </a:lnSpc>
              </a:pPr>
              <a:r>
                <a:rPr lang="en-US" sz="2887">
                  <a:solidFill>
                    <a:srgbClr val="173A45"/>
                  </a:solidFill>
                  <a:latin typeface="HK Grotesk"/>
                  <a:ea typeface="HK Grotesk"/>
                  <a:cs typeface="HK Grotesk"/>
                  <a:sym typeface="HK Grotesk"/>
                </a:rPr>
                <a:t>Shavyam Chitranshi</a:t>
              </a:r>
            </a:p>
            <a:p>
              <a:pPr algn="l">
                <a:lnSpc>
                  <a:spcPts val="4042"/>
                </a:lnSpc>
              </a:pPr>
              <a:r>
                <a:rPr lang="en-US" sz="2887">
                  <a:solidFill>
                    <a:srgbClr val="173A45"/>
                  </a:solidFill>
                  <a:latin typeface="HK Grotesk"/>
                  <a:ea typeface="HK Grotesk"/>
                  <a:cs typeface="HK Grotesk"/>
                  <a:sym typeface="HK Grotesk"/>
                </a:rPr>
                <a:t>Yash Jangid</a:t>
              </a:r>
            </a:p>
            <a:p>
              <a:pPr algn="l">
                <a:lnSpc>
                  <a:spcPts val="4042"/>
                </a:lnSpc>
              </a:pPr>
              <a:r>
                <a:rPr lang="en-US" sz="2887">
                  <a:solidFill>
                    <a:srgbClr val="173A45"/>
                  </a:solidFill>
                  <a:latin typeface="HK Grotesk"/>
                  <a:ea typeface="HK Grotesk"/>
                  <a:cs typeface="HK Grotesk"/>
                  <a:sym typeface="HK Grotesk"/>
                </a:rPr>
                <a:t>Yashi Kesarwani</a:t>
              </a:r>
            </a:p>
            <a:p>
              <a:pPr algn="l" marL="0" indent="0" lvl="0">
                <a:lnSpc>
                  <a:spcPts val="4042"/>
                </a:lnSpc>
              </a:pP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-104775"/>
              <a:ext cx="4927896" cy="6644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479"/>
                </a:lnSpc>
                <a:spcBef>
                  <a:spcPct val="0"/>
                </a:spcBef>
              </a:pPr>
              <a:r>
                <a:rPr lang="en-US" b="true" sz="2799" u="none">
                  <a:solidFill>
                    <a:srgbClr val="173A45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PRESENTED BY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5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214878" y="-2862546"/>
            <a:ext cx="14195715" cy="16316891"/>
            <a:chOff x="0" y="0"/>
            <a:chExt cx="18927621" cy="21755855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4193913" y="3807129"/>
              <a:ext cx="6912560" cy="13716000"/>
              <a:chOff x="0" y="0"/>
              <a:chExt cx="1365444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365444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1365444">
                    <a:moveTo>
                      <a:pt x="0" y="0"/>
                    </a:moveTo>
                    <a:lnTo>
                      <a:pt x="1365444" y="0"/>
                    </a:lnTo>
                    <a:lnTo>
                      <a:pt x="1365444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7C8587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1365444" cy="27379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00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true" rot="-5400000">
              <a:off x="1482811" y="1056766"/>
              <a:ext cx="11624423" cy="9510891"/>
            </a:xfrm>
            <a:custGeom>
              <a:avLst/>
              <a:gdLst/>
              <a:ahLst/>
              <a:cxnLst/>
              <a:rect r="r" b="b" t="t" l="l"/>
              <a:pathLst>
                <a:path h="9510891" w="11624423">
                  <a:moveTo>
                    <a:pt x="0" y="9510891"/>
                  </a:moveTo>
                  <a:lnTo>
                    <a:pt x="11624422" y="9510891"/>
                  </a:lnTo>
                  <a:lnTo>
                    <a:pt x="11624422" y="0"/>
                  </a:lnTo>
                  <a:lnTo>
                    <a:pt x="0" y="0"/>
                  </a:lnTo>
                  <a:lnTo>
                    <a:pt x="0" y="9510891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3210246">
              <a:off x="1808473" y="10144129"/>
              <a:ext cx="9981473" cy="9530777"/>
            </a:xfrm>
            <a:custGeom>
              <a:avLst/>
              <a:gdLst/>
              <a:ahLst/>
              <a:cxnLst/>
              <a:rect r="r" b="b" t="t" l="l"/>
              <a:pathLst>
                <a:path h="9530777" w="9981473">
                  <a:moveTo>
                    <a:pt x="0" y="0"/>
                  </a:moveTo>
                  <a:lnTo>
                    <a:pt x="9981473" y="0"/>
                  </a:lnTo>
                  <a:lnTo>
                    <a:pt x="9981473" y="9530777"/>
                  </a:lnTo>
                  <a:lnTo>
                    <a:pt x="0" y="95307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-16703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1543675">
              <a:off x="9585631" y="8330372"/>
              <a:ext cx="8493621" cy="5848324"/>
            </a:xfrm>
            <a:custGeom>
              <a:avLst/>
              <a:gdLst/>
              <a:ahLst/>
              <a:cxnLst/>
              <a:rect r="r" b="b" t="t" l="l"/>
              <a:pathLst>
                <a:path h="5848324" w="8493621">
                  <a:moveTo>
                    <a:pt x="0" y="0"/>
                  </a:moveTo>
                  <a:lnTo>
                    <a:pt x="8493621" y="0"/>
                  </a:lnTo>
                  <a:lnTo>
                    <a:pt x="8493621" y="5848324"/>
                  </a:lnTo>
                  <a:lnTo>
                    <a:pt x="0" y="58483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-62965" r="-37146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2855655" y="1028700"/>
            <a:ext cx="12959375" cy="1937326"/>
            <a:chOff x="0" y="0"/>
            <a:chExt cx="17279166" cy="2583101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9525"/>
              <a:ext cx="17279166" cy="1635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600"/>
                </a:lnSpc>
              </a:pPr>
              <a:r>
                <a:rPr lang="en-US" b="true" sz="8000">
                  <a:solidFill>
                    <a:srgbClr val="173A45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Key Steps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1906826"/>
              <a:ext cx="17279166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200"/>
                </a:lnSpc>
              </a:pPr>
              <a:r>
                <a:rPr lang="en-US" sz="3000" u="none">
                  <a:solidFill>
                    <a:srgbClr val="173A45"/>
                  </a:solidFill>
                  <a:latin typeface="HK Grotesk"/>
                  <a:ea typeface="HK Grotesk"/>
                  <a:cs typeface="HK Grotesk"/>
                  <a:sym typeface="HK Grotesk"/>
                </a:rPr>
                <a:t>Data preprocessing is crucial for model performance.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020133" y="3483534"/>
            <a:ext cx="6568257" cy="1142458"/>
            <a:chOff x="0" y="0"/>
            <a:chExt cx="8757677" cy="1523277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9525"/>
              <a:ext cx="8757677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840"/>
                </a:lnSpc>
                <a:spcBef>
                  <a:spcPct val="0"/>
                </a:spcBef>
              </a:pPr>
              <a:r>
                <a:rPr lang="en-US" b="true" sz="3200">
                  <a:solidFill>
                    <a:srgbClr val="173A45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Total records processed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944580"/>
              <a:ext cx="8757677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</a:pPr>
              <a:r>
                <a:rPr lang="en-US" sz="2599">
                  <a:solidFill>
                    <a:srgbClr val="173A45"/>
                  </a:solidFill>
                  <a:latin typeface="HK Grotesk"/>
                  <a:ea typeface="HK Grotesk"/>
                  <a:cs typeface="HK Grotesk"/>
                  <a:sym typeface="HK Grotesk"/>
                </a:rPr>
                <a:t>Number of entries in the dataset.</a:t>
              </a:r>
            </a:p>
          </p:txBody>
        </p:sp>
      </p:grpSp>
      <p:sp>
        <p:nvSpPr>
          <p:cNvPr name="AutoShape 15" id="15"/>
          <p:cNvSpPr/>
          <p:nvPr/>
        </p:nvSpPr>
        <p:spPr>
          <a:xfrm>
            <a:off x="2664313" y="5162550"/>
            <a:ext cx="12959375" cy="0"/>
          </a:xfrm>
          <a:prstGeom prst="line">
            <a:avLst/>
          </a:prstGeom>
          <a:ln cap="flat" w="38100">
            <a:solidFill>
              <a:srgbClr val="7C8587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6" id="16"/>
          <p:cNvGrpSpPr/>
          <p:nvPr/>
        </p:nvGrpSpPr>
        <p:grpSpPr>
          <a:xfrm rot="0">
            <a:off x="9055430" y="5505450"/>
            <a:ext cx="6568257" cy="1142458"/>
            <a:chOff x="0" y="0"/>
            <a:chExt cx="8757677" cy="1523277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9525"/>
              <a:ext cx="8757677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840"/>
                </a:lnSpc>
                <a:spcBef>
                  <a:spcPct val="0"/>
                </a:spcBef>
              </a:pPr>
              <a:r>
                <a:rPr lang="en-US" b="true" sz="3200">
                  <a:solidFill>
                    <a:srgbClr val="173A45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Feature transformations applied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944580"/>
              <a:ext cx="8757677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</a:pPr>
              <a:r>
                <a:rPr lang="en-US" sz="2599">
                  <a:solidFill>
                    <a:srgbClr val="173A45"/>
                  </a:solidFill>
                  <a:latin typeface="HK Grotesk"/>
                  <a:ea typeface="HK Grotesk"/>
                  <a:cs typeface="HK Grotesk"/>
                  <a:sym typeface="HK Grotesk"/>
                </a:rPr>
                <a:t>Includes hour, day, and weather encoding.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2855655" y="3347995"/>
            <a:ext cx="5303650" cy="1468982"/>
            <a:chOff x="0" y="0"/>
            <a:chExt cx="7071534" cy="1958642"/>
          </a:xfrm>
        </p:grpSpPr>
        <p:grpSp>
          <p:nvGrpSpPr>
            <p:cNvPr name="Group 20" id="20"/>
            <p:cNvGrpSpPr/>
            <p:nvPr/>
          </p:nvGrpSpPr>
          <p:grpSpPr>
            <a:xfrm rot="0">
              <a:off x="0" y="0"/>
              <a:ext cx="7071534" cy="1958642"/>
              <a:chOff x="0" y="0"/>
              <a:chExt cx="1797092" cy="497751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797092" cy="497751"/>
              </a:xfrm>
              <a:custGeom>
                <a:avLst/>
                <a:gdLst/>
                <a:ahLst/>
                <a:cxnLst/>
                <a:rect r="r" b="b" t="t" l="l"/>
                <a:pathLst>
                  <a:path h="497751" w="1797092">
                    <a:moveTo>
                      <a:pt x="0" y="0"/>
                    </a:moveTo>
                    <a:lnTo>
                      <a:pt x="1797092" y="0"/>
                    </a:lnTo>
                    <a:lnTo>
                      <a:pt x="1797092" y="497751"/>
                    </a:lnTo>
                    <a:lnTo>
                      <a:pt x="0" y="49775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114300"/>
                <a:ext cx="1797092" cy="6120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8295"/>
                  </a:lnSpc>
                </a:pPr>
              </a:p>
            </p:txBody>
          </p:sp>
        </p:grpSp>
        <p:sp>
          <p:nvSpPr>
            <p:cNvPr name="TextBox 23" id="23"/>
            <p:cNvSpPr txBox="true"/>
            <p:nvPr/>
          </p:nvSpPr>
          <p:spPr>
            <a:xfrm rot="0">
              <a:off x="434716" y="266851"/>
              <a:ext cx="6202101" cy="13106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295"/>
                </a:lnSpc>
                <a:spcBef>
                  <a:spcPct val="0"/>
                </a:spcBef>
              </a:pPr>
              <a:r>
                <a:rPr lang="en-US" b="true" sz="5925">
                  <a:solidFill>
                    <a:srgbClr val="173A45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48,204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2855655" y="5505450"/>
            <a:ext cx="5303650" cy="1468982"/>
            <a:chOff x="0" y="0"/>
            <a:chExt cx="7071534" cy="1958642"/>
          </a:xfrm>
        </p:grpSpPr>
        <p:grpSp>
          <p:nvGrpSpPr>
            <p:cNvPr name="Group 25" id="25"/>
            <p:cNvGrpSpPr/>
            <p:nvPr/>
          </p:nvGrpSpPr>
          <p:grpSpPr>
            <a:xfrm rot="0">
              <a:off x="0" y="0"/>
              <a:ext cx="7071534" cy="1958642"/>
              <a:chOff x="0" y="0"/>
              <a:chExt cx="1797092" cy="497751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797092" cy="497751"/>
              </a:xfrm>
              <a:custGeom>
                <a:avLst/>
                <a:gdLst/>
                <a:ahLst/>
                <a:cxnLst/>
                <a:rect r="r" b="b" t="t" l="l"/>
                <a:pathLst>
                  <a:path h="497751" w="1797092">
                    <a:moveTo>
                      <a:pt x="0" y="0"/>
                    </a:moveTo>
                    <a:lnTo>
                      <a:pt x="1797092" y="0"/>
                    </a:lnTo>
                    <a:lnTo>
                      <a:pt x="1797092" y="497751"/>
                    </a:lnTo>
                    <a:lnTo>
                      <a:pt x="0" y="49775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114300"/>
                <a:ext cx="1797092" cy="6120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8295"/>
                  </a:lnSpc>
                </a:pPr>
              </a:p>
            </p:txBody>
          </p:sp>
        </p:grpSp>
        <p:sp>
          <p:nvSpPr>
            <p:cNvPr name="TextBox 28" id="28"/>
            <p:cNvSpPr txBox="true"/>
            <p:nvPr/>
          </p:nvSpPr>
          <p:spPr>
            <a:xfrm rot="0">
              <a:off x="434716" y="296002"/>
              <a:ext cx="6202101" cy="13106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295"/>
                </a:lnSpc>
                <a:spcBef>
                  <a:spcPct val="0"/>
                </a:spcBef>
              </a:pPr>
              <a:r>
                <a:rPr lang="en-US" b="true" sz="5925">
                  <a:solidFill>
                    <a:srgbClr val="173A45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85%</a:t>
              </a: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16858957" y="774169"/>
            <a:ext cx="2149398" cy="1223203"/>
          </a:xfrm>
          <a:custGeom>
            <a:avLst/>
            <a:gdLst/>
            <a:ahLst/>
            <a:cxnLst/>
            <a:rect r="r" b="b" t="t" l="l"/>
            <a:pathLst>
              <a:path h="1223203" w="2149398">
                <a:moveTo>
                  <a:pt x="0" y="0"/>
                </a:moveTo>
                <a:lnTo>
                  <a:pt x="2149398" y="0"/>
                </a:lnTo>
                <a:lnTo>
                  <a:pt x="2149398" y="1223202"/>
                </a:lnTo>
                <a:lnTo>
                  <a:pt x="0" y="12232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true" rot="-4652211">
            <a:off x="15134919" y="6215822"/>
            <a:ext cx="5245949" cy="4292140"/>
          </a:xfrm>
          <a:custGeom>
            <a:avLst/>
            <a:gdLst/>
            <a:ahLst/>
            <a:cxnLst/>
            <a:rect r="r" b="b" t="t" l="l"/>
            <a:pathLst>
              <a:path h="4292140" w="5245949">
                <a:moveTo>
                  <a:pt x="0" y="4292140"/>
                </a:moveTo>
                <a:lnTo>
                  <a:pt x="5245949" y="4292140"/>
                </a:lnTo>
                <a:lnTo>
                  <a:pt x="5245949" y="0"/>
                </a:lnTo>
                <a:lnTo>
                  <a:pt x="0" y="0"/>
                </a:lnTo>
                <a:lnTo>
                  <a:pt x="0" y="429214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1" id="31"/>
          <p:cNvSpPr/>
          <p:nvPr/>
        </p:nvSpPr>
        <p:spPr>
          <a:xfrm>
            <a:off x="2855655" y="7317332"/>
            <a:ext cx="12959375" cy="0"/>
          </a:xfrm>
          <a:prstGeom prst="line">
            <a:avLst/>
          </a:prstGeom>
          <a:ln cap="flat" w="38100">
            <a:solidFill>
              <a:srgbClr val="7C8587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2" id="32"/>
          <p:cNvGrpSpPr/>
          <p:nvPr/>
        </p:nvGrpSpPr>
        <p:grpSpPr>
          <a:xfrm rot="0">
            <a:off x="2855655" y="7627401"/>
            <a:ext cx="5303650" cy="1468982"/>
            <a:chOff x="0" y="0"/>
            <a:chExt cx="7071534" cy="1958642"/>
          </a:xfrm>
        </p:grpSpPr>
        <p:grpSp>
          <p:nvGrpSpPr>
            <p:cNvPr name="Group 33" id="33"/>
            <p:cNvGrpSpPr/>
            <p:nvPr/>
          </p:nvGrpSpPr>
          <p:grpSpPr>
            <a:xfrm rot="0">
              <a:off x="0" y="0"/>
              <a:ext cx="7071534" cy="1958642"/>
              <a:chOff x="0" y="0"/>
              <a:chExt cx="1797092" cy="497751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1797092" cy="497751"/>
              </a:xfrm>
              <a:custGeom>
                <a:avLst/>
                <a:gdLst/>
                <a:ahLst/>
                <a:cxnLst/>
                <a:rect r="r" b="b" t="t" l="l"/>
                <a:pathLst>
                  <a:path h="497751" w="1797092">
                    <a:moveTo>
                      <a:pt x="0" y="0"/>
                    </a:moveTo>
                    <a:lnTo>
                      <a:pt x="1797092" y="0"/>
                    </a:lnTo>
                    <a:lnTo>
                      <a:pt x="1797092" y="497751"/>
                    </a:lnTo>
                    <a:lnTo>
                      <a:pt x="0" y="49775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114300"/>
                <a:ext cx="1797092" cy="61205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8295"/>
                  </a:lnSpc>
                </a:pPr>
              </a:p>
            </p:txBody>
          </p:sp>
        </p:grpSp>
        <p:sp>
          <p:nvSpPr>
            <p:cNvPr name="TextBox 36" id="36"/>
            <p:cNvSpPr txBox="true"/>
            <p:nvPr/>
          </p:nvSpPr>
          <p:spPr>
            <a:xfrm rot="0">
              <a:off x="434716" y="296002"/>
              <a:ext cx="6202101" cy="13106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8295"/>
                </a:lnSpc>
                <a:spcBef>
                  <a:spcPct val="0"/>
                </a:spcBef>
              </a:pPr>
              <a:r>
                <a:rPr lang="en-US" b="true" sz="5925">
                  <a:solidFill>
                    <a:srgbClr val="173A45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15%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9144000" y="7627401"/>
            <a:ext cx="7561232" cy="1142458"/>
            <a:chOff x="0" y="0"/>
            <a:chExt cx="10081643" cy="1523277"/>
          </a:xfrm>
        </p:grpSpPr>
        <p:sp>
          <p:nvSpPr>
            <p:cNvPr name="TextBox 38" id="38"/>
            <p:cNvSpPr txBox="true"/>
            <p:nvPr/>
          </p:nvSpPr>
          <p:spPr>
            <a:xfrm rot="0">
              <a:off x="0" y="-9525"/>
              <a:ext cx="10081643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840"/>
                </a:lnSpc>
                <a:spcBef>
                  <a:spcPct val="0"/>
                </a:spcBef>
              </a:pPr>
              <a:r>
                <a:rPr lang="en-US" b="true" sz="3200">
                  <a:solidFill>
                    <a:srgbClr val="173A45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Dropped Data Set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0" y="944580"/>
              <a:ext cx="10081643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</a:pPr>
              <a:r>
                <a:rPr lang="en-US" sz="2599">
                  <a:solidFill>
                    <a:srgbClr val="173A45"/>
                  </a:solidFill>
                  <a:latin typeface="HK Grotesk"/>
                  <a:ea typeface="HK Grotesk"/>
                  <a:cs typeface="HK Grotesk"/>
                  <a:sym typeface="HK Grotesk"/>
                </a:rPr>
                <a:t>including data-time , holiday , weather description.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5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1189346">
            <a:off x="8754899" y="8814575"/>
            <a:ext cx="7316407" cy="5986151"/>
          </a:xfrm>
          <a:custGeom>
            <a:avLst/>
            <a:gdLst/>
            <a:ahLst/>
            <a:cxnLst/>
            <a:rect r="r" b="b" t="t" l="l"/>
            <a:pathLst>
              <a:path h="5986151" w="7316407">
                <a:moveTo>
                  <a:pt x="0" y="5986151"/>
                </a:moveTo>
                <a:lnTo>
                  <a:pt x="7316407" y="5986151"/>
                </a:lnTo>
                <a:lnTo>
                  <a:pt x="7316407" y="0"/>
                </a:lnTo>
                <a:lnTo>
                  <a:pt x="0" y="0"/>
                </a:lnTo>
                <a:lnTo>
                  <a:pt x="0" y="598615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20698" y="8646699"/>
            <a:ext cx="2149398" cy="1223203"/>
          </a:xfrm>
          <a:custGeom>
            <a:avLst/>
            <a:gdLst/>
            <a:ahLst/>
            <a:cxnLst/>
            <a:rect r="r" b="b" t="t" l="l"/>
            <a:pathLst>
              <a:path h="1223203" w="2149398">
                <a:moveTo>
                  <a:pt x="0" y="0"/>
                </a:moveTo>
                <a:lnTo>
                  <a:pt x="2149398" y="0"/>
                </a:lnTo>
                <a:lnTo>
                  <a:pt x="2149398" y="1223202"/>
                </a:lnTo>
                <a:lnTo>
                  <a:pt x="0" y="12232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323760"/>
            <a:ext cx="11881236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b="true" sz="8000">
                <a:solidFill>
                  <a:srgbClr val="173A4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Modeling Techniques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28700" y="3143035"/>
            <a:ext cx="9838242" cy="1142458"/>
            <a:chOff x="0" y="0"/>
            <a:chExt cx="13117655" cy="1523277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9525"/>
              <a:ext cx="13117655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840"/>
                </a:lnSpc>
                <a:spcBef>
                  <a:spcPct val="0"/>
                </a:spcBef>
              </a:pPr>
              <a:r>
                <a:rPr lang="en-US" b="true" sz="3200" u="none">
                  <a:solidFill>
                    <a:srgbClr val="173A45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Data Splitting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944580"/>
              <a:ext cx="13117655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</a:pPr>
              <a:r>
                <a:rPr lang="en-US" sz="2599" u="none">
                  <a:solidFill>
                    <a:srgbClr val="173A45"/>
                  </a:solidFill>
                  <a:latin typeface="HK Grotesk"/>
                  <a:ea typeface="HK Grotesk"/>
                  <a:cs typeface="HK Grotesk"/>
                  <a:sym typeface="HK Grotesk"/>
                </a:rPr>
                <a:t>Split dataset into training and testing sets.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4875962"/>
            <a:ext cx="9838242" cy="1142458"/>
            <a:chOff x="0" y="0"/>
            <a:chExt cx="13117655" cy="1523277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9525"/>
              <a:ext cx="13117655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840"/>
                </a:lnSpc>
                <a:spcBef>
                  <a:spcPct val="0"/>
                </a:spcBef>
              </a:pPr>
              <a:r>
                <a:rPr lang="en-US" b="true" sz="3200" u="none">
                  <a:solidFill>
                    <a:srgbClr val="173A45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Random Forest Training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944580"/>
              <a:ext cx="13117655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</a:pPr>
              <a:r>
                <a:rPr lang="en-US" sz="2599" u="none">
                  <a:solidFill>
                    <a:srgbClr val="173A45"/>
                  </a:solidFill>
                  <a:latin typeface="HK Grotesk"/>
                  <a:ea typeface="HK Grotesk"/>
                  <a:cs typeface="HK Grotesk"/>
                  <a:sym typeface="HK Grotesk"/>
                </a:rPr>
                <a:t>Train model using Random Forest Regressor on training data.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6608943"/>
            <a:ext cx="9838242" cy="1142458"/>
            <a:chOff x="0" y="0"/>
            <a:chExt cx="13117655" cy="1523277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9525"/>
              <a:ext cx="13117655" cy="657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840"/>
                </a:lnSpc>
                <a:spcBef>
                  <a:spcPct val="0"/>
                </a:spcBef>
              </a:pPr>
              <a:r>
                <a:rPr lang="en-US" b="true" sz="3200" u="none">
                  <a:solidFill>
                    <a:srgbClr val="173A45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Model Evaluation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944580"/>
              <a:ext cx="13117655" cy="5786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639"/>
                </a:lnSpc>
              </a:pPr>
              <a:r>
                <a:rPr lang="en-US" sz="2599" u="none">
                  <a:solidFill>
                    <a:srgbClr val="173A45"/>
                  </a:solidFill>
                  <a:latin typeface="HK Grotesk"/>
                  <a:ea typeface="HK Grotesk"/>
                  <a:cs typeface="HK Grotesk"/>
                  <a:sym typeface="HK Grotesk"/>
                </a:rPr>
                <a:t>Evaluate performance using MSE and R² metrics.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5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2762835">
            <a:off x="15723129" y="6265225"/>
            <a:ext cx="7316407" cy="5986151"/>
          </a:xfrm>
          <a:custGeom>
            <a:avLst/>
            <a:gdLst/>
            <a:ahLst/>
            <a:cxnLst/>
            <a:rect r="r" b="b" t="t" l="l"/>
            <a:pathLst>
              <a:path h="5986151" w="7316407">
                <a:moveTo>
                  <a:pt x="0" y="5986150"/>
                </a:moveTo>
                <a:lnTo>
                  <a:pt x="7316407" y="5986150"/>
                </a:lnTo>
                <a:lnTo>
                  <a:pt x="7316407" y="0"/>
                </a:lnTo>
                <a:lnTo>
                  <a:pt x="0" y="0"/>
                </a:lnTo>
                <a:lnTo>
                  <a:pt x="0" y="598615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9523999"/>
            <a:ext cx="18288000" cy="763001"/>
            <a:chOff x="0" y="0"/>
            <a:chExt cx="4816593" cy="20095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00955"/>
            </a:xfrm>
            <a:custGeom>
              <a:avLst/>
              <a:gdLst/>
              <a:ahLst/>
              <a:cxnLst/>
              <a:rect r="r" b="b" t="t" l="l"/>
              <a:pathLst>
                <a:path h="20095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00955"/>
                  </a:lnTo>
                  <a:lnTo>
                    <a:pt x="0" y="200955"/>
                  </a:lnTo>
                  <a:close/>
                </a:path>
              </a:pathLst>
            </a:custGeom>
            <a:solidFill>
              <a:srgbClr val="7C858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390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true" rot="-2762835">
            <a:off x="-4756067" y="-2993075"/>
            <a:ext cx="7316407" cy="5986151"/>
          </a:xfrm>
          <a:custGeom>
            <a:avLst/>
            <a:gdLst/>
            <a:ahLst/>
            <a:cxnLst/>
            <a:rect r="r" b="b" t="t" l="l"/>
            <a:pathLst>
              <a:path h="5986151" w="7316407">
                <a:moveTo>
                  <a:pt x="0" y="5986150"/>
                </a:moveTo>
                <a:lnTo>
                  <a:pt x="7316407" y="5986150"/>
                </a:lnTo>
                <a:lnTo>
                  <a:pt x="7316407" y="0"/>
                </a:lnTo>
                <a:lnTo>
                  <a:pt x="0" y="0"/>
                </a:lnTo>
                <a:lnTo>
                  <a:pt x="0" y="598615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282135" y="0"/>
            <a:ext cx="2149398" cy="1223203"/>
          </a:xfrm>
          <a:custGeom>
            <a:avLst/>
            <a:gdLst/>
            <a:ahLst/>
            <a:cxnLst/>
            <a:rect r="r" b="b" t="t" l="l"/>
            <a:pathLst>
              <a:path h="1223203" w="2149398">
                <a:moveTo>
                  <a:pt x="0" y="0"/>
                </a:moveTo>
                <a:lnTo>
                  <a:pt x="2149397" y="0"/>
                </a:lnTo>
                <a:lnTo>
                  <a:pt x="2149397" y="1223203"/>
                </a:lnTo>
                <a:lnTo>
                  <a:pt x="0" y="12232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097863" y="9063797"/>
            <a:ext cx="2149398" cy="1223203"/>
          </a:xfrm>
          <a:custGeom>
            <a:avLst/>
            <a:gdLst/>
            <a:ahLst/>
            <a:cxnLst/>
            <a:rect r="r" b="b" t="t" l="l"/>
            <a:pathLst>
              <a:path h="1223203" w="2149398">
                <a:moveTo>
                  <a:pt x="0" y="0"/>
                </a:moveTo>
                <a:lnTo>
                  <a:pt x="2149398" y="0"/>
                </a:lnTo>
                <a:lnTo>
                  <a:pt x="2149398" y="1223203"/>
                </a:lnTo>
                <a:lnTo>
                  <a:pt x="0" y="12232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260137" y="474753"/>
            <a:ext cx="12244965" cy="7180811"/>
          </a:xfrm>
          <a:custGeom>
            <a:avLst/>
            <a:gdLst/>
            <a:ahLst/>
            <a:cxnLst/>
            <a:rect r="r" b="b" t="t" l="l"/>
            <a:pathLst>
              <a:path h="7180811" w="12244965">
                <a:moveTo>
                  <a:pt x="0" y="0"/>
                </a:moveTo>
                <a:lnTo>
                  <a:pt x="12244965" y="0"/>
                </a:lnTo>
                <a:lnTo>
                  <a:pt x="12244965" y="7180811"/>
                </a:lnTo>
                <a:lnTo>
                  <a:pt x="0" y="71808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090670" y="8009028"/>
            <a:ext cx="7508504" cy="606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21"/>
              </a:lnSpc>
              <a:spcBef>
                <a:spcPct val="0"/>
              </a:spcBef>
            </a:pPr>
            <a:r>
              <a:rPr lang="en-US" b="true" sz="3934">
                <a:solidFill>
                  <a:srgbClr val="173A4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Top Features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5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2762835">
            <a:off x="15723129" y="6265225"/>
            <a:ext cx="7316407" cy="5986151"/>
          </a:xfrm>
          <a:custGeom>
            <a:avLst/>
            <a:gdLst/>
            <a:ahLst/>
            <a:cxnLst/>
            <a:rect r="r" b="b" t="t" l="l"/>
            <a:pathLst>
              <a:path h="5986151" w="7316407">
                <a:moveTo>
                  <a:pt x="0" y="5986150"/>
                </a:moveTo>
                <a:lnTo>
                  <a:pt x="7316407" y="5986150"/>
                </a:lnTo>
                <a:lnTo>
                  <a:pt x="7316407" y="0"/>
                </a:lnTo>
                <a:lnTo>
                  <a:pt x="0" y="0"/>
                </a:lnTo>
                <a:lnTo>
                  <a:pt x="0" y="598615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9523999"/>
            <a:ext cx="18288000" cy="763001"/>
            <a:chOff x="0" y="0"/>
            <a:chExt cx="4816593" cy="20095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00955"/>
            </a:xfrm>
            <a:custGeom>
              <a:avLst/>
              <a:gdLst/>
              <a:ahLst/>
              <a:cxnLst/>
              <a:rect r="r" b="b" t="t" l="l"/>
              <a:pathLst>
                <a:path h="20095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00955"/>
                  </a:lnTo>
                  <a:lnTo>
                    <a:pt x="0" y="200955"/>
                  </a:lnTo>
                  <a:close/>
                </a:path>
              </a:pathLst>
            </a:custGeom>
            <a:solidFill>
              <a:srgbClr val="7C858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390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true" rot="-2762835">
            <a:off x="-4756067" y="-2993075"/>
            <a:ext cx="7316407" cy="5986151"/>
          </a:xfrm>
          <a:custGeom>
            <a:avLst/>
            <a:gdLst/>
            <a:ahLst/>
            <a:cxnLst/>
            <a:rect r="r" b="b" t="t" l="l"/>
            <a:pathLst>
              <a:path h="5986151" w="7316407">
                <a:moveTo>
                  <a:pt x="0" y="5986150"/>
                </a:moveTo>
                <a:lnTo>
                  <a:pt x="7316407" y="5986150"/>
                </a:lnTo>
                <a:lnTo>
                  <a:pt x="7316407" y="0"/>
                </a:lnTo>
                <a:lnTo>
                  <a:pt x="0" y="0"/>
                </a:lnTo>
                <a:lnTo>
                  <a:pt x="0" y="598615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282135" y="0"/>
            <a:ext cx="2149398" cy="1223203"/>
          </a:xfrm>
          <a:custGeom>
            <a:avLst/>
            <a:gdLst/>
            <a:ahLst/>
            <a:cxnLst/>
            <a:rect r="r" b="b" t="t" l="l"/>
            <a:pathLst>
              <a:path h="1223203" w="2149398">
                <a:moveTo>
                  <a:pt x="0" y="0"/>
                </a:moveTo>
                <a:lnTo>
                  <a:pt x="2149397" y="0"/>
                </a:lnTo>
                <a:lnTo>
                  <a:pt x="2149397" y="1223203"/>
                </a:lnTo>
                <a:lnTo>
                  <a:pt x="0" y="12232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097863" y="9063797"/>
            <a:ext cx="2149398" cy="1223203"/>
          </a:xfrm>
          <a:custGeom>
            <a:avLst/>
            <a:gdLst/>
            <a:ahLst/>
            <a:cxnLst/>
            <a:rect r="r" b="b" t="t" l="l"/>
            <a:pathLst>
              <a:path h="1223203" w="2149398">
                <a:moveTo>
                  <a:pt x="0" y="0"/>
                </a:moveTo>
                <a:lnTo>
                  <a:pt x="2149398" y="0"/>
                </a:lnTo>
                <a:lnTo>
                  <a:pt x="2149398" y="1223203"/>
                </a:lnTo>
                <a:lnTo>
                  <a:pt x="0" y="12232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223537" y="611601"/>
            <a:ext cx="11840926" cy="7045001"/>
          </a:xfrm>
          <a:custGeom>
            <a:avLst/>
            <a:gdLst/>
            <a:ahLst/>
            <a:cxnLst/>
            <a:rect r="r" b="b" t="t" l="l"/>
            <a:pathLst>
              <a:path h="7045001" w="11840926">
                <a:moveTo>
                  <a:pt x="0" y="0"/>
                </a:moveTo>
                <a:lnTo>
                  <a:pt x="11840926" y="0"/>
                </a:lnTo>
                <a:lnTo>
                  <a:pt x="11840926" y="7045002"/>
                </a:lnTo>
                <a:lnTo>
                  <a:pt x="0" y="70450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21" t="0" r="-421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090670" y="8009028"/>
            <a:ext cx="6106659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173A4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AVERAGE TRAFFIC VOLUME BY HOUR OF DAY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5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2762835">
            <a:off x="15723129" y="6265225"/>
            <a:ext cx="7316407" cy="5986151"/>
          </a:xfrm>
          <a:custGeom>
            <a:avLst/>
            <a:gdLst/>
            <a:ahLst/>
            <a:cxnLst/>
            <a:rect r="r" b="b" t="t" l="l"/>
            <a:pathLst>
              <a:path h="5986151" w="7316407">
                <a:moveTo>
                  <a:pt x="0" y="5986150"/>
                </a:moveTo>
                <a:lnTo>
                  <a:pt x="7316407" y="5986150"/>
                </a:lnTo>
                <a:lnTo>
                  <a:pt x="7316407" y="0"/>
                </a:lnTo>
                <a:lnTo>
                  <a:pt x="0" y="0"/>
                </a:lnTo>
                <a:lnTo>
                  <a:pt x="0" y="598615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9523999"/>
            <a:ext cx="18288000" cy="763001"/>
            <a:chOff x="0" y="0"/>
            <a:chExt cx="4816593" cy="20095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00955"/>
            </a:xfrm>
            <a:custGeom>
              <a:avLst/>
              <a:gdLst/>
              <a:ahLst/>
              <a:cxnLst/>
              <a:rect r="r" b="b" t="t" l="l"/>
              <a:pathLst>
                <a:path h="20095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00955"/>
                  </a:lnTo>
                  <a:lnTo>
                    <a:pt x="0" y="200955"/>
                  </a:lnTo>
                  <a:close/>
                </a:path>
              </a:pathLst>
            </a:custGeom>
            <a:solidFill>
              <a:srgbClr val="7C858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390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true" rot="-2762835">
            <a:off x="-4756067" y="-2993075"/>
            <a:ext cx="7316407" cy="5986151"/>
          </a:xfrm>
          <a:custGeom>
            <a:avLst/>
            <a:gdLst/>
            <a:ahLst/>
            <a:cxnLst/>
            <a:rect r="r" b="b" t="t" l="l"/>
            <a:pathLst>
              <a:path h="5986151" w="7316407">
                <a:moveTo>
                  <a:pt x="0" y="5986150"/>
                </a:moveTo>
                <a:lnTo>
                  <a:pt x="7316407" y="5986150"/>
                </a:lnTo>
                <a:lnTo>
                  <a:pt x="7316407" y="0"/>
                </a:lnTo>
                <a:lnTo>
                  <a:pt x="0" y="0"/>
                </a:lnTo>
                <a:lnTo>
                  <a:pt x="0" y="598615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282135" y="0"/>
            <a:ext cx="2149398" cy="1223203"/>
          </a:xfrm>
          <a:custGeom>
            <a:avLst/>
            <a:gdLst/>
            <a:ahLst/>
            <a:cxnLst/>
            <a:rect r="r" b="b" t="t" l="l"/>
            <a:pathLst>
              <a:path h="1223203" w="2149398">
                <a:moveTo>
                  <a:pt x="0" y="0"/>
                </a:moveTo>
                <a:lnTo>
                  <a:pt x="2149397" y="0"/>
                </a:lnTo>
                <a:lnTo>
                  <a:pt x="2149397" y="1223203"/>
                </a:lnTo>
                <a:lnTo>
                  <a:pt x="0" y="12232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097863" y="9063797"/>
            <a:ext cx="2149398" cy="1223203"/>
          </a:xfrm>
          <a:custGeom>
            <a:avLst/>
            <a:gdLst/>
            <a:ahLst/>
            <a:cxnLst/>
            <a:rect r="r" b="b" t="t" l="l"/>
            <a:pathLst>
              <a:path h="1223203" w="2149398">
                <a:moveTo>
                  <a:pt x="0" y="0"/>
                </a:moveTo>
                <a:lnTo>
                  <a:pt x="2149398" y="0"/>
                </a:lnTo>
                <a:lnTo>
                  <a:pt x="2149398" y="1223203"/>
                </a:lnTo>
                <a:lnTo>
                  <a:pt x="0" y="12232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206619" y="611601"/>
            <a:ext cx="11874763" cy="7347510"/>
          </a:xfrm>
          <a:custGeom>
            <a:avLst/>
            <a:gdLst/>
            <a:ahLst/>
            <a:cxnLst/>
            <a:rect r="r" b="b" t="t" l="l"/>
            <a:pathLst>
              <a:path h="7347510" w="11874763">
                <a:moveTo>
                  <a:pt x="0" y="0"/>
                </a:moveTo>
                <a:lnTo>
                  <a:pt x="11874762" y="0"/>
                </a:lnTo>
                <a:lnTo>
                  <a:pt x="11874762" y="7347510"/>
                </a:lnTo>
                <a:lnTo>
                  <a:pt x="0" y="73475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135690" y="8275976"/>
            <a:ext cx="6887710" cy="982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4"/>
              </a:lnSpc>
              <a:spcBef>
                <a:spcPct val="0"/>
              </a:spcBef>
            </a:pPr>
            <a:r>
              <a:rPr lang="en-US" b="true" sz="3204">
                <a:solidFill>
                  <a:srgbClr val="173A4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TRAFFIC VOLUME DURING RUSH VS. NON-RUSH HOURS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5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2762835">
            <a:off x="15723129" y="6265225"/>
            <a:ext cx="7316407" cy="5986151"/>
          </a:xfrm>
          <a:custGeom>
            <a:avLst/>
            <a:gdLst/>
            <a:ahLst/>
            <a:cxnLst/>
            <a:rect r="r" b="b" t="t" l="l"/>
            <a:pathLst>
              <a:path h="5986151" w="7316407">
                <a:moveTo>
                  <a:pt x="0" y="5986150"/>
                </a:moveTo>
                <a:lnTo>
                  <a:pt x="7316407" y="5986150"/>
                </a:lnTo>
                <a:lnTo>
                  <a:pt x="7316407" y="0"/>
                </a:lnTo>
                <a:lnTo>
                  <a:pt x="0" y="0"/>
                </a:lnTo>
                <a:lnTo>
                  <a:pt x="0" y="598615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9523999"/>
            <a:ext cx="18288000" cy="763001"/>
            <a:chOff x="0" y="0"/>
            <a:chExt cx="4816593" cy="20095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200955"/>
            </a:xfrm>
            <a:custGeom>
              <a:avLst/>
              <a:gdLst/>
              <a:ahLst/>
              <a:cxnLst/>
              <a:rect r="r" b="b" t="t" l="l"/>
              <a:pathLst>
                <a:path h="200955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00955"/>
                  </a:lnTo>
                  <a:lnTo>
                    <a:pt x="0" y="200955"/>
                  </a:lnTo>
                  <a:close/>
                </a:path>
              </a:pathLst>
            </a:custGeom>
            <a:solidFill>
              <a:srgbClr val="7C858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2390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true" rot="-2762835">
            <a:off x="-4756067" y="-2993075"/>
            <a:ext cx="7316407" cy="5986151"/>
          </a:xfrm>
          <a:custGeom>
            <a:avLst/>
            <a:gdLst/>
            <a:ahLst/>
            <a:cxnLst/>
            <a:rect r="r" b="b" t="t" l="l"/>
            <a:pathLst>
              <a:path h="5986151" w="7316407">
                <a:moveTo>
                  <a:pt x="0" y="5986150"/>
                </a:moveTo>
                <a:lnTo>
                  <a:pt x="7316407" y="5986150"/>
                </a:lnTo>
                <a:lnTo>
                  <a:pt x="7316407" y="0"/>
                </a:lnTo>
                <a:lnTo>
                  <a:pt x="0" y="0"/>
                </a:lnTo>
                <a:lnTo>
                  <a:pt x="0" y="598615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282135" y="0"/>
            <a:ext cx="2149398" cy="1223203"/>
          </a:xfrm>
          <a:custGeom>
            <a:avLst/>
            <a:gdLst/>
            <a:ahLst/>
            <a:cxnLst/>
            <a:rect r="r" b="b" t="t" l="l"/>
            <a:pathLst>
              <a:path h="1223203" w="2149398">
                <a:moveTo>
                  <a:pt x="0" y="0"/>
                </a:moveTo>
                <a:lnTo>
                  <a:pt x="2149397" y="0"/>
                </a:lnTo>
                <a:lnTo>
                  <a:pt x="2149397" y="1223203"/>
                </a:lnTo>
                <a:lnTo>
                  <a:pt x="0" y="12232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097863" y="9063797"/>
            <a:ext cx="2149398" cy="1223203"/>
          </a:xfrm>
          <a:custGeom>
            <a:avLst/>
            <a:gdLst/>
            <a:ahLst/>
            <a:cxnLst/>
            <a:rect r="r" b="b" t="t" l="l"/>
            <a:pathLst>
              <a:path h="1223203" w="2149398">
                <a:moveTo>
                  <a:pt x="0" y="0"/>
                </a:moveTo>
                <a:lnTo>
                  <a:pt x="2149398" y="0"/>
                </a:lnTo>
                <a:lnTo>
                  <a:pt x="2149398" y="1223203"/>
                </a:lnTo>
                <a:lnTo>
                  <a:pt x="0" y="12232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405329" y="177456"/>
            <a:ext cx="9472811" cy="8312392"/>
          </a:xfrm>
          <a:custGeom>
            <a:avLst/>
            <a:gdLst/>
            <a:ahLst/>
            <a:cxnLst/>
            <a:rect r="r" b="b" t="t" l="l"/>
            <a:pathLst>
              <a:path h="8312392" w="9472811">
                <a:moveTo>
                  <a:pt x="0" y="0"/>
                </a:moveTo>
                <a:lnTo>
                  <a:pt x="9472811" y="0"/>
                </a:lnTo>
                <a:lnTo>
                  <a:pt x="9472811" y="8312391"/>
                </a:lnTo>
                <a:lnTo>
                  <a:pt x="0" y="83123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437900" y="8811073"/>
            <a:ext cx="6002668" cy="49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4"/>
              </a:lnSpc>
              <a:spcBef>
                <a:spcPct val="0"/>
              </a:spcBef>
            </a:pPr>
            <a:r>
              <a:rPr lang="en-US" b="true" sz="3204">
                <a:solidFill>
                  <a:srgbClr val="173A4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CORRELATION HEATMAP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5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8238638"/>
            <a:ext cx="18288000" cy="2048362"/>
            <a:chOff x="0" y="0"/>
            <a:chExt cx="4816593" cy="5394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539486"/>
            </a:xfrm>
            <a:custGeom>
              <a:avLst/>
              <a:gdLst/>
              <a:ahLst/>
              <a:cxnLst/>
              <a:rect r="r" b="b" t="t" l="l"/>
              <a:pathLst>
                <a:path h="53948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39486"/>
                  </a:lnTo>
                  <a:lnTo>
                    <a:pt x="0" y="53948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5775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8413276"/>
            <a:ext cx="16420336" cy="1318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73"/>
              </a:lnSpc>
              <a:spcBef>
                <a:spcPct val="0"/>
              </a:spcBef>
            </a:pPr>
            <a:r>
              <a:rPr lang="en-US" sz="2552" strike="noStrike" u="none">
                <a:solidFill>
                  <a:srgbClr val="173A45"/>
                </a:solidFill>
                <a:latin typeface="HK Grotesk"/>
                <a:ea typeface="HK Grotesk"/>
                <a:cs typeface="HK Grotesk"/>
                <a:sym typeface="HK Grotesk"/>
              </a:rPr>
              <a:t>The bar chart illustrates key </a:t>
            </a:r>
            <a:r>
              <a:rPr lang="en-US" b="true" sz="2552" strike="noStrike" u="none">
                <a:solidFill>
                  <a:srgbClr val="173A4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evaluation metrics</a:t>
            </a:r>
            <a:r>
              <a:rPr lang="en-US" sz="2552" strike="noStrike" u="none">
                <a:solidFill>
                  <a:srgbClr val="173A45"/>
                </a:solidFill>
                <a:latin typeface="HK Grotesk"/>
                <a:ea typeface="HK Grotesk"/>
                <a:cs typeface="HK Grotesk"/>
                <a:sym typeface="HK Grotesk"/>
              </a:rPr>
              <a:t> and feature importances that drive the </a:t>
            </a:r>
            <a:r>
              <a:rPr lang="en-US" b="true" sz="2552" strike="noStrike" u="none">
                <a:solidFill>
                  <a:srgbClr val="173A4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predictive accuracy</a:t>
            </a:r>
            <a:r>
              <a:rPr lang="en-US" sz="2552" strike="noStrike" u="none">
                <a:solidFill>
                  <a:srgbClr val="173A45"/>
                </a:solidFill>
                <a:latin typeface="HK Grotesk"/>
                <a:ea typeface="HK Grotesk"/>
                <a:cs typeface="HK Grotesk"/>
                <a:sym typeface="HK Grotesk"/>
              </a:rPr>
              <a:t> of our Random Forest model. Notably, R² scores indicate model performance while highlighting significant factors affecting traffic volume predictions.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123310" y="641752"/>
            <a:ext cx="16135990" cy="619125"/>
            <a:chOff x="0" y="0"/>
            <a:chExt cx="21514653" cy="82550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9525"/>
              <a:ext cx="9112831" cy="835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902"/>
                </a:lnSpc>
                <a:spcBef>
                  <a:spcPct val="0"/>
                </a:spcBef>
              </a:pPr>
              <a:r>
                <a:rPr lang="en-US" b="true" sz="4085">
                  <a:solidFill>
                    <a:srgbClr val="173A45"/>
                  </a:solidFill>
                  <a:latin typeface="HK Grotesk Bold"/>
                  <a:ea typeface="HK Grotesk Bold"/>
                  <a:cs typeface="HK Grotesk Bold"/>
                  <a:sym typeface="HK Grotesk Bold"/>
                </a:rPr>
                <a:t>Model Performance Overview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9529828" y="41275"/>
              <a:ext cx="11984825" cy="676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200"/>
                </a:lnSpc>
                <a:spcBef>
                  <a:spcPct val="0"/>
                </a:spcBef>
              </a:pPr>
              <a:r>
                <a:rPr lang="en-US" sz="3000" strike="noStrike" u="none">
                  <a:solidFill>
                    <a:srgbClr val="173A45"/>
                  </a:solidFill>
                  <a:latin typeface="HK Grotesk"/>
                  <a:ea typeface="HK Grotesk"/>
                  <a:cs typeface="HK Grotesk"/>
                  <a:sym typeface="HK Grotesk"/>
                </a:rPr>
                <a:t>Evaluation Metrics and Feature Importance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true" rot="6499705">
            <a:off x="14899752" y="7833156"/>
            <a:ext cx="4529877" cy="3706263"/>
          </a:xfrm>
          <a:custGeom>
            <a:avLst/>
            <a:gdLst/>
            <a:ahLst/>
            <a:cxnLst/>
            <a:rect r="r" b="b" t="t" l="l"/>
            <a:pathLst>
              <a:path h="3706263" w="4529877">
                <a:moveTo>
                  <a:pt x="0" y="3706263"/>
                </a:moveTo>
                <a:lnTo>
                  <a:pt x="4529876" y="3706263"/>
                </a:lnTo>
                <a:lnTo>
                  <a:pt x="4529876" y="0"/>
                </a:lnTo>
                <a:lnTo>
                  <a:pt x="0" y="0"/>
                </a:lnTo>
                <a:lnTo>
                  <a:pt x="0" y="370626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120698" y="-194503"/>
            <a:ext cx="2149398" cy="1223203"/>
          </a:xfrm>
          <a:custGeom>
            <a:avLst/>
            <a:gdLst/>
            <a:ahLst/>
            <a:cxnLst/>
            <a:rect r="r" b="b" t="t" l="l"/>
            <a:pathLst>
              <a:path h="1223203" w="2149398">
                <a:moveTo>
                  <a:pt x="0" y="0"/>
                </a:moveTo>
                <a:lnTo>
                  <a:pt x="2149398" y="0"/>
                </a:lnTo>
                <a:lnTo>
                  <a:pt x="2149398" y="1223203"/>
                </a:lnTo>
                <a:lnTo>
                  <a:pt x="0" y="12232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589538" y="3317925"/>
            <a:ext cx="2149398" cy="1223203"/>
          </a:xfrm>
          <a:custGeom>
            <a:avLst/>
            <a:gdLst/>
            <a:ahLst/>
            <a:cxnLst/>
            <a:rect r="r" b="b" t="t" l="l"/>
            <a:pathLst>
              <a:path h="1223203" w="2149398">
                <a:moveTo>
                  <a:pt x="0" y="0"/>
                </a:moveTo>
                <a:lnTo>
                  <a:pt x="2149398" y="0"/>
                </a:lnTo>
                <a:lnTo>
                  <a:pt x="2149398" y="1223203"/>
                </a:lnTo>
                <a:lnTo>
                  <a:pt x="0" y="12232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12" id="12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3179808" y="491302"/>
            <a:ext cx="10911154" cy="85169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BF5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7150026">
            <a:off x="3828092" y="9426229"/>
            <a:ext cx="7316407" cy="5986151"/>
          </a:xfrm>
          <a:custGeom>
            <a:avLst/>
            <a:gdLst/>
            <a:ahLst/>
            <a:cxnLst/>
            <a:rect r="r" b="b" t="t" l="l"/>
            <a:pathLst>
              <a:path h="5986151" w="7316407">
                <a:moveTo>
                  <a:pt x="0" y="5986151"/>
                </a:moveTo>
                <a:lnTo>
                  <a:pt x="7316406" y="5986151"/>
                </a:lnTo>
                <a:lnTo>
                  <a:pt x="7316406" y="0"/>
                </a:lnTo>
                <a:lnTo>
                  <a:pt x="0" y="0"/>
                </a:lnTo>
                <a:lnTo>
                  <a:pt x="0" y="598615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433699"/>
            <a:ext cx="8879020" cy="244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</a:pPr>
            <a:r>
              <a:rPr lang="en-US" b="true" sz="8000">
                <a:solidFill>
                  <a:srgbClr val="173A45"/>
                </a:solidFill>
                <a:latin typeface="HK Grotesk Bold"/>
                <a:ea typeface="HK Grotesk Bold"/>
                <a:cs typeface="HK Grotesk Bold"/>
                <a:sym typeface="HK Grotesk Bold"/>
              </a:rPr>
              <a:t>Thank you for your attention!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907720" y="0"/>
            <a:ext cx="11059099" cy="10287000"/>
            <a:chOff x="0" y="0"/>
            <a:chExt cx="841869" cy="78309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41869" cy="783094"/>
            </a:xfrm>
            <a:custGeom>
              <a:avLst/>
              <a:gdLst/>
              <a:ahLst/>
              <a:cxnLst/>
              <a:rect r="r" b="b" t="t" l="l"/>
              <a:pathLst>
                <a:path h="783094" w="841869">
                  <a:moveTo>
                    <a:pt x="203200" y="0"/>
                  </a:moveTo>
                  <a:lnTo>
                    <a:pt x="841869" y="0"/>
                  </a:lnTo>
                  <a:lnTo>
                    <a:pt x="638669" y="783094"/>
                  </a:lnTo>
                  <a:lnTo>
                    <a:pt x="0" y="783094"/>
                  </a:lnTo>
                  <a:lnTo>
                    <a:pt x="203200" y="0"/>
                  </a:lnTo>
                  <a:close/>
                </a:path>
              </a:pathLst>
            </a:custGeom>
            <a:blipFill>
              <a:blip r:embed="rId4"/>
              <a:stretch>
                <a:fillRect l="-19742" t="0" r="-19742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0999852" y="-137353"/>
            <a:ext cx="2149398" cy="1223203"/>
          </a:xfrm>
          <a:custGeom>
            <a:avLst/>
            <a:gdLst/>
            <a:ahLst/>
            <a:cxnLst/>
            <a:rect r="r" b="b" t="t" l="l"/>
            <a:pathLst>
              <a:path h="1223203" w="2149398">
                <a:moveTo>
                  <a:pt x="0" y="0"/>
                </a:moveTo>
                <a:lnTo>
                  <a:pt x="2149398" y="0"/>
                </a:lnTo>
                <a:lnTo>
                  <a:pt x="2149398" y="1223203"/>
                </a:lnTo>
                <a:lnTo>
                  <a:pt x="0" y="122320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328934" y="9863236"/>
            <a:ext cx="2149398" cy="1223203"/>
          </a:xfrm>
          <a:custGeom>
            <a:avLst/>
            <a:gdLst/>
            <a:ahLst/>
            <a:cxnLst/>
            <a:rect r="r" b="b" t="t" l="l"/>
            <a:pathLst>
              <a:path h="1223203" w="2149398">
                <a:moveTo>
                  <a:pt x="0" y="0"/>
                </a:moveTo>
                <a:lnTo>
                  <a:pt x="2149398" y="0"/>
                </a:lnTo>
                <a:lnTo>
                  <a:pt x="2149398" y="1223202"/>
                </a:lnTo>
                <a:lnTo>
                  <a:pt x="0" y="12232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Presentation - Traffic Volume Prediction</dc:description>
  <dc:identifier>DAGood31BGQ</dc:identifier>
  <dcterms:modified xsi:type="dcterms:W3CDTF">2011-08-01T06:04:30Z</dcterms:modified>
  <cp:revision>1</cp:revision>
  <dc:title>Presentation - Traffic Volume Prediction</dc:title>
</cp:coreProperties>
</file>