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3"/>
  </p:notesMasterIdLst>
  <p:sldIdLst>
    <p:sldId id="328" r:id="rId2"/>
    <p:sldId id="290" r:id="rId3"/>
    <p:sldId id="258" r:id="rId4"/>
    <p:sldId id="293" r:id="rId5"/>
    <p:sldId id="260" r:id="rId6"/>
    <p:sldId id="292" r:id="rId7"/>
    <p:sldId id="261" r:id="rId8"/>
    <p:sldId id="294" r:id="rId9"/>
    <p:sldId id="295" r:id="rId10"/>
    <p:sldId id="263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png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png"/><Relationship Id="rId11" Type="http://schemas.openxmlformats.org/officeDocument/2006/relationships/image" Target="../media/image14.wmf"/><Relationship Id="rId5" Type="http://schemas.openxmlformats.org/officeDocument/2006/relationships/image" Target="../media/image8.png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png"/><Relationship Id="rId7" Type="http://schemas.openxmlformats.org/officeDocument/2006/relationships/image" Target="../media/image36.wmf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3239680-03CE-EA4C-ACAE-EFF4BBE51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49CEB798-7489-2646-BA62-F773C3FF1C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1E55190D-FD68-9C40-B972-B8CED2C1D12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6FF46D92-9C6D-4E44-9769-755F8DC964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BFD2BE4D-7E51-CB4D-A5EB-653D26B148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44F83E69-0527-9E44-AB7F-0485654F5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BB2FA4-83AA-F842-B33C-CA27E94E216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6821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7681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6395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44249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55372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96392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3069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403618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8056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5472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8067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8332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6999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1215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7454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041D45E9-5FC4-1140-9ACF-ED89FB08665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304800"/>
        </p:xfrm>
        <a:graphic>
          <a:graphicData uri="http://schemas.openxmlformats.org/presentationml/2006/ole">
            <p:oleObj spid="_x0000_s1029" r:id="rId18" imgW="6287378" imgH="266737" progId="PBrush">
              <p:embed/>
            </p:oleObj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="" xmlns:a16="http://schemas.microsoft.com/office/drawing/2014/main" id="{C9A2E6B8-348F-1A48-9870-2045E7BBD2B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457950"/>
          <a:ext cx="9144000" cy="400050"/>
        </p:xfrm>
        <a:graphic>
          <a:graphicData uri="http://schemas.openxmlformats.org/presentationml/2006/ole">
            <p:oleObj spid="_x0000_s1030" r:id="rId19" imgW="6314286" imgH="276117" progId="PBrush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7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1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="" xmlns:a16="http://schemas.microsoft.com/office/drawing/2014/main" id="{BC7CFC54-F9C8-924D-A410-91BC3CCC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149725"/>
            <a:ext cx="2771775" cy="6127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以</a:t>
            </a:r>
            <a:r>
              <a:rPr lang="en-US" altLang="zh-CN" b="1">
                <a:solidFill>
                  <a:schemeClr val="tx2"/>
                </a:solidFill>
              </a:rPr>
              <a:t>e </a:t>
            </a:r>
            <a:r>
              <a:rPr lang="en-US" altLang="zh-CN" b="1" i="1" baseline="30000">
                <a:solidFill>
                  <a:schemeClr val="tx2"/>
                </a:solidFill>
              </a:rPr>
              <a:t>s t</a:t>
            </a:r>
            <a:r>
              <a:rPr lang="zh-CN" altLang="en-US" b="1">
                <a:solidFill>
                  <a:schemeClr val="tx2"/>
                </a:solidFill>
              </a:rPr>
              <a:t>为基本信号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72544E99-E1F7-604F-882F-8BC276E6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33375"/>
            <a:ext cx="26638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</a:rPr>
              <a:t>总复习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="" xmlns:a16="http://schemas.microsoft.com/office/drawing/2014/main" id="{08E6F729-8C99-D345-8C3E-9BD38B09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941888"/>
            <a:ext cx="2771775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傅里叶变换的应用</a:t>
            </a:r>
          </a:p>
        </p:txBody>
      </p:sp>
      <p:sp>
        <p:nvSpPr>
          <p:cNvPr id="3077" name="AutoShape 5">
            <a:extLst>
              <a:ext uri="{FF2B5EF4-FFF2-40B4-BE49-F238E27FC236}">
                <a16:creationId xmlns="" xmlns:a16="http://schemas.microsoft.com/office/drawing/2014/main" id="{34F50EF9-1EB3-BA4B-994F-DA9E499B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734050"/>
            <a:ext cx="3563938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拉普拉斯变换及其应用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="" xmlns:a16="http://schemas.microsoft.com/office/drawing/2014/main" id="{4FE8357C-4C47-2E42-B501-BC04C0EC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92375"/>
            <a:ext cx="2771775" cy="6492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基本信号与系统</a:t>
            </a:r>
          </a:p>
        </p:txBody>
      </p:sp>
      <p:sp>
        <p:nvSpPr>
          <p:cNvPr id="3079" name="AutoShape 7">
            <a:extLst>
              <a:ext uri="{FF2B5EF4-FFF2-40B4-BE49-F238E27FC236}">
                <a16:creationId xmlns="" xmlns:a16="http://schemas.microsoft.com/office/drawing/2014/main" id="{FD9BCDBC-8A9F-A640-B653-4868D7C7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284538"/>
            <a:ext cx="2771775" cy="6492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以</a:t>
            </a:r>
            <a:r>
              <a:rPr lang="en-US" altLang="zh-CN" b="1" i="1">
                <a:solidFill>
                  <a:schemeClr val="tx2"/>
                </a:solidFill>
                <a:latin typeface="Symbol" pitchFamily="2" charset="2"/>
              </a:rPr>
              <a:t>d</a:t>
            </a:r>
            <a:r>
              <a:rPr lang="en-US" altLang="zh-CN" b="1">
                <a:solidFill>
                  <a:schemeClr val="tx2"/>
                </a:solidFill>
              </a:rPr>
              <a:t> (</a:t>
            </a:r>
            <a:r>
              <a:rPr lang="en-US" altLang="zh-CN" b="1" i="1">
                <a:solidFill>
                  <a:schemeClr val="tx2"/>
                </a:solidFill>
              </a:rPr>
              <a:t>t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zh-CN" altLang="en-US" b="1">
                <a:solidFill>
                  <a:schemeClr val="tx2"/>
                </a:solidFill>
              </a:rPr>
              <a:t>为基本信号</a:t>
            </a:r>
          </a:p>
        </p:txBody>
      </p:sp>
      <p:sp>
        <p:nvSpPr>
          <p:cNvPr id="3080" name="AutoShape 8">
            <a:extLst>
              <a:ext uri="{FF2B5EF4-FFF2-40B4-BE49-F238E27FC236}">
                <a16:creationId xmlns="" xmlns:a16="http://schemas.microsoft.com/office/drawing/2014/main" id="{BB8AE059-09AE-6D42-9D8C-2CFD4610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268413"/>
            <a:ext cx="2016125" cy="10080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基本内容</a:t>
            </a:r>
          </a:p>
        </p:txBody>
      </p:sp>
      <p:sp>
        <p:nvSpPr>
          <p:cNvPr id="3081" name="AutoShape 9">
            <a:extLst>
              <a:ext uri="{FF2B5EF4-FFF2-40B4-BE49-F238E27FC236}">
                <a16:creationId xmlns="" xmlns:a16="http://schemas.microsoft.com/office/drawing/2014/main" id="{2B80B133-DECB-6246-BC58-A24B9444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1943100" cy="10795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基本思路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="" xmlns:a16="http://schemas.microsoft.com/office/drawing/2014/main" id="{F8F25E11-ADD2-D94A-BC2F-8E37E558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2916238" cy="13668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用基本信号分解；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基本信号的响应；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任意信号的响应。</a:t>
            </a:r>
          </a:p>
        </p:txBody>
      </p:sp>
      <p:sp>
        <p:nvSpPr>
          <p:cNvPr id="3083" name="AutoShape 11">
            <a:extLst>
              <a:ext uri="{FF2B5EF4-FFF2-40B4-BE49-F238E27FC236}">
                <a16:creationId xmlns="" xmlns:a16="http://schemas.microsoft.com/office/drawing/2014/main" id="{7986F059-23D0-C84D-9BCC-A20E81C5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341438"/>
            <a:ext cx="2160588" cy="10080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基本方法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分析手段</a:t>
            </a:r>
          </a:p>
        </p:txBody>
      </p:sp>
      <p:sp>
        <p:nvSpPr>
          <p:cNvPr id="3084" name="AutoShape 12">
            <a:extLst>
              <a:ext uri="{FF2B5EF4-FFF2-40B4-BE49-F238E27FC236}">
                <a16:creationId xmlns="" xmlns:a16="http://schemas.microsoft.com/office/drawing/2014/main" id="{1F927FCD-926B-DB42-86E7-2F6943B6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2916238" cy="12239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本征函数</a:t>
            </a:r>
            <a:r>
              <a:rPr lang="en-US" altLang="zh-CN" b="1"/>
              <a:t>e</a:t>
            </a:r>
            <a:r>
              <a:rPr lang="en-US" altLang="zh-CN" b="1" baseline="30000"/>
              <a:t>s t</a:t>
            </a:r>
            <a:r>
              <a:rPr lang="zh-CN" altLang="en-US" b="1">
                <a:solidFill>
                  <a:schemeClr val="tx2"/>
                </a:solidFill>
              </a:rPr>
              <a:t>分解；</a:t>
            </a:r>
          </a:p>
          <a:p>
            <a:pPr algn="ctr" eaLnBrk="1" hangingPunct="1"/>
            <a:r>
              <a:rPr lang="en-US" altLang="zh-CN" b="1"/>
              <a:t>e </a:t>
            </a:r>
            <a:r>
              <a:rPr lang="en-US" altLang="zh-CN" b="1" baseline="30000"/>
              <a:t>s t</a:t>
            </a:r>
            <a:r>
              <a:rPr lang="zh-CN" altLang="en-US"/>
              <a:t> </a:t>
            </a:r>
            <a:r>
              <a:rPr lang="en-US" altLang="zh-CN">
                <a:latin typeface="Wingdings 3" pitchFamily="2" charset="2"/>
              </a:rPr>
              <a:t>g</a:t>
            </a:r>
            <a:r>
              <a:rPr lang="en-US" altLang="zh-CN"/>
              <a:t> H (s) </a:t>
            </a:r>
            <a:r>
              <a:rPr lang="en-US" altLang="zh-CN" b="1"/>
              <a:t>e </a:t>
            </a:r>
            <a:r>
              <a:rPr lang="en-US" altLang="zh-CN" b="1" baseline="30000"/>
              <a:t>s t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3085" name="Object 13">
            <a:extLst>
              <a:ext uri="{FF2B5EF4-FFF2-40B4-BE49-F238E27FC236}">
                <a16:creationId xmlns="" xmlns:a16="http://schemas.microsoft.com/office/drawing/2014/main" id="{AFEAD839-492B-CB44-9BF0-652C41314A9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0825" y="5516563"/>
          <a:ext cx="2952750" cy="760412"/>
        </p:xfrm>
        <a:graphic>
          <a:graphicData uri="http://schemas.openxmlformats.org/presentationml/2006/ole">
            <p:oleObj spid="_x0000_s2064" r:id="rId3" imgW="29552900" imgH="7607300" progId="">
              <p:embed/>
            </p:oleObj>
          </a:graphicData>
        </a:graphic>
      </p:graphicFrame>
      <p:sp>
        <p:nvSpPr>
          <p:cNvPr id="3086" name="Oval 14">
            <a:extLst>
              <a:ext uri="{FF2B5EF4-FFF2-40B4-BE49-F238E27FC236}">
                <a16:creationId xmlns="" xmlns:a16="http://schemas.microsoft.com/office/drawing/2014/main" id="{09020955-8D27-6D40-8945-8D48337E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36838"/>
            <a:ext cx="1655762" cy="16573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时域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频域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复频域</a:t>
            </a:r>
          </a:p>
        </p:txBody>
      </p:sp>
      <p:sp>
        <p:nvSpPr>
          <p:cNvPr id="3087" name="Oval 15">
            <a:extLst>
              <a:ext uri="{FF2B5EF4-FFF2-40B4-BE49-F238E27FC236}">
                <a16:creationId xmlns="" xmlns:a16="http://schemas.microsoft.com/office/drawing/2014/main" id="{DFC984FD-6835-4C4C-8D8D-6AF82075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581525"/>
            <a:ext cx="1655762" cy="16573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解析法</a:t>
            </a: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</a:rPr>
              <a:t>波形法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animBg="1" autoUpdateAnimBg="0"/>
      <p:bldP spid="3076" grpId="0" animBg="1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 autoUpdateAnimBg="0"/>
      <p:bldP spid="3084" grpId="0" animBg="1" autoUpdateAnimBg="0"/>
      <p:bldP spid="3086" grpId="0" animBg="1" autoUpdateAnimBg="0"/>
      <p:bldP spid="308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528B7AE3-996B-884C-AC5A-B56FC61F322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68313" y="346075"/>
            <a:ext cx="2170112" cy="561975"/>
          </a:xfrm>
          <a:solidFill>
            <a:srgbClr val="CCEC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5、线性性质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="" xmlns:a16="http://schemas.microsoft.com/office/drawing/2014/main" id="{BF98DB1A-49E0-3548-BB19-A75D20AEDA6C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8313" y="1700213"/>
          <a:ext cx="3887787" cy="431800"/>
        </p:xfrm>
        <a:graphic>
          <a:graphicData uri="http://schemas.openxmlformats.org/presentationml/2006/ole">
            <p:oleObj spid="_x0000_s12313" r:id="rId3" imgW="44767500" imgH="4978400" progId="">
              <p:embed/>
            </p:oleObj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="" xmlns:a16="http://schemas.microsoft.com/office/drawing/2014/main" id="{6734E871-21A7-7A4E-B637-6D23A4D6FE0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0425" y="3271838"/>
          <a:ext cx="2447925" cy="373062"/>
        </p:xfrm>
        <a:graphic>
          <a:graphicData uri="http://schemas.openxmlformats.org/presentationml/2006/ole">
            <p:oleObj spid="_x0000_s12314" r:id="rId4" imgW="30721300" imgH="4686300" progId="">
              <p:embed/>
            </p:oleObj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="" xmlns:a16="http://schemas.microsoft.com/office/drawing/2014/main" id="{4BA52124-7D00-2E41-BA1C-164D8A4277A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80063" y="4638675"/>
          <a:ext cx="3024187" cy="604838"/>
        </p:xfrm>
        <a:graphic>
          <a:graphicData uri="http://schemas.openxmlformats.org/presentationml/2006/ole">
            <p:oleObj spid="_x0000_s12315" r:id="rId5" imgW="38036500" imgH="7607300" progId="">
              <p:embed/>
            </p:oleObj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="" xmlns:a16="http://schemas.microsoft.com/office/drawing/2014/main" id="{2A03FD77-66FC-2E46-A429-656ACA3A0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052513"/>
          <a:ext cx="3240087" cy="511175"/>
        </p:xfrm>
        <a:graphic>
          <a:graphicData uri="http://schemas.openxmlformats.org/presentationml/2006/ole">
            <p:oleObj spid="_x0000_s12316" r:id="rId6" imgW="35394900" imgH="5562600" progId="">
              <p:embed/>
            </p:oleObj>
          </a:graphicData>
        </a:graphic>
      </p:graphicFrame>
      <p:sp>
        <p:nvSpPr>
          <p:cNvPr id="13319" name="Rectangle 7">
            <a:extLst>
              <a:ext uri="{FF2B5EF4-FFF2-40B4-BE49-F238E27FC236}">
                <a16:creationId xmlns="" xmlns:a16="http://schemas.microsoft.com/office/drawing/2014/main" id="{B3B85FEF-8372-6D43-AF16-8FC33BE0A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464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利用线性性质可以求系统响应。 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="" xmlns:a16="http://schemas.microsoft.com/office/drawing/2014/main" id="{B185BB68-59AC-E849-A39C-7208668D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48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解法</a:t>
            </a:r>
            <a:r>
              <a:rPr lang="en-US" altLang="zh-CN" b="1">
                <a:latin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</a:rPr>
              <a:t>： </a:t>
            </a: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="" xmlns:a16="http://schemas.microsoft.com/office/drawing/2014/main" id="{955D64EE-C933-A147-A7CF-C0B36D215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04813"/>
          <a:ext cx="2700337" cy="461962"/>
        </p:xfrm>
        <a:graphic>
          <a:graphicData uri="http://schemas.openxmlformats.org/presentationml/2006/ole">
            <p:oleObj spid="_x0000_s12317" r:id="rId7" imgW="33350200" imgH="5562600" progId="">
              <p:embed/>
            </p:oleObj>
          </a:graphicData>
        </a:graphic>
      </p:graphicFrame>
      <p:sp>
        <p:nvSpPr>
          <p:cNvPr id="13322" name="Rectangle 10">
            <a:extLst>
              <a:ext uri="{FF2B5EF4-FFF2-40B4-BE49-F238E27FC236}">
                <a16:creationId xmlns="" xmlns:a16="http://schemas.microsoft.com/office/drawing/2014/main" id="{315868DD-1096-F24E-9512-CDE9EB8F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908050"/>
            <a:ext cx="316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用波形叠加得到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="" xmlns:a16="http://schemas.microsoft.com/office/drawing/2014/main" id="{A90B7D1E-6FEE-A143-B3F5-DDF7B0496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076700"/>
          <a:ext cx="2644775" cy="1438275"/>
        </p:xfrm>
        <a:graphic>
          <a:graphicData uri="http://schemas.openxmlformats.org/presentationml/2006/ole">
            <p:oleObj spid="_x0000_s12318" r:id="rId8" imgW="1762371" imgH="847843" progId="PBrush">
              <p:embed/>
            </p:oleObj>
          </a:graphicData>
        </a:graphic>
      </p:graphicFrame>
      <p:sp>
        <p:nvSpPr>
          <p:cNvPr id="13324" name="Rectangle 12">
            <a:extLst>
              <a:ext uri="{FF2B5EF4-FFF2-40B4-BE49-F238E27FC236}">
                <a16:creationId xmlns="" xmlns:a16="http://schemas.microsoft.com/office/drawing/2014/main" id="{9C626C52-32FD-B442-874A-6C5A7792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11288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解法</a:t>
            </a:r>
            <a:r>
              <a:rPr lang="en-US" altLang="zh-CN" b="1">
                <a:latin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="" xmlns:a16="http://schemas.microsoft.com/office/drawing/2014/main" id="{3292454A-B281-FD40-BBB5-38188189D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1484313"/>
          <a:ext cx="2089150" cy="401637"/>
        </p:xfrm>
        <a:graphic>
          <a:graphicData uri="http://schemas.openxmlformats.org/presentationml/2006/ole">
            <p:oleObj spid="_x0000_s12319" r:id="rId9" imgW="23990300" imgH="4686300" progId="">
              <p:embed/>
            </p:oleObj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="" xmlns:a16="http://schemas.microsoft.com/office/drawing/2014/main" id="{FE033B5E-A4B9-694F-9D8F-2B29F0783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1936750"/>
          <a:ext cx="4067175" cy="750888"/>
        </p:xfrm>
        <a:graphic>
          <a:graphicData uri="http://schemas.openxmlformats.org/presentationml/2006/ole">
            <p:oleObj spid="_x0000_s12320" r:id="rId10" imgW="52666900" imgH="9067800" progId="">
              <p:embed/>
            </p:oleObj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="" xmlns:a16="http://schemas.microsoft.com/office/drawing/2014/main" id="{5FA73169-6A12-894C-909C-77C8925C5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779713"/>
          <a:ext cx="2590800" cy="406400"/>
        </p:xfrm>
        <a:graphic>
          <a:graphicData uri="http://schemas.openxmlformats.org/presentationml/2006/ole">
            <p:oleObj spid="_x0000_s12321" r:id="rId11" imgW="31889700" imgH="4686300" progId="">
              <p:embed/>
            </p:oleObj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="" xmlns:a16="http://schemas.microsoft.com/office/drawing/2014/main" id="{70B57A28-EE13-E54C-A23A-87DDAA9FC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716338"/>
          <a:ext cx="2184400" cy="433387"/>
        </p:xfrm>
        <a:graphic>
          <a:graphicData uri="http://schemas.openxmlformats.org/presentationml/2006/ole">
            <p:oleObj spid="_x0000_s12322" r:id="rId12" imgW="25450800" imgH="4978400" progId="">
              <p:embed/>
            </p:oleObj>
          </a:graphicData>
        </a:graphic>
      </p:graphicFrame>
      <p:sp>
        <p:nvSpPr>
          <p:cNvPr id="13329" name="Rectangle 17">
            <a:extLst>
              <a:ext uri="{FF2B5EF4-FFF2-40B4-BE49-F238E27FC236}">
                <a16:creationId xmlns="" xmlns:a16="http://schemas.microsoft.com/office/drawing/2014/main" id="{6D5C27C1-5AA5-714C-AD77-4E806B2A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例：已知 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</a:t>
            </a:r>
            <a:r>
              <a:rPr lang="en-US" altLang="zh-CN" b="1" i="1"/>
              <a:t>u</a:t>
            </a:r>
            <a:r>
              <a:rPr lang="en-US" altLang="zh-CN" b="1"/>
              <a:t> (</a:t>
            </a:r>
            <a:r>
              <a:rPr lang="en-US" altLang="zh-CN" b="1" i="1"/>
              <a:t>t</a:t>
            </a:r>
            <a:r>
              <a:rPr lang="en-US" altLang="zh-CN" b="1"/>
              <a:t>) </a:t>
            </a:r>
            <a:r>
              <a:rPr lang="en-US" altLang="zh-CN" b="1">
                <a:latin typeface="宋体" panose="02010600030101010101" pitchFamily="2" charset="-122"/>
              </a:rPr>
              <a:t>→ 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),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330" name="Rectangle 18">
            <a:extLst>
              <a:ext uri="{FF2B5EF4-FFF2-40B4-BE49-F238E27FC236}">
                <a16:creationId xmlns="" xmlns:a16="http://schemas.microsoft.com/office/drawing/2014/main" id="{FA5CC44D-0EF0-9543-AB9A-F40D0BD7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3463"/>
            <a:ext cx="523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求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2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)-2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-2)</a:t>
            </a:r>
            <a:r>
              <a:rPr lang="zh-CN" altLang="en-US" b="1">
                <a:latin typeface="宋体" panose="02010600030101010101" pitchFamily="2" charset="-122"/>
              </a:rPr>
              <a:t>时，系统的响应.</a:t>
            </a:r>
          </a:p>
        </p:txBody>
      </p:sp>
      <p:graphicFrame>
        <p:nvGraphicFramePr>
          <p:cNvPr id="13331" name="Object 19">
            <a:extLst>
              <a:ext uri="{FF2B5EF4-FFF2-40B4-BE49-F238E27FC236}">
                <a16:creationId xmlns="" xmlns:a16="http://schemas.microsoft.com/office/drawing/2014/main" id="{E5EE748D-6C9A-3143-838F-5910761C5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221163"/>
          <a:ext cx="1727200" cy="363537"/>
        </p:xfrm>
        <a:graphic>
          <a:graphicData uri="http://schemas.openxmlformats.org/presentationml/2006/ole">
            <p:oleObj spid="_x0000_s12323" r:id="rId13" imgW="23990300" imgH="4686300" progId="">
              <p:embed/>
            </p:oleObj>
          </a:graphicData>
        </a:graphic>
      </p:graphicFrame>
      <p:graphicFrame>
        <p:nvGraphicFramePr>
          <p:cNvPr id="13332" name="Object 20">
            <a:extLst>
              <a:ext uri="{FF2B5EF4-FFF2-40B4-BE49-F238E27FC236}">
                <a16:creationId xmlns="" xmlns:a16="http://schemas.microsoft.com/office/drawing/2014/main" id="{19418DD5-12BE-8C4E-AC73-64687AD6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6021388"/>
          <a:ext cx="3962400" cy="358775"/>
        </p:xfrm>
        <a:graphic>
          <a:graphicData uri="http://schemas.openxmlformats.org/presentationml/2006/ole">
            <p:oleObj spid="_x0000_s12324" r:id="rId14" imgW="55880000" imgH="4686300" progId="">
              <p:embed/>
            </p:oleObj>
          </a:graphicData>
        </a:graphic>
      </p:graphicFrame>
      <p:sp>
        <p:nvSpPr>
          <p:cNvPr id="13333" name="Rectangle 21">
            <a:extLst>
              <a:ext uri="{FF2B5EF4-FFF2-40B4-BE49-F238E27FC236}">
                <a16:creationId xmlns="" xmlns:a16="http://schemas.microsoft.com/office/drawing/2014/main" id="{CAE2FAE5-59B6-F64D-B1B9-35343B76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的波形如图所示。</a:t>
            </a:r>
          </a:p>
        </p:txBody>
      </p:sp>
      <p:graphicFrame>
        <p:nvGraphicFramePr>
          <p:cNvPr id="13334" name="Object 22">
            <a:extLst>
              <a:ext uri="{FF2B5EF4-FFF2-40B4-BE49-F238E27FC236}">
                <a16:creationId xmlns="" xmlns:a16="http://schemas.microsoft.com/office/drawing/2014/main" id="{681FA5B4-A4E2-F14B-8298-96CC9320F74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80063" y="5300663"/>
          <a:ext cx="2305050" cy="609600"/>
        </p:xfrm>
        <a:graphic>
          <a:graphicData uri="http://schemas.openxmlformats.org/presentationml/2006/ole">
            <p:oleObj spid="_x0000_s12325" r:id="rId15" imgW="28676600" imgH="7607300" progId="">
              <p:embed/>
            </p:oleObj>
          </a:graphicData>
        </a:graphic>
      </p:graphicFrame>
      <p:pic>
        <p:nvPicPr>
          <p:cNvPr id="13335" name="Picture 23">
            <a:extLst>
              <a:ext uri="{FF2B5EF4-FFF2-40B4-BE49-F238E27FC236}">
                <a16:creationId xmlns="" xmlns:a16="http://schemas.microsoft.com/office/drawing/2014/main" id="{B5368F78-FA14-7A41-9B56-125832B4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180022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36" name="Object 24">
            <a:extLst>
              <a:ext uri="{FF2B5EF4-FFF2-40B4-BE49-F238E27FC236}">
                <a16:creationId xmlns="" xmlns:a16="http://schemas.microsoft.com/office/drawing/2014/main" id="{B70DA5A0-55D1-B149-911B-9700B8A66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" y="5576888"/>
          <a:ext cx="5291138" cy="373062"/>
        </p:xfrm>
        <a:graphic>
          <a:graphicData uri="http://schemas.openxmlformats.org/presentationml/2006/ole">
            <p:oleObj spid="_x0000_s12326" r:id="rId17" imgW="81915000" imgH="49784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9" grpId="0" build="p" autoUpdateAnimBg="0"/>
      <p:bldP spid="13320" grpId="0" build="p" autoUpdateAnimBg="0"/>
      <p:bldP spid="13322" grpId="0" build="p" autoUpdateAnimBg="0"/>
      <p:bldP spid="13324" grpId="0" build="p" autoUpdateAnimBg="0"/>
      <p:bldP spid="13329" grpId="0" build="p" autoUpdateAnimBg="0"/>
      <p:bldP spid="13330" grpId="0" build="p" autoUpdateAnimBg="0"/>
      <p:bldP spid="133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F35B4CCD-EDB1-5B42-9E79-411DE4F41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5554662" cy="7064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/>
              <a:t>五、基本系统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="" xmlns:a16="http://schemas.microsoft.com/office/drawing/2014/main" id="{48CA7B75-2408-924A-B787-644FD4F38AB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1557338"/>
          <a:ext cx="1728787" cy="744537"/>
        </p:xfrm>
        <a:graphic>
          <a:graphicData uri="http://schemas.openxmlformats.org/presentationml/2006/ole">
            <p:oleObj spid="_x0000_s13321" r:id="rId3" imgW="21069300" imgH="9067800" progId="">
              <p:embed/>
            </p:oleObj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="" xmlns:a16="http://schemas.microsoft.com/office/drawing/2014/main" id="{4AFA675D-8238-E94A-88D3-F0AF01FB23E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3068638"/>
          <a:ext cx="2305050" cy="498475"/>
        </p:xfrm>
        <a:graphic>
          <a:graphicData uri="http://schemas.openxmlformats.org/presentationml/2006/ole">
            <p:oleObj spid="_x0000_s13322" r:id="rId4" imgW="25742900" imgH="5562600" progId="">
              <p:embed/>
            </p:oleObj>
          </a:graphicData>
        </a:graphic>
      </p:graphicFrame>
      <p:pic>
        <p:nvPicPr>
          <p:cNvPr id="14341" name="Picture 5">
            <a:extLst>
              <a:ext uri="{FF2B5EF4-FFF2-40B4-BE49-F238E27FC236}">
                <a16:creationId xmlns="" xmlns:a16="http://schemas.microsoft.com/office/drawing/2014/main" id="{6017A99B-324F-7F47-9610-108A2A2E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52513"/>
            <a:ext cx="2314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="" xmlns:a16="http://schemas.microsoft.com/office/drawing/2014/main" id="{521F8090-E50D-3440-9EFC-7CB71665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565400"/>
            <a:ext cx="41052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3" name="Object 7">
            <a:extLst>
              <a:ext uri="{FF2B5EF4-FFF2-40B4-BE49-F238E27FC236}">
                <a16:creationId xmlns="" xmlns:a16="http://schemas.microsoft.com/office/drawing/2014/main" id="{45A3E10A-E408-0A47-A421-8D55CE20088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4868863"/>
          <a:ext cx="3355975" cy="812800"/>
        </p:xfrm>
        <a:graphic>
          <a:graphicData uri="http://schemas.openxmlformats.org/presentationml/2006/ole">
            <p:oleObj spid="_x0000_s13323" r:id="rId7" imgW="37452300" imgH="9067800" progId="">
              <p:embed/>
            </p:oleObj>
          </a:graphicData>
        </a:graphic>
      </p:graphicFrame>
      <p:pic>
        <p:nvPicPr>
          <p:cNvPr id="14344" name="Picture 8">
            <a:extLst>
              <a:ext uri="{FF2B5EF4-FFF2-40B4-BE49-F238E27FC236}">
                <a16:creationId xmlns="" xmlns:a16="http://schemas.microsoft.com/office/drawing/2014/main" id="{20C23355-99D5-534A-88FB-05B6646C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437063"/>
            <a:ext cx="22336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="" xmlns:a16="http://schemas.microsoft.com/office/drawing/2014/main" id="{BA70EF35-D79D-2549-A0E2-8E09F2AB3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75" y="3354388"/>
          <a:ext cx="3365500" cy="379412"/>
        </p:xfrm>
        <a:graphic>
          <a:graphicData uri="http://schemas.openxmlformats.org/presentationml/2006/ole">
            <p:oleObj spid="_x0000_s3090" r:id="rId3" imgW="38620700" imgH="4686300" progId="">
              <p:embed/>
            </p:oleObj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="" xmlns:a16="http://schemas.microsoft.com/office/drawing/2014/main" id="{DEABD150-F2F8-D641-9DA7-BC5C5B821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55950"/>
          <a:ext cx="2087562" cy="823913"/>
        </p:xfrm>
        <a:graphic>
          <a:graphicData uri="http://schemas.openxmlformats.org/presentationml/2006/ole">
            <p:oleObj spid="_x0000_s3091" r:id="rId4" imgW="24866600" imgH="9944100" progId="">
              <p:embed/>
            </p:oleObj>
          </a:graphicData>
        </a:graphic>
      </p:graphicFrame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018444E5-B7B5-7243-8F8E-6ADC72DF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320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一、信号的运算：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="" xmlns:a16="http://schemas.microsoft.com/office/drawing/2014/main" id="{BC0B5F2E-B475-7144-A6DB-5D9288494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4149725"/>
          <a:ext cx="2863850" cy="434975"/>
        </p:xfrm>
        <a:graphic>
          <a:graphicData uri="http://schemas.openxmlformats.org/presentationml/2006/ole">
            <p:oleObj spid="_x0000_s3092" r:id="rId5" imgW="32766000" imgH="4978400" progId="">
              <p:embed/>
            </p:oleObj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="" xmlns:a16="http://schemas.microsoft.com/office/drawing/2014/main" id="{E6E0F00E-9FDD-6A46-880F-EBE7F4B88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149725"/>
          <a:ext cx="4032250" cy="415925"/>
        </p:xfrm>
        <a:graphic>
          <a:graphicData uri="http://schemas.openxmlformats.org/presentationml/2006/ole">
            <p:oleObj spid="_x0000_s3093" r:id="rId6" imgW="45351700" imgH="4686300" progId="">
              <p:embed/>
            </p:oleObj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="" xmlns:a16="http://schemas.microsoft.com/office/drawing/2014/main" id="{113BBF90-6638-2D4A-91CE-903CFE437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00600"/>
          <a:ext cx="2057400" cy="1485900"/>
        </p:xfrm>
        <a:graphic>
          <a:graphicData uri="http://schemas.openxmlformats.org/presentationml/2006/ole">
            <p:oleObj spid="_x0000_s3094" r:id="rId7" imgW="1914286" imgH="1380952" progId="PBrush">
              <p:embed/>
            </p:oleObj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="" xmlns:a16="http://schemas.microsoft.com/office/drawing/2014/main" id="{CBA0F6AA-EFF6-9243-90E6-254B053C9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1990725" cy="1571625"/>
        </p:xfrm>
        <a:graphic>
          <a:graphicData uri="http://schemas.openxmlformats.org/presentationml/2006/ole">
            <p:oleObj spid="_x0000_s3095" r:id="rId8" imgW="1991003" imgH="1571844" progId="PBrush">
              <p:embed/>
            </p:oleObj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="" xmlns:a16="http://schemas.microsoft.com/office/drawing/2014/main" id="{4B9659CE-04E2-3649-96CB-0A2410C96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724400"/>
          <a:ext cx="2085975" cy="1581150"/>
        </p:xfrm>
        <a:graphic>
          <a:graphicData uri="http://schemas.openxmlformats.org/presentationml/2006/ole">
            <p:oleObj spid="_x0000_s3096" r:id="rId9" imgW="2085714" imgH="1580952" progId="PBrush">
              <p:embed/>
            </p:oleObj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="" xmlns:a16="http://schemas.microsoft.com/office/drawing/2014/main" id="{6817094D-AC22-404C-A5CD-027CB2A2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724400"/>
          <a:ext cx="2085975" cy="1581150"/>
        </p:xfrm>
        <a:graphic>
          <a:graphicData uri="http://schemas.openxmlformats.org/presentationml/2006/ole">
            <p:oleObj spid="_x0000_s3097" r:id="rId10" imgW="2085714" imgH="1580952" progId="PBrush">
              <p:embed/>
            </p:oleObj>
          </a:graphicData>
        </a:graphic>
      </p:graphicFrame>
      <p:sp>
        <p:nvSpPr>
          <p:cNvPr id="4107" name="Rectangle 11">
            <a:extLst>
              <a:ext uri="{FF2B5EF4-FFF2-40B4-BE49-F238E27FC236}">
                <a16:creationId xmlns="" xmlns:a16="http://schemas.microsoft.com/office/drawing/2014/main" id="{B113ECDF-845A-F74B-8CC7-7E6375A6C4C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2051050" y="404813"/>
            <a:ext cx="5545138" cy="5619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</a:rPr>
              <a:t>第一章 信号与系统的基本概念</a:t>
            </a:r>
          </a:p>
        </p:txBody>
      </p:sp>
      <p:graphicFrame>
        <p:nvGraphicFramePr>
          <p:cNvPr id="4108" name="Object 12">
            <a:extLst>
              <a:ext uri="{FF2B5EF4-FFF2-40B4-BE49-F238E27FC236}">
                <a16:creationId xmlns="" xmlns:a16="http://schemas.microsoft.com/office/drawing/2014/main" id="{C11AC9DC-8E58-114E-AD2E-5FCC4EF2CE0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4213" y="1989138"/>
          <a:ext cx="2447925" cy="488950"/>
        </p:xfrm>
        <a:graphic>
          <a:graphicData uri="http://schemas.openxmlformats.org/presentationml/2006/ole">
            <p:oleObj spid="_x0000_s3098" r:id="rId11" imgW="24866600" imgH="4978400" progId="">
              <p:embed/>
            </p:oleObj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="" xmlns:a16="http://schemas.microsoft.com/office/drawing/2014/main" id="{DF5DA3CC-6998-E142-BD8A-E56FFB9CF23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27763" y="1484313"/>
          <a:ext cx="2305050" cy="450850"/>
        </p:xfrm>
        <a:graphic>
          <a:graphicData uri="http://schemas.openxmlformats.org/presentationml/2006/ole">
            <p:oleObj spid="_x0000_s3099" r:id="rId12" imgW="25450800" imgH="4978400" progId="">
              <p:embed/>
            </p:oleObj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="" xmlns:a16="http://schemas.microsoft.com/office/drawing/2014/main" id="{EAEC350B-9A7A-AC4B-8E37-28F1B9C2799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79838" y="1484313"/>
          <a:ext cx="719137" cy="460375"/>
        </p:xfrm>
        <a:graphic>
          <a:graphicData uri="http://schemas.openxmlformats.org/presentationml/2006/ole">
            <p:oleObj spid="_x0000_s3100" r:id="rId13" imgW="7315200" imgH="4686300" progId="">
              <p:embed/>
            </p:oleObj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="" xmlns:a16="http://schemas.microsoft.com/office/drawing/2014/main" id="{04727014-4336-CE44-9FBA-16502C732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2390775" cy="463550"/>
        </p:xfrm>
        <a:graphic>
          <a:graphicData uri="http://schemas.openxmlformats.org/presentationml/2006/ole">
            <p:oleObj spid="_x0000_s3101" r:id="rId14" imgW="26035000" imgH="4978400" progId="">
              <p:embed/>
            </p:oleObj>
          </a:graphicData>
        </a:graphic>
      </p:graphicFrame>
      <p:sp>
        <p:nvSpPr>
          <p:cNvPr id="4112" name="Rectangle 16">
            <a:extLst>
              <a:ext uri="{FF2B5EF4-FFF2-40B4-BE49-F238E27FC236}">
                <a16:creationId xmlns="" xmlns:a16="http://schemas.microsoft.com/office/drawing/2014/main" id="{A7FF9D6A-78CF-0B48-B62C-8C766981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自变量的变换：</a:t>
            </a:r>
          </a:p>
        </p:txBody>
      </p:sp>
      <p:graphicFrame>
        <p:nvGraphicFramePr>
          <p:cNvPr id="4113" name="Object 17">
            <a:extLst>
              <a:ext uri="{FF2B5EF4-FFF2-40B4-BE49-F238E27FC236}">
                <a16:creationId xmlns="" xmlns:a16="http://schemas.microsoft.com/office/drawing/2014/main" id="{0C487287-2F25-5C48-A0B9-83CB5B21EE1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08400" y="2060575"/>
          <a:ext cx="2232025" cy="676275"/>
        </p:xfrm>
        <a:graphic>
          <a:graphicData uri="http://schemas.openxmlformats.org/presentationml/2006/ole">
            <p:oleObj spid="_x0000_s3102" r:id="rId15" imgW="25158700" imgH="7607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7" grpId="0" autoUpdateAnimBg="0"/>
      <p:bldP spid="41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0A72C188-CC51-A44F-9060-AA38708E5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106738" cy="561975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二、 常用基本信号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047DD455-3A94-DF4D-A323-8E6E20246E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59113" y="836613"/>
            <a:ext cx="3384550" cy="503237"/>
          </a:xfrm>
          <a:solidFill>
            <a:srgbClr val="CCEC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1、离散时间正弦序列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35383FF9-D795-274E-B8DA-60B36F43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989138"/>
            <a:ext cx="2527300" cy="5048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2、指数信号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6E5C8E88-0895-5946-965F-35D1D12B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0963"/>
            <a:ext cx="442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连续时间周期性复指数信号: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="" xmlns:a16="http://schemas.microsoft.com/office/drawing/2014/main" id="{AA1BF341-A02F-7440-AB3E-988CE1214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565400"/>
          <a:ext cx="1701800" cy="528638"/>
        </p:xfrm>
        <a:graphic>
          <a:graphicData uri="http://schemas.openxmlformats.org/presentationml/2006/ole">
            <p:oleObj spid="_x0000_s4116" r:id="rId3" imgW="16967200" imgH="5270500" progId="">
              <p:embed/>
            </p:oleObj>
          </a:graphicData>
        </a:graphic>
      </p:graphicFrame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E4528DFC-C84E-034E-9C4A-9A8DD4C1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组成的有谐波关系的信号集：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="" xmlns:a16="http://schemas.microsoft.com/office/drawing/2014/main" id="{587C455E-99DF-2E48-991A-55F71D77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565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T</a:t>
            </a:r>
            <a:r>
              <a:rPr lang="en-US" altLang="zh-CN" baseline="-30000"/>
              <a:t>0 </a:t>
            </a:r>
            <a:r>
              <a:rPr lang="en-US" altLang="zh-CN"/>
              <a:t>= 2</a:t>
            </a:r>
            <a:r>
              <a:rPr lang="en-US" altLang="zh-CN" i="1">
                <a:latin typeface="Symbol" pitchFamily="2" charset="2"/>
              </a:rPr>
              <a:t>p </a:t>
            </a:r>
            <a:r>
              <a:rPr lang="en-US" altLang="zh-CN"/>
              <a:t>/ </a:t>
            </a:r>
            <a:r>
              <a:rPr lang="en-US" altLang="zh-CN" i="1">
                <a:latin typeface="Symbol" pitchFamily="2" charset="2"/>
              </a:rPr>
              <a:t>w</a:t>
            </a:r>
            <a:r>
              <a:rPr lang="en-US" altLang="zh-CN" baseline="-30000"/>
              <a:t>0</a:t>
            </a:r>
            <a:r>
              <a:rPr lang="zh-CN" altLang="en-US"/>
              <a:t> </a:t>
            </a:r>
          </a:p>
        </p:txBody>
      </p:sp>
      <p:graphicFrame>
        <p:nvGraphicFramePr>
          <p:cNvPr id="5129" name="Object 9">
            <a:extLst>
              <a:ext uri="{FF2B5EF4-FFF2-40B4-BE49-F238E27FC236}">
                <a16:creationId xmlns="" xmlns:a16="http://schemas.microsoft.com/office/drawing/2014/main" id="{E9BD2C75-C994-F648-8A29-2071EB49A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3357563"/>
          <a:ext cx="2128838" cy="533400"/>
        </p:xfrm>
        <a:graphic>
          <a:graphicData uri="http://schemas.openxmlformats.org/presentationml/2006/ole">
            <p:oleObj spid="_x0000_s4117" r:id="rId4" imgW="21945600" imgH="5562600" progId="">
              <p:embed/>
            </p:oleObj>
          </a:graphicData>
        </a:graphic>
      </p:graphicFrame>
      <p:sp>
        <p:nvSpPr>
          <p:cNvPr id="5130" name="Rectangle 10">
            <a:extLst>
              <a:ext uri="{FF2B5EF4-FFF2-40B4-BE49-F238E27FC236}">
                <a16:creationId xmlns="" xmlns:a16="http://schemas.microsoft.com/office/drawing/2014/main" id="{AA0D900A-F1D1-4C46-8903-9E7BF642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370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 离散时间复指数序列： </a:t>
            </a: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="" xmlns:a16="http://schemas.microsoft.com/office/drawing/2014/main" id="{84E9E709-F0A5-D341-8C9C-F8AC7A180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076700"/>
          <a:ext cx="1441450" cy="438150"/>
        </p:xfrm>
        <a:graphic>
          <a:graphicData uri="http://schemas.openxmlformats.org/presentationml/2006/ole">
            <p:oleObj spid="_x0000_s4118" r:id="rId5" imgW="17551400" imgH="5270500" progId="">
              <p:embed/>
            </p:oleObj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="" xmlns:a16="http://schemas.microsoft.com/office/drawing/2014/main" id="{FA6C3248-99AE-9B44-ACAF-3A35FA7F9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005263"/>
          <a:ext cx="906462" cy="636587"/>
        </p:xfrm>
        <a:graphic>
          <a:graphicData uri="http://schemas.openxmlformats.org/presentationml/2006/ole">
            <p:oleObj spid="_x0000_s4119" r:id="rId6" imgW="12585700" imgH="8775700" progId="">
              <p:embed/>
            </p:oleObj>
          </a:graphicData>
        </a:graphic>
      </p:graphicFrame>
      <p:sp>
        <p:nvSpPr>
          <p:cNvPr id="5133" name="Rectangle 13">
            <a:extLst>
              <a:ext uri="{FF2B5EF4-FFF2-40B4-BE49-F238E27FC236}">
                <a16:creationId xmlns="" xmlns:a16="http://schemas.microsoft.com/office/drawing/2014/main" id="{87102AA1-4D52-8D4D-9F07-90B53346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41497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时，是周期信号. 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="" xmlns:a16="http://schemas.microsoft.com/office/drawing/2014/main" id="{27116C6D-6672-C34D-A31E-F1DE7120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35756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k </a:t>
            </a:r>
            <a:r>
              <a:rPr lang="en-US" altLang="zh-CN" sz="2000"/>
              <a:t>= 0,±1,±2, …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="" xmlns:a16="http://schemas.microsoft.com/office/drawing/2014/main" id="{6F5FC327-4D67-F24E-890C-C68C4672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有谐波关系的信号集： </a:t>
            </a:r>
          </a:p>
        </p:txBody>
      </p:sp>
      <p:graphicFrame>
        <p:nvGraphicFramePr>
          <p:cNvPr id="5136" name="Object 16">
            <a:extLst>
              <a:ext uri="{FF2B5EF4-FFF2-40B4-BE49-F238E27FC236}">
                <a16:creationId xmlns="" xmlns:a16="http://schemas.microsoft.com/office/drawing/2014/main" id="{A45EE0FA-B841-9A4F-A22D-CD50912B5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5229225"/>
          <a:ext cx="2305050" cy="752475"/>
        </p:xfrm>
        <a:graphic>
          <a:graphicData uri="http://schemas.openxmlformats.org/presentationml/2006/ole">
            <p:oleObj spid="_x0000_s4120" r:id="rId7" imgW="24282400" imgH="7899400" progId="">
              <p:embed/>
            </p:oleObj>
          </a:graphicData>
        </a:graphic>
      </p:graphicFrame>
      <p:graphicFrame>
        <p:nvGraphicFramePr>
          <p:cNvPr id="5137" name="Object 17">
            <a:extLst>
              <a:ext uri="{FF2B5EF4-FFF2-40B4-BE49-F238E27FC236}">
                <a16:creationId xmlns="" xmlns:a16="http://schemas.microsoft.com/office/drawing/2014/main" id="{2D84AD69-E867-8941-85ED-7BEDA64E8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445125"/>
          <a:ext cx="1944688" cy="469900"/>
        </p:xfrm>
        <a:graphic>
          <a:graphicData uri="http://schemas.openxmlformats.org/presentationml/2006/ole">
            <p:oleObj spid="_x0000_s4121" r:id="rId8" imgW="21653500" imgH="5270500" progId="">
              <p:embed/>
            </p:oleObj>
          </a:graphicData>
        </a:graphic>
      </p:graphicFrame>
      <p:sp>
        <p:nvSpPr>
          <p:cNvPr id="5138" name="Rectangle 18">
            <a:extLst>
              <a:ext uri="{FF2B5EF4-FFF2-40B4-BE49-F238E27FC236}">
                <a16:creationId xmlns="" xmlns:a16="http://schemas.microsoft.com/office/drawing/2014/main" id="{32B14C70-AB82-2540-BFB2-B828A28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94995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latin typeface="宋体" panose="02010600030101010101" pitchFamily="2" charset="-122"/>
              </a:rPr>
              <a:t>k </a:t>
            </a:r>
            <a:r>
              <a:rPr lang="en-US" altLang="zh-CN">
                <a:latin typeface="宋体" panose="02010600030101010101" pitchFamily="2" charset="-122"/>
              </a:rPr>
              <a:t>= 0,1,2,…,N-1,</a:t>
            </a:r>
            <a:r>
              <a:rPr lang="zh-CN" altLang="en-US" b="1">
                <a:latin typeface="宋体" panose="02010600030101010101" pitchFamily="2" charset="-122"/>
              </a:rPr>
              <a:t>或其它</a:t>
            </a:r>
            <a:r>
              <a:rPr lang="en-US" altLang="zh-CN" b="1">
                <a:latin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个连续整数</a:t>
            </a:r>
            <a:r>
              <a:rPr lang="en-US" altLang="zh-CN" b="1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5139" name="Object 19">
            <a:extLst>
              <a:ext uri="{FF2B5EF4-FFF2-40B4-BE49-F238E27FC236}">
                <a16:creationId xmlns="" xmlns:a16="http://schemas.microsoft.com/office/drawing/2014/main" id="{059C5ED7-463C-C441-8414-B30C0D83D03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484313"/>
          <a:ext cx="7200900" cy="450850"/>
        </p:xfrm>
        <a:graphic>
          <a:graphicData uri="http://schemas.openxmlformats.org/presentationml/2006/ole">
            <p:oleObj spid="_x0000_s4122" r:id="rId9" imgW="84264500" imgH="5270500" progId="">
              <p:embed/>
            </p:oleObj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  <p:bldP spid="5124" grpId="0" build="p" autoUpdateAnimBg="0"/>
      <p:bldP spid="5125" grpId="0" build="p" autoUpdateAnimBg="0"/>
      <p:bldP spid="5127" grpId="0" build="p" autoUpdateAnimBg="0"/>
      <p:bldP spid="5128" grpId="0" build="p" autoUpdateAnimBg="0"/>
      <p:bldP spid="5130" grpId="0" build="p" autoUpdateAnimBg="0"/>
      <p:bldP spid="5133" grpId="0" build="p" autoUpdateAnimBg="0"/>
      <p:bldP spid="5134" grpId="0" build="p" autoUpdateAnimBg="0"/>
      <p:bldP spid="5135" grpId="0" build="p" autoUpdateAnimBg="0"/>
      <p:bldP spid="513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7538EB86-D9ED-2B47-A963-BF22F126C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2808287" cy="503237"/>
          </a:xfrm>
          <a:solidFill>
            <a:srgbClr val="CCEC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latin typeface="宋体" panose="02010600030101010101" pitchFamily="2" charset="-122"/>
              </a:rPr>
              <a:t>3、单位阶跃信号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95352DCC-6533-9D46-B00A-C007CB90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 连续时间单位阶跃信号 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="" xmlns:a16="http://schemas.microsoft.com/office/drawing/2014/main" id="{DD118ACE-8A9F-C44F-9A64-2EE478238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3238"/>
          <a:ext cx="1728787" cy="723900"/>
        </p:xfrm>
        <a:graphic>
          <a:graphicData uri="http://schemas.openxmlformats.org/presentationml/2006/ole">
            <p:oleObj spid="_x0000_s5131" r:id="rId3" imgW="25158700" imgH="10528300" progId="">
              <p:embed/>
            </p:oleObj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="" xmlns:a16="http://schemas.microsoft.com/office/drawing/2014/main" id="{B2B063A6-8BC3-EA47-9317-C071E422E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5405438"/>
          <a:ext cx="4033838" cy="431800"/>
        </p:xfrm>
        <a:graphic>
          <a:graphicData uri="http://schemas.openxmlformats.org/presentationml/2006/ole">
            <p:oleObj spid="_x0000_s5132" r:id="rId4" imgW="43891200" imgH="4686300" progId="">
              <p:embed/>
            </p:oleObj>
          </a:graphicData>
        </a:graphic>
      </p:graphicFrame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DA176482-A69F-1240-BC67-6DF048DD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052513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 离散时间单位阶跃序列： 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="" xmlns:a16="http://schemas.microsoft.com/office/drawing/2014/main" id="{91ECC7F2-A036-F941-B8CA-36B0F4839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00213"/>
          <a:ext cx="1871663" cy="755650"/>
        </p:xfrm>
        <a:graphic>
          <a:graphicData uri="http://schemas.openxmlformats.org/presentationml/2006/ole">
            <p:oleObj spid="_x0000_s5133" r:id="rId5" imgW="26035000" imgH="10528300" progId="">
              <p:embed/>
            </p:oleObj>
          </a:graphicData>
        </a:graphic>
      </p:graphicFrame>
      <p:pic>
        <p:nvPicPr>
          <p:cNvPr id="6152" name="Picture 8">
            <a:extLst>
              <a:ext uri="{FF2B5EF4-FFF2-40B4-BE49-F238E27FC236}">
                <a16:creationId xmlns="" xmlns:a16="http://schemas.microsoft.com/office/drawing/2014/main" id="{EAC27A27-8ADE-1C40-9B7E-AC7688A7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23050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="" xmlns:a16="http://schemas.microsoft.com/office/drawing/2014/main" id="{DED15A3E-966A-A44A-B34A-06FEEFF8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6700"/>
            <a:ext cx="29527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="" xmlns:a16="http://schemas.microsoft.com/office/drawing/2014/main" id="{AA47D3CD-35FD-2644-9F91-9D77A67CF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08275"/>
            <a:ext cx="23764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build="p" autoUpdateAnimBg="0"/>
      <p:bldP spid="615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1562EC6D-E8F7-5740-9FB6-71BA8C740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333375"/>
            <a:ext cx="4681538" cy="503238"/>
          </a:xfrm>
          <a:solidFill>
            <a:srgbClr val="CCEC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4、单位冲激信号与单位脉冲信号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2A6CE4E5-6F27-894D-84D1-87B40A007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2881313" cy="504825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宋体" panose="02010600030101010101" pitchFamily="2" charset="-122"/>
              </a:rPr>
              <a:t>单位冲激信号: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="" xmlns:a16="http://schemas.microsoft.com/office/drawing/2014/main" id="{64756EFA-D441-6A49-9963-783341BC8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" y="1484313"/>
          <a:ext cx="1625600" cy="558800"/>
        </p:xfrm>
        <a:graphic>
          <a:graphicData uri="http://schemas.openxmlformats.org/presentationml/2006/ole">
            <p:oleObj spid="_x0000_s6166" r:id="rId3" imgW="20193000" imgH="7607300" progId="">
              <p:embed/>
            </p:oleObj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="" xmlns:a16="http://schemas.microsoft.com/office/drawing/2014/main" id="{65730FBA-F890-5243-AEF3-2594B5F21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205038"/>
          <a:ext cx="1871663" cy="1273175"/>
        </p:xfrm>
        <a:graphic>
          <a:graphicData uri="http://schemas.openxmlformats.org/presentationml/2006/ole">
            <p:oleObj spid="_x0000_s6167" r:id="rId4" imgW="1457143" imgH="971686" progId="PBrush">
              <p:embed/>
            </p:oleObj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="" xmlns:a16="http://schemas.microsoft.com/office/drawing/2014/main" id="{C3189183-0256-E943-BC8D-25B0064F6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05038"/>
          <a:ext cx="1219200" cy="1166812"/>
        </p:xfrm>
        <a:graphic>
          <a:graphicData uri="http://schemas.openxmlformats.org/presentationml/2006/ole">
            <p:oleObj spid="_x0000_s6168" r:id="rId5" imgW="809738" imgH="895238" progId="PBrush">
              <p:embed/>
            </p:oleObj>
          </a:graphicData>
        </a:graphic>
      </p:graphicFrame>
      <p:sp>
        <p:nvSpPr>
          <p:cNvPr id="7175" name="Rectangle 7">
            <a:extLst>
              <a:ext uri="{FF2B5EF4-FFF2-40B4-BE49-F238E27FC236}">
                <a16:creationId xmlns="" xmlns:a16="http://schemas.microsoft.com/office/drawing/2014/main" id="{17CAF5BC-C6F0-A847-B8C1-78EAC5CA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抽样性质： 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="" xmlns:a16="http://schemas.microsoft.com/office/drawing/2014/main" id="{7D5C5847-EE96-B34A-9835-5CEE51F26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4076700"/>
          <a:ext cx="2211388" cy="579438"/>
        </p:xfrm>
        <a:graphic>
          <a:graphicData uri="http://schemas.openxmlformats.org/presentationml/2006/ole">
            <p:oleObj spid="_x0000_s6169" r:id="rId6" imgW="29845000" imgH="7607300" progId="">
              <p:embed/>
            </p:oleObj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="" xmlns:a16="http://schemas.microsoft.com/office/drawing/2014/main" id="{65739FAB-D9FD-3B4A-8B00-CECD26388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076700"/>
          <a:ext cx="2447925" cy="576263"/>
        </p:xfrm>
        <a:graphic>
          <a:graphicData uri="http://schemas.openxmlformats.org/presentationml/2006/ole">
            <p:oleObj spid="_x0000_s6170" r:id="rId7" imgW="32766000" imgH="7607300" progId="">
              <p:embed/>
            </p:oleObj>
          </a:graphicData>
        </a:graphic>
      </p:graphicFrame>
      <p:sp>
        <p:nvSpPr>
          <p:cNvPr id="7178" name="Rectangle 10">
            <a:extLst>
              <a:ext uri="{FF2B5EF4-FFF2-40B4-BE49-F238E27FC236}">
                <a16:creationId xmlns="" xmlns:a16="http://schemas.microsoft.com/office/drawing/2014/main" id="{85A5CD99-A856-9E4F-8C0D-2D598602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常用关系式： </a:t>
            </a:r>
          </a:p>
        </p:txBody>
      </p:sp>
      <p:graphicFrame>
        <p:nvGraphicFramePr>
          <p:cNvPr id="7179" name="Object 11">
            <a:extLst>
              <a:ext uri="{FF2B5EF4-FFF2-40B4-BE49-F238E27FC236}">
                <a16:creationId xmlns="" xmlns:a16="http://schemas.microsoft.com/office/drawing/2014/main" id="{BF10BE40-C672-064F-A7CA-B283F05E0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373688"/>
          <a:ext cx="2630487" cy="433387"/>
        </p:xfrm>
        <a:graphic>
          <a:graphicData uri="http://schemas.openxmlformats.org/presentationml/2006/ole">
            <p:oleObj spid="_x0000_s6171" r:id="rId8" imgW="28384500" imgH="4686300" progId="">
              <p:embed/>
            </p:oleObj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="" xmlns:a16="http://schemas.microsoft.com/office/drawing/2014/main" id="{D874DE51-DBF9-8C42-89A1-46CE775FE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876925"/>
          <a:ext cx="1295400" cy="400050"/>
        </p:xfrm>
        <a:graphic>
          <a:graphicData uri="http://schemas.openxmlformats.org/presentationml/2006/ole">
            <p:oleObj spid="_x0000_s6172" r:id="rId9" imgW="12877800" imgH="4686300" progId="">
              <p:embed/>
            </p:oleObj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="" xmlns:a16="http://schemas.microsoft.com/office/drawing/2014/main" id="{052BAD1E-5C0E-3D44-A542-0CF6D7B07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373688"/>
          <a:ext cx="1928813" cy="808037"/>
        </p:xfrm>
        <a:graphic>
          <a:graphicData uri="http://schemas.openxmlformats.org/presentationml/2006/ole">
            <p:oleObj spid="_x0000_s6173" r:id="rId10" imgW="22529800" imgH="10236200" progId="">
              <p:embed/>
            </p:oleObj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="" xmlns:a16="http://schemas.microsoft.com/office/drawing/2014/main" id="{5688EBE5-683C-CD4B-8878-50F848F79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373688"/>
          <a:ext cx="2014537" cy="601662"/>
        </p:xfrm>
        <a:graphic>
          <a:graphicData uri="http://schemas.openxmlformats.org/presentationml/2006/ole">
            <p:oleObj spid="_x0000_s6174" r:id="rId11" imgW="25450800" imgH="7607300" progId="">
              <p:embed/>
            </p:oleObj>
          </a:graphicData>
        </a:graphic>
      </p:graphicFrame>
      <p:graphicFrame>
        <p:nvGraphicFramePr>
          <p:cNvPr id="7183" name="Object 15">
            <a:extLst>
              <a:ext uri="{FF2B5EF4-FFF2-40B4-BE49-F238E27FC236}">
                <a16:creationId xmlns="" xmlns:a16="http://schemas.microsoft.com/office/drawing/2014/main" id="{D6935288-67E2-AC4B-93F5-797FDD602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373688"/>
          <a:ext cx="1450975" cy="693737"/>
        </p:xfrm>
        <a:graphic>
          <a:graphicData uri="http://schemas.openxmlformats.org/presentationml/2006/ole">
            <p:oleObj spid="_x0000_s6175" r:id="rId12" imgW="19011900" imgH="9067800" progId="">
              <p:embed/>
            </p:oleObj>
          </a:graphicData>
        </a:graphic>
      </p:graphicFrame>
      <p:graphicFrame>
        <p:nvGraphicFramePr>
          <p:cNvPr id="7184" name="Object 16">
            <a:extLst>
              <a:ext uri="{FF2B5EF4-FFF2-40B4-BE49-F238E27FC236}">
                <a16:creationId xmlns="" xmlns:a16="http://schemas.microsoft.com/office/drawing/2014/main" id="{C8BD6F8B-34A8-CC44-8418-7A972E91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412875"/>
          <a:ext cx="1655762" cy="692150"/>
        </p:xfrm>
        <a:graphic>
          <a:graphicData uri="http://schemas.openxmlformats.org/presentationml/2006/ole">
            <p:oleObj spid="_x0000_s6176" r:id="rId13" imgW="25158700" imgH="10528300" progId="">
              <p:embed/>
            </p:oleObj>
          </a:graphicData>
        </a:graphic>
      </p:graphicFrame>
      <p:sp>
        <p:nvSpPr>
          <p:cNvPr id="7185" name="Rectangle 17">
            <a:extLst>
              <a:ext uri="{FF2B5EF4-FFF2-40B4-BE49-F238E27FC236}">
                <a16:creationId xmlns="" xmlns:a16="http://schemas.microsoft.com/office/drawing/2014/main" id="{33F17B58-A993-064D-A52A-3F83AD8A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4813"/>
            <a:ext cx="2592388" cy="504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CCFF"/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 单位脉冲信号</a:t>
            </a:r>
          </a:p>
        </p:txBody>
      </p:sp>
      <p:graphicFrame>
        <p:nvGraphicFramePr>
          <p:cNvPr id="7186" name="Object 18">
            <a:extLst>
              <a:ext uri="{FF2B5EF4-FFF2-40B4-BE49-F238E27FC236}">
                <a16:creationId xmlns="" xmlns:a16="http://schemas.microsoft.com/office/drawing/2014/main" id="{79DC2982-E4A8-824F-8E72-7836C29ED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73238"/>
          <a:ext cx="3455987" cy="1320800"/>
        </p:xfrm>
        <a:graphic>
          <a:graphicData uri="http://schemas.openxmlformats.org/presentationml/2006/ole">
            <p:oleObj spid="_x0000_s6177" r:id="rId14" imgW="2295238" imgH="847843" progId="PBrush">
              <p:embed/>
            </p:oleObj>
          </a:graphicData>
        </a:graphic>
      </p:graphicFrame>
      <p:graphicFrame>
        <p:nvGraphicFramePr>
          <p:cNvPr id="7187" name="Object 19">
            <a:extLst>
              <a:ext uri="{FF2B5EF4-FFF2-40B4-BE49-F238E27FC236}">
                <a16:creationId xmlns="" xmlns:a16="http://schemas.microsoft.com/office/drawing/2014/main" id="{A397B0A1-122B-C849-9786-BB5C28FDD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213100"/>
          <a:ext cx="2952750" cy="755650"/>
        </p:xfrm>
        <a:graphic>
          <a:graphicData uri="http://schemas.openxmlformats.org/presentationml/2006/ole">
            <p:oleObj spid="_x0000_s6178" r:id="rId15" imgW="38912800" imgH="9944100" progId="">
              <p:embed/>
            </p:oleObj>
          </a:graphicData>
        </a:graphic>
      </p:graphicFrame>
      <p:graphicFrame>
        <p:nvGraphicFramePr>
          <p:cNvPr id="7188" name="Object 20">
            <a:extLst>
              <a:ext uri="{FF2B5EF4-FFF2-40B4-BE49-F238E27FC236}">
                <a16:creationId xmlns="" xmlns:a16="http://schemas.microsoft.com/office/drawing/2014/main" id="{F87FC09F-F65F-7C42-A6E1-E7F4BC2B8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076700"/>
          <a:ext cx="3492500" cy="803275"/>
        </p:xfrm>
        <a:graphic>
          <a:graphicData uri="http://schemas.openxmlformats.org/presentationml/2006/ole">
            <p:oleObj spid="_x0000_s6179" r:id="rId16" imgW="41249600" imgH="10528300" progId="">
              <p:embed/>
            </p:oleObj>
          </a:graphicData>
        </a:graphic>
      </p:graphicFrame>
      <p:graphicFrame>
        <p:nvGraphicFramePr>
          <p:cNvPr id="7189" name="Object 21">
            <a:extLst>
              <a:ext uri="{FF2B5EF4-FFF2-40B4-BE49-F238E27FC236}">
                <a16:creationId xmlns="" xmlns:a16="http://schemas.microsoft.com/office/drawing/2014/main" id="{AF240E46-A574-5B46-9888-8F3A4CB9E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81075"/>
          <a:ext cx="1800225" cy="719138"/>
        </p:xfrm>
        <a:graphic>
          <a:graphicData uri="http://schemas.openxmlformats.org/presentationml/2006/ole">
            <p:oleObj spid="_x0000_s6180" r:id="rId17" imgW="26327100" imgH="105283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build="p" autoUpdateAnimBg="0"/>
      <p:bldP spid="7175" grpId="0" build="p" autoUpdateAnimBg="0"/>
      <p:bldP spid="7178" grpId="0" build="p" autoUpdateAnimBg="0"/>
      <p:bldP spid="71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>
            <a:extLst>
              <a:ext uri="{FF2B5EF4-FFF2-40B4-BE49-F238E27FC236}">
                <a16:creationId xmlns="" xmlns:a16="http://schemas.microsoft.com/office/drawing/2014/main" id="{2E7C4F11-0C69-B746-AE73-B43BF3900BD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716463" y="2924175"/>
          <a:ext cx="1008062" cy="919163"/>
        </p:xfrm>
        <a:graphic>
          <a:graphicData uri="http://schemas.openxmlformats.org/presentationml/2006/ole">
            <p:oleObj spid="_x0000_s7184" r:id="rId3" imgW="9944100" imgH="9067800" progId="">
              <p:embed/>
            </p:oleObj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="" xmlns:a16="http://schemas.microsoft.com/office/drawing/2014/main" id="{96DAD35D-2BE1-A54E-A9E3-7A9946A12F8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27538" y="908050"/>
          <a:ext cx="2303462" cy="949325"/>
        </p:xfrm>
        <a:graphic>
          <a:graphicData uri="http://schemas.openxmlformats.org/presentationml/2006/ole">
            <p:oleObj spid="_x0000_s7185" r:id="rId4" imgW="28384500" imgH="11696700" progId="">
              <p:embed/>
            </p:oleObj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="" xmlns:a16="http://schemas.microsoft.com/office/drawing/2014/main" id="{5F9B5B8D-39F7-6247-A42F-899E5F1BEAB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27763" y="4365625"/>
          <a:ext cx="2771775" cy="962025"/>
        </p:xfrm>
        <a:graphic>
          <a:graphicData uri="http://schemas.openxmlformats.org/presentationml/2006/ole">
            <p:oleObj spid="_x0000_s7186" r:id="rId5" imgW="35394900" imgH="12293600" progId="">
              <p:embed/>
            </p:oleObj>
          </a:graphicData>
        </a:graphic>
      </p:graphicFrame>
      <p:pic>
        <p:nvPicPr>
          <p:cNvPr id="8202" name="Picture 10">
            <a:extLst>
              <a:ext uri="{FF2B5EF4-FFF2-40B4-BE49-F238E27FC236}">
                <a16:creationId xmlns="" xmlns:a16="http://schemas.microsoft.com/office/drawing/2014/main" id="{FFDBD6A2-CC9B-DF4E-BC96-06E9836A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060575"/>
            <a:ext cx="2914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03" name="Object 11">
            <a:extLst>
              <a:ext uri="{FF2B5EF4-FFF2-40B4-BE49-F238E27FC236}">
                <a16:creationId xmlns="" xmlns:a16="http://schemas.microsoft.com/office/drawing/2014/main" id="{E8A99787-9324-A440-B7F8-477E1EC0FC5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376613" y="5373688"/>
          <a:ext cx="5767387" cy="1027112"/>
        </p:xfrm>
        <a:graphic>
          <a:graphicData uri="http://schemas.openxmlformats.org/presentationml/2006/ole">
            <p:oleObj spid="_x0000_s7189" r:id="rId7" imgW="4544059" imgH="809738" progId="PBrush">
              <p:embed/>
            </p:oleObj>
          </a:graphicData>
        </a:graphic>
      </p:graphicFrame>
      <p:sp>
        <p:nvSpPr>
          <p:cNvPr id="8204" name="Rectangle 12">
            <a:extLst>
              <a:ext uri="{FF2B5EF4-FFF2-40B4-BE49-F238E27FC236}">
                <a16:creationId xmlns="" xmlns:a16="http://schemas.microsoft.com/office/drawing/2014/main" id="{B8D8E135-4654-ED41-8FCC-0746EBD2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4813"/>
            <a:ext cx="23764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矩形脉冲信号</a:t>
            </a:r>
          </a:p>
        </p:txBody>
      </p:sp>
      <p:sp>
        <p:nvSpPr>
          <p:cNvPr id="8205" name="Rectangle 13">
            <a:extLst>
              <a:ext uri="{FF2B5EF4-FFF2-40B4-BE49-F238E27FC236}">
                <a16:creationId xmlns="" xmlns:a16="http://schemas.microsoft.com/office/drawing/2014/main" id="{D7059FCB-0B58-694A-AF76-206949C4B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76475"/>
            <a:ext cx="15843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Sinc </a:t>
            </a:r>
            <a:r>
              <a:rPr lang="zh-CN" altLang="en-US" b="1"/>
              <a:t>函数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="" xmlns:a16="http://schemas.microsoft.com/office/drawing/2014/main" id="{922A9EE0-66BD-D146-9C19-BBCF5EF0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652963"/>
            <a:ext cx="2089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周期性方波</a:t>
            </a:r>
          </a:p>
        </p:txBody>
      </p:sp>
      <p:pic>
        <p:nvPicPr>
          <p:cNvPr id="8207" name="Picture 15">
            <a:extLst>
              <a:ext uri="{FF2B5EF4-FFF2-40B4-BE49-F238E27FC236}">
                <a16:creationId xmlns="" xmlns:a16="http://schemas.microsoft.com/office/drawing/2014/main" id="{8FE32BB0-224E-9248-8FDB-64D40142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08050"/>
            <a:ext cx="15113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 autoUpdateAnimBg="0"/>
      <p:bldP spid="8205" grpId="0" animBg="1" autoUpdateAnimBg="0"/>
      <p:bldP spid="820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="" xmlns:a16="http://schemas.microsoft.com/office/drawing/2014/main" id="{398683AC-B5E6-9549-A28C-33DEF2C56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1125538"/>
          <a:ext cx="1755775" cy="531812"/>
        </p:xfrm>
        <a:graphic>
          <a:graphicData uri="http://schemas.openxmlformats.org/presentationml/2006/ole">
            <p:oleObj spid="_x0000_s9231" r:id="rId3" imgW="16383000" imgH="4978400" progId="">
              <p:embed/>
            </p:oleObj>
          </a:graphicData>
        </a:graphic>
      </p:graphicFrame>
      <p:graphicFrame>
        <p:nvGraphicFramePr>
          <p:cNvPr id="10243" name="Object 3">
            <a:extLst>
              <a:ext uri="{FF2B5EF4-FFF2-40B4-BE49-F238E27FC236}">
                <a16:creationId xmlns="" xmlns:a16="http://schemas.microsoft.com/office/drawing/2014/main" id="{D5017A41-8B8A-AD40-94AE-2D586A75F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773238"/>
          <a:ext cx="2433638" cy="523875"/>
        </p:xfrm>
        <a:graphic>
          <a:graphicData uri="http://schemas.openxmlformats.org/presentationml/2006/ole">
            <p:oleObj spid="_x0000_s9232" r:id="rId4" imgW="23114000" imgH="4978400" progId="">
              <p:embed/>
            </p:oleObj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="" xmlns:a16="http://schemas.microsoft.com/office/drawing/2014/main" id="{5D2F3E4B-C190-4849-9BBA-5A48A3CB7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420938"/>
          <a:ext cx="2028825" cy="574675"/>
        </p:xfrm>
        <a:graphic>
          <a:graphicData uri="http://schemas.openxmlformats.org/presentationml/2006/ole">
            <p:oleObj spid="_x0000_s9233" r:id="rId5" imgW="17551400" imgH="4978400" progId="">
              <p:embed/>
            </p:oleObj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="" xmlns:a16="http://schemas.microsoft.com/office/drawing/2014/main" id="{699CEA0B-0F00-714C-B4DA-DF8DF42F2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1249363"/>
          <a:ext cx="1617662" cy="449262"/>
        </p:xfrm>
        <a:graphic>
          <a:graphicData uri="http://schemas.openxmlformats.org/presentationml/2006/ole">
            <p:oleObj spid="_x0000_s9234" r:id="rId6" imgW="16967200" imgH="4978400" progId="">
              <p:embed/>
            </p:oleObj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="" xmlns:a16="http://schemas.microsoft.com/office/drawing/2014/main" id="{1D6C91C4-723E-4D4A-B4DF-B6DA17419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1844675"/>
          <a:ext cx="2520950" cy="503238"/>
        </p:xfrm>
        <a:graphic>
          <a:graphicData uri="http://schemas.openxmlformats.org/presentationml/2006/ole">
            <p:oleObj spid="_x0000_s9235" r:id="rId7" imgW="26327100" imgH="4978400" progId="">
              <p:embed/>
            </p:oleObj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="" xmlns:a16="http://schemas.microsoft.com/office/drawing/2014/main" id="{E0D833AB-7BC6-7747-B717-22A3F72AA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492375"/>
          <a:ext cx="2159000" cy="525463"/>
        </p:xfrm>
        <a:graphic>
          <a:graphicData uri="http://schemas.openxmlformats.org/presentationml/2006/ole">
            <p:oleObj spid="_x0000_s9236" r:id="rId8" imgW="20485100" imgH="4978400" progId="">
              <p:embed/>
            </p:oleObj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="" xmlns:a16="http://schemas.microsoft.com/office/drawing/2014/main" id="{8B06625E-43B2-864B-A42A-EA44F49BA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3355975"/>
          <a:ext cx="4327525" cy="487363"/>
        </p:xfrm>
        <a:graphic>
          <a:graphicData uri="http://schemas.openxmlformats.org/presentationml/2006/ole">
            <p:oleObj spid="_x0000_s9237" r:id="rId9" imgW="44183300" imgH="4978400" progId="">
              <p:embed/>
            </p:oleObj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="" xmlns:a16="http://schemas.microsoft.com/office/drawing/2014/main" id="{3CD08A1F-2227-1642-9F3B-203D210C1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4238" y="4005263"/>
          <a:ext cx="3867150" cy="927100"/>
        </p:xfrm>
        <a:graphic>
          <a:graphicData uri="http://schemas.openxmlformats.org/presentationml/2006/ole">
            <p:oleObj spid="_x0000_s9238" r:id="rId10" imgW="41541700" imgH="9944100" progId="">
              <p:embed/>
            </p:oleObj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="" xmlns:a16="http://schemas.microsoft.com/office/drawing/2014/main" id="{0F071155-00FC-F645-9AE3-356526420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4238" y="5084763"/>
          <a:ext cx="3074987" cy="927100"/>
        </p:xfrm>
        <a:graphic>
          <a:graphicData uri="http://schemas.openxmlformats.org/presentationml/2006/ole">
            <p:oleObj spid="_x0000_s9239" r:id="rId11" imgW="33058100" imgH="9944100" progId="">
              <p:embed/>
            </p:oleObj>
          </a:graphicData>
        </a:graphic>
      </p:graphicFrame>
      <p:sp>
        <p:nvSpPr>
          <p:cNvPr id="10251" name="Rectangle 11">
            <a:extLst>
              <a:ext uri="{FF2B5EF4-FFF2-40B4-BE49-F238E27FC236}">
                <a16:creationId xmlns="" xmlns:a16="http://schemas.microsoft.com/office/drawing/2014/main" id="{704842B8-D394-8848-87B1-2DBA85291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2736850" cy="504825"/>
          </a:xfrm>
          <a:solidFill>
            <a:srgbClr val="CCEC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</a:rPr>
              <a:t>三、系统的互联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="" xmlns:a16="http://schemas.microsoft.com/office/drawing/2014/main" id="{8125CAA0-F328-0741-8B68-D390CD04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68413"/>
            <a:ext cx="1908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>
            <a:extLst>
              <a:ext uri="{FF2B5EF4-FFF2-40B4-BE49-F238E27FC236}">
                <a16:creationId xmlns="" xmlns:a16="http://schemas.microsoft.com/office/drawing/2014/main" id="{BD9AF4EF-CE74-FE45-9FB6-6DCB37B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1511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>
            <a:extLst>
              <a:ext uri="{FF2B5EF4-FFF2-40B4-BE49-F238E27FC236}">
                <a16:creationId xmlns="" xmlns:a16="http://schemas.microsoft.com/office/drawing/2014/main" id="{AFE24ABB-8EA0-1348-9ABB-47D66435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538"/>
            <a:ext cx="19081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AA4B6FD0-1D5F-4748-80A7-B68CAD36A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2890837" cy="490537"/>
          </a:xfrm>
          <a:solidFill>
            <a:srgbClr val="CCEC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/>
              <a:t>四、系统的性质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5F0B4DB5-652F-CB4A-8646-0CA16C40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5143500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1、因果性</a:t>
            </a:r>
            <a:r>
              <a:rPr lang="zh-CN" altLang="en-US" b="1">
                <a:latin typeface="宋体" panose="02010600030101010101" pitchFamily="2" charset="-122"/>
              </a:rPr>
              <a:t>：对于线性时不变系统，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5DAAE972-D280-8744-A97E-66B007AD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当</a:t>
            </a:r>
            <a:r>
              <a:rPr lang="en-US" altLang="zh-CN" b="1" i="1"/>
              <a:t>t </a:t>
            </a:r>
            <a:r>
              <a:rPr lang="en-US" altLang="zh-CN" b="1"/>
              <a:t>&lt;</a:t>
            </a:r>
            <a:r>
              <a:rPr lang="en-US" altLang="zh-CN" b="1" i="1"/>
              <a:t> t</a:t>
            </a:r>
            <a:r>
              <a:rPr lang="en-US" altLang="zh-CN" b="1" baseline="-30000"/>
              <a:t>0</a:t>
            </a:r>
            <a:r>
              <a:rPr lang="zh-CN" altLang="en-US" b="1">
                <a:latin typeface="宋体" panose="02010600030101010101" pitchFamily="2" charset="-122"/>
              </a:rPr>
              <a:t>时, 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0</a:t>
            </a:r>
            <a:r>
              <a:rPr lang="en-US" altLang="zh-CN" b="1">
                <a:latin typeface="宋体" panose="02010600030101010101" pitchFamily="2" charset="-122"/>
              </a:rPr>
              <a:t>, </a:t>
            </a:r>
            <a:r>
              <a:rPr lang="zh-CN" altLang="en-US" b="1">
                <a:latin typeface="宋体" panose="02010600030101010101" pitchFamily="2" charset="-122"/>
              </a:rPr>
              <a:t>则 </a:t>
            </a:r>
            <a:r>
              <a:rPr lang="en-US" altLang="zh-CN" b="1" i="1"/>
              <a:t>t </a:t>
            </a:r>
            <a:r>
              <a:rPr lang="en-US" altLang="zh-CN" b="1"/>
              <a:t>&lt;</a:t>
            </a:r>
            <a:r>
              <a:rPr lang="en-US" altLang="zh-CN" b="1" i="1"/>
              <a:t> t</a:t>
            </a:r>
            <a:r>
              <a:rPr lang="en-US" altLang="zh-CN" b="1" baseline="-30000"/>
              <a:t>0</a:t>
            </a:r>
            <a:r>
              <a:rPr lang="zh-CN" altLang="en-US" b="1">
                <a:latin typeface="宋体" panose="02010600030101010101" pitchFamily="2" charset="-122"/>
              </a:rPr>
              <a:t>时, 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0 [</a:t>
            </a:r>
            <a:r>
              <a:rPr lang="en-US" altLang="zh-CN" b="1" i="1"/>
              <a:t>t</a:t>
            </a:r>
            <a:r>
              <a:rPr lang="en-US" altLang="zh-CN" b="1" baseline="-30000"/>
              <a:t>0</a:t>
            </a:r>
            <a:r>
              <a:rPr lang="en-US" altLang="zh-CN" b="1"/>
              <a:t> = 0]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="" xmlns:a16="http://schemas.microsoft.com/office/drawing/2014/main" id="{E0098373-6135-3349-ADD8-CD37D038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当</a:t>
            </a:r>
            <a:r>
              <a:rPr lang="en-US" altLang="zh-CN" b="1" i="1"/>
              <a:t>t </a:t>
            </a:r>
            <a:r>
              <a:rPr lang="en-US" altLang="zh-CN" b="1"/>
              <a:t>&lt; 0</a:t>
            </a:r>
            <a:r>
              <a:rPr lang="zh-CN" altLang="en-US" b="1">
                <a:latin typeface="宋体" panose="02010600030101010101" pitchFamily="2" charset="-122"/>
              </a:rPr>
              <a:t>时，</a:t>
            </a:r>
            <a:r>
              <a:rPr lang="en-US" altLang="zh-CN" b="1" i="1"/>
              <a:t>h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0</a:t>
            </a:r>
            <a:r>
              <a:rPr lang="en-US" altLang="zh-CN" b="1">
                <a:latin typeface="宋体" panose="02010600030101010101" pitchFamily="2" charset="-122"/>
              </a:rPr>
              <a:t>;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="" xmlns:a16="http://schemas.microsoft.com/office/drawing/2014/main" id="{CDE0A2ED-A949-4141-89DC-13A8B0B8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2、时不变性：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="" xmlns:a16="http://schemas.microsoft.com/office/drawing/2014/main" id="{64CADF59-27BD-334C-B7D9-9F54F083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60575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收敛域在</a:t>
            </a:r>
            <a:r>
              <a:rPr lang="en-US" altLang="zh-CN" b="1" i="1"/>
              <a:t>H</a:t>
            </a:r>
            <a:r>
              <a:rPr lang="en-US" altLang="zh-CN" b="1"/>
              <a:t>( </a:t>
            </a:r>
            <a:r>
              <a:rPr lang="en-US" altLang="zh-CN" b="1" i="1"/>
              <a:t>s</a:t>
            </a:r>
            <a:r>
              <a:rPr lang="en-US" altLang="zh-CN" b="1"/>
              <a:t>)</a:t>
            </a:r>
            <a:r>
              <a:rPr lang="zh-CN" altLang="en-US" b="1"/>
              <a:t>的最右边极点的</a:t>
            </a:r>
            <a:r>
              <a:rPr lang="zh-CN" altLang="en-US" b="1">
                <a:latin typeface="宋体" panose="02010600030101010101" pitchFamily="2" charset="-122"/>
              </a:rPr>
              <a:t>右边。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="" xmlns:a16="http://schemas.microsoft.com/office/drawing/2014/main" id="{AB20CFD2-DBCC-C44D-86A4-DEF485CA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539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若 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en-US" altLang="zh-CN" b="1">
                <a:latin typeface="宋体" panose="02010600030101010101" pitchFamily="2" charset="-122"/>
              </a:rPr>
              <a:t> → 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),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则 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t- t</a:t>
            </a:r>
            <a:r>
              <a:rPr lang="en-US" altLang="zh-CN" b="1" baseline="-30000"/>
              <a:t>0</a:t>
            </a:r>
            <a:r>
              <a:rPr lang="en-US" altLang="zh-CN" b="1"/>
              <a:t>)</a:t>
            </a:r>
            <a:r>
              <a:rPr lang="en-US" altLang="zh-CN" b="1">
                <a:latin typeface="宋体" panose="02010600030101010101" pitchFamily="2" charset="-122"/>
              </a:rPr>
              <a:t> → 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-</a:t>
            </a:r>
            <a:r>
              <a:rPr lang="en-US" altLang="zh-CN" b="1" i="1"/>
              <a:t>t</a:t>
            </a:r>
            <a:r>
              <a:rPr lang="en-US" altLang="zh-CN" b="1" baseline="-30000"/>
              <a:t>0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1273" name="Rectangle 9">
            <a:extLst>
              <a:ext uri="{FF2B5EF4-FFF2-40B4-BE49-F238E27FC236}">
                <a16:creationId xmlns="" xmlns:a16="http://schemas.microsoft.com/office/drawing/2014/main" id="{7D79FD86-827A-5845-B653-46DA8EBF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4490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若 </a:t>
            </a:r>
            <a:r>
              <a:rPr lang="en-US" altLang="zh-CN" b="1" i="1"/>
              <a:t>x </a:t>
            </a:r>
            <a:r>
              <a:rPr lang="en-US" altLang="zh-CN" b="1"/>
              <a:t>[</a:t>
            </a:r>
            <a:r>
              <a:rPr lang="en-US" altLang="zh-CN" b="1" i="1"/>
              <a:t>n</a:t>
            </a:r>
            <a:r>
              <a:rPr lang="en-US" altLang="zh-CN" b="1"/>
              <a:t>]</a:t>
            </a:r>
            <a:r>
              <a:rPr lang="en-US" altLang="zh-CN" b="1">
                <a:latin typeface="宋体" panose="02010600030101010101" pitchFamily="2" charset="-122"/>
              </a:rPr>
              <a:t> → </a:t>
            </a:r>
            <a:r>
              <a:rPr lang="en-US" altLang="zh-CN" b="1" i="1"/>
              <a:t>y </a:t>
            </a:r>
            <a:r>
              <a:rPr lang="en-US" altLang="zh-CN" b="1"/>
              <a:t>[</a:t>
            </a:r>
            <a:r>
              <a:rPr lang="en-US" altLang="zh-CN" b="1" i="1"/>
              <a:t>n</a:t>
            </a:r>
            <a:r>
              <a:rPr lang="en-US" altLang="zh-CN" b="1"/>
              <a:t>],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则 </a:t>
            </a:r>
            <a:r>
              <a:rPr lang="en-US" altLang="zh-CN" b="1" i="1"/>
              <a:t>x </a:t>
            </a:r>
            <a:r>
              <a:rPr lang="en-US" altLang="zh-CN" b="1"/>
              <a:t>[</a:t>
            </a:r>
            <a:r>
              <a:rPr lang="en-US" altLang="zh-CN" b="1" i="1"/>
              <a:t>n- n</a:t>
            </a:r>
            <a:r>
              <a:rPr lang="en-US" altLang="zh-CN" b="1" baseline="-30000"/>
              <a:t>0</a:t>
            </a:r>
            <a:r>
              <a:rPr lang="en-US" altLang="zh-CN" b="1"/>
              <a:t>]</a:t>
            </a:r>
            <a:r>
              <a:rPr lang="en-US" altLang="zh-CN" b="1">
                <a:latin typeface="宋体" panose="02010600030101010101" pitchFamily="2" charset="-122"/>
              </a:rPr>
              <a:t> → </a:t>
            </a:r>
            <a:r>
              <a:rPr lang="en-US" altLang="zh-CN" b="1" i="1"/>
              <a:t>y </a:t>
            </a:r>
            <a:r>
              <a:rPr lang="en-US" altLang="zh-CN" b="1"/>
              <a:t>[</a:t>
            </a:r>
            <a:r>
              <a:rPr lang="en-US" altLang="zh-CN" b="1" i="1"/>
              <a:t>n</a:t>
            </a:r>
            <a:r>
              <a:rPr lang="en-US" altLang="zh-CN" b="1"/>
              <a:t>-</a:t>
            </a:r>
            <a:r>
              <a:rPr lang="en-US" altLang="zh-CN" b="1" i="1"/>
              <a:t>n</a:t>
            </a:r>
            <a:r>
              <a:rPr lang="en-US" altLang="zh-CN" b="1" baseline="-30000"/>
              <a:t>0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11274" name="Rectangle 10">
            <a:extLst>
              <a:ext uri="{FF2B5EF4-FFF2-40B4-BE49-F238E27FC236}">
                <a16:creationId xmlns="" xmlns:a16="http://schemas.microsoft.com/office/drawing/2014/main" id="{C8073662-D674-B54A-96E8-87FACAF7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3、稳定性：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="" xmlns:a16="http://schemas.microsoft.com/office/drawing/2014/main" id="{980A7EA1-EA4D-A549-BE06-0D3CE934B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24400"/>
          <a:ext cx="2374900" cy="720725"/>
        </p:xfrm>
        <a:graphic>
          <a:graphicData uri="http://schemas.openxmlformats.org/presentationml/2006/ole">
            <p:oleObj spid="_x0000_s10256" r:id="rId3" imgW="20777200" imgH="7607300" progId="">
              <p:embed/>
            </p:oleObj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="" xmlns:a16="http://schemas.microsoft.com/office/drawing/2014/main" id="{196759C1-6965-AF4A-B430-EEBF6D6B3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652963"/>
          <a:ext cx="2016125" cy="854075"/>
        </p:xfrm>
        <a:graphic>
          <a:graphicData uri="http://schemas.openxmlformats.org/presentationml/2006/ole">
            <p:oleObj spid="_x0000_s10257" r:id="rId4" imgW="18719800" imgH="9944100" progId="">
              <p:embed/>
            </p:oleObj>
          </a:graphicData>
        </a:graphic>
      </p:graphicFrame>
      <p:sp>
        <p:nvSpPr>
          <p:cNvPr id="11277" name="Rectangle 13">
            <a:extLst>
              <a:ext uri="{FF2B5EF4-FFF2-40B4-BE49-F238E27FC236}">
                <a16:creationId xmlns="" xmlns:a16="http://schemas.microsoft.com/office/drawing/2014/main" id="{F65A281E-CE61-D249-8A44-AE966928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H </a:t>
            </a:r>
            <a:r>
              <a:rPr lang="en-US" altLang="zh-CN" b="1"/>
              <a:t>(</a:t>
            </a:r>
            <a:r>
              <a:rPr lang="en-US" altLang="zh-CN" b="1" i="1"/>
              <a:t>j </a:t>
            </a:r>
            <a:r>
              <a:rPr lang="en-US" altLang="zh-CN" b="1" i="1">
                <a:latin typeface="Symbol" pitchFamily="2" charset="2"/>
              </a:rPr>
              <a:t>w</a:t>
            </a:r>
            <a:r>
              <a:rPr lang="en-US" altLang="zh-CN" b="1"/>
              <a:t>)</a:t>
            </a:r>
            <a:r>
              <a:rPr lang="zh-CN" altLang="en-US" b="1">
                <a:latin typeface="宋体" panose="02010600030101010101" pitchFamily="2" charset="-122"/>
              </a:rPr>
              <a:t>存在；</a:t>
            </a:r>
          </a:p>
        </p:txBody>
      </p:sp>
      <p:sp>
        <p:nvSpPr>
          <p:cNvPr id="11278" name="Rectangle 14">
            <a:extLst>
              <a:ext uri="{FF2B5EF4-FFF2-40B4-BE49-F238E27FC236}">
                <a16:creationId xmlns="" xmlns:a16="http://schemas.microsoft.com/office/drawing/2014/main" id="{0C5205FB-58EB-C64F-929D-A3D47F823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661025"/>
            <a:ext cx="352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/>
              <a:t>H </a:t>
            </a:r>
            <a:r>
              <a:rPr lang="en-US" altLang="zh-CN" b="1"/>
              <a:t>(</a:t>
            </a:r>
            <a:r>
              <a:rPr lang="en-US" altLang="zh-CN" b="1" i="1"/>
              <a:t>s</a:t>
            </a:r>
            <a:r>
              <a:rPr lang="en-US" altLang="zh-CN" b="1"/>
              <a:t>)</a:t>
            </a:r>
            <a:r>
              <a:rPr lang="zh-CN" altLang="en-US" b="1">
                <a:latin typeface="宋体" panose="02010600030101010101" pitchFamily="2" charset="-122"/>
              </a:rPr>
              <a:t>的收敛域包含虚轴。</a:t>
            </a:r>
          </a:p>
        </p:txBody>
      </p:sp>
      <p:sp>
        <p:nvSpPr>
          <p:cNvPr id="11279" name="Rectangle 15">
            <a:extLst>
              <a:ext uri="{FF2B5EF4-FFF2-40B4-BE49-F238E27FC236}">
                <a16:creationId xmlns="" xmlns:a16="http://schemas.microsoft.com/office/drawing/2014/main" id="{4210810A-3405-C54E-9D00-1EB78FFE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149725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系统对任何有界输入</a:t>
            </a:r>
            <a:r>
              <a:rPr lang="zh-CN" altLang="en-US" b="1">
                <a:latin typeface="宋体" panose="02010600030101010101" pitchFamily="2" charset="-122"/>
              </a:rPr>
              <a:t>产生的输出都是有界的。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  <p:bldP spid="11268" grpId="0" build="p" autoUpdateAnimBg="0"/>
      <p:bldP spid="11269" grpId="0" build="p" autoUpdateAnimBg="0"/>
      <p:bldP spid="11270" grpId="0" build="p" autoUpdateAnimBg="0"/>
      <p:bldP spid="11271" grpId="0" build="p" autoUpdateAnimBg="0"/>
      <p:bldP spid="11272" grpId="0" build="p" autoUpdateAnimBg="0"/>
      <p:bldP spid="11273" grpId="0" build="p" autoUpdateAnimBg="0"/>
      <p:bldP spid="11274" grpId="0" build="p" autoUpdateAnimBg="0"/>
      <p:bldP spid="11277" grpId="0" build="p" autoUpdateAnimBg="0"/>
      <p:bldP spid="11278" grpId="0" build="p" autoUpdateAnimBg="0"/>
      <p:bldP spid="112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DBD9C92C-8E86-794B-AFED-BE64888DE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2170112" cy="4905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rgbClr val="CC3300"/>
                </a:solidFill>
              </a:rPr>
              <a:t>4. 记忆性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="" xmlns:a16="http://schemas.microsoft.com/office/drawing/2014/main" id="{1F2F99D5-1AF8-A94C-A0EF-9B4B28FCE5A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63713" y="4149725"/>
          <a:ext cx="1584325" cy="642938"/>
        </p:xfrm>
        <a:graphic>
          <a:graphicData uri="http://schemas.openxmlformats.org/presentationml/2006/ole">
            <p:oleObj spid="_x0000_s11280" r:id="rId3" imgW="18719800" imgH="7607300" progId="">
              <p:embed/>
            </p:oleObj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="" xmlns:a16="http://schemas.microsoft.com/office/drawing/2014/main" id="{A582B12A-8A5E-5749-A32C-DB20F7C2C8F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3800" y="3368675"/>
          <a:ext cx="3057525" cy="661988"/>
        </p:xfrm>
        <a:graphic>
          <a:graphicData uri="http://schemas.openxmlformats.org/presentationml/2006/ole">
            <p:oleObj spid="_x0000_s11281" name="Equation" r:id="rId4" imgW="35102800" imgH="7607300" progId="Equation.DSMT4">
              <p:embed/>
            </p:oleObj>
          </a:graphicData>
        </a:graphic>
      </p:graphicFrame>
      <p:sp>
        <p:nvSpPr>
          <p:cNvPr id="12293" name="Rectangle 5">
            <a:extLst>
              <a:ext uri="{FF2B5EF4-FFF2-40B4-BE49-F238E27FC236}">
                <a16:creationId xmlns="" xmlns:a16="http://schemas.microsoft.com/office/drawing/2014/main" id="{87F585A0-91E5-2441-86E1-80553232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latin typeface="宋体" panose="02010600030101010101" pitchFamily="2" charset="-122"/>
              </a:rPr>
              <a:t>A. </a:t>
            </a:r>
            <a:r>
              <a:rPr lang="zh-CN" altLang="en-US" b="1">
                <a:latin typeface="宋体" panose="02010600030101010101" pitchFamily="2" charset="-122"/>
              </a:rPr>
              <a:t>因果性； </a:t>
            </a:r>
            <a:r>
              <a:rPr lang="en-US" altLang="zh-CN" b="1">
                <a:latin typeface="宋体" panose="02010600030101010101" pitchFamily="2" charset="-122"/>
              </a:rPr>
              <a:t>B. </a:t>
            </a:r>
            <a:r>
              <a:rPr lang="zh-CN" altLang="en-US" b="1">
                <a:latin typeface="宋体" panose="02010600030101010101" pitchFamily="2" charset="-122"/>
              </a:rPr>
              <a:t>非因果性；</a:t>
            </a:r>
            <a:r>
              <a:rPr lang="en-US" altLang="zh-CN" b="1">
                <a:latin typeface="宋体" panose="02010600030101010101" pitchFamily="2" charset="-122"/>
              </a:rPr>
              <a:t>C. </a:t>
            </a:r>
            <a:r>
              <a:rPr lang="zh-CN" altLang="en-US" b="1">
                <a:latin typeface="宋体" panose="02010600030101010101" pitchFamily="2" charset="-122"/>
              </a:rPr>
              <a:t>稳定性；</a:t>
            </a:r>
            <a:r>
              <a:rPr lang="en-US" altLang="zh-CN" b="1">
                <a:latin typeface="宋体" panose="02010600030101010101" pitchFamily="2" charset="-122"/>
              </a:rPr>
              <a:t>D. </a:t>
            </a:r>
            <a:r>
              <a:rPr lang="zh-CN" altLang="en-US" b="1">
                <a:latin typeface="宋体" panose="02010600030101010101" pitchFamily="2" charset="-122"/>
              </a:rPr>
              <a:t>无记忆性；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="" xmlns:a16="http://schemas.microsoft.com/office/drawing/2014/main" id="{CEB1DBF0-73A2-3F4B-844E-B89BC2C75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133600"/>
          <a:ext cx="3671887" cy="520700"/>
        </p:xfrm>
        <a:graphic>
          <a:graphicData uri="http://schemas.openxmlformats.org/presentationml/2006/ole">
            <p:oleObj spid="_x0000_s11282" r:id="rId5" imgW="32473900" imgH="5270500" progId="">
              <p:embed/>
            </p:oleObj>
          </a:graphicData>
        </a:graphic>
      </p:graphicFrame>
      <p:sp>
        <p:nvSpPr>
          <p:cNvPr id="12295" name="Rectangle 7">
            <a:extLst>
              <a:ext uri="{FF2B5EF4-FFF2-40B4-BE49-F238E27FC236}">
                <a16:creationId xmlns="" xmlns:a16="http://schemas.microsoft.com/office/drawing/2014/main" id="{DD3D14A3-8849-984B-95C8-602169C5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133600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该系统具有下列哪些性质？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="" xmlns:a16="http://schemas.microsoft.com/office/drawing/2014/main" id="{92407C44-24A3-834A-A007-1DF74EA5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638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无记忆性：系统输出仅决定于该时刻输入。</a:t>
            </a:r>
          </a:p>
        </p:txBody>
      </p:sp>
      <p:graphicFrame>
        <p:nvGraphicFramePr>
          <p:cNvPr id="12297" name="Object 9">
            <a:extLst>
              <a:ext uri="{FF2B5EF4-FFF2-40B4-BE49-F238E27FC236}">
                <a16:creationId xmlns="" xmlns:a16="http://schemas.microsoft.com/office/drawing/2014/main" id="{CB88041F-50A2-E84F-9715-4F7953699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484313"/>
          <a:ext cx="2555875" cy="484187"/>
        </p:xfrm>
        <a:graphic>
          <a:graphicData uri="http://schemas.openxmlformats.org/presentationml/2006/ole">
            <p:oleObj spid="_x0000_s11283" r:id="rId6" imgW="26327100" imgH="4978400" progId="">
              <p:embed/>
            </p:oleObj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="" xmlns:a16="http://schemas.microsoft.com/office/drawing/2014/main" id="{6F59203E-F233-0540-9E56-74B2C0201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557338"/>
          <a:ext cx="1223963" cy="392112"/>
        </p:xfrm>
        <a:graphic>
          <a:graphicData uri="http://schemas.openxmlformats.org/presentationml/2006/ole">
            <p:oleObj spid="_x0000_s11284" r:id="rId7" imgW="14630400" imgH="4686300" progId="">
              <p:embed/>
            </p:oleObj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="" xmlns:a16="http://schemas.microsoft.com/office/drawing/2014/main" id="{06AFB57C-DE63-724A-BE4B-0AB905B4E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7563"/>
          <a:ext cx="4006850" cy="669925"/>
        </p:xfrm>
        <a:graphic>
          <a:graphicData uri="http://schemas.openxmlformats.org/presentationml/2006/ole">
            <p:oleObj spid="_x0000_s11285" r:id="rId8" imgW="45351700" imgH="7607300" progId="">
              <p:embed/>
            </p:oleObj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="" xmlns:a16="http://schemas.microsoft.com/office/drawing/2014/main" id="{9B29F532-9E71-7140-B96F-E9B9235AF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941888"/>
          <a:ext cx="2703512" cy="774700"/>
        </p:xfrm>
        <a:graphic>
          <a:graphicData uri="http://schemas.openxmlformats.org/presentationml/2006/ole">
            <p:oleObj spid="_x0000_s11286" r:id="rId9" imgW="33350200" imgH="9652000" progId="">
              <p:embed/>
            </p:oleObj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="" xmlns:a16="http://schemas.microsoft.com/office/drawing/2014/main" id="{92CB1CF4-183B-0D4C-8A97-B637ECE0976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4149725"/>
          <a:ext cx="2452688" cy="792163"/>
        </p:xfrm>
        <a:graphic>
          <a:graphicData uri="http://schemas.openxmlformats.org/presentationml/2006/ole">
            <p:oleObj spid="_x0000_s11287" r:id="rId10" imgW="27495500" imgH="7607300" progId="">
              <p:embed/>
            </p:oleObj>
          </a:graphicData>
        </a:graphic>
      </p:graphicFrame>
      <p:sp>
        <p:nvSpPr>
          <p:cNvPr id="12302" name="Rectangle 14">
            <a:extLst>
              <a:ext uri="{FF2B5EF4-FFF2-40B4-BE49-F238E27FC236}">
                <a16:creationId xmlns="" xmlns:a16="http://schemas.microsoft.com/office/drawing/2014/main" id="{3D3908C2-652C-7A48-A151-54BFE1BE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非因果性； 非稳定性；有记忆性；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="" xmlns:a16="http://schemas.microsoft.com/office/drawing/2014/main" id="{87B23C16-79CF-5445-9DF0-9B5FEACB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805488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</a:rPr>
              <a:t>B.</a:t>
            </a:r>
            <a:endParaRPr lang="zh-CN" altLang="en-US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3" grpId="0" build="p" autoUpdateAnimBg="0"/>
      <p:bldP spid="12295" grpId="0" build="p" autoUpdateAnimBg="0"/>
      <p:bldP spid="12296" grpId="0" build="p" autoUpdateAnimBg="0"/>
      <p:bldP spid="12302" grpId="0" build="p" autoUpdateAnimBg="0"/>
      <p:bldP spid="12303" grpId="0" autoUpdateAnimBg="0"/>
    </p:bldLst>
  </p:timing>
</p:sld>
</file>

<file path=ppt/theme/theme1.xml><?xml version="1.0" encoding="utf-8"?>
<a:theme xmlns:a="http://schemas.openxmlformats.org/drawingml/2006/main" name="演示文稿2">
  <a:themeElements>
    <a:clrScheme name="演示文稿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演示文稿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Data\Microsoft\Templates\演示文稿2.pot</Template>
  <TotalTime>110</TotalTime>
  <Pages>0</Pages>
  <Words>489</Words>
  <Characters>0</Characters>
  <Application>Microsoft Office PowerPoint</Application>
  <DocSecurity>0</DocSecurity>
  <PresentationFormat>全屏显示(4:3)</PresentationFormat>
  <Lines>0</Lines>
  <Paragraphs>73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演示文稿2</vt:lpstr>
      <vt:lpstr>Equation</vt:lpstr>
      <vt:lpstr>幻灯片 1</vt:lpstr>
      <vt:lpstr>第一章 信号与系统的基本概念</vt:lpstr>
      <vt:lpstr>二、 常用基本信号</vt:lpstr>
      <vt:lpstr>3、单位阶跃信号</vt:lpstr>
      <vt:lpstr>4、单位冲激信号与单位脉冲信号</vt:lpstr>
      <vt:lpstr>幻灯片 6</vt:lpstr>
      <vt:lpstr>三、系统的互联</vt:lpstr>
      <vt:lpstr>四、系统的性质</vt:lpstr>
      <vt:lpstr>4. 记忆性</vt:lpstr>
      <vt:lpstr>5、线性性质</vt:lpstr>
      <vt:lpstr>五、基本系统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陈钰琦</dc:creator>
  <cp:lastModifiedBy>quqi</cp:lastModifiedBy>
  <cp:revision>203</cp:revision>
  <dcterms:created xsi:type="dcterms:W3CDTF">2013-12-15T07:08:24Z</dcterms:created>
  <dcterms:modified xsi:type="dcterms:W3CDTF">2021-06-02T07:00:05Z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