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3"/>
  </p:notesMasterIdLst>
  <p:sldIdLst>
    <p:sldId id="329" r:id="rId2"/>
    <p:sldId id="330" r:id="rId3"/>
    <p:sldId id="331" r:id="rId4"/>
    <p:sldId id="332" r:id="rId5"/>
    <p:sldId id="277" r:id="rId6"/>
    <p:sldId id="297" r:id="rId7"/>
    <p:sldId id="299" r:id="rId8"/>
    <p:sldId id="300" r:id="rId9"/>
    <p:sldId id="302" r:id="rId10"/>
    <p:sldId id="308" r:id="rId11"/>
    <p:sldId id="313" r:id="rId12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hlink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4.wmf"/><Relationship Id="rId21" Type="http://schemas.openxmlformats.org/officeDocument/2006/relationships/image" Target="../media/image32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20" Type="http://schemas.openxmlformats.org/officeDocument/2006/relationships/image" Target="../media/image31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19" Type="http://schemas.openxmlformats.org/officeDocument/2006/relationships/image" Target="../media/image30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png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18" Type="http://schemas.openxmlformats.org/officeDocument/2006/relationships/image" Target="../media/image7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17" Type="http://schemas.openxmlformats.org/officeDocument/2006/relationships/image" Target="../media/image77.wmf"/><Relationship Id="rId2" Type="http://schemas.openxmlformats.org/officeDocument/2006/relationships/image" Target="../media/image62.wmf"/><Relationship Id="rId16" Type="http://schemas.openxmlformats.org/officeDocument/2006/relationships/image" Target="../media/image76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19" Type="http://schemas.openxmlformats.org/officeDocument/2006/relationships/image" Target="../media/image79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wmf"/><Relationship Id="rId18" Type="http://schemas.openxmlformats.org/officeDocument/2006/relationships/image" Target="../media/image9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17" Type="http://schemas.openxmlformats.org/officeDocument/2006/relationships/image" Target="../media/image96.wmf"/><Relationship Id="rId2" Type="http://schemas.openxmlformats.org/officeDocument/2006/relationships/image" Target="../media/image81.wmf"/><Relationship Id="rId16" Type="http://schemas.openxmlformats.org/officeDocument/2006/relationships/image" Target="../media/image95.wmf"/><Relationship Id="rId1" Type="http://schemas.openxmlformats.org/officeDocument/2006/relationships/image" Target="../media/image62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5" Type="http://schemas.openxmlformats.org/officeDocument/2006/relationships/image" Target="../media/image94.wmf"/><Relationship Id="rId10" Type="http://schemas.openxmlformats.org/officeDocument/2006/relationships/image" Target="../media/image89.wmf"/><Relationship Id="rId19" Type="http://schemas.openxmlformats.org/officeDocument/2006/relationships/image" Target="../media/image98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../media/image9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5" Type="http://schemas.openxmlformats.org/officeDocument/2006/relationships/image" Target="../media/image11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D329C403-E221-4744-9170-5E8732E7E3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3955FFE0-39A6-5D4D-9BB6-F51124E1F2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D98C1C59-B066-7F4F-8180-BDB931DD91D2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F6B41075-1429-3843-BA26-E87FFBF721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10AD35BA-ABF3-E64B-BBBF-F56D4F2272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="" xmlns:a16="http://schemas.microsoft.com/office/drawing/2014/main" id="{3DA7D6DC-7F86-DD47-8BE3-F7F712C5DD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08CFD6-62CB-8049-9322-254CBC70C2A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75529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4099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18045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1970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8252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5347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87200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333360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19078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4280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55204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89173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="" xmlns:a16="http://schemas.microsoft.com/office/drawing/2014/main" id="{3265FCF1-C394-B44B-9702-7EDD1E059DF5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304800"/>
        </p:xfrm>
        <a:graphic>
          <a:graphicData uri="http://schemas.openxmlformats.org/presentationml/2006/ole">
            <p:oleObj spid="_x0000_s1029" r:id="rId15" imgW="6287378" imgH="266737" progId="PBrush">
              <p:embed/>
            </p:oleObj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="" xmlns:a16="http://schemas.microsoft.com/office/drawing/2014/main" id="{6495D86F-F7E5-D243-B5DD-F910C3FAAA9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457950"/>
          <a:ext cx="9144000" cy="400050"/>
        </p:xfrm>
        <a:graphic>
          <a:graphicData uri="http://schemas.openxmlformats.org/presentationml/2006/ole">
            <p:oleObj spid="_x0000_s1030" r:id="rId16" imgW="6314286" imgH="276117" progId="PBrush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35.png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3.png"/><Relationship Id="rId5" Type="http://schemas.openxmlformats.org/officeDocument/2006/relationships/oleObject" Target="../embeddings/oleObject128.bin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27.bin"/><Relationship Id="rId9" Type="http://schemas.openxmlformats.org/officeDocument/2006/relationships/oleObject" Target="../embeddings/oleObject1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oleObject" Target="../embeddings/oleObject134.bin"/><Relationship Id="rId7" Type="http://schemas.openxmlformats.org/officeDocument/2006/relationships/image" Target="../media/image143.png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45.png"/><Relationship Id="rId5" Type="http://schemas.openxmlformats.org/officeDocument/2006/relationships/oleObject" Target="../embeddings/oleObject136.bin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3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32.bin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7.bin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4.bin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8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3.bin"/><Relationship Id="rId22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oleObject" Target="../embeddings/oleObject91.bin"/><Relationship Id="rId18" Type="http://schemas.openxmlformats.org/officeDocument/2006/relationships/oleObject" Target="../embeddings/oleObject96.bin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85.bin"/><Relationship Id="rId12" Type="http://schemas.openxmlformats.org/officeDocument/2006/relationships/oleObject" Target="../embeddings/oleObject90.bin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93.bin"/><Relationship Id="rId10" Type="http://schemas.openxmlformats.org/officeDocument/2006/relationships/oleObject" Target="../embeddings/oleObject88.bin"/><Relationship Id="rId19" Type="http://schemas.openxmlformats.org/officeDocument/2006/relationships/oleObject" Target="../embeddings/oleObject97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Relationship Id="rId14" Type="http://schemas.openxmlformats.org/officeDocument/2006/relationships/oleObject" Target="../embeddings/oleObject9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9.bin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12.bin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Relationship Id="rId14" Type="http://schemas.openxmlformats.org/officeDocument/2006/relationships/oleObject" Target="../embeddings/oleObject1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9.bin"/><Relationship Id="rId12" Type="http://schemas.openxmlformats.org/officeDocument/2006/relationships/oleObject" Target="../embeddings/oleObject1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8.bin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17.bin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6.bin"/><Relationship Id="rId9" Type="http://schemas.openxmlformats.org/officeDocument/2006/relationships/oleObject" Target="../embeddings/oleObject1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898AA37B-4EB0-F64C-97AB-6CC0A4218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60350"/>
            <a:ext cx="7129463" cy="457200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latin typeface="宋体" panose="02010600030101010101" pitchFamily="2" charset="-122"/>
              </a:rPr>
              <a:t>第二章 时域中信号的分解、卷积运算、系统表示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2F76218F-498D-9243-8417-75E03E62E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2759075" cy="434975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一、信号的分解：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="" xmlns:a16="http://schemas.microsoft.com/office/drawing/2014/main" id="{5CD7AEC9-3FDB-E34A-A06B-8CFC36C7B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43000"/>
          <a:ext cx="3460750" cy="660400"/>
        </p:xfrm>
        <a:graphic>
          <a:graphicData uri="http://schemas.openxmlformats.org/presentationml/2006/ole">
            <p:oleObj spid="_x0000_s2070" r:id="rId3" imgW="34810700" imgH="7607300" progId="">
              <p:embed/>
            </p:oleObj>
          </a:graphicData>
        </a:graphic>
      </p:graphicFrame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31E5D3AC-18FA-AA42-870A-E7EF8187D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2713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二、时域中信号与系统响应的关系 </a:t>
            </a:r>
          </a:p>
        </p:txBody>
      </p:sp>
      <p:graphicFrame>
        <p:nvGraphicFramePr>
          <p:cNvPr id="3078" name="Object 6">
            <a:extLst>
              <a:ext uri="{FF2B5EF4-FFF2-40B4-BE49-F238E27FC236}">
                <a16:creationId xmlns="" xmlns:a16="http://schemas.microsoft.com/office/drawing/2014/main" id="{CE66AD83-87AD-A848-924B-BFDFCB039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146425"/>
          <a:ext cx="3600450" cy="636588"/>
        </p:xfrm>
        <a:graphic>
          <a:graphicData uri="http://schemas.openxmlformats.org/presentationml/2006/ole">
            <p:oleObj spid="_x0000_s2071" r:id="rId4" imgW="49441100" imgH="7607300" progId="">
              <p:embed/>
            </p:oleObj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="" xmlns:a16="http://schemas.microsoft.com/office/drawing/2014/main" id="{B39C9E8A-B9CC-FE45-927B-CEDE3E180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851275"/>
          <a:ext cx="3959225" cy="801688"/>
        </p:xfrm>
        <a:graphic>
          <a:graphicData uri="http://schemas.openxmlformats.org/presentationml/2006/ole">
            <p:oleObj spid="_x0000_s2072" r:id="rId5" imgW="49149000" imgH="9944100" progId="">
              <p:embed/>
            </p:oleObj>
          </a:graphicData>
        </a:graphic>
      </p:graphicFrame>
      <p:sp>
        <p:nvSpPr>
          <p:cNvPr id="3080" name="Rectangle 8">
            <a:extLst>
              <a:ext uri="{FF2B5EF4-FFF2-40B4-BE49-F238E27FC236}">
                <a16:creationId xmlns="" xmlns:a16="http://schemas.microsoft.com/office/drawing/2014/main" id="{003C3158-A770-CB48-A095-E132A61B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30738"/>
            <a:ext cx="254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宋体" panose="02010600030101010101" pitchFamily="2" charset="-122"/>
              </a:rPr>
              <a:t>三、卷积计算：</a:t>
            </a:r>
          </a:p>
        </p:txBody>
      </p:sp>
      <p:graphicFrame>
        <p:nvGraphicFramePr>
          <p:cNvPr id="3081" name="Object 9">
            <a:extLst>
              <a:ext uri="{FF2B5EF4-FFF2-40B4-BE49-F238E27FC236}">
                <a16:creationId xmlns="" xmlns:a16="http://schemas.microsoft.com/office/drawing/2014/main" id="{AF7557CF-6CD0-6F45-8CBA-F494B5103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844675"/>
          <a:ext cx="2447925" cy="763588"/>
        </p:xfrm>
        <a:graphic>
          <a:graphicData uri="http://schemas.openxmlformats.org/presentationml/2006/ole">
            <p:oleObj spid="_x0000_s2073" r:id="rId6" imgW="31889700" imgH="9944100" progId="">
              <p:embed/>
            </p:oleObj>
          </a:graphicData>
        </a:graphic>
      </p:graphicFrame>
      <p:sp>
        <p:nvSpPr>
          <p:cNvPr id="3082" name="Rectangle 10">
            <a:extLst>
              <a:ext uri="{FF2B5EF4-FFF2-40B4-BE49-F238E27FC236}">
                <a16:creationId xmlns="" xmlns:a16="http://schemas.microsoft.com/office/drawing/2014/main" id="{0EB49FEB-6E59-C84E-9EFF-523F1BAE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538788"/>
            <a:ext cx="217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3300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>
                <a:latin typeface="宋体" panose="02010600030101010101" pitchFamily="2" charset="-122"/>
              </a:rPr>
              <a:t>图解计算；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="" xmlns:a16="http://schemas.microsoft.com/office/drawing/2014/main" id="{593A5FCF-C7F2-E742-B999-1C903A8DB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95988"/>
            <a:ext cx="431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3300"/>
                </a:solidFill>
                <a:latin typeface="宋体" panose="02010600030101010101" pitchFamily="2" charset="-122"/>
              </a:rPr>
              <a:t>(3)</a:t>
            </a:r>
            <a:r>
              <a:rPr lang="zh-CN" altLang="en-US" b="1">
                <a:latin typeface="宋体" panose="02010600030101010101" pitchFamily="2" charset="-122"/>
              </a:rPr>
              <a:t>利用卷积性质和常用关系式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="" xmlns:a16="http://schemas.microsoft.com/office/drawing/2014/main" id="{EB6CEC62-FE47-8D44-AB0C-DDE436E5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87938"/>
            <a:ext cx="353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3300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>
                <a:latin typeface="宋体" panose="02010600030101010101" pitchFamily="2" charset="-122"/>
              </a:rPr>
              <a:t>按定义式进行积分；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="" xmlns:a16="http://schemas.microsoft.com/office/drawing/2014/main" id="{6B5A3C97-C591-B84C-9CA1-8913DC0EA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836613"/>
            <a:ext cx="257175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四、卷积性质:</a:t>
            </a:r>
          </a:p>
        </p:txBody>
      </p:sp>
      <p:sp>
        <p:nvSpPr>
          <p:cNvPr id="3086" name="Rectangle 14">
            <a:extLst>
              <a:ext uri="{FF2B5EF4-FFF2-40B4-BE49-F238E27FC236}">
                <a16:creationId xmlns="" xmlns:a16="http://schemas.microsoft.com/office/drawing/2014/main" id="{BE841E2D-F366-3E4C-BEDA-BFA5FFE07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1341438"/>
            <a:ext cx="4752975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>
                <a:latin typeface="宋体" panose="02010600030101010101" pitchFamily="2" charset="-122"/>
              </a:rPr>
              <a:t>满足交换律、结合律、分配律</a:t>
            </a:r>
          </a:p>
        </p:txBody>
      </p:sp>
      <p:sp>
        <p:nvSpPr>
          <p:cNvPr id="3087" name="Rectangle 15">
            <a:extLst>
              <a:ext uri="{FF2B5EF4-FFF2-40B4-BE49-F238E27FC236}">
                <a16:creationId xmlns="" xmlns:a16="http://schemas.microsoft.com/office/drawing/2014/main" id="{049417F5-8A79-7544-B54B-9034DC00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844675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</a:rPr>
              <a:t> 微分性质与积分性质</a:t>
            </a:r>
          </a:p>
        </p:txBody>
      </p:sp>
      <p:graphicFrame>
        <p:nvGraphicFramePr>
          <p:cNvPr id="3088" name="Object 16">
            <a:extLst>
              <a:ext uri="{FF2B5EF4-FFF2-40B4-BE49-F238E27FC236}">
                <a16:creationId xmlns="" xmlns:a16="http://schemas.microsoft.com/office/drawing/2014/main" id="{51444A77-E1D6-C241-8FC3-34D2AEA75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349500"/>
          <a:ext cx="3995738" cy="660400"/>
        </p:xfrm>
        <a:graphic>
          <a:graphicData uri="http://schemas.openxmlformats.org/presentationml/2006/ole">
            <p:oleObj spid="_x0000_s2074" r:id="rId7" imgW="55587900" imgH="8775700" progId="">
              <p:embed/>
            </p:oleObj>
          </a:graphicData>
        </a:graphic>
      </p:graphicFrame>
      <p:graphicFrame>
        <p:nvGraphicFramePr>
          <p:cNvPr id="3089" name="Object 17">
            <a:extLst>
              <a:ext uri="{FF2B5EF4-FFF2-40B4-BE49-F238E27FC236}">
                <a16:creationId xmlns="" xmlns:a16="http://schemas.microsoft.com/office/drawing/2014/main" id="{CAAC9328-7710-DE4A-8739-8871E8882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3124200"/>
          <a:ext cx="3968750" cy="587375"/>
        </p:xfrm>
        <a:graphic>
          <a:graphicData uri="http://schemas.openxmlformats.org/presentationml/2006/ole">
            <p:oleObj spid="_x0000_s2075" r:id="rId8" imgW="54419500" imgH="7607300" progId="">
              <p:embed/>
            </p:oleObj>
          </a:graphicData>
        </a:graphic>
      </p:graphicFrame>
      <p:sp>
        <p:nvSpPr>
          <p:cNvPr id="3090" name="Rectangle 18">
            <a:extLst>
              <a:ext uri="{FF2B5EF4-FFF2-40B4-BE49-F238E27FC236}">
                <a16:creationId xmlns="" xmlns:a16="http://schemas.microsoft.com/office/drawing/2014/main" id="{6BC872F3-9EBD-D946-B2CE-D2905229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437063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>
                <a:latin typeface="宋体" panose="02010600030101010101" pitchFamily="2" charset="-122"/>
              </a:rPr>
              <a:t>由微分与积分性质导出： </a:t>
            </a:r>
          </a:p>
        </p:txBody>
      </p:sp>
      <p:graphicFrame>
        <p:nvGraphicFramePr>
          <p:cNvPr id="3091" name="Object 19">
            <a:extLst>
              <a:ext uri="{FF2B5EF4-FFF2-40B4-BE49-F238E27FC236}">
                <a16:creationId xmlns="" xmlns:a16="http://schemas.microsoft.com/office/drawing/2014/main" id="{8BF1E341-E8BD-4E4B-869B-14638653A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938713"/>
          <a:ext cx="3490913" cy="692150"/>
        </p:xfrm>
        <a:graphic>
          <a:graphicData uri="http://schemas.openxmlformats.org/presentationml/2006/ole">
            <p:oleObj spid="_x0000_s2076" r:id="rId9" imgW="44767500" imgH="9067800" progId="">
              <p:embed/>
            </p:oleObj>
          </a:graphicData>
        </a:graphic>
      </p:graphicFrame>
      <p:graphicFrame>
        <p:nvGraphicFramePr>
          <p:cNvPr id="3092" name="Object 20">
            <a:extLst>
              <a:ext uri="{FF2B5EF4-FFF2-40B4-BE49-F238E27FC236}">
                <a16:creationId xmlns="" xmlns:a16="http://schemas.microsoft.com/office/drawing/2014/main" id="{B9FA5DDD-F058-0046-9750-AE18B66BA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3810000"/>
          <a:ext cx="2232025" cy="603250"/>
        </p:xfrm>
        <a:graphic>
          <a:graphicData uri="http://schemas.openxmlformats.org/presentationml/2006/ole">
            <p:oleObj spid="_x0000_s2077" r:id="rId10" imgW="28092400" imgH="7607300" progId="">
              <p:embed/>
            </p:oleObj>
          </a:graphicData>
        </a:graphic>
      </p:graphicFrame>
      <p:graphicFrame>
        <p:nvGraphicFramePr>
          <p:cNvPr id="3093" name="Object 21">
            <a:extLst>
              <a:ext uri="{FF2B5EF4-FFF2-40B4-BE49-F238E27FC236}">
                <a16:creationId xmlns="" xmlns:a16="http://schemas.microsoft.com/office/drawing/2014/main" id="{8CB9F9E0-45C1-A44E-9D0A-7EF900AE5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0638" y="5734050"/>
          <a:ext cx="2305050" cy="735013"/>
        </p:xfrm>
        <a:graphic>
          <a:graphicData uri="http://schemas.openxmlformats.org/presentationml/2006/ole">
            <p:oleObj spid="_x0000_s2078" r:id="rId11" imgW="30721300" imgH="9067800" progId="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  <p:bldP spid="3075" grpId="0" build="p" autoUpdateAnimBg="0"/>
      <p:bldP spid="3077" grpId="0" build="p" autoUpdateAnimBg="0"/>
      <p:bldP spid="3080" grpId="0" build="p" autoUpdateAnimBg="0"/>
      <p:bldP spid="3082" grpId="0" build="p" autoUpdateAnimBg="0"/>
      <p:bldP spid="3083" grpId="0" build="p" autoUpdateAnimBg="0"/>
      <p:bldP spid="3084" grpId="0" build="p" autoUpdateAnimBg="0"/>
      <p:bldP spid="3085" grpId="0" animBg="1" autoUpdateAnimBg="0"/>
      <p:bldP spid="3086" grpId="0" animBg="1" autoUpdateAnimBg="0"/>
      <p:bldP spid="3087" grpId="0" build="p" autoUpdateAnimBg="0"/>
      <p:bldP spid="309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98B986CA-F96A-0F44-B986-BAA4BF771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33375"/>
            <a:ext cx="3529013" cy="5032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400" b="1"/>
              <a:t>3</a:t>
            </a:r>
            <a:r>
              <a:rPr lang="zh-CN" altLang="en-US" sz="2400" b="1"/>
              <a:t>、傅立叶变换例题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407C6A8A-F532-7849-98B0-53B81733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882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例1：已知函数</a:t>
            </a:r>
            <a:r>
              <a:rPr lang="en-US" altLang="zh-CN" b="1" i="1"/>
              <a:t>f 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en-US" altLang="zh-CN" b="1" i="1"/>
              <a:t>t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</a:rPr>
              <a:t>的傅立叶变换</a:t>
            </a:r>
            <a:r>
              <a:rPr lang="en-US" altLang="zh-CN" b="1" i="1"/>
              <a:t>F 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en-US" altLang="zh-CN" b="1" i="1"/>
              <a:t>j</a:t>
            </a:r>
            <a:r>
              <a:rPr lang="en-US" altLang="zh-CN" b="1" i="1">
                <a:latin typeface="Symbol" pitchFamily="2" charset="2"/>
              </a:rPr>
              <a:t>w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</a:rPr>
              <a:t> 如下图所示，求</a:t>
            </a:r>
            <a:r>
              <a:rPr lang="en-US" altLang="zh-CN" b="1" i="1"/>
              <a:t>f 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en-US" altLang="zh-CN" b="1" i="1"/>
              <a:t>t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</a:rPr>
              <a:t>。 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="" xmlns:a16="http://schemas.microsoft.com/office/drawing/2014/main" id="{8C510EA6-3C1A-864F-BC5B-17B8BAEBB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134143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解： 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="" xmlns:a16="http://schemas.microsoft.com/office/drawing/2014/main" id="{CBBEB09E-314E-1F41-9D64-E1C634246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12875"/>
          <a:ext cx="2879725" cy="520700"/>
        </p:xfrm>
        <a:graphic>
          <a:graphicData uri="http://schemas.openxmlformats.org/presentationml/2006/ole">
            <p:oleObj spid="_x0000_s11282" r:id="rId3" imgW="32181800" imgH="5854700" progId="">
              <p:embed/>
            </p:oleObj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="" xmlns:a16="http://schemas.microsoft.com/office/drawing/2014/main" id="{7395D91D-2B05-DC4C-96AD-A29499D93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8" y="2060575"/>
          <a:ext cx="4611687" cy="457200"/>
        </p:xfrm>
        <a:graphic>
          <a:graphicData uri="http://schemas.openxmlformats.org/presentationml/2006/ole">
            <p:oleObj spid="_x0000_s11283" name="Equation" r:id="rId4" imgW="69926200" imgH="5854700" progId="Equation.DSMT4">
              <p:embed/>
            </p:oleObj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="" xmlns:a16="http://schemas.microsoft.com/office/drawing/2014/main" id="{C72AA837-991B-C447-8085-12AB82016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3" y="2636838"/>
          <a:ext cx="6918325" cy="696912"/>
        </p:xfrm>
        <a:graphic>
          <a:graphicData uri="http://schemas.openxmlformats.org/presentationml/2006/ole">
            <p:oleObj spid="_x0000_s11284" r:id="rId5" imgW="95669100" imgH="9652000" progId="">
              <p:embed/>
            </p:oleObj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="" xmlns:a16="http://schemas.microsoft.com/office/drawing/2014/main" id="{978208A8-48B2-7449-978C-D95049C0C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762500"/>
          <a:ext cx="2951162" cy="395288"/>
        </p:xfrm>
        <a:graphic>
          <a:graphicData uri="http://schemas.openxmlformats.org/presentationml/2006/ole">
            <p:oleObj spid="_x0000_s11285" r:id="rId6" imgW="34518600" imgH="4686300" progId="">
              <p:embed/>
            </p:oleObj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="" xmlns:a16="http://schemas.microsoft.com/office/drawing/2014/main" id="{4C2FE191-169C-DC42-B009-E2AD191D2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229225"/>
          <a:ext cx="2376487" cy="385763"/>
        </p:xfrm>
        <a:graphic>
          <a:graphicData uri="http://schemas.openxmlformats.org/presentationml/2006/ole">
            <p:oleObj spid="_x0000_s11286" r:id="rId7" imgW="31013400" imgH="4686300" progId="">
              <p:embed/>
            </p:oleObj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="" xmlns:a16="http://schemas.microsoft.com/office/drawing/2014/main" id="{60D6C4CF-0A0F-BF44-B624-C3E6A52F6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730875"/>
          <a:ext cx="2519362" cy="650875"/>
        </p:xfrm>
        <a:graphic>
          <a:graphicData uri="http://schemas.openxmlformats.org/presentationml/2006/ole">
            <p:oleObj spid="_x0000_s11287" r:id="rId8" imgW="29845000" imgH="7607300" progId="">
              <p:embed/>
            </p:oleObj>
          </a:graphicData>
        </a:graphic>
      </p:graphicFrame>
      <p:graphicFrame>
        <p:nvGraphicFramePr>
          <p:cNvPr id="12299" name="Object 11">
            <a:extLst>
              <a:ext uri="{FF2B5EF4-FFF2-40B4-BE49-F238E27FC236}">
                <a16:creationId xmlns="" xmlns:a16="http://schemas.microsoft.com/office/drawing/2014/main" id="{B87ABD58-E436-4B49-8BA6-D734D1272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5663" y="5751513"/>
          <a:ext cx="2495550" cy="630237"/>
        </p:xfrm>
        <a:graphic>
          <a:graphicData uri="http://schemas.openxmlformats.org/presentationml/2006/ole">
            <p:oleObj spid="_x0000_s11288" r:id="rId9" imgW="30429200" imgH="7607300" progId="">
              <p:embed/>
            </p:oleObj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="" xmlns:a16="http://schemas.microsoft.com/office/drawing/2014/main" id="{BC3469C1-BAEB-A545-937C-DB776EA0D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5949950"/>
          <a:ext cx="1147762" cy="369888"/>
        </p:xfrm>
        <a:graphic>
          <a:graphicData uri="http://schemas.openxmlformats.org/presentationml/2006/ole">
            <p:oleObj spid="_x0000_s11289" r:id="rId10" imgW="14338300" imgH="4686300" progId="">
              <p:embed/>
            </p:oleObj>
          </a:graphicData>
        </a:graphic>
      </p:graphicFrame>
      <p:sp>
        <p:nvSpPr>
          <p:cNvPr id="12301" name="Rectangle 13">
            <a:extLst>
              <a:ext uri="{FF2B5EF4-FFF2-40B4-BE49-F238E27FC236}">
                <a16:creationId xmlns="" xmlns:a16="http://schemas.microsoft.com/office/drawing/2014/main" id="{4CD9180A-C198-BD4C-B46D-D4C37D71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89646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例2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altLang="en-US" b="1"/>
              <a:t>已知一连续时间</a:t>
            </a:r>
            <a:r>
              <a:rPr lang="en-US" altLang="zh-CN" b="1"/>
              <a:t>LTI</a:t>
            </a:r>
            <a:r>
              <a:rPr lang="zh-CN" altLang="en-US" b="1"/>
              <a:t>系统的输入为</a:t>
            </a:r>
            <a:r>
              <a:rPr lang="en-US" altLang="zh-CN" b="1" i="1"/>
              <a:t>x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r>
              <a:rPr lang="zh-CN" altLang="en-US" b="1"/>
              <a:t>，该系统的单位冲激响应为</a:t>
            </a:r>
            <a:r>
              <a:rPr lang="en-US" altLang="zh-CN" b="1" i="1"/>
              <a:t>h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  <a:r>
              <a:rPr lang="en-US" altLang="zh-CN" b="1" i="1"/>
              <a:t>x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r>
              <a:rPr lang="zh-CN" altLang="en-US" b="1"/>
              <a:t>和</a:t>
            </a:r>
            <a:r>
              <a:rPr lang="en-US" altLang="zh-CN" b="1" i="1"/>
              <a:t>h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r>
              <a:rPr lang="zh-CN" altLang="en-US" b="1"/>
              <a:t>如图所示，系统的输出</a:t>
            </a:r>
            <a:r>
              <a:rPr lang="en-US" altLang="zh-CN" b="1" i="1"/>
              <a:t>y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</a:t>
            </a:r>
            <a:r>
              <a:rPr lang="zh-CN" altLang="en-US" b="1"/>
              <a:t>的傅立叶变换为</a:t>
            </a:r>
            <a:r>
              <a:rPr lang="en-US" altLang="zh-CN" b="1" i="1"/>
              <a:t>Y </a:t>
            </a:r>
            <a:r>
              <a:rPr lang="en-US" altLang="zh-CN" b="1"/>
              <a:t>(</a:t>
            </a:r>
            <a:r>
              <a:rPr lang="en-US" altLang="zh-CN" b="1" i="1"/>
              <a:t>j </a:t>
            </a:r>
            <a:r>
              <a:rPr lang="en-US" altLang="zh-CN" b="1" i="1">
                <a:latin typeface="Symbol" pitchFamily="2" charset="2"/>
              </a:rPr>
              <a:t>w</a:t>
            </a:r>
            <a:r>
              <a:rPr lang="en-US" altLang="zh-CN" b="1"/>
              <a:t>)</a:t>
            </a:r>
            <a:r>
              <a:rPr lang="zh-CN" altLang="en-US" b="1"/>
              <a:t>，求</a:t>
            </a:r>
            <a:r>
              <a:rPr lang="en-US" altLang="zh-CN" b="1" i="1"/>
              <a:t>Y</a:t>
            </a:r>
            <a:r>
              <a:rPr lang="en-US" altLang="zh-CN" b="1"/>
              <a:t>(</a:t>
            </a:r>
            <a:r>
              <a:rPr lang="en-US" altLang="zh-CN" b="1" i="1"/>
              <a:t>j</a:t>
            </a:r>
            <a:r>
              <a:rPr lang="en-US" altLang="zh-CN" b="1">
                <a:latin typeface="Symbol" pitchFamily="2" charset="2"/>
              </a:rPr>
              <a:t>0</a:t>
            </a:r>
            <a:r>
              <a:rPr lang="en-US" altLang="zh-CN" b="1"/>
              <a:t>)</a:t>
            </a:r>
            <a:r>
              <a:rPr lang="zh-CN" altLang="en-US" b="1"/>
              <a:t>＝？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="" xmlns:a16="http://schemas.microsoft.com/office/drawing/2014/main" id="{EACA75FA-9AF5-3B48-95F4-B263632C8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529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解： </a:t>
            </a:r>
          </a:p>
        </p:txBody>
      </p:sp>
      <p:pic>
        <p:nvPicPr>
          <p:cNvPr id="12303" name="Picture 15">
            <a:extLst>
              <a:ext uri="{FF2B5EF4-FFF2-40B4-BE49-F238E27FC236}">
                <a16:creationId xmlns="" xmlns:a16="http://schemas.microsoft.com/office/drawing/2014/main" id="{0BDD2857-AD59-164C-904F-7E4B741B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268413"/>
            <a:ext cx="3995737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16">
            <a:extLst>
              <a:ext uri="{FF2B5EF4-FFF2-40B4-BE49-F238E27FC236}">
                <a16:creationId xmlns="" xmlns:a16="http://schemas.microsoft.com/office/drawing/2014/main" id="{1CBC7DEB-0BCF-8C4A-8BEB-5FA620E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4652963"/>
            <a:ext cx="175260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17">
            <a:extLst>
              <a:ext uri="{FF2B5EF4-FFF2-40B4-BE49-F238E27FC236}">
                <a16:creationId xmlns="" xmlns:a16="http://schemas.microsoft.com/office/drawing/2014/main" id="{FC3701D5-D772-CF4E-A8B1-0E5F0019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88" y="4508500"/>
            <a:ext cx="15240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build="p" autoUpdateAnimBg="0"/>
      <p:bldP spid="12292" grpId="0" build="p" autoUpdateAnimBg="0"/>
      <p:bldP spid="12301" grpId="0" build="p" autoUpdateAnimBg="0"/>
      <p:bldP spid="1230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D33B970C-EE24-2D46-85D3-DCFEAB01AB4D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0" y="404813"/>
            <a:ext cx="9144000" cy="4175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：设             </a:t>
            </a:r>
            <a:r>
              <a:rPr lang="en-US" altLang="zh-CN" sz="2400" b="1">
                <a:solidFill>
                  <a:schemeClr val="tx1"/>
                </a:solidFill>
              </a:rPr>
              <a:t>,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已知</a:t>
            </a:r>
            <a:r>
              <a:rPr lang="en-US" altLang="zh-CN" sz="2400" b="1" i="1">
                <a:solidFill>
                  <a:schemeClr val="tx1"/>
                </a:solidFill>
              </a:rPr>
              <a:t>g 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</a:rPr>
              <a:t>t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的傅立叶变换      ，</a:t>
            </a:r>
            <a:r>
              <a:rPr lang="zh-CN" altLang="en-US" sz="2400" b="1">
                <a:solidFill>
                  <a:schemeClr val="tx1"/>
                </a:solidFill>
              </a:rPr>
              <a:t>求</a:t>
            </a:r>
            <a:r>
              <a:rPr lang="en-US" altLang="zh-CN" sz="2400" b="1" i="1">
                <a:solidFill>
                  <a:schemeClr val="tx1"/>
                </a:solidFill>
              </a:rPr>
              <a:t>x 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</a:rPr>
              <a:t>t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r>
              <a:rPr lang="zh-CN" altLang="en-US" sz="2400"/>
              <a:t>。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="" xmlns:a16="http://schemas.microsoft.com/office/drawing/2014/main" id="{A13E6092-E55C-3349-9B89-C0BBF0D1E9A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7450" y="885825"/>
          <a:ext cx="2305050" cy="885825"/>
        </p:xfrm>
        <a:graphic>
          <a:graphicData uri="http://schemas.openxmlformats.org/presentationml/2006/ole">
            <p:oleObj spid="_x0000_s12303" r:id="rId3" imgW="28968700" imgH="11112500" progId="">
              <p:embed/>
            </p:oleObj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="" xmlns:a16="http://schemas.microsoft.com/office/drawing/2014/main" id="{48501CAC-ECDF-7241-952D-F8489533851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3850" y="2565400"/>
          <a:ext cx="4392613" cy="373063"/>
        </p:xfrm>
        <a:graphic>
          <a:graphicData uri="http://schemas.openxmlformats.org/presentationml/2006/ole">
            <p:oleObj spid="_x0000_s12304" r:id="rId4" imgW="55003700" imgH="4686300" progId="">
              <p:embed/>
            </p:oleObj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="" xmlns:a16="http://schemas.microsoft.com/office/drawing/2014/main" id="{6CFEC8F3-5775-434D-903E-3DD64A901E81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95288" y="3284538"/>
          <a:ext cx="3744912" cy="560387"/>
        </p:xfrm>
        <a:graphic>
          <a:graphicData uri="http://schemas.openxmlformats.org/presentationml/2006/ole">
            <p:oleObj spid="_x0000_s12305" r:id="rId5" imgW="39204900" imgH="5854700" progId="">
              <p:embed/>
            </p:oleObj>
          </a:graphicData>
        </a:graphic>
      </p:graphicFrame>
      <p:sp>
        <p:nvSpPr>
          <p:cNvPr id="13318" name="Rectangle 6">
            <a:extLst>
              <a:ext uri="{FF2B5EF4-FFF2-40B4-BE49-F238E27FC236}">
                <a16:creationId xmlns="" xmlns:a16="http://schemas.microsoft.com/office/drawing/2014/main" id="{C181B359-0AC8-1F47-B039-02484612A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24038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解：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="" xmlns:a16="http://schemas.microsoft.com/office/drawing/2014/main" id="{39495D30-0639-6D4F-AB3B-F770F166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44675"/>
            <a:ext cx="2979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(a)</a:t>
            </a:r>
            <a:r>
              <a:rPr lang="zh-CN" altLang="en-US" b="1"/>
              <a:t>由</a:t>
            </a:r>
            <a:r>
              <a:rPr lang="en-US" altLang="zh-CN" b="1" i="1"/>
              <a:t>X </a:t>
            </a:r>
            <a:r>
              <a:rPr lang="en-US" altLang="zh-CN" b="1"/>
              <a:t>(</a:t>
            </a:r>
            <a:r>
              <a:rPr lang="en-US" altLang="zh-CN" b="1" i="1"/>
              <a:t>j </a:t>
            </a:r>
            <a:r>
              <a:rPr lang="en-US" altLang="zh-CN" b="1" i="1">
                <a:latin typeface="Symbol" pitchFamily="2" charset="2"/>
              </a:rPr>
              <a:t>w</a:t>
            </a:r>
            <a:r>
              <a:rPr lang="en-US" altLang="zh-CN" b="1"/>
              <a:t>) </a:t>
            </a:r>
            <a:r>
              <a:rPr lang="zh-CN" altLang="en-US" b="1"/>
              <a:t>求</a:t>
            </a:r>
            <a:r>
              <a:rPr lang="en-US" altLang="zh-CN" b="1" i="1"/>
              <a:t>x 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) </a:t>
            </a:r>
            <a:r>
              <a:rPr lang="zh-CN" altLang="en-US" b="1"/>
              <a:t>。</a:t>
            </a:r>
            <a:endParaRPr lang="zh-CN" altLang="en-US" b="1" i="1"/>
          </a:p>
        </p:txBody>
      </p:sp>
      <p:graphicFrame>
        <p:nvGraphicFramePr>
          <p:cNvPr id="13320" name="Object 8">
            <a:extLst>
              <a:ext uri="{FF2B5EF4-FFF2-40B4-BE49-F238E27FC236}">
                <a16:creationId xmlns="" xmlns:a16="http://schemas.microsoft.com/office/drawing/2014/main" id="{8C92811B-3618-3D41-B82B-24EB34242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149725"/>
          <a:ext cx="4105275" cy="560388"/>
        </p:xfrm>
        <a:graphic>
          <a:graphicData uri="http://schemas.openxmlformats.org/presentationml/2006/ole">
            <p:oleObj spid="_x0000_s12306" r:id="rId6" imgW="43002200" imgH="5854700" progId="">
              <p:embed/>
            </p:oleObj>
          </a:graphicData>
        </a:graphic>
      </p:graphicFrame>
      <p:pic>
        <p:nvPicPr>
          <p:cNvPr id="13321" name="Picture 9">
            <a:extLst>
              <a:ext uri="{FF2B5EF4-FFF2-40B4-BE49-F238E27FC236}">
                <a16:creationId xmlns="" xmlns:a16="http://schemas.microsoft.com/office/drawing/2014/main" id="{2B697202-B4CA-6E47-97D8-05047D73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125538"/>
            <a:ext cx="2016125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="" xmlns:a16="http://schemas.microsoft.com/office/drawing/2014/main" id="{680C75D9-0D92-C144-A923-B5559852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781300"/>
            <a:ext cx="13430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23" name="Object 11">
            <a:extLst>
              <a:ext uri="{FF2B5EF4-FFF2-40B4-BE49-F238E27FC236}">
                <a16:creationId xmlns="" xmlns:a16="http://schemas.microsoft.com/office/drawing/2014/main" id="{BCDA7016-24C1-3A4F-BA43-9486BC167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999038"/>
          <a:ext cx="5329237" cy="1050925"/>
        </p:xfrm>
        <a:graphic>
          <a:graphicData uri="http://schemas.openxmlformats.org/presentationml/2006/ole">
            <p:oleObj spid="_x0000_s12307" r:id="rId9" imgW="56464200" imgH="11112500" progId="">
              <p:embed/>
            </p:oleObj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="" xmlns:a16="http://schemas.microsoft.com/office/drawing/2014/main" id="{03920ECF-B807-2B45-93CC-7CB3A994249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88125" y="404813"/>
          <a:ext cx="863600" cy="382587"/>
        </p:xfrm>
        <a:graphic>
          <a:graphicData uri="http://schemas.openxmlformats.org/presentationml/2006/ole">
            <p:oleObj spid="_x0000_s12308" r:id="rId10" imgW="10528300" imgH="4686300" progId="">
              <p:embed/>
            </p:oleObj>
          </a:graphicData>
        </a:graphic>
      </p:graphicFrame>
      <p:pic>
        <p:nvPicPr>
          <p:cNvPr id="13325" name="Picture 13">
            <a:extLst>
              <a:ext uri="{FF2B5EF4-FFF2-40B4-BE49-F238E27FC236}">
                <a16:creationId xmlns="" xmlns:a16="http://schemas.microsoft.com/office/drawing/2014/main" id="{AE5D1826-846B-B14A-8F22-B0958D73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562475"/>
            <a:ext cx="208915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26" name="Object 14">
            <a:extLst>
              <a:ext uri="{FF2B5EF4-FFF2-40B4-BE49-F238E27FC236}">
                <a16:creationId xmlns="" xmlns:a16="http://schemas.microsoft.com/office/drawing/2014/main" id="{B0FEFAC0-CB81-9E42-974E-63BC0D5C8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4813"/>
          <a:ext cx="2016125" cy="388937"/>
        </p:xfrm>
        <a:graphic>
          <a:graphicData uri="http://schemas.openxmlformats.org/presentationml/2006/ole">
            <p:oleObj spid="_x0000_s12309" r:id="rId12" imgW="24282400" imgH="4686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8" grpId="0" autoUpdateAnimBg="0"/>
      <p:bldP spid="133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43D15CF4-59BF-9B46-A144-46FF439D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228600"/>
            <a:ext cx="2519363" cy="536575"/>
          </a:xfrm>
          <a:solidFill>
            <a:srgbClr val="FFFFFF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五、常用公式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="" xmlns:a16="http://schemas.microsoft.com/office/drawing/2014/main" id="{A1B1CF61-7489-6F44-876F-57FED816F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1916113"/>
          <a:ext cx="2813050" cy="442912"/>
        </p:xfrm>
        <a:graphic>
          <a:graphicData uri="http://schemas.openxmlformats.org/presentationml/2006/ole">
            <p:oleObj spid="_x0000_s3097" r:id="rId3" imgW="29845000" imgH="4686300" progId="">
              <p:embed/>
            </p:oleObj>
          </a:graphicData>
        </a:graphic>
      </p:graphicFrame>
      <p:graphicFrame>
        <p:nvGraphicFramePr>
          <p:cNvPr id="4100" name="Object 4">
            <a:extLst>
              <a:ext uri="{FF2B5EF4-FFF2-40B4-BE49-F238E27FC236}">
                <a16:creationId xmlns="" xmlns:a16="http://schemas.microsoft.com/office/drawing/2014/main" id="{2A690FF2-E455-EE4D-9AC7-571F49CF4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20938"/>
          <a:ext cx="3230562" cy="468312"/>
        </p:xfrm>
        <a:graphic>
          <a:graphicData uri="http://schemas.openxmlformats.org/presentationml/2006/ole">
            <p:oleObj spid="_x0000_s3098" r:id="rId4" imgW="38328600" imgH="5562600" progId="">
              <p:embed/>
            </p:oleObj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="" xmlns:a16="http://schemas.microsoft.com/office/drawing/2014/main" id="{BB63713D-E6DE-B84F-94A4-E85A7CD2C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16113"/>
          <a:ext cx="1441450" cy="452437"/>
        </p:xfrm>
        <a:graphic>
          <a:graphicData uri="http://schemas.openxmlformats.org/presentationml/2006/ole">
            <p:oleObj spid="_x0000_s3099" r:id="rId5" imgW="14922500" imgH="4686300" progId="">
              <p:embed/>
            </p:oleObj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="" xmlns:a16="http://schemas.microsoft.com/office/drawing/2014/main" id="{3418BF93-94EB-8942-9974-B3FD3D0A8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924175"/>
          <a:ext cx="2109788" cy="433388"/>
        </p:xfrm>
        <a:graphic>
          <a:graphicData uri="http://schemas.openxmlformats.org/presentationml/2006/ole">
            <p:oleObj spid="_x0000_s3100" r:id="rId6" imgW="22821900" imgH="4686300" progId="">
              <p:embed/>
            </p:oleObj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="" xmlns:a16="http://schemas.microsoft.com/office/drawing/2014/main" id="{E39C7770-C90D-DF4B-A6FC-F5C46A82C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429000"/>
          <a:ext cx="2752725" cy="458788"/>
        </p:xfrm>
        <a:graphic>
          <a:graphicData uri="http://schemas.openxmlformats.org/presentationml/2006/ole">
            <p:oleObj spid="_x0000_s3101" r:id="rId7" imgW="33350200" imgH="5562600" progId="">
              <p:embed/>
            </p:oleObj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="" xmlns:a16="http://schemas.microsoft.com/office/drawing/2014/main" id="{B9E34C43-DC0D-294D-9332-6F26C8E65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933825"/>
          <a:ext cx="2230437" cy="441325"/>
        </p:xfrm>
        <a:graphic>
          <a:graphicData uri="http://schemas.openxmlformats.org/presentationml/2006/ole">
            <p:oleObj spid="_x0000_s3102" r:id="rId8" imgW="23698200" imgH="4686300" progId="">
              <p:embed/>
            </p:oleObj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="" xmlns:a16="http://schemas.microsoft.com/office/drawing/2014/main" id="{CA1C2A75-3A98-3C48-9900-20212F51B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437063"/>
          <a:ext cx="2700337" cy="661987"/>
        </p:xfrm>
        <a:graphic>
          <a:graphicData uri="http://schemas.openxmlformats.org/presentationml/2006/ole">
            <p:oleObj spid="_x0000_s3103" r:id="rId9" imgW="31013400" imgH="7607300" progId="">
              <p:embed/>
            </p:oleObj>
          </a:graphicData>
        </a:graphic>
      </p:graphicFrame>
      <p:graphicFrame>
        <p:nvGraphicFramePr>
          <p:cNvPr id="4106" name="Object 10">
            <a:extLst>
              <a:ext uri="{FF2B5EF4-FFF2-40B4-BE49-F238E27FC236}">
                <a16:creationId xmlns="" xmlns:a16="http://schemas.microsoft.com/office/drawing/2014/main" id="{0673F650-C1A1-8540-A59F-7D907C4B3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589588"/>
          <a:ext cx="7027863" cy="474662"/>
        </p:xfrm>
        <a:graphic>
          <a:graphicData uri="http://schemas.openxmlformats.org/presentationml/2006/ole">
            <p:oleObj spid="_x0000_s3104" r:id="rId10" imgW="82207100" imgH="5562600" progId="">
              <p:embed/>
            </p:oleObj>
          </a:graphicData>
        </a:graphic>
      </p:graphicFrame>
      <p:graphicFrame>
        <p:nvGraphicFramePr>
          <p:cNvPr id="4107" name="Object 11">
            <a:extLst>
              <a:ext uri="{FF2B5EF4-FFF2-40B4-BE49-F238E27FC236}">
                <a16:creationId xmlns="" xmlns:a16="http://schemas.microsoft.com/office/drawing/2014/main" id="{1D1F2ACE-C4FC-CC48-A6E4-E1996AF71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6092825"/>
          <a:ext cx="990600" cy="365125"/>
        </p:xfrm>
        <a:graphic>
          <a:graphicData uri="http://schemas.openxmlformats.org/presentationml/2006/ole">
            <p:oleObj spid="_x0000_s3105" r:id="rId11" imgW="13754100" imgH="4394200" progId="">
              <p:embed/>
            </p:oleObj>
          </a:graphicData>
        </a:graphic>
      </p:graphicFrame>
      <p:graphicFrame>
        <p:nvGraphicFramePr>
          <p:cNvPr id="4108" name="Object 12">
            <a:extLst>
              <a:ext uri="{FF2B5EF4-FFF2-40B4-BE49-F238E27FC236}">
                <a16:creationId xmlns="" xmlns:a16="http://schemas.microsoft.com/office/drawing/2014/main" id="{88600C56-1906-664D-9534-89F21FBCA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6092825"/>
          <a:ext cx="990600" cy="365125"/>
        </p:xfrm>
        <a:graphic>
          <a:graphicData uri="http://schemas.openxmlformats.org/presentationml/2006/ole">
            <p:oleObj spid="_x0000_s3106" r:id="rId12" imgW="13754100" imgH="4394200" progId="">
              <p:embed/>
            </p:oleObj>
          </a:graphicData>
        </a:graphic>
      </p:graphicFrame>
      <p:graphicFrame>
        <p:nvGraphicFramePr>
          <p:cNvPr id="4109" name="Object 13">
            <a:extLst>
              <a:ext uri="{FF2B5EF4-FFF2-40B4-BE49-F238E27FC236}">
                <a16:creationId xmlns="" xmlns:a16="http://schemas.microsoft.com/office/drawing/2014/main" id="{5ECB3314-FAF4-534C-8743-84FF774D7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6092825"/>
          <a:ext cx="990600" cy="365125"/>
        </p:xfrm>
        <a:graphic>
          <a:graphicData uri="http://schemas.openxmlformats.org/presentationml/2006/ole">
            <p:oleObj spid="_x0000_s3107" r:id="rId13" imgW="13754100" imgH="4394200" progId="">
              <p:embed/>
            </p:oleObj>
          </a:graphicData>
        </a:graphic>
      </p:graphicFrame>
      <p:graphicFrame>
        <p:nvGraphicFramePr>
          <p:cNvPr id="4110" name="Object 14">
            <a:extLst>
              <a:ext uri="{FF2B5EF4-FFF2-40B4-BE49-F238E27FC236}">
                <a16:creationId xmlns="" xmlns:a16="http://schemas.microsoft.com/office/drawing/2014/main" id="{6A0E5D95-0D91-8A4A-B29B-FFC3F548C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196975"/>
          <a:ext cx="2547938" cy="642938"/>
        </p:xfrm>
        <a:graphic>
          <a:graphicData uri="http://schemas.openxmlformats.org/presentationml/2006/ole">
            <p:oleObj spid="_x0000_s3108" r:id="rId14" imgW="30137100" imgH="7607300" progId="">
              <p:embed/>
            </p:oleObj>
          </a:graphicData>
        </a:graphic>
      </p:graphicFrame>
      <p:graphicFrame>
        <p:nvGraphicFramePr>
          <p:cNvPr id="4111" name="Object 15">
            <a:extLst>
              <a:ext uri="{FF2B5EF4-FFF2-40B4-BE49-F238E27FC236}">
                <a16:creationId xmlns="" xmlns:a16="http://schemas.microsoft.com/office/drawing/2014/main" id="{1CB31BA3-24C9-D54A-AB1D-61DBFC8A5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3325" y="765175"/>
          <a:ext cx="2582863" cy="401638"/>
        </p:xfrm>
        <a:graphic>
          <a:graphicData uri="http://schemas.openxmlformats.org/presentationml/2006/ole">
            <p:oleObj spid="_x0000_s3109" r:id="rId15" imgW="30137100" imgH="4686300" progId="">
              <p:embed/>
            </p:oleObj>
          </a:graphicData>
        </a:graphic>
      </p:graphicFrame>
      <p:graphicFrame>
        <p:nvGraphicFramePr>
          <p:cNvPr id="4112" name="Object 16">
            <a:extLst>
              <a:ext uri="{FF2B5EF4-FFF2-40B4-BE49-F238E27FC236}">
                <a16:creationId xmlns="" xmlns:a16="http://schemas.microsoft.com/office/drawing/2014/main" id="{D9C8282E-CB64-9346-96CC-5914819B5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268413"/>
          <a:ext cx="3419475" cy="465137"/>
        </p:xfrm>
        <a:graphic>
          <a:graphicData uri="http://schemas.openxmlformats.org/presentationml/2006/ole">
            <p:oleObj spid="_x0000_s3110" r:id="rId16" imgW="40957500" imgH="5562600" progId="">
              <p:embed/>
            </p:oleObj>
          </a:graphicData>
        </a:graphic>
      </p:graphicFrame>
      <p:graphicFrame>
        <p:nvGraphicFramePr>
          <p:cNvPr id="4113" name="Object 17">
            <a:extLst>
              <a:ext uri="{FF2B5EF4-FFF2-40B4-BE49-F238E27FC236}">
                <a16:creationId xmlns="" xmlns:a16="http://schemas.microsoft.com/office/drawing/2014/main" id="{E54E01FD-E58D-C841-AF78-71D8A3C965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765175"/>
          <a:ext cx="1152525" cy="376238"/>
        </p:xfrm>
        <a:graphic>
          <a:graphicData uri="http://schemas.openxmlformats.org/presentationml/2006/ole">
            <p:oleObj spid="_x0000_s3111" r:id="rId17" imgW="14338300" imgH="4686300" progId="">
              <p:embed/>
            </p:oleObj>
          </a:graphicData>
        </a:graphic>
      </p:graphicFrame>
      <p:graphicFrame>
        <p:nvGraphicFramePr>
          <p:cNvPr id="4114" name="Object 18">
            <a:extLst>
              <a:ext uri="{FF2B5EF4-FFF2-40B4-BE49-F238E27FC236}">
                <a16:creationId xmlns="" xmlns:a16="http://schemas.microsoft.com/office/drawing/2014/main" id="{FEF3E9E6-15F1-194A-8AED-69FE4C463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844675"/>
          <a:ext cx="2089150" cy="407988"/>
        </p:xfrm>
        <a:graphic>
          <a:graphicData uri="http://schemas.openxmlformats.org/presentationml/2006/ole">
            <p:oleObj spid="_x0000_s3112" r:id="rId18" imgW="23990300" imgH="4686300" progId="">
              <p:embed/>
            </p:oleObj>
          </a:graphicData>
        </a:graphic>
      </p:graphicFrame>
      <p:graphicFrame>
        <p:nvGraphicFramePr>
          <p:cNvPr id="4115" name="Object 19">
            <a:extLst>
              <a:ext uri="{FF2B5EF4-FFF2-40B4-BE49-F238E27FC236}">
                <a16:creationId xmlns="" xmlns:a16="http://schemas.microsoft.com/office/drawing/2014/main" id="{EBAA88A7-5997-A948-83FF-4FB75D748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4292600"/>
          <a:ext cx="2303462" cy="808038"/>
        </p:xfrm>
        <a:graphic>
          <a:graphicData uri="http://schemas.openxmlformats.org/presentationml/2006/ole">
            <p:oleObj spid="_x0000_s3113" r:id="rId19" imgW="28384500" imgH="9944100" progId="">
              <p:embed/>
            </p:oleObj>
          </a:graphicData>
        </a:graphic>
      </p:graphicFrame>
      <p:graphicFrame>
        <p:nvGraphicFramePr>
          <p:cNvPr id="4116" name="Object 20">
            <a:extLst>
              <a:ext uri="{FF2B5EF4-FFF2-40B4-BE49-F238E27FC236}">
                <a16:creationId xmlns="" xmlns:a16="http://schemas.microsoft.com/office/drawing/2014/main" id="{7449195B-9BFD-2542-AA29-DBF804BA2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2349500"/>
          <a:ext cx="2843212" cy="439738"/>
        </p:xfrm>
        <a:graphic>
          <a:graphicData uri="http://schemas.openxmlformats.org/presentationml/2006/ole">
            <p:oleObj spid="_x0000_s3114" r:id="rId20" imgW="35991800" imgH="5562600" progId="">
              <p:embed/>
            </p:oleObj>
          </a:graphicData>
        </a:graphic>
      </p:graphicFrame>
      <p:graphicFrame>
        <p:nvGraphicFramePr>
          <p:cNvPr id="4117" name="Object 21">
            <a:extLst>
              <a:ext uri="{FF2B5EF4-FFF2-40B4-BE49-F238E27FC236}">
                <a16:creationId xmlns="" xmlns:a16="http://schemas.microsoft.com/office/drawing/2014/main" id="{A2EEAC4D-AD05-F540-B992-D916542B6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33375"/>
          <a:ext cx="1666875" cy="811213"/>
        </p:xfrm>
        <a:graphic>
          <a:graphicData uri="http://schemas.openxmlformats.org/presentationml/2006/ole">
            <p:oleObj spid="_x0000_s3115" r:id="rId21" imgW="20485100" imgH="9944100" progId="">
              <p:embed/>
            </p:oleObj>
          </a:graphicData>
        </a:graphic>
      </p:graphicFrame>
      <p:graphicFrame>
        <p:nvGraphicFramePr>
          <p:cNvPr id="4118" name="Object 22">
            <a:extLst>
              <a:ext uri="{FF2B5EF4-FFF2-40B4-BE49-F238E27FC236}">
                <a16:creationId xmlns="" xmlns:a16="http://schemas.microsoft.com/office/drawing/2014/main" id="{94D56F72-4BB5-A24F-BD82-56B13A3CF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924175"/>
          <a:ext cx="1943100" cy="793750"/>
        </p:xfrm>
        <a:graphic>
          <a:graphicData uri="http://schemas.openxmlformats.org/presentationml/2006/ole">
            <p:oleObj spid="_x0000_s3116" r:id="rId22" imgW="20777200" imgH="9944100" progId="">
              <p:embed/>
            </p:oleObj>
          </a:graphicData>
        </a:graphic>
      </p:graphicFrame>
      <p:graphicFrame>
        <p:nvGraphicFramePr>
          <p:cNvPr id="4119" name="Object 23">
            <a:extLst>
              <a:ext uri="{FF2B5EF4-FFF2-40B4-BE49-F238E27FC236}">
                <a16:creationId xmlns="" xmlns:a16="http://schemas.microsoft.com/office/drawing/2014/main" id="{797FA5C6-C849-DB43-8CCA-09D3C3840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3803650"/>
          <a:ext cx="2590800" cy="417513"/>
        </p:xfrm>
        <a:graphic>
          <a:graphicData uri="http://schemas.openxmlformats.org/presentationml/2006/ole">
            <p:oleObj spid="_x0000_s3117" r:id="rId23" imgW="28968700" imgH="4686300" progId="">
              <p:embed/>
            </p:oleObj>
          </a:graphicData>
        </a:graphic>
      </p:graphicFrame>
      <p:graphicFrame>
        <p:nvGraphicFramePr>
          <p:cNvPr id="4120" name="Object 24">
            <a:extLst>
              <a:ext uri="{FF2B5EF4-FFF2-40B4-BE49-F238E27FC236}">
                <a16:creationId xmlns="" xmlns:a16="http://schemas.microsoft.com/office/drawing/2014/main" id="{3075F162-8184-C243-A1B3-B0B1EEEB7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157788"/>
          <a:ext cx="3962400" cy="358775"/>
        </p:xfrm>
        <a:graphic>
          <a:graphicData uri="http://schemas.openxmlformats.org/presentationml/2006/ole">
            <p:oleObj spid="_x0000_s3118" r:id="rId24" imgW="55880000" imgH="4686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BAC495E6-1DDF-4B4B-983F-1F4FB3A55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7848600" cy="5048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 例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1(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习题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2.40)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：某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LTI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子系统的输入输出关系为： 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="" xmlns:a16="http://schemas.microsoft.com/office/drawing/2014/main" id="{ACD45AA3-61A3-6040-B242-4DEB2ECDA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836613"/>
          <a:ext cx="3167062" cy="781050"/>
        </p:xfrm>
        <a:graphic>
          <a:graphicData uri="http://schemas.openxmlformats.org/presentationml/2006/ole">
            <p:oleObj spid="_x0000_s4114" r:id="rId3" imgW="38912800" imgH="7607300" progId="">
              <p:embed/>
            </p:oleObj>
          </a:graphicData>
        </a:graphic>
      </p:graphicFrame>
      <p:graphicFrame>
        <p:nvGraphicFramePr>
          <p:cNvPr id="5124" name="Object 4">
            <a:extLst>
              <a:ext uri="{FF2B5EF4-FFF2-40B4-BE49-F238E27FC236}">
                <a16:creationId xmlns="" xmlns:a16="http://schemas.microsoft.com/office/drawing/2014/main" id="{D47FF051-3D0D-E247-8945-5A172D1EE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933825"/>
          <a:ext cx="3673475" cy="723900"/>
        </p:xfrm>
        <a:graphic>
          <a:graphicData uri="http://schemas.openxmlformats.org/presentationml/2006/ole">
            <p:oleObj spid="_x0000_s4115" r:id="rId4" imgW="38620700" imgH="7607300" progId="">
              <p:embed/>
            </p:oleObj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="" xmlns:a16="http://schemas.microsoft.com/office/drawing/2014/main" id="{51366F9E-D0E1-9D46-A67A-3BE1361C6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661025"/>
          <a:ext cx="2663825" cy="539750"/>
        </p:xfrm>
        <a:graphic>
          <a:graphicData uri="http://schemas.openxmlformats.org/presentationml/2006/ole">
            <p:oleObj spid="_x0000_s4116" r:id="rId5" imgW="29552900" imgH="5270500" progId="">
              <p:embed/>
            </p:oleObj>
          </a:graphicData>
        </a:graphic>
      </p:graphicFrame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634377D5-0932-EB49-86A3-B446E200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565400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>
                <a:latin typeface="宋体" panose="02010600030101010101" pitchFamily="2" charset="-122"/>
              </a:rPr>
              <a:t> 例</a:t>
            </a:r>
            <a:r>
              <a:rPr lang="en-US" altLang="zh-CN" b="1">
                <a:latin typeface="宋体" panose="02010600030101010101" pitchFamily="2" charset="-122"/>
              </a:rPr>
              <a:t>2</a:t>
            </a:r>
            <a:r>
              <a:rPr lang="zh-CN" altLang="en-US" b="1">
                <a:latin typeface="宋体" panose="02010600030101010101" pitchFamily="2" charset="-122"/>
              </a:rPr>
              <a:t>：计算卷积 </a:t>
            </a:r>
          </a:p>
        </p:txBody>
      </p:sp>
      <p:graphicFrame>
        <p:nvGraphicFramePr>
          <p:cNvPr id="5127" name="Object 7">
            <a:extLst>
              <a:ext uri="{FF2B5EF4-FFF2-40B4-BE49-F238E27FC236}">
                <a16:creationId xmlns="" xmlns:a16="http://schemas.microsoft.com/office/drawing/2014/main" id="{1FB6F0A2-7B83-8548-A1CB-74631EEA9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284538"/>
          <a:ext cx="2808288" cy="579437"/>
        </p:xfrm>
        <a:graphic>
          <a:graphicData uri="http://schemas.openxmlformats.org/presentationml/2006/ole">
            <p:oleObj spid="_x0000_s4117" r:id="rId6" imgW="31013400" imgH="5270500" progId="">
              <p:embed/>
            </p:oleObj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="" xmlns:a16="http://schemas.microsoft.com/office/drawing/2014/main" id="{AE279BEC-4900-0749-8FC8-ED7BCD300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981450"/>
          <a:ext cx="3024188" cy="512763"/>
        </p:xfrm>
        <a:graphic>
          <a:graphicData uri="http://schemas.openxmlformats.org/presentationml/2006/ole">
            <p:oleObj spid="_x0000_s4118" r:id="rId7" imgW="33934400" imgH="5270500" progId="">
              <p:embed/>
            </p:oleObj>
          </a:graphicData>
        </a:graphic>
      </p:graphicFrame>
      <p:graphicFrame>
        <p:nvGraphicFramePr>
          <p:cNvPr id="5129" name="Object 9">
            <a:extLst>
              <a:ext uri="{FF2B5EF4-FFF2-40B4-BE49-F238E27FC236}">
                <a16:creationId xmlns="" xmlns:a16="http://schemas.microsoft.com/office/drawing/2014/main" id="{6852EC51-967D-D647-8548-4C23C0BD9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229225"/>
          <a:ext cx="1511300" cy="436563"/>
        </p:xfrm>
        <a:graphic>
          <a:graphicData uri="http://schemas.openxmlformats.org/presentationml/2006/ole">
            <p:oleObj spid="_x0000_s4119" r:id="rId8" imgW="15214600" imgH="4394200" progId="">
              <p:embed/>
            </p:oleObj>
          </a:graphicData>
        </a:graphic>
      </p:graphicFrame>
      <p:sp>
        <p:nvSpPr>
          <p:cNvPr id="5130" name="Rectangle 10">
            <a:extLst>
              <a:ext uri="{FF2B5EF4-FFF2-40B4-BE49-F238E27FC236}">
                <a16:creationId xmlns="" xmlns:a16="http://schemas.microsoft.com/office/drawing/2014/main" id="{1DA4DC92-612E-9240-84FA-D32C8C8D7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0213"/>
            <a:ext cx="485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求下图所示系统的单位冲激响应。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="" xmlns:a16="http://schemas.microsoft.com/office/drawing/2014/main" id="{DBFDAAF9-15C2-EF4A-B219-C5E1BA6EE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5132" name="Object 12">
            <a:extLst>
              <a:ext uri="{FF2B5EF4-FFF2-40B4-BE49-F238E27FC236}">
                <a16:creationId xmlns="" xmlns:a16="http://schemas.microsoft.com/office/drawing/2014/main" id="{06412F9E-BC68-6B44-82DA-51ECA4771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797425"/>
          <a:ext cx="3816350" cy="725488"/>
        </p:xfrm>
        <a:graphic>
          <a:graphicData uri="http://schemas.openxmlformats.org/presentationml/2006/ole">
            <p:oleObj spid="_x0000_s4120" r:id="rId9" imgW="45351700" imgH="7607300" progId="">
              <p:embed/>
            </p:oleObj>
          </a:graphicData>
        </a:graphic>
      </p:graphicFrame>
      <p:graphicFrame>
        <p:nvGraphicFramePr>
          <p:cNvPr id="5133" name="Object 13">
            <a:extLst>
              <a:ext uri="{FF2B5EF4-FFF2-40B4-BE49-F238E27FC236}">
                <a16:creationId xmlns="" xmlns:a16="http://schemas.microsoft.com/office/drawing/2014/main" id="{D3875076-D3F1-B543-8741-DDACB9C1A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500438"/>
          <a:ext cx="1223962" cy="379412"/>
        </p:xfrm>
        <a:graphic>
          <a:graphicData uri="http://schemas.openxmlformats.org/presentationml/2006/ole">
            <p:oleObj spid="_x0000_s4121" r:id="rId10" imgW="13169900" imgH="4102100" progId="">
              <p:embed/>
            </p:oleObj>
          </a:graphicData>
        </a:graphic>
      </p:graphicFrame>
      <p:graphicFrame>
        <p:nvGraphicFramePr>
          <p:cNvPr id="5134" name="Object 14">
            <a:extLst>
              <a:ext uri="{FF2B5EF4-FFF2-40B4-BE49-F238E27FC236}">
                <a16:creationId xmlns="" xmlns:a16="http://schemas.microsoft.com/office/drawing/2014/main" id="{4168D3D8-45D9-5A4D-B23B-4A46E4EA3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625600"/>
          <a:ext cx="2232025" cy="508000"/>
        </p:xfrm>
        <a:graphic>
          <a:graphicData uri="http://schemas.openxmlformats.org/presentationml/2006/ole">
            <p:oleObj spid="_x0000_s4122" r:id="rId11" imgW="18719800" imgH="4978400" progId="">
              <p:embed/>
            </p:oleObj>
          </a:graphicData>
        </a:graphic>
      </p:graphicFrame>
      <p:graphicFrame>
        <p:nvGraphicFramePr>
          <p:cNvPr id="5135" name="Object 15">
            <a:extLst>
              <a:ext uri="{FF2B5EF4-FFF2-40B4-BE49-F238E27FC236}">
                <a16:creationId xmlns="" xmlns:a16="http://schemas.microsoft.com/office/drawing/2014/main" id="{96A58991-C35B-864F-A758-A4D7D3660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1628775"/>
          <a:ext cx="647700" cy="504825"/>
        </p:xfrm>
        <a:graphic>
          <a:graphicData uri="http://schemas.openxmlformats.org/presentationml/2006/ole">
            <p:oleObj spid="_x0000_s4123" r:id="rId12" imgW="6731000" imgH="4686300" progId="">
              <p:embed/>
            </p:oleObj>
          </a:graphicData>
        </a:graphic>
      </p:graphicFrame>
      <p:graphicFrame>
        <p:nvGraphicFramePr>
          <p:cNvPr id="5136" name="Object 16">
            <a:extLst>
              <a:ext uri="{FF2B5EF4-FFF2-40B4-BE49-F238E27FC236}">
                <a16:creationId xmlns="" xmlns:a16="http://schemas.microsoft.com/office/drawing/2014/main" id="{7E4EA4C9-095A-3E4E-9F64-406237E7A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205038"/>
          <a:ext cx="3671888" cy="1147762"/>
        </p:xfrm>
        <a:graphic>
          <a:graphicData uri="http://schemas.openxmlformats.org/presentationml/2006/ole">
            <p:oleObj spid="_x0000_s4124" r:id="rId13" imgW="2619048" imgH="819048" progId="PBrush">
              <p:embed/>
            </p:oleObj>
          </a:graphicData>
        </a:graphic>
      </p:graphicFrame>
      <p:graphicFrame>
        <p:nvGraphicFramePr>
          <p:cNvPr id="5137" name="Object 17">
            <a:extLst>
              <a:ext uri="{FF2B5EF4-FFF2-40B4-BE49-F238E27FC236}">
                <a16:creationId xmlns="" xmlns:a16="http://schemas.microsoft.com/office/drawing/2014/main" id="{75C2CE73-98BD-F943-9C83-5E2C345FA6C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651500" y="4652963"/>
          <a:ext cx="2768600" cy="433387"/>
        </p:xfrm>
        <a:graphic>
          <a:graphicData uri="http://schemas.openxmlformats.org/presentationml/2006/ole">
            <p:oleObj spid="_x0000_s4125" r:id="rId14" imgW="29845000" imgH="4686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6" grpId="0" build="p" autoUpdateAnimBg="0"/>
      <p:bldP spid="5130" grpId="0" build="p" autoUpdateAnimBg="0"/>
      <p:bldP spid="51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AD8DADA5-70AA-2546-97AD-70EC25879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76250"/>
            <a:ext cx="2674938" cy="503238"/>
          </a:xfrm>
          <a:solidFill>
            <a:srgbClr val="CCEC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</a:rPr>
              <a:t>六、系统的表示：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="" xmlns:a16="http://schemas.microsoft.com/office/drawing/2014/main" id="{83E34855-54FA-B54C-B4BF-377E4EBD6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565400"/>
          <a:ext cx="3816350" cy="931863"/>
        </p:xfrm>
        <a:graphic>
          <a:graphicData uri="http://schemas.openxmlformats.org/presentationml/2006/ole">
            <p:oleObj spid="_x0000_s5136" r:id="rId3" imgW="37160200" imgH="10528300" progId="">
              <p:embed/>
            </p:oleObj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="" xmlns:a16="http://schemas.microsoft.com/office/drawing/2014/main" id="{F0DC2BA0-D754-3940-A1C9-52F84DCEC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3861048"/>
          <a:ext cx="1228725" cy="658812"/>
        </p:xfrm>
        <a:graphic>
          <a:graphicData uri="http://schemas.openxmlformats.org/presentationml/2006/ole">
            <p:oleObj spid="_x0000_s5139" r:id="rId4" imgW="9067800" imgH="9067800" progId="">
              <p:embed/>
            </p:oleObj>
          </a:graphicData>
        </a:graphic>
      </p:graphicFrame>
      <p:graphicFrame>
        <p:nvGraphicFramePr>
          <p:cNvPr id="6151" name="Object 7">
            <a:extLst>
              <a:ext uri="{FF2B5EF4-FFF2-40B4-BE49-F238E27FC236}">
                <a16:creationId xmlns="" xmlns:a16="http://schemas.microsoft.com/office/drawing/2014/main" id="{FD65208F-3A2F-C342-88EE-672AA01CA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125538"/>
          <a:ext cx="1330325" cy="461962"/>
        </p:xfrm>
        <a:graphic>
          <a:graphicData uri="http://schemas.openxmlformats.org/presentationml/2006/ole">
            <p:oleObj spid="_x0000_s5140" r:id="rId5" imgW="13462000" imgH="4686300" progId="">
              <p:embed/>
            </p:oleObj>
          </a:graphicData>
        </a:graphic>
      </p:graphicFrame>
      <p:graphicFrame>
        <p:nvGraphicFramePr>
          <p:cNvPr id="6152" name="Object 8">
            <a:extLst>
              <a:ext uri="{FF2B5EF4-FFF2-40B4-BE49-F238E27FC236}">
                <a16:creationId xmlns="" xmlns:a16="http://schemas.microsoft.com/office/drawing/2014/main" id="{0B49E2A9-41F4-ED44-ADB8-C3C18884B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125538"/>
          <a:ext cx="2106613" cy="492125"/>
        </p:xfrm>
        <a:graphic>
          <a:graphicData uri="http://schemas.openxmlformats.org/presentationml/2006/ole">
            <p:oleObj spid="_x0000_s5141" r:id="rId6" imgW="22529800" imgH="5270500" progId="">
              <p:embed/>
            </p:oleObj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="" xmlns:a16="http://schemas.microsoft.com/office/drawing/2014/main" id="{6A01734A-8327-1441-8166-21C847DE5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1125538"/>
          <a:ext cx="777875" cy="446087"/>
        </p:xfrm>
        <a:graphic>
          <a:graphicData uri="http://schemas.openxmlformats.org/presentationml/2006/ole">
            <p:oleObj spid="_x0000_s5142" r:id="rId7" imgW="8191500" imgH="4686300" progId="">
              <p:embed/>
            </p:oleObj>
          </a:graphicData>
        </a:graphic>
      </p:graphicFrame>
      <p:graphicFrame>
        <p:nvGraphicFramePr>
          <p:cNvPr id="6154" name="Object 10">
            <a:extLst>
              <a:ext uri="{FF2B5EF4-FFF2-40B4-BE49-F238E27FC236}">
                <a16:creationId xmlns="" xmlns:a16="http://schemas.microsoft.com/office/drawing/2014/main" id="{D47B471F-182C-D241-9508-EB092A929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773238"/>
          <a:ext cx="2160588" cy="495300"/>
        </p:xfrm>
        <a:graphic>
          <a:graphicData uri="http://schemas.openxmlformats.org/presentationml/2006/ole">
            <p:oleObj spid="_x0000_s5143" r:id="rId8" imgW="21653500" imgH="4978400" progId="">
              <p:embed/>
            </p:oleObj>
          </a:graphicData>
        </a:graphic>
      </p:graphicFrame>
      <p:sp>
        <p:nvSpPr>
          <p:cNvPr id="6155" name="Rectangle 11">
            <a:extLst>
              <a:ext uri="{FF2B5EF4-FFF2-40B4-BE49-F238E27FC236}">
                <a16:creationId xmlns="" xmlns:a16="http://schemas.microsoft.com/office/drawing/2014/main" id="{F29A5E1B-BA31-3444-A9F2-AF65F8A1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060575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仿宋_GB2312" pitchFamily="1" charset="-122"/>
              </a:rPr>
              <a:t>[</a:t>
            </a:r>
            <a:r>
              <a:rPr lang="en-US" altLang="zh-CN" b="1">
                <a:ea typeface="仿宋_GB2312" pitchFamily="1" charset="-122"/>
              </a:rPr>
              <a:t>initial rest]</a:t>
            </a:r>
          </a:p>
        </p:txBody>
      </p:sp>
      <p:sp>
        <p:nvSpPr>
          <p:cNvPr id="5134" name="Rectangle 14">
            <a:extLst>
              <a:ext uri="{FF2B5EF4-FFF2-40B4-BE49-F238E27FC236}">
                <a16:creationId xmlns="" xmlns:a16="http://schemas.microsoft.com/office/drawing/2014/main" id="{80675847-FDB1-7241-912F-0D945934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941168"/>
            <a:ext cx="414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微分方程</a:t>
            </a:r>
            <a:r>
              <a:rPr lang="en-US" altLang="zh-CN" b="1" dirty="0">
                <a:latin typeface="Wingdings 3" pitchFamily="2" charset="2"/>
              </a:rPr>
              <a:t>g</a:t>
            </a:r>
            <a:r>
              <a:rPr lang="zh-CN" altLang="en-US" b="1" dirty="0"/>
              <a:t>直接型系统框图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3D91A9B6-2691-094F-8B49-178FA947E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24075" y="260350"/>
            <a:ext cx="5510213" cy="4603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第三章、第四章、第五章、第九章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89E22F06-3E49-9541-8B98-097F6362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765175"/>
            <a:ext cx="28082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1、本征值问题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="" xmlns:a16="http://schemas.microsoft.com/office/drawing/2014/main" id="{0477DEB1-028A-504E-8795-934E4D99F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268413"/>
          <a:ext cx="2794000" cy="942975"/>
        </p:xfrm>
        <a:graphic>
          <a:graphicData uri="http://schemas.openxmlformats.org/presentationml/2006/ole">
            <p:oleObj spid="_x0000_s6170" r:id="rId3" imgW="1920406" imgH="647619" progId="PBrush">
              <p:embed/>
            </p:oleObj>
          </a:graphicData>
        </a:graphic>
      </p:graphicFrame>
      <p:sp>
        <p:nvSpPr>
          <p:cNvPr id="7173" name="Rectangle 5">
            <a:extLst>
              <a:ext uri="{FF2B5EF4-FFF2-40B4-BE49-F238E27FC236}">
                <a16:creationId xmlns="" xmlns:a16="http://schemas.microsoft.com/office/drawing/2014/main" id="{1C9212E6-BC27-F141-8898-82BE54714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38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若：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="" xmlns:a16="http://schemas.microsoft.com/office/drawing/2014/main" id="{B1FE014A-E685-9D4D-8F52-5515B4033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276475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e </a:t>
            </a:r>
            <a:r>
              <a:rPr lang="en-US" altLang="zh-CN" b="1" baseline="30000">
                <a:latin typeface="宋体" panose="02010600030101010101" pitchFamily="2" charset="-122"/>
              </a:rPr>
              <a:t>s t</a:t>
            </a:r>
            <a:r>
              <a:rPr lang="zh-CN" altLang="en-US" b="1">
                <a:latin typeface="宋体" panose="02010600030101010101" pitchFamily="2" charset="-122"/>
              </a:rPr>
              <a:t>是该系统的本征函数，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="" xmlns:a16="http://schemas.microsoft.com/office/drawing/2014/main" id="{4EE7B3C6-483C-6A40-867A-09428210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8275"/>
            <a:ext cx="421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H (s)</a:t>
            </a:r>
            <a:r>
              <a:rPr lang="zh-CN" altLang="en-US" b="1">
                <a:latin typeface="宋体" panose="02010600030101010101" pitchFamily="2" charset="-122"/>
              </a:rPr>
              <a:t>是属于</a:t>
            </a:r>
            <a:r>
              <a:rPr lang="en-US" altLang="zh-CN" b="1">
                <a:latin typeface="宋体" panose="02010600030101010101" pitchFamily="2" charset="-122"/>
              </a:rPr>
              <a:t>e </a:t>
            </a:r>
            <a:r>
              <a:rPr lang="en-US" altLang="zh-CN" b="1" baseline="30000">
                <a:latin typeface="宋体" panose="02010600030101010101" pitchFamily="2" charset="-122"/>
              </a:rPr>
              <a:t>st</a:t>
            </a:r>
            <a:r>
              <a:rPr lang="zh-CN" altLang="en-US" b="1">
                <a:latin typeface="宋体" panose="02010600030101010101" pitchFamily="2" charset="-122"/>
              </a:rPr>
              <a:t>的本征值，</a:t>
            </a:r>
          </a:p>
        </p:txBody>
      </p:sp>
      <p:graphicFrame>
        <p:nvGraphicFramePr>
          <p:cNvPr id="7176" name="Object 8">
            <a:extLst>
              <a:ext uri="{FF2B5EF4-FFF2-40B4-BE49-F238E27FC236}">
                <a16:creationId xmlns="" xmlns:a16="http://schemas.microsoft.com/office/drawing/2014/main" id="{52B5BED7-2AE5-2D42-B0C1-B181D40E1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247775"/>
          <a:ext cx="2592388" cy="1020763"/>
        </p:xfrm>
        <a:graphic>
          <a:graphicData uri="http://schemas.openxmlformats.org/presentationml/2006/ole">
            <p:oleObj spid="_x0000_s6171" r:id="rId4" imgW="1722269" imgH="678239" progId="PBrush">
              <p:embed/>
            </p:oleObj>
          </a:graphicData>
        </a:graphic>
      </p:graphicFrame>
      <p:sp>
        <p:nvSpPr>
          <p:cNvPr id="7177" name="Rectangle 9">
            <a:extLst>
              <a:ext uri="{FF2B5EF4-FFF2-40B4-BE49-F238E27FC236}">
                <a16:creationId xmlns="" xmlns:a16="http://schemas.microsoft.com/office/drawing/2014/main" id="{B538A83D-7C10-F446-9AF1-5E460B018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205038"/>
            <a:ext cx="428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z </a:t>
            </a:r>
            <a:r>
              <a:rPr lang="en-US" altLang="zh-CN" b="1" baseline="30000">
                <a:latin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</a:rPr>
              <a:t>是该系统的本征函数，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="" xmlns:a16="http://schemas.microsoft.com/office/drawing/2014/main" id="{E68629EC-9255-014C-A697-ED03677E7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636838"/>
            <a:ext cx="435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H (z)</a:t>
            </a:r>
            <a:r>
              <a:rPr lang="zh-CN" altLang="en-US" b="1">
                <a:latin typeface="宋体" panose="02010600030101010101" pitchFamily="2" charset="-122"/>
              </a:rPr>
              <a:t>是属于</a:t>
            </a:r>
            <a:r>
              <a:rPr lang="en-US" altLang="zh-CN" b="1">
                <a:latin typeface="宋体" panose="02010600030101010101" pitchFamily="2" charset="-122"/>
              </a:rPr>
              <a:t>z </a:t>
            </a:r>
            <a:r>
              <a:rPr lang="en-US" altLang="zh-CN" b="1" baseline="30000">
                <a:latin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</a:rPr>
              <a:t>的本征值，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="" xmlns:a16="http://schemas.microsoft.com/office/drawing/2014/main" id="{2AFC3AE7-A262-934E-95B0-E6C223932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5175"/>
            <a:ext cx="455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一、基本信号</a:t>
            </a:r>
            <a:r>
              <a:rPr lang="zh-CN" altLang="en-US" b="1"/>
              <a:t>为一般复指数信号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="" xmlns:a16="http://schemas.microsoft.com/office/drawing/2014/main" id="{793CEF5D-BB19-6549-B261-09706A52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3856038"/>
            <a:ext cx="233362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2、</a:t>
            </a:r>
            <a:r>
              <a:rPr lang="en-US" altLang="zh-CN" b="1">
                <a:latin typeface="宋体" panose="02010600030101010101" pitchFamily="2" charset="-122"/>
              </a:rPr>
              <a:t>s</a:t>
            </a:r>
            <a:r>
              <a:rPr lang="zh-CN" altLang="en-US" b="1">
                <a:latin typeface="宋体" panose="02010600030101010101" pitchFamily="2" charset="-122"/>
              </a:rPr>
              <a:t>的取值</a:t>
            </a:r>
          </a:p>
        </p:txBody>
      </p:sp>
      <p:graphicFrame>
        <p:nvGraphicFramePr>
          <p:cNvPr id="7181" name="Object 13">
            <a:extLst>
              <a:ext uri="{FF2B5EF4-FFF2-40B4-BE49-F238E27FC236}">
                <a16:creationId xmlns="" xmlns:a16="http://schemas.microsoft.com/office/drawing/2014/main" id="{4001E310-BFB3-6C49-8B6B-2D5BEBD38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213100"/>
          <a:ext cx="2649538" cy="682625"/>
        </p:xfrm>
        <a:graphic>
          <a:graphicData uri="http://schemas.openxmlformats.org/presentationml/2006/ole">
            <p:oleObj spid="_x0000_s6172" r:id="rId5" imgW="29552900" imgH="7607300" progId="">
              <p:embed/>
            </p:oleObj>
          </a:graphicData>
        </a:graphic>
      </p:graphicFrame>
      <p:graphicFrame>
        <p:nvGraphicFramePr>
          <p:cNvPr id="7182" name="Object 14">
            <a:extLst>
              <a:ext uri="{FF2B5EF4-FFF2-40B4-BE49-F238E27FC236}">
                <a16:creationId xmlns="" xmlns:a16="http://schemas.microsoft.com/office/drawing/2014/main" id="{00C523D8-36A7-B44E-9C3C-272FE14F4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3141663"/>
          <a:ext cx="2232025" cy="787400"/>
        </p:xfrm>
        <a:graphic>
          <a:graphicData uri="http://schemas.openxmlformats.org/presentationml/2006/ole">
            <p:oleObj spid="_x0000_s6173" r:id="rId6" imgW="25450800" imgH="9944100" progId="">
              <p:embed/>
            </p:oleObj>
          </a:graphicData>
        </a:graphic>
      </p:graphicFrame>
      <p:sp>
        <p:nvSpPr>
          <p:cNvPr id="7183" name="Rectangle 15">
            <a:extLst>
              <a:ext uri="{FF2B5EF4-FFF2-40B4-BE49-F238E27FC236}">
                <a16:creationId xmlns="" xmlns:a16="http://schemas.microsoft.com/office/drawing/2014/main" id="{6E7EC9A9-0226-F349-9E99-8565A52C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36562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离散的纯虚数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="" xmlns:a16="http://schemas.microsoft.com/office/drawing/2014/main" id="{B196FC98-1A5B-FD4C-A1E0-C5356E24E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36562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连续变化的纯虚数</a:t>
            </a:r>
          </a:p>
        </p:txBody>
      </p:sp>
      <p:sp>
        <p:nvSpPr>
          <p:cNvPr id="7185" name="Rectangle 17">
            <a:extLst>
              <a:ext uri="{FF2B5EF4-FFF2-40B4-BE49-F238E27FC236}">
                <a16:creationId xmlns="" xmlns:a16="http://schemas.microsoft.com/office/drawing/2014/main" id="{376440D0-E4FB-2B4A-9FE9-103F57E7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365625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连续变化的复数</a:t>
            </a:r>
          </a:p>
        </p:txBody>
      </p:sp>
      <p:graphicFrame>
        <p:nvGraphicFramePr>
          <p:cNvPr id="7186" name="Object 18">
            <a:extLst>
              <a:ext uri="{FF2B5EF4-FFF2-40B4-BE49-F238E27FC236}">
                <a16:creationId xmlns="" xmlns:a16="http://schemas.microsoft.com/office/drawing/2014/main" id="{6016195F-4FBA-C34B-9B6B-AAFA99884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941888"/>
          <a:ext cx="909637" cy="547687"/>
        </p:xfrm>
        <a:graphic>
          <a:graphicData uri="http://schemas.openxmlformats.org/presentationml/2006/ole">
            <p:oleObj spid="_x0000_s6174" r:id="rId7" imgW="8775700" imgH="5270500" progId="">
              <p:embed/>
            </p:oleObj>
          </a:graphicData>
        </a:graphic>
      </p:graphicFrame>
      <p:graphicFrame>
        <p:nvGraphicFramePr>
          <p:cNvPr id="7187" name="Object 19">
            <a:extLst>
              <a:ext uri="{FF2B5EF4-FFF2-40B4-BE49-F238E27FC236}">
                <a16:creationId xmlns="" xmlns:a16="http://schemas.microsoft.com/office/drawing/2014/main" id="{CE0B254B-90BB-0648-AD0E-4A067510A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878388"/>
          <a:ext cx="1655763" cy="571500"/>
        </p:xfrm>
        <a:graphic>
          <a:graphicData uri="http://schemas.openxmlformats.org/presentationml/2006/ole">
            <p:oleObj spid="_x0000_s6175" r:id="rId8" imgW="14630400" imgH="5270500" progId="">
              <p:embed/>
            </p:oleObj>
          </a:graphicData>
        </a:graphic>
      </p:graphicFrame>
      <p:graphicFrame>
        <p:nvGraphicFramePr>
          <p:cNvPr id="7188" name="Object 20">
            <a:extLst>
              <a:ext uri="{FF2B5EF4-FFF2-40B4-BE49-F238E27FC236}">
                <a16:creationId xmlns="" xmlns:a16="http://schemas.microsoft.com/office/drawing/2014/main" id="{FA5AD194-0137-D348-A67E-F012007D9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868863"/>
          <a:ext cx="863600" cy="576262"/>
        </p:xfrm>
        <a:graphic>
          <a:graphicData uri="http://schemas.openxmlformats.org/presentationml/2006/ole">
            <p:oleObj spid="_x0000_s6176" r:id="rId9" imgW="7899400" imgH="5270500" progId="">
              <p:embed/>
            </p:oleObj>
          </a:graphicData>
        </a:graphic>
      </p:graphicFrame>
      <p:graphicFrame>
        <p:nvGraphicFramePr>
          <p:cNvPr id="7189" name="Object 21">
            <a:extLst>
              <a:ext uri="{FF2B5EF4-FFF2-40B4-BE49-F238E27FC236}">
                <a16:creationId xmlns="" xmlns:a16="http://schemas.microsoft.com/office/drawing/2014/main" id="{482670EB-1471-214A-89FA-5C5177949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4841875"/>
          <a:ext cx="647700" cy="614363"/>
        </p:xfrm>
        <a:graphic>
          <a:graphicData uri="http://schemas.openxmlformats.org/presentationml/2006/ole">
            <p:oleObj spid="_x0000_s6177" r:id="rId10" imgW="5562600" imgH="5270500" progId="">
              <p:embed/>
            </p:oleObj>
          </a:graphicData>
        </a:graphic>
      </p:graphicFrame>
      <p:graphicFrame>
        <p:nvGraphicFramePr>
          <p:cNvPr id="7190" name="Object 22">
            <a:extLst>
              <a:ext uri="{FF2B5EF4-FFF2-40B4-BE49-F238E27FC236}">
                <a16:creationId xmlns="" xmlns:a16="http://schemas.microsoft.com/office/drawing/2014/main" id="{9E6B632C-C2E7-9546-8D0A-CFBF3D50F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5013325"/>
          <a:ext cx="1368425" cy="373063"/>
        </p:xfrm>
        <a:graphic>
          <a:graphicData uri="http://schemas.openxmlformats.org/presentationml/2006/ole">
            <p:oleObj spid="_x0000_s6178" r:id="rId11" imgW="16090900" imgH="4394200" progId="">
              <p:embed/>
            </p:oleObj>
          </a:graphicData>
        </a:graphic>
      </p:graphicFrame>
      <p:sp>
        <p:nvSpPr>
          <p:cNvPr id="7191" name="Rectangle 23">
            <a:extLst>
              <a:ext uri="{FF2B5EF4-FFF2-40B4-BE49-F238E27FC236}">
                <a16:creationId xmlns="" xmlns:a16="http://schemas.microsoft.com/office/drawing/2014/main" id="{F3D5B42B-E838-6742-91A9-3D3D6FEF2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16563"/>
            <a:ext cx="29527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3、研究基本问题：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="" xmlns:a16="http://schemas.microsoft.com/office/drawing/2014/main" id="{41C8A65E-76C5-FB4D-9613-8E915D038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99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C3300"/>
                </a:solidFill>
                <a:latin typeface="宋体" panose="02010600030101010101" pitchFamily="2" charset="-122"/>
              </a:rPr>
              <a:t>信号与系统的表示、分析系统响应与系统特性、数学运算特点。</a:t>
            </a:r>
          </a:p>
        </p:txBody>
      </p:sp>
      <p:graphicFrame>
        <p:nvGraphicFramePr>
          <p:cNvPr id="7193" name="Object 25">
            <a:extLst>
              <a:ext uri="{FF2B5EF4-FFF2-40B4-BE49-F238E27FC236}">
                <a16:creationId xmlns="" xmlns:a16="http://schemas.microsoft.com/office/drawing/2014/main" id="{AA2764F6-8F0B-8A46-8F63-6F71C375C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900613"/>
          <a:ext cx="792162" cy="549275"/>
        </p:xfrm>
        <a:graphic>
          <a:graphicData uri="http://schemas.openxmlformats.org/presentationml/2006/ole">
            <p:oleObj spid="_x0000_s6179" r:id="rId12" imgW="7607300" imgH="5270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  <p:bldP spid="7171" grpId="0" animBg="1" autoUpdateAnimBg="0"/>
      <p:bldP spid="7173" grpId="0" build="p" autoUpdateAnimBg="0"/>
      <p:bldP spid="7174" grpId="0" build="p" autoUpdateAnimBg="0"/>
      <p:bldP spid="7175" grpId="0" build="p" autoUpdateAnimBg="0"/>
      <p:bldP spid="7177" grpId="0" build="p" autoUpdateAnimBg="0"/>
      <p:bldP spid="7178" grpId="0" build="p" autoUpdateAnimBg="0"/>
      <p:bldP spid="7179" grpId="0" build="p" autoUpdateAnimBg="0"/>
      <p:bldP spid="7180" grpId="0" animBg="1" autoUpdateAnimBg="0"/>
      <p:bldP spid="7183" grpId="0" build="p" autoUpdateAnimBg="0"/>
      <p:bldP spid="7184" grpId="0" build="p" autoUpdateAnimBg="0"/>
      <p:bldP spid="7185" grpId="0" build="p" autoUpdateAnimBg="0"/>
      <p:bldP spid="7191" grpId="0" animBg="1" autoUpdateAnimBg="0"/>
      <p:bldP spid="719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DAB9650A-0619-6048-A6DB-86DD01F9E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491288" cy="4905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</a:rPr>
              <a:t>二、傅立叶级数、傅立叶变换的基本问题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1E81BD68-992C-534E-BDC3-F27ACB6F0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7632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1、信号的表示、物理意义、几何描述、系统的表示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="" xmlns:a16="http://schemas.microsoft.com/office/drawing/2014/main" id="{3FD04316-4CA0-C747-8D33-577F354CF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644900"/>
          <a:ext cx="755650" cy="466725"/>
        </p:xfrm>
        <a:graphic>
          <a:graphicData uri="http://schemas.openxmlformats.org/presentationml/2006/ole">
            <p:oleObj spid="_x0000_s7197" r:id="rId3" imgW="7607300" imgH="4686300" progId="">
              <p:embed/>
            </p:oleObj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="" xmlns:a16="http://schemas.microsoft.com/office/drawing/2014/main" id="{6479FC58-C7A3-8745-B47A-87A07778F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3573463"/>
          <a:ext cx="665163" cy="482600"/>
        </p:xfrm>
        <a:graphic>
          <a:graphicData uri="http://schemas.openxmlformats.org/presentationml/2006/ole">
            <p:oleObj spid="_x0000_s7198" r:id="rId4" imgW="6438900" imgH="4686300" progId="">
              <p:embed/>
            </p:oleObj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="" xmlns:a16="http://schemas.microsoft.com/office/drawing/2014/main" id="{C56B8828-602C-2644-891C-FE0146EBD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17900"/>
          <a:ext cx="2232025" cy="849313"/>
        </p:xfrm>
        <a:graphic>
          <a:graphicData uri="http://schemas.openxmlformats.org/presentationml/2006/ole">
            <p:oleObj spid="_x0000_s7199" r:id="rId5" imgW="24866600" imgH="9944100" progId="">
              <p:embed/>
            </p:oleObj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="" xmlns:a16="http://schemas.microsoft.com/office/drawing/2014/main" id="{CC3A87DA-D765-5046-A40C-381CF8E4B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79900"/>
          <a:ext cx="769938" cy="579438"/>
        </p:xfrm>
        <a:graphic>
          <a:graphicData uri="http://schemas.openxmlformats.org/presentationml/2006/ole">
            <p:oleObj spid="_x0000_s7200" r:id="rId6" imgW="14046200" imgH="9067800" progId="">
              <p:embed/>
            </p:oleObj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="" xmlns:a16="http://schemas.microsoft.com/office/drawing/2014/main" id="{A5EEB38A-A9CA-794E-A1F2-D8F579CD4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54525"/>
          <a:ext cx="2305050" cy="739775"/>
        </p:xfrm>
        <a:graphic>
          <a:graphicData uri="http://schemas.openxmlformats.org/presentationml/2006/ole">
            <p:oleObj spid="_x0000_s7201" r:id="rId7" imgW="30429200" imgH="9067800" progId="">
              <p:embed/>
            </p:oleObj>
          </a:graphicData>
        </a:graphic>
      </p:graphicFrame>
      <p:graphicFrame>
        <p:nvGraphicFramePr>
          <p:cNvPr id="8201" name="Object 9">
            <a:extLst>
              <a:ext uri="{FF2B5EF4-FFF2-40B4-BE49-F238E27FC236}">
                <a16:creationId xmlns="" xmlns:a16="http://schemas.microsoft.com/office/drawing/2014/main" id="{EA1345E6-DB62-F74F-8B29-E7BF60CB1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3500438"/>
          <a:ext cx="2879725" cy="808037"/>
        </p:xfrm>
        <a:graphic>
          <a:graphicData uri="http://schemas.openxmlformats.org/presentationml/2006/ole">
            <p:oleObj spid="_x0000_s7202" r:id="rId8" imgW="37744400" imgH="8483600" progId="">
              <p:embed/>
            </p:oleObj>
          </a:graphicData>
        </a:graphic>
      </p:graphicFrame>
      <p:graphicFrame>
        <p:nvGraphicFramePr>
          <p:cNvPr id="8202" name="Object 10">
            <a:extLst>
              <a:ext uri="{FF2B5EF4-FFF2-40B4-BE49-F238E27FC236}">
                <a16:creationId xmlns="" xmlns:a16="http://schemas.microsoft.com/office/drawing/2014/main" id="{075AC36B-D6AC-124F-A834-D31B771A5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0138" y="4410075"/>
          <a:ext cx="2855912" cy="698500"/>
        </p:xfrm>
        <a:graphic>
          <a:graphicData uri="http://schemas.openxmlformats.org/presentationml/2006/ole">
            <p:oleObj spid="_x0000_s7203" r:id="rId9" imgW="33934400" imgH="7607300" progId="">
              <p:embed/>
            </p:oleObj>
          </a:graphicData>
        </a:graphic>
      </p:graphicFrame>
      <p:graphicFrame>
        <p:nvGraphicFramePr>
          <p:cNvPr id="8203" name="Object 11">
            <a:extLst>
              <a:ext uri="{FF2B5EF4-FFF2-40B4-BE49-F238E27FC236}">
                <a16:creationId xmlns="" xmlns:a16="http://schemas.microsoft.com/office/drawing/2014/main" id="{80FCB4F5-90BF-0042-A57B-DAC6E2F22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365625"/>
          <a:ext cx="2519362" cy="776288"/>
        </p:xfrm>
        <a:graphic>
          <a:graphicData uri="http://schemas.openxmlformats.org/presentationml/2006/ole">
            <p:oleObj spid="_x0000_s7204" r:id="rId10" imgW="41541700" imgH="9944100" progId="">
              <p:embed/>
            </p:oleObj>
          </a:graphicData>
        </a:graphic>
      </p:graphicFrame>
      <p:graphicFrame>
        <p:nvGraphicFramePr>
          <p:cNvPr id="8204" name="Object 12">
            <a:extLst>
              <a:ext uri="{FF2B5EF4-FFF2-40B4-BE49-F238E27FC236}">
                <a16:creationId xmlns="" xmlns:a16="http://schemas.microsoft.com/office/drawing/2014/main" id="{94D3D127-B48E-4144-9A38-14FD4F012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557338"/>
          <a:ext cx="865188" cy="495300"/>
        </p:xfrm>
        <a:graphic>
          <a:graphicData uri="http://schemas.openxmlformats.org/presentationml/2006/ole">
            <p:oleObj spid="_x0000_s7205" r:id="rId11" imgW="8191500" imgH="4686300" progId="">
              <p:embed/>
            </p:oleObj>
          </a:graphicData>
        </a:graphic>
      </p:graphicFrame>
      <p:graphicFrame>
        <p:nvGraphicFramePr>
          <p:cNvPr id="8205" name="Object 13">
            <a:extLst>
              <a:ext uri="{FF2B5EF4-FFF2-40B4-BE49-F238E27FC236}">
                <a16:creationId xmlns="" xmlns:a16="http://schemas.microsoft.com/office/drawing/2014/main" id="{5CA1AFD1-F0EF-1A4A-B10C-C4E11D2A7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341438"/>
          <a:ext cx="2171700" cy="608012"/>
        </p:xfrm>
        <a:graphic>
          <a:graphicData uri="http://schemas.openxmlformats.org/presentationml/2006/ole">
            <p:oleObj spid="_x0000_s7206" r:id="rId12" imgW="26327100" imgH="7899400" progId="">
              <p:embed/>
            </p:oleObj>
          </a:graphicData>
        </a:graphic>
      </p:graphicFrame>
      <p:graphicFrame>
        <p:nvGraphicFramePr>
          <p:cNvPr id="8206" name="Object 14">
            <a:extLst>
              <a:ext uri="{FF2B5EF4-FFF2-40B4-BE49-F238E27FC236}">
                <a16:creationId xmlns="" xmlns:a16="http://schemas.microsoft.com/office/drawing/2014/main" id="{703FDB39-590E-6F40-98B2-400B114D4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76475"/>
          <a:ext cx="744538" cy="560388"/>
        </p:xfrm>
        <a:graphic>
          <a:graphicData uri="http://schemas.openxmlformats.org/presentationml/2006/ole">
            <p:oleObj spid="_x0000_s7207" r:id="rId13" imgW="14046200" imgH="9067800" progId="">
              <p:embed/>
            </p:oleObj>
          </a:graphicData>
        </a:graphic>
      </p:graphicFrame>
      <p:graphicFrame>
        <p:nvGraphicFramePr>
          <p:cNvPr id="8207" name="Object 15">
            <a:extLst>
              <a:ext uri="{FF2B5EF4-FFF2-40B4-BE49-F238E27FC236}">
                <a16:creationId xmlns="" xmlns:a16="http://schemas.microsoft.com/office/drawing/2014/main" id="{4E880BAC-A508-BC4B-82A1-08596B941F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79625"/>
          <a:ext cx="2239963" cy="782638"/>
        </p:xfrm>
        <a:graphic>
          <a:graphicData uri="http://schemas.openxmlformats.org/presentationml/2006/ole">
            <p:oleObj spid="_x0000_s7208" r:id="rId14" imgW="31013400" imgH="9652000" progId="">
              <p:embed/>
            </p:oleObj>
          </a:graphicData>
        </a:graphic>
      </p:graphicFrame>
      <p:graphicFrame>
        <p:nvGraphicFramePr>
          <p:cNvPr id="8208" name="Object 16">
            <a:extLst>
              <a:ext uri="{FF2B5EF4-FFF2-40B4-BE49-F238E27FC236}">
                <a16:creationId xmlns="" xmlns:a16="http://schemas.microsoft.com/office/drawing/2014/main" id="{5BB69446-4EF8-314F-9857-7309A2177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41638"/>
          <a:ext cx="1128713" cy="423862"/>
        </p:xfrm>
        <a:graphic>
          <a:graphicData uri="http://schemas.openxmlformats.org/presentationml/2006/ole">
            <p:oleObj spid="_x0000_s7209" r:id="rId15" imgW="14046200" imgH="5270500" progId="">
              <p:embed/>
            </p:oleObj>
          </a:graphicData>
        </a:graphic>
      </p:graphicFrame>
      <p:sp>
        <p:nvSpPr>
          <p:cNvPr id="8209" name="Rectangle 17">
            <a:extLst>
              <a:ext uri="{FF2B5EF4-FFF2-40B4-BE49-F238E27FC236}">
                <a16:creationId xmlns="" xmlns:a16="http://schemas.microsoft.com/office/drawing/2014/main" id="{53241684-CDB8-B249-B252-3C3EE81DF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15778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周期信号离散频谱，</a:t>
            </a:r>
          </a:p>
        </p:txBody>
      </p:sp>
      <p:sp>
        <p:nvSpPr>
          <p:cNvPr id="8210" name="Rectangle 18">
            <a:extLst>
              <a:ext uri="{FF2B5EF4-FFF2-40B4-BE49-F238E27FC236}">
                <a16:creationId xmlns="" xmlns:a16="http://schemas.microsoft.com/office/drawing/2014/main" id="{89E9FDFB-BCD1-B743-A4C0-1F0D4241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140325"/>
            <a:ext cx="313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非周期信号连续频谱</a:t>
            </a:r>
          </a:p>
        </p:txBody>
      </p:sp>
      <p:graphicFrame>
        <p:nvGraphicFramePr>
          <p:cNvPr id="8211" name="Object 19">
            <a:extLst>
              <a:ext uri="{FF2B5EF4-FFF2-40B4-BE49-F238E27FC236}">
                <a16:creationId xmlns="" xmlns:a16="http://schemas.microsoft.com/office/drawing/2014/main" id="{AE775768-70B0-6148-A8A0-69E1E36FAC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661025"/>
          <a:ext cx="2159000" cy="747713"/>
        </p:xfrm>
        <a:graphic>
          <a:graphicData uri="http://schemas.openxmlformats.org/presentationml/2006/ole">
            <p:oleObj spid="_x0000_s7210" r:id="rId16" imgW="32766000" imgH="9944100" progId="">
              <p:embed/>
            </p:oleObj>
          </a:graphicData>
        </a:graphic>
      </p:graphicFrame>
      <p:graphicFrame>
        <p:nvGraphicFramePr>
          <p:cNvPr id="8212" name="Object 20">
            <a:extLst>
              <a:ext uri="{FF2B5EF4-FFF2-40B4-BE49-F238E27FC236}">
                <a16:creationId xmlns="" xmlns:a16="http://schemas.microsoft.com/office/drawing/2014/main" id="{C9EE54ED-F61C-D140-AC20-135DE52E0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5805488"/>
          <a:ext cx="2479675" cy="596900"/>
        </p:xfrm>
        <a:graphic>
          <a:graphicData uri="http://schemas.openxmlformats.org/presentationml/2006/ole">
            <p:oleObj spid="_x0000_s7211" r:id="rId17" imgW="34518600" imgH="7607300" progId="">
              <p:embed/>
            </p:oleObj>
          </a:graphicData>
        </a:graphic>
      </p:graphicFrame>
      <p:sp>
        <p:nvSpPr>
          <p:cNvPr id="8213" name="Rectangle 21">
            <a:extLst>
              <a:ext uri="{FF2B5EF4-FFF2-40B4-BE49-F238E27FC236}">
                <a16:creationId xmlns="" xmlns:a16="http://schemas.microsoft.com/office/drawing/2014/main" id="{0565171B-5DDD-ED45-8618-174C64DA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80548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幅度频谱图、相位频谱图</a:t>
            </a:r>
          </a:p>
        </p:txBody>
      </p:sp>
      <p:graphicFrame>
        <p:nvGraphicFramePr>
          <p:cNvPr id="8214" name="Object 22">
            <a:extLst>
              <a:ext uri="{FF2B5EF4-FFF2-40B4-BE49-F238E27FC236}">
                <a16:creationId xmlns="" xmlns:a16="http://schemas.microsoft.com/office/drawing/2014/main" id="{57EFA8DE-E413-4342-BD20-376F253FE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1412875"/>
          <a:ext cx="2843213" cy="663575"/>
        </p:xfrm>
        <a:graphic>
          <a:graphicData uri="http://schemas.openxmlformats.org/presentationml/2006/ole">
            <p:oleObj spid="_x0000_s7212" r:id="rId18" imgW="38036500" imgH="8483600" progId="">
              <p:embed/>
            </p:oleObj>
          </a:graphicData>
        </a:graphic>
      </p:graphicFrame>
      <p:graphicFrame>
        <p:nvGraphicFramePr>
          <p:cNvPr id="8215" name="Object 23">
            <a:extLst>
              <a:ext uri="{FF2B5EF4-FFF2-40B4-BE49-F238E27FC236}">
                <a16:creationId xmlns="" xmlns:a16="http://schemas.microsoft.com/office/drawing/2014/main" id="{21AD1E59-FD92-3045-84E6-FC33A9C3C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2133600"/>
          <a:ext cx="2655887" cy="758825"/>
        </p:xfrm>
        <a:graphic>
          <a:graphicData uri="http://schemas.openxmlformats.org/presentationml/2006/ole">
            <p:oleObj spid="_x0000_s7213" r:id="rId19" imgW="31013400" imgH="9944100" progId="">
              <p:embed/>
            </p:oleObj>
          </a:graphicData>
        </a:graphic>
      </p:graphicFrame>
      <p:graphicFrame>
        <p:nvGraphicFramePr>
          <p:cNvPr id="8216" name="Object 24">
            <a:extLst>
              <a:ext uri="{FF2B5EF4-FFF2-40B4-BE49-F238E27FC236}">
                <a16:creationId xmlns="" xmlns:a16="http://schemas.microsoft.com/office/drawing/2014/main" id="{94076A90-37D1-954C-800A-DD7BA4E81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133600"/>
          <a:ext cx="2663825" cy="760413"/>
        </p:xfrm>
        <a:graphic>
          <a:graphicData uri="http://schemas.openxmlformats.org/presentationml/2006/ole">
            <p:oleObj spid="_x0000_s7214" r:id="rId20" imgW="43002200" imgH="9944100" progId="">
              <p:embed/>
            </p:oleObj>
          </a:graphicData>
        </a:graphic>
      </p:graphicFrame>
      <p:sp>
        <p:nvSpPr>
          <p:cNvPr id="8217" name="Rectangle 25">
            <a:extLst>
              <a:ext uri="{FF2B5EF4-FFF2-40B4-BE49-F238E27FC236}">
                <a16:creationId xmlns="" xmlns:a16="http://schemas.microsoft.com/office/drawing/2014/main" id="{0126CB4A-6A77-6B4F-BD74-2EE511661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997200"/>
            <a:ext cx="305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周期(2</a:t>
            </a:r>
            <a:r>
              <a:rPr lang="en-US" altLang="zh-CN" b="1">
                <a:latin typeface="Symbol" pitchFamily="2" charset="2"/>
                <a:ea typeface="仿宋_GB2312" pitchFamily="1" charset="-122"/>
              </a:rPr>
              <a:t>p</a:t>
            </a: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)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的连续频谱</a:t>
            </a:r>
          </a:p>
        </p:txBody>
      </p:sp>
      <p:graphicFrame>
        <p:nvGraphicFramePr>
          <p:cNvPr id="8218" name="Object 26">
            <a:extLst>
              <a:ext uri="{FF2B5EF4-FFF2-40B4-BE49-F238E27FC236}">
                <a16:creationId xmlns="" xmlns:a16="http://schemas.microsoft.com/office/drawing/2014/main" id="{727B0AFA-F27F-364E-92B1-D77BC3884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1412875"/>
          <a:ext cx="563563" cy="392113"/>
        </p:xfrm>
        <a:graphic>
          <a:graphicData uri="http://schemas.openxmlformats.org/presentationml/2006/ole">
            <p:oleObj spid="_x0000_s7215" r:id="rId21" imgW="6731000" imgH="4686300" progId="">
              <p:embed/>
            </p:oleObj>
          </a:graphicData>
        </a:graphic>
      </p:graphicFrame>
      <p:pic>
        <p:nvPicPr>
          <p:cNvPr id="8219" name="Picture 27">
            <a:extLst>
              <a:ext uri="{FF2B5EF4-FFF2-40B4-BE49-F238E27FC236}">
                <a16:creationId xmlns="" xmlns:a16="http://schemas.microsoft.com/office/drawing/2014/main" id="{78AC909B-13AB-8549-8947-DCE318AD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661025"/>
            <a:ext cx="2806700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0" name="Rectangle 28">
            <a:extLst>
              <a:ext uri="{FF2B5EF4-FFF2-40B4-BE49-F238E27FC236}">
                <a16:creationId xmlns="" xmlns:a16="http://schemas.microsoft.com/office/drawing/2014/main" id="{E871BDFA-F3CE-914E-B3B4-4486B890C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29225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系统的表示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5" grpId="0" build="p" autoUpdateAnimBg="0"/>
      <p:bldP spid="8209" grpId="0" build="p" autoUpdateAnimBg="0"/>
      <p:bldP spid="8210" grpId="0" build="p" autoUpdateAnimBg="0"/>
      <p:bldP spid="8213" grpId="0" build="p" autoUpdateAnimBg="0"/>
      <p:bldP spid="8217" grpId="0" build="p" autoUpdateAnimBg="0"/>
      <p:bldP spid="8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76BA7A5B-BC5D-1940-8F10-092051AFD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33375"/>
            <a:ext cx="2890838" cy="5619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latin typeface="宋体" panose="02010600030101010101" pitchFamily="2" charset="-122"/>
              </a:rPr>
              <a:t>2、数学运算特性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8E0F8426-6CAF-484E-B62A-A9FEC7F4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98107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线性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="" xmlns:a16="http://schemas.microsoft.com/office/drawing/2014/main" id="{80F555F3-F3AB-284D-9B8B-EE4E39ACD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57338"/>
            <a:ext cx="149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时域平移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="" xmlns:a16="http://schemas.microsoft.com/office/drawing/2014/main" id="{2868688C-E351-9840-9AE5-50FD5CDE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060575"/>
            <a:ext cx="149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频域平移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="" xmlns:a16="http://schemas.microsoft.com/office/drawing/2014/main" id="{70152F45-745A-E145-9E99-471A4DEB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636838"/>
            <a:ext cx="1423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尺度变换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="" xmlns:a16="http://schemas.microsoft.com/office/drawing/2014/main" id="{52CB47B3-14ED-EC41-9E66-65C02D59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3176588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卷积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="" xmlns:a16="http://schemas.microsoft.com/office/drawing/2014/main" id="{C9DBE0E5-83C7-734A-B3DE-EFEB2DB4C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3752850"/>
            <a:ext cx="106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调制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="" xmlns:a16="http://schemas.microsoft.com/office/drawing/2014/main" id="{E6DDABD9-007F-2748-BE69-AE3380764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437063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时域微分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="" xmlns:a16="http://schemas.microsoft.com/office/drawing/2014/main" id="{03E544F9-2455-CD4D-88A2-BE1144E7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5084763"/>
            <a:ext cx="149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频域微分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="" xmlns:a16="http://schemas.microsoft.com/office/drawing/2014/main" id="{FCB67F68-B69C-134E-B00E-847B3EA9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995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帕斯瓦尔定理</a:t>
            </a:r>
          </a:p>
        </p:txBody>
      </p:sp>
      <p:graphicFrame>
        <p:nvGraphicFramePr>
          <p:cNvPr id="9228" name="Object 12">
            <a:extLst>
              <a:ext uri="{FF2B5EF4-FFF2-40B4-BE49-F238E27FC236}">
                <a16:creationId xmlns="" xmlns:a16="http://schemas.microsoft.com/office/drawing/2014/main" id="{80C50227-C901-F74B-BF18-BE11121F6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76250"/>
          <a:ext cx="576262" cy="419100"/>
        </p:xfrm>
        <a:graphic>
          <a:graphicData uri="http://schemas.openxmlformats.org/presentationml/2006/ole">
            <p:oleObj spid="_x0000_s8223" r:id="rId3" imgW="6438900" imgH="4686300" progId="">
              <p:embed/>
            </p:oleObj>
          </a:graphicData>
        </a:graphic>
      </p:graphicFrame>
      <p:graphicFrame>
        <p:nvGraphicFramePr>
          <p:cNvPr id="9229" name="Object 13">
            <a:extLst>
              <a:ext uri="{FF2B5EF4-FFF2-40B4-BE49-F238E27FC236}">
                <a16:creationId xmlns="" xmlns:a16="http://schemas.microsoft.com/office/drawing/2014/main" id="{4E355830-62CC-F543-85B0-4EF77A7D9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981075"/>
          <a:ext cx="3960813" cy="396875"/>
        </p:xfrm>
        <a:graphic>
          <a:graphicData uri="http://schemas.openxmlformats.org/presentationml/2006/ole">
            <p:oleObj spid="_x0000_s8224" r:id="rId4" imgW="48564800" imgH="4686300" progId="">
              <p:embed/>
            </p:oleObj>
          </a:graphicData>
        </a:graphic>
      </p:graphicFrame>
      <p:graphicFrame>
        <p:nvGraphicFramePr>
          <p:cNvPr id="9230" name="Object 14">
            <a:extLst>
              <a:ext uri="{FF2B5EF4-FFF2-40B4-BE49-F238E27FC236}">
                <a16:creationId xmlns="" xmlns:a16="http://schemas.microsoft.com/office/drawing/2014/main" id="{4DEDFDF2-B39F-6240-B8B0-CE96DE434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449388"/>
          <a:ext cx="2879725" cy="466725"/>
        </p:xfrm>
        <a:graphic>
          <a:graphicData uri="http://schemas.openxmlformats.org/presentationml/2006/ole">
            <p:oleObj spid="_x0000_s8225" r:id="rId5" imgW="34226500" imgH="5562600" progId="">
              <p:embed/>
            </p:oleObj>
          </a:graphicData>
        </a:graphic>
      </p:graphicFrame>
      <p:graphicFrame>
        <p:nvGraphicFramePr>
          <p:cNvPr id="9231" name="Object 15">
            <a:extLst>
              <a:ext uri="{FF2B5EF4-FFF2-40B4-BE49-F238E27FC236}">
                <a16:creationId xmlns="" xmlns:a16="http://schemas.microsoft.com/office/drawing/2014/main" id="{A4BCDD74-ED30-7C4F-A8AC-AE074612C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989138"/>
          <a:ext cx="3455987" cy="484187"/>
        </p:xfrm>
        <a:graphic>
          <a:graphicData uri="http://schemas.openxmlformats.org/presentationml/2006/ole">
            <p:oleObj spid="_x0000_s8226" r:id="rId6" imgW="36283900" imgH="5562600" progId="">
              <p:embed/>
            </p:oleObj>
          </a:graphicData>
        </a:graphic>
      </p:graphicFrame>
      <p:graphicFrame>
        <p:nvGraphicFramePr>
          <p:cNvPr id="9232" name="Object 16">
            <a:extLst>
              <a:ext uri="{FF2B5EF4-FFF2-40B4-BE49-F238E27FC236}">
                <a16:creationId xmlns="" xmlns:a16="http://schemas.microsoft.com/office/drawing/2014/main" id="{12AA4FF7-17C2-9E41-ABC4-BF53ECEB8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565400"/>
          <a:ext cx="3411537" cy="528638"/>
        </p:xfrm>
        <a:graphic>
          <a:graphicData uri="http://schemas.openxmlformats.org/presentationml/2006/ole">
            <p:oleObj spid="_x0000_s8227" r:id="rId7" imgW="34810700" imgH="5854700" progId="">
              <p:embed/>
            </p:oleObj>
          </a:graphicData>
        </a:graphic>
      </p:graphicFrame>
      <p:graphicFrame>
        <p:nvGraphicFramePr>
          <p:cNvPr id="9233" name="Object 17">
            <a:extLst>
              <a:ext uri="{FF2B5EF4-FFF2-40B4-BE49-F238E27FC236}">
                <a16:creationId xmlns="" xmlns:a16="http://schemas.microsoft.com/office/drawing/2014/main" id="{8DE87B03-AFC0-0944-8D36-48AB3B062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141663"/>
          <a:ext cx="3384550" cy="428625"/>
        </p:xfrm>
        <a:graphic>
          <a:graphicData uri="http://schemas.openxmlformats.org/presentationml/2006/ole">
            <p:oleObj spid="_x0000_s8228" r:id="rId8" imgW="40081200" imgH="4686300" progId="">
              <p:embed/>
            </p:oleObj>
          </a:graphicData>
        </a:graphic>
      </p:graphicFrame>
      <p:graphicFrame>
        <p:nvGraphicFramePr>
          <p:cNvPr id="9234" name="Object 18">
            <a:extLst>
              <a:ext uri="{FF2B5EF4-FFF2-40B4-BE49-F238E27FC236}">
                <a16:creationId xmlns="" xmlns:a16="http://schemas.microsoft.com/office/drawing/2014/main" id="{D32699FF-E3FE-774F-8485-3ABE4B0C3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608388"/>
          <a:ext cx="3054350" cy="757237"/>
        </p:xfrm>
        <a:graphic>
          <a:graphicData uri="http://schemas.openxmlformats.org/presentationml/2006/ole">
            <p:oleObj spid="_x0000_s8229" r:id="rId9" imgW="43599100" imgH="9067800" progId="">
              <p:embed/>
            </p:oleObj>
          </a:graphicData>
        </a:graphic>
      </p:graphicFrame>
      <p:graphicFrame>
        <p:nvGraphicFramePr>
          <p:cNvPr id="9235" name="Object 19">
            <a:extLst>
              <a:ext uri="{FF2B5EF4-FFF2-40B4-BE49-F238E27FC236}">
                <a16:creationId xmlns="" xmlns:a16="http://schemas.microsoft.com/office/drawing/2014/main" id="{07A186B8-BE22-DB46-925D-FD6B0B248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425950"/>
          <a:ext cx="2303462" cy="419100"/>
        </p:xfrm>
        <a:graphic>
          <a:graphicData uri="http://schemas.openxmlformats.org/presentationml/2006/ole">
            <p:oleObj spid="_x0000_s8230" r:id="rId10" imgW="25742900" imgH="4686300" progId="">
              <p:embed/>
            </p:oleObj>
          </a:graphicData>
        </a:graphic>
      </p:graphicFrame>
      <p:graphicFrame>
        <p:nvGraphicFramePr>
          <p:cNvPr id="9236" name="Object 20">
            <a:extLst>
              <a:ext uri="{FF2B5EF4-FFF2-40B4-BE49-F238E27FC236}">
                <a16:creationId xmlns="" xmlns:a16="http://schemas.microsoft.com/office/drawing/2014/main" id="{4B4B0DDB-D367-DB48-BE68-0A50B26BB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892675"/>
          <a:ext cx="2520950" cy="765175"/>
        </p:xfrm>
        <a:graphic>
          <a:graphicData uri="http://schemas.openxmlformats.org/presentationml/2006/ole">
            <p:oleObj spid="_x0000_s8231" r:id="rId11" imgW="29845000" imgH="9067800" progId="">
              <p:embed/>
            </p:oleObj>
          </a:graphicData>
        </a:graphic>
      </p:graphicFrame>
      <p:graphicFrame>
        <p:nvGraphicFramePr>
          <p:cNvPr id="9237" name="Object 21">
            <a:extLst>
              <a:ext uri="{FF2B5EF4-FFF2-40B4-BE49-F238E27FC236}">
                <a16:creationId xmlns="" xmlns:a16="http://schemas.microsoft.com/office/drawing/2014/main" id="{A6560264-62F9-2646-96D7-83A05456D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748338"/>
          <a:ext cx="3529012" cy="776287"/>
        </p:xfrm>
        <a:graphic>
          <a:graphicData uri="http://schemas.openxmlformats.org/presentationml/2006/ole">
            <p:oleObj spid="_x0000_s8232" r:id="rId12" imgW="46228000" imgH="9067800" progId="">
              <p:embed/>
            </p:oleObj>
          </a:graphicData>
        </a:graphic>
      </p:graphicFrame>
      <p:graphicFrame>
        <p:nvGraphicFramePr>
          <p:cNvPr id="9238" name="Object 22">
            <a:extLst>
              <a:ext uri="{FF2B5EF4-FFF2-40B4-BE49-F238E27FC236}">
                <a16:creationId xmlns="" xmlns:a16="http://schemas.microsoft.com/office/drawing/2014/main" id="{C5BDFAE8-DEE3-E149-8F30-CECBC00E3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415925"/>
          <a:ext cx="649287" cy="452438"/>
        </p:xfrm>
        <a:graphic>
          <a:graphicData uri="http://schemas.openxmlformats.org/presentationml/2006/ole">
            <p:oleObj spid="_x0000_s8233" r:id="rId13" imgW="6731000" imgH="4686300" progId="">
              <p:embed/>
            </p:oleObj>
          </a:graphicData>
        </a:graphic>
      </p:graphicFrame>
      <p:graphicFrame>
        <p:nvGraphicFramePr>
          <p:cNvPr id="9239" name="Object 23">
            <a:extLst>
              <a:ext uri="{FF2B5EF4-FFF2-40B4-BE49-F238E27FC236}">
                <a16:creationId xmlns="" xmlns:a16="http://schemas.microsoft.com/office/drawing/2014/main" id="{C6A2BA74-A3C7-AA44-AEB5-A10610332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3188" y="981075"/>
          <a:ext cx="3960812" cy="400050"/>
        </p:xfrm>
        <a:graphic>
          <a:graphicData uri="http://schemas.openxmlformats.org/presentationml/2006/ole">
            <p:oleObj spid="_x0000_s8234" r:id="rId14" imgW="49441100" imgH="5270500" progId="">
              <p:embed/>
            </p:oleObj>
          </a:graphicData>
        </a:graphic>
      </p:graphicFrame>
      <p:graphicFrame>
        <p:nvGraphicFramePr>
          <p:cNvPr id="9240" name="Object 24">
            <a:extLst>
              <a:ext uri="{FF2B5EF4-FFF2-40B4-BE49-F238E27FC236}">
                <a16:creationId xmlns="" xmlns:a16="http://schemas.microsoft.com/office/drawing/2014/main" id="{B885B498-C410-674F-A2E5-F4F1BB87D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484313"/>
          <a:ext cx="3095625" cy="477837"/>
        </p:xfrm>
        <a:graphic>
          <a:graphicData uri="http://schemas.openxmlformats.org/presentationml/2006/ole">
            <p:oleObj spid="_x0000_s8235" r:id="rId15" imgW="35991800" imgH="5562600" progId="">
              <p:embed/>
            </p:oleObj>
          </a:graphicData>
        </a:graphic>
      </p:graphicFrame>
      <p:graphicFrame>
        <p:nvGraphicFramePr>
          <p:cNvPr id="9241" name="Object 25">
            <a:extLst>
              <a:ext uri="{FF2B5EF4-FFF2-40B4-BE49-F238E27FC236}">
                <a16:creationId xmlns="" xmlns:a16="http://schemas.microsoft.com/office/drawing/2014/main" id="{642DFD75-6AE4-4D46-9E82-A17B2D1D3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060575"/>
          <a:ext cx="2663825" cy="420688"/>
        </p:xfrm>
        <a:graphic>
          <a:graphicData uri="http://schemas.openxmlformats.org/presentationml/2006/ole">
            <p:oleObj spid="_x0000_s8236" r:id="rId16" imgW="33350200" imgH="5270500" progId="">
              <p:embed/>
            </p:oleObj>
          </a:graphicData>
        </a:graphic>
      </p:graphicFrame>
      <p:graphicFrame>
        <p:nvGraphicFramePr>
          <p:cNvPr id="9242" name="Object 26">
            <a:extLst>
              <a:ext uri="{FF2B5EF4-FFF2-40B4-BE49-F238E27FC236}">
                <a16:creationId xmlns="" xmlns:a16="http://schemas.microsoft.com/office/drawing/2014/main" id="{77609EA1-FF74-0E44-A4A8-F835931D7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646363"/>
          <a:ext cx="2016125" cy="422275"/>
        </p:xfrm>
        <a:graphic>
          <a:graphicData uri="http://schemas.openxmlformats.org/presentationml/2006/ole">
            <p:oleObj spid="_x0000_s8237" r:id="rId17" imgW="25158700" imgH="5270500" progId="">
              <p:embed/>
            </p:oleObj>
          </a:graphicData>
        </a:graphic>
      </p:graphicFrame>
      <p:graphicFrame>
        <p:nvGraphicFramePr>
          <p:cNvPr id="9243" name="Object 27">
            <a:extLst>
              <a:ext uri="{FF2B5EF4-FFF2-40B4-BE49-F238E27FC236}">
                <a16:creationId xmlns="" xmlns:a16="http://schemas.microsoft.com/office/drawing/2014/main" id="{A8326FFF-FA33-EF40-8945-4E1E43D81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3141663"/>
          <a:ext cx="3313112" cy="423862"/>
        </p:xfrm>
        <a:graphic>
          <a:graphicData uri="http://schemas.openxmlformats.org/presentationml/2006/ole">
            <p:oleObj spid="_x0000_s8238" r:id="rId18" imgW="41249600" imgH="5270500" progId="">
              <p:embed/>
            </p:oleObj>
          </a:graphicData>
        </a:graphic>
      </p:graphicFrame>
      <p:graphicFrame>
        <p:nvGraphicFramePr>
          <p:cNvPr id="9244" name="Object 28">
            <a:extLst>
              <a:ext uri="{FF2B5EF4-FFF2-40B4-BE49-F238E27FC236}">
                <a16:creationId xmlns="" xmlns:a16="http://schemas.microsoft.com/office/drawing/2014/main" id="{04B0CC3E-B261-A843-BE98-3440EBE03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8113" y="3716338"/>
          <a:ext cx="3817937" cy="708025"/>
        </p:xfrm>
        <a:graphic>
          <a:graphicData uri="http://schemas.openxmlformats.org/presentationml/2006/ole">
            <p:oleObj spid="_x0000_s8239" r:id="rId19" imgW="56172100" imgH="9067800" progId="">
              <p:embed/>
            </p:oleObj>
          </a:graphicData>
        </a:graphic>
      </p:graphicFrame>
      <p:graphicFrame>
        <p:nvGraphicFramePr>
          <p:cNvPr id="9245" name="Object 29">
            <a:extLst>
              <a:ext uri="{FF2B5EF4-FFF2-40B4-BE49-F238E27FC236}">
                <a16:creationId xmlns="" xmlns:a16="http://schemas.microsoft.com/office/drawing/2014/main" id="{580F0BCB-E37F-0245-B6B0-3017CD113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4941888"/>
          <a:ext cx="2447925" cy="708025"/>
        </p:xfrm>
        <a:graphic>
          <a:graphicData uri="http://schemas.openxmlformats.org/presentationml/2006/ole">
            <p:oleObj spid="_x0000_s8240" r:id="rId20" imgW="31305500" imgH="9067800" progId="">
              <p:embed/>
            </p:oleObj>
          </a:graphicData>
        </a:graphic>
      </p:graphicFrame>
      <p:graphicFrame>
        <p:nvGraphicFramePr>
          <p:cNvPr id="9246" name="Object 30">
            <a:extLst>
              <a:ext uri="{FF2B5EF4-FFF2-40B4-BE49-F238E27FC236}">
                <a16:creationId xmlns="" xmlns:a16="http://schemas.microsoft.com/office/drawing/2014/main" id="{4524BDF9-4B23-B142-BE8D-F3F593A94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5734050"/>
          <a:ext cx="3455987" cy="777875"/>
        </p:xfrm>
        <a:graphic>
          <a:graphicData uri="http://schemas.openxmlformats.org/presentationml/2006/ole">
            <p:oleObj spid="_x0000_s8241" r:id="rId21" imgW="44183300" imgH="9944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19" grpId="0" build="p" autoUpdateAnimBg="0"/>
      <p:bldP spid="9220" grpId="0" build="p" autoUpdateAnimBg="0"/>
      <p:bldP spid="9221" grpId="0" build="p" autoUpdateAnimBg="0"/>
      <p:bldP spid="9222" grpId="0" build="p" autoUpdateAnimBg="0"/>
      <p:bldP spid="9223" grpId="0" build="p" autoUpdateAnimBg="0"/>
      <p:bldP spid="9224" grpId="0" build="p" autoUpdateAnimBg="0"/>
      <p:bldP spid="9225" grpId="0" build="p" autoUpdateAnimBg="0"/>
      <p:bldP spid="9226" grpId="0" build="p" autoUpdateAnimBg="0"/>
      <p:bldP spid="92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8538EF23-BBE4-6340-9973-4CB95C177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/>
              <a:t>3、最基本的常用变换对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="" xmlns:a16="http://schemas.microsoft.com/office/drawing/2014/main" id="{170B8A2F-0F06-724D-B575-28B5DE17F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1401763"/>
          <a:ext cx="2184400" cy="371475"/>
        </p:xfrm>
        <a:graphic>
          <a:graphicData uri="http://schemas.openxmlformats.org/presentationml/2006/ole">
            <p:oleObj spid="_x0000_s9236" r:id="rId3" imgW="27495500" imgH="4686300" progId="">
              <p:embed/>
            </p:oleObj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="" xmlns:a16="http://schemas.microsoft.com/office/drawing/2014/main" id="{A34FFA44-1EEE-524A-8DB1-783FF6993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401763"/>
          <a:ext cx="1862137" cy="358775"/>
        </p:xfrm>
        <a:graphic>
          <a:graphicData uri="http://schemas.openxmlformats.org/presentationml/2006/ole">
            <p:oleObj spid="_x0000_s9237" r:id="rId4" imgW="24282400" imgH="4686300" progId="">
              <p:embed/>
            </p:oleObj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="" xmlns:a16="http://schemas.microsoft.com/office/drawing/2014/main" id="{A0E8B697-180E-5B44-AEBA-19EC81655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636838"/>
          <a:ext cx="2879725" cy="741362"/>
        </p:xfrm>
        <a:graphic>
          <a:graphicData uri="http://schemas.openxmlformats.org/presentationml/2006/ole">
            <p:oleObj spid="_x0000_s9238" r:id="rId5" imgW="37160200" imgH="9652000" progId="">
              <p:embed/>
            </p:oleObj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="" xmlns:a16="http://schemas.microsoft.com/office/drawing/2014/main" id="{0D76FDAD-0267-B347-B609-EFB761FF0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21163"/>
          <a:ext cx="4032250" cy="412750"/>
        </p:xfrm>
        <a:graphic>
          <a:graphicData uri="http://schemas.openxmlformats.org/presentationml/2006/ole">
            <p:oleObj spid="_x0000_s9239" r:id="rId6" imgW="50901600" imgH="5270500" progId="">
              <p:embed/>
            </p:oleObj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="" xmlns:a16="http://schemas.microsoft.com/office/drawing/2014/main" id="{8E73F8B6-FE14-5C48-8259-9048DEB72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24400"/>
          <a:ext cx="3240088" cy="876300"/>
        </p:xfrm>
        <a:graphic>
          <a:graphicData uri="http://schemas.openxmlformats.org/presentationml/2006/ole">
            <p:oleObj spid="_x0000_s9240" r:id="rId7" imgW="46812200" imgH="11696700" progId="">
              <p:embed/>
            </p:oleObj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="" xmlns:a16="http://schemas.microsoft.com/office/drawing/2014/main" id="{1425342A-992A-3F4E-B713-F1064912A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" y="5661025"/>
          <a:ext cx="4043363" cy="852488"/>
        </p:xfrm>
        <a:graphic>
          <a:graphicData uri="http://schemas.openxmlformats.org/presentationml/2006/ole">
            <p:oleObj spid="_x0000_s9241" r:id="rId8" imgW="57340500" imgH="11112500" progId="">
              <p:embed/>
            </p:oleObj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="" xmlns:a16="http://schemas.microsoft.com/office/drawing/2014/main" id="{8BAD31D6-F5B8-094F-A2E1-880DDBE0E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836613"/>
          <a:ext cx="2592387" cy="469900"/>
        </p:xfrm>
        <a:graphic>
          <a:graphicData uri="http://schemas.openxmlformats.org/presentationml/2006/ole">
            <p:oleObj spid="_x0000_s9242" r:id="rId9" imgW="29552900" imgH="5562600" progId="">
              <p:embed/>
            </p:oleObj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="" xmlns:a16="http://schemas.microsoft.com/office/drawing/2014/main" id="{ADD2330D-DFFE-9C4A-8EE7-FB4AD59A9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44675"/>
          <a:ext cx="2232025" cy="760413"/>
        </p:xfrm>
        <a:graphic>
          <a:graphicData uri="http://schemas.openxmlformats.org/presentationml/2006/ole">
            <p:oleObj spid="_x0000_s9243" r:id="rId10" imgW="28384500" imgH="9652000" progId="">
              <p:embed/>
            </p:oleObj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="" xmlns:a16="http://schemas.microsoft.com/office/drawing/2014/main" id="{D2B4EA8D-41AB-674E-827E-89B4F7DD5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429000"/>
          <a:ext cx="3240088" cy="735013"/>
        </p:xfrm>
        <a:graphic>
          <a:graphicData uri="http://schemas.openxmlformats.org/presentationml/2006/ole">
            <p:oleObj spid="_x0000_s9244" r:id="rId11" imgW="42125900" imgH="9652000" progId="">
              <p:embed/>
            </p:oleObj>
          </a:graphicData>
        </a:graphic>
      </p:graphicFrame>
      <p:graphicFrame>
        <p:nvGraphicFramePr>
          <p:cNvPr id="10252" name="Object 12">
            <a:extLst>
              <a:ext uri="{FF2B5EF4-FFF2-40B4-BE49-F238E27FC236}">
                <a16:creationId xmlns="" xmlns:a16="http://schemas.microsoft.com/office/drawing/2014/main" id="{A24AE49B-3A8F-AD41-B742-3062C3EC3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567363"/>
          <a:ext cx="3600450" cy="858837"/>
        </p:xfrm>
        <a:graphic>
          <a:graphicData uri="http://schemas.openxmlformats.org/presentationml/2006/ole">
            <p:oleObj spid="_x0000_s9245" r:id="rId12" imgW="60274200" imgH="12293600" progId="">
              <p:embed/>
            </p:oleObj>
          </a:graphicData>
        </a:graphic>
      </p:graphicFrame>
      <p:graphicFrame>
        <p:nvGraphicFramePr>
          <p:cNvPr id="10253" name="Object 13">
            <a:extLst>
              <a:ext uri="{FF2B5EF4-FFF2-40B4-BE49-F238E27FC236}">
                <a16:creationId xmlns="" xmlns:a16="http://schemas.microsoft.com/office/drawing/2014/main" id="{B663D465-E46C-DE43-AF2B-7745D70D4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765175"/>
          <a:ext cx="3635375" cy="841375"/>
        </p:xfrm>
        <a:graphic>
          <a:graphicData uri="http://schemas.openxmlformats.org/presentationml/2006/ole">
            <p:oleObj spid="_x0000_s9246" r:id="rId13" imgW="43002200" imgH="9944100" progId="">
              <p:embed/>
            </p:oleObj>
          </a:graphicData>
        </a:graphic>
      </p:graphicFrame>
      <p:graphicFrame>
        <p:nvGraphicFramePr>
          <p:cNvPr id="10254" name="Object 14">
            <a:extLst>
              <a:ext uri="{FF2B5EF4-FFF2-40B4-BE49-F238E27FC236}">
                <a16:creationId xmlns="" xmlns:a16="http://schemas.microsoft.com/office/drawing/2014/main" id="{A1D444F9-7799-1A4F-8A13-6751221CC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1700213"/>
          <a:ext cx="3635375" cy="803275"/>
        </p:xfrm>
        <a:graphic>
          <a:graphicData uri="http://schemas.openxmlformats.org/presentationml/2006/ole">
            <p:oleObj spid="_x0000_s9247" r:id="rId14" imgW="39789100" imgH="9944100" progId="">
              <p:embed/>
            </p:oleObj>
          </a:graphicData>
        </a:graphic>
      </p:graphicFrame>
      <p:graphicFrame>
        <p:nvGraphicFramePr>
          <p:cNvPr id="10255" name="Object 15">
            <a:extLst>
              <a:ext uri="{FF2B5EF4-FFF2-40B4-BE49-F238E27FC236}">
                <a16:creationId xmlns="" xmlns:a16="http://schemas.microsoft.com/office/drawing/2014/main" id="{C2EC625F-78B5-6E42-B68F-3BD8D5777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3141663"/>
          <a:ext cx="2951163" cy="701675"/>
        </p:xfrm>
        <a:graphic>
          <a:graphicData uri="http://schemas.openxmlformats.org/presentationml/2006/ole">
            <p:oleObj spid="_x0000_s9248" r:id="rId15" imgW="38036500" imgH="9067800" progId="">
              <p:embed/>
            </p:oleObj>
          </a:graphicData>
        </a:graphic>
      </p:graphicFrame>
      <p:graphicFrame>
        <p:nvGraphicFramePr>
          <p:cNvPr id="10256" name="Object 16">
            <a:extLst>
              <a:ext uri="{FF2B5EF4-FFF2-40B4-BE49-F238E27FC236}">
                <a16:creationId xmlns="" xmlns:a16="http://schemas.microsoft.com/office/drawing/2014/main" id="{B00C3D78-A24B-4E4D-A00E-A04C0B08E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636838"/>
          <a:ext cx="1079500" cy="384175"/>
        </p:xfrm>
        <a:graphic>
          <a:graphicData uri="http://schemas.openxmlformats.org/presentationml/2006/ole">
            <p:oleObj spid="_x0000_s9249" r:id="rId16" imgW="13169900" imgH="4686300" progId="">
              <p:embed/>
            </p:oleObj>
          </a:graphicData>
        </a:graphic>
      </p:graphicFrame>
      <p:graphicFrame>
        <p:nvGraphicFramePr>
          <p:cNvPr id="10257" name="Object 17">
            <a:extLst>
              <a:ext uri="{FF2B5EF4-FFF2-40B4-BE49-F238E27FC236}">
                <a16:creationId xmlns="" xmlns:a16="http://schemas.microsoft.com/office/drawing/2014/main" id="{6B7979D2-595B-E847-8FEB-23A569EDEE8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183188" y="4076700"/>
          <a:ext cx="3960812" cy="760413"/>
        </p:xfrm>
        <a:graphic>
          <a:graphicData uri="http://schemas.openxmlformats.org/presentationml/2006/ole">
            <p:oleObj spid="_x0000_s9250" r:id="rId17" imgW="51790600" imgH="9944100" progId="">
              <p:embed/>
            </p:oleObj>
          </a:graphicData>
        </a:graphic>
      </p:graphicFrame>
      <p:sp>
        <p:nvSpPr>
          <p:cNvPr id="10258" name="Rectangle 18">
            <a:extLst>
              <a:ext uri="{FF2B5EF4-FFF2-40B4-BE49-F238E27FC236}">
                <a16:creationId xmlns="" xmlns:a16="http://schemas.microsoft.com/office/drawing/2014/main" id="{329449B0-A50D-014B-970D-189791F6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94188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都是周期信号</a:t>
            </a:r>
          </a:p>
        </p:txBody>
      </p:sp>
      <p:sp>
        <p:nvSpPr>
          <p:cNvPr id="10259" name="AutoShape 19">
            <a:extLst>
              <a:ext uri="{FF2B5EF4-FFF2-40B4-BE49-F238E27FC236}">
                <a16:creationId xmlns="" xmlns:a16="http://schemas.microsoft.com/office/drawing/2014/main" id="{511A5714-907A-CC45-AB72-4A0BCE9E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868863"/>
            <a:ext cx="287338" cy="647700"/>
          </a:xfrm>
          <a:prstGeom prst="upDownArrow">
            <a:avLst>
              <a:gd name="adj1" fmla="val 50000"/>
              <a:gd name="adj2" fmla="val 45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58" grpId="0" build="p" autoUpdateAnimBg="0"/>
      <p:bldP spid="102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0E12158E-B66C-E24E-9244-69123B06A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333375"/>
            <a:ext cx="7848600" cy="5032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latin typeface="宋体" panose="02010600030101010101" pitchFamily="2" charset="-122"/>
              </a:rPr>
              <a:t>三、时域、频域信号与系统的分析方法（连续时间系统）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="" xmlns:a16="http://schemas.microsoft.com/office/drawing/2014/main" id="{09A9930D-9CCD-8F49-993B-D83E40DE1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260475"/>
          <a:ext cx="1512888" cy="396875"/>
        </p:xfrm>
        <a:graphic>
          <a:graphicData uri="http://schemas.openxmlformats.org/presentationml/2006/ole">
            <p:oleObj spid="_x0000_s10261" r:id="rId3" imgW="22237700" imgH="4686300" progId="">
              <p:embed/>
            </p:oleObj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="" xmlns:a16="http://schemas.microsoft.com/office/drawing/2014/main" id="{C1159BC8-4EBF-2249-9B6B-8D70F8742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9350" y="1268413"/>
          <a:ext cx="1655763" cy="363537"/>
        </p:xfrm>
        <a:graphic>
          <a:graphicData uri="http://schemas.openxmlformats.org/presentationml/2006/ole">
            <p:oleObj spid="_x0000_s10262" r:id="rId4" imgW="21361400" imgH="4686300" progId="">
              <p:embed/>
            </p:oleObj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="" xmlns:a16="http://schemas.microsoft.com/office/drawing/2014/main" id="{D105D647-BC3E-5544-A148-2C4A0DD83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844675"/>
          <a:ext cx="2449513" cy="366713"/>
        </p:xfrm>
        <a:graphic>
          <a:graphicData uri="http://schemas.openxmlformats.org/presentationml/2006/ole">
            <p:oleObj spid="_x0000_s10263" r:id="rId5" imgW="34518600" imgH="4686300" progId="">
              <p:embed/>
            </p:oleObj>
          </a:graphicData>
        </a:graphic>
      </p:graphicFrame>
      <p:sp>
        <p:nvSpPr>
          <p:cNvPr id="11270" name="Rectangle 6">
            <a:extLst>
              <a:ext uri="{FF2B5EF4-FFF2-40B4-BE49-F238E27FC236}">
                <a16:creationId xmlns="" xmlns:a16="http://schemas.microsoft.com/office/drawing/2014/main" id="{102C5976-0C92-8D43-BC7A-71365BAC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84313"/>
            <a:ext cx="187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3300"/>
                </a:solidFill>
                <a:latin typeface="仿宋_GB2312" pitchFamily="1" charset="-122"/>
                <a:ea typeface="仿宋_GB2312" pitchFamily="1" charset="-122"/>
              </a:rPr>
              <a:t>1.</a:t>
            </a:r>
            <a:r>
              <a:rPr lang="zh-CN" altLang="en-US" b="1">
                <a:solidFill>
                  <a:srgbClr val="CC3300"/>
                </a:solidFill>
                <a:latin typeface="仿宋_GB2312" pitchFamily="1" charset="-122"/>
                <a:ea typeface="仿宋_GB2312" pitchFamily="1" charset="-122"/>
              </a:rPr>
              <a:t>基本方法</a:t>
            </a:r>
          </a:p>
        </p:txBody>
      </p:sp>
      <p:graphicFrame>
        <p:nvGraphicFramePr>
          <p:cNvPr id="11271" name="Object 7">
            <a:extLst>
              <a:ext uri="{FF2B5EF4-FFF2-40B4-BE49-F238E27FC236}">
                <a16:creationId xmlns="" xmlns:a16="http://schemas.microsoft.com/office/drawing/2014/main" id="{084E94AE-507F-E049-BB56-EBB2EC4B6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319213"/>
          <a:ext cx="1296988" cy="398462"/>
        </p:xfrm>
        <a:graphic>
          <a:graphicData uri="http://schemas.openxmlformats.org/presentationml/2006/ole">
            <p:oleObj spid="_x0000_s10264" r:id="rId6" imgW="15214600" imgH="4686300" progId="">
              <p:embed/>
            </p:oleObj>
          </a:graphicData>
        </a:graphic>
      </p:graphicFrame>
      <p:sp>
        <p:nvSpPr>
          <p:cNvPr id="11272" name="Rectangle 8">
            <a:extLst>
              <a:ext uri="{FF2B5EF4-FFF2-40B4-BE49-F238E27FC236}">
                <a16:creationId xmlns="" xmlns:a16="http://schemas.microsoft.com/office/drawing/2014/main" id="{19FAAA67-B0E5-7548-B848-A24ABECC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7651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仿宋_GB2312" pitchFamily="1" charset="-122"/>
                <a:ea typeface="仿宋_GB2312" pitchFamily="1" charset="-122"/>
              </a:rPr>
              <a:t>时域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="" xmlns:a16="http://schemas.microsoft.com/office/drawing/2014/main" id="{6E921FC5-703D-FF44-96AD-03D6E277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7651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仿宋_GB2312" pitchFamily="1" charset="-122"/>
                <a:ea typeface="仿宋_GB2312" pitchFamily="1" charset="-122"/>
              </a:rPr>
              <a:t>频域</a:t>
            </a:r>
          </a:p>
        </p:txBody>
      </p:sp>
      <p:graphicFrame>
        <p:nvGraphicFramePr>
          <p:cNvPr id="11274" name="Object 10">
            <a:extLst>
              <a:ext uri="{FF2B5EF4-FFF2-40B4-BE49-F238E27FC236}">
                <a16:creationId xmlns="" xmlns:a16="http://schemas.microsoft.com/office/drawing/2014/main" id="{27FF6FCD-4724-7442-B599-6A428AB47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773238"/>
          <a:ext cx="2160588" cy="431800"/>
        </p:xfrm>
        <a:graphic>
          <a:graphicData uri="http://schemas.openxmlformats.org/presentationml/2006/ole">
            <p:oleObj spid="_x0000_s10265" r:id="rId7" imgW="23406100" imgH="4686300" progId="">
              <p:embed/>
            </p:oleObj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="" xmlns:a16="http://schemas.microsoft.com/office/drawing/2014/main" id="{E5E1DD90-ADCF-6942-9309-83BD27FFE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1773238"/>
          <a:ext cx="2017713" cy="398462"/>
        </p:xfrm>
        <a:graphic>
          <a:graphicData uri="http://schemas.openxmlformats.org/presentationml/2006/ole">
            <p:oleObj spid="_x0000_s10266" r:id="rId8" imgW="26619200" imgH="5270500" progId="">
              <p:embed/>
            </p:oleObj>
          </a:graphicData>
        </a:graphic>
      </p:graphicFrame>
      <p:sp>
        <p:nvSpPr>
          <p:cNvPr id="11276" name="Rectangle 12">
            <a:extLst>
              <a:ext uri="{FF2B5EF4-FFF2-40B4-BE49-F238E27FC236}">
                <a16:creationId xmlns="" xmlns:a16="http://schemas.microsoft.com/office/drawing/2014/main" id="{5C9C00C2-EA56-574F-9D96-CDFEF5DA2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65400"/>
            <a:ext cx="5762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3300"/>
                </a:solidFill>
                <a:latin typeface="仿宋_GB2312" pitchFamily="1" charset="-122"/>
                <a:ea typeface="仿宋_GB2312" pitchFamily="1" charset="-122"/>
              </a:rPr>
              <a:t>2.</a:t>
            </a:r>
            <a:r>
              <a:rPr lang="zh-CN" altLang="en-US" b="1">
                <a:solidFill>
                  <a:srgbClr val="CC3300"/>
                </a:solidFill>
                <a:latin typeface="仿宋_GB2312" pitchFamily="1" charset="-122"/>
                <a:ea typeface="仿宋_GB2312" pitchFamily="1" charset="-122"/>
              </a:rPr>
              <a:t>求系统表示的方法</a:t>
            </a:r>
          </a:p>
        </p:txBody>
      </p:sp>
      <p:graphicFrame>
        <p:nvGraphicFramePr>
          <p:cNvPr id="11277" name="Object 13">
            <a:extLst>
              <a:ext uri="{FF2B5EF4-FFF2-40B4-BE49-F238E27FC236}">
                <a16:creationId xmlns="" xmlns:a16="http://schemas.microsoft.com/office/drawing/2014/main" id="{67525D30-46AC-8A45-9BDA-497E734B5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500438"/>
          <a:ext cx="2808288" cy="871537"/>
        </p:xfrm>
        <a:graphic>
          <a:graphicData uri="http://schemas.openxmlformats.org/presentationml/2006/ole">
            <p:oleObj spid="_x0000_s10267" r:id="rId9" imgW="35991800" imgH="10236200" progId="">
              <p:embed/>
            </p:oleObj>
          </a:graphicData>
        </a:graphic>
      </p:graphicFrame>
      <p:graphicFrame>
        <p:nvGraphicFramePr>
          <p:cNvPr id="11278" name="Object 14">
            <a:extLst>
              <a:ext uri="{FF2B5EF4-FFF2-40B4-BE49-F238E27FC236}">
                <a16:creationId xmlns="" xmlns:a16="http://schemas.microsoft.com/office/drawing/2014/main" id="{A970E05D-1F59-5B41-9E48-F8EE9018B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13100"/>
          <a:ext cx="2879725" cy="1517650"/>
        </p:xfrm>
        <a:graphic>
          <a:graphicData uri="http://schemas.openxmlformats.org/presentationml/2006/ole">
            <p:oleObj spid="_x0000_s10268" r:id="rId10" imgW="31013400" imgH="19304000" progId="">
              <p:embed/>
            </p:oleObj>
          </a:graphicData>
        </a:graphic>
      </p:graphicFrame>
      <p:sp>
        <p:nvSpPr>
          <p:cNvPr id="11279" name="Rectangle 15">
            <a:extLst>
              <a:ext uri="{FF2B5EF4-FFF2-40B4-BE49-F238E27FC236}">
                <a16:creationId xmlns="" xmlns:a16="http://schemas.microsoft.com/office/drawing/2014/main" id="{C38E1563-3C25-4542-862D-01C29F3C9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013325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已知</a:t>
            </a:r>
            <a:r>
              <a:rPr lang="en-US" altLang="zh-CN" b="1" i="1">
                <a:ea typeface="仿宋_GB2312" pitchFamily="1" charset="-122"/>
              </a:rPr>
              <a:t>x </a:t>
            </a:r>
            <a:r>
              <a:rPr lang="en-US" altLang="zh-CN" b="1">
                <a:ea typeface="仿宋_GB2312" pitchFamily="1" charset="-122"/>
              </a:rPr>
              <a:t>(</a:t>
            </a:r>
            <a:r>
              <a:rPr lang="en-US" altLang="zh-CN" b="1" i="1">
                <a:ea typeface="仿宋_GB2312" pitchFamily="1" charset="-122"/>
              </a:rPr>
              <a:t>t</a:t>
            </a:r>
            <a:r>
              <a:rPr lang="en-US" altLang="zh-CN" b="1">
                <a:ea typeface="仿宋_GB2312" pitchFamily="1" charset="-122"/>
              </a:rPr>
              <a:t>)</a:t>
            </a: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 → </a:t>
            </a:r>
            <a:r>
              <a:rPr lang="en-US" altLang="zh-CN" b="1" i="1">
                <a:ea typeface="仿宋_GB2312" pitchFamily="1" charset="-122"/>
              </a:rPr>
              <a:t>y </a:t>
            </a:r>
            <a:r>
              <a:rPr lang="en-US" altLang="zh-CN" b="1">
                <a:ea typeface="仿宋_GB2312" pitchFamily="1" charset="-122"/>
              </a:rPr>
              <a:t>(</a:t>
            </a:r>
            <a:r>
              <a:rPr lang="en-US" altLang="zh-CN" b="1" i="1">
                <a:ea typeface="仿宋_GB2312" pitchFamily="1" charset="-122"/>
              </a:rPr>
              <a:t>t</a:t>
            </a:r>
            <a:r>
              <a:rPr lang="en-US" altLang="zh-CN" b="1">
                <a:ea typeface="仿宋_GB2312" pitchFamily="1" charset="-122"/>
              </a:rPr>
              <a:t>)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关系 </a:t>
            </a:r>
          </a:p>
        </p:txBody>
      </p:sp>
      <p:graphicFrame>
        <p:nvGraphicFramePr>
          <p:cNvPr id="11280" name="Object 16">
            <a:extLst>
              <a:ext uri="{FF2B5EF4-FFF2-40B4-BE49-F238E27FC236}">
                <a16:creationId xmlns="" xmlns:a16="http://schemas.microsoft.com/office/drawing/2014/main" id="{1E4BD6C7-3395-464A-AB3E-B55CC151F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868863"/>
          <a:ext cx="1655762" cy="728662"/>
        </p:xfrm>
        <a:graphic>
          <a:graphicData uri="http://schemas.openxmlformats.org/presentationml/2006/ole">
            <p:oleObj spid="_x0000_s10269" r:id="rId11" imgW="25158700" imgH="9652000" progId="">
              <p:embed/>
            </p:oleObj>
          </a:graphicData>
        </a:graphic>
      </p:graphicFrame>
      <p:sp>
        <p:nvSpPr>
          <p:cNvPr id="11281" name="Rectangle 17">
            <a:extLst>
              <a:ext uri="{FF2B5EF4-FFF2-40B4-BE49-F238E27FC236}">
                <a16:creationId xmlns="" xmlns:a16="http://schemas.microsoft.com/office/drawing/2014/main" id="{A7E46D31-A502-A146-9D9A-AE2C56E99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734050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利用描述系统的电路图、方框图 </a:t>
            </a:r>
          </a:p>
        </p:txBody>
      </p:sp>
      <p:sp>
        <p:nvSpPr>
          <p:cNvPr id="11282" name="AutoShape 18">
            <a:extLst>
              <a:ext uri="{FF2B5EF4-FFF2-40B4-BE49-F238E27FC236}">
                <a16:creationId xmlns="" xmlns:a16="http://schemas.microsoft.com/office/drawing/2014/main" id="{F0948CB4-9C4F-4845-B3F2-36FC6E073A7E}"/>
              </a:ext>
            </a:extLst>
          </p:cNvPr>
          <p:cNvSpPr>
            <a:spLocks/>
          </p:cNvSpPr>
          <p:nvPr/>
        </p:nvSpPr>
        <p:spPr bwMode="auto">
          <a:xfrm>
            <a:off x="1187450" y="2708275"/>
            <a:ext cx="152400" cy="2590800"/>
          </a:xfrm>
          <a:prstGeom prst="leftBrace">
            <a:avLst>
              <a:gd name="adj1" fmla="val 141667"/>
              <a:gd name="adj2" fmla="val 49569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CC3300"/>
              </a:solidFill>
            </a:endParaRPr>
          </a:p>
        </p:txBody>
      </p:sp>
      <p:graphicFrame>
        <p:nvGraphicFramePr>
          <p:cNvPr id="11283" name="Object 19">
            <a:extLst>
              <a:ext uri="{FF2B5EF4-FFF2-40B4-BE49-F238E27FC236}">
                <a16:creationId xmlns="" xmlns:a16="http://schemas.microsoft.com/office/drawing/2014/main" id="{5C890634-76FA-3C4E-BF1E-5C9CA6C4E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420938"/>
          <a:ext cx="3744913" cy="666750"/>
        </p:xfrm>
        <a:graphic>
          <a:graphicData uri="http://schemas.openxmlformats.org/presentationml/2006/ole">
            <p:oleObj spid="_x0000_s10270" r:id="rId12" imgW="44183300" imgH="7607300" progId="">
              <p:embed/>
            </p:oleObj>
          </a:graphicData>
        </a:graphic>
      </p:graphicFrame>
      <p:graphicFrame>
        <p:nvGraphicFramePr>
          <p:cNvPr id="11284" name="Object 20">
            <a:extLst>
              <a:ext uri="{FF2B5EF4-FFF2-40B4-BE49-F238E27FC236}">
                <a16:creationId xmlns="" xmlns:a16="http://schemas.microsoft.com/office/drawing/2014/main" id="{365151F9-7C0E-C045-B464-C62DBEF49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492375"/>
          <a:ext cx="657225" cy="476250"/>
        </p:xfrm>
        <a:graphic>
          <a:graphicData uri="http://schemas.openxmlformats.org/presentationml/2006/ole">
            <p:oleObj spid="_x0000_s10271" r:id="rId13" imgW="6438900" imgH="4686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70" grpId="0" build="p" autoUpdateAnimBg="0"/>
      <p:bldP spid="11272" grpId="0" build="p" autoUpdateAnimBg="0"/>
      <p:bldP spid="11273" grpId="0" build="p" autoUpdateAnimBg="0"/>
      <p:bldP spid="11276" grpId="0" build="p" autoUpdateAnimBg="0"/>
      <p:bldP spid="11279" grpId="0" build="p" autoUpdateAnimBg="0"/>
      <p:bldP spid="11281" grpId="0" build="p" autoUpdateAnimBg="0"/>
      <p:bldP spid="11282" grpId="0" animBg="1" autoUpdateAnimBg="0"/>
    </p:bldLst>
  </p:timing>
</p:sld>
</file>

<file path=ppt/theme/theme1.xml><?xml version="1.0" encoding="utf-8"?>
<a:theme xmlns:a="http://schemas.openxmlformats.org/drawingml/2006/main" name="演示文稿2">
  <a:themeElements>
    <a:clrScheme name="演示文稿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演示文稿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Data\Microsoft\Templates\演示文稿2.pot</Template>
  <TotalTime>50</TotalTime>
  <Pages>0</Pages>
  <Words>502</Words>
  <Characters>0</Characters>
  <Application>Microsoft Office PowerPoint</Application>
  <DocSecurity>0</DocSecurity>
  <PresentationFormat>全屏显示(4:3)</PresentationFormat>
  <Lines>0</Lines>
  <Paragraphs>67</Paragraphs>
  <Slides>11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  <vt:variant>
        <vt:lpstr>自定义放映</vt:lpstr>
      </vt:variant>
      <vt:variant>
        <vt:i4>1</vt:i4>
      </vt:variant>
    </vt:vector>
  </HeadingPairs>
  <TitlesOfParts>
    <vt:vector size="14" baseType="lpstr">
      <vt:lpstr>演示文稿2</vt:lpstr>
      <vt:lpstr>Equation</vt:lpstr>
      <vt:lpstr>第二章 时域中信号的分解、卷积运算、系统表示</vt:lpstr>
      <vt:lpstr>五、常用公式</vt:lpstr>
      <vt:lpstr> 例1(习题2.40)：某LTI子系统的输入输出关系为： </vt:lpstr>
      <vt:lpstr>六、系统的表示： </vt:lpstr>
      <vt:lpstr>第三章、第四章、第五章、第九章</vt:lpstr>
      <vt:lpstr>二、傅立叶级数、傅立叶变换的基本问题</vt:lpstr>
      <vt:lpstr>2、数学运算特性</vt:lpstr>
      <vt:lpstr>3、最基本的常用变换对</vt:lpstr>
      <vt:lpstr>三、时域、频域信号与系统的分析方法（连续时间系统）</vt:lpstr>
      <vt:lpstr>3、傅立叶变换例题</vt:lpstr>
      <vt:lpstr>例3：设             ,  已知g (t)的傅立叶变换      ，求x (t)。</vt:lpstr>
      <vt:lpstr>自定义放映 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陈钰琦</dc:creator>
  <cp:lastModifiedBy>quqi</cp:lastModifiedBy>
  <cp:revision>202</cp:revision>
  <dcterms:created xsi:type="dcterms:W3CDTF">2013-12-14T14:50:19Z</dcterms:created>
  <dcterms:modified xsi:type="dcterms:W3CDTF">2021-06-02T07:02:24Z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2052-9.1.0.4397</vt:lpwstr>
  </property>
</Properties>
</file>