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301" r:id="rId2"/>
    <p:sldId id="303" r:id="rId3"/>
    <p:sldId id="304" r:id="rId4"/>
    <p:sldId id="305" r:id="rId5"/>
    <p:sldId id="306" r:id="rId6"/>
    <p:sldId id="307" r:id="rId7"/>
    <p:sldId id="318" r:id="rId8"/>
    <p:sldId id="328" r:id="rId9"/>
    <p:sldId id="309" r:id="rId10"/>
    <p:sldId id="311" r:id="rId11"/>
    <p:sldId id="310" r:id="rId12"/>
    <p:sldId id="312" r:id="rId13"/>
    <p:sldId id="32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hlink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>
      <p:cViewPr varScale="1">
        <p:scale>
          <a:sx n="107" d="100"/>
          <a:sy n="107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png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wmf"/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2" Type="http://schemas.openxmlformats.org/officeDocument/2006/relationships/image" Target="../media/image99.wmf"/><Relationship Id="rId16" Type="http://schemas.openxmlformats.org/officeDocument/2006/relationships/image" Target="../media/image111.wmf"/><Relationship Id="rId1" Type="http://schemas.openxmlformats.org/officeDocument/2006/relationships/image" Target="../media/image98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88.wmf"/><Relationship Id="rId15" Type="http://schemas.openxmlformats.org/officeDocument/2006/relationships/image" Target="../media/image110.wmf"/><Relationship Id="rId10" Type="http://schemas.openxmlformats.org/officeDocument/2006/relationships/image" Target="../media/image105.wmf"/><Relationship Id="rId4" Type="http://schemas.openxmlformats.org/officeDocument/2006/relationships/image" Target="../media/image87.wmf"/><Relationship Id="rId9" Type="http://schemas.openxmlformats.org/officeDocument/2006/relationships/image" Target="../media/image104.wmf"/><Relationship Id="rId14" Type="http://schemas.openxmlformats.org/officeDocument/2006/relationships/image" Target="../media/image10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image" Target="../media/image124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12" Type="http://schemas.openxmlformats.org/officeDocument/2006/relationships/image" Target="../media/image123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11" Type="http://schemas.openxmlformats.org/officeDocument/2006/relationships/image" Target="../media/image122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0.wmf"/><Relationship Id="rId4" Type="http://schemas.openxmlformats.org/officeDocument/2006/relationships/image" Target="../media/image1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png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11" Type="http://schemas.openxmlformats.org/officeDocument/2006/relationships/image" Target="../media/image20.wmf"/><Relationship Id="rId5" Type="http://schemas.openxmlformats.org/officeDocument/2006/relationships/image" Target="../media/image14.png"/><Relationship Id="rId10" Type="http://schemas.openxmlformats.org/officeDocument/2006/relationships/image" Target="../media/image19.wmf"/><Relationship Id="rId4" Type="http://schemas.openxmlformats.org/officeDocument/2006/relationships/image" Target="../media/image13.png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png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png"/><Relationship Id="rId6" Type="http://schemas.openxmlformats.org/officeDocument/2006/relationships/image" Target="../media/image28.png"/><Relationship Id="rId11" Type="http://schemas.openxmlformats.org/officeDocument/2006/relationships/image" Target="../media/image33.wmf"/><Relationship Id="rId5" Type="http://schemas.openxmlformats.org/officeDocument/2006/relationships/image" Target="../media/image27.png"/><Relationship Id="rId15" Type="http://schemas.openxmlformats.org/officeDocument/2006/relationships/image" Target="../media/image37.wmf"/><Relationship Id="rId10" Type="http://schemas.openxmlformats.org/officeDocument/2006/relationships/image" Target="../media/image32.png"/><Relationship Id="rId4" Type="http://schemas.openxmlformats.org/officeDocument/2006/relationships/image" Target="../media/image26.wmf"/><Relationship Id="rId9" Type="http://schemas.openxmlformats.org/officeDocument/2006/relationships/image" Target="../media/image31.png"/><Relationship Id="rId1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wmf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wmf"/><Relationship Id="rId10" Type="http://schemas.openxmlformats.org/officeDocument/2006/relationships/image" Target="../media/image49.png"/><Relationship Id="rId4" Type="http://schemas.openxmlformats.org/officeDocument/2006/relationships/image" Target="../media/image43.wmf"/><Relationship Id="rId9" Type="http://schemas.openxmlformats.org/officeDocument/2006/relationships/image" Target="../media/image48.png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png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EC535-85E6-4569-9F70-E7724226EECD}" type="datetimeFigureOut">
              <a:rPr lang="zh-CN" altLang="en-US" smtClean="0"/>
              <a:pPr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66662-5731-414B-AA5C-1BF8202761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5F0203C1-B0B4-7E43-96B1-63BF93C4EA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C07F500F-7B96-CD46-8F91-78FB0749CE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xmlns="" id="{69F01095-AD79-1640-84E5-1191C417F2F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9C62884F-438C-3147-A66A-9BD56ACAD96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808CB859-EAAC-3346-8853-706D8608C9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43305370-2CDA-814D-AEC6-5ADA86369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CE7C0C-4164-9F4D-9959-6B25D15569B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8928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21333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225467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755609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87644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7824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36669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3380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43674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85123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6591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009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12677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xmlns="" id="{88F59842-551F-0D4F-8B92-BFD3D35179B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304800"/>
        </p:xfrm>
        <a:graphic>
          <a:graphicData uri="http://schemas.openxmlformats.org/presentationml/2006/ole">
            <p:oleObj spid="_x0000_s1029" r:id="rId16" imgW="6287378" imgH="266737" progId="PBrush">
              <p:embed/>
            </p:oleObj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xmlns="" id="{6224238E-09C1-8748-B976-7B65E6385A9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6457950"/>
          <a:ext cx="9144000" cy="400050"/>
        </p:xfrm>
        <a:graphic>
          <a:graphicData uri="http://schemas.openxmlformats.org/presentationml/2006/ole">
            <p:oleObj spid="_x0000_s1030" r:id="rId17" imgW="6314286" imgH="276117" progId="PBrush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oleObject" Target="../embeddings/oleObject97.bin"/><Relationship Id="rId18" Type="http://schemas.openxmlformats.org/officeDocument/2006/relationships/oleObject" Target="../embeddings/oleObject10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12" Type="http://schemas.openxmlformats.org/officeDocument/2006/relationships/oleObject" Target="../embeddings/oleObject96.bin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0.bin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9.bin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88.bin"/><Relationship Id="rId9" Type="http://schemas.openxmlformats.org/officeDocument/2006/relationships/oleObject" Target="../embeddings/oleObject93.bin"/><Relationship Id="rId14" Type="http://schemas.openxmlformats.org/officeDocument/2006/relationships/oleObject" Target="../embeddings/oleObject9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6.bin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5.bin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Relationship Id="rId14" Type="http://schemas.openxmlformats.org/officeDocument/2006/relationships/oleObject" Target="../embeddings/oleObject1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33.png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32.png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22.png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5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5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5.bin"/><Relationship Id="rId7" Type="http://schemas.openxmlformats.org/officeDocument/2006/relationships/image" Target="../media/image74.png"/><Relationship Id="rId12" Type="http://schemas.openxmlformats.org/officeDocument/2006/relationships/image" Target="../media/image7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6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oleObject" Target="../embeddings/oleObject73.bin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4.png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9.bin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78.bin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>
            <a:extLst>
              <a:ext uri="{FF2B5EF4-FFF2-40B4-BE49-F238E27FC236}">
                <a16:creationId xmlns:a16="http://schemas.microsoft.com/office/drawing/2014/main" xmlns="" id="{BE2DDC2C-9A82-E34F-BA11-0A1E57664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260350"/>
            <a:ext cx="3609975" cy="4905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/>
              <a:t>四、傅立叶变换的应用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760A5D51-BAD9-3D41-98EB-E223C46EB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85800"/>
            <a:ext cx="802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（一）、分析系统（例如，滤波器）的频率响应特性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xmlns="" id="{5CCED011-5C6B-3440-A8A5-527D35F74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924175"/>
          <a:ext cx="4932363" cy="1144588"/>
        </p:xfrm>
        <a:graphic>
          <a:graphicData uri="http://schemas.openxmlformats.org/presentationml/2006/ole">
            <p:oleObj spid="_x0000_s2064" r:id="rId3" imgW="49733200" imgH="11112500" progId="">
              <p:embed/>
            </p:oleObj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xmlns="" id="{A4896881-805D-6946-ABE0-32676FC8C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628775"/>
          <a:ext cx="1692275" cy="547688"/>
        </p:xfrm>
        <a:graphic>
          <a:graphicData uri="http://schemas.openxmlformats.org/presentationml/2006/ole">
            <p:oleObj spid="_x0000_s2065" r:id="rId4" imgW="18135600" imgH="5854700" progId="">
              <p:embed/>
            </p:oleObj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xmlns="" id="{0AA3A36D-2BC0-D64B-ACF1-7D2D53363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276475"/>
          <a:ext cx="1620838" cy="447675"/>
        </p:xfrm>
        <a:graphic>
          <a:graphicData uri="http://schemas.openxmlformats.org/presentationml/2006/ole">
            <p:oleObj spid="_x0000_s2066" r:id="rId5" imgW="19596100" imgH="4686300" progId="">
              <p:embed/>
            </p:oleObj>
          </a:graphicData>
        </a:graphic>
      </p:graphicFrame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3F9AF050-965A-6247-BBC4-1D86BA28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21163"/>
            <a:ext cx="26273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2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、幅频特性</a:t>
            </a:r>
          </a:p>
        </p:txBody>
      </p:sp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xmlns="" id="{A0FFE5A2-364E-894B-A4A6-CBB9BFD6F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5300" y="3068638"/>
          <a:ext cx="3568700" cy="581025"/>
        </p:xfrm>
        <a:graphic>
          <a:graphicData uri="http://schemas.openxmlformats.org/presentationml/2006/ole">
            <p:oleObj spid="_x0000_s2067" r:id="rId6" imgW="38912800" imgH="5562600" progId="">
              <p:embed/>
            </p:oleObj>
          </a:graphicData>
        </a:graphic>
      </p:graphicFrame>
      <p:sp>
        <p:nvSpPr>
          <p:cNvPr id="3081" name="Rectangle 9">
            <a:extLst>
              <a:ext uri="{FF2B5EF4-FFF2-40B4-BE49-F238E27FC236}">
                <a16:creationId xmlns:a16="http://schemas.microsoft.com/office/drawing/2014/main" xmlns="" id="{1829B20E-9821-684D-B715-48E8B2D8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91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1、基本分析方法</a:t>
            </a:r>
          </a:p>
        </p:txBody>
      </p:sp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xmlns="" id="{266DF246-3292-6644-83B8-5A423EEA6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628775"/>
          <a:ext cx="3095625" cy="949325"/>
        </p:xfrm>
        <a:graphic>
          <a:graphicData uri="http://schemas.openxmlformats.org/presentationml/2006/ole">
            <p:oleObj spid="_x0000_s2068" r:id="rId7" imgW="36576000" imgH="11696700" progId="">
              <p:embed/>
            </p:oleObj>
          </a:graphicData>
        </a:graphic>
      </p:graphicFrame>
      <p:graphicFrame>
        <p:nvGraphicFramePr>
          <p:cNvPr id="3083" name="Object 11">
            <a:extLst>
              <a:ext uri="{FF2B5EF4-FFF2-40B4-BE49-F238E27FC236}">
                <a16:creationId xmlns:a16="http://schemas.microsoft.com/office/drawing/2014/main" xmlns="" id="{2746E1B5-5619-6C4F-A8B5-28B9186BE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941888"/>
          <a:ext cx="4103688" cy="1422400"/>
        </p:xfrm>
        <a:graphic>
          <a:graphicData uri="http://schemas.openxmlformats.org/presentationml/2006/ole">
            <p:oleObj spid="_x0000_s2069" r:id="rId8" imgW="47104300" imgH="15214600" progId="">
              <p:embed/>
            </p:oleObj>
          </a:graphicData>
        </a:graphic>
      </p:graphicFrame>
      <p:graphicFrame>
        <p:nvGraphicFramePr>
          <p:cNvPr id="3084" name="Object 12">
            <a:extLst>
              <a:ext uri="{FF2B5EF4-FFF2-40B4-BE49-F238E27FC236}">
                <a16:creationId xmlns:a16="http://schemas.microsoft.com/office/drawing/2014/main" xmlns="" id="{A3FDC0DB-528E-8B42-8FDA-D05A36C80C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2349500"/>
          <a:ext cx="2087562" cy="452438"/>
        </p:xfrm>
        <a:graphic>
          <a:graphicData uri="http://schemas.openxmlformats.org/presentationml/2006/ole">
            <p:oleObj spid="_x0000_s2070" r:id="rId9" imgW="24282400" imgH="5270500" progId="">
              <p:embed/>
            </p:oleObj>
          </a:graphicData>
        </a:graphic>
      </p:graphicFrame>
      <p:sp>
        <p:nvSpPr>
          <p:cNvPr id="3085" name="Rectangle 13">
            <a:extLst>
              <a:ext uri="{FF2B5EF4-FFF2-40B4-BE49-F238E27FC236}">
                <a16:creationId xmlns:a16="http://schemas.microsoft.com/office/drawing/2014/main" xmlns="" id="{805BBE9A-9F05-C24E-9E3E-0479F266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773238"/>
            <a:ext cx="1403350" cy="457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线性相位</a:t>
            </a:r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xmlns="" id="{DDB5F4DC-6ABF-3048-9301-183A1E6B3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19697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3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、相频特性</a:t>
            </a:r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xmlns="" id="{B285E71E-DBB2-6F41-A2E0-162D8165F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860800"/>
            <a:ext cx="3087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仿宋_GB2312" pitchFamily="1" charset="-122"/>
                <a:ea typeface="仿宋_GB2312" pitchFamily="1" charset="-122"/>
              </a:rPr>
              <a:t>    线性相位变化，</a:t>
            </a:r>
            <a:r>
              <a:rPr lang="zh-CN" altLang="en-US" sz="2000" b="1"/>
              <a:t>引起时延，</a:t>
            </a:r>
            <a:r>
              <a:rPr lang="zh-CN" altLang="en-US" sz="2000" b="1">
                <a:latin typeface="仿宋_GB2312" pitchFamily="1" charset="-122"/>
                <a:ea typeface="仿宋_GB2312" pitchFamily="1" charset="-122"/>
              </a:rPr>
              <a:t>不会引起信号畸变。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  <p:bldP spid="3079" grpId="0" build="p" autoUpdateAnimBg="0"/>
      <p:bldP spid="3081" grpId="0" build="p" autoUpdateAnimBg="0"/>
      <p:bldP spid="3085" grpId="0" animBg="1" autoUpdateAnimBg="0"/>
      <p:bldP spid="3086" grpId="0" build="p" autoUpdateAnimBg="0"/>
      <p:bldP spid="308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F2774BF8-17C1-FF44-812C-DA6136ECF05D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0" y="333375"/>
            <a:ext cx="2916238" cy="4905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二、数学运算特性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xmlns="" id="{683A3741-A489-BC4C-BB99-BE185203538C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0" y="2924175"/>
          <a:ext cx="2771775" cy="893763"/>
        </p:xfrm>
        <a:graphic>
          <a:graphicData uri="http://schemas.openxmlformats.org/presentationml/2006/ole">
            <p:oleObj spid="_x0000_s11287" r:id="rId3" imgW="28092400" imgH="9067800" progId="">
              <p:embed/>
            </p:oleObj>
          </a:graphicData>
        </a:graphic>
      </p:graphicFrame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xmlns="" id="{6FD94631-5B78-0945-9B7A-0DEC2ABF9CB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63" y="1773238"/>
          <a:ext cx="2767012" cy="931862"/>
        </p:xfrm>
        <a:graphic>
          <a:graphicData uri="http://schemas.openxmlformats.org/presentationml/2006/ole">
            <p:oleObj spid="_x0000_s11288" r:id="rId4" imgW="26035000" imgH="9067800" progId="">
              <p:embed/>
            </p:oleObj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xmlns="" id="{437E03E1-5B3C-324D-B190-80396C527BE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84888" y="2852738"/>
          <a:ext cx="1512887" cy="757237"/>
        </p:xfrm>
        <a:graphic>
          <a:graphicData uri="http://schemas.openxmlformats.org/presentationml/2006/ole">
            <p:oleObj spid="_x0000_s11289" r:id="rId5" imgW="15214600" imgH="7607300" progId="">
              <p:embed/>
            </p:oleObj>
          </a:graphicData>
        </a:graphic>
      </p:graphicFrame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xmlns="" id="{E7D47C99-400B-334A-A0A1-D105175BD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04813"/>
          <a:ext cx="542925" cy="579437"/>
        </p:xfrm>
        <a:graphic>
          <a:graphicData uri="http://schemas.openxmlformats.org/presentationml/2006/ole">
            <p:oleObj spid="_x0000_s11290" r:id="rId6" imgW="4394200" imgH="4686300" progId="">
              <p:embed/>
            </p:oleObj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xmlns="" id="{C8C930A2-4863-BC49-A5B6-44FFFD2A2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76250"/>
          <a:ext cx="1584325" cy="431800"/>
        </p:xfrm>
        <a:graphic>
          <a:graphicData uri="http://schemas.openxmlformats.org/presentationml/2006/ole">
            <p:oleObj spid="_x0000_s11291" r:id="rId7" imgW="16090900" imgH="4394200" progId="">
              <p:embed/>
            </p:oleObj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xmlns="" id="{A96833E6-13AB-8F43-879F-039186ED9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052513"/>
          <a:ext cx="4033837" cy="447675"/>
        </p:xfrm>
        <a:graphic>
          <a:graphicData uri="http://schemas.openxmlformats.org/presentationml/2006/ole">
            <p:oleObj spid="_x0000_s11292" r:id="rId8" imgW="42710100" imgH="4686300" progId="">
              <p:embed/>
            </p:oleObj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xmlns="" id="{E372D0CC-1320-0C45-87BB-7434AAA69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555750"/>
          <a:ext cx="3097212" cy="617538"/>
        </p:xfrm>
        <a:graphic>
          <a:graphicData uri="http://schemas.openxmlformats.org/presentationml/2006/ole">
            <p:oleObj spid="_x0000_s11293" r:id="rId9" imgW="29845000" imgH="5562600" progId="">
              <p:embed/>
            </p:oleObj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xmlns="" id="{86F32135-39AA-0447-B849-47DD276E3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203450"/>
          <a:ext cx="3068637" cy="628650"/>
        </p:xfrm>
        <a:graphic>
          <a:graphicData uri="http://schemas.openxmlformats.org/presentationml/2006/ole">
            <p:oleObj spid="_x0000_s11294" r:id="rId10" imgW="28676600" imgH="5562600" progId="">
              <p:embed/>
            </p:oleObj>
          </a:graphicData>
        </a:graphic>
      </p:graphicFrame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xmlns="" id="{8D43E854-124D-2A4A-9D25-6A4137235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924175"/>
          <a:ext cx="2346325" cy="955675"/>
        </p:xfrm>
        <a:graphic>
          <a:graphicData uri="http://schemas.openxmlformats.org/presentationml/2006/ole">
            <p:oleObj spid="_x0000_s11295" r:id="rId11" imgW="25158700" imgH="10236200" progId="">
              <p:embed/>
            </p:oleObj>
          </a:graphicData>
        </a:graphic>
      </p:graphicFrame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xmlns="" id="{5D012461-0608-9742-AAD4-5B8C14AD1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941888"/>
          <a:ext cx="3241675" cy="477837"/>
        </p:xfrm>
        <a:graphic>
          <a:graphicData uri="http://schemas.openxmlformats.org/presentationml/2006/ole">
            <p:oleObj spid="_x0000_s11296" r:id="rId12" imgW="34518600" imgH="4686300" progId="">
              <p:embed/>
            </p:oleObj>
          </a:graphicData>
        </a:graphic>
      </p:graphicFrame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xmlns="" id="{24893A4C-1FA6-CB45-BDFE-779688794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1844675"/>
          <a:ext cx="2808287" cy="784225"/>
        </p:xfrm>
        <a:graphic>
          <a:graphicData uri="http://schemas.openxmlformats.org/presentationml/2006/ole">
            <p:oleObj spid="_x0000_s11297" r:id="rId13" imgW="32473900" imgH="9067800" progId="">
              <p:embed/>
            </p:oleObj>
          </a:graphicData>
        </a:graphic>
      </p:graphicFrame>
      <p:graphicFrame>
        <p:nvGraphicFramePr>
          <p:cNvPr id="12302" name="Object 14">
            <a:extLst>
              <a:ext uri="{FF2B5EF4-FFF2-40B4-BE49-F238E27FC236}">
                <a16:creationId xmlns:a16="http://schemas.microsoft.com/office/drawing/2014/main" xmlns="" id="{70D6AD94-ED34-C94D-9AFF-543895EB1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005263"/>
          <a:ext cx="2400300" cy="835025"/>
        </p:xfrm>
        <a:graphic>
          <a:graphicData uri="http://schemas.openxmlformats.org/presentationml/2006/ole">
            <p:oleObj spid="_x0000_s11298" r:id="rId14" imgW="26035000" imgH="9067800" progId="">
              <p:embed/>
            </p:oleObj>
          </a:graphicData>
        </a:graphic>
      </p:graphicFrame>
      <p:sp>
        <p:nvSpPr>
          <p:cNvPr id="12303" name="Rectangle 15">
            <a:extLst>
              <a:ext uri="{FF2B5EF4-FFF2-40B4-BE49-F238E27FC236}">
                <a16:creationId xmlns:a16="http://schemas.microsoft.com/office/drawing/2014/main" xmlns="" id="{AC31A986-9BE6-4F4F-8948-5783316A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732463"/>
            <a:ext cx="1403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初值定理</a:t>
            </a:r>
          </a:p>
        </p:txBody>
      </p:sp>
      <p:graphicFrame>
        <p:nvGraphicFramePr>
          <p:cNvPr id="12304" name="Object 16">
            <a:extLst>
              <a:ext uri="{FF2B5EF4-FFF2-40B4-BE49-F238E27FC236}">
                <a16:creationId xmlns:a16="http://schemas.microsoft.com/office/drawing/2014/main" xmlns="" id="{B55CDF34-C7D6-C14B-92B7-E70B0B21F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589588"/>
          <a:ext cx="2592388" cy="684212"/>
        </p:xfrm>
        <a:graphic>
          <a:graphicData uri="http://schemas.openxmlformats.org/presentationml/2006/ole">
            <p:oleObj spid="_x0000_s11299" r:id="rId15" imgW="25450800" imgH="6731000" progId="">
              <p:embed/>
            </p:oleObj>
          </a:graphicData>
        </a:graphic>
      </p:graphicFrame>
      <p:sp>
        <p:nvSpPr>
          <p:cNvPr id="12305" name="Rectangle 17">
            <a:extLst>
              <a:ext uri="{FF2B5EF4-FFF2-40B4-BE49-F238E27FC236}">
                <a16:creationId xmlns:a16="http://schemas.microsoft.com/office/drawing/2014/main" xmlns="" id="{E4A2E954-095B-274A-B2CE-8A442A46B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661025"/>
            <a:ext cx="1403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终值定理</a:t>
            </a:r>
          </a:p>
        </p:txBody>
      </p:sp>
      <p:graphicFrame>
        <p:nvGraphicFramePr>
          <p:cNvPr id="12306" name="Object 18">
            <a:extLst>
              <a:ext uri="{FF2B5EF4-FFF2-40B4-BE49-F238E27FC236}">
                <a16:creationId xmlns:a16="http://schemas.microsoft.com/office/drawing/2014/main" xmlns="" id="{018C9A5D-569C-0A47-952C-4FAF0D477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5516563"/>
          <a:ext cx="2879725" cy="654050"/>
        </p:xfrm>
        <a:graphic>
          <a:graphicData uri="http://schemas.openxmlformats.org/presentationml/2006/ole">
            <p:oleObj spid="_x0000_s11300" r:id="rId16" imgW="28384500" imgH="6438900" progId="">
              <p:embed/>
            </p:oleObj>
          </a:graphicData>
        </a:graphic>
      </p:graphicFrame>
      <p:graphicFrame>
        <p:nvGraphicFramePr>
          <p:cNvPr id="12307" name="Object 19">
            <a:extLst>
              <a:ext uri="{FF2B5EF4-FFF2-40B4-BE49-F238E27FC236}">
                <a16:creationId xmlns:a16="http://schemas.microsoft.com/office/drawing/2014/main" xmlns="" id="{DF958073-DD2E-E34A-84CC-A632B1910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76250"/>
          <a:ext cx="1152525" cy="423863"/>
        </p:xfrm>
        <a:graphic>
          <a:graphicData uri="http://schemas.openxmlformats.org/presentationml/2006/ole">
            <p:oleObj spid="_x0000_s11301" r:id="rId17" imgW="11112500" imgH="4102100" progId="">
              <p:embed/>
            </p:oleObj>
          </a:graphicData>
        </a:graphic>
      </p:graphicFrame>
      <p:sp>
        <p:nvSpPr>
          <p:cNvPr id="12308" name="Rectangle 20">
            <a:extLst>
              <a:ext uri="{FF2B5EF4-FFF2-40B4-BE49-F238E27FC236}">
                <a16:creationId xmlns:a16="http://schemas.microsoft.com/office/drawing/2014/main" xmlns="" id="{3E552D64-5E13-C84B-93D5-4472E5EF9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52513"/>
            <a:ext cx="149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双边</a:t>
            </a:r>
          </a:p>
        </p:txBody>
      </p:sp>
      <p:sp>
        <p:nvSpPr>
          <p:cNvPr id="12309" name="Rectangle 21">
            <a:extLst>
              <a:ext uri="{FF2B5EF4-FFF2-40B4-BE49-F238E27FC236}">
                <a16:creationId xmlns:a16="http://schemas.microsoft.com/office/drawing/2014/main" xmlns="" id="{B0114AFA-1E30-DE43-965C-CD9639FE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196975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单边</a:t>
            </a:r>
          </a:p>
        </p:txBody>
      </p:sp>
      <p:graphicFrame>
        <p:nvGraphicFramePr>
          <p:cNvPr id="12310" name="Object 22">
            <a:extLst>
              <a:ext uri="{FF2B5EF4-FFF2-40B4-BE49-F238E27FC236}">
                <a16:creationId xmlns:a16="http://schemas.microsoft.com/office/drawing/2014/main" xmlns="" id="{C667AA13-CC98-B341-90C7-C1D3B30D4FB1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6011863" y="3789363"/>
          <a:ext cx="3132137" cy="857250"/>
        </p:xfrm>
        <a:graphic>
          <a:graphicData uri="http://schemas.openxmlformats.org/presentationml/2006/ole">
            <p:oleObj spid="_x0000_s11302" r:id="rId18" imgW="33058100" imgH="9067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303" grpId="0" build="p" autoUpdateAnimBg="0"/>
      <p:bldP spid="12305" grpId="0" build="p" autoUpdateAnimBg="0"/>
      <p:bldP spid="12308" grpId="0" autoUpdateAnimBg="0"/>
      <p:bldP spid="1230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016B248A-E389-654B-AA89-6B7EAE583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4043363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/>
              <a:t>三、最基本的常用变换对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xmlns="" id="{8498CC72-C21E-1741-B7FA-F8CA01066CD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356100" y="2965450"/>
          <a:ext cx="4787900" cy="1758950"/>
        </p:xfrm>
        <a:graphic>
          <a:graphicData uri="http://schemas.openxmlformats.org/presentationml/2006/ole">
            <p:oleObj spid="_x0000_s12305" r:id="rId3" imgW="59105800" imgH="21069300" progId="">
              <p:embed/>
            </p:oleObj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xmlns="" id="{CF436B54-774A-0F48-B7FB-B814EDD07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981075"/>
          <a:ext cx="1152525" cy="393700"/>
        </p:xfrm>
        <a:graphic>
          <a:graphicData uri="http://schemas.openxmlformats.org/presentationml/2006/ole">
            <p:oleObj spid="_x0000_s12306" r:id="rId4" imgW="13754100" imgH="4686300" progId="">
              <p:embed/>
            </p:oleObj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xmlns="" id="{71CB8551-CD69-6F4E-A2DE-D45C99D3A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836613"/>
          <a:ext cx="2232025" cy="700087"/>
        </p:xfrm>
        <a:graphic>
          <a:graphicData uri="http://schemas.openxmlformats.org/presentationml/2006/ole">
            <p:oleObj spid="_x0000_s12307" r:id="rId5" imgW="28968700" imgH="9067800" progId="">
              <p:embed/>
            </p:oleObj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xmlns="" id="{A7F34785-48BB-6843-BBEF-53F8F9B01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8" y="1628775"/>
          <a:ext cx="3603625" cy="790575"/>
        </p:xfrm>
        <a:graphic>
          <a:graphicData uri="http://schemas.openxmlformats.org/presentationml/2006/ole">
            <p:oleObj spid="_x0000_s12308" r:id="rId6" imgW="40957500" imgH="9067800" progId="">
              <p:embed/>
            </p:oleObj>
          </a:graphicData>
        </a:graphic>
      </p:graphicFrame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xmlns="" id="{CEDB2F90-1982-EA4C-865A-79535F52A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8" y="3429000"/>
          <a:ext cx="4032250" cy="782638"/>
        </p:xfrm>
        <a:graphic>
          <a:graphicData uri="http://schemas.openxmlformats.org/presentationml/2006/ole">
            <p:oleObj spid="_x0000_s12310" r:id="rId7" imgW="51206400" imgH="9944100" progId="">
              <p:embed/>
            </p:oleObj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xmlns="" id="{9C2134BE-9F0D-BC40-B273-B9BADC877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8" y="4365625"/>
          <a:ext cx="4032250" cy="792163"/>
        </p:xfrm>
        <a:graphic>
          <a:graphicData uri="http://schemas.openxmlformats.org/presentationml/2006/ole">
            <p:oleObj spid="_x0000_s12311" r:id="rId8" imgW="50609500" imgH="9944100" progId="">
              <p:embed/>
            </p:oleObj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xmlns="" id="{E51BB625-D7F2-7447-8716-FCC118FC6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1341438"/>
          <a:ext cx="1584325" cy="433387"/>
        </p:xfrm>
        <a:graphic>
          <a:graphicData uri="http://schemas.openxmlformats.org/presentationml/2006/ole">
            <p:oleObj spid="_x0000_s12312" r:id="rId9" imgW="19304000" imgH="4686300" progId="">
              <p:embed/>
            </p:oleObj>
          </a:graphicData>
        </a:graphic>
      </p:graphicFrame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xmlns="" id="{0AEF0661-27A4-6942-80B7-B81C786B2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1341438"/>
          <a:ext cx="1657350" cy="431800"/>
        </p:xfrm>
        <a:graphic>
          <a:graphicData uri="http://schemas.openxmlformats.org/presentationml/2006/ole">
            <p:oleObj spid="_x0000_s12313" r:id="rId10" imgW="18427700" imgH="4686300" progId="">
              <p:embed/>
            </p:oleObj>
          </a:graphicData>
        </a:graphic>
      </p:graphicFrame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xmlns="" id="{28B89144-F35E-4B42-8C77-DCE563F2F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1916113"/>
          <a:ext cx="2227263" cy="471487"/>
        </p:xfrm>
        <a:graphic>
          <a:graphicData uri="http://schemas.openxmlformats.org/presentationml/2006/ole">
            <p:oleObj spid="_x0000_s12314" r:id="rId11" imgW="25742900" imgH="4686300" progId="">
              <p:embed/>
            </p:oleObj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xmlns="" id="{EC573BCA-4E0A-B243-8BC8-9F9EFEDDF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420938"/>
          <a:ext cx="2089150" cy="471487"/>
        </p:xfrm>
        <a:graphic>
          <a:graphicData uri="http://schemas.openxmlformats.org/presentationml/2006/ole">
            <p:oleObj spid="_x0000_s12315" r:id="rId12" imgW="23406100" imgH="5270500" progId="">
              <p:embed/>
            </p:oleObj>
          </a:graphicData>
        </a:graphic>
      </p:graphicFrame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xmlns="" id="{2275C4BF-84A7-2448-A60C-17158F42E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4767263"/>
          <a:ext cx="2016125" cy="1614487"/>
        </p:xfrm>
        <a:graphic>
          <a:graphicData uri="http://schemas.openxmlformats.org/presentationml/2006/ole">
            <p:oleObj spid="_x0000_s12316" r:id="rId13" imgW="25450800" imgH="19304000" progId="">
              <p:embed/>
            </p:oleObj>
          </a:graphicData>
        </a:graphic>
      </p:graphicFrame>
      <p:sp>
        <p:nvSpPr>
          <p:cNvPr id="13327" name="Rectangle 15">
            <a:extLst>
              <a:ext uri="{FF2B5EF4-FFF2-40B4-BE49-F238E27FC236}">
                <a16:creationId xmlns:a16="http://schemas.microsoft.com/office/drawing/2014/main" xmlns="" id="{2FAEE7C2-209F-2647-AAC5-0DD65C99C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60350"/>
            <a:ext cx="33845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solidFill>
                  <a:schemeClr val="tx2"/>
                </a:solidFill>
                <a:latin typeface="仿宋_GB2312" pitchFamily="1" charset="-122"/>
              </a:rPr>
              <a:t>四、</a:t>
            </a:r>
            <a:r>
              <a:rPr lang="zh-CN" altLang="en-US" b="1">
                <a:solidFill>
                  <a:schemeClr val="tx2"/>
                </a:solidFill>
              </a:rPr>
              <a:t>复频域</a:t>
            </a:r>
            <a:r>
              <a:rPr lang="zh-CN" altLang="en-US" b="1">
                <a:solidFill>
                  <a:schemeClr val="tx2"/>
                </a:solidFill>
                <a:latin typeface="仿宋_GB2312" pitchFamily="1" charset="-122"/>
              </a:rPr>
              <a:t>分析方法</a:t>
            </a:r>
            <a:br>
              <a:rPr lang="zh-CN" altLang="en-US" b="1">
                <a:solidFill>
                  <a:schemeClr val="tx2"/>
                </a:solidFill>
                <a:latin typeface="仿宋_GB2312" pitchFamily="1" charset="-122"/>
              </a:rPr>
            </a:br>
            <a:r>
              <a:rPr lang="zh-CN" altLang="en-US" b="1">
                <a:solidFill>
                  <a:schemeClr val="tx2"/>
                </a:solidFill>
                <a:latin typeface="仿宋_GB2312" pitchFamily="1" charset="-122"/>
              </a:rPr>
              <a:t>   （连续时间系统）</a:t>
            </a:r>
          </a:p>
        </p:txBody>
      </p:sp>
      <p:graphicFrame>
        <p:nvGraphicFramePr>
          <p:cNvPr id="13328" name="Object 16">
            <a:extLst>
              <a:ext uri="{FF2B5EF4-FFF2-40B4-BE49-F238E27FC236}">
                <a16:creationId xmlns:a16="http://schemas.microsoft.com/office/drawing/2014/main" xmlns="" id="{A3355F9E-CFFB-0441-94DE-1A20E3B1355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5300663"/>
          <a:ext cx="4103687" cy="1076325"/>
        </p:xfrm>
        <a:graphic>
          <a:graphicData uri="http://schemas.openxmlformats.org/presentationml/2006/ole">
            <p:oleObj spid="_x0000_s12317" r:id="rId14" imgW="37160200" imgH="10528300" progId="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51520" y="2564904"/>
          <a:ext cx="3867858" cy="720080"/>
        </p:xfrm>
        <a:graphic>
          <a:graphicData uri="http://schemas.openxmlformats.org/presentationml/2006/ole">
            <p:oleObj spid="_x0000_s12318" name="Equation" r:id="rId15" imgW="238752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  <p:bldP spid="1332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FAC618E5-0217-BE4E-8171-BC7E84B9744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132138" y="333375"/>
            <a:ext cx="3681412" cy="4905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b="1"/>
              <a:t>五、拉氏变换的应用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xmlns="" id="{7C35C1D0-6A9B-1D49-9B75-6F447C2ECB25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84438" y="836613"/>
          <a:ext cx="2592387" cy="490537"/>
        </p:xfrm>
        <a:graphic>
          <a:graphicData uri="http://schemas.openxmlformats.org/presentationml/2006/ole">
            <p:oleObj spid="_x0000_s13332" r:id="rId3" imgW="31013400" imgH="5854700" progId="">
              <p:embed/>
            </p:oleObj>
          </a:graphicData>
        </a:graphic>
      </p:graphicFrame>
      <p:sp>
        <p:nvSpPr>
          <p:cNvPr id="14340" name="Rectangle 4">
            <a:extLst>
              <a:ext uri="{FF2B5EF4-FFF2-40B4-BE49-F238E27FC236}">
                <a16:creationId xmlns:a16="http://schemas.microsoft.com/office/drawing/2014/main" xmlns="" id="{B15A892F-029A-1348-B2B1-2FC83C614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836613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 b="1">
                <a:solidFill>
                  <a:schemeClr val="tx2"/>
                </a:solidFill>
              </a:rPr>
              <a:t>零极点矢量 </a:t>
            </a:r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xmlns="" id="{D1563E95-6003-D544-9ECF-9AE126D65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412875"/>
          <a:ext cx="2760662" cy="1003300"/>
        </p:xfrm>
        <a:graphic>
          <a:graphicData uri="http://schemas.openxmlformats.org/presentationml/2006/ole">
            <p:oleObj spid="_x0000_s13333" r:id="rId4" imgW="34810700" imgH="13462000" progId="">
              <p:embed/>
            </p:oleObj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xmlns="" id="{E97A7708-664C-8149-B33F-201CB48D4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1788" y="2565400"/>
          <a:ext cx="1676400" cy="839788"/>
        </p:xfrm>
        <a:graphic>
          <a:graphicData uri="http://schemas.openxmlformats.org/presentationml/2006/ole">
            <p:oleObj spid="_x0000_s13334" r:id="rId5" imgW="16383000" imgH="7023100" progId="">
              <p:embed/>
            </p:oleObj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xmlns="" id="{60B70550-D6F4-D849-898A-185656E1E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565400"/>
          <a:ext cx="3673475" cy="1122363"/>
        </p:xfrm>
        <a:graphic>
          <a:graphicData uri="http://schemas.openxmlformats.org/presentationml/2006/ole">
            <p:oleObj spid="_x0000_s13335" r:id="rId6" imgW="41833800" imgH="13462000" progId="">
              <p:embed/>
            </p:oleObj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xmlns="" id="{72D3BC8A-24E6-0D41-93BC-F3B7CB0A5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700213"/>
          <a:ext cx="2051050" cy="368300"/>
        </p:xfrm>
        <a:graphic>
          <a:graphicData uri="http://schemas.openxmlformats.org/presentationml/2006/ole">
            <p:oleObj spid="_x0000_s13336" r:id="rId7" imgW="26035000" imgH="4686300" progId="">
              <p:embed/>
            </p:oleObj>
          </a:graphicData>
        </a:graphic>
      </p:graphicFrame>
      <p:sp>
        <p:nvSpPr>
          <p:cNvPr id="14345" name="Rectangle 9">
            <a:extLst>
              <a:ext uri="{FF2B5EF4-FFF2-40B4-BE49-F238E27FC236}">
                <a16:creationId xmlns:a16="http://schemas.microsoft.com/office/drawing/2014/main" xmlns="" id="{26C2D20E-9E6F-FF45-8752-5D95C69A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89363"/>
            <a:ext cx="4465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2. </a:t>
            </a:r>
            <a:r>
              <a:rPr lang="zh-CN" altLang="en-US" b="1">
                <a:solidFill>
                  <a:schemeClr val="tx2"/>
                </a:solidFill>
              </a:rPr>
              <a:t>利用零极点分布分析系统特性 </a:t>
            </a:r>
          </a:p>
        </p:txBody>
      </p:sp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xmlns="" id="{76E351AA-EA17-1F40-A543-76C2F482C145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627313" y="5805488"/>
          <a:ext cx="2124075" cy="554037"/>
        </p:xfrm>
        <a:graphic>
          <a:graphicData uri="http://schemas.openxmlformats.org/presentationml/2006/ole">
            <p:oleObj spid="_x0000_s13337" r:id="rId8" imgW="20193000" imgH="5270500" progId="">
              <p:embed/>
            </p:oleObj>
          </a:graphicData>
        </a:graphic>
      </p:graphicFrame>
      <p:sp>
        <p:nvSpPr>
          <p:cNvPr id="14347" name="Rectangle 11">
            <a:extLst>
              <a:ext uri="{FF2B5EF4-FFF2-40B4-BE49-F238E27FC236}">
                <a16:creationId xmlns:a16="http://schemas.microsoft.com/office/drawing/2014/main" xmlns="" id="{9FCC83AA-5E5D-9249-95D0-34AC7E61F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805488"/>
            <a:ext cx="15843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时域特性</a:t>
            </a:r>
          </a:p>
        </p:txBody>
      </p:sp>
      <p:sp>
        <p:nvSpPr>
          <p:cNvPr id="14348" name="Rectangle 12">
            <a:extLst>
              <a:ext uri="{FF2B5EF4-FFF2-40B4-BE49-F238E27FC236}">
                <a16:creationId xmlns:a16="http://schemas.microsoft.com/office/drawing/2014/main" xmlns="" id="{3CA64B2B-C186-9748-9BD9-32577E128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805488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a </a:t>
            </a:r>
            <a:r>
              <a:rPr lang="zh-CN" altLang="en-US" b="1">
                <a:solidFill>
                  <a:schemeClr val="tx2"/>
                </a:solidFill>
              </a:rPr>
              <a:t>为复数，有震荡。</a:t>
            </a:r>
          </a:p>
        </p:txBody>
      </p:sp>
      <p:pic>
        <p:nvPicPr>
          <p:cNvPr id="14349" name="Picture 13">
            <a:extLst>
              <a:ext uri="{FF2B5EF4-FFF2-40B4-BE49-F238E27FC236}">
                <a16:creationId xmlns:a16="http://schemas.microsoft.com/office/drawing/2014/main" xmlns="" id="{7D7FC248-4926-724C-A83C-B5E401BC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12875"/>
            <a:ext cx="3203575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Rectangle 14">
            <a:extLst>
              <a:ext uri="{FF2B5EF4-FFF2-40B4-BE49-F238E27FC236}">
                <a16:creationId xmlns:a16="http://schemas.microsoft.com/office/drawing/2014/main" xmlns="" id="{B56E86CA-9AC7-5E41-9693-85F1AD0E3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724400"/>
            <a:ext cx="539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ea typeface="仿宋_GB2312" pitchFamily="1" charset="-122"/>
              </a:rPr>
              <a:t>低通</a:t>
            </a:r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xmlns="" id="{D89C2295-97E4-D147-B4EE-B6C039E67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652963"/>
            <a:ext cx="576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ea typeface="仿宋_GB2312" pitchFamily="1" charset="-122"/>
              </a:rPr>
              <a:t>带通</a:t>
            </a:r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xmlns="" id="{65010D4A-E35B-3A42-848B-A3214E61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4652963"/>
            <a:ext cx="50323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ea typeface="仿宋_GB2312" pitchFamily="1" charset="-122"/>
              </a:rPr>
              <a:t>全通</a:t>
            </a:r>
          </a:p>
        </p:txBody>
      </p:sp>
      <p:pic>
        <p:nvPicPr>
          <p:cNvPr id="14353" name="Picture 17">
            <a:extLst>
              <a:ext uri="{FF2B5EF4-FFF2-40B4-BE49-F238E27FC236}">
                <a16:creationId xmlns:a16="http://schemas.microsoft.com/office/drawing/2014/main" xmlns="" id="{AD9F0558-DBEB-2546-98CB-A03839FA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365625"/>
            <a:ext cx="104933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4" name="Picture 18">
            <a:extLst>
              <a:ext uri="{FF2B5EF4-FFF2-40B4-BE49-F238E27FC236}">
                <a16:creationId xmlns:a16="http://schemas.microsoft.com/office/drawing/2014/main" xmlns="" id="{34C0D2EA-B804-1C4F-8851-97B875328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292600"/>
            <a:ext cx="15113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5" name="Rectangle 19">
            <a:extLst>
              <a:ext uri="{FF2B5EF4-FFF2-40B4-BE49-F238E27FC236}">
                <a16:creationId xmlns:a16="http://schemas.microsoft.com/office/drawing/2014/main" xmlns="" id="{8F6D9415-3D7C-4F4C-A9AC-CA927EF1C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868863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频域特性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0" grpId="0" autoUpdateAnimBg="0"/>
      <p:bldP spid="14345" grpId="0" autoUpdateAnimBg="0"/>
      <p:bldP spid="14347" grpId="0" animBg="1" autoUpdateAnimBg="0"/>
      <p:bldP spid="14348" grpId="0" autoUpdateAnimBg="0"/>
      <p:bldP spid="14350" grpId="0" build="p" autoUpdateAnimBg="0"/>
      <p:bldP spid="14351" grpId="0" build="p" autoUpdateAnimBg="0"/>
      <p:bldP spid="14352" grpId="0" build="p" autoUpdateAnimBg="0"/>
      <p:bldP spid="1435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358D80CE-7089-6A4F-86F5-672F9E9B775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179388" y="260350"/>
            <a:ext cx="5399087" cy="504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400" b="1" dirty="0"/>
              <a:t>3. </a:t>
            </a:r>
            <a:r>
              <a:rPr lang="zh-CN" altLang="en-US" sz="2400" b="1" dirty="0"/>
              <a:t>利用单边拉氏变换求系统的全响应</a:t>
            </a:r>
          </a:p>
        </p:txBody>
      </p:sp>
      <p:graphicFrame>
        <p:nvGraphicFramePr>
          <p:cNvPr id="15385" name="Object 25">
            <a:extLst>
              <a:ext uri="{FF2B5EF4-FFF2-40B4-BE49-F238E27FC236}">
                <a16:creationId xmlns:a16="http://schemas.microsoft.com/office/drawing/2014/main" xmlns="" id="{F09B4BA5-B43D-8A48-AA01-276055C74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8" y="1557338"/>
          <a:ext cx="1116012" cy="684212"/>
        </p:xfrm>
        <a:graphic>
          <a:graphicData uri="http://schemas.openxmlformats.org/presentationml/2006/ole">
            <p:oleObj spid="_x0000_s14383" r:id="rId3" imgW="15214600" imgH="7607300" progId="">
              <p:embed/>
            </p:oleObj>
          </a:graphicData>
        </a:graphic>
      </p:graphicFrame>
      <p:graphicFrame>
        <p:nvGraphicFramePr>
          <p:cNvPr id="15386" name="Object 26">
            <a:extLst>
              <a:ext uri="{FF2B5EF4-FFF2-40B4-BE49-F238E27FC236}">
                <a16:creationId xmlns:a16="http://schemas.microsoft.com/office/drawing/2014/main" xmlns="" id="{6DBD5C02-ABFB-FD46-939A-E1C68E769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765175"/>
          <a:ext cx="2447925" cy="684213"/>
        </p:xfrm>
        <a:graphic>
          <a:graphicData uri="http://schemas.openxmlformats.org/presentationml/2006/ole">
            <p:oleObj spid="_x0000_s14384" r:id="rId4" imgW="32473900" imgH="9067800" progId="">
              <p:embed/>
            </p:oleObj>
          </a:graphicData>
        </a:graphic>
      </p:graphicFrame>
      <p:graphicFrame>
        <p:nvGraphicFramePr>
          <p:cNvPr id="15387" name="Object 27">
            <a:extLst>
              <a:ext uri="{FF2B5EF4-FFF2-40B4-BE49-F238E27FC236}">
                <a16:creationId xmlns:a16="http://schemas.microsoft.com/office/drawing/2014/main" xmlns="" id="{CC12F2C7-2929-6E46-A1CD-74DC7B306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557338"/>
          <a:ext cx="2303463" cy="681037"/>
        </p:xfrm>
        <a:graphic>
          <a:graphicData uri="http://schemas.openxmlformats.org/presentationml/2006/ole">
            <p:oleObj spid="_x0000_s14385" r:id="rId5" imgW="33058100" imgH="9067800" progId="">
              <p:embed/>
            </p:oleObj>
          </a:graphicData>
        </a:graphic>
      </p:graphicFrame>
      <p:graphicFrame>
        <p:nvGraphicFramePr>
          <p:cNvPr id="14390" name="Object 54"/>
          <p:cNvGraphicFramePr>
            <a:graphicFrameLocks noChangeAspect="1"/>
          </p:cNvGraphicFramePr>
          <p:nvPr/>
        </p:nvGraphicFramePr>
        <p:xfrm>
          <a:off x="3635896" y="764704"/>
          <a:ext cx="4176464" cy="878272"/>
        </p:xfrm>
        <a:graphic>
          <a:graphicData uri="http://schemas.openxmlformats.org/presentationml/2006/ole">
            <p:oleObj spid="_x0000_s14390" name="Equation" r:id="rId6" imgW="2095500" imgH="419100" progId="Equation.DSMT4">
              <p:embed/>
            </p:oleObj>
          </a:graphicData>
        </a:graphic>
      </p:graphicFrame>
      <p:sp>
        <p:nvSpPr>
          <p:cNvPr id="37" name="Rectangle 4"/>
          <p:cNvSpPr>
            <a:spLocks noRot="1" noChangeArrowheads="1"/>
          </p:cNvSpPr>
          <p:nvPr/>
        </p:nvSpPr>
        <p:spPr bwMode="auto">
          <a:xfrm>
            <a:off x="395536" y="2636912"/>
            <a:ext cx="85328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zh-CN" altLang="en-US" sz="2800" b="1" dirty="0">
                <a:solidFill>
                  <a:srgbClr val="760C04"/>
                </a:solidFill>
                <a:latin typeface="+mj-ea"/>
                <a:ea typeface="+mj-ea"/>
              </a:rPr>
              <a:t>利用单边拉氏变换求解增量线性系统</a:t>
            </a:r>
            <a:r>
              <a:rPr lang="en-US" altLang="zh-CN" sz="2800" b="1" dirty="0">
                <a:solidFill>
                  <a:srgbClr val="760C04"/>
                </a:solidFill>
                <a:latin typeface="+mj-ea"/>
                <a:ea typeface="+mj-ea"/>
              </a:rPr>
              <a:t>:</a:t>
            </a: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79512" y="3501008"/>
            <a:ext cx="43756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某</a:t>
            </a:r>
            <a:r>
              <a:rPr lang="en-US" altLang="zh-CN" sz="28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LTI</a:t>
            </a:r>
            <a:r>
              <a:rPr lang="zh-CN" altLang="en-US" sz="2800" b="1" dirty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系统由微分方程描述</a:t>
            </a: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31912" y="4221088"/>
            <a:ext cx="747031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非零初始条件下，如何求零状态响应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sz="2800" b="1" dirty="0" smtClean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66"/>
                </a:solidFill>
                <a:ea typeface="楷体_GB2312" pitchFamily="49" charset="-122"/>
              </a:rPr>
              <a:t>                                      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零输入响应 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sz="2800" b="1" dirty="0" smtClean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66"/>
                </a:solidFill>
                <a:ea typeface="楷体_GB2312" pitchFamily="49" charset="-122"/>
              </a:rPr>
              <a:t>                                            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全响应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sz="2800" b="1" dirty="0" smtClean="0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66"/>
                </a:solidFill>
                <a:ea typeface="楷体_GB2312" pitchFamily="49" charset="-122"/>
              </a:rPr>
              <a:t>                                            </a:t>
            </a:r>
            <a:r>
              <a:rPr lang="zh-CN" altLang="en-US" sz="2800" b="1" dirty="0" smtClean="0">
                <a:solidFill>
                  <a:srgbClr val="000066"/>
                </a:solidFill>
                <a:ea typeface="楷体_GB2312" pitchFamily="49" charset="-122"/>
              </a:rPr>
              <a:t>系统的单位冲激响应</a:t>
            </a:r>
            <a:endParaRPr lang="zh-CN" altLang="en-US" sz="2800" b="1" dirty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3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5F594BAC-8CF9-134C-9056-E8EE5F2DE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260350"/>
            <a:ext cx="4402137" cy="5048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400" b="1"/>
              <a:t>1</a:t>
            </a:r>
            <a:r>
              <a:rPr lang="zh-CN" altLang="en-US" sz="2400" b="1"/>
              <a:t>、分析信号的抽样与重建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49DB15B8-55E5-9948-81EC-A0469A44F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92150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</a:rPr>
              <a:t>(1) </a:t>
            </a:r>
            <a:r>
              <a:rPr lang="zh-CN" altLang="en-US" b="1">
                <a:solidFill>
                  <a:schemeClr val="tx2"/>
                </a:solidFill>
                <a:latin typeface="宋体" panose="02010600030101010101" pitchFamily="2" charset="-122"/>
              </a:rPr>
              <a:t>分析脉冲序列抽样的频谱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xmlns="" id="{9390422E-4CD2-2F4D-B770-650B514C7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125538"/>
          <a:ext cx="2087562" cy="963612"/>
        </p:xfrm>
        <a:graphic>
          <a:graphicData uri="http://schemas.openxmlformats.org/presentationml/2006/ole">
            <p:oleObj spid="_x0000_s3096" r:id="rId3" imgW="1952898" imgH="971686" progId="PBrush">
              <p:embed/>
            </p:oleObj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xmlns="" id="{7BE9ABA2-D7A1-564D-854F-362DADDC7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412875"/>
          <a:ext cx="1728787" cy="476250"/>
        </p:xfrm>
        <a:graphic>
          <a:graphicData uri="http://schemas.openxmlformats.org/presentationml/2006/ole">
            <p:oleObj spid="_x0000_s3097" r:id="rId4" imgW="22821900" imgH="5562600" progId="">
              <p:embed/>
            </p:oleObj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xmlns="" id="{CFE0461A-5B64-9540-B7AC-AA04B8100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133600"/>
          <a:ext cx="3240087" cy="671513"/>
        </p:xfrm>
        <a:graphic>
          <a:graphicData uri="http://schemas.openxmlformats.org/presentationml/2006/ole">
            <p:oleObj spid="_x0000_s3098" r:id="rId5" imgW="45643800" imgH="8483600" progId="">
              <p:embed/>
            </p:oleObj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xmlns="" id="{7FBC7500-BF04-EF49-86F0-7057E9D02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5088" y="3387725"/>
          <a:ext cx="1436687" cy="693738"/>
        </p:xfrm>
        <a:graphic>
          <a:graphicData uri="http://schemas.openxmlformats.org/presentationml/2006/ole">
            <p:oleObj spid="_x0000_s3099" r:id="rId6" imgW="1386667" imgH="914479" progId="PBrush">
              <p:embed/>
            </p:oleObj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xmlns="" id="{4535E956-B8B6-3D4E-8864-0329DB820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" y="4073525"/>
          <a:ext cx="3552825" cy="592138"/>
        </p:xfrm>
        <a:graphic>
          <a:graphicData uri="http://schemas.openxmlformats.org/presentationml/2006/ole">
            <p:oleObj spid="_x0000_s3100" r:id="rId7" imgW="3429297" imgH="914479" progId="PBrush">
              <p:embed/>
            </p:oleObj>
          </a:graphicData>
        </a:graphic>
      </p:graphicFrame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xmlns="" id="{7393044E-363E-F949-92BB-098F6CCAB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4683125"/>
          <a:ext cx="3808413" cy="701675"/>
        </p:xfrm>
        <a:graphic>
          <a:graphicData uri="http://schemas.openxmlformats.org/presentationml/2006/ole">
            <p:oleObj spid="_x0000_s3101" r:id="rId8" imgW="3352381" imgH="1013333" progId="PBrush">
              <p:embed/>
            </p:oleObj>
          </a:graphicData>
        </a:graphic>
      </p:graphicFrame>
      <p:graphicFrame>
        <p:nvGraphicFramePr>
          <p:cNvPr id="4106" name="Object 10">
            <a:extLst>
              <a:ext uri="{FF2B5EF4-FFF2-40B4-BE49-F238E27FC236}">
                <a16:creationId xmlns:a16="http://schemas.microsoft.com/office/drawing/2014/main" xmlns="" id="{6600E30B-2EB1-FD4F-BD9E-88CC58CFA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5445125"/>
          <a:ext cx="3889375" cy="995363"/>
        </p:xfrm>
        <a:graphic>
          <a:graphicData uri="http://schemas.openxmlformats.org/presentationml/2006/ole">
            <p:oleObj spid="_x0000_s3102" r:id="rId9" imgW="3231160" imgH="1371719" progId="PBrush">
              <p:embed/>
            </p:oleObj>
          </a:graphicData>
        </a:graphic>
      </p:graphicFrame>
      <p:graphicFrame>
        <p:nvGraphicFramePr>
          <p:cNvPr id="4107" name="Object 11">
            <a:extLst>
              <a:ext uri="{FF2B5EF4-FFF2-40B4-BE49-F238E27FC236}">
                <a16:creationId xmlns:a16="http://schemas.microsoft.com/office/drawing/2014/main" xmlns="" id="{35F3F9D8-AB40-F144-83C3-473FBFCDA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663" y="2935288"/>
          <a:ext cx="3414712" cy="414337"/>
        </p:xfrm>
        <a:graphic>
          <a:graphicData uri="http://schemas.openxmlformats.org/presentationml/2006/ole">
            <p:oleObj spid="_x0000_s3103" r:id="rId10" imgW="44475400" imgH="5270500" progId="">
              <p:embed/>
            </p:oleObj>
          </a:graphicData>
        </a:graphic>
      </p:graphicFrame>
      <p:sp>
        <p:nvSpPr>
          <p:cNvPr id="4108" name="Rectangle 12">
            <a:extLst>
              <a:ext uri="{FF2B5EF4-FFF2-40B4-BE49-F238E27FC236}">
                <a16:creationId xmlns:a16="http://schemas.microsoft.com/office/drawing/2014/main" xmlns="" id="{CEEB7535-DA6B-3141-AF5E-017129F5F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33375"/>
            <a:ext cx="4105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</a:rPr>
              <a:t>(2) </a:t>
            </a:r>
            <a:r>
              <a:rPr lang="zh-CN" altLang="en-US" b="1">
                <a:solidFill>
                  <a:schemeClr val="tx2"/>
                </a:solidFill>
                <a:latin typeface="宋体" panose="02010600030101010101" pitchFamily="2" charset="-122"/>
              </a:rPr>
              <a:t>分析信号重建</a:t>
            </a:r>
          </a:p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宋体" panose="02010600030101010101" pitchFamily="2" charset="-122"/>
              </a:rPr>
              <a:t>   对系统频率特性的要求</a:t>
            </a:r>
          </a:p>
        </p:txBody>
      </p:sp>
      <p:sp>
        <p:nvSpPr>
          <p:cNvPr id="4109" name="AutoShape 13">
            <a:extLst>
              <a:ext uri="{FF2B5EF4-FFF2-40B4-BE49-F238E27FC236}">
                <a16:creationId xmlns:a16="http://schemas.microsoft.com/office/drawing/2014/main" xmlns="" id="{00F19A29-1C29-644B-9E61-12288E744E45}"/>
              </a:ext>
            </a:extLst>
          </p:cNvPr>
          <p:cNvSpPr>
            <a:spLocks/>
          </p:cNvSpPr>
          <p:nvPr/>
        </p:nvSpPr>
        <p:spPr bwMode="auto">
          <a:xfrm>
            <a:off x="4714875" y="1268413"/>
            <a:ext cx="82550" cy="939800"/>
          </a:xfrm>
          <a:prstGeom prst="leftBrace">
            <a:avLst>
              <a:gd name="adj1" fmla="val 94872"/>
              <a:gd name="adj2" fmla="val 50000"/>
            </a:avLst>
          </a:prstGeom>
          <a:solidFill>
            <a:srgbClr val="CCEC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xmlns="" id="{6C30E77A-29EE-F540-B757-8257892C0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268413"/>
            <a:ext cx="3241675" cy="457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零阶保持抽样的重建</a:t>
            </a:r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xmlns="" id="{6C943A6F-2A54-0D49-9088-67CB4FFD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773238"/>
            <a:ext cx="2992437" cy="457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带限信号的内插重建</a:t>
            </a:r>
          </a:p>
        </p:txBody>
      </p:sp>
      <p:graphicFrame>
        <p:nvGraphicFramePr>
          <p:cNvPr id="4112" name="Object 16">
            <a:extLst>
              <a:ext uri="{FF2B5EF4-FFF2-40B4-BE49-F238E27FC236}">
                <a16:creationId xmlns:a16="http://schemas.microsoft.com/office/drawing/2014/main" xmlns="" id="{CABC1122-E587-AC4A-9969-4629DAD6B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706813"/>
          <a:ext cx="2376487" cy="874712"/>
        </p:xfrm>
        <a:graphic>
          <a:graphicData uri="http://schemas.openxmlformats.org/presentationml/2006/ole">
            <p:oleObj spid="_x0000_s3104" r:id="rId11" imgW="37452300" imgH="11112500" progId="">
              <p:embed/>
            </p:oleObj>
          </a:graphicData>
        </a:graphic>
      </p:graphicFrame>
      <p:sp>
        <p:nvSpPr>
          <p:cNvPr id="4113" name="Rectangle 17">
            <a:extLst>
              <a:ext uri="{FF2B5EF4-FFF2-40B4-BE49-F238E27FC236}">
                <a16:creationId xmlns:a16="http://schemas.microsoft.com/office/drawing/2014/main" xmlns="" id="{9C24E39A-CF76-7F4E-9AF6-42EBD9616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2205038"/>
            <a:ext cx="457200" cy="155257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ea typeface="仿宋_GB2312" pitchFamily="1" charset="-122"/>
              </a:rPr>
              <a:t>等效低通</a:t>
            </a:r>
          </a:p>
        </p:txBody>
      </p:sp>
      <p:graphicFrame>
        <p:nvGraphicFramePr>
          <p:cNvPr id="4114" name="Object 18">
            <a:extLst>
              <a:ext uri="{FF2B5EF4-FFF2-40B4-BE49-F238E27FC236}">
                <a16:creationId xmlns:a16="http://schemas.microsoft.com/office/drawing/2014/main" xmlns="" id="{06DB89FB-459F-094B-92B0-389110A16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3933825"/>
          <a:ext cx="1981200" cy="431800"/>
        </p:xfrm>
        <a:graphic>
          <a:graphicData uri="http://schemas.openxmlformats.org/presentationml/2006/ole">
            <p:oleObj spid="_x0000_s3105" r:id="rId12" imgW="27800300" imgH="5270500" progId="">
              <p:embed/>
            </p:oleObj>
          </a:graphicData>
        </a:graphic>
      </p:graphicFrame>
      <p:sp>
        <p:nvSpPr>
          <p:cNvPr id="4115" name="Rectangle 19">
            <a:extLst>
              <a:ext uri="{FF2B5EF4-FFF2-40B4-BE49-F238E27FC236}">
                <a16:creationId xmlns:a16="http://schemas.microsoft.com/office/drawing/2014/main" xmlns="" id="{EAFFEB8E-6B03-7247-9AC4-95C22CBE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652963"/>
            <a:ext cx="4643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满足信号重建的最小抽样频率是</a:t>
            </a:r>
          </a:p>
        </p:txBody>
      </p:sp>
      <p:sp>
        <p:nvSpPr>
          <p:cNvPr id="4116" name="Rectangle 20">
            <a:extLst>
              <a:ext uri="{FF2B5EF4-FFF2-40B4-BE49-F238E27FC236}">
                <a16:creationId xmlns:a16="http://schemas.microsoft.com/office/drawing/2014/main" xmlns="" id="{F2826F72-9C6F-F143-A979-EF42D5553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89588"/>
            <a:ext cx="2376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ea typeface="仿宋_GB2312" pitchFamily="1" charset="-122"/>
              </a:rPr>
              <a:t>满足信号重建的最大抽样间隔是</a:t>
            </a:r>
          </a:p>
        </p:txBody>
      </p:sp>
      <p:graphicFrame>
        <p:nvGraphicFramePr>
          <p:cNvPr id="4117" name="Object 21">
            <a:extLst>
              <a:ext uri="{FF2B5EF4-FFF2-40B4-BE49-F238E27FC236}">
                <a16:creationId xmlns:a16="http://schemas.microsoft.com/office/drawing/2014/main" xmlns="" id="{9F0F56ED-D19E-8A41-809D-56E032D8F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1850" y="5157788"/>
          <a:ext cx="2165350" cy="403225"/>
        </p:xfrm>
        <a:graphic>
          <a:graphicData uri="http://schemas.openxmlformats.org/presentationml/2006/ole">
            <p:oleObj spid="_x0000_s3106" r:id="rId13" imgW="31305500" imgH="5270500" progId="">
              <p:embed/>
            </p:oleObj>
          </a:graphicData>
        </a:graphic>
      </p:graphicFrame>
      <p:graphicFrame>
        <p:nvGraphicFramePr>
          <p:cNvPr id="4118" name="Object 22">
            <a:extLst>
              <a:ext uri="{FF2B5EF4-FFF2-40B4-BE49-F238E27FC236}">
                <a16:creationId xmlns:a16="http://schemas.microsoft.com/office/drawing/2014/main" xmlns="" id="{0426A2A4-4766-654B-B8C0-10C843DC7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5445125"/>
          <a:ext cx="1536700" cy="804863"/>
        </p:xfrm>
        <a:graphic>
          <a:graphicData uri="http://schemas.openxmlformats.org/presentationml/2006/ole">
            <p:oleObj spid="_x0000_s3107" r:id="rId14" imgW="19011900" imgH="9944100" progId="">
              <p:embed/>
            </p:oleObj>
          </a:graphicData>
        </a:graphic>
      </p:graphicFrame>
      <p:pic>
        <p:nvPicPr>
          <p:cNvPr id="4119" name="Picture 23">
            <a:extLst>
              <a:ext uri="{FF2B5EF4-FFF2-40B4-BE49-F238E27FC236}">
                <a16:creationId xmlns:a16="http://schemas.microsoft.com/office/drawing/2014/main" xmlns="" id="{58670631-7396-444D-B8EE-57100496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276475"/>
            <a:ext cx="431958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/>
      <p:bldP spid="4108" grpId="0" build="p" autoUpdateAnimBg="0"/>
      <p:bldP spid="4109" grpId="0" animBg="1"/>
      <p:bldP spid="4110" grpId="0" animBg="1" autoUpdateAnimBg="0"/>
      <p:bldP spid="4111" grpId="0" animBg="1" autoUpdateAnimBg="0"/>
      <p:bldP spid="4113" grpId="0" animBg="1" autoUpdateAnimBg="0"/>
      <p:bldP spid="4115" grpId="0" build="p" autoUpdateAnimBg="0"/>
      <p:bldP spid="411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2D339066-A4FC-6445-9C5C-5E424077E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4762500" cy="4905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400" b="1"/>
              <a:t>2</a:t>
            </a:r>
            <a:r>
              <a:rPr lang="zh-CN" altLang="en-US" sz="2400" b="1"/>
              <a:t>、分析信号的传输与恢复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082DF316-3F72-BB44-9177-B8B5AC88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36613"/>
            <a:ext cx="405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ea typeface="仿宋_GB2312" pitchFamily="1" charset="-122"/>
              </a:rPr>
              <a:t>(1)</a:t>
            </a:r>
            <a:r>
              <a:rPr lang="zh-CN" altLang="en-US" b="1">
                <a:solidFill>
                  <a:schemeClr val="tx2"/>
                </a:solidFill>
                <a:ea typeface="仿宋_GB2312" pitchFamily="1" charset="-122"/>
              </a:rPr>
              <a:t>正弦幅度调制与同步解调 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xmlns="" id="{F8A5E9AF-9834-BB4D-B640-66833C57D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60350"/>
          <a:ext cx="1828800" cy="923925"/>
        </p:xfrm>
        <a:graphic>
          <a:graphicData uri="http://schemas.openxmlformats.org/presentationml/2006/ole">
            <p:oleObj spid="_x0000_s4117" r:id="rId3" imgW="1828571" imgH="923810" progId="PBrush">
              <p:embed/>
            </p:oleObj>
          </a:graphicData>
        </a:graphic>
      </p:graphicFrame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xmlns="" id="{70B90B34-542C-CA49-A691-67AE68DE0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341438"/>
          <a:ext cx="3529013" cy="468312"/>
        </p:xfrm>
        <a:graphic>
          <a:graphicData uri="http://schemas.openxmlformats.org/presentationml/2006/ole">
            <p:oleObj spid="_x0000_s4118" r:id="rId4" imgW="39789100" imgH="5270500" progId="">
              <p:embed/>
            </p:oleObj>
          </a:graphicData>
        </a:graphic>
      </p:graphicFrame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xmlns="" id="{7E74AE05-44D8-A34A-BA46-F176E1431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916113"/>
          <a:ext cx="3384550" cy="563562"/>
        </p:xfrm>
        <a:graphic>
          <a:graphicData uri="http://schemas.openxmlformats.org/presentationml/2006/ole">
            <p:oleObj spid="_x0000_s4119" r:id="rId5" imgW="38036500" imgH="5562600" progId="">
              <p:embed/>
            </p:oleObj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xmlns="" id="{4B071392-1053-2543-A24E-2D9049816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565400"/>
          <a:ext cx="3743325" cy="550863"/>
        </p:xfrm>
        <a:graphic>
          <a:graphicData uri="http://schemas.openxmlformats.org/presentationml/2006/ole">
            <p:oleObj spid="_x0000_s4120" r:id="rId6" imgW="47396400" imgH="6146800" progId="">
              <p:embed/>
            </p:oleObj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xmlns="" id="{627A4AB7-9D03-1E45-A51B-193356C3E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4638" y="2392363"/>
          <a:ext cx="2514600" cy="604837"/>
        </p:xfrm>
        <a:graphic>
          <a:graphicData uri="http://schemas.openxmlformats.org/presentationml/2006/ole">
            <p:oleObj spid="_x0000_s4121" r:id="rId7" imgW="2986667" imgH="990686" progId="PBrush">
              <p:embed/>
            </p:oleObj>
          </a:graphicData>
        </a:graphic>
      </p:graphicFrame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xmlns="" id="{506E15EF-F4C0-F048-8FC7-066063E6E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2188" y="3192463"/>
          <a:ext cx="3611562" cy="741362"/>
        </p:xfrm>
        <a:graphic>
          <a:graphicData uri="http://schemas.openxmlformats.org/presentationml/2006/ole">
            <p:oleObj spid="_x0000_s4122" r:id="rId8" imgW="4374259" imgH="1265030" progId="PBrush">
              <p:embed/>
            </p:oleObj>
          </a:graphicData>
        </a:graphic>
      </p:graphicFrame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xmlns="" id="{DE360F2F-407F-5744-871C-DC07D12BD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1387475"/>
          <a:ext cx="1552575" cy="817563"/>
        </p:xfrm>
        <a:graphic>
          <a:graphicData uri="http://schemas.openxmlformats.org/presentationml/2006/ole">
            <p:oleObj spid="_x0000_s4123" r:id="rId9" imgW="1781424" imgH="952633" progId="PBrush">
              <p:embed/>
            </p:oleObj>
          </a:graphicData>
        </a:graphic>
      </p:graphicFrame>
      <p:graphicFrame>
        <p:nvGraphicFramePr>
          <p:cNvPr id="5131" name="Object 11">
            <a:extLst>
              <a:ext uri="{FF2B5EF4-FFF2-40B4-BE49-F238E27FC236}">
                <a16:creationId xmlns:a16="http://schemas.microsoft.com/office/drawing/2014/main" xmlns="" id="{B5379A76-7131-D848-AF87-6C078265A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4013" y="5084763"/>
          <a:ext cx="4945062" cy="1008062"/>
        </p:xfrm>
        <a:graphic>
          <a:graphicData uri="http://schemas.openxmlformats.org/presentationml/2006/ole">
            <p:oleObj spid="_x0000_s4124" r:id="rId10" imgW="4488569" imgH="1036410" progId="PBrush">
              <p:embed/>
            </p:oleObj>
          </a:graphicData>
        </a:graphic>
      </p:graphicFrame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xmlns="" id="{0E34EBCC-82A8-C94B-89E0-7C8795B35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149725"/>
          <a:ext cx="5105400" cy="738188"/>
        </p:xfrm>
        <a:graphic>
          <a:graphicData uri="http://schemas.openxmlformats.org/presentationml/2006/ole">
            <p:oleObj spid="_x0000_s4125" r:id="rId11" imgW="4904762" imgH="1495634" progId="PBrush">
              <p:embed/>
            </p:oleObj>
          </a:graphicData>
        </a:graphic>
      </p:graphicFrame>
      <p:graphicFrame>
        <p:nvGraphicFramePr>
          <p:cNvPr id="5133" name="Object 13">
            <a:extLst>
              <a:ext uri="{FF2B5EF4-FFF2-40B4-BE49-F238E27FC236}">
                <a16:creationId xmlns:a16="http://schemas.microsoft.com/office/drawing/2014/main" xmlns="" id="{8CFC7892-D912-644A-AEDF-0C425DBAA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260350"/>
          <a:ext cx="1581150" cy="904875"/>
        </p:xfrm>
        <a:graphic>
          <a:graphicData uri="http://schemas.openxmlformats.org/presentationml/2006/ole">
            <p:oleObj spid="_x0000_s4126" r:id="rId12" imgW="1580952" imgH="905001" progId="PBrush">
              <p:embed/>
            </p:oleObj>
          </a:graphicData>
        </a:graphic>
      </p:graphicFrame>
      <p:graphicFrame>
        <p:nvGraphicFramePr>
          <p:cNvPr id="5134" name="Object 14">
            <a:extLst>
              <a:ext uri="{FF2B5EF4-FFF2-40B4-BE49-F238E27FC236}">
                <a16:creationId xmlns:a16="http://schemas.microsoft.com/office/drawing/2014/main" xmlns="" id="{20D6E0A3-30D5-CB48-9557-158F18BA5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284538"/>
          <a:ext cx="2519363" cy="506412"/>
        </p:xfrm>
        <a:graphic>
          <a:graphicData uri="http://schemas.openxmlformats.org/presentationml/2006/ole">
            <p:oleObj spid="_x0000_s4127" r:id="rId13" imgW="27495500" imgH="5562600" progId="">
              <p:embed/>
            </p:oleObj>
          </a:graphicData>
        </a:graphic>
      </p:graphicFrame>
      <p:graphicFrame>
        <p:nvGraphicFramePr>
          <p:cNvPr id="5135" name="Object 15">
            <a:extLst>
              <a:ext uri="{FF2B5EF4-FFF2-40B4-BE49-F238E27FC236}">
                <a16:creationId xmlns:a16="http://schemas.microsoft.com/office/drawing/2014/main" xmlns="" id="{6215572E-A980-1A4D-8AC4-FE8F7EE42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933825"/>
          <a:ext cx="2881313" cy="522288"/>
        </p:xfrm>
        <a:graphic>
          <a:graphicData uri="http://schemas.openxmlformats.org/presentationml/2006/ole">
            <p:oleObj spid="_x0000_s4128" r:id="rId14" imgW="33934400" imgH="6146800" progId="">
              <p:embed/>
            </p:oleObj>
          </a:graphicData>
        </a:graphic>
      </p:graphicFrame>
      <p:graphicFrame>
        <p:nvGraphicFramePr>
          <p:cNvPr id="5136" name="Object 16">
            <a:extLst>
              <a:ext uri="{FF2B5EF4-FFF2-40B4-BE49-F238E27FC236}">
                <a16:creationId xmlns:a16="http://schemas.microsoft.com/office/drawing/2014/main" xmlns="" id="{D36AF189-12A3-E949-869F-DBAE2EFA1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08500"/>
          <a:ext cx="854075" cy="401638"/>
        </p:xfrm>
        <a:graphic>
          <a:graphicData uri="http://schemas.openxmlformats.org/presentationml/2006/ole">
            <p:oleObj spid="_x0000_s4129" r:id="rId15" imgW="11112500" imgH="4686300" progId="">
              <p:embed/>
            </p:oleObj>
          </a:graphicData>
        </a:graphic>
      </p:graphicFrame>
      <p:graphicFrame>
        <p:nvGraphicFramePr>
          <p:cNvPr id="5137" name="Object 17">
            <a:extLst>
              <a:ext uri="{FF2B5EF4-FFF2-40B4-BE49-F238E27FC236}">
                <a16:creationId xmlns:a16="http://schemas.microsoft.com/office/drawing/2014/main" xmlns="" id="{3E46182D-2F29-444F-B68C-7911B8E6B5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734050"/>
          <a:ext cx="4140200" cy="511175"/>
        </p:xfrm>
        <a:graphic>
          <a:graphicData uri="http://schemas.openxmlformats.org/presentationml/2006/ole">
            <p:oleObj spid="_x0000_s4130" r:id="rId16" imgW="65532000" imgH="6146800" progId="">
              <p:embed/>
            </p:oleObj>
          </a:graphicData>
        </a:graphic>
      </p:graphicFrame>
      <p:sp>
        <p:nvSpPr>
          <p:cNvPr id="5138" name="Rectangle 18">
            <a:extLst>
              <a:ext uri="{FF2B5EF4-FFF2-40B4-BE49-F238E27FC236}">
                <a16:creationId xmlns:a16="http://schemas.microsoft.com/office/drawing/2014/main" xmlns="" id="{4BB5F585-F45D-6C47-9761-F5BAF20C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1438"/>
            <a:ext cx="104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2"/>
                </a:solidFill>
                <a:ea typeface="仿宋_GB2312" pitchFamily="1" charset="-122"/>
              </a:rPr>
              <a:t>调制</a:t>
            </a:r>
          </a:p>
        </p:txBody>
      </p:sp>
      <p:sp>
        <p:nvSpPr>
          <p:cNvPr id="5139" name="Rectangle 19">
            <a:extLst>
              <a:ext uri="{FF2B5EF4-FFF2-40B4-BE49-F238E27FC236}">
                <a16:creationId xmlns:a16="http://schemas.microsoft.com/office/drawing/2014/main" xmlns="" id="{CE104C21-8DFE-0748-9839-81A875D80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5313"/>
            <a:ext cx="90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2"/>
                </a:solidFill>
                <a:ea typeface="仿宋_GB2312" pitchFamily="1" charset="-122"/>
              </a:rPr>
              <a:t>解调</a:t>
            </a:r>
          </a:p>
        </p:txBody>
      </p:sp>
      <p:graphicFrame>
        <p:nvGraphicFramePr>
          <p:cNvPr id="5140" name="Object 20">
            <a:extLst>
              <a:ext uri="{FF2B5EF4-FFF2-40B4-BE49-F238E27FC236}">
                <a16:creationId xmlns:a16="http://schemas.microsoft.com/office/drawing/2014/main" xmlns="" id="{AE793C19-357D-1E4D-A98E-FBA8B21119C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5013325"/>
          <a:ext cx="4140200" cy="576263"/>
        </p:xfrm>
        <a:graphic>
          <a:graphicData uri="http://schemas.openxmlformats.org/presentationml/2006/ole">
            <p:oleObj spid="_x0000_s4131" r:id="rId17" imgW="56756300" imgH="6146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  <p:bldP spid="5138" grpId="0" build="p" autoUpdateAnimBg="0"/>
      <p:bldP spid="513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BF9B91E1-07C3-5343-A4B3-D8A748D37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49275"/>
            <a:ext cx="3382962" cy="4905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buClr>
                <a:schemeClr val="accent2"/>
              </a:buClr>
            </a:pPr>
            <a:r>
              <a:rPr lang="zh-CN" altLang="en-US" sz="2400" b="1"/>
              <a:t> </a:t>
            </a:r>
            <a:r>
              <a:rPr lang="en-US" altLang="zh-CN" sz="2400" b="1"/>
              <a:t>(2) </a:t>
            </a:r>
            <a:r>
              <a:rPr lang="zh-CN" altLang="en-US" sz="2400" b="1"/>
              <a:t>频分复用方式传输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xmlns="" id="{EFF44FE1-2059-0E40-9E1E-890DFE75E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765175"/>
          <a:ext cx="3640137" cy="3033713"/>
        </p:xfrm>
        <a:graphic>
          <a:graphicData uri="http://schemas.openxmlformats.org/presentationml/2006/ole">
            <p:oleObj spid="_x0000_s5125" r:id="rId3" imgW="3200000" imgH="2914286" progId="PBrush">
              <p:embed/>
            </p:oleObj>
          </a:graphicData>
        </a:graphic>
      </p:graphicFrame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xmlns="" id="{CE0CDB7B-F63C-C845-AEDE-15EFDE58B18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68313" y="4365625"/>
          <a:ext cx="7921625" cy="1381125"/>
        </p:xfrm>
        <a:graphic>
          <a:graphicData uri="http://schemas.openxmlformats.org/presentationml/2006/ole">
            <p:oleObj spid="_x0000_s5126" r:id="rId4" imgW="5409524" imgH="94285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5973592D-E81A-4845-839D-E4A1BFFFC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333375"/>
            <a:ext cx="3816548" cy="4905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400" b="1" dirty="0"/>
              <a:t>3</a:t>
            </a:r>
            <a:r>
              <a:rPr lang="zh-CN" altLang="en-US" sz="2400" b="1" dirty="0"/>
              <a:t>、脉冲幅度</a:t>
            </a:r>
            <a:r>
              <a:rPr lang="zh-CN" altLang="en-US" sz="2400" b="1" dirty="0" smtClean="0"/>
              <a:t>调制（了解）</a:t>
            </a:r>
            <a:endParaRPr lang="zh-CN" altLang="en-US" sz="2400" b="1" dirty="0"/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xmlns="" id="{A3DB7800-E9CF-F44E-A5B6-AD2DB0A8A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920" y="260648"/>
          <a:ext cx="1584325" cy="382588"/>
        </p:xfrm>
        <a:graphic>
          <a:graphicData uri="http://schemas.openxmlformats.org/presentationml/2006/ole">
            <p:oleObj spid="_x0000_s6161" r:id="rId3" imgW="19596100" imgH="4686300" progId="">
              <p:embed/>
            </p:oleObj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xmlns="" id="{69C0D7D9-B1E4-DE4E-8B44-C331A7AD7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908050"/>
          <a:ext cx="3168650" cy="785813"/>
        </p:xfrm>
        <a:graphic>
          <a:graphicData uri="http://schemas.openxmlformats.org/presentationml/2006/ole">
            <p:oleObj spid="_x0000_s6162" r:id="rId4" imgW="40081200" imgH="9944100" progId="">
              <p:embed/>
            </p:oleObj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xmlns="" id="{F4DC0476-8987-CB48-BA8B-CE2914663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773238"/>
          <a:ext cx="3097213" cy="452437"/>
        </p:xfrm>
        <a:graphic>
          <a:graphicData uri="http://schemas.openxmlformats.org/presentationml/2006/ole">
            <p:oleObj spid="_x0000_s6163" r:id="rId5" imgW="38036500" imgH="5562600" progId="">
              <p:embed/>
            </p:oleObj>
          </a:graphicData>
        </a:graphic>
      </p:graphicFrame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xmlns="" id="{354B2D15-F4ED-AB4A-83EE-81B23882F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700213"/>
          <a:ext cx="2305050" cy="758825"/>
        </p:xfrm>
        <a:graphic>
          <a:graphicData uri="http://schemas.openxmlformats.org/presentationml/2006/ole">
            <p:oleObj spid="_x0000_s6164" r:id="rId6" imgW="31305500" imgH="9944100" progId="">
              <p:embed/>
            </p:oleObj>
          </a:graphicData>
        </a:graphic>
      </p:graphicFrame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xmlns="" id="{9AED405F-1DB2-DD4D-920A-1796133B7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2492375"/>
          <a:ext cx="1295400" cy="461963"/>
        </p:xfrm>
        <a:graphic>
          <a:graphicData uri="http://schemas.openxmlformats.org/presentationml/2006/ole">
            <p:oleObj spid="_x0000_s6165" r:id="rId7" imgW="14046200" imgH="5562600" progId="">
              <p:embed/>
            </p:oleObj>
          </a:graphicData>
        </a:graphic>
      </p:graphicFrame>
      <p:sp>
        <p:nvSpPr>
          <p:cNvPr id="7176" name="Rectangle 8">
            <a:extLst>
              <a:ext uri="{FF2B5EF4-FFF2-40B4-BE49-F238E27FC236}">
                <a16:creationId xmlns:a16="http://schemas.microsoft.com/office/drawing/2014/main" xmlns="" id="{6E7A9075-2CAE-BF4C-95FB-9BDF5597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49500"/>
            <a:ext cx="2017713" cy="457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</a:pPr>
            <a:r>
              <a:rPr lang="zh-CN" altLang="en-US" b="1">
                <a:solidFill>
                  <a:schemeClr val="tx2"/>
                </a:solidFill>
                <a:ea typeface="仿宋_GB2312" pitchFamily="1" charset="-122"/>
              </a:rPr>
              <a:t> 时分复用</a:t>
            </a:r>
          </a:p>
        </p:txBody>
      </p:sp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xmlns="" id="{22A31EE1-58D7-8248-93D6-A2618B6BB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1341438"/>
          <a:ext cx="2862262" cy="793750"/>
        </p:xfrm>
        <a:graphic>
          <a:graphicData uri="http://schemas.openxmlformats.org/presentationml/2006/ole">
            <p:oleObj spid="_x0000_s6166" r:id="rId8" imgW="3718095" imgH="1516190" progId="PBrush">
              <p:embed/>
            </p:oleObj>
          </a:graphicData>
        </a:graphic>
      </p:graphicFrame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xmlns="" id="{4886A4F6-8A9D-8B44-9CC1-894EDF4C22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1888" y="549275"/>
          <a:ext cx="2725737" cy="688975"/>
        </p:xfrm>
        <a:graphic>
          <a:graphicData uri="http://schemas.openxmlformats.org/presentationml/2006/ole">
            <p:oleObj spid="_x0000_s6167" r:id="rId9" imgW="3718095" imgH="1188823" progId="PBrush">
              <p:embed/>
            </p:oleObj>
          </a:graphicData>
        </a:graphic>
      </p:graphicFrame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xmlns="" id="{6EA92EFB-7D86-FF40-88EF-5CBCD479A2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9675" y="2276475"/>
          <a:ext cx="2782888" cy="720725"/>
        </p:xfrm>
        <a:graphic>
          <a:graphicData uri="http://schemas.openxmlformats.org/presentationml/2006/ole">
            <p:oleObj spid="_x0000_s6168" r:id="rId10" imgW="3665538" imgH="1287619" progId="PBrush">
              <p:embed/>
            </p:oleObj>
          </a:graphicData>
        </a:graphic>
      </p:graphicFrame>
      <p:graphicFrame>
        <p:nvGraphicFramePr>
          <p:cNvPr id="7180" name="Object 12">
            <a:extLst>
              <a:ext uri="{FF2B5EF4-FFF2-40B4-BE49-F238E27FC236}">
                <a16:creationId xmlns:a16="http://schemas.microsoft.com/office/drawing/2014/main" xmlns="" id="{98404D38-8CCF-3446-ACCB-C516C30FD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3068638"/>
          <a:ext cx="1295400" cy="885825"/>
        </p:xfrm>
        <a:graphic>
          <a:graphicData uri="http://schemas.openxmlformats.org/presentationml/2006/ole">
            <p:oleObj spid="_x0000_s6169" r:id="rId11" imgW="1684166" imgH="1348857" progId="PBrush">
              <p:embed/>
            </p:oleObj>
          </a:graphicData>
        </a:graphic>
      </p:graphicFrame>
      <p:graphicFrame>
        <p:nvGraphicFramePr>
          <p:cNvPr id="7181" name="Object 13">
            <a:extLst>
              <a:ext uri="{FF2B5EF4-FFF2-40B4-BE49-F238E27FC236}">
                <a16:creationId xmlns:a16="http://schemas.microsoft.com/office/drawing/2014/main" xmlns="" id="{0D1A0B84-AA75-F643-BFDB-9CF026683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076700"/>
          <a:ext cx="3521075" cy="1131888"/>
        </p:xfrm>
        <a:graphic>
          <a:graphicData uri="http://schemas.openxmlformats.org/presentationml/2006/ole">
            <p:oleObj spid="_x0000_s6170" r:id="rId12" imgW="3825572" imgH="1440305" progId="PBrush">
              <p:embed/>
            </p:oleObj>
          </a:graphicData>
        </a:graphic>
      </p:graphicFrame>
      <p:graphicFrame>
        <p:nvGraphicFramePr>
          <p:cNvPr id="7182" name="Object 14">
            <a:extLst>
              <a:ext uri="{FF2B5EF4-FFF2-40B4-BE49-F238E27FC236}">
                <a16:creationId xmlns:a16="http://schemas.microsoft.com/office/drawing/2014/main" xmlns="" id="{6C7FED1D-06C1-5249-8E44-6E8D144DD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5229225"/>
          <a:ext cx="3733800" cy="1171575"/>
        </p:xfrm>
        <a:graphic>
          <a:graphicData uri="http://schemas.openxmlformats.org/presentationml/2006/ole">
            <p:oleObj spid="_x0000_s6171" r:id="rId13" imgW="4115157" imgH="1516190" progId="PBrush">
              <p:embed/>
            </p:oleObj>
          </a:graphicData>
        </a:graphic>
      </p:graphicFrame>
      <p:graphicFrame>
        <p:nvGraphicFramePr>
          <p:cNvPr id="7183" name="Object 15">
            <a:extLst>
              <a:ext uri="{FF2B5EF4-FFF2-40B4-BE49-F238E27FC236}">
                <a16:creationId xmlns:a16="http://schemas.microsoft.com/office/drawing/2014/main" xmlns="" id="{1EAA43F1-50EC-D24B-8060-9A4138E07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765175"/>
          <a:ext cx="1852613" cy="852488"/>
        </p:xfrm>
        <a:graphic>
          <a:graphicData uri="http://schemas.openxmlformats.org/presentationml/2006/ole">
            <p:oleObj spid="_x0000_s6172" r:id="rId14" imgW="1257476" imgH="724001" progId="PBrush">
              <p:embed/>
            </p:oleObj>
          </a:graphicData>
        </a:graphic>
      </p:graphicFrame>
      <p:graphicFrame>
        <p:nvGraphicFramePr>
          <p:cNvPr id="7184" name="Object 16">
            <a:extLst>
              <a:ext uri="{FF2B5EF4-FFF2-40B4-BE49-F238E27FC236}">
                <a16:creationId xmlns:a16="http://schemas.microsoft.com/office/drawing/2014/main" xmlns="" id="{76BF9FE2-9984-944F-8385-BAEB970E976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68313" y="2997200"/>
          <a:ext cx="4152900" cy="3275013"/>
        </p:xfrm>
        <a:graphic>
          <a:graphicData uri="http://schemas.openxmlformats.org/presentationml/2006/ole">
            <p:oleObj spid="_x0000_s6173" r:id="rId15" imgW="4153260" imgH="406943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  <p:bldP spid="717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xmlns="" id="{87804B36-6B12-2749-8B99-BD41114B4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213100"/>
          <a:ext cx="1712912" cy="792163"/>
        </p:xfrm>
        <a:graphic>
          <a:graphicData uri="http://schemas.openxmlformats.org/presentationml/2006/ole">
            <p:oleObj spid="_x0000_s7185" r:id="rId3" imgW="19596100" imgH="9067800" progId="">
              <p:embed/>
            </p:oleObj>
          </a:graphicData>
        </a:graphic>
      </p:graphicFrame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xmlns="" id="{46D9D5EA-E698-5240-88A0-82E1C89A8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557338"/>
          <a:ext cx="2016125" cy="396875"/>
        </p:xfrm>
        <a:graphic>
          <a:graphicData uri="http://schemas.openxmlformats.org/presentationml/2006/ole">
            <p:oleObj spid="_x0000_s7186" r:id="rId4" imgW="23698200" imgH="4686300" progId="">
              <p:embed/>
            </p:oleObj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xmlns="" id="{F12FFDE3-AC2B-5B4A-A48C-8678B2841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076700"/>
          <a:ext cx="3319462" cy="1031875"/>
        </p:xfrm>
        <a:graphic>
          <a:graphicData uri="http://schemas.openxmlformats.org/presentationml/2006/ole">
            <p:oleObj spid="_x0000_s7187" r:id="rId5" imgW="35699700" imgH="11112500" progId="">
              <p:embed/>
            </p:oleObj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xmlns="" id="{5FA3DB59-C110-604D-B401-677D9A0C5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2060575"/>
          <a:ext cx="3097213" cy="1057275"/>
        </p:xfrm>
        <a:graphic>
          <a:graphicData uri="http://schemas.openxmlformats.org/presentationml/2006/ole">
            <p:oleObj spid="_x0000_s7188" r:id="rId6" imgW="34226500" imgH="11696700" progId="">
              <p:embed/>
            </p:oleObj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xmlns="" id="{4FBA7ADF-9C55-7D45-B0B9-B44A21887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2205038"/>
          <a:ext cx="2160587" cy="909637"/>
        </p:xfrm>
        <a:graphic>
          <a:graphicData uri="http://schemas.openxmlformats.org/presentationml/2006/ole">
            <p:oleObj spid="_x0000_s7189" r:id="rId7" imgW="21945600" imgH="10528300" progId="">
              <p:embed/>
            </p:oleObj>
          </a:graphicData>
        </a:graphic>
      </p:graphicFrame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xmlns="" id="{46BFE300-0A77-2F4D-9A67-841737762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908050"/>
          <a:ext cx="1993900" cy="487363"/>
        </p:xfrm>
        <a:graphic>
          <a:graphicData uri="http://schemas.openxmlformats.org/presentationml/2006/ole">
            <p:oleObj spid="_x0000_s7190" r:id="rId8" imgW="22529800" imgH="5562600" progId="">
              <p:embed/>
            </p:oleObj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xmlns="" id="{EC9E77A9-1396-E84D-93DA-C7C91E74A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0725" y="3213100"/>
          <a:ext cx="4505325" cy="495300"/>
        </p:xfrm>
        <a:graphic>
          <a:graphicData uri="http://schemas.openxmlformats.org/presentationml/2006/ole">
            <p:oleObj spid="_x0000_s7191" r:id="rId9" imgW="47688500" imgH="5562600" progId="">
              <p:embed/>
            </p:oleObj>
          </a:graphicData>
        </a:graphic>
      </p:graphicFrame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xmlns="" id="{E9FE3F17-846F-CA4D-85DF-BB55C327E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789363"/>
          <a:ext cx="4156075" cy="465137"/>
        </p:xfrm>
        <a:graphic>
          <a:graphicData uri="http://schemas.openxmlformats.org/presentationml/2006/ole">
            <p:oleObj spid="_x0000_s7192" r:id="rId10" imgW="47688500" imgH="5270500" progId="">
              <p:embed/>
            </p:oleObj>
          </a:graphicData>
        </a:graphic>
      </p:graphicFrame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xmlns="" id="{509ED654-3BE7-4C4D-876C-CE5142EAD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5975" y="5084763"/>
          <a:ext cx="4338638" cy="504825"/>
        </p:xfrm>
        <a:graphic>
          <a:graphicData uri="http://schemas.openxmlformats.org/presentationml/2006/ole">
            <p:oleObj spid="_x0000_s7193" r:id="rId11" imgW="55295800" imgH="6146800" progId="">
              <p:embed/>
            </p:oleObj>
          </a:graphicData>
        </a:graphic>
      </p:graphicFrame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xmlns="" id="{5FF67347-4990-2C4F-B39A-3F975F97C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373688"/>
          <a:ext cx="4643438" cy="876300"/>
        </p:xfrm>
        <a:graphic>
          <a:graphicData uri="http://schemas.openxmlformats.org/presentationml/2006/ole">
            <p:oleObj spid="_x0000_s7194" r:id="rId12" imgW="4428571" imgH="971686" progId="PBrush">
              <p:embed/>
            </p:oleObj>
          </a:graphicData>
        </a:graphic>
      </p:graphicFrame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xmlns="" id="{E37B8B19-2555-824D-91CD-29382F825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4365625"/>
          <a:ext cx="4303712" cy="576263"/>
        </p:xfrm>
        <a:graphic>
          <a:graphicData uri="http://schemas.openxmlformats.org/presentationml/2006/ole">
            <p:oleObj spid="_x0000_s7195" r:id="rId13" imgW="54419500" imgH="6146800" progId="">
              <p:embed/>
            </p:oleObj>
          </a:graphicData>
        </a:graphic>
      </p:graphicFrame>
      <p:graphicFrame>
        <p:nvGraphicFramePr>
          <p:cNvPr id="8205" name="Object 13">
            <a:extLst>
              <a:ext uri="{FF2B5EF4-FFF2-40B4-BE49-F238E27FC236}">
                <a16:creationId xmlns:a16="http://schemas.microsoft.com/office/drawing/2014/main" xmlns="" id="{0DC3A966-39C1-2644-8F83-7C9572447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908050"/>
          <a:ext cx="2898775" cy="474663"/>
        </p:xfrm>
        <a:graphic>
          <a:graphicData uri="http://schemas.openxmlformats.org/presentationml/2006/ole">
            <p:oleObj spid="_x0000_s7196" r:id="rId14" imgW="35991800" imgH="5562600" progId="">
              <p:embed/>
            </p:oleObj>
          </a:graphicData>
        </a:graphic>
      </p:graphicFrame>
      <p:sp>
        <p:nvSpPr>
          <p:cNvPr id="8206" name="Rectangle 14">
            <a:extLst>
              <a:ext uri="{FF2B5EF4-FFF2-40B4-BE49-F238E27FC236}">
                <a16:creationId xmlns:a16="http://schemas.microsoft.com/office/drawing/2014/main" xmlns="" id="{6E01C6ED-5A20-084B-93AB-82BBBAF6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33375"/>
            <a:ext cx="4032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2"/>
                </a:solidFill>
              </a:rPr>
              <a:t>对于窄带</a:t>
            </a:r>
            <a:r>
              <a:rPr lang="zh-CN" altLang="en-US" b="1" dirty="0" smtClean="0">
                <a:solidFill>
                  <a:schemeClr val="tx2"/>
                </a:solidFill>
              </a:rPr>
              <a:t>频率调制（了解）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8207" name="Object 15">
            <a:extLst>
              <a:ext uri="{FF2B5EF4-FFF2-40B4-BE49-F238E27FC236}">
                <a16:creationId xmlns:a16="http://schemas.microsoft.com/office/drawing/2014/main" xmlns="" id="{7C3D525C-5F94-7448-B149-E4B2292182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484313"/>
          <a:ext cx="2898775" cy="598487"/>
        </p:xfrm>
        <a:graphic>
          <a:graphicData uri="http://schemas.openxmlformats.org/presentationml/2006/ole">
            <p:oleObj spid="_x0000_s7197" r:id="rId15" imgW="33934400" imgH="7023100" progId="">
              <p:embed/>
            </p:oleObj>
          </a:graphicData>
        </a:graphic>
      </p:graphicFrame>
      <p:sp>
        <p:nvSpPr>
          <p:cNvPr id="8208" name="Rectangle 16">
            <a:extLst>
              <a:ext uri="{FF2B5EF4-FFF2-40B4-BE49-F238E27FC236}">
                <a16:creationId xmlns:a16="http://schemas.microsoft.com/office/drawing/2014/main" xmlns="" id="{A87B937A-4394-AA4B-9C97-C23609746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04813"/>
            <a:ext cx="3035300" cy="56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400" b="1" dirty="0"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、正弦频率调制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build="p" autoUpdateAnimBg="0"/>
      <p:bldP spid="820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1E3E4EA1-2F7C-EA44-ACDB-9DD386A3619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0" y="333375"/>
            <a:ext cx="6732588" cy="4905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/>
              <a:t>例</a:t>
            </a:r>
            <a:r>
              <a:rPr lang="en-US" altLang="zh-CN" sz="2400" b="1"/>
              <a:t>1</a:t>
            </a:r>
            <a:r>
              <a:rPr lang="zh-CN" altLang="en-US" sz="2400" b="1"/>
              <a:t>：某连续时间理想带通滤波器的频率响应为：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xmlns="" id="{77349B59-CF84-DC4E-A339-428C7F3ED679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6588125" y="260350"/>
          <a:ext cx="2555875" cy="865188"/>
        </p:xfrm>
        <a:graphic>
          <a:graphicData uri="http://schemas.openxmlformats.org/presentationml/2006/ole">
            <p:oleObj spid="_x0000_s8212" r:id="rId3" imgW="39204900" imgH="11112500" progId="">
              <p:embed/>
            </p:oleObj>
          </a:graphicData>
        </a:graphic>
      </p:graphicFrame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xmlns="" id="{5108897D-E1C3-C641-951A-A814A878465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1196975"/>
          <a:ext cx="2519362" cy="800100"/>
        </p:xfrm>
        <a:graphic>
          <a:graphicData uri="http://schemas.openxmlformats.org/presentationml/2006/ole">
            <p:oleObj spid="_x0000_s8213" r:id="rId4" imgW="31305500" imgH="9944100" progId="">
              <p:embed/>
            </p:oleObj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xmlns="" id="{177F006B-DAA9-6140-BAAF-4369C5ACAA4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5650" y="2565400"/>
          <a:ext cx="3168650" cy="682625"/>
        </p:xfrm>
        <a:graphic>
          <a:graphicData uri="http://schemas.openxmlformats.org/presentationml/2006/ole">
            <p:oleObj spid="_x0000_s8214" r:id="rId5" imgW="42125900" imgH="9067800" progId="">
              <p:embed/>
            </p:oleObj>
          </a:graphicData>
        </a:graphic>
      </p:graphicFrame>
      <p:sp>
        <p:nvSpPr>
          <p:cNvPr id="9222" name="Rectangle 6">
            <a:extLst>
              <a:ext uri="{FF2B5EF4-FFF2-40B4-BE49-F238E27FC236}">
                <a16:creationId xmlns:a16="http://schemas.microsoft.com/office/drawing/2014/main" xmlns="" id="{8C6614BC-E9B9-7D43-806E-56D6FAC99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557338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</a:t>
            </a:r>
            <a:r>
              <a:rPr lang="zh-CN" altLang="en-US" b="1">
                <a:solidFill>
                  <a:schemeClr val="tx2"/>
                </a:solidFill>
              </a:rPr>
              <a:t>习题</a:t>
            </a:r>
            <a:r>
              <a:rPr lang="en-US" altLang="zh-CN" b="1">
                <a:solidFill>
                  <a:schemeClr val="tx2"/>
                </a:solidFill>
              </a:rPr>
              <a:t>6.5)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xmlns="" id="{78BC6F27-D0EF-F043-BD9E-AB545EC12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7651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(a) </a:t>
            </a:r>
            <a:r>
              <a:rPr lang="zh-CN" altLang="en-US" b="1">
                <a:solidFill>
                  <a:schemeClr val="tx2"/>
                </a:solidFill>
              </a:rPr>
              <a:t>若滤波器的单位冲激响应</a:t>
            </a:r>
            <a:r>
              <a:rPr lang="en-US" altLang="zh-CN" b="1" i="1">
                <a:solidFill>
                  <a:schemeClr val="tx2"/>
                </a:solidFill>
              </a:rPr>
              <a:t>h</a:t>
            </a:r>
            <a:r>
              <a:rPr lang="en-US" altLang="zh-CN" b="1">
                <a:solidFill>
                  <a:schemeClr val="tx2"/>
                </a:solidFill>
              </a:rPr>
              <a:t> (</a:t>
            </a:r>
            <a:r>
              <a:rPr lang="en-US" altLang="zh-CN" b="1" i="1">
                <a:solidFill>
                  <a:schemeClr val="tx2"/>
                </a:solidFill>
              </a:rPr>
              <a:t>t</a:t>
            </a:r>
            <a:r>
              <a:rPr lang="en-US" altLang="zh-CN" b="1">
                <a:solidFill>
                  <a:schemeClr val="tx2"/>
                </a:solidFill>
              </a:rPr>
              <a:t>)</a:t>
            </a:r>
            <a:r>
              <a:rPr lang="zh-CN" altLang="en-US" b="1">
                <a:solidFill>
                  <a:schemeClr val="tx2"/>
                </a:solidFill>
              </a:rPr>
              <a:t>满足：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xmlns="" id="{A0DAA24B-FEFD-1748-80A5-40C1EEC43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412875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试确定</a:t>
            </a:r>
            <a:r>
              <a:rPr lang="en-US" altLang="zh-CN" b="1" i="1">
                <a:solidFill>
                  <a:schemeClr val="tx2"/>
                </a:solidFill>
              </a:rPr>
              <a:t>g</a:t>
            </a:r>
            <a:r>
              <a:rPr lang="en-US" altLang="zh-CN" b="1">
                <a:solidFill>
                  <a:schemeClr val="tx2"/>
                </a:solidFill>
              </a:rPr>
              <a:t> (</a:t>
            </a:r>
            <a:r>
              <a:rPr lang="en-US" altLang="zh-CN" b="1" i="1">
                <a:solidFill>
                  <a:schemeClr val="tx2"/>
                </a:solidFill>
              </a:rPr>
              <a:t>t</a:t>
            </a:r>
            <a:r>
              <a:rPr lang="en-US" altLang="zh-CN" b="1">
                <a:solidFill>
                  <a:schemeClr val="tx2"/>
                </a:solidFill>
              </a:rPr>
              <a:t>)</a:t>
            </a:r>
            <a:r>
              <a:rPr lang="zh-CN" altLang="en-US" b="1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xmlns="" id="{B53F4AC9-2FCA-084D-841D-537E8FEC6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0575"/>
            <a:ext cx="921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(b) </a:t>
            </a:r>
            <a:r>
              <a:rPr lang="zh-CN" altLang="en-US" b="1">
                <a:solidFill>
                  <a:schemeClr val="tx2"/>
                </a:solidFill>
              </a:rPr>
              <a:t>当</a:t>
            </a:r>
            <a:r>
              <a:rPr lang="en-US" altLang="zh-CN" b="1" i="1">
                <a:solidFill>
                  <a:schemeClr val="tx2"/>
                </a:solidFill>
                <a:latin typeface="Symbol" pitchFamily="2" charset="2"/>
              </a:rPr>
              <a:t>w </a:t>
            </a:r>
            <a:r>
              <a:rPr lang="en-US" altLang="zh-CN" b="1" baseline="-25000">
                <a:solidFill>
                  <a:schemeClr val="tx2"/>
                </a:solidFill>
              </a:rPr>
              <a:t>c</a:t>
            </a:r>
            <a:r>
              <a:rPr lang="zh-CN" altLang="en-US" b="1">
                <a:solidFill>
                  <a:schemeClr val="tx2"/>
                </a:solidFill>
              </a:rPr>
              <a:t>增加时，该滤波器的单位冲激响应是否更加向原点集中？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xmlns="" id="{C3942EA9-493D-8949-B817-9255ABF0D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解：</a:t>
            </a:r>
          </a:p>
        </p:txBody>
      </p:sp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xmlns="" id="{24C3C164-C060-684B-A854-AB582E5607AB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140200" y="2565400"/>
          <a:ext cx="2808288" cy="763588"/>
        </p:xfrm>
        <a:graphic>
          <a:graphicData uri="http://schemas.openxmlformats.org/presentationml/2006/ole">
            <p:oleObj spid="_x0000_s8215" r:id="rId6" imgW="33350200" imgH="9067800" progId="">
              <p:embed/>
            </p:oleObj>
          </a:graphicData>
        </a:graphic>
      </p:graphicFrame>
      <p:pic>
        <p:nvPicPr>
          <p:cNvPr id="9228" name="Picture 12">
            <a:extLst>
              <a:ext uri="{FF2B5EF4-FFF2-40B4-BE49-F238E27FC236}">
                <a16:creationId xmlns:a16="http://schemas.microsoft.com/office/drawing/2014/main" xmlns="" id="{D663F993-950F-0946-86B3-F1AA97F07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565400"/>
            <a:ext cx="180181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3">
            <a:extLst>
              <a:ext uri="{FF2B5EF4-FFF2-40B4-BE49-F238E27FC236}">
                <a16:creationId xmlns:a16="http://schemas.microsoft.com/office/drawing/2014/main" xmlns="" id="{385860EA-865E-544D-829D-B470C32FE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1538" y="4076700"/>
            <a:ext cx="14541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30" name="Object 14">
            <a:extLst>
              <a:ext uri="{FF2B5EF4-FFF2-40B4-BE49-F238E27FC236}">
                <a16:creationId xmlns:a16="http://schemas.microsoft.com/office/drawing/2014/main" xmlns="" id="{633E8A2B-8083-5848-9DAE-21A8DC71D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284538"/>
          <a:ext cx="3313113" cy="425450"/>
        </p:xfrm>
        <a:graphic>
          <a:graphicData uri="http://schemas.openxmlformats.org/presentationml/2006/ole">
            <p:oleObj spid="_x0000_s8216" r:id="rId9" imgW="49441100" imgH="5270500" progId="">
              <p:embed/>
            </p:oleObj>
          </a:graphicData>
        </a:graphic>
      </p:graphicFrame>
      <p:graphicFrame>
        <p:nvGraphicFramePr>
          <p:cNvPr id="9232" name="Object 16">
            <a:extLst>
              <a:ext uri="{FF2B5EF4-FFF2-40B4-BE49-F238E27FC236}">
                <a16:creationId xmlns:a16="http://schemas.microsoft.com/office/drawing/2014/main" xmlns="" id="{39A5B3D5-B5EB-284C-B512-C950CEA73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789363"/>
          <a:ext cx="1944687" cy="393700"/>
        </p:xfrm>
        <a:graphic>
          <a:graphicData uri="http://schemas.openxmlformats.org/presentationml/2006/ole">
            <p:oleObj spid="_x0000_s8218" r:id="rId10" imgW="26035000" imgH="5270500" progId="">
              <p:embed/>
            </p:oleObj>
          </a:graphicData>
        </a:graphic>
      </p:graphicFrame>
      <p:graphicFrame>
        <p:nvGraphicFramePr>
          <p:cNvPr id="9233" name="Object 17">
            <a:extLst>
              <a:ext uri="{FF2B5EF4-FFF2-40B4-BE49-F238E27FC236}">
                <a16:creationId xmlns:a16="http://schemas.microsoft.com/office/drawing/2014/main" xmlns="" id="{E702F3E3-942E-6B47-B4F7-64EB90A5B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221163"/>
          <a:ext cx="3313113" cy="733425"/>
        </p:xfrm>
        <a:graphic>
          <a:graphicData uri="http://schemas.openxmlformats.org/presentationml/2006/ole">
            <p:oleObj spid="_x0000_s8219" r:id="rId11" imgW="40957500" imgH="9067800" progId="">
              <p:embed/>
            </p:oleObj>
          </a:graphicData>
        </a:graphic>
      </p:graphicFrame>
      <p:sp>
        <p:nvSpPr>
          <p:cNvPr id="9234" name="Rectangle 18">
            <a:extLst>
              <a:ext uri="{FF2B5EF4-FFF2-40B4-BE49-F238E27FC236}">
                <a16:creationId xmlns:a16="http://schemas.microsoft.com/office/drawing/2014/main" xmlns="" id="{26B03DDD-29B6-1244-955F-BE0C2EB70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013325"/>
            <a:ext cx="41767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wc=10;</a:t>
            </a:r>
          </a:p>
          <a:p>
            <a:pPr eaLnBrk="1" hangingPunct="1"/>
            <a:r>
              <a:rPr lang="en-US" altLang="zh-CN" sz="2000" b="1"/>
              <a:t>t=-0.991:0.002:0.991;</a:t>
            </a:r>
          </a:p>
          <a:p>
            <a:pPr eaLnBrk="1" hangingPunct="1"/>
            <a:r>
              <a:rPr lang="en-US" altLang="zh-CN" sz="2000" b="1"/>
              <a:t>H=(2./(pi.*t)).*sin(10.*t).*cos(20.*t);</a:t>
            </a:r>
          </a:p>
          <a:p>
            <a:pPr eaLnBrk="1" hangingPunct="1"/>
            <a:r>
              <a:rPr lang="en-US" altLang="zh-CN" sz="2000" b="1"/>
              <a:t>plot(t,H)</a:t>
            </a:r>
            <a:endParaRPr lang="zh-CN" altLang="en-US" sz="2000" b="1"/>
          </a:p>
        </p:txBody>
      </p:sp>
      <p:pic>
        <p:nvPicPr>
          <p:cNvPr id="9235" name="Picture 19">
            <a:extLst>
              <a:ext uri="{FF2B5EF4-FFF2-40B4-BE49-F238E27FC236}">
                <a16:creationId xmlns:a16="http://schemas.microsoft.com/office/drawing/2014/main" xmlns="" id="{0EFAF045-11E4-C348-B3F5-948FEED38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310063"/>
            <a:ext cx="269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55576" y="3789040"/>
          <a:ext cx="3540393" cy="360040"/>
        </p:xfrm>
        <a:graphic>
          <a:graphicData uri="http://schemas.openxmlformats.org/presentationml/2006/ole">
            <p:oleObj spid="_x0000_s8220" name="Equation" r:id="rId13" imgW="22478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2" grpId="0" autoUpdateAnimBg="0"/>
      <p:bldP spid="9223" grpId="0" autoUpdateAnimBg="0"/>
      <p:bldP spid="9224" grpId="0" autoUpdateAnimBg="0"/>
      <p:bldP spid="9225" grpId="0" autoUpdateAnimBg="0"/>
      <p:bldP spid="9226" grpId="0" autoUpdateAnimBg="0"/>
      <p:bldP spid="923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DEDDC6DA-1257-314A-A152-5592EE83F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6011863" cy="6334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 b="1"/>
              <a:t>例</a:t>
            </a:r>
            <a:r>
              <a:rPr lang="en-US" altLang="zh-CN" sz="2400" b="1"/>
              <a:t>2(</a:t>
            </a:r>
            <a:r>
              <a:rPr lang="zh-CN" altLang="en-US" sz="2400" b="1"/>
              <a:t>习题</a:t>
            </a:r>
            <a:r>
              <a:rPr lang="en-US" altLang="zh-CN" sz="2400" b="1"/>
              <a:t>8.6)</a:t>
            </a:r>
            <a:r>
              <a:rPr lang="zh-CN" altLang="en-US" sz="2400" b="1"/>
              <a:t>，假设</a:t>
            </a:r>
            <a:r>
              <a:rPr lang="en-US" altLang="zh-CN" sz="2400" b="1" i="1"/>
              <a:t>x</a:t>
            </a:r>
            <a:r>
              <a:rPr lang="en-US" altLang="zh-CN" sz="2400" b="1"/>
              <a:t>(</a:t>
            </a:r>
            <a:r>
              <a:rPr lang="en-US" altLang="zh-CN" sz="2400" b="1" i="1"/>
              <a:t>t</a:t>
            </a:r>
            <a:r>
              <a:rPr lang="en-US" altLang="zh-CN" sz="2400" b="1"/>
              <a:t>)</a:t>
            </a:r>
            <a:r>
              <a:rPr lang="zh-CN" altLang="en-US" sz="2400" b="1"/>
              <a:t>的傅立叶变换为</a:t>
            </a: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xmlns="" id="{A3FBE40C-F975-3149-894C-010F923FAAD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156325" y="333375"/>
          <a:ext cx="2627313" cy="536575"/>
        </p:xfrm>
        <a:graphic>
          <a:graphicData uri="http://schemas.openxmlformats.org/presentationml/2006/ole">
            <p:oleObj spid="_x0000_s9232" r:id="rId3" imgW="31597600" imgH="4978400" progId="">
              <p:embed/>
            </p:oleObj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xmlns="" id="{2E3AD739-792E-1145-89CC-5E11E6E153B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76600" y="908050"/>
          <a:ext cx="5616575" cy="936625"/>
        </p:xfrm>
        <a:graphic>
          <a:graphicData uri="http://schemas.openxmlformats.org/presentationml/2006/ole">
            <p:oleObj spid="_x0000_s9233" r:id="rId4" imgW="65532000" imgH="9944100" progId="">
              <p:embed/>
            </p:oleObj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xmlns="" id="{8528B88A-C153-CA47-BE19-8A410B52642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59338" y="1700213"/>
          <a:ext cx="4068762" cy="935037"/>
        </p:xfrm>
        <a:graphic>
          <a:graphicData uri="http://schemas.openxmlformats.org/presentationml/2006/ole">
            <p:oleObj spid="_x0000_s9234" r:id="rId5" imgW="49733200" imgH="9944100" progId="">
              <p:embed/>
            </p:oleObj>
          </a:graphicData>
        </a:graphic>
      </p:graphicFrame>
      <p:pic>
        <p:nvPicPr>
          <p:cNvPr id="10246" name="Picture 6">
            <a:extLst>
              <a:ext uri="{FF2B5EF4-FFF2-40B4-BE49-F238E27FC236}">
                <a16:creationId xmlns:a16="http://schemas.microsoft.com/office/drawing/2014/main" xmlns="" id="{9417C725-EA4B-C349-B8BB-D112DE3D1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49500"/>
            <a:ext cx="15113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>
            <a:extLst>
              <a:ext uri="{FF2B5EF4-FFF2-40B4-BE49-F238E27FC236}">
                <a16:creationId xmlns:a16="http://schemas.microsoft.com/office/drawing/2014/main" xmlns="" id="{92A557E8-2F43-4A46-AEEE-F632105C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563938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xmlns="" id="{034C6CC4-A48C-9B4D-92C5-5FA1544E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" y="4581525"/>
            <a:ext cx="22764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>
            <a:extLst>
              <a:ext uri="{FF2B5EF4-FFF2-40B4-BE49-F238E27FC236}">
                <a16:creationId xmlns:a16="http://schemas.microsoft.com/office/drawing/2014/main" xmlns="" id="{FFFA75EB-67B2-5E48-88E1-04C2D1C8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3700" y="5661025"/>
            <a:ext cx="2665413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xmlns="" id="{DF755A8E-0671-ED4B-A9A7-68E65D9E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781300"/>
            <a:ext cx="57245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>
            <a:extLst>
              <a:ext uri="{FF2B5EF4-FFF2-40B4-BE49-F238E27FC236}">
                <a16:creationId xmlns:a16="http://schemas.microsoft.com/office/drawing/2014/main" xmlns="" id="{D2228104-E059-824F-ADF6-6E7223453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005263"/>
            <a:ext cx="2087562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>
            <a:extLst>
              <a:ext uri="{FF2B5EF4-FFF2-40B4-BE49-F238E27FC236}">
                <a16:creationId xmlns:a16="http://schemas.microsoft.com/office/drawing/2014/main" xmlns="" id="{6731BBBD-8721-D84C-BBE3-1EF014D8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084763"/>
            <a:ext cx="2663825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3" name="Rectangle 13">
            <a:extLst>
              <a:ext uri="{FF2B5EF4-FFF2-40B4-BE49-F238E27FC236}">
                <a16:creationId xmlns:a16="http://schemas.microsoft.com/office/drawing/2014/main" xmlns="" id="{BEE65A16-1D2A-204D-9EBF-2DC3FBE80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336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而信号</a:t>
            </a:r>
            <a:r>
              <a:rPr lang="en-US" altLang="zh-CN" b="1" i="1">
                <a:solidFill>
                  <a:schemeClr val="tx2"/>
                </a:solidFill>
              </a:rPr>
              <a:t>g</a:t>
            </a:r>
            <a:r>
              <a:rPr lang="en-US" altLang="zh-CN" b="1">
                <a:solidFill>
                  <a:schemeClr val="tx2"/>
                </a:solidFill>
              </a:rPr>
              <a:t>(</a:t>
            </a:r>
            <a:r>
              <a:rPr lang="en-US" altLang="zh-CN" b="1" i="1">
                <a:solidFill>
                  <a:schemeClr val="tx2"/>
                </a:solidFill>
              </a:rPr>
              <a:t>t</a:t>
            </a:r>
            <a:r>
              <a:rPr lang="en-US" altLang="zh-CN" b="1">
                <a:solidFill>
                  <a:schemeClr val="tx2"/>
                </a:solidFill>
              </a:rPr>
              <a:t>)</a:t>
            </a:r>
            <a:r>
              <a:rPr lang="zh-CN" altLang="en-US" b="1">
                <a:solidFill>
                  <a:schemeClr val="tx2"/>
                </a:solidFill>
              </a:rPr>
              <a:t>可用表示成：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xmlns="" id="{3CCEBB54-41A5-874A-9E1C-2D3905ED4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00213"/>
            <a:ext cx="514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其中</a:t>
            </a:r>
            <a:r>
              <a:rPr lang="en-US" altLang="zh-CN" i="1">
                <a:solidFill>
                  <a:schemeClr val="tx2"/>
                </a:solidFill>
                <a:latin typeface="Symbol" pitchFamily="2" charset="2"/>
              </a:rPr>
              <a:t>w</a:t>
            </a:r>
            <a:r>
              <a:rPr lang="en-US" altLang="zh-CN" b="1" baseline="-25000">
                <a:solidFill>
                  <a:schemeClr val="tx2"/>
                </a:solidFill>
              </a:rPr>
              <a:t>c </a:t>
            </a:r>
            <a:r>
              <a:rPr lang="en-US" altLang="zh-CN" b="1">
                <a:solidFill>
                  <a:schemeClr val="tx2"/>
                </a:solidFill>
              </a:rPr>
              <a:t>&gt;</a:t>
            </a:r>
            <a:r>
              <a:rPr lang="en-US" altLang="zh-CN" i="1">
                <a:solidFill>
                  <a:schemeClr val="tx2"/>
                </a:solidFill>
                <a:latin typeface="Symbol" pitchFamily="2" charset="2"/>
              </a:rPr>
              <a:t>w</a:t>
            </a:r>
            <a:r>
              <a:rPr lang="en-US" altLang="zh-CN" b="1" baseline="-25000">
                <a:solidFill>
                  <a:schemeClr val="tx2"/>
                </a:solidFill>
              </a:rPr>
              <a:t>M</a:t>
            </a:r>
            <a:r>
              <a:rPr lang="zh-CN" altLang="en-US" b="1">
                <a:solidFill>
                  <a:schemeClr val="tx2"/>
                </a:solidFill>
              </a:rPr>
              <a:t>，试确定</a:t>
            </a:r>
            <a:r>
              <a:rPr lang="en-US" altLang="zh-CN" b="1">
                <a:solidFill>
                  <a:schemeClr val="tx2"/>
                </a:solidFill>
              </a:rPr>
              <a:t>A</a:t>
            </a:r>
            <a:r>
              <a:rPr lang="zh-CN" altLang="en-US" b="1">
                <a:solidFill>
                  <a:schemeClr val="tx2"/>
                </a:solidFill>
              </a:rPr>
              <a:t>的值，使得：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xmlns="" id="{7CE4FF4F-B3A3-664A-B0FF-9F9326B4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6475"/>
            <a:ext cx="104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53" grpId="0" autoUpdateAnimBg="0"/>
      <p:bldP spid="10254" grpId="0" autoUpdateAnimBg="0"/>
      <p:bldP spid="102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6456AC48-DE66-AE4F-A66F-853F689B4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43213" y="260350"/>
            <a:ext cx="3538537" cy="4905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400" b="1"/>
              <a:t>第九章拉普拉斯变换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441450FB-B8C9-3846-819F-C20461FDC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412875"/>
            <a:ext cx="6121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一、信号的表示、几何描述、系统的表示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xmlns="" id="{316F7CD0-4771-7141-A70E-B76C27E27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836613"/>
          <a:ext cx="473075" cy="503237"/>
        </p:xfrm>
        <a:graphic>
          <a:graphicData uri="http://schemas.openxmlformats.org/presentationml/2006/ole">
            <p:oleObj spid="_x0000_s10258" r:id="rId3" imgW="4394200" imgH="4686300" progId="">
              <p:embed/>
            </p:oleObj>
          </a:graphicData>
        </a:graphic>
      </p:graphicFrame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xmlns="" id="{381D827F-7D47-654D-ACC2-BBBD26EE4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908050"/>
          <a:ext cx="1281113" cy="349250"/>
        </p:xfrm>
        <a:graphic>
          <a:graphicData uri="http://schemas.openxmlformats.org/presentationml/2006/ole">
            <p:oleObj spid="_x0000_s10259" r:id="rId4" imgW="16090900" imgH="4394200" progId="">
              <p:embed/>
            </p:oleObj>
          </a:graphicData>
        </a:graphic>
      </p:graphicFrame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xmlns="" id="{058392B7-57F8-1748-888C-46A3B0B63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3376613"/>
          <a:ext cx="2736850" cy="719137"/>
        </p:xfrm>
        <a:graphic>
          <a:graphicData uri="http://schemas.openxmlformats.org/presentationml/2006/ole">
            <p:oleObj spid="_x0000_s10260" r:id="rId5" imgW="28968700" imgH="7607300" progId="">
              <p:embed/>
            </p:oleObj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xmlns="" id="{514007BB-9733-B047-B25C-8C39AEA73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2462213"/>
          <a:ext cx="3600450" cy="842962"/>
        </p:xfrm>
        <a:graphic>
          <a:graphicData uri="http://schemas.openxmlformats.org/presentationml/2006/ole">
            <p:oleObj spid="_x0000_s10261" r:id="rId6" imgW="36283900" imgH="9652000" progId="">
              <p:embed/>
            </p:oleObj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xmlns="" id="{1F567923-0039-2D47-B827-BA1C656F3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4168775"/>
          <a:ext cx="2592388" cy="414338"/>
        </p:xfrm>
        <a:graphic>
          <a:graphicData uri="http://schemas.openxmlformats.org/presentationml/2006/ole">
            <p:oleObj spid="_x0000_s10262" r:id="rId7" imgW="29260800" imgH="4686300" progId="">
              <p:embed/>
            </p:oleObj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xmlns="" id="{68C4322A-88CD-404F-B883-800A9F505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5248275"/>
          <a:ext cx="2663825" cy="701675"/>
        </p:xfrm>
        <a:graphic>
          <a:graphicData uri="http://schemas.openxmlformats.org/presentationml/2006/ole">
            <p:oleObj spid="_x0000_s10263" r:id="rId8" imgW="28968700" imgH="7607300" progId="">
              <p:embed/>
            </p:oleObj>
          </a:graphicData>
        </a:graphic>
      </p:graphicFrame>
      <p:sp>
        <p:nvSpPr>
          <p:cNvPr id="11274" name="Rectangle 10">
            <a:extLst>
              <a:ext uri="{FF2B5EF4-FFF2-40B4-BE49-F238E27FC236}">
                <a16:creationId xmlns:a16="http://schemas.microsoft.com/office/drawing/2014/main" xmlns="" id="{A4A4D67A-AF29-1D49-837D-E1D15C116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4673600"/>
            <a:ext cx="3384550" cy="457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零极点图＋</a:t>
            </a: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ROC </a:t>
            </a:r>
            <a:r>
              <a:rPr lang="en-US" altLang="zh-CN" b="1">
                <a:latin typeface="Wingdings 3" pitchFamily="2" charset="2"/>
                <a:ea typeface="仿宋_GB2312" pitchFamily="1" charset="-122"/>
              </a:rPr>
              <a:t>g</a:t>
            </a:r>
            <a:r>
              <a:rPr lang="en-US" altLang="zh-CN" b="1">
                <a:latin typeface="仿宋_GB2312" pitchFamily="1" charset="-122"/>
                <a:ea typeface="仿宋_GB2312" pitchFamily="1" charset="-122"/>
              </a:rPr>
              <a:t> </a:t>
            </a:r>
            <a:r>
              <a:rPr lang="en-US" altLang="zh-CN" b="1" i="1">
                <a:ea typeface="仿宋_GB2312" pitchFamily="1" charset="-122"/>
              </a:rPr>
              <a:t>x </a:t>
            </a:r>
            <a:r>
              <a:rPr lang="en-US" altLang="zh-CN" b="1">
                <a:ea typeface="仿宋_GB2312" pitchFamily="1" charset="-122"/>
              </a:rPr>
              <a:t>(</a:t>
            </a:r>
            <a:r>
              <a:rPr lang="en-US" altLang="zh-CN" b="1" i="1">
                <a:ea typeface="仿宋_GB2312" pitchFamily="1" charset="-122"/>
              </a:rPr>
              <a:t>t</a:t>
            </a:r>
            <a:r>
              <a:rPr lang="en-US" altLang="zh-CN" b="1">
                <a:ea typeface="仿宋_GB2312" pitchFamily="1" charset="-122"/>
              </a:rPr>
              <a:t>)</a:t>
            </a:r>
            <a:endParaRPr lang="en-US" altLang="zh-CN" b="1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xmlns="" id="{58423388-1C9C-D340-98C7-04D081517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232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1. </a:t>
            </a:r>
            <a:r>
              <a:rPr lang="zh-CN" altLang="en-US" b="1"/>
              <a:t>双边拉氏变换</a:t>
            </a:r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xmlns="" id="{DC829469-325A-E24A-B9C9-8E66A8033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1865313"/>
            <a:ext cx="232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2. </a:t>
            </a:r>
            <a:r>
              <a:rPr lang="zh-CN" altLang="en-US" b="1"/>
              <a:t>单边拉氏变换</a:t>
            </a:r>
          </a:p>
        </p:txBody>
      </p:sp>
      <p:graphicFrame>
        <p:nvGraphicFramePr>
          <p:cNvPr id="11277" name="Object 13">
            <a:extLst>
              <a:ext uri="{FF2B5EF4-FFF2-40B4-BE49-F238E27FC236}">
                <a16:creationId xmlns:a16="http://schemas.microsoft.com/office/drawing/2014/main" xmlns="" id="{38913785-D461-E042-88BD-E160CB4E3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1388" y="3521075"/>
          <a:ext cx="2520950" cy="725488"/>
        </p:xfrm>
        <a:graphic>
          <a:graphicData uri="http://schemas.openxmlformats.org/presentationml/2006/ole">
            <p:oleObj spid="_x0000_s10264" r:id="rId9" imgW="29260800" imgH="7607300" progId="">
              <p:embed/>
            </p:oleObj>
          </a:graphicData>
        </a:graphic>
      </p:graphicFrame>
      <p:graphicFrame>
        <p:nvGraphicFramePr>
          <p:cNvPr id="11278" name="Object 14">
            <a:extLst>
              <a:ext uri="{FF2B5EF4-FFF2-40B4-BE49-F238E27FC236}">
                <a16:creationId xmlns:a16="http://schemas.microsoft.com/office/drawing/2014/main" xmlns="" id="{AB7FA05B-D14F-E643-A992-3331623A0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3775" y="3665538"/>
          <a:ext cx="1368425" cy="407987"/>
        </p:xfrm>
        <a:graphic>
          <a:graphicData uri="http://schemas.openxmlformats.org/presentationml/2006/ole">
            <p:oleObj spid="_x0000_s10265" r:id="rId10" imgW="15798800" imgH="4686300" progId="">
              <p:embed/>
            </p:oleObj>
          </a:graphicData>
        </a:graphic>
      </p:graphicFrame>
      <p:graphicFrame>
        <p:nvGraphicFramePr>
          <p:cNvPr id="11279" name="Object 15">
            <a:extLst>
              <a:ext uri="{FF2B5EF4-FFF2-40B4-BE49-F238E27FC236}">
                <a16:creationId xmlns:a16="http://schemas.microsoft.com/office/drawing/2014/main" xmlns="" id="{334CD170-7167-224F-9362-6696268C9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8363" y="4384675"/>
          <a:ext cx="2070100" cy="407988"/>
        </p:xfrm>
        <a:graphic>
          <a:graphicData uri="http://schemas.openxmlformats.org/presentationml/2006/ole">
            <p:oleObj spid="_x0000_s10266" r:id="rId11" imgW="21361400" imgH="4686300" progId="">
              <p:embed/>
            </p:oleObj>
          </a:graphicData>
        </a:graphic>
      </p:graphicFrame>
      <p:graphicFrame>
        <p:nvGraphicFramePr>
          <p:cNvPr id="11280" name="Object 16">
            <a:extLst>
              <a:ext uri="{FF2B5EF4-FFF2-40B4-BE49-F238E27FC236}">
                <a16:creationId xmlns:a16="http://schemas.microsoft.com/office/drawing/2014/main" xmlns="" id="{312632DF-E3B2-4F44-A5C4-55EBBD6777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9313" y="4457700"/>
          <a:ext cx="720725" cy="354013"/>
        </p:xfrm>
        <a:graphic>
          <a:graphicData uri="http://schemas.openxmlformats.org/presentationml/2006/ole">
            <p:oleObj spid="_x0000_s10267" r:id="rId12" imgW="373333" imgH="182896" progId="PBrush">
              <p:embed/>
            </p:oleObj>
          </a:graphicData>
        </a:graphic>
      </p:graphicFrame>
      <p:graphicFrame>
        <p:nvGraphicFramePr>
          <p:cNvPr id="11281" name="Object 17">
            <a:extLst>
              <a:ext uri="{FF2B5EF4-FFF2-40B4-BE49-F238E27FC236}">
                <a16:creationId xmlns:a16="http://schemas.microsoft.com/office/drawing/2014/main" xmlns="" id="{4984DE20-DBB4-F441-9348-7E9B10C7C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1388" y="2441575"/>
          <a:ext cx="3997325" cy="903288"/>
        </p:xfrm>
        <a:graphic>
          <a:graphicData uri="http://schemas.openxmlformats.org/presentationml/2006/ole">
            <p:oleObj spid="_x0000_s10268" r:id="rId13" imgW="40373300" imgH="93599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build="p" autoUpdateAnimBg="0"/>
      <p:bldP spid="11274" grpId="0" build="p" autoUpdateAnimBg="0"/>
      <p:bldP spid="11275" grpId="0" autoUpdateAnimBg="0"/>
      <p:bldP spid="11276" grpId="0" autoUpdateAnimBg="0"/>
    </p:bldLst>
  </p:timing>
</p:sld>
</file>

<file path=ppt/theme/theme1.xml><?xml version="1.0" encoding="utf-8"?>
<a:theme xmlns:a="http://schemas.openxmlformats.org/drawingml/2006/main" name="演示文稿2">
  <a:themeElements>
    <a:clrScheme name="演示文稿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演示文稿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演示文稿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Data\Microsoft\Templates\演示文稿2.pot</Template>
  <TotalTime>11</TotalTime>
  <Pages>0</Pages>
  <Words>412</Words>
  <Characters>0</Characters>
  <Application>Microsoft Office PowerPoint</Application>
  <DocSecurity>0</DocSecurity>
  <PresentationFormat>全屏显示(4:3)</PresentationFormat>
  <Lines>0</Lines>
  <Paragraphs>67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演示文稿2</vt:lpstr>
      <vt:lpstr>Equation</vt:lpstr>
      <vt:lpstr>四、傅立叶变换的应用</vt:lpstr>
      <vt:lpstr>1、分析信号的抽样与重建</vt:lpstr>
      <vt:lpstr>2、分析信号的传输与恢复</vt:lpstr>
      <vt:lpstr> (2) 频分复用方式传输</vt:lpstr>
      <vt:lpstr>3、脉冲幅度调制（了解）</vt:lpstr>
      <vt:lpstr>4、正弦频率调制</vt:lpstr>
      <vt:lpstr>例1：某连续时间理想带通滤波器的频率响应为：</vt:lpstr>
      <vt:lpstr>例2(习题8.6)，假设x(t)的傅立叶变换为</vt:lpstr>
      <vt:lpstr>第九章拉普拉斯变换</vt:lpstr>
      <vt:lpstr>二、数学运算特性</vt:lpstr>
      <vt:lpstr>三、最基本的常用变换对</vt:lpstr>
      <vt:lpstr>五、拉氏变换的应用</vt:lpstr>
      <vt:lpstr>3. 利用单边拉氏变换求系统的全响应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陈钰琦</dc:creator>
  <cp:lastModifiedBy>quqi</cp:lastModifiedBy>
  <cp:revision>201</cp:revision>
  <dcterms:created xsi:type="dcterms:W3CDTF">2013-12-18T11:30:53Z</dcterms:created>
  <dcterms:modified xsi:type="dcterms:W3CDTF">2021-06-02T07:08:50Z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2052-9.1.0.4397</vt:lpwstr>
  </property>
</Properties>
</file>