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Roboto"/>
      <p:regular r:id="rId79"/>
      <p:bold r:id="rId80"/>
      <p:italic r:id="rId81"/>
      <p:boldItalic r:id="rId82"/>
    </p:embeddedFont>
    <p:embeddedFont>
      <p:font typeface="Inconsolata"/>
      <p:regular r:id="rId83"/>
      <p:bold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Inconsolata-bold.fntdata"/><Relationship Id="rId83" Type="http://schemas.openxmlformats.org/officeDocument/2006/relationships/font" Target="fonts/Inconsolata-regular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6bc68113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6bc68113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6bc68113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6bc68113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6bc68113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6bc68113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6bc68113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6bc68113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6bc68113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6bc68113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6bc68113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6bc6811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6bc68113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6bc68113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6bc68113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6bc6811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6bc68113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6bc68113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6bc6811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6bc6811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6bc68113_0_8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36bc68113_0_8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6bc68113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6bc68113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6bc6811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6bc6811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6bc6811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6bc6811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6bc68113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6bc68113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6bc68113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6bc68113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6bc68113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6bc68113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6bc68113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6bc68113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6bc68113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6bc68113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6bc68113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6bc68113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6bc68113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6bc68113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6bc68113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6bc6811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bc6811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6bc6811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6bc68113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6bc68113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6bc68113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6bc68113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6bc68113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6bc68113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6bc68113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6bc68113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6bc68113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36bc68113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6bc68113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6bc68113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6bc68113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6bc68113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6bc68113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6bc68113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6bc68113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6bc68113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6bc68113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6bc68113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6bc68113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6bc68113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6bc68113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6bc68113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6bc68113_0_10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45" name="Google Shape;545;g136bc68113_0_10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6bc68113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2" name="Google Shape;552;g136bc68113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6bc68113_0_10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0" name="Google Shape;560;g136bc68113_0_10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36bc68113_0_10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7" name="Google Shape;567;g136bc68113_0_10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36bc68113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36bc68113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36bc6811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36bc6811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6bc68113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6bc68113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6bc68113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36bc68113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36bc68113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36bc68113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6bc6811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6bc6811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6bc68113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36bc68113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6bc68113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6bc68113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6bc68113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6bc68113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6bc68113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6bc68113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6bc68113_0_1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1" name="Google Shape;671;g136bc68113_0_1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6bc68113_0_1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6" name="Google Shape;686;g136bc68113_0_1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6bc68113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6bc68113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36bc68113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36bc68113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6bc68113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36bc68113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6bc68113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6bc68113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6bc6811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6bc6811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36bc68113_0_1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56" name="Google Shape;756;g136bc68113_0_1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6bc68113_0_1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1" name="Google Shape;771;g136bc68113_0_1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6bc68113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6bc68113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36bc6811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36bc6811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36bc68113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36bc68113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36bc68113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36bc68113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36bc68113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36bc68113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36bc68113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36bc68113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36bc68113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36bc68113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36bc68113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36bc68113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6bc68113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6bc68113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36bc68113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36bc68113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6bc68113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6bc68113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6bc68113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6bc68113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36bc68113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36bc68113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6bc68113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6bc68113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6bc68113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6bc6811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143A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857139"/>
            <a:ext cx="77724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0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81181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954674"/>
            <a:ext cx="1752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36E7A"/>
              </a:buClr>
              <a:buSzPts val="30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36E7A"/>
              </a:buClr>
              <a:buSzPts val="30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B7B7B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">
  <p:cSld name="CUSTOM">
    <p:bg>
      <p:bgPr>
        <a:solidFill>
          <a:srgbClr val="26323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/>
        </p:nvSpPr>
        <p:spPr>
          <a:xfrm>
            <a:off x="96000" y="113425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rPr>
              <a:t>CODE EXAMPLE</a:t>
            </a:r>
            <a:endParaRPr>
              <a:solidFill>
                <a:srgbClr val="536E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25" y="4749850"/>
            <a:ext cx="328450" cy="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25" y="4749850"/>
            <a:ext cx="328450" cy="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572000" y="50"/>
            <a:ext cx="4572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2493" y="4734638"/>
            <a:ext cx="352925" cy="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 1" showMasterSp="0">
  <p:cSld name="Code Slide">
    <p:bg>
      <p:bgPr>
        <a:solidFill>
          <a:srgbClr val="44586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0"/>
            <a:ext cx="447600" cy="51435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 flipH="1">
            <a:off x="508238" y="0"/>
            <a:ext cx="52500" cy="51435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Slide" showMasterSp="0">
  <p:cSld name="Char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rgbClr val="0143A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9144000" cy="7590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497700"/>
            <a:ext cx="8334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0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44348" y="122101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>
            <a:off x="1521053" y="3977352"/>
            <a:ext cx="56283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4" type="subTitle"/>
          </p:nvPr>
        </p:nvSpPr>
        <p:spPr>
          <a:xfrm>
            <a:off x="1553111" y="4401002"/>
            <a:ext cx="56283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143A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>
            <p:ph type="ctrTitle"/>
          </p:nvPr>
        </p:nvSpPr>
        <p:spPr>
          <a:xfrm>
            <a:off x="685800" y="2857139"/>
            <a:ext cx="77724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0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85800" y="381181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954674"/>
            <a:ext cx="1752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rgbClr val="0143A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0" y="0"/>
            <a:ext cx="9144000" cy="7590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497700"/>
            <a:ext cx="8334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0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744348" y="122101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3" type="subTitle"/>
          </p:nvPr>
        </p:nvSpPr>
        <p:spPr>
          <a:xfrm>
            <a:off x="1521053" y="3977352"/>
            <a:ext cx="56283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4" type="subTitle"/>
          </p:nvPr>
        </p:nvSpPr>
        <p:spPr>
          <a:xfrm>
            <a:off x="1553111" y="4401002"/>
            <a:ext cx="56283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solidFill>
          <a:srgbClr val="0143A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66" y="758998"/>
            <a:ext cx="1291275" cy="1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2">
  <p:cSld name="TITLE_1_1_2">
    <p:bg>
      <p:bgPr>
        <a:solidFill>
          <a:srgbClr val="0143A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solidFill>
          <a:srgbClr val="36474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 2">
  <p:cSld name="TITLE_1_1_1_2">
    <p:bg>
      <p:bgPr>
        <a:solidFill>
          <a:srgbClr val="B71C1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47" name="Google Shape;14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 1">
  <p:cSld name="TITLE_1_1_1_1">
    <p:bg>
      <p:bgPr>
        <a:solidFill>
          <a:srgbClr val="4DB6A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8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 1 1">
  <p:cSld name="TITLE_1_1_1_1_1">
    <p:bg>
      <p:bgPr>
        <a:solidFill>
          <a:srgbClr val="FFA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9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61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0" y="0"/>
            <a:ext cx="9144000" cy="759000"/>
          </a:xfrm>
          <a:prstGeom prst="rect">
            <a:avLst/>
          </a:prstGeom>
          <a:solidFill>
            <a:srgbClr val="01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0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36E7A"/>
              </a:buClr>
              <a:buSzPts val="30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0" y="125000"/>
            <a:ext cx="505600" cy="5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 with title">
  <p:cSld name="TITLE_AND_BODY_1">
    <p:bg>
      <p:bgPr>
        <a:solidFill>
          <a:srgbClr val="263238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●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○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■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●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○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■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●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○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■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1" name="Google Shape;171;p31"/>
          <p:cNvSpPr/>
          <p:nvPr/>
        </p:nvSpPr>
        <p:spPr>
          <a:xfrm>
            <a:off x="0" y="0"/>
            <a:ext cx="9144000" cy="759000"/>
          </a:xfrm>
          <a:prstGeom prst="rect">
            <a:avLst/>
          </a:prstGeom>
          <a:solidFill>
            <a:srgbClr val="01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0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0" y="125000"/>
            <a:ext cx="505600" cy="5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solidFill>
          <a:srgbClr val="0143A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66" y="758998"/>
            <a:ext cx="1291275" cy="1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3600"/>
              <a:buFont typeface="Roboto"/>
              <a:buNone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36E7A"/>
              </a:buClr>
              <a:buSzPts val="30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3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36E7A"/>
              </a:buClr>
              <a:buSzPts val="30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B7B7B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">
  <p:cSld name="CUSTOM">
    <p:bg>
      <p:bgPr>
        <a:solidFill>
          <a:srgbClr val="26323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25" y="4749850"/>
            <a:ext cx="328450" cy="3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42750" y="244925"/>
            <a:ext cx="8440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●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○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■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●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○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■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●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○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Inconsolata"/>
              <a:buChar char="■"/>
              <a:defRPr sz="15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25" y="4749850"/>
            <a:ext cx="328450" cy="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/>
          <p:nvPr/>
        </p:nvSpPr>
        <p:spPr>
          <a:xfrm>
            <a:off x="4572000" y="50"/>
            <a:ext cx="4572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5" name="Google Shape;19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2493" y="4734638"/>
            <a:ext cx="352925" cy="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 1" showMasterSp="0">
  <p:cSld name="Code Slide">
    <p:bg>
      <p:bgPr>
        <a:solidFill>
          <a:srgbClr val="44586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/>
          <p:nvPr/>
        </p:nvSpPr>
        <p:spPr>
          <a:xfrm>
            <a:off x="0" y="0"/>
            <a:ext cx="447600" cy="51435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/>
          <p:nvPr/>
        </p:nvSpPr>
        <p:spPr>
          <a:xfrm flipH="1">
            <a:off x="508238" y="0"/>
            <a:ext cx="52500" cy="51435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25" y="4749850"/>
            <a:ext cx="328450" cy="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Slide" showMasterSp="0">
  <p:cSld name="Chart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2">
  <p:cSld name="TITLE_1_1_2">
    <p:bg>
      <p:bgPr>
        <a:solidFill>
          <a:srgbClr val="0143A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solidFill>
          <a:srgbClr val="36474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 2">
  <p:cSld name="TITLE_1_1_1_2">
    <p:bg>
      <p:bgPr>
        <a:solidFill>
          <a:srgbClr val="B71C1C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 1">
  <p:cSld name="TITLE_1_1_1_1">
    <p:bg>
      <p:bgPr>
        <a:solidFill>
          <a:srgbClr val="4DB6A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 1 1">
  <p:cSld name="TITLE_1_1_1_1_1">
    <p:bg>
      <p:bgPr>
        <a:solidFill>
          <a:srgbClr val="FFA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ctrTitle"/>
          </p:nvPr>
        </p:nvSpPr>
        <p:spPr>
          <a:xfrm>
            <a:off x="609600" y="658926"/>
            <a:ext cx="6754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668148" y="138224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3768" y="538275"/>
            <a:ext cx="16192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1660061"/>
            <a:ext cx="9144000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0"/>
            <a:ext cx="9144000" cy="759000"/>
          </a:xfrm>
          <a:prstGeom prst="rect">
            <a:avLst/>
          </a:prstGeom>
          <a:solidFill>
            <a:srgbClr val="01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0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36E7A"/>
              </a:buClr>
              <a:buSzPts val="30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24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●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○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36E7A"/>
              </a:buClr>
              <a:buSzPts val="1800"/>
              <a:buFont typeface="Roboto"/>
              <a:buChar char="■"/>
              <a:defRPr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0" y="125000"/>
            <a:ext cx="505600" cy="5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v8/v8/wiki/Design%20Elemen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ctrTitle"/>
          </p:nvPr>
        </p:nvSpPr>
        <p:spPr>
          <a:xfrm>
            <a:off x="685800" y="497700"/>
            <a:ext cx="8334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Angular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212" name="Google Shape;212;p42"/>
          <p:cNvSpPr txBox="1"/>
          <p:nvPr>
            <p:ph idx="1" type="subTitle"/>
          </p:nvPr>
        </p:nvSpPr>
        <p:spPr>
          <a:xfrm>
            <a:off x="744348" y="221161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pic>
        <p:nvPicPr>
          <p:cNvPr id="213" name="Google Shape;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73" y="1182600"/>
            <a:ext cx="3094876" cy="22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2"/>
          <p:cNvSpPr/>
          <p:nvPr/>
        </p:nvSpPr>
        <p:spPr>
          <a:xfrm>
            <a:off x="1414575" y="4122792"/>
            <a:ext cx="2431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Tobias Bosch</a:t>
            </a:r>
            <a:endParaRPr b="0" i="0" u="none" cap="none" strike="noStrik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@tbosch1009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g team photo.jpg.JPG" id="215" name="Google Shape;215;p42"/>
          <p:cNvPicPr preferRelativeResize="0"/>
          <p:nvPr/>
        </p:nvPicPr>
        <p:blipFill rotWithShape="1">
          <a:blip r:embed="rId4">
            <a:alphaModFix/>
          </a:blip>
          <a:srcRect b="0" l="17134" r="17140" t="0"/>
          <a:stretch/>
        </p:blipFill>
        <p:spPr>
          <a:xfrm>
            <a:off x="603900" y="4064100"/>
            <a:ext cx="723900" cy="734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templateUrl: 'hello_comp.html'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HelloComp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user = { name: 'Tobias' };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Inputs</a:t>
            </a:r>
            <a:r>
              <a:rPr lang="en"/>
              <a:t> - Component Metadata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&lt;form&gt;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&lt;div&gt;Hello {{user.name}}&lt;/div&gt;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&lt;input ngModel&gt;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&lt;/form&gt;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2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Inputs - Component Templates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52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@Component({ ...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HelloComp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user = { name: 'Tobias' };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&lt;form&gt;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&lt;div&gt;Hello </a:t>
            </a:r>
            <a:r>
              <a:rPr b="1" lang="en">
                <a:solidFill>
                  <a:srgbClr val="FFFFFF"/>
                </a:solidFill>
              </a:rPr>
              <a:t>{{user.name}}</a:t>
            </a:r>
            <a:r>
              <a:rPr lang="en"/>
              <a:t>&lt;/div&gt;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&lt;input ngModel&gt;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&lt;/form&gt;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Inputs - Component Templates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53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@Component({ ...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HelloComp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user = { name: 'Tobias' };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@Directive({ </a:t>
            </a:r>
            <a:r>
              <a:rPr b="1" lang="en">
                <a:solidFill>
                  <a:srgbClr val="FFFFFF"/>
                </a:solidFill>
              </a:rPr>
              <a:t>selector: 'form'</a:t>
            </a:r>
            <a:r>
              <a:rPr lang="en"/>
              <a:t> })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NgForm {...}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@Directive({ </a:t>
            </a:r>
            <a:r>
              <a:rPr b="1" lang="en">
                <a:solidFill>
                  <a:srgbClr val="FFFFFF"/>
                </a:solidFill>
              </a:rPr>
              <a:t>selector: '[ngModel]'</a:t>
            </a:r>
            <a:r>
              <a:rPr lang="en"/>
              <a:t> })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NgModel { ... }</a:t>
            </a:r>
            <a:endParaRPr/>
          </a:p>
        </p:txBody>
      </p:sp>
      <p:sp>
        <p:nvSpPr>
          <p:cNvPr id="316" name="Google Shape;316;p5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Inputs - Directive Metadata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54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ngModel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18" name="Google Shape;318;p54"/>
          <p:cNvCxnSpPr/>
          <p:nvPr/>
        </p:nvCxnSpPr>
        <p:spPr>
          <a:xfrm>
            <a:off x="3657600" y="1308200"/>
            <a:ext cx="2082300" cy="253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54"/>
          <p:cNvCxnSpPr/>
          <p:nvPr/>
        </p:nvCxnSpPr>
        <p:spPr>
          <a:xfrm flipH="1" rot="10800000">
            <a:off x="4138150" y="2175725"/>
            <a:ext cx="1815600" cy="4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@Directive({ selector: 'form' })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NgForm {...}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@Directive({ selector: '[ngModel]' })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NgModel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constructor(</a:t>
            </a:r>
            <a:r>
              <a:rPr b="1" lang="en">
                <a:solidFill>
                  <a:srgbClr val="FFFFFF"/>
                </a:solidFill>
              </a:rPr>
              <a:t>form: NgForm</a:t>
            </a:r>
            <a:r>
              <a:rPr lang="en"/>
              <a:t>) {...}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25" name="Google Shape;325;p55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Inputs - Directive Dependencies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55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ngModel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27" name="Google Shape;327;p55"/>
          <p:cNvCxnSpPr/>
          <p:nvPr/>
        </p:nvCxnSpPr>
        <p:spPr>
          <a:xfrm rot="10800000">
            <a:off x="6484650" y="1661025"/>
            <a:ext cx="516900" cy="34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@NgModule, @Pipe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@Input, @Output, @ContentChildren, @ViewChildren, @HostBinding, @HostListener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&lt;template&gt;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33" name="Google Shape;333;p56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- There are more...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Parser</a:t>
            </a:r>
            <a:endParaRPr/>
          </a:p>
        </p:txBody>
      </p:sp>
      <p:sp>
        <p:nvSpPr>
          <p:cNvPr id="339" name="Google Shape;339;p5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7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7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342" name="Google Shape;342;p57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343" name="Google Shape;343;p57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344" name="Google Shape;344;p57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345" name="Google Shape;345;p57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346" name="Google Shape;346;p57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{ name: '</a:t>
            </a:r>
            <a:r>
              <a:rPr b="1" lang="en">
                <a:solidFill>
                  <a:srgbClr val="FFFFFF"/>
                </a:solidFill>
              </a:rPr>
              <a:t>form</a:t>
            </a:r>
            <a:r>
              <a:rPr lang="en"/>
              <a:t>', children: [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{ name: '</a:t>
            </a:r>
            <a:r>
              <a:rPr b="1" lang="en">
                <a:solidFill>
                  <a:srgbClr val="FFFFFF"/>
                </a:solidFill>
              </a:rPr>
              <a:t>div</a:t>
            </a:r>
            <a:r>
              <a:rPr lang="en"/>
              <a:t>', children: [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{ text: '</a:t>
            </a:r>
            <a:r>
              <a:rPr b="1" lang="en">
                <a:solidFill>
                  <a:srgbClr val="FFFFFF"/>
                </a:solidFill>
              </a:rPr>
              <a:t>Hello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/>
              <a:t>'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  { text: </a:t>
            </a:r>
            <a:r>
              <a:rPr lang="en">
                <a:solidFill>
                  <a:srgbClr val="FFFFFF"/>
                </a:solidFill>
              </a:rPr>
              <a:t>''</a:t>
            </a:r>
            <a:r>
              <a:rPr lang="en"/>
              <a:t>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]},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{ name: '</a:t>
            </a:r>
            <a:r>
              <a:rPr b="1" lang="en">
                <a:solidFill>
                  <a:srgbClr val="FFFFFF"/>
                </a:solidFill>
              </a:rPr>
              <a:t>input</a:t>
            </a:r>
            <a:r>
              <a:rPr lang="en"/>
              <a:t>',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  attrs: [['</a:t>
            </a:r>
            <a:r>
              <a:rPr b="1" lang="en">
                <a:solidFill>
                  <a:srgbClr val="FFFFFF"/>
                </a:solidFill>
              </a:rPr>
              <a:t>ngModel</a:t>
            </a:r>
            <a:r>
              <a:rPr lang="en"/>
              <a:t>', '']]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]}</a:t>
            </a:r>
            <a:endParaRPr/>
          </a:p>
        </p:txBody>
      </p:sp>
      <p:sp>
        <p:nvSpPr>
          <p:cNvPr id="352" name="Google Shape;352;p5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Parser - HTML</a:t>
            </a:r>
            <a:endParaRPr/>
          </a:p>
        </p:txBody>
      </p:sp>
      <p:sp>
        <p:nvSpPr>
          <p:cNvPr id="353" name="Google Shape;353;p58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 text: '',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expr: {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propPath: ['user', 'name'] },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line: 2, col: 14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}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Parser - Expressions</a:t>
            </a: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Parser - Line/Column Numbers</a:t>
            </a:r>
            <a:endParaRPr/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/>
              <a:t>Uncaught EXCEPTION: Error in </a:t>
            </a:r>
            <a:r>
              <a:rPr b="1" lang="en">
                <a:solidFill>
                  <a:srgbClr val="FFFFFF"/>
                </a:solidFill>
              </a:rPr>
              <a:t>hello_comp.html:2:14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Uncaught TypeError: Cannot read property 'name'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/>
              <a:t>    of undefined...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0"/>
          <p:cNvSpPr/>
          <p:nvPr/>
        </p:nvSpPr>
        <p:spPr>
          <a:xfrm>
            <a:off x="5802000" y="2672625"/>
            <a:ext cx="3265800" cy="1991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text: '', 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expr: { 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propPath: ['user', 'name'] },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line: 2, col: 14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} 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talk is about...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... How Angular 2 works internally.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... Our journey to get there.</a:t>
            </a:r>
            <a:endParaRPr/>
          </a:p>
        </p:txBody>
      </p:sp>
      <p:sp>
        <p:nvSpPr>
          <p:cNvPr id="221" name="Google Shape;221;p4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Angular 2 Compiler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 name: 'input', attrs: [['ngModel', '']],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directives</a:t>
            </a:r>
            <a:r>
              <a:rPr lang="en"/>
              <a:t>: [{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ctor: NgModel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deps: [NgForm]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Parser - Directives</a:t>
            </a:r>
            <a:endParaRPr/>
          </a:p>
        </p:txBody>
      </p:sp>
      <p:sp>
        <p:nvSpPr>
          <p:cNvPr id="375" name="Google Shape;375;p61"/>
          <p:cNvSpPr/>
          <p:nvPr/>
        </p:nvSpPr>
        <p:spPr>
          <a:xfrm>
            <a:off x="5802000" y="2672625"/>
            <a:ext cx="3265800" cy="200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Directive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@Directive({ 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selector: '[ngModel]'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NgModel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...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constructor(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form: NgForm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) {...}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500"/>
          </a:p>
        </p:txBody>
      </p:sp>
      <p:sp>
        <p:nvSpPr>
          <p:cNvPr id="376" name="Google Shape;376;p61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ngModel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required&gt;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101</a:t>
            </a:r>
            <a:endParaRPr/>
          </a:p>
        </p:txBody>
      </p:sp>
      <p:sp>
        <p:nvSpPr>
          <p:cNvPr id="382" name="Google Shape;382;p6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Approach</a:t>
            </a: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2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385" name="Google Shape;385;p62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386" name="Google Shape;386;p62"/>
          <p:cNvSpPr/>
          <p:nvPr/>
        </p:nvSpPr>
        <p:spPr>
          <a:xfrm>
            <a:off x="7466075" y="1447150"/>
            <a:ext cx="920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1/3</a:t>
            </a:r>
            <a:endParaRPr sz="2400"/>
          </a:p>
        </p:txBody>
      </p:sp>
      <p:sp>
        <p:nvSpPr>
          <p:cNvPr id="387" name="Google Shape;387;p62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388" name="Google Shape;388;p62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389" name="Google Shape;389;p62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101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Fastest way to create a DOM element?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☑element.innerHTML = '&lt;form&gt;...'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☑var clone = element.cloneNode(true)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☑document.createElement(...)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var compEl = ...;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compEl.innerHTML = '&lt;form&gt;...';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var userNameText = </a:t>
            </a:r>
            <a:r>
              <a:rPr b="1" lang="en">
                <a:solidFill>
                  <a:srgbClr val="FFFFFF"/>
                </a:solidFill>
              </a:rPr>
              <a:t>compEl.childNodes[0]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    .childNodes[0].childNodes[0]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101 - element.innerHTML</a:t>
            </a:r>
            <a:endParaRPr/>
          </a:p>
        </p:txBody>
      </p:sp>
      <p:sp>
        <p:nvSpPr>
          <p:cNvPr id="402" name="Google Shape;402;p64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divEl = document.createElement('div');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divEl.appendChild(document.createTextNode('Hello'));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var userNameText = </a:t>
            </a:r>
            <a:r>
              <a:rPr b="1" lang="en">
                <a:solidFill>
                  <a:srgbClr val="FFFFFF"/>
                </a:solidFill>
              </a:rPr>
              <a:t>document.createTextNode()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divEl.appendChild(userNameText);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document.createXYZ</a:t>
            </a:r>
            <a:endParaRPr/>
          </a:p>
        </p:txBody>
      </p:sp>
      <p:sp>
        <p:nvSpPr>
          <p:cNvPr id="409" name="Google Shape;409;p65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parent: NgElement;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domEl: HTMLElement;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directives: Map; // type -&gt; instance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6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Create Elements</a:t>
            </a:r>
            <a:endParaRPr/>
          </a:p>
        </p:txBody>
      </p:sp>
      <p:sp>
        <p:nvSpPr>
          <p:cNvPr id="416" name="Google Shape;416;p66"/>
          <p:cNvSpPr txBox="1"/>
          <p:nvPr/>
        </p:nvSpPr>
        <p:spPr>
          <a:xfrm>
            <a:off x="6558575" y="984400"/>
            <a:ext cx="1132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NgElement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5923450" y="1996700"/>
            <a:ext cx="1132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NgElement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8" name="Google Shape;418;p66"/>
          <p:cNvSpPr txBox="1"/>
          <p:nvPr/>
        </p:nvSpPr>
        <p:spPr>
          <a:xfrm>
            <a:off x="7244800" y="1996700"/>
            <a:ext cx="1132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NgElement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19" name="Google Shape;419;p66"/>
          <p:cNvCxnSpPr>
            <a:stCxn id="417" idx="0"/>
            <a:endCxn id="416" idx="2"/>
          </p:cNvCxnSpPr>
          <p:nvPr/>
        </p:nvCxnSpPr>
        <p:spPr>
          <a:xfrm flipH="1" rot="10800000">
            <a:off x="6489550" y="1390400"/>
            <a:ext cx="635100" cy="60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66"/>
          <p:cNvCxnSpPr>
            <a:stCxn id="418" idx="0"/>
            <a:endCxn id="416" idx="2"/>
          </p:cNvCxnSpPr>
          <p:nvPr/>
        </p:nvCxnSpPr>
        <p:spPr>
          <a:xfrm rot="10800000">
            <a:off x="7124800" y="1390400"/>
            <a:ext cx="686100" cy="60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Create Elements</a:t>
            </a:r>
            <a:endParaRPr/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parent: NgElement;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domEl: HTMLElement;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directives: Map; // type -&gt; instance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NgElement,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.domEl = document.createElement(ast.name);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ast.attrs.forEach( (attr) =&gt;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.domEl.setAttribute(attr[0], attr[1]));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parent.domEl.appendChild(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.domEl);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// ... create the directives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27" name="Google Shape;427;p67"/>
          <p:cNvSpPr/>
          <p:nvPr/>
        </p:nvSpPr>
        <p:spPr>
          <a:xfrm>
            <a:off x="5802000" y="26726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Element AST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name: 'input'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, directives: ...,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attrs: [['ngModel', '']]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8" name="Google Shape;428;p67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&lt;input ngModel&gt;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parent: NgElement;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domEl: HTMLElement;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directives: Map; // type -&gt; instance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createDirective(dirAst)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var deps = ast.deps.map( (depType) =&gt;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this.getDirectiveDep(depType);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this.</a:t>
            </a:r>
            <a:r>
              <a:rPr lang="en"/>
              <a:t>directives.set(ast.ctor,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new ast.ctor(...deps));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34" name="Google Shape;434;p6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101 - Create Directives</a:t>
            </a:r>
            <a:endParaRPr/>
          </a:p>
        </p:txBody>
      </p:sp>
      <p:sp>
        <p:nvSpPr>
          <p:cNvPr id="435" name="Google Shape;435;p68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ngModel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6" name="Google Shape;436;p68"/>
          <p:cNvSpPr/>
          <p:nvPr/>
        </p:nvSpPr>
        <p:spPr>
          <a:xfrm>
            <a:off x="5802000" y="2672625"/>
            <a:ext cx="3265800" cy="157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Element AST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name: 'input', </a:t>
            </a:r>
            <a:r>
              <a:rPr b="1"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directives</a:t>
            </a: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 [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ctor: NgModel,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deps: [NgForm] 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], attrs: ...}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  parent: NgElement;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domEl: HTMLElement;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  directives: Map; // type -&gt; instance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getDirectiveDep(dirType)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(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.directives.has(dirType))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return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.directives.get(dirType);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return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.parent.getDirectiveDep(dirType);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form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ngModel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3" name="Google Shape;443;p6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101 - Resolve Dependencies</a:t>
            </a:r>
            <a:endParaRPr/>
          </a:p>
        </p:txBody>
      </p:sp>
      <p:cxnSp>
        <p:nvCxnSpPr>
          <p:cNvPr id="444" name="Google Shape;444;p69"/>
          <p:cNvCxnSpPr/>
          <p:nvPr/>
        </p:nvCxnSpPr>
        <p:spPr>
          <a:xfrm rot="10800000">
            <a:off x="6463075" y="1640950"/>
            <a:ext cx="56310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69"/>
          <p:cNvSpPr/>
          <p:nvPr/>
        </p:nvSpPr>
        <p:spPr>
          <a:xfrm>
            <a:off x="5802000" y="2672625"/>
            <a:ext cx="3265800" cy="157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Element AST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name: 'input', directives: [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ctor: NgModel,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deps: [NgForm]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], attrs: ...}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Binding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target: Node;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targetProp: string;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expr: BindingAST;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lastValue: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51" name="Google Shape;451;p7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Data Binding</a:t>
            </a:r>
            <a:endParaRPr/>
          </a:p>
        </p:txBody>
      </p:sp>
      <p:sp>
        <p:nvSpPr>
          <p:cNvPr id="452" name="Google Shape;452;p70"/>
          <p:cNvSpPr/>
          <p:nvPr/>
        </p:nvSpPr>
        <p:spPr>
          <a:xfrm>
            <a:off x="5802000" y="2672625"/>
            <a:ext cx="3265800" cy="207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Text AST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text: '',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expr: {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propPath: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['user', 'name']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line: 2, col: 14 }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3" name="Google Shape;453;p70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54" name="Google Shape;454;p70"/>
          <p:cNvCxnSpPr/>
          <p:nvPr/>
        </p:nvCxnSpPr>
        <p:spPr>
          <a:xfrm>
            <a:off x="2251825" y="1562750"/>
            <a:ext cx="4725300" cy="295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70"/>
          <p:cNvCxnSpPr/>
          <p:nvPr/>
        </p:nvCxnSpPr>
        <p:spPr>
          <a:xfrm>
            <a:off x="2399475" y="2128775"/>
            <a:ext cx="3543900" cy="1304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70"/>
          <p:cNvSpPr txBox="1"/>
          <p:nvPr/>
        </p:nvSpPr>
        <p:spPr>
          <a:xfrm>
            <a:off x="2996100" y="1081075"/>
            <a:ext cx="2687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target = #text</a:t>
            </a:r>
            <a:endParaRPr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targetProp = 'nodeValue'</a:t>
            </a:r>
            <a:endParaRPr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Angular 2 Compiler</a:t>
            </a:r>
            <a:endParaRPr/>
          </a:p>
        </p:txBody>
      </p:sp>
      <p:sp>
        <p:nvSpPr>
          <p:cNvPr id="227" name="Google Shape;227;p44"/>
          <p:cNvSpPr/>
          <p:nvPr/>
        </p:nvSpPr>
        <p:spPr>
          <a:xfrm>
            <a:off x="3527850" y="1770000"/>
            <a:ext cx="2009100" cy="16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Compile</a:t>
            </a:r>
            <a:endParaRPr sz="2400"/>
          </a:p>
        </p:txBody>
      </p:sp>
      <p:sp>
        <p:nvSpPr>
          <p:cNvPr id="228" name="Google Shape;228;p44"/>
          <p:cNvSpPr/>
          <p:nvPr/>
        </p:nvSpPr>
        <p:spPr>
          <a:xfrm>
            <a:off x="1730850" y="1770000"/>
            <a:ext cx="1797000" cy="160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Inputs</a:t>
            </a:r>
            <a:endParaRPr sz="2400"/>
          </a:p>
        </p:txBody>
      </p:sp>
      <p:sp>
        <p:nvSpPr>
          <p:cNvPr id="229" name="Google Shape;229;p44"/>
          <p:cNvSpPr/>
          <p:nvPr/>
        </p:nvSpPr>
        <p:spPr>
          <a:xfrm>
            <a:off x="5536950" y="1770000"/>
            <a:ext cx="1876200" cy="160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Running App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Binding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target: Node;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targetProp: string;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expr: BindingAST;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lastValue: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check(component: any)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var newValue = evaluate(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.expr, component);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(newValue !== </a:t>
            </a:r>
            <a:r>
              <a:rPr b="1" lang="en"/>
              <a:t>this</a:t>
            </a:r>
            <a:r>
              <a:rPr lang="en"/>
              <a:t>.lastValue)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.target[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.targetProp]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.lastValue = newValue;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62" name="Google Shape;462;p7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Data Binding</a:t>
            </a:r>
            <a:endParaRPr/>
          </a:p>
        </p:txBody>
      </p:sp>
      <p:sp>
        <p:nvSpPr>
          <p:cNvPr id="463" name="Google Shape;463;p71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71"/>
          <p:cNvSpPr/>
          <p:nvPr/>
        </p:nvSpPr>
        <p:spPr>
          <a:xfrm>
            <a:off x="5802000" y="2672625"/>
            <a:ext cx="3265800" cy="207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Text AST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text: '',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expr: {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propPath: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['user', 'name']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line: 2, col: 14 }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Binding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check(component: any)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try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} catch (e)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throw new Error(`Error in ${</a:t>
            </a:r>
            <a:r>
              <a:rPr b="1" lang="en">
                <a:solidFill>
                  <a:srgbClr val="FFFFFF"/>
                </a:solidFill>
              </a:rPr>
              <a:t>this.</a:t>
            </a:r>
            <a:r>
              <a:rPr lang="en"/>
              <a:t>expr.line}:`+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`${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>
                <a:solidFill>
                  <a:srgbClr val="FFFFFF"/>
                </a:solidFill>
              </a:rPr>
              <a:t>.</a:t>
            </a:r>
            <a:r>
              <a:rPr lang="en"/>
              <a:t>expr.col}: ${e.message}`);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70" name="Google Shape;470;p72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Data Binding Error Handling</a:t>
            </a:r>
            <a:endParaRPr/>
          </a:p>
        </p:txBody>
      </p:sp>
      <p:sp>
        <p:nvSpPr>
          <p:cNvPr id="471" name="Google Shape;471;p72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2" name="Google Shape;472;p72"/>
          <p:cNvSpPr/>
          <p:nvPr/>
        </p:nvSpPr>
        <p:spPr>
          <a:xfrm>
            <a:off x="5802000" y="2672625"/>
            <a:ext cx="3265800" cy="207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Text AST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 text: '',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expr: { propPath: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['user', 'name']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  line: 2, col: 14 }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101 - View</a:t>
            </a:r>
            <a:endParaRPr/>
          </a:p>
        </p:txBody>
      </p:sp>
      <p:sp>
        <p:nvSpPr>
          <p:cNvPr id="478" name="Google Shape;478;p73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View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component: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ngElements: NgElement[];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bindings: Binding[];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dirtyCheck()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.bindings.forEach( (binding) =&gt; binding.check(this.component) 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101 - Performance</a:t>
            </a:r>
            <a:endParaRPr/>
          </a:p>
        </p:txBody>
      </p:sp>
      <p:sp>
        <p:nvSpPr>
          <p:cNvPr id="484" name="Google Shape;484;p74"/>
          <p:cNvSpPr txBox="1"/>
          <p:nvPr/>
        </p:nvSpPr>
        <p:spPr>
          <a:xfrm>
            <a:off x="1734725" y="2327575"/>
            <a:ext cx="372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Deep Tree benchmark: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the same as Ng 1 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5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Instantiation 201</a:t>
            </a:r>
            <a:endParaRPr/>
          </a:p>
        </p:txBody>
      </p:sp>
      <p:sp>
        <p:nvSpPr>
          <p:cNvPr id="490" name="Google Shape;490;p7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Optimize data structures</a:t>
            </a:r>
            <a:endParaRPr/>
          </a:p>
        </p:txBody>
      </p:sp>
      <p:sp>
        <p:nvSpPr>
          <p:cNvPr id="491" name="Google Shape;491;p75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5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493" name="Google Shape;493;p75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494" name="Google Shape;494;p75"/>
          <p:cNvSpPr/>
          <p:nvPr/>
        </p:nvSpPr>
        <p:spPr>
          <a:xfrm>
            <a:off x="7466075" y="1447150"/>
            <a:ext cx="920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2/3</a:t>
            </a:r>
            <a:endParaRPr sz="2400"/>
          </a:p>
        </p:txBody>
      </p:sp>
      <p:sp>
        <p:nvSpPr>
          <p:cNvPr id="495" name="Google Shape;495;p75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496" name="Google Shape;496;p75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497" name="Google Shape;497;p75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442750" y="8744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parent: NgElement;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domEl: HTMLElement;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directives: Map; // type -&gt; instance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getDirectiveDep(dirType)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(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.directives.has(dirType))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return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.directives.get(dirType);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return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.parent.getDirectiveDep(dirType);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6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201 - Previous NgElement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InlineNgElement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  dir0, dir1, ...: any;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  dirType0, dirType1, ...: any;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getDirectiveDep(dirType)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  if (type ===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.dirType0) return this.dir0;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(type ===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.dirType1) return this.dir1;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7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2 - Optimized Data Structures</a:t>
            </a:r>
            <a:endParaRPr/>
          </a:p>
        </p:txBody>
      </p:sp>
      <p:sp>
        <p:nvSpPr>
          <p:cNvPr id="510" name="Google Shape;510;p77"/>
          <p:cNvSpPr/>
          <p:nvPr/>
        </p:nvSpPr>
        <p:spPr>
          <a:xfrm>
            <a:off x="5802000" y="3568450"/>
            <a:ext cx="2988300" cy="1218300"/>
          </a:xfrm>
          <a:prstGeom prst="bracePair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</a:rPr>
              <a:t>Fast Property Access via Hidden Classes!</a:t>
            </a:r>
            <a:endParaRPr b="1" sz="240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201 - View Cache</a:t>
            </a:r>
            <a:endParaRPr/>
          </a:p>
        </p:txBody>
      </p:sp>
      <p:sp>
        <p:nvSpPr>
          <p:cNvPr id="516" name="Google Shape;516;p78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var cache: View[];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View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ngElements: NgElement[];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bindings: Binding[];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dehydrate()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// keep the DOM node!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// clear directive instances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// clear last binding values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hydrate()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// create directive instances again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17" name="Google Shape;517;p78"/>
          <p:cNvSpPr/>
          <p:nvPr/>
        </p:nvSpPr>
        <p:spPr>
          <a:xfrm>
            <a:off x="5802000" y="3568450"/>
            <a:ext cx="2988300" cy="1218300"/>
          </a:xfrm>
          <a:prstGeom prst="bracePair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</a:rPr>
              <a:t>Reuse Data Structures!</a:t>
            </a:r>
            <a:endParaRPr b="1" sz="240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201 - Performance</a:t>
            </a:r>
            <a:endParaRPr/>
          </a:p>
        </p:txBody>
      </p:sp>
      <p:pic>
        <p:nvPicPr>
          <p:cNvPr id="523" name="Google Shape;523;p7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25" y="1094175"/>
            <a:ext cx="6473524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0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Instantiation 301</a:t>
            </a:r>
            <a:endParaRPr/>
          </a:p>
        </p:txBody>
      </p:sp>
      <p:sp>
        <p:nvSpPr>
          <p:cNvPr id="529" name="Google Shape;529;p8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Generate view classes</a:t>
            </a:r>
            <a:endParaRPr/>
          </a:p>
        </p:txBody>
      </p:sp>
      <p:sp>
        <p:nvSpPr>
          <p:cNvPr id="530" name="Google Shape;530;p80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0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532" name="Google Shape;532;p80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533" name="Google Shape;533;p80"/>
          <p:cNvSpPr/>
          <p:nvPr/>
        </p:nvSpPr>
        <p:spPr>
          <a:xfrm>
            <a:off x="7466075" y="1447150"/>
            <a:ext cx="920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3/3</a:t>
            </a:r>
            <a:endParaRPr sz="2400"/>
          </a:p>
        </p:txBody>
      </p:sp>
      <p:sp>
        <p:nvSpPr>
          <p:cNvPr id="534" name="Google Shape;534;p80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535" name="Google Shape;535;p80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536" name="Google Shape;536;p80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5" name="Google Shape;235;p4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238" name="Google Shape;238;p45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239" name="Google Shape;239;p45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240" name="Google Shape;240;p45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241" name="Google Shape;241;p45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endParaRPr sz="1800"/>
          </a:p>
        </p:txBody>
      </p:sp>
      <p:sp>
        <p:nvSpPr>
          <p:cNvPr id="242" name="Google Shape;242;p45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301 - Previous View Class</a:t>
            </a:r>
            <a:endParaRPr/>
          </a:p>
        </p:txBody>
      </p:sp>
      <p:sp>
        <p:nvSpPr>
          <p:cNvPr id="542" name="Google Shape;542;p81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View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component: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ngElements: InlineNgElement[];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bindings: Binding[];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InlineNgElement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dir0, dir1, ...: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dirType0, dirType1, ...: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2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function HelloCompView(component)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this.component = component;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this.node0 = document.createElement('form');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this.node1 = document.createElement('div');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this.node0.appendChild(this.node1);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48" name="Google Shape;548;p82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301 - Create Elements</a:t>
            </a:r>
            <a:endParaRPr/>
          </a:p>
        </p:txBody>
      </p:sp>
      <p:sp>
        <p:nvSpPr>
          <p:cNvPr id="549" name="Google Shape;549;p82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&lt;div&gt;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Hello {{user.name}}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ngModel&gt;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3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function HelloCompView(component)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this.dir0 = new NgForm();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this.dir1 = new NgModel(this.dir0);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55" name="Google Shape;555;p8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301 - Create Directives</a:t>
            </a:r>
            <a:endParaRPr/>
          </a:p>
        </p:txBody>
      </p:sp>
      <p:sp>
        <p:nvSpPr>
          <p:cNvPr id="556" name="Google Shape;556;p83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{{user.name}}&lt;/div&gt;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ngModel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57" name="Google Shape;557;p83"/>
          <p:cNvCxnSpPr/>
          <p:nvPr/>
        </p:nvCxnSpPr>
        <p:spPr>
          <a:xfrm rot="10800000">
            <a:off x="6484650" y="1661025"/>
            <a:ext cx="516900" cy="34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4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HelloCompView.prototype.dirtyCheck = function()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var v =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.component.user.name;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if (v !==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.exprVal0)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.node3.ngModel = v;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this</a:t>
            </a:r>
            <a:r>
              <a:rPr lang="en"/>
              <a:t>.exprVal0 = v;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63" name="Google Shape;563;p8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301 - Data Binding</a:t>
            </a:r>
            <a:endParaRPr/>
          </a:p>
        </p:txBody>
      </p:sp>
      <p:sp>
        <p:nvSpPr>
          <p:cNvPr id="564" name="Google Shape;564;p84"/>
          <p:cNvSpPr/>
          <p:nvPr/>
        </p:nvSpPr>
        <p:spPr>
          <a:xfrm>
            <a:off x="5802000" y="110302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&lt;input [(ngModel)]="user.name"&gt;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HelloCompView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node0, node1, node2, ... : Node;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dir0, dir1, dir2, ...: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exprVal0, exprVal1, exprVal2, ...: any;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70" name="Google Shape;570;p85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301 - Generated View Classes</a:t>
            </a:r>
            <a:endParaRPr/>
          </a:p>
        </p:txBody>
      </p:sp>
      <p:sp>
        <p:nvSpPr>
          <p:cNvPr id="571" name="Google Shape;571;p85"/>
          <p:cNvSpPr/>
          <p:nvPr/>
        </p:nvSpPr>
        <p:spPr>
          <a:xfrm>
            <a:off x="5802000" y="3568450"/>
            <a:ext cx="2988300" cy="1218300"/>
          </a:xfrm>
          <a:prstGeom prst="bracePair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</a:rPr>
              <a:t>Fast Property Access everywhere!</a:t>
            </a:r>
            <a:endParaRPr b="1" sz="240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Instantiation 301 - How to generate the View Classes?</a:t>
            </a:r>
            <a:endParaRPr/>
          </a:p>
        </p:txBody>
      </p:sp>
      <p:sp>
        <p:nvSpPr>
          <p:cNvPr id="577" name="Google Shape;577;p86"/>
          <p:cNvSpPr txBox="1"/>
          <p:nvPr/>
        </p:nvSpPr>
        <p:spPr>
          <a:xfrm>
            <a:off x="435513" y="1142275"/>
            <a:ext cx="3477900" cy="302100"/>
          </a:xfrm>
          <a:prstGeom prst="rect">
            <a:avLst/>
          </a:prstGeom>
          <a:solidFill>
            <a:srgbClr val="01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Instantiation 101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8" name="Google Shape;578;p86"/>
          <p:cNvSpPr/>
          <p:nvPr/>
        </p:nvSpPr>
        <p:spPr>
          <a:xfrm>
            <a:off x="4256238" y="1161425"/>
            <a:ext cx="576000" cy="3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6"/>
          <p:cNvSpPr txBox="1"/>
          <p:nvPr/>
        </p:nvSpPr>
        <p:spPr>
          <a:xfrm>
            <a:off x="5230588" y="1142275"/>
            <a:ext cx="3477900" cy="302100"/>
          </a:xfrm>
          <a:prstGeom prst="rect">
            <a:avLst/>
          </a:prstGeom>
          <a:solidFill>
            <a:srgbClr val="01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Instantiation 301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0" name="Google Shape;580;p86"/>
          <p:cNvSpPr txBox="1"/>
          <p:nvPr/>
        </p:nvSpPr>
        <p:spPr>
          <a:xfrm>
            <a:off x="295751" y="1780050"/>
            <a:ext cx="3617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5863"/>
                </a:solidFill>
              </a:rPr>
              <a:t>Directives / DOM nodes: Create / call them</a:t>
            </a:r>
            <a:endParaRPr sz="2400">
              <a:solidFill>
                <a:srgbClr val="445863"/>
              </a:solidFill>
            </a:endParaRPr>
          </a:p>
        </p:txBody>
      </p:sp>
      <p:sp>
        <p:nvSpPr>
          <p:cNvPr id="581" name="Google Shape;581;p86"/>
          <p:cNvSpPr txBox="1"/>
          <p:nvPr/>
        </p:nvSpPr>
        <p:spPr>
          <a:xfrm>
            <a:off x="435513" y="2923050"/>
            <a:ext cx="347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5863"/>
                </a:solidFill>
              </a:rPr>
              <a:t>Directive / DOM node references</a:t>
            </a:r>
            <a:endParaRPr sz="2400">
              <a:solidFill>
                <a:srgbClr val="445863"/>
              </a:solidFill>
            </a:endParaRPr>
          </a:p>
        </p:txBody>
      </p:sp>
      <p:sp>
        <p:nvSpPr>
          <p:cNvPr id="582" name="Google Shape;582;p86"/>
          <p:cNvSpPr txBox="1"/>
          <p:nvPr/>
        </p:nvSpPr>
        <p:spPr>
          <a:xfrm>
            <a:off x="5230601" y="1780050"/>
            <a:ext cx="368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5863"/>
                </a:solidFill>
              </a:rPr>
              <a:t>Generate code that will create / call them</a:t>
            </a:r>
            <a:endParaRPr sz="2400">
              <a:solidFill>
                <a:srgbClr val="445863"/>
              </a:solidFill>
            </a:endParaRPr>
          </a:p>
        </p:txBody>
      </p:sp>
      <p:sp>
        <p:nvSpPr>
          <p:cNvPr id="583" name="Google Shape;583;p86"/>
          <p:cNvSpPr txBox="1"/>
          <p:nvPr/>
        </p:nvSpPr>
        <p:spPr>
          <a:xfrm>
            <a:off x="5230588" y="2923050"/>
            <a:ext cx="347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5863"/>
                </a:solidFill>
              </a:rPr>
              <a:t>Property names on View class</a:t>
            </a:r>
            <a:endParaRPr sz="2400">
              <a:solidFill>
                <a:srgbClr val="445863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7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301 - How to generate the View Classes?</a:t>
            </a:r>
            <a:endParaRPr/>
          </a:p>
        </p:txBody>
      </p:sp>
      <p:sp>
        <p:nvSpPr>
          <p:cNvPr id="589" name="Google Shape;589;p87"/>
          <p:cNvSpPr txBox="1"/>
          <p:nvPr>
            <p:ph idx="1" type="body"/>
          </p:nvPr>
        </p:nvSpPr>
        <p:spPr>
          <a:xfrm>
            <a:off x="58625" y="874425"/>
            <a:ext cx="41127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domEl: HTMLElement;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NgElement,</a:t>
            </a:r>
            <a:br>
              <a:rPr lang="en"/>
            </a:br>
            <a:r>
              <a:rPr lang="en"/>
              <a:t>             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this.domEl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document.createElement(ast.name);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parent.domEl.appendChild(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this.domEl);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//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90" name="Google Shape;590;p87"/>
          <p:cNvSpPr txBox="1"/>
          <p:nvPr>
            <p:ph idx="1" type="body"/>
          </p:nvPr>
        </p:nvSpPr>
        <p:spPr>
          <a:xfrm>
            <a:off x="4493750" y="874425"/>
            <a:ext cx="45720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CompileElement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domElProp: string = newPropertyVar();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stmts: string[];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CompileElement,</a:t>
            </a:r>
            <a:br>
              <a:rPr lang="en"/>
            </a:br>
            <a:r>
              <a:rPr lang="en"/>
              <a:t>             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this.stmts = [`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this.${domElProp}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document.createElement('${ast.name}');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this.${parent.domElProp}.appendChild(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${this.domElProp});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`]; //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7"/>
          <p:cNvSpPr/>
          <p:nvPr/>
        </p:nvSpPr>
        <p:spPr>
          <a:xfrm>
            <a:off x="4050300" y="1298075"/>
            <a:ext cx="576000" cy="3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301 - How to generate the View Classes?</a:t>
            </a:r>
            <a:endParaRPr/>
          </a:p>
        </p:txBody>
      </p:sp>
      <p:sp>
        <p:nvSpPr>
          <p:cNvPr id="597" name="Google Shape;597;p88"/>
          <p:cNvSpPr txBox="1"/>
          <p:nvPr>
            <p:ph idx="1" type="body"/>
          </p:nvPr>
        </p:nvSpPr>
        <p:spPr>
          <a:xfrm>
            <a:off x="58625" y="874425"/>
            <a:ext cx="41127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domEl: HTMLElement;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NgElement,</a:t>
            </a:r>
            <a:br>
              <a:rPr lang="en"/>
            </a:br>
            <a:r>
              <a:rPr lang="en"/>
              <a:t>             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this.domEl =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document.createElement(ast.name);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parent.domEl.appendChild(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this.domEl);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//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98" name="Google Shape;598;p88"/>
          <p:cNvSpPr txBox="1"/>
          <p:nvPr>
            <p:ph idx="1" type="body"/>
          </p:nvPr>
        </p:nvSpPr>
        <p:spPr>
          <a:xfrm>
            <a:off x="4493750" y="874425"/>
            <a:ext cx="45720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CompileElement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domElProp: string = newPropertyVar();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stmts: string[];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CompileElement,</a:t>
            </a:r>
            <a:br>
              <a:rPr lang="en"/>
            </a:br>
            <a:r>
              <a:rPr lang="en"/>
              <a:t>             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this.stmts = [`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this.${domElProp} =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document.createElement('${ast.name}');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this.${parent.domElProp}.appendChild(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${this.domElProp});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`]; //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8"/>
          <p:cNvSpPr/>
          <p:nvPr/>
        </p:nvSpPr>
        <p:spPr>
          <a:xfrm>
            <a:off x="4050300" y="1298075"/>
            <a:ext cx="576000" cy="3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Instantiation 301 - How to generate the View Classes?</a:t>
            </a:r>
            <a:endParaRPr/>
          </a:p>
        </p:txBody>
      </p:sp>
      <p:sp>
        <p:nvSpPr>
          <p:cNvPr id="605" name="Google Shape;605;p89"/>
          <p:cNvSpPr txBox="1"/>
          <p:nvPr>
            <p:ph idx="1" type="body"/>
          </p:nvPr>
        </p:nvSpPr>
        <p:spPr>
          <a:xfrm>
            <a:off x="58625" y="874425"/>
            <a:ext cx="41127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NgElement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domEl: HTMLElement;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NgElement,</a:t>
            </a:r>
            <a:br>
              <a:rPr lang="en"/>
            </a:br>
            <a:r>
              <a:rPr lang="en"/>
              <a:t>             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</a:t>
            </a:r>
            <a:r>
              <a:rPr lang="en"/>
              <a:t>this.domEl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document.createElement(ast.name);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parent.domEl.appendChild(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this.domEl);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//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606" name="Google Shape;606;p89"/>
          <p:cNvSpPr txBox="1"/>
          <p:nvPr>
            <p:ph idx="1" type="body"/>
          </p:nvPr>
        </p:nvSpPr>
        <p:spPr>
          <a:xfrm>
            <a:off x="4493750" y="874425"/>
            <a:ext cx="45720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class CompileElement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domElProp: string = newPropertyVar();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stmts: string[];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constructor(parent: CompileElement,</a:t>
            </a:r>
            <a:br>
              <a:rPr lang="en"/>
            </a:br>
            <a:r>
              <a:rPr lang="en"/>
              <a:t>              ast: ElementAst)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this.stmts = [`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</a:t>
            </a:r>
            <a:r>
              <a:rPr lang="en"/>
              <a:t>    this.${domElProp}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document.createElement('${ast.name}');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this.${parent.domElProp}.appendChild(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${this.domElProp});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`]; //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9"/>
          <p:cNvSpPr/>
          <p:nvPr/>
        </p:nvSpPr>
        <p:spPr>
          <a:xfrm>
            <a:off x="4050300" y="1298075"/>
            <a:ext cx="576000" cy="3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301 - Performance</a:t>
            </a:r>
            <a:endParaRPr/>
          </a:p>
        </p:txBody>
      </p:sp>
      <p:pic>
        <p:nvPicPr>
          <p:cNvPr id="613" name="Google Shape;613;p9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00" y="1170375"/>
            <a:ext cx="6425524" cy="39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48" name="Google Shape;248;p4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251" name="Google Shape;251;p46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252" name="Google Shape;252;p46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253" name="Google Shape;253;p46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endParaRPr sz="1800"/>
          </a:p>
        </p:txBody>
      </p:sp>
      <p:sp>
        <p:nvSpPr>
          <p:cNvPr id="254" name="Google Shape;254;p46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255" name="Google Shape;255;p46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1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</a:t>
            </a:r>
            <a:endParaRPr/>
          </a:p>
        </p:txBody>
      </p:sp>
      <p:sp>
        <p:nvSpPr>
          <p:cNvPr id="619" name="Google Shape;619;p9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91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91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622" name="Google Shape;622;p91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623" name="Google Shape;623;p91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624" name="Google Shape;624;p91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625" name="Google Shape;625;p91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626" name="Google Shape;626;p91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2"/>
          <p:cNvSpPr/>
          <p:nvPr/>
        </p:nvSpPr>
        <p:spPr>
          <a:xfrm>
            <a:off x="378625" y="1285875"/>
            <a:ext cx="10911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632" name="Google Shape;632;p92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Overview</a:t>
            </a:r>
            <a:endParaRPr/>
          </a:p>
        </p:txBody>
      </p:sp>
      <p:sp>
        <p:nvSpPr>
          <p:cNvPr id="633" name="Google Shape;633;p92"/>
          <p:cNvSpPr/>
          <p:nvPr/>
        </p:nvSpPr>
        <p:spPr>
          <a:xfrm>
            <a:off x="1469700" y="1285875"/>
            <a:ext cx="74670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Browser</a:t>
            </a:r>
            <a:endParaRPr sz="1800"/>
          </a:p>
        </p:txBody>
      </p:sp>
      <p:sp>
        <p:nvSpPr>
          <p:cNvPr id="634" name="Google Shape;634;p92"/>
          <p:cNvSpPr/>
          <p:nvPr/>
        </p:nvSpPr>
        <p:spPr>
          <a:xfrm>
            <a:off x="14697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&amp; Generate</a:t>
            </a:r>
            <a:endParaRPr sz="1800"/>
          </a:p>
        </p:txBody>
      </p:sp>
      <p:sp>
        <p:nvSpPr>
          <p:cNvPr id="635" name="Google Shape;635;p92"/>
          <p:cNvSpPr/>
          <p:nvPr/>
        </p:nvSpPr>
        <p:spPr>
          <a:xfrm>
            <a:off x="4231950" y="2285050"/>
            <a:ext cx="9387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</a:t>
            </a:r>
            <a:endParaRPr sz="1800"/>
          </a:p>
        </p:txBody>
      </p:sp>
      <p:sp>
        <p:nvSpPr>
          <p:cNvPr id="636" name="Google Shape;636;p92"/>
          <p:cNvSpPr/>
          <p:nvPr/>
        </p:nvSpPr>
        <p:spPr>
          <a:xfrm>
            <a:off x="626460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...()</a:t>
            </a:r>
            <a:endParaRPr sz="1800"/>
          </a:p>
        </p:txBody>
      </p:sp>
      <p:sp>
        <p:nvSpPr>
          <p:cNvPr id="637" name="Google Shape;637;p92"/>
          <p:cNvSpPr/>
          <p:nvPr/>
        </p:nvSpPr>
        <p:spPr>
          <a:xfrm>
            <a:off x="5310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638" name="Google Shape;638;p92"/>
          <p:cNvSpPr/>
          <p:nvPr/>
        </p:nvSpPr>
        <p:spPr>
          <a:xfrm>
            <a:off x="2901300" y="2297950"/>
            <a:ext cx="13278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</p:txBody>
      </p:sp>
      <p:sp>
        <p:nvSpPr>
          <p:cNvPr id="639" name="Google Shape;639;p92"/>
          <p:cNvSpPr/>
          <p:nvPr/>
        </p:nvSpPr>
        <p:spPr>
          <a:xfrm>
            <a:off x="5170650" y="2297950"/>
            <a:ext cx="10911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Class</a:t>
            </a:r>
            <a:endParaRPr sz="1800"/>
          </a:p>
        </p:txBody>
      </p:sp>
      <p:sp>
        <p:nvSpPr>
          <p:cNvPr id="640" name="Google Shape;640;p92"/>
          <p:cNvSpPr/>
          <p:nvPr/>
        </p:nvSpPr>
        <p:spPr>
          <a:xfrm>
            <a:off x="7595250" y="2297950"/>
            <a:ext cx="12129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App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Overview</a:t>
            </a:r>
            <a:endParaRPr/>
          </a:p>
        </p:txBody>
      </p:sp>
      <p:sp>
        <p:nvSpPr>
          <p:cNvPr id="646" name="Google Shape;646;p93"/>
          <p:cNvSpPr/>
          <p:nvPr/>
        </p:nvSpPr>
        <p:spPr>
          <a:xfrm>
            <a:off x="378625" y="1285875"/>
            <a:ext cx="10911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647" name="Google Shape;647;p93"/>
          <p:cNvSpPr/>
          <p:nvPr/>
        </p:nvSpPr>
        <p:spPr>
          <a:xfrm>
            <a:off x="1469700" y="1285875"/>
            <a:ext cx="74670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Browser</a:t>
            </a:r>
            <a:endParaRPr sz="1800"/>
          </a:p>
        </p:txBody>
      </p:sp>
      <p:sp>
        <p:nvSpPr>
          <p:cNvPr id="648" name="Google Shape;648;p93"/>
          <p:cNvSpPr/>
          <p:nvPr/>
        </p:nvSpPr>
        <p:spPr>
          <a:xfrm>
            <a:off x="14697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Parse &amp; Generate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9" name="Google Shape;649;p93"/>
          <p:cNvSpPr/>
          <p:nvPr/>
        </p:nvSpPr>
        <p:spPr>
          <a:xfrm>
            <a:off x="4231950" y="2285050"/>
            <a:ext cx="9387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</a:t>
            </a:r>
            <a:endParaRPr sz="1800"/>
          </a:p>
        </p:txBody>
      </p:sp>
      <p:sp>
        <p:nvSpPr>
          <p:cNvPr id="650" name="Google Shape;650;p93"/>
          <p:cNvSpPr/>
          <p:nvPr/>
        </p:nvSpPr>
        <p:spPr>
          <a:xfrm>
            <a:off x="626460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...()</a:t>
            </a:r>
            <a:endParaRPr sz="1800"/>
          </a:p>
        </p:txBody>
      </p:sp>
      <p:sp>
        <p:nvSpPr>
          <p:cNvPr id="651" name="Google Shape;651;p93"/>
          <p:cNvSpPr/>
          <p:nvPr/>
        </p:nvSpPr>
        <p:spPr>
          <a:xfrm>
            <a:off x="5310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652" name="Google Shape;652;p93"/>
          <p:cNvSpPr/>
          <p:nvPr/>
        </p:nvSpPr>
        <p:spPr>
          <a:xfrm>
            <a:off x="2901300" y="2297950"/>
            <a:ext cx="13278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</p:txBody>
      </p:sp>
      <p:sp>
        <p:nvSpPr>
          <p:cNvPr id="653" name="Google Shape;653;p93"/>
          <p:cNvSpPr/>
          <p:nvPr/>
        </p:nvSpPr>
        <p:spPr>
          <a:xfrm>
            <a:off x="5170650" y="2297950"/>
            <a:ext cx="10911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Class</a:t>
            </a:r>
            <a:endParaRPr sz="1800"/>
          </a:p>
        </p:txBody>
      </p:sp>
      <p:sp>
        <p:nvSpPr>
          <p:cNvPr id="654" name="Google Shape;654;p93"/>
          <p:cNvSpPr/>
          <p:nvPr/>
        </p:nvSpPr>
        <p:spPr>
          <a:xfrm>
            <a:off x="7595250" y="2297950"/>
            <a:ext cx="12129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App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Overview</a:t>
            </a:r>
            <a:endParaRPr/>
          </a:p>
        </p:txBody>
      </p:sp>
      <p:sp>
        <p:nvSpPr>
          <p:cNvPr id="660" name="Google Shape;660;p94"/>
          <p:cNvSpPr/>
          <p:nvPr/>
        </p:nvSpPr>
        <p:spPr>
          <a:xfrm>
            <a:off x="378625" y="1285875"/>
            <a:ext cx="10911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661" name="Google Shape;661;p94"/>
          <p:cNvSpPr/>
          <p:nvPr/>
        </p:nvSpPr>
        <p:spPr>
          <a:xfrm>
            <a:off x="1469700" y="1285875"/>
            <a:ext cx="74670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Browser</a:t>
            </a:r>
            <a:endParaRPr sz="1800"/>
          </a:p>
        </p:txBody>
      </p:sp>
      <p:sp>
        <p:nvSpPr>
          <p:cNvPr id="662" name="Google Shape;662;p94"/>
          <p:cNvSpPr/>
          <p:nvPr/>
        </p:nvSpPr>
        <p:spPr>
          <a:xfrm>
            <a:off x="14697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&amp; Generate</a:t>
            </a:r>
            <a:endParaRPr sz="1800"/>
          </a:p>
        </p:txBody>
      </p:sp>
      <p:sp>
        <p:nvSpPr>
          <p:cNvPr id="663" name="Google Shape;663;p94"/>
          <p:cNvSpPr/>
          <p:nvPr/>
        </p:nvSpPr>
        <p:spPr>
          <a:xfrm>
            <a:off x="4231950" y="2285050"/>
            <a:ext cx="9387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Eval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4" name="Google Shape;664;p94"/>
          <p:cNvSpPr/>
          <p:nvPr/>
        </p:nvSpPr>
        <p:spPr>
          <a:xfrm>
            <a:off x="626460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...()</a:t>
            </a:r>
            <a:endParaRPr sz="1800"/>
          </a:p>
        </p:txBody>
      </p:sp>
      <p:sp>
        <p:nvSpPr>
          <p:cNvPr id="665" name="Google Shape;665;p94"/>
          <p:cNvSpPr/>
          <p:nvPr/>
        </p:nvSpPr>
        <p:spPr>
          <a:xfrm>
            <a:off x="5310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666" name="Google Shape;666;p94"/>
          <p:cNvSpPr/>
          <p:nvPr/>
        </p:nvSpPr>
        <p:spPr>
          <a:xfrm>
            <a:off x="2901300" y="2297950"/>
            <a:ext cx="13278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</p:txBody>
      </p:sp>
      <p:sp>
        <p:nvSpPr>
          <p:cNvPr id="667" name="Google Shape;667;p94"/>
          <p:cNvSpPr/>
          <p:nvPr/>
        </p:nvSpPr>
        <p:spPr>
          <a:xfrm>
            <a:off x="5170650" y="2297950"/>
            <a:ext cx="10911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Class</a:t>
            </a:r>
            <a:endParaRPr sz="1800"/>
          </a:p>
        </p:txBody>
      </p:sp>
      <p:sp>
        <p:nvSpPr>
          <p:cNvPr id="668" name="Google Shape;668;p94"/>
          <p:cNvSpPr/>
          <p:nvPr/>
        </p:nvSpPr>
        <p:spPr>
          <a:xfrm>
            <a:off x="7595250" y="2297950"/>
            <a:ext cx="12129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App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5"/>
          <p:cNvSpPr/>
          <p:nvPr/>
        </p:nvSpPr>
        <p:spPr>
          <a:xfrm>
            <a:off x="5526250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Browser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74" name="Google Shape;674;p95"/>
          <p:cNvSpPr/>
          <p:nvPr/>
        </p:nvSpPr>
        <p:spPr>
          <a:xfrm>
            <a:off x="193825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Server unminified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75" name="Google Shape;675;p95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Enhanced Minification</a:t>
            </a:r>
            <a:endParaRPr/>
          </a:p>
        </p:txBody>
      </p:sp>
      <p:sp>
        <p:nvSpPr>
          <p:cNvPr id="676" name="Google Shape;676;p95"/>
          <p:cNvSpPr/>
          <p:nvPr/>
        </p:nvSpPr>
        <p:spPr>
          <a:xfrm>
            <a:off x="360050" y="2871763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7" name="Google Shape;677;p95"/>
          <p:cNvSpPr/>
          <p:nvPr/>
        </p:nvSpPr>
        <p:spPr>
          <a:xfrm>
            <a:off x="360200" y="120587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@Component({ ...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HelloComp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user = { name: 'Tobias' };</a:t>
            </a:r>
            <a:endParaRPr b="1" sz="1500">
              <a:solidFill>
                <a:srgbClr val="FFFFFF"/>
              </a:solidFill>
              <a:highlight>
                <a:srgbClr val="4DB6A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8" name="Google Shape;678;p95"/>
          <p:cNvSpPr/>
          <p:nvPr/>
        </p:nvSpPr>
        <p:spPr>
          <a:xfrm>
            <a:off x="5648650" y="4151375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 Class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var v = this.comp.user.name;</a:t>
            </a:r>
            <a:endParaRPr sz="1500">
              <a:solidFill>
                <a:srgbClr val="FFFFFF"/>
              </a:solidFill>
              <a:highlight>
                <a:srgbClr val="4DB6AC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9" name="Google Shape;679;p95"/>
          <p:cNvSpPr/>
          <p:nvPr/>
        </p:nvSpPr>
        <p:spPr>
          <a:xfrm>
            <a:off x="3788937" y="1663225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95"/>
          <p:cNvSpPr/>
          <p:nvPr/>
        </p:nvSpPr>
        <p:spPr>
          <a:xfrm>
            <a:off x="3766937" y="2961925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95"/>
          <p:cNvSpPr/>
          <p:nvPr/>
        </p:nvSpPr>
        <p:spPr>
          <a:xfrm>
            <a:off x="5648650" y="1688875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2" name="Google Shape;682;p95"/>
          <p:cNvSpPr/>
          <p:nvPr/>
        </p:nvSpPr>
        <p:spPr>
          <a:xfrm>
            <a:off x="5648650" y="2987563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3" name="Google Shape;683;p95"/>
          <p:cNvSpPr/>
          <p:nvPr/>
        </p:nvSpPr>
        <p:spPr>
          <a:xfrm>
            <a:off x="5648650" y="3630787"/>
            <a:ext cx="3128700" cy="46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6"/>
          <p:cNvSpPr/>
          <p:nvPr/>
        </p:nvSpPr>
        <p:spPr>
          <a:xfrm>
            <a:off x="5526250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Browser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89" name="Google Shape;689;p96"/>
          <p:cNvSpPr/>
          <p:nvPr/>
        </p:nvSpPr>
        <p:spPr>
          <a:xfrm>
            <a:off x="193825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Server minified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90" name="Google Shape;690;p96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Enhanced Minification</a:t>
            </a:r>
            <a:endParaRPr/>
          </a:p>
        </p:txBody>
      </p:sp>
      <p:sp>
        <p:nvSpPr>
          <p:cNvPr id="691" name="Google Shape;691;p96"/>
          <p:cNvSpPr/>
          <p:nvPr/>
        </p:nvSpPr>
        <p:spPr>
          <a:xfrm>
            <a:off x="360050" y="2871763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2" name="Google Shape;692;p96"/>
          <p:cNvSpPr/>
          <p:nvPr/>
        </p:nvSpPr>
        <p:spPr>
          <a:xfrm>
            <a:off x="360200" y="120587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@Component({ ...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C1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>
                <a:solidFill>
                  <a:srgbClr val="FFFFFF"/>
                </a:solidFill>
                <a:highlight>
                  <a:srgbClr val="B71C1C"/>
                </a:highlight>
                <a:latin typeface="Inconsolata"/>
                <a:ea typeface="Inconsolata"/>
                <a:cs typeface="Inconsolata"/>
                <a:sym typeface="Inconsolata"/>
              </a:rPr>
              <a:t>u = { n: 'Tobias' };</a:t>
            </a:r>
            <a:endParaRPr b="1" sz="1500">
              <a:solidFill>
                <a:srgbClr val="FFFFFF"/>
              </a:solidFill>
              <a:highlight>
                <a:srgbClr val="B71C1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3" name="Google Shape;693;p96"/>
          <p:cNvSpPr/>
          <p:nvPr/>
        </p:nvSpPr>
        <p:spPr>
          <a:xfrm>
            <a:off x="5648650" y="4151375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 Class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var v = </a:t>
            </a:r>
            <a:r>
              <a:rPr b="1" lang="en" sz="1500">
                <a:solidFill>
                  <a:srgbClr val="FFFFFF"/>
                </a:solidFill>
                <a:highlight>
                  <a:srgbClr val="B71C1C"/>
                </a:highlight>
                <a:latin typeface="Inconsolata"/>
                <a:ea typeface="Inconsolata"/>
                <a:cs typeface="Inconsolata"/>
                <a:sym typeface="Inconsolata"/>
              </a:rPr>
              <a:t>this.comp.user.name;</a:t>
            </a:r>
            <a:endParaRPr b="1" sz="1500">
              <a:solidFill>
                <a:srgbClr val="FFFFFF"/>
              </a:solidFill>
              <a:highlight>
                <a:srgbClr val="B71C1C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4" name="Google Shape;694;p96"/>
          <p:cNvSpPr/>
          <p:nvPr/>
        </p:nvSpPr>
        <p:spPr>
          <a:xfrm>
            <a:off x="3788937" y="1663225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96"/>
          <p:cNvSpPr/>
          <p:nvPr/>
        </p:nvSpPr>
        <p:spPr>
          <a:xfrm>
            <a:off x="3766937" y="2961925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96"/>
          <p:cNvSpPr/>
          <p:nvPr/>
        </p:nvSpPr>
        <p:spPr>
          <a:xfrm>
            <a:off x="5648650" y="1688875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7" name="Google Shape;697;p96"/>
          <p:cNvSpPr/>
          <p:nvPr/>
        </p:nvSpPr>
        <p:spPr>
          <a:xfrm>
            <a:off x="5648650" y="2987563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8" name="Google Shape;698;p96"/>
          <p:cNvSpPr/>
          <p:nvPr/>
        </p:nvSpPr>
        <p:spPr>
          <a:xfrm>
            <a:off x="5648650" y="3630787"/>
            <a:ext cx="3128700" cy="46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</a:t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7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AOT Compilation</a:t>
            </a:r>
            <a:endParaRPr/>
          </a:p>
        </p:txBody>
      </p:sp>
      <p:sp>
        <p:nvSpPr>
          <p:cNvPr id="704" name="Google Shape;704;p9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97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97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707" name="Google Shape;707;p97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708" name="Google Shape;708;p97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709" name="Google Shape;709;p97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710" name="Google Shape;710;p97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711" name="Google Shape;711;p97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8"/>
          <p:cNvSpPr/>
          <p:nvPr/>
        </p:nvSpPr>
        <p:spPr>
          <a:xfrm>
            <a:off x="141925" y="1285875"/>
            <a:ext cx="37824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717" name="Google Shape;717;p9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Overview</a:t>
            </a:r>
            <a:endParaRPr/>
          </a:p>
        </p:txBody>
      </p:sp>
      <p:sp>
        <p:nvSpPr>
          <p:cNvPr id="718" name="Google Shape;718;p98"/>
          <p:cNvSpPr/>
          <p:nvPr/>
        </p:nvSpPr>
        <p:spPr>
          <a:xfrm>
            <a:off x="3924300" y="1285875"/>
            <a:ext cx="51153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Browser</a:t>
            </a:r>
            <a:endParaRPr sz="1800"/>
          </a:p>
        </p:txBody>
      </p:sp>
      <p:sp>
        <p:nvSpPr>
          <p:cNvPr id="719" name="Google Shape;719;p98"/>
          <p:cNvSpPr/>
          <p:nvPr/>
        </p:nvSpPr>
        <p:spPr>
          <a:xfrm>
            <a:off x="11649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&amp; Generate</a:t>
            </a:r>
            <a:endParaRPr sz="1800"/>
          </a:p>
        </p:txBody>
      </p:sp>
      <p:sp>
        <p:nvSpPr>
          <p:cNvPr id="720" name="Google Shape;720;p98"/>
          <p:cNvSpPr/>
          <p:nvPr/>
        </p:nvSpPr>
        <p:spPr>
          <a:xfrm>
            <a:off x="392430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&lt;script&gt;</a:t>
            </a:r>
            <a:endParaRPr sz="1800"/>
          </a:p>
        </p:txBody>
      </p:sp>
      <p:sp>
        <p:nvSpPr>
          <p:cNvPr id="721" name="Google Shape;721;p98"/>
          <p:cNvSpPr/>
          <p:nvPr/>
        </p:nvSpPr>
        <p:spPr>
          <a:xfrm>
            <a:off x="634605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...()</a:t>
            </a:r>
            <a:endParaRPr sz="1800"/>
          </a:p>
        </p:txBody>
      </p:sp>
      <p:sp>
        <p:nvSpPr>
          <p:cNvPr id="722" name="Google Shape;722;p98"/>
          <p:cNvSpPr/>
          <p:nvPr/>
        </p:nvSpPr>
        <p:spPr>
          <a:xfrm>
            <a:off x="2262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723" name="Google Shape;723;p98"/>
          <p:cNvSpPr/>
          <p:nvPr/>
        </p:nvSpPr>
        <p:spPr>
          <a:xfrm>
            <a:off x="2596500" y="2297950"/>
            <a:ext cx="13278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</p:txBody>
      </p:sp>
      <p:sp>
        <p:nvSpPr>
          <p:cNvPr id="724" name="Google Shape;724;p98"/>
          <p:cNvSpPr/>
          <p:nvPr/>
        </p:nvSpPr>
        <p:spPr>
          <a:xfrm>
            <a:off x="5252100" y="2297950"/>
            <a:ext cx="10911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Class</a:t>
            </a:r>
            <a:endParaRPr sz="1800"/>
          </a:p>
        </p:txBody>
      </p:sp>
      <p:sp>
        <p:nvSpPr>
          <p:cNvPr id="725" name="Google Shape;725;p98"/>
          <p:cNvSpPr/>
          <p:nvPr/>
        </p:nvSpPr>
        <p:spPr>
          <a:xfrm>
            <a:off x="7676700" y="2297950"/>
            <a:ext cx="12129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App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Overview</a:t>
            </a:r>
            <a:endParaRPr/>
          </a:p>
        </p:txBody>
      </p:sp>
      <p:sp>
        <p:nvSpPr>
          <p:cNvPr id="731" name="Google Shape;731;p99"/>
          <p:cNvSpPr/>
          <p:nvPr/>
        </p:nvSpPr>
        <p:spPr>
          <a:xfrm>
            <a:off x="141925" y="1285875"/>
            <a:ext cx="37824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732" name="Google Shape;732;p99"/>
          <p:cNvSpPr/>
          <p:nvPr/>
        </p:nvSpPr>
        <p:spPr>
          <a:xfrm>
            <a:off x="3924300" y="1285875"/>
            <a:ext cx="51153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Browser</a:t>
            </a:r>
            <a:endParaRPr sz="1800"/>
          </a:p>
        </p:txBody>
      </p:sp>
      <p:sp>
        <p:nvSpPr>
          <p:cNvPr id="733" name="Google Shape;733;p99"/>
          <p:cNvSpPr/>
          <p:nvPr/>
        </p:nvSpPr>
        <p:spPr>
          <a:xfrm>
            <a:off x="11649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&amp; Generate</a:t>
            </a:r>
            <a:endParaRPr sz="1800"/>
          </a:p>
        </p:txBody>
      </p:sp>
      <p:sp>
        <p:nvSpPr>
          <p:cNvPr id="734" name="Google Shape;734;p99"/>
          <p:cNvSpPr/>
          <p:nvPr/>
        </p:nvSpPr>
        <p:spPr>
          <a:xfrm>
            <a:off x="392430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&lt;script&gt;</a:t>
            </a:r>
            <a:endParaRPr sz="1800"/>
          </a:p>
        </p:txBody>
      </p:sp>
      <p:sp>
        <p:nvSpPr>
          <p:cNvPr id="735" name="Google Shape;735;p99"/>
          <p:cNvSpPr/>
          <p:nvPr/>
        </p:nvSpPr>
        <p:spPr>
          <a:xfrm>
            <a:off x="634605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...()</a:t>
            </a:r>
            <a:endParaRPr sz="1800"/>
          </a:p>
        </p:txBody>
      </p:sp>
      <p:sp>
        <p:nvSpPr>
          <p:cNvPr id="736" name="Google Shape;736;p99"/>
          <p:cNvSpPr/>
          <p:nvPr/>
        </p:nvSpPr>
        <p:spPr>
          <a:xfrm>
            <a:off x="2262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737" name="Google Shape;737;p99"/>
          <p:cNvSpPr/>
          <p:nvPr/>
        </p:nvSpPr>
        <p:spPr>
          <a:xfrm>
            <a:off x="2596500" y="2297950"/>
            <a:ext cx="13278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</p:txBody>
      </p:sp>
      <p:sp>
        <p:nvSpPr>
          <p:cNvPr id="738" name="Google Shape;738;p99"/>
          <p:cNvSpPr/>
          <p:nvPr/>
        </p:nvSpPr>
        <p:spPr>
          <a:xfrm>
            <a:off x="5252100" y="2297950"/>
            <a:ext cx="10911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Class</a:t>
            </a:r>
            <a:endParaRPr sz="1800"/>
          </a:p>
        </p:txBody>
      </p:sp>
      <p:sp>
        <p:nvSpPr>
          <p:cNvPr id="739" name="Google Shape;739;p99"/>
          <p:cNvSpPr/>
          <p:nvPr/>
        </p:nvSpPr>
        <p:spPr>
          <a:xfrm>
            <a:off x="7676700" y="2297950"/>
            <a:ext cx="12129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App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- Overview</a:t>
            </a:r>
            <a:endParaRPr/>
          </a:p>
        </p:txBody>
      </p:sp>
      <p:sp>
        <p:nvSpPr>
          <p:cNvPr id="745" name="Google Shape;745;p100"/>
          <p:cNvSpPr/>
          <p:nvPr/>
        </p:nvSpPr>
        <p:spPr>
          <a:xfrm>
            <a:off x="141925" y="1285875"/>
            <a:ext cx="37824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</p:txBody>
      </p:sp>
      <p:sp>
        <p:nvSpPr>
          <p:cNvPr id="746" name="Google Shape;746;p100"/>
          <p:cNvSpPr/>
          <p:nvPr/>
        </p:nvSpPr>
        <p:spPr>
          <a:xfrm>
            <a:off x="3924300" y="1285875"/>
            <a:ext cx="51153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Browser</a:t>
            </a:r>
            <a:endParaRPr sz="1800"/>
          </a:p>
        </p:txBody>
      </p:sp>
      <p:sp>
        <p:nvSpPr>
          <p:cNvPr id="747" name="Google Shape;747;p100"/>
          <p:cNvSpPr/>
          <p:nvPr/>
        </p:nvSpPr>
        <p:spPr>
          <a:xfrm>
            <a:off x="11649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&amp; Generate</a:t>
            </a:r>
            <a:endParaRPr sz="1800"/>
          </a:p>
        </p:txBody>
      </p:sp>
      <p:sp>
        <p:nvSpPr>
          <p:cNvPr id="748" name="Google Shape;748;p100"/>
          <p:cNvSpPr/>
          <p:nvPr/>
        </p:nvSpPr>
        <p:spPr>
          <a:xfrm>
            <a:off x="392430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&lt;script&gt;</a:t>
            </a:r>
            <a:endParaRPr sz="1800"/>
          </a:p>
        </p:txBody>
      </p:sp>
      <p:sp>
        <p:nvSpPr>
          <p:cNvPr id="749" name="Google Shape;749;p100"/>
          <p:cNvSpPr/>
          <p:nvPr/>
        </p:nvSpPr>
        <p:spPr>
          <a:xfrm>
            <a:off x="6346050" y="2285050"/>
            <a:ext cx="13278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...()</a:t>
            </a:r>
            <a:endParaRPr sz="1800"/>
          </a:p>
        </p:txBody>
      </p:sp>
      <p:sp>
        <p:nvSpPr>
          <p:cNvPr id="750" name="Google Shape;750;p100"/>
          <p:cNvSpPr/>
          <p:nvPr/>
        </p:nvSpPr>
        <p:spPr>
          <a:xfrm>
            <a:off x="2262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751" name="Google Shape;751;p100"/>
          <p:cNvSpPr/>
          <p:nvPr/>
        </p:nvSpPr>
        <p:spPr>
          <a:xfrm>
            <a:off x="2596500" y="2297950"/>
            <a:ext cx="13278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</p:txBody>
      </p:sp>
      <p:sp>
        <p:nvSpPr>
          <p:cNvPr id="752" name="Google Shape;752;p100"/>
          <p:cNvSpPr/>
          <p:nvPr/>
        </p:nvSpPr>
        <p:spPr>
          <a:xfrm>
            <a:off x="5252100" y="2297950"/>
            <a:ext cx="10911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Class</a:t>
            </a:r>
            <a:endParaRPr sz="1800"/>
          </a:p>
        </p:txBody>
      </p:sp>
      <p:sp>
        <p:nvSpPr>
          <p:cNvPr id="753" name="Google Shape;753;p100"/>
          <p:cNvSpPr/>
          <p:nvPr/>
        </p:nvSpPr>
        <p:spPr>
          <a:xfrm>
            <a:off x="7676700" y="2297950"/>
            <a:ext cx="12129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App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What is fast?</a:t>
            </a:r>
            <a:endParaRPr/>
          </a:p>
        </p:txBody>
      </p:sp>
      <p:sp>
        <p:nvSpPr>
          <p:cNvPr id="261" name="Google Shape;261;p47"/>
          <p:cNvSpPr txBox="1"/>
          <p:nvPr/>
        </p:nvSpPr>
        <p:spPr>
          <a:xfrm>
            <a:off x="701375" y="1205900"/>
            <a:ext cx="3322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rPr>
              <a:t>Page Load</a:t>
            </a:r>
            <a:endParaRPr/>
          </a:p>
        </p:txBody>
      </p:sp>
      <p:sp>
        <p:nvSpPr>
          <p:cNvPr id="262" name="Google Shape;262;p47"/>
          <p:cNvSpPr txBox="1"/>
          <p:nvPr/>
        </p:nvSpPr>
        <p:spPr>
          <a:xfrm>
            <a:off x="701375" y="2121213"/>
            <a:ext cx="3322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rPr>
              <a:t>Switching a Route</a:t>
            </a:r>
            <a:endParaRPr/>
          </a:p>
        </p:txBody>
      </p:sp>
      <p:sp>
        <p:nvSpPr>
          <p:cNvPr id="263" name="Google Shape;263;p47"/>
          <p:cNvSpPr txBox="1"/>
          <p:nvPr/>
        </p:nvSpPr>
        <p:spPr>
          <a:xfrm>
            <a:off x="701375" y="3036525"/>
            <a:ext cx="3322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rPr>
              <a:t>Update Values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1"/>
          <p:cNvSpPr/>
          <p:nvPr/>
        </p:nvSpPr>
        <p:spPr>
          <a:xfrm>
            <a:off x="5526250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Browser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59" name="Google Shape;759;p101"/>
          <p:cNvSpPr/>
          <p:nvPr/>
        </p:nvSpPr>
        <p:spPr>
          <a:xfrm>
            <a:off x="193825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Server unminified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60" name="Google Shape;760;p10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AOT Compilation - Enhanced Minification</a:t>
            </a:r>
            <a:endParaRPr/>
          </a:p>
        </p:txBody>
      </p:sp>
      <p:sp>
        <p:nvSpPr>
          <p:cNvPr id="761" name="Google Shape;761;p101"/>
          <p:cNvSpPr/>
          <p:nvPr/>
        </p:nvSpPr>
        <p:spPr>
          <a:xfrm>
            <a:off x="360050" y="2871763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2" name="Google Shape;762;p101"/>
          <p:cNvSpPr/>
          <p:nvPr/>
        </p:nvSpPr>
        <p:spPr>
          <a:xfrm>
            <a:off x="360200" y="120587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@Component({ ...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HelloComp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user = { name: 'Tobias' };</a:t>
            </a:r>
            <a:endParaRPr b="1" sz="1500">
              <a:solidFill>
                <a:srgbClr val="FFFFFF"/>
              </a:solidFill>
              <a:highlight>
                <a:srgbClr val="4DB6A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3" name="Google Shape;763;p101"/>
          <p:cNvSpPr/>
          <p:nvPr/>
        </p:nvSpPr>
        <p:spPr>
          <a:xfrm>
            <a:off x="360050" y="4208950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 Class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var v = this.comp.user.name;</a:t>
            </a:r>
            <a:endParaRPr sz="1500">
              <a:solidFill>
                <a:srgbClr val="FFFFFF"/>
              </a:solidFill>
              <a:highlight>
                <a:srgbClr val="4DB6AC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4" name="Google Shape;764;p101"/>
          <p:cNvSpPr/>
          <p:nvPr/>
        </p:nvSpPr>
        <p:spPr>
          <a:xfrm>
            <a:off x="3788937" y="1663225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01"/>
          <p:cNvSpPr/>
          <p:nvPr/>
        </p:nvSpPr>
        <p:spPr>
          <a:xfrm>
            <a:off x="3788849" y="4299100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01"/>
          <p:cNvSpPr/>
          <p:nvPr/>
        </p:nvSpPr>
        <p:spPr>
          <a:xfrm>
            <a:off x="5648650" y="1688875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7" name="Google Shape;767;p101"/>
          <p:cNvSpPr/>
          <p:nvPr/>
        </p:nvSpPr>
        <p:spPr>
          <a:xfrm>
            <a:off x="5648650" y="4324738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ViewClass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8" name="Google Shape;768;p101"/>
          <p:cNvSpPr/>
          <p:nvPr/>
        </p:nvSpPr>
        <p:spPr>
          <a:xfrm>
            <a:off x="360050" y="3688362"/>
            <a:ext cx="3128700" cy="46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2"/>
          <p:cNvSpPr/>
          <p:nvPr/>
        </p:nvSpPr>
        <p:spPr>
          <a:xfrm>
            <a:off x="5526250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Browser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74" name="Google Shape;774;p102"/>
          <p:cNvSpPr/>
          <p:nvPr/>
        </p:nvSpPr>
        <p:spPr>
          <a:xfrm>
            <a:off x="193825" y="835200"/>
            <a:ext cx="3510600" cy="425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Server minified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75" name="Google Shape;775;p102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AOT Compilation - Enhanced Minification</a:t>
            </a:r>
            <a:endParaRPr/>
          </a:p>
        </p:txBody>
      </p:sp>
      <p:sp>
        <p:nvSpPr>
          <p:cNvPr id="776" name="Google Shape;776;p102"/>
          <p:cNvSpPr/>
          <p:nvPr/>
        </p:nvSpPr>
        <p:spPr>
          <a:xfrm>
            <a:off x="360050" y="2871763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Template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&lt;div&gt;Hello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7" name="Google Shape;777;p102"/>
          <p:cNvSpPr/>
          <p:nvPr/>
        </p:nvSpPr>
        <p:spPr>
          <a:xfrm>
            <a:off x="360200" y="1205875"/>
            <a:ext cx="3265800" cy="149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@Component({ ... 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C1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solidFill>
                  <a:srgbClr val="FFFFFF"/>
                </a:solidFill>
                <a:highlight>
                  <a:srgbClr val="4DB6AC"/>
                </a:highlight>
                <a:latin typeface="Inconsolata"/>
                <a:ea typeface="Inconsolata"/>
                <a:cs typeface="Inconsolata"/>
                <a:sym typeface="Inconsolata"/>
              </a:rPr>
              <a:t>u = { n: 'Tobias' };</a:t>
            </a:r>
            <a:endParaRPr b="1" sz="1500">
              <a:solidFill>
                <a:srgbClr val="FFFFFF"/>
              </a:solidFill>
              <a:highlight>
                <a:srgbClr val="4DB6A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8" name="Google Shape;778;p102"/>
          <p:cNvSpPr/>
          <p:nvPr/>
        </p:nvSpPr>
        <p:spPr>
          <a:xfrm>
            <a:off x="360050" y="4208950"/>
            <a:ext cx="3265800" cy="75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 Class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var v = </a:t>
            </a:r>
            <a:r>
              <a:rPr lang="en" sz="1500">
                <a:solidFill>
                  <a:srgbClr val="FFFFFF"/>
                </a:solidFill>
                <a:highlight>
                  <a:srgbClr val="4DB6AC"/>
                </a:highlight>
                <a:latin typeface="Inconsolata"/>
                <a:ea typeface="Inconsolata"/>
                <a:cs typeface="Inconsolata"/>
                <a:sym typeface="Inconsolata"/>
              </a:rPr>
              <a:t>this.comp.</a:t>
            </a:r>
            <a:r>
              <a:rPr b="1" lang="en" sz="1500">
                <a:solidFill>
                  <a:srgbClr val="FFFFFF"/>
                </a:solidFill>
                <a:highlight>
                  <a:srgbClr val="4DB6AC"/>
                </a:highlight>
                <a:latin typeface="Inconsolata"/>
                <a:ea typeface="Inconsolata"/>
                <a:cs typeface="Inconsolata"/>
                <a:sym typeface="Inconsolata"/>
              </a:rPr>
              <a:t>u.n;</a:t>
            </a:r>
            <a:endParaRPr sz="1500">
              <a:solidFill>
                <a:srgbClr val="FFFFFF"/>
              </a:solidFill>
              <a:highlight>
                <a:srgbClr val="4DB6AC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9" name="Google Shape;779;p102"/>
          <p:cNvSpPr/>
          <p:nvPr/>
        </p:nvSpPr>
        <p:spPr>
          <a:xfrm>
            <a:off x="3788937" y="1663225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2"/>
          <p:cNvSpPr/>
          <p:nvPr/>
        </p:nvSpPr>
        <p:spPr>
          <a:xfrm>
            <a:off x="3788849" y="4299100"/>
            <a:ext cx="1696800" cy="5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02"/>
          <p:cNvSpPr/>
          <p:nvPr/>
        </p:nvSpPr>
        <p:spPr>
          <a:xfrm>
            <a:off x="5648650" y="1688875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2" name="Google Shape;782;p102"/>
          <p:cNvSpPr/>
          <p:nvPr/>
        </p:nvSpPr>
        <p:spPr>
          <a:xfrm>
            <a:off x="5648650" y="4324738"/>
            <a:ext cx="3265800" cy="52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ViewClass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3" name="Google Shape;783;p102"/>
          <p:cNvSpPr/>
          <p:nvPr/>
        </p:nvSpPr>
        <p:spPr>
          <a:xfrm>
            <a:off x="360050" y="3688362"/>
            <a:ext cx="3128700" cy="46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AOT compilation - TypeScript Output</a:t>
            </a:r>
            <a:endParaRPr/>
          </a:p>
        </p:txBody>
      </p:sp>
      <p:sp>
        <p:nvSpPr>
          <p:cNvPr id="789" name="Google Shape;789;p103"/>
          <p:cNvSpPr/>
          <p:nvPr/>
        </p:nvSpPr>
        <p:spPr>
          <a:xfrm>
            <a:off x="1164900" y="2285050"/>
            <a:ext cx="14316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&amp; Generate</a:t>
            </a:r>
            <a:endParaRPr sz="1800"/>
          </a:p>
        </p:txBody>
      </p:sp>
      <p:sp>
        <p:nvSpPr>
          <p:cNvPr id="790" name="Google Shape;790;p103"/>
          <p:cNvSpPr/>
          <p:nvPr/>
        </p:nvSpPr>
        <p:spPr>
          <a:xfrm>
            <a:off x="150000" y="2297950"/>
            <a:ext cx="938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sp>
        <p:nvSpPr>
          <p:cNvPr id="791" name="Google Shape;791;p103"/>
          <p:cNvSpPr/>
          <p:nvPr/>
        </p:nvSpPr>
        <p:spPr>
          <a:xfrm>
            <a:off x="2658900" y="2297950"/>
            <a:ext cx="1751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(Output AST)</a:t>
            </a:r>
            <a:endParaRPr sz="1800"/>
          </a:p>
        </p:txBody>
      </p:sp>
      <p:sp>
        <p:nvSpPr>
          <p:cNvPr id="792" name="Google Shape;792;p103"/>
          <p:cNvSpPr/>
          <p:nvPr/>
        </p:nvSpPr>
        <p:spPr>
          <a:xfrm>
            <a:off x="5980800" y="1138750"/>
            <a:ext cx="1751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Eval (ES5)</a:t>
            </a:r>
            <a:endParaRPr sz="1800"/>
          </a:p>
        </p:txBody>
      </p:sp>
      <p:sp>
        <p:nvSpPr>
          <p:cNvPr id="793" name="Google Shape;793;p103"/>
          <p:cNvSpPr/>
          <p:nvPr/>
        </p:nvSpPr>
        <p:spPr>
          <a:xfrm>
            <a:off x="5994600" y="2297950"/>
            <a:ext cx="1751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(TypeScript)</a:t>
            </a:r>
            <a:endParaRPr sz="1800"/>
          </a:p>
        </p:txBody>
      </p:sp>
      <p:sp>
        <p:nvSpPr>
          <p:cNvPr id="794" name="Google Shape;794;p103"/>
          <p:cNvSpPr/>
          <p:nvPr/>
        </p:nvSpPr>
        <p:spPr>
          <a:xfrm>
            <a:off x="5980800" y="3457150"/>
            <a:ext cx="1751700" cy="10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Source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(ES 2016)</a:t>
            </a:r>
            <a:endParaRPr sz="1800"/>
          </a:p>
        </p:txBody>
      </p:sp>
      <p:sp>
        <p:nvSpPr>
          <p:cNvPr id="795" name="Google Shape;795;p103"/>
          <p:cNvSpPr/>
          <p:nvPr/>
        </p:nvSpPr>
        <p:spPr>
          <a:xfrm>
            <a:off x="4486800" y="1138750"/>
            <a:ext cx="1431600" cy="3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Serialize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AOT Compilation - TypeScript Output</a:t>
            </a:r>
            <a:endParaRPr/>
          </a:p>
        </p:txBody>
      </p:sp>
      <p:sp>
        <p:nvSpPr>
          <p:cNvPr id="801" name="Google Shape;801;p104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 </a:t>
            </a:r>
            <a:r>
              <a:rPr b="1" lang="en">
                <a:solidFill>
                  <a:srgbClr val="FFFFFF"/>
                </a:solidFill>
              </a:rPr>
              <a:t>kind: 'declareVar', name: 'el',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FFFF"/>
                </a:solidFill>
              </a:rPr>
              <a:t>type: { kind: 'ambient', name: 'HTMLElement' },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value: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kind: 'invokeMethod',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receiver: { kind: 'readVar', name: 'document'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name: 'createElement',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params: { kind: 'literal', value: 'div'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2" name="Google Shape;802;p104"/>
          <p:cNvSpPr/>
          <p:nvPr/>
        </p:nvSpPr>
        <p:spPr>
          <a:xfrm>
            <a:off x="5802000" y="1103025"/>
            <a:ext cx="3265800" cy="10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Generated ES5 code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var el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= document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.createElement('div');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03" name="Google Shape;803;p104"/>
          <p:cNvSpPr/>
          <p:nvPr/>
        </p:nvSpPr>
        <p:spPr>
          <a:xfrm>
            <a:off x="5802000" y="2351850"/>
            <a:ext cx="3265800" cy="10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Generated TypeScript code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var el: HTMLElement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= document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.createElement('div');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5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AOT Compilation - TypeScript Output</a:t>
            </a:r>
            <a:endParaRPr/>
          </a:p>
        </p:txBody>
      </p:sp>
      <p:sp>
        <p:nvSpPr>
          <p:cNvPr id="809" name="Google Shape;809;p105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 kind: 'declareVar', name: 'el',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type: { kind: 'ambient', name: 'HTMLElement'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value: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kind: 'invokeMethod',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receiver: { kind: 'readVar', name: 'document' },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name: 'createElement',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params: { kind: 'literal', value: 'div'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0" name="Google Shape;810;p105"/>
          <p:cNvSpPr/>
          <p:nvPr/>
        </p:nvSpPr>
        <p:spPr>
          <a:xfrm>
            <a:off x="5802000" y="1103025"/>
            <a:ext cx="3265800" cy="10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Generated ES5 code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var el =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document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.createElement('div');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11" name="Google Shape;811;p105"/>
          <p:cNvSpPr/>
          <p:nvPr/>
        </p:nvSpPr>
        <p:spPr>
          <a:xfrm>
            <a:off x="5802000" y="2351850"/>
            <a:ext cx="3265800" cy="10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Generated TypeScript code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var el: HTMLElement =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document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.createElement('div');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6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AOT Compilation - TypeScript Output</a:t>
            </a:r>
            <a:endParaRPr/>
          </a:p>
        </p:txBody>
      </p:sp>
      <p:sp>
        <p:nvSpPr>
          <p:cNvPr id="817" name="Google Shape;817;p106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 kind: 'declareVar', name: 'el',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type: { kind: 'ambient', name: 'HTMLElement'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value: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kind: 'invokeMethod',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receiver: { kind: 'readVar', name: 'document'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name: 'createElement',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>
                <a:solidFill>
                  <a:srgbClr val="FFFFFF"/>
                </a:solidFill>
              </a:rPr>
              <a:t>params: { kind: 'literal', value: 'div' }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8" name="Google Shape;818;p106"/>
          <p:cNvSpPr/>
          <p:nvPr/>
        </p:nvSpPr>
        <p:spPr>
          <a:xfrm>
            <a:off x="5802000" y="1103025"/>
            <a:ext cx="3265800" cy="10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Generated ES5 code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var el = document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.createElement(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'div'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)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19" name="Google Shape;819;p106"/>
          <p:cNvSpPr/>
          <p:nvPr/>
        </p:nvSpPr>
        <p:spPr>
          <a:xfrm>
            <a:off x="5802000" y="2351850"/>
            <a:ext cx="3265800" cy="105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Generated TypeScript code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var el: HTMLElement =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document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.createElement('div');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7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supportsCookies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document.cookie;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@Directive({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selector: '[someDir]',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SomeDir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// use supportsCookies...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07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AOT Compilation - Metadata Collection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8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supportsCookies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document.cookie;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 SomeDir()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// use supportsCookies...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SomeDir.annotations = [{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selector: '[someDir]',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0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AOT Compilation - Metadata Collection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9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 "SomeDir":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"decorators": [{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FFFFFF"/>
                </a:solidFill>
              </a:rPr>
              <a:t>"expression": { "module": "@angular/core",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                      "name": "Directive" }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"arguments": [{ "selector": "[someDir]" }]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 }</a:t>
            </a:r>
            <a:endParaRPr/>
          </a:p>
        </p:txBody>
      </p:sp>
      <p:sp>
        <p:nvSpPr>
          <p:cNvPr id="837" name="Google Shape;837;p10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AOT Compilation - Metadata collection</a:t>
            </a:r>
            <a:endParaRPr/>
          </a:p>
        </p:txBody>
      </p:sp>
      <p:sp>
        <p:nvSpPr>
          <p:cNvPr id="838" name="Google Shape;838;p109"/>
          <p:cNvSpPr/>
          <p:nvPr/>
        </p:nvSpPr>
        <p:spPr>
          <a:xfrm>
            <a:off x="5785050" y="1026825"/>
            <a:ext cx="3265800" cy="2919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Source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var supportsCookies =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document.cookie;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@Directive(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selector: '[someDir]',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SomeDir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// use </a:t>
            </a: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supportsCookies...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0"/>
          <p:cNvSpPr txBox="1"/>
          <p:nvPr>
            <p:ph idx="1" type="body"/>
          </p:nvPr>
        </p:nvSpPr>
        <p:spPr>
          <a:xfrm>
            <a:off x="442750" y="1026825"/>
            <a:ext cx="84405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 "SomeDir":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"decorators": [{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"expression": { "module": "@angular/core",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"name": "Directive" },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</a:t>
            </a:r>
            <a:r>
              <a:rPr b="1" lang="en">
                <a:solidFill>
                  <a:srgbClr val="FFFFFF"/>
                </a:solidFill>
              </a:rPr>
              <a:t>"arguments": [{ "selector": "[someDir]" }]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 }</a:t>
            </a:r>
            <a:endParaRPr/>
          </a:p>
        </p:txBody>
      </p:sp>
      <p:sp>
        <p:nvSpPr>
          <p:cNvPr id="844" name="Google Shape;844;p110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AOT Compilation - Metadata collection</a:t>
            </a:r>
            <a:endParaRPr/>
          </a:p>
        </p:txBody>
      </p:sp>
      <p:sp>
        <p:nvSpPr>
          <p:cNvPr id="845" name="Google Shape;845;p110"/>
          <p:cNvSpPr/>
          <p:nvPr/>
        </p:nvSpPr>
        <p:spPr>
          <a:xfrm>
            <a:off x="5785050" y="1026825"/>
            <a:ext cx="3265800" cy="2919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Source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var supportsCookies =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document.cookie;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@Directive</a:t>
            </a: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({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  selector: '[someDir]',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consolata"/>
                <a:ea typeface="Inconsolata"/>
                <a:cs typeface="Inconsolata"/>
                <a:sym typeface="Inconsolata"/>
              </a:rPr>
              <a:t>})</a:t>
            </a:r>
            <a:endParaRPr b="1"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class SomeDir {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// use </a:t>
            </a:r>
            <a:r>
              <a:rPr lang="en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supportsCookies...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What is fast?</a:t>
            </a:r>
            <a:endParaRPr/>
          </a:p>
        </p:txBody>
      </p:sp>
      <p:sp>
        <p:nvSpPr>
          <p:cNvPr id="269" name="Google Shape;269;p48"/>
          <p:cNvSpPr txBox="1"/>
          <p:nvPr/>
        </p:nvSpPr>
        <p:spPr>
          <a:xfrm>
            <a:off x="701375" y="1205900"/>
            <a:ext cx="3322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rPr>
              <a:t>Page Load</a:t>
            </a:r>
            <a:endParaRPr/>
          </a:p>
        </p:txBody>
      </p:sp>
      <p:sp>
        <p:nvSpPr>
          <p:cNvPr id="270" name="Google Shape;270;p48"/>
          <p:cNvSpPr txBox="1"/>
          <p:nvPr/>
        </p:nvSpPr>
        <p:spPr>
          <a:xfrm>
            <a:off x="701375" y="3036525"/>
            <a:ext cx="3322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36E7A"/>
                </a:solidFill>
                <a:latin typeface="Roboto"/>
                <a:ea typeface="Roboto"/>
                <a:cs typeface="Roboto"/>
                <a:sym typeface="Roboto"/>
              </a:rPr>
              <a:t>Update Values</a:t>
            </a:r>
            <a:endParaRPr/>
          </a:p>
        </p:txBody>
      </p:sp>
      <p:sp>
        <p:nvSpPr>
          <p:cNvPr id="271" name="Google Shape;271;p48"/>
          <p:cNvSpPr txBox="1"/>
          <p:nvPr/>
        </p:nvSpPr>
        <p:spPr>
          <a:xfrm>
            <a:off x="701375" y="2121200"/>
            <a:ext cx="3322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Switching a Route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1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vs AOT Compilation - Page Load Performance</a:t>
            </a:r>
            <a:endParaRPr/>
          </a:p>
        </p:txBody>
      </p:sp>
      <p:pic>
        <p:nvPicPr>
          <p:cNvPr id="851" name="Google Shape;851;p11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75" y="1027330"/>
            <a:ext cx="6410400" cy="39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2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57" name="Google Shape;857;p112"/>
          <p:cNvSpPr txBox="1"/>
          <p:nvPr/>
        </p:nvSpPr>
        <p:spPr>
          <a:xfrm>
            <a:off x="369600" y="3084650"/>
            <a:ext cx="3837000" cy="6318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Inconsolata"/>
                <a:ea typeface="Inconsolata"/>
                <a:cs typeface="Inconsolata"/>
                <a:sym typeface="Inconsolata"/>
              </a:rPr>
              <a:t>$ ngc -p &lt;project&gt;</a:t>
            </a:r>
            <a:endParaRPr sz="2400">
              <a:solidFill>
                <a:srgbClr val="EFEFE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58" name="Google Shape;858;p112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12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860" name="Google Shape;860;p112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861" name="Google Shape;861;p112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862" name="Google Shape;862;p112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Performance</a:t>
            </a:r>
            <a:endParaRPr sz="1800"/>
          </a:p>
        </p:txBody>
      </p:sp>
      <p:sp>
        <p:nvSpPr>
          <p:cNvPr id="863" name="Google Shape;863;p112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864" name="Google Shape;864;p112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3"/>
          <p:cNvSpPr txBox="1"/>
          <p:nvPr>
            <p:ph idx="2" type="body"/>
          </p:nvPr>
        </p:nvSpPr>
        <p:spPr>
          <a:xfrm>
            <a:off x="4720525" y="724200"/>
            <a:ext cx="4264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Smaller: </a:t>
            </a:r>
            <a:r>
              <a:rPr b="1" lang="en"/>
              <a:t>10kb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FTL: </a:t>
            </a:r>
            <a:r>
              <a:rPr b="1" lang="en"/>
              <a:t>F</a:t>
            </a:r>
            <a:r>
              <a:rPr lang="en" sz="2400"/>
              <a:t>aster</a:t>
            </a:r>
            <a:r>
              <a:rPr lang="en"/>
              <a:t> </a:t>
            </a:r>
            <a:r>
              <a:rPr b="1" lang="en"/>
              <a:t>T</a:t>
            </a:r>
            <a:r>
              <a:rPr lang="en" sz="2400"/>
              <a:t>han base</a:t>
            </a:r>
            <a:r>
              <a:rPr b="1" lang="en"/>
              <a:t>L</a:t>
            </a:r>
            <a:r>
              <a:rPr lang="en" sz="2400"/>
              <a:t>ine</a:t>
            </a:r>
            <a:endParaRPr sz="2400"/>
          </a:p>
        </p:txBody>
      </p:sp>
      <p:sp>
        <p:nvSpPr>
          <p:cNvPr id="870" name="Google Shape;870;p11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</a:t>
            </a:r>
            <a:endParaRPr/>
          </a:p>
        </p:txBody>
      </p:sp>
      <p:sp>
        <p:nvSpPr>
          <p:cNvPr id="871" name="Google Shape;871;p11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114"/>
          <p:cNvGrpSpPr/>
          <p:nvPr/>
        </p:nvGrpSpPr>
        <p:grpSpPr>
          <a:xfrm>
            <a:off x="360888" y="482675"/>
            <a:ext cx="3854425" cy="3873600"/>
            <a:chOff x="360888" y="634950"/>
            <a:chExt cx="3854425" cy="3873600"/>
          </a:xfrm>
        </p:grpSpPr>
        <p:sp>
          <p:nvSpPr>
            <p:cNvPr id="877" name="Google Shape;877;p114"/>
            <p:cNvSpPr/>
            <p:nvPr/>
          </p:nvSpPr>
          <p:spPr>
            <a:xfrm>
              <a:off x="1475413" y="1928850"/>
              <a:ext cx="2739900" cy="1285800"/>
            </a:xfrm>
            <a:prstGeom prst="rect">
              <a:avLst/>
            </a:prstGeom>
            <a:noFill/>
            <a:ln cap="flat" cmpd="sng" w="76200">
              <a:solidFill>
                <a:srgbClr val="B0BE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4"/>
            <p:cNvSpPr/>
            <p:nvPr/>
          </p:nvSpPr>
          <p:spPr>
            <a:xfrm>
              <a:off x="1581588" y="2222950"/>
              <a:ext cx="990600" cy="75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0BEC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Parse</a:t>
              </a:r>
              <a:endParaRPr sz="1800"/>
            </a:p>
          </p:txBody>
        </p:sp>
        <p:sp>
          <p:nvSpPr>
            <p:cNvPr id="879" name="Google Shape;879;p114"/>
            <p:cNvSpPr/>
            <p:nvPr/>
          </p:nvSpPr>
          <p:spPr>
            <a:xfrm>
              <a:off x="2572188" y="2222950"/>
              <a:ext cx="1566900" cy="75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0BEC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Instantiate</a:t>
              </a:r>
              <a:endParaRPr sz="1800"/>
            </a:p>
          </p:txBody>
        </p:sp>
        <p:sp>
          <p:nvSpPr>
            <p:cNvPr id="880" name="Google Shape;880;p114"/>
            <p:cNvSpPr/>
            <p:nvPr/>
          </p:nvSpPr>
          <p:spPr>
            <a:xfrm>
              <a:off x="360888" y="1928850"/>
              <a:ext cx="920400" cy="1285800"/>
            </a:xfrm>
            <a:prstGeom prst="roundRect">
              <a:avLst>
                <a:gd fmla="val 16667" name="adj"/>
              </a:avLst>
            </a:prstGeom>
            <a:solidFill>
              <a:srgbClr val="B0BEC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Inputs</a:t>
              </a:r>
              <a:endParaRPr sz="1800"/>
            </a:p>
          </p:txBody>
        </p:sp>
        <p:sp>
          <p:nvSpPr>
            <p:cNvPr id="881" name="Google Shape;881;p114"/>
            <p:cNvSpPr/>
            <p:nvPr/>
          </p:nvSpPr>
          <p:spPr>
            <a:xfrm>
              <a:off x="2904888" y="1548700"/>
              <a:ext cx="782400" cy="7590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B0BEC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x3</a:t>
              </a:r>
              <a:endParaRPr sz="2400"/>
            </a:p>
          </p:txBody>
        </p:sp>
        <p:sp>
          <p:nvSpPr>
            <p:cNvPr id="882" name="Google Shape;882;p114"/>
            <p:cNvSpPr/>
            <p:nvPr/>
          </p:nvSpPr>
          <p:spPr>
            <a:xfrm>
              <a:off x="360888" y="634950"/>
              <a:ext cx="3854400" cy="846000"/>
            </a:xfrm>
            <a:prstGeom prst="ellipse">
              <a:avLst/>
            </a:prstGeom>
            <a:solidFill>
              <a:srgbClr val="B0BEC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Performance</a:t>
              </a:r>
              <a:endParaRPr sz="1800"/>
            </a:p>
          </p:txBody>
        </p:sp>
        <p:sp>
          <p:nvSpPr>
            <p:cNvPr id="883" name="Google Shape;883;p114"/>
            <p:cNvSpPr/>
            <p:nvPr/>
          </p:nvSpPr>
          <p:spPr>
            <a:xfrm>
              <a:off x="360888" y="3662550"/>
              <a:ext cx="3854400" cy="846000"/>
            </a:xfrm>
            <a:prstGeom prst="ellipse">
              <a:avLst/>
            </a:prstGeom>
            <a:solidFill>
              <a:srgbClr val="B0BEC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Demo</a:t>
              </a:r>
              <a:endParaRPr sz="1800"/>
            </a:p>
          </p:txBody>
        </p:sp>
      </p:grpSp>
      <p:sp>
        <p:nvSpPr>
          <p:cNvPr id="884" name="Google Shape;884;p114"/>
          <p:cNvSpPr/>
          <p:nvPr/>
        </p:nvSpPr>
        <p:spPr>
          <a:xfrm>
            <a:off x="5217400" y="703894"/>
            <a:ext cx="3691200" cy="694800"/>
          </a:xfrm>
          <a:prstGeom prst="bracePair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document.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createElement()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5" name="Google Shape;885;p114"/>
          <p:cNvSpPr/>
          <p:nvPr/>
        </p:nvSpPr>
        <p:spPr>
          <a:xfrm>
            <a:off x="5217325" y="1595138"/>
            <a:ext cx="3691200" cy="694800"/>
          </a:xfrm>
          <a:prstGeom prst="bracePair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Fast Property Access / Hidden Classes [1]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6" name="Google Shape;886;p114"/>
          <p:cNvSpPr/>
          <p:nvPr/>
        </p:nvSpPr>
        <p:spPr>
          <a:xfrm>
            <a:off x="5217400" y="2486381"/>
            <a:ext cx="3691200" cy="694800"/>
          </a:xfrm>
          <a:prstGeom prst="bracePair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Codegen Classes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7" name="Google Shape;887;p114"/>
          <p:cNvSpPr/>
          <p:nvPr/>
        </p:nvSpPr>
        <p:spPr>
          <a:xfrm>
            <a:off x="1475413" y="1776575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14"/>
          <p:cNvSpPr/>
          <p:nvPr/>
        </p:nvSpPr>
        <p:spPr>
          <a:xfrm>
            <a:off x="1581588" y="2070675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889" name="Google Shape;889;p114"/>
          <p:cNvSpPr/>
          <p:nvPr/>
        </p:nvSpPr>
        <p:spPr>
          <a:xfrm>
            <a:off x="360888" y="1776575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grpSp>
        <p:nvGrpSpPr>
          <p:cNvPr id="890" name="Google Shape;890;p114"/>
          <p:cNvGrpSpPr/>
          <p:nvPr/>
        </p:nvGrpSpPr>
        <p:grpSpPr>
          <a:xfrm>
            <a:off x="2572188" y="1396425"/>
            <a:ext cx="1566900" cy="1433250"/>
            <a:chOff x="2572188" y="1548825"/>
            <a:chExt cx="1566900" cy="1433250"/>
          </a:xfrm>
        </p:grpSpPr>
        <p:sp>
          <p:nvSpPr>
            <p:cNvPr id="891" name="Google Shape;891;p114"/>
            <p:cNvSpPr/>
            <p:nvPr/>
          </p:nvSpPr>
          <p:spPr>
            <a:xfrm>
              <a:off x="2572188" y="2223075"/>
              <a:ext cx="1566900" cy="75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A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Instantiate</a:t>
              </a:r>
              <a:endParaRPr sz="1800"/>
            </a:p>
          </p:txBody>
        </p:sp>
        <p:sp>
          <p:nvSpPr>
            <p:cNvPr id="892" name="Google Shape;892;p114"/>
            <p:cNvSpPr/>
            <p:nvPr/>
          </p:nvSpPr>
          <p:spPr>
            <a:xfrm>
              <a:off x="2904888" y="1548825"/>
              <a:ext cx="782400" cy="7590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FFA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x3</a:t>
              </a:r>
              <a:endParaRPr sz="2400"/>
            </a:p>
          </p:txBody>
        </p:sp>
      </p:grpSp>
      <p:sp>
        <p:nvSpPr>
          <p:cNvPr id="893" name="Google Shape;893;p114"/>
          <p:cNvSpPr/>
          <p:nvPr/>
        </p:nvSpPr>
        <p:spPr>
          <a:xfrm>
            <a:off x="360888" y="482675"/>
            <a:ext cx="3854400" cy="846000"/>
          </a:xfrm>
          <a:prstGeom prst="ellipse">
            <a:avLst/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endParaRPr sz="1800"/>
          </a:p>
        </p:txBody>
      </p:sp>
      <p:sp>
        <p:nvSpPr>
          <p:cNvPr id="894" name="Google Shape;894;p114"/>
          <p:cNvSpPr/>
          <p:nvPr/>
        </p:nvSpPr>
        <p:spPr>
          <a:xfrm>
            <a:off x="360888" y="3510275"/>
            <a:ext cx="3854400" cy="846000"/>
          </a:xfrm>
          <a:prstGeom prst="ellipse">
            <a:avLst/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pic>
        <p:nvPicPr>
          <p:cNvPr id="895" name="Google Shape;89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8" y="4734763"/>
            <a:ext cx="352925" cy="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14"/>
          <p:cNvSpPr/>
          <p:nvPr/>
        </p:nvSpPr>
        <p:spPr>
          <a:xfrm>
            <a:off x="5217400" y="3377625"/>
            <a:ext cx="3691200" cy="694800"/>
          </a:xfrm>
          <a:prstGeom prst="bracePair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Just in Time vs Ahead of Time Compile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97" name="Google Shape;897;p114"/>
          <p:cNvSpPr txBox="1"/>
          <p:nvPr/>
        </p:nvSpPr>
        <p:spPr>
          <a:xfrm>
            <a:off x="4946625" y="4533125"/>
            <a:ext cx="4086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[1] </a:t>
            </a:r>
            <a:r>
              <a:rPr lang="en" sz="1500" u="sng">
                <a:solidFill>
                  <a:srgbClr val="FFFFFF"/>
                </a:solidFill>
                <a:hlinkClick r:id="rId4"/>
              </a:rPr>
              <a:t>github.com/v8/v8/wiki/Design%20Elements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898" name="Google Shape;898;p114"/>
          <p:cNvSpPr txBox="1"/>
          <p:nvPr/>
        </p:nvSpPr>
        <p:spPr>
          <a:xfrm>
            <a:off x="581848" y="4503650"/>
            <a:ext cx="3412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g.co/ng/ac16-compiler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22 at 5.34.51 PM.png" id="276" name="Google Shape;276;p49"/>
          <p:cNvPicPr preferRelativeResize="0"/>
          <p:nvPr/>
        </p:nvPicPr>
        <p:blipFill rotWithShape="1">
          <a:blip r:embed="rId3">
            <a:alphaModFix/>
          </a:blip>
          <a:srcRect b="0" l="1361" r="0" t="41345"/>
          <a:stretch/>
        </p:blipFill>
        <p:spPr>
          <a:xfrm>
            <a:off x="0" y="1226127"/>
            <a:ext cx="9144000" cy="361257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>
            <p:ph type="title"/>
          </p:nvPr>
        </p:nvSpPr>
        <p:spPr>
          <a:xfrm>
            <a:off x="767875" y="0"/>
            <a:ext cx="7971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Deep Tree Benchmark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</p:txBody>
      </p:sp>
      <p:sp>
        <p:nvSpPr>
          <p:cNvPr id="283" name="Google Shape;283;p5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0"/>
          <p:cNvSpPr/>
          <p:nvPr/>
        </p:nvSpPr>
        <p:spPr>
          <a:xfrm>
            <a:off x="6036600" y="1827300"/>
            <a:ext cx="2739900" cy="1285800"/>
          </a:xfrm>
          <a:prstGeom prst="rect">
            <a:avLst/>
          </a:prstGeom>
          <a:noFill/>
          <a:ln cap="flat" cmpd="sng" w="76200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0"/>
          <p:cNvSpPr/>
          <p:nvPr/>
        </p:nvSpPr>
        <p:spPr>
          <a:xfrm>
            <a:off x="6142775" y="2121400"/>
            <a:ext cx="9906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</p:txBody>
      </p:sp>
      <p:sp>
        <p:nvSpPr>
          <p:cNvPr id="286" name="Google Shape;286;p50"/>
          <p:cNvSpPr/>
          <p:nvPr/>
        </p:nvSpPr>
        <p:spPr>
          <a:xfrm>
            <a:off x="7133375" y="2121400"/>
            <a:ext cx="1566900" cy="7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Instantiate</a:t>
            </a:r>
            <a:endParaRPr sz="1800"/>
          </a:p>
        </p:txBody>
      </p:sp>
      <p:sp>
        <p:nvSpPr>
          <p:cNvPr id="287" name="Google Shape;287;p50"/>
          <p:cNvSpPr/>
          <p:nvPr/>
        </p:nvSpPr>
        <p:spPr>
          <a:xfrm>
            <a:off x="7466075" y="1447150"/>
            <a:ext cx="782400" cy="759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x3</a:t>
            </a:r>
            <a:endParaRPr sz="2400"/>
          </a:p>
        </p:txBody>
      </p:sp>
      <p:sp>
        <p:nvSpPr>
          <p:cNvPr id="288" name="Google Shape;288;p50"/>
          <p:cNvSpPr/>
          <p:nvPr/>
        </p:nvSpPr>
        <p:spPr>
          <a:xfrm>
            <a:off x="4922075" y="5334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endParaRPr sz="1800"/>
          </a:p>
        </p:txBody>
      </p:sp>
      <p:sp>
        <p:nvSpPr>
          <p:cNvPr id="289" name="Google Shape;289;p50"/>
          <p:cNvSpPr/>
          <p:nvPr/>
        </p:nvSpPr>
        <p:spPr>
          <a:xfrm>
            <a:off x="4922075" y="3561000"/>
            <a:ext cx="3854400" cy="846000"/>
          </a:xfrm>
          <a:prstGeom prst="ellipse">
            <a:avLst/>
          </a:prstGeom>
          <a:solidFill>
            <a:srgbClr val="B0BE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  <p:sp>
        <p:nvSpPr>
          <p:cNvPr id="290" name="Google Shape;290;p50"/>
          <p:cNvSpPr/>
          <p:nvPr/>
        </p:nvSpPr>
        <p:spPr>
          <a:xfrm>
            <a:off x="4922075" y="1827300"/>
            <a:ext cx="920400" cy="1285800"/>
          </a:xfrm>
          <a:prstGeom prst="roundRect">
            <a:avLst>
              <a:gd fmla="val 16667" name="adj"/>
            </a:avLst>
          </a:prstGeom>
          <a:solidFill>
            <a:srgbClr val="FFA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