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6"/>
  </p:notesMasterIdLst>
  <p:sldIdLst>
    <p:sldId id="264" r:id="rId2"/>
    <p:sldId id="259" r:id="rId3"/>
    <p:sldId id="258" r:id="rId4"/>
    <p:sldId id="260" r:id="rId5"/>
    <p:sldId id="261" r:id="rId6"/>
    <p:sldId id="262" r:id="rId7"/>
    <p:sldId id="263" r:id="rId8"/>
    <p:sldId id="296" r:id="rId9"/>
    <p:sldId id="300" r:id="rId10"/>
    <p:sldId id="301" r:id="rId11"/>
    <p:sldId id="303" r:id="rId12"/>
    <p:sldId id="267" r:id="rId13"/>
    <p:sldId id="278" r:id="rId14"/>
    <p:sldId id="30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DAF9C-98C6-0844-9A59-FBDD956C09D5}" v="3012" dt="2022-05-05T20:19:08.154"/>
    <p1510:client id="{8B8E1D61-9C31-42A1-935D-E567DE7AFB74}" v="77" dt="2022-05-05T20:12:44.372"/>
    <p1510:client id="{9980B274-5301-4ADE-B513-8AE8CF4069B7}" v="692" dt="2022-05-05T18:18:38.276"/>
    <p1510:client id="{FDB91507-75AA-6C5B-D675-6641396CE772}" v="1359" dt="2022-05-05T20:07:26.403"/>
  </p1510:revLst>
</p1510:revInfo>
</file>

<file path=ppt/tableStyles.xml><?xml version="1.0" encoding="utf-8"?>
<a:tblStyleLst xmlns:a="http://schemas.openxmlformats.org/drawingml/2006/main" def="{D90D7D7B-DB7A-40D2-B9B9-989E6AE02B56}">
  <a:tblStyle styleId="{D90D7D7B-DB7A-40D2-B9B9-989E6AE02B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04" d="100"/>
          <a:sy n="104" d="100"/>
        </p:scale>
        <p:origin x="85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318D84-1020-4A5A-8CB2-60E955ED36E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0C8845F8-6A75-4F23-8579-6688DB6C1ABB}">
      <dgm:prSet phldrT="[Text]" phldr="0"/>
      <dgm:spPr/>
      <dgm:t>
        <a:bodyPr/>
        <a:lstStyle/>
        <a:p>
          <a:pPr rtl="0"/>
          <a:r>
            <a:rPr lang="en-US" dirty="0"/>
            <a:t>Login</a:t>
          </a:r>
          <a:r>
            <a:rPr lang="en-US" dirty="0">
              <a:latin typeface="Arial"/>
            </a:rPr>
            <a:t> on our portal</a:t>
          </a:r>
          <a:endParaRPr lang="en-US" dirty="0"/>
        </a:p>
      </dgm:t>
    </dgm:pt>
    <dgm:pt modelId="{985172BA-A622-4280-BE7A-BC74BF8C71FE}" type="parTrans" cxnId="{DEEE873C-4D7A-4084-A415-9E8073C86706}">
      <dgm:prSet/>
      <dgm:spPr/>
      <dgm:t>
        <a:bodyPr/>
        <a:lstStyle/>
        <a:p>
          <a:endParaRPr lang="en-GB"/>
        </a:p>
      </dgm:t>
    </dgm:pt>
    <dgm:pt modelId="{D3BF357C-AFA6-4066-9453-7F27C432339B}" type="sibTrans" cxnId="{DEEE873C-4D7A-4084-A415-9E8073C86706}">
      <dgm:prSet/>
      <dgm:spPr/>
      <dgm:t>
        <a:bodyPr/>
        <a:lstStyle/>
        <a:p>
          <a:endParaRPr lang="en-GB"/>
        </a:p>
      </dgm:t>
    </dgm:pt>
    <dgm:pt modelId="{1BDFF285-A18F-40F7-B50F-44980B3BA45C}">
      <dgm:prSet phldrT="[Text]" phldr="0"/>
      <dgm:spPr/>
      <dgm:t>
        <a:bodyPr/>
        <a:lstStyle/>
        <a:p>
          <a:pPr rtl="0"/>
          <a:r>
            <a:rPr lang="en-US">
              <a:latin typeface="Arial"/>
            </a:rPr>
            <a:t> Check and modify online</a:t>
          </a:r>
          <a:r>
            <a:rPr lang="en-US"/>
            <a:t> state of the devices</a:t>
          </a:r>
        </a:p>
      </dgm:t>
    </dgm:pt>
    <dgm:pt modelId="{4EFF0DCB-BAF0-41FB-A7A4-DEB8897B1F80}" type="parTrans" cxnId="{774B2F0E-5ED3-429C-9812-3A1F05FC23C3}">
      <dgm:prSet/>
      <dgm:spPr/>
      <dgm:t>
        <a:bodyPr/>
        <a:lstStyle/>
        <a:p>
          <a:endParaRPr lang="en-GB"/>
        </a:p>
      </dgm:t>
    </dgm:pt>
    <dgm:pt modelId="{4AECA8BF-1AA4-456A-BA39-9A820F97C49D}" type="sibTrans" cxnId="{774B2F0E-5ED3-429C-9812-3A1F05FC23C3}">
      <dgm:prSet/>
      <dgm:spPr/>
      <dgm:t>
        <a:bodyPr/>
        <a:lstStyle/>
        <a:p>
          <a:endParaRPr lang="en-GB"/>
        </a:p>
      </dgm:t>
    </dgm:pt>
    <dgm:pt modelId="{CC7DDEE0-E012-4D02-870E-3EC57D8C9366}">
      <dgm:prSet phldrT="[Text]"/>
      <dgm:spPr/>
      <dgm:t>
        <a:bodyPr/>
        <a:lstStyle/>
        <a:p>
          <a:pPr rtl="0"/>
          <a:r>
            <a:rPr lang="en-US">
              <a:latin typeface="Arial"/>
            </a:rPr>
            <a:t> Sync with Manual control option</a:t>
          </a:r>
          <a:endParaRPr lang="en-US"/>
        </a:p>
      </dgm:t>
    </dgm:pt>
    <dgm:pt modelId="{BEE79969-9DF2-49D7-ADE0-4BB75C51BAF6}" type="parTrans" cxnId="{85A3EB55-C1FF-453E-AF1F-E70D4CD818E3}">
      <dgm:prSet/>
      <dgm:spPr/>
      <dgm:t>
        <a:bodyPr/>
        <a:lstStyle/>
        <a:p>
          <a:endParaRPr lang="en-GB"/>
        </a:p>
      </dgm:t>
    </dgm:pt>
    <dgm:pt modelId="{F3099AEC-BEE0-4084-AE55-55D64210B24E}" type="sibTrans" cxnId="{85A3EB55-C1FF-453E-AF1F-E70D4CD818E3}">
      <dgm:prSet/>
      <dgm:spPr/>
      <dgm:t>
        <a:bodyPr/>
        <a:lstStyle/>
        <a:p>
          <a:endParaRPr lang="en-GB"/>
        </a:p>
      </dgm:t>
    </dgm:pt>
    <dgm:pt modelId="{09BED29B-FDFD-4B72-ADBE-27B17E03798D}">
      <dgm:prSet phldr="0"/>
      <dgm:spPr/>
      <dgm:t>
        <a:bodyPr/>
        <a:lstStyle/>
        <a:p>
          <a:pPr rtl="0"/>
          <a:r>
            <a:rPr lang="en-US" dirty="0"/>
            <a:t>Go to Dashboard</a:t>
          </a:r>
        </a:p>
      </dgm:t>
    </dgm:pt>
    <dgm:pt modelId="{D7E3001D-031D-42F0-8057-F6A53A2F3A7F}" type="parTrans" cxnId="{AFDC83C5-719C-4EA2-A687-17C9A1376B90}">
      <dgm:prSet/>
      <dgm:spPr/>
      <dgm:t>
        <a:bodyPr/>
        <a:lstStyle/>
        <a:p>
          <a:endParaRPr lang="en-GB"/>
        </a:p>
      </dgm:t>
    </dgm:pt>
    <dgm:pt modelId="{81BD7FAC-1712-4BE4-BCA3-A9B6F851B56E}" type="sibTrans" cxnId="{AFDC83C5-719C-4EA2-A687-17C9A1376B90}">
      <dgm:prSet/>
      <dgm:spPr/>
      <dgm:t>
        <a:bodyPr/>
        <a:lstStyle/>
        <a:p>
          <a:endParaRPr lang="en-GB"/>
        </a:p>
      </dgm:t>
    </dgm:pt>
    <dgm:pt modelId="{56C746FE-4F83-476A-9D0E-C99D6DD9BB4F}" type="pres">
      <dgm:prSet presAssocID="{70318D84-1020-4A5A-8CB2-60E955ED36E3}" presName="Name0" presStyleCnt="0">
        <dgm:presLayoutVars>
          <dgm:dir/>
          <dgm:resizeHandles val="exact"/>
        </dgm:presLayoutVars>
      </dgm:prSet>
      <dgm:spPr/>
    </dgm:pt>
    <dgm:pt modelId="{9D3B944F-6986-4335-859D-53C54A92A59A}" type="pres">
      <dgm:prSet presAssocID="{0C8845F8-6A75-4F23-8579-6688DB6C1ABB}" presName="parTxOnly" presStyleLbl="node1" presStyleIdx="0" presStyleCnt="4">
        <dgm:presLayoutVars>
          <dgm:bulletEnabled val="1"/>
        </dgm:presLayoutVars>
      </dgm:prSet>
      <dgm:spPr/>
    </dgm:pt>
    <dgm:pt modelId="{06573B4B-4773-48E7-BDDC-11C6D0BF9811}" type="pres">
      <dgm:prSet presAssocID="{D3BF357C-AFA6-4066-9453-7F27C432339B}" presName="parSpace" presStyleCnt="0"/>
      <dgm:spPr/>
    </dgm:pt>
    <dgm:pt modelId="{441530CF-B2B1-45B6-9D85-7FC63E8ADDD3}" type="pres">
      <dgm:prSet presAssocID="{09BED29B-FDFD-4B72-ADBE-27B17E03798D}" presName="parTxOnly" presStyleLbl="node1" presStyleIdx="1" presStyleCnt="4">
        <dgm:presLayoutVars>
          <dgm:bulletEnabled val="1"/>
        </dgm:presLayoutVars>
      </dgm:prSet>
      <dgm:spPr/>
    </dgm:pt>
    <dgm:pt modelId="{F7448358-AC63-4907-B974-CF4196FCC3E4}" type="pres">
      <dgm:prSet presAssocID="{81BD7FAC-1712-4BE4-BCA3-A9B6F851B56E}" presName="parSpace" presStyleCnt="0"/>
      <dgm:spPr/>
    </dgm:pt>
    <dgm:pt modelId="{D37953E4-8F36-48F6-850E-964EBCA4668B}" type="pres">
      <dgm:prSet presAssocID="{1BDFF285-A18F-40F7-B50F-44980B3BA45C}" presName="parTxOnly" presStyleLbl="node1" presStyleIdx="2" presStyleCnt="4">
        <dgm:presLayoutVars>
          <dgm:bulletEnabled val="1"/>
        </dgm:presLayoutVars>
      </dgm:prSet>
      <dgm:spPr/>
    </dgm:pt>
    <dgm:pt modelId="{C6CD4AD7-7A13-44A2-9A97-2200F9B0C18C}" type="pres">
      <dgm:prSet presAssocID="{4AECA8BF-1AA4-456A-BA39-9A820F97C49D}" presName="parSpace" presStyleCnt="0"/>
      <dgm:spPr/>
    </dgm:pt>
    <dgm:pt modelId="{E8AA3709-F063-489A-8C5D-DA1557D8F11F}" type="pres">
      <dgm:prSet presAssocID="{CC7DDEE0-E012-4D02-870E-3EC57D8C9366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40588B00-FF3E-453C-A3F0-7E16A4DEA304}" type="presOf" srcId="{CC7DDEE0-E012-4D02-870E-3EC57D8C9366}" destId="{E8AA3709-F063-489A-8C5D-DA1557D8F11F}" srcOrd="0" destOrd="0" presId="urn:microsoft.com/office/officeart/2005/8/layout/hChevron3"/>
    <dgm:cxn modelId="{774B2F0E-5ED3-429C-9812-3A1F05FC23C3}" srcId="{70318D84-1020-4A5A-8CB2-60E955ED36E3}" destId="{1BDFF285-A18F-40F7-B50F-44980B3BA45C}" srcOrd="2" destOrd="0" parTransId="{4EFF0DCB-BAF0-41FB-A7A4-DEB8897B1F80}" sibTransId="{4AECA8BF-1AA4-456A-BA39-9A820F97C49D}"/>
    <dgm:cxn modelId="{DEEE873C-4D7A-4084-A415-9E8073C86706}" srcId="{70318D84-1020-4A5A-8CB2-60E955ED36E3}" destId="{0C8845F8-6A75-4F23-8579-6688DB6C1ABB}" srcOrd="0" destOrd="0" parTransId="{985172BA-A622-4280-BE7A-BC74BF8C71FE}" sibTransId="{D3BF357C-AFA6-4066-9453-7F27C432339B}"/>
    <dgm:cxn modelId="{A7067F3F-DB14-4644-9255-D97A263A379C}" type="presOf" srcId="{09BED29B-FDFD-4B72-ADBE-27B17E03798D}" destId="{441530CF-B2B1-45B6-9D85-7FC63E8ADDD3}" srcOrd="0" destOrd="0" presId="urn:microsoft.com/office/officeart/2005/8/layout/hChevron3"/>
    <dgm:cxn modelId="{85A3EB55-C1FF-453E-AF1F-E70D4CD818E3}" srcId="{70318D84-1020-4A5A-8CB2-60E955ED36E3}" destId="{CC7DDEE0-E012-4D02-870E-3EC57D8C9366}" srcOrd="3" destOrd="0" parTransId="{BEE79969-9DF2-49D7-ADE0-4BB75C51BAF6}" sibTransId="{F3099AEC-BEE0-4084-AE55-55D64210B24E}"/>
    <dgm:cxn modelId="{459C4F83-08AE-4641-ABCC-4FE72A2C4354}" type="presOf" srcId="{1BDFF285-A18F-40F7-B50F-44980B3BA45C}" destId="{D37953E4-8F36-48F6-850E-964EBCA4668B}" srcOrd="0" destOrd="0" presId="urn:microsoft.com/office/officeart/2005/8/layout/hChevron3"/>
    <dgm:cxn modelId="{AFDC83C5-719C-4EA2-A687-17C9A1376B90}" srcId="{70318D84-1020-4A5A-8CB2-60E955ED36E3}" destId="{09BED29B-FDFD-4B72-ADBE-27B17E03798D}" srcOrd="1" destOrd="0" parTransId="{D7E3001D-031D-42F0-8057-F6A53A2F3A7F}" sibTransId="{81BD7FAC-1712-4BE4-BCA3-A9B6F851B56E}"/>
    <dgm:cxn modelId="{8A3F17CB-A495-4C26-BCF7-2308076DFC72}" type="presOf" srcId="{0C8845F8-6A75-4F23-8579-6688DB6C1ABB}" destId="{9D3B944F-6986-4335-859D-53C54A92A59A}" srcOrd="0" destOrd="0" presId="urn:microsoft.com/office/officeart/2005/8/layout/hChevron3"/>
    <dgm:cxn modelId="{8C0A2BFB-D7BD-45F6-9816-B6B2E80F36CF}" type="presOf" srcId="{70318D84-1020-4A5A-8CB2-60E955ED36E3}" destId="{56C746FE-4F83-476A-9D0E-C99D6DD9BB4F}" srcOrd="0" destOrd="0" presId="urn:microsoft.com/office/officeart/2005/8/layout/hChevron3"/>
    <dgm:cxn modelId="{20134FBC-C82A-4D3E-8B59-6978E9ED3BF3}" type="presParOf" srcId="{56C746FE-4F83-476A-9D0E-C99D6DD9BB4F}" destId="{9D3B944F-6986-4335-859D-53C54A92A59A}" srcOrd="0" destOrd="0" presId="urn:microsoft.com/office/officeart/2005/8/layout/hChevron3"/>
    <dgm:cxn modelId="{1B53CE7A-3D35-4F56-9100-28AE0ABF0A05}" type="presParOf" srcId="{56C746FE-4F83-476A-9D0E-C99D6DD9BB4F}" destId="{06573B4B-4773-48E7-BDDC-11C6D0BF9811}" srcOrd="1" destOrd="0" presId="urn:microsoft.com/office/officeart/2005/8/layout/hChevron3"/>
    <dgm:cxn modelId="{9C7CDC78-C011-42DB-BDB4-F76157232FA3}" type="presParOf" srcId="{56C746FE-4F83-476A-9D0E-C99D6DD9BB4F}" destId="{441530CF-B2B1-45B6-9D85-7FC63E8ADDD3}" srcOrd="2" destOrd="0" presId="urn:microsoft.com/office/officeart/2005/8/layout/hChevron3"/>
    <dgm:cxn modelId="{BC069011-B710-42AF-8EA2-256B3C2C5F6A}" type="presParOf" srcId="{56C746FE-4F83-476A-9D0E-C99D6DD9BB4F}" destId="{F7448358-AC63-4907-B974-CF4196FCC3E4}" srcOrd="3" destOrd="0" presId="urn:microsoft.com/office/officeart/2005/8/layout/hChevron3"/>
    <dgm:cxn modelId="{85DB3304-EE33-41A0-A019-6A0219E183B4}" type="presParOf" srcId="{56C746FE-4F83-476A-9D0E-C99D6DD9BB4F}" destId="{D37953E4-8F36-48F6-850E-964EBCA4668B}" srcOrd="4" destOrd="0" presId="urn:microsoft.com/office/officeart/2005/8/layout/hChevron3"/>
    <dgm:cxn modelId="{2842DE39-8869-40DC-88F5-582D1B7519EE}" type="presParOf" srcId="{56C746FE-4F83-476A-9D0E-C99D6DD9BB4F}" destId="{C6CD4AD7-7A13-44A2-9A97-2200F9B0C18C}" srcOrd="5" destOrd="0" presId="urn:microsoft.com/office/officeart/2005/8/layout/hChevron3"/>
    <dgm:cxn modelId="{BEB98F37-9F7C-42AE-884C-1942F259E760}" type="presParOf" srcId="{56C746FE-4F83-476A-9D0E-C99D6DD9BB4F}" destId="{E8AA3709-F063-489A-8C5D-DA1557D8F11F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B944F-6986-4335-859D-53C54A92A59A}">
      <dsp:nvSpPr>
        <dsp:cNvPr id="0" name=""/>
        <dsp:cNvSpPr/>
      </dsp:nvSpPr>
      <dsp:spPr>
        <a:xfrm>
          <a:off x="2309" y="2261725"/>
          <a:ext cx="2317337" cy="92693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</a:t>
          </a:r>
          <a:r>
            <a:rPr lang="en-US" sz="1600" kern="1200" dirty="0">
              <a:latin typeface="Arial"/>
            </a:rPr>
            <a:t> on our portal</a:t>
          </a:r>
          <a:endParaRPr lang="en-US" sz="1600" kern="1200" dirty="0"/>
        </a:p>
      </dsp:txBody>
      <dsp:txXfrm>
        <a:off x="2309" y="2261725"/>
        <a:ext cx="2085603" cy="926935"/>
      </dsp:txXfrm>
    </dsp:sp>
    <dsp:sp modelId="{441530CF-B2B1-45B6-9D85-7FC63E8ADDD3}">
      <dsp:nvSpPr>
        <dsp:cNvPr id="0" name=""/>
        <dsp:cNvSpPr/>
      </dsp:nvSpPr>
      <dsp:spPr>
        <a:xfrm>
          <a:off x="1856179" y="2261725"/>
          <a:ext cx="2317337" cy="926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 to Dashboard</a:t>
          </a:r>
        </a:p>
      </dsp:txBody>
      <dsp:txXfrm>
        <a:off x="2319647" y="2261725"/>
        <a:ext cx="1390402" cy="926935"/>
      </dsp:txXfrm>
    </dsp:sp>
    <dsp:sp modelId="{D37953E4-8F36-48F6-850E-964EBCA4668B}">
      <dsp:nvSpPr>
        <dsp:cNvPr id="0" name=""/>
        <dsp:cNvSpPr/>
      </dsp:nvSpPr>
      <dsp:spPr>
        <a:xfrm>
          <a:off x="3710049" y="2261725"/>
          <a:ext cx="2317337" cy="926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/>
            </a:rPr>
            <a:t> Check and modify online</a:t>
          </a:r>
          <a:r>
            <a:rPr lang="en-US" sz="1600" kern="1200"/>
            <a:t> state of the devices</a:t>
          </a:r>
        </a:p>
      </dsp:txBody>
      <dsp:txXfrm>
        <a:off x="4173517" y="2261725"/>
        <a:ext cx="1390402" cy="926935"/>
      </dsp:txXfrm>
    </dsp:sp>
    <dsp:sp modelId="{E8AA3709-F063-489A-8C5D-DA1557D8F11F}">
      <dsp:nvSpPr>
        <dsp:cNvPr id="0" name=""/>
        <dsp:cNvSpPr/>
      </dsp:nvSpPr>
      <dsp:spPr>
        <a:xfrm>
          <a:off x="5563919" y="2261725"/>
          <a:ext cx="2317337" cy="92693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rial"/>
            </a:rPr>
            <a:t> Sync with Manual control option</a:t>
          </a:r>
          <a:endParaRPr lang="en-US" sz="1600" kern="1200"/>
        </a:p>
      </dsp:txBody>
      <dsp:txXfrm>
        <a:off x="6027387" y="2261725"/>
        <a:ext cx="1390402" cy="92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e38dc7bb6a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e38dc7bb6a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034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e39e3565a8_0_6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e39e3565a8_0_6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395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e38dc7bb6a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e38dc7bb6a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e38dc7bb6a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e38dc7bb6a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688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04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5" r:id="rId11"/>
    <p:sldLayoutId id="2147483669" r:id="rId12"/>
    <p:sldLayoutId id="2147483674" r:id="rId13"/>
    <p:sldLayoutId id="2147483675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556591" y="1421850"/>
            <a:ext cx="5120254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Room Automation</a:t>
            </a:r>
            <a:endParaRPr dirty="0"/>
          </a:p>
        </p:txBody>
      </p:sp>
      <p:grpSp>
        <p:nvGrpSpPr>
          <p:cNvPr id="1096" name="Google Shape;1096;p41"/>
          <p:cNvGrpSpPr/>
          <p:nvPr/>
        </p:nvGrpSpPr>
        <p:grpSpPr>
          <a:xfrm>
            <a:off x="2300427" y="112222"/>
            <a:ext cx="6969336" cy="4919052"/>
            <a:chOff x="2300427" y="112222"/>
            <a:chExt cx="6969336" cy="4919052"/>
          </a:xfrm>
        </p:grpSpPr>
        <p:grpSp>
          <p:nvGrpSpPr>
            <p:cNvPr id="1097" name="Google Shape;1097;p41"/>
            <p:cNvGrpSpPr/>
            <p:nvPr/>
          </p:nvGrpSpPr>
          <p:grpSpPr>
            <a:xfrm rot="-2700000" flipH="1">
              <a:off x="3277565" y="987828"/>
              <a:ext cx="3211454" cy="3167835"/>
              <a:chOff x="2632375" y="3610525"/>
              <a:chExt cx="1063875" cy="1049425"/>
            </a:xfrm>
          </p:grpSpPr>
          <p:sp>
            <p:nvSpPr>
              <p:cNvPr id="1098" name="Google Shape;1098;p41"/>
              <p:cNvSpPr/>
              <p:nvPr/>
            </p:nvSpPr>
            <p:spPr>
              <a:xfrm>
                <a:off x="3678750" y="4093825"/>
                <a:ext cx="1750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198" fill="none" extrusionOk="0">
                    <a:moveTo>
                      <a:pt x="699" y="0"/>
                    </a:moveTo>
                    <a:cubicBezTo>
                      <a:pt x="699" y="1763"/>
                      <a:pt x="456" y="3496"/>
                      <a:pt x="0" y="5198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2632375" y="3649275"/>
                <a:ext cx="997000" cy="1010675"/>
              </a:xfrm>
              <a:custGeom>
                <a:avLst/>
                <a:gdLst/>
                <a:ahLst/>
                <a:cxnLst/>
                <a:rect l="l" t="t" r="r" b="b"/>
                <a:pathLst>
                  <a:path w="39880" h="40427" fill="none" extrusionOk="0">
                    <a:moveTo>
                      <a:pt x="39880" y="27600"/>
                    </a:moveTo>
                    <a:cubicBezTo>
                      <a:pt x="33193" y="38937"/>
                      <a:pt x="17387" y="40427"/>
                      <a:pt x="8694" y="30548"/>
                    </a:cubicBezTo>
                    <a:cubicBezTo>
                      <a:pt x="0" y="20639"/>
                      <a:pt x="3526" y="5137"/>
                      <a:pt x="15654" y="1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3083000" y="3610525"/>
                <a:ext cx="1299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5198" h="700" fill="none" extrusionOk="0">
                    <a:moveTo>
                      <a:pt x="0" y="700"/>
                    </a:moveTo>
                    <a:cubicBezTo>
                      <a:pt x="1702" y="244"/>
                      <a:pt x="3435" y="0"/>
                      <a:pt x="5198" y="0"/>
                    </a:cubicBezTo>
                  </a:path>
                </a:pathLst>
              </a:custGeom>
              <a:solidFill>
                <a:schemeClr val="dk1"/>
              </a:solidFill>
              <a:ln w="123100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41"/>
            <p:cNvGrpSpPr/>
            <p:nvPr/>
          </p:nvGrpSpPr>
          <p:grpSpPr>
            <a:xfrm rot="-2090361">
              <a:off x="2998105" y="798847"/>
              <a:ext cx="3516348" cy="3545802"/>
              <a:chOff x="6711775" y="1299325"/>
              <a:chExt cx="3277015" cy="3304464"/>
            </a:xfrm>
          </p:grpSpPr>
          <p:sp>
            <p:nvSpPr>
              <p:cNvPr id="1102" name="Google Shape;1102;p41"/>
              <p:cNvSpPr/>
              <p:nvPr/>
            </p:nvSpPr>
            <p:spPr>
              <a:xfrm>
                <a:off x="6711775" y="1327877"/>
                <a:ext cx="3277015" cy="3275912"/>
              </a:xfrm>
              <a:custGeom>
                <a:avLst/>
                <a:gdLst/>
                <a:ahLst/>
                <a:cxnLst/>
                <a:rect l="l" t="t" r="r" b="b"/>
                <a:pathLst>
                  <a:path w="92161" h="92130" fill="none" extrusionOk="0">
                    <a:moveTo>
                      <a:pt x="44348" y="0"/>
                    </a:moveTo>
                    <a:cubicBezTo>
                      <a:pt x="62281" y="0"/>
                      <a:pt x="78421" y="10791"/>
                      <a:pt x="85291" y="27356"/>
                    </a:cubicBezTo>
                    <a:cubicBezTo>
                      <a:pt x="92160" y="43922"/>
                      <a:pt x="88361" y="62980"/>
                      <a:pt x="75686" y="75655"/>
                    </a:cubicBezTo>
                    <a:cubicBezTo>
                      <a:pt x="63011" y="88330"/>
                      <a:pt x="43953" y="92129"/>
                      <a:pt x="27387" y="85260"/>
                    </a:cubicBezTo>
                    <a:cubicBezTo>
                      <a:pt x="10821" y="78421"/>
                      <a:pt x="0" y="62250"/>
                      <a:pt x="0" y="44317"/>
                    </a:cubicBez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9627695" y="2121819"/>
                <a:ext cx="85800" cy="7122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003" extrusionOk="0">
                    <a:moveTo>
                      <a:pt x="1290" y="0"/>
                    </a:moveTo>
                    <a:cubicBezTo>
                      <a:pt x="1112" y="0"/>
                      <a:pt x="930" y="51"/>
                      <a:pt x="760" y="164"/>
                    </a:cubicBezTo>
                    <a:cubicBezTo>
                      <a:pt x="0" y="650"/>
                      <a:pt x="213" y="1805"/>
                      <a:pt x="1094" y="1988"/>
                    </a:cubicBezTo>
                    <a:cubicBezTo>
                      <a:pt x="1151" y="1998"/>
                      <a:pt x="1209" y="2003"/>
                      <a:pt x="1265" y="2003"/>
                    </a:cubicBezTo>
                    <a:cubicBezTo>
                      <a:pt x="1721" y="2003"/>
                      <a:pt x="2141" y="1687"/>
                      <a:pt x="2249" y="1228"/>
                    </a:cubicBezTo>
                    <a:cubicBezTo>
                      <a:pt x="2413" y="551"/>
                      <a:pt x="1878" y="0"/>
                      <a:pt x="12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8409670" y="1299325"/>
                <a:ext cx="84982" cy="70546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1"/>
                      <a:pt x="730" y="165"/>
                    </a:cubicBezTo>
                    <a:cubicBezTo>
                      <a:pt x="0" y="651"/>
                      <a:pt x="213" y="1776"/>
                      <a:pt x="1094" y="1958"/>
                    </a:cubicBezTo>
                    <a:cubicBezTo>
                      <a:pt x="1166" y="1975"/>
                      <a:pt x="1237" y="1983"/>
                      <a:pt x="1308" y="1983"/>
                    </a:cubicBezTo>
                    <a:cubicBezTo>
                      <a:pt x="1747" y="1983"/>
                      <a:pt x="2145" y="1670"/>
                      <a:pt x="2249" y="1198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8374007" y="4442202"/>
                <a:ext cx="86049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420" h="1983" extrusionOk="0">
                    <a:moveTo>
                      <a:pt x="1293" y="0"/>
                    </a:moveTo>
                    <a:cubicBezTo>
                      <a:pt x="1114" y="0"/>
                      <a:pt x="930" y="51"/>
                      <a:pt x="760" y="164"/>
                    </a:cubicBezTo>
                    <a:cubicBezTo>
                      <a:pt x="0" y="651"/>
                      <a:pt x="243" y="1775"/>
                      <a:pt x="1094" y="1958"/>
                    </a:cubicBezTo>
                    <a:cubicBezTo>
                      <a:pt x="1170" y="1974"/>
                      <a:pt x="1245" y="1983"/>
                      <a:pt x="1319" y="1983"/>
                    </a:cubicBezTo>
                    <a:cubicBezTo>
                      <a:pt x="1777" y="1983"/>
                      <a:pt x="2175" y="1669"/>
                      <a:pt x="2280" y="1198"/>
                    </a:cubicBezTo>
                    <a:cubicBezTo>
                      <a:pt x="2420" y="545"/>
                      <a:pt x="1881" y="0"/>
                      <a:pt x="12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136035" y="3984554"/>
                <a:ext cx="79755" cy="70511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1983" extrusionOk="0">
                    <a:moveTo>
                      <a:pt x="1142" y="0"/>
                    </a:moveTo>
                    <a:cubicBezTo>
                      <a:pt x="744" y="0"/>
                      <a:pt x="355" y="224"/>
                      <a:pt x="227" y="725"/>
                    </a:cubicBezTo>
                    <a:cubicBezTo>
                      <a:pt x="1" y="1508"/>
                      <a:pt x="611" y="1982"/>
                      <a:pt x="1209" y="1982"/>
                    </a:cubicBezTo>
                    <a:cubicBezTo>
                      <a:pt x="1655" y="1982"/>
                      <a:pt x="2094" y="1718"/>
                      <a:pt x="2172" y="1120"/>
                    </a:cubicBezTo>
                    <a:cubicBezTo>
                      <a:pt x="2242" y="418"/>
                      <a:pt x="1684" y="0"/>
                      <a:pt x="1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7" name="Google Shape;1107;p41"/>
            <p:cNvSpPr/>
            <p:nvPr/>
          </p:nvSpPr>
          <p:spPr>
            <a:xfrm>
              <a:off x="6615621" y="2219307"/>
              <a:ext cx="2654142" cy="611358"/>
            </a:xfrm>
            <a:custGeom>
              <a:avLst/>
              <a:gdLst/>
              <a:ahLst/>
              <a:cxnLst/>
              <a:rect l="l" t="t" r="r" b="b"/>
              <a:pathLst>
                <a:path w="81553" h="18785" fill="none" extrusionOk="0">
                  <a:moveTo>
                    <a:pt x="81553" y="18785"/>
                  </a:moveTo>
                  <a:lnTo>
                    <a:pt x="62768" y="0"/>
                  </a:lnTo>
                  <a:lnTo>
                    <a:pt x="47084" y="0"/>
                  </a:lnTo>
                  <a:lnTo>
                    <a:pt x="47084" y="10791"/>
                  </a:lnTo>
                  <a:lnTo>
                    <a:pt x="1" y="1079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8125138" y="2550672"/>
              <a:ext cx="39607" cy="39607"/>
            </a:xfrm>
            <a:custGeom>
              <a:avLst/>
              <a:gdLst/>
              <a:ahLst/>
              <a:cxnLst/>
              <a:rect l="l" t="t" r="r" b="b"/>
              <a:pathLst>
                <a:path w="1217" h="1217" extrusionOk="0">
                  <a:moveTo>
                    <a:pt x="609" y="1"/>
                  </a:moveTo>
                  <a:cubicBezTo>
                    <a:pt x="274" y="1"/>
                    <a:pt x="1" y="274"/>
                    <a:pt x="1" y="609"/>
                  </a:cubicBezTo>
                  <a:cubicBezTo>
                    <a:pt x="1" y="943"/>
                    <a:pt x="274" y="1217"/>
                    <a:pt x="609" y="1217"/>
                  </a:cubicBezTo>
                  <a:cubicBezTo>
                    <a:pt x="943" y="1217"/>
                    <a:pt x="1217" y="943"/>
                    <a:pt x="1217" y="609"/>
                  </a:cubicBezTo>
                  <a:cubicBezTo>
                    <a:pt x="1217" y="274"/>
                    <a:pt x="943" y="1"/>
                    <a:pt x="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7635482" y="1707875"/>
              <a:ext cx="1022922" cy="1022889"/>
            </a:xfrm>
            <a:custGeom>
              <a:avLst/>
              <a:gdLst/>
              <a:ahLst/>
              <a:cxnLst/>
              <a:rect l="l" t="t" r="r" b="b"/>
              <a:pathLst>
                <a:path w="31431" h="31430" fill="none" extrusionOk="0">
                  <a:moveTo>
                    <a:pt x="21035" y="2949"/>
                  </a:moveTo>
                  <a:cubicBezTo>
                    <a:pt x="28087" y="5867"/>
                    <a:pt x="31430" y="13952"/>
                    <a:pt x="28512" y="21035"/>
                  </a:cubicBezTo>
                  <a:cubicBezTo>
                    <a:pt x="25594" y="28086"/>
                    <a:pt x="17509" y="31430"/>
                    <a:pt x="10427" y="28512"/>
                  </a:cubicBezTo>
                  <a:cubicBezTo>
                    <a:pt x="3375" y="25594"/>
                    <a:pt x="1" y="17478"/>
                    <a:pt x="2949" y="10426"/>
                  </a:cubicBezTo>
                  <a:cubicBezTo>
                    <a:pt x="5867" y="3375"/>
                    <a:pt x="13953" y="1"/>
                    <a:pt x="21035" y="294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7949075" y="2021471"/>
              <a:ext cx="347255" cy="347255"/>
            </a:xfrm>
            <a:custGeom>
              <a:avLst/>
              <a:gdLst/>
              <a:ahLst/>
              <a:cxnLst/>
              <a:rect l="l" t="t" r="r" b="b"/>
              <a:pathLst>
                <a:path w="10670" h="10670" fill="none" extrusionOk="0">
                  <a:moveTo>
                    <a:pt x="6110" y="10669"/>
                  </a:moveTo>
                  <a:cubicBezTo>
                    <a:pt x="2037" y="10669"/>
                    <a:pt x="0" y="5745"/>
                    <a:pt x="2858" y="2888"/>
                  </a:cubicBezTo>
                  <a:cubicBezTo>
                    <a:pt x="5745" y="0"/>
                    <a:pt x="10669" y="2037"/>
                    <a:pt x="10669" y="6110"/>
                  </a:cubicBezTo>
                  <a:cubicBezTo>
                    <a:pt x="10669" y="8633"/>
                    <a:pt x="8602" y="10669"/>
                    <a:pt x="6110" y="10669"/>
                  </a:cubicBezTo>
                  <a:close/>
                </a:path>
              </a:pathLst>
            </a:custGeom>
            <a:noFill/>
            <a:ln w="326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6371009" y="2406273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6403651" y="2439892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6440263" y="2476504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7136942" y="2523986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41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1116" name="Google Shape;1116;p4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87065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phases</a:t>
            </a:r>
            <a:endParaRPr/>
          </a:p>
        </p:txBody>
      </p:sp>
      <p:sp>
        <p:nvSpPr>
          <p:cNvPr id="1149" name="Google Shape;1149;p43"/>
          <p:cNvSpPr/>
          <p:nvPr/>
        </p:nvSpPr>
        <p:spPr>
          <a:xfrm>
            <a:off x="937246" y="1474819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083E4-F1C0-EF97-C684-86EAD240CEF8}"/>
              </a:ext>
            </a:extLst>
          </p:cNvPr>
          <p:cNvSpPr txBox="1"/>
          <p:nvPr/>
        </p:nvSpPr>
        <p:spPr>
          <a:xfrm>
            <a:off x="2242786" y="2480370"/>
            <a:ext cx="5222896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Designed a website using React framework with authentication to remove the necessity of google home.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Fetching the data from Sinric Pro through API calls.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Checking the online availability of the devices and changing its state while maintaining the functionality of the tactile switches.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082BD-75C1-CCAD-6F8A-F476DEF7C439}"/>
              </a:ext>
            </a:extLst>
          </p:cNvPr>
          <p:cNvSpPr txBox="1"/>
          <p:nvPr/>
        </p:nvSpPr>
        <p:spPr>
          <a:xfrm>
            <a:off x="2187615" y="1771650"/>
            <a:ext cx="690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solidFill>
                  <a:srgbClr val="FFFFFF"/>
                </a:solidFill>
                <a:latin typeface="Montserrat"/>
              </a:rPr>
              <a:t>Creating a website for user interaction</a:t>
            </a:r>
            <a:endParaRPr lang="en-US" sz="1800" b="1" i="1" dirty="0">
              <a:solidFill>
                <a:schemeClr val="tx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9117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52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Working Guide</a:t>
            </a:r>
            <a:endParaRPr dirty="0"/>
          </a:p>
        </p:txBody>
      </p:sp>
      <p:grpSp>
        <p:nvGrpSpPr>
          <p:cNvPr id="2308" name="Google Shape;2308;p52"/>
          <p:cNvGrpSpPr/>
          <p:nvPr/>
        </p:nvGrpSpPr>
        <p:grpSpPr>
          <a:xfrm rot="5400000">
            <a:off x="3047312" y="2729857"/>
            <a:ext cx="3100670" cy="335638"/>
            <a:chOff x="4783909" y="2518498"/>
            <a:chExt cx="3136841" cy="328444"/>
          </a:xfrm>
        </p:grpSpPr>
        <p:cxnSp>
          <p:nvCxnSpPr>
            <p:cNvPr id="2309" name="Google Shape;2309;p52"/>
            <p:cNvCxnSpPr/>
            <p:nvPr/>
          </p:nvCxnSpPr>
          <p:spPr>
            <a:xfrm rot="-5400000">
              <a:off x="6445200" y="1207175"/>
              <a:ext cx="2100" cy="2949000"/>
            </a:xfrm>
            <a:prstGeom prst="straightConnector1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310" name="Google Shape;2310;p52"/>
            <p:cNvSpPr/>
            <p:nvPr/>
          </p:nvSpPr>
          <p:spPr>
            <a:xfrm>
              <a:off x="4783909" y="2518498"/>
              <a:ext cx="327468" cy="328444"/>
            </a:xfrm>
            <a:custGeom>
              <a:avLst/>
              <a:gdLst/>
              <a:ahLst/>
              <a:cxnLst/>
              <a:rect l="l" t="t" r="r" b="b"/>
              <a:pathLst>
                <a:path w="10062" h="10092" extrusionOk="0">
                  <a:moveTo>
                    <a:pt x="5046" y="0"/>
                  </a:moveTo>
                  <a:cubicBezTo>
                    <a:pt x="2250" y="0"/>
                    <a:pt x="1" y="2280"/>
                    <a:pt x="1" y="5046"/>
                  </a:cubicBezTo>
                  <a:cubicBezTo>
                    <a:pt x="1" y="7842"/>
                    <a:pt x="2250" y="10091"/>
                    <a:pt x="5046" y="10091"/>
                  </a:cubicBezTo>
                  <a:cubicBezTo>
                    <a:pt x="7812" y="10091"/>
                    <a:pt x="10062" y="7842"/>
                    <a:pt x="10062" y="5046"/>
                  </a:cubicBezTo>
                  <a:cubicBezTo>
                    <a:pt x="10062" y="2280"/>
                    <a:pt x="7812" y="0"/>
                    <a:pt x="5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816551" y="2552117"/>
              <a:ext cx="262183" cy="261174"/>
            </a:xfrm>
            <a:custGeom>
              <a:avLst/>
              <a:gdLst/>
              <a:ahLst/>
              <a:cxnLst/>
              <a:rect l="l" t="t" r="r" b="b"/>
              <a:pathLst>
                <a:path w="8056" h="8025" extrusionOk="0">
                  <a:moveTo>
                    <a:pt x="4043" y="1"/>
                  </a:moveTo>
                  <a:cubicBezTo>
                    <a:pt x="1824" y="1"/>
                    <a:pt x="1" y="1794"/>
                    <a:pt x="1" y="4013"/>
                  </a:cubicBezTo>
                  <a:cubicBezTo>
                    <a:pt x="1" y="6232"/>
                    <a:pt x="1824" y="8025"/>
                    <a:pt x="4043" y="8025"/>
                  </a:cubicBezTo>
                  <a:cubicBezTo>
                    <a:pt x="6262" y="8025"/>
                    <a:pt x="8056" y="6232"/>
                    <a:pt x="8056" y="4013"/>
                  </a:cubicBezTo>
                  <a:cubicBezTo>
                    <a:pt x="8056" y="1794"/>
                    <a:pt x="6262" y="1"/>
                    <a:pt x="4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853163" y="2588729"/>
              <a:ext cx="188956" cy="187980"/>
            </a:xfrm>
            <a:custGeom>
              <a:avLst/>
              <a:gdLst/>
              <a:ahLst/>
              <a:cxnLst/>
              <a:rect l="l" t="t" r="r" b="b"/>
              <a:pathLst>
                <a:path w="5806" h="5776" extrusionOk="0">
                  <a:moveTo>
                    <a:pt x="2918" y="0"/>
                  </a:moveTo>
                  <a:cubicBezTo>
                    <a:pt x="1307" y="0"/>
                    <a:pt x="0" y="1277"/>
                    <a:pt x="0" y="2888"/>
                  </a:cubicBezTo>
                  <a:cubicBezTo>
                    <a:pt x="0" y="4499"/>
                    <a:pt x="1307" y="5775"/>
                    <a:pt x="2918" y="5775"/>
                  </a:cubicBezTo>
                  <a:cubicBezTo>
                    <a:pt x="4499" y="5775"/>
                    <a:pt x="5806" y="4499"/>
                    <a:pt x="5806" y="2888"/>
                  </a:cubicBezTo>
                  <a:cubicBezTo>
                    <a:pt x="5806" y="1277"/>
                    <a:pt x="4499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5549842" y="2636211"/>
              <a:ext cx="582686" cy="91028"/>
            </a:xfrm>
            <a:custGeom>
              <a:avLst/>
              <a:gdLst/>
              <a:ahLst/>
              <a:cxnLst/>
              <a:rect l="l" t="t" r="r" b="b"/>
              <a:pathLst>
                <a:path w="17904" h="2797" extrusionOk="0">
                  <a:moveTo>
                    <a:pt x="0" y="0"/>
                  </a:moveTo>
                  <a:lnTo>
                    <a:pt x="0" y="2797"/>
                  </a:lnTo>
                  <a:lnTo>
                    <a:pt x="2827" y="2797"/>
                  </a:lnTo>
                  <a:lnTo>
                    <a:pt x="2827" y="0"/>
                  </a:lnTo>
                  <a:close/>
                  <a:moveTo>
                    <a:pt x="3770" y="0"/>
                  </a:moveTo>
                  <a:lnTo>
                    <a:pt x="3770" y="2797"/>
                  </a:lnTo>
                  <a:lnTo>
                    <a:pt x="6596" y="2797"/>
                  </a:lnTo>
                  <a:lnTo>
                    <a:pt x="6596" y="0"/>
                  </a:lnTo>
                  <a:close/>
                  <a:moveTo>
                    <a:pt x="7539" y="0"/>
                  </a:moveTo>
                  <a:lnTo>
                    <a:pt x="7539" y="2797"/>
                  </a:lnTo>
                  <a:lnTo>
                    <a:pt x="10365" y="2797"/>
                  </a:lnTo>
                  <a:lnTo>
                    <a:pt x="10365" y="0"/>
                  </a:lnTo>
                  <a:close/>
                  <a:moveTo>
                    <a:pt x="11308" y="0"/>
                  </a:moveTo>
                  <a:lnTo>
                    <a:pt x="11308" y="2797"/>
                  </a:lnTo>
                  <a:lnTo>
                    <a:pt x="14134" y="2797"/>
                  </a:lnTo>
                  <a:lnTo>
                    <a:pt x="14134" y="0"/>
                  </a:lnTo>
                  <a:close/>
                  <a:moveTo>
                    <a:pt x="15077" y="0"/>
                  </a:moveTo>
                  <a:lnTo>
                    <a:pt x="15077" y="2797"/>
                  </a:lnTo>
                  <a:lnTo>
                    <a:pt x="17904" y="2797"/>
                  </a:lnTo>
                  <a:lnTo>
                    <a:pt x="17904" y="0"/>
                  </a:lnTo>
                  <a:close/>
                </a:path>
              </a:pathLst>
            </a:custGeom>
            <a:solidFill>
              <a:schemeClr val="dk1"/>
            </a:solidFill>
            <a:ln w="8350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E249EEC-568E-DEDC-E2A3-582196528CEC}"/>
              </a:ext>
            </a:extLst>
          </p:cNvPr>
          <p:cNvSpPr txBox="1"/>
          <p:nvPr/>
        </p:nvSpPr>
        <p:spPr>
          <a:xfrm>
            <a:off x="914447" y="1648211"/>
            <a:ext cx="337980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Source Sans Pro"/>
              </a:rPr>
              <a:t>Download and setup code base locally on your device.</a:t>
            </a:r>
          </a:p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endParaRPr lang="en-US" sz="1600">
              <a:solidFill>
                <a:schemeClr val="tx1"/>
              </a:solidFill>
              <a:latin typeface="Source Sans Pro"/>
            </a:endParaRPr>
          </a:p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Source Sans Pro"/>
              </a:rPr>
              <a:t>Register yourself on </a:t>
            </a:r>
            <a:r>
              <a:rPr lang="en-US" sz="1600" err="1">
                <a:solidFill>
                  <a:schemeClr val="tx1"/>
                </a:solidFill>
                <a:latin typeface="Source Sans Pro"/>
              </a:rPr>
              <a:t>Sinric</a:t>
            </a:r>
            <a:r>
              <a:rPr lang="en-US" sz="1600">
                <a:solidFill>
                  <a:schemeClr val="tx1"/>
                </a:solidFill>
                <a:latin typeface="Source Sans Pro"/>
              </a:rPr>
              <a:t> Pro portal and obtain App secret, App Key, Device IDs.</a:t>
            </a:r>
          </a:p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endParaRPr lang="en-US" sz="1600">
              <a:solidFill>
                <a:schemeClr val="tx1"/>
              </a:solidFill>
              <a:latin typeface="Source Sans Pro"/>
            </a:endParaRPr>
          </a:p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>
                <a:solidFill>
                  <a:schemeClr val="tx1"/>
                </a:solidFill>
                <a:latin typeface="Source Sans Pro"/>
              </a:rPr>
              <a:t>Add the App secret, App Key, Device IDs and Wi-Fi credentials in the Node MCU code.</a:t>
            </a:r>
          </a:p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endParaRPr lang="en-US" sz="1600">
              <a:solidFill>
                <a:schemeClr val="tx1"/>
              </a:solidFill>
              <a:latin typeface="Source Sans Pro"/>
            </a:endParaRPr>
          </a:p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endParaRPr lang="en-US" sz="1200">
              <a:solidFill>
                <a:schemeClr val="tx1"/>
              </a:solidFill>
              <a:latin typeface="Source Sans Pro"/>
            </a:endParaRPr>
          </a:p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endParaRPr lang="en-US" sz="1200">
              <a:solidFill>
                <a:schemeClr val="tx1"/>
              </a:solidFill>
              <a:latin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1ADF5-06E9-F7FC-682C-F5582C8D6688}"/>
              </a:ext>
            </a:extLst>
          </p:cNvPr>
          <p:cNvSpPr txBox="1"/>
          <p:nvPr/>
        </p:nvSpPr>
        <p:spPr>
          <a:xfrm>
            <a:off x="5074052" y="151122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C9EAC-AA1B-A4CA-DAF6-AF007F050FF8}"/>
              </a:ext>
            </a:extLst>
          </p:cNvPr>
          <p:cNvSpPr txBox="1"/>
          <p:nvPr/>
        </p:nvSpPr>
        <p:spPr>
          <a:xfrm>
            <a:off x="4953746" y="1633743"/>
            <a:ext cx="374151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Source Sans Pro"/>
              </a:rPr>
              <a:t>Upload the code onto the Node MCU module</a:t>
            </a:r>
            <a:r>
              <a:rPr lang="en-US" sz="1600">
                <a:solidFill>
                  <a:schemeClr val="tx1"/>
                </a:solidFill>
                <a:latin typeface="Source Sans Pro"/>
              </a:rPr>
              <a:t>.</a:t>
            </a:r>
            <a:endParaRPr lang="en-US" sz="1600" dirty="0">
              <a:solidFill>
                <a:schemeClr val="tx1"/>
              </a:solidFill>
              <a:latin typeface="Source Sans Pro"/>
            </a:endParaRPr>
          </a:p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Source Sans Pro"/>
            </a:endParaRPr>
          </a:p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Source Sans Pro"/>
              </a:rPr>
              <a:t>Login on the project website with the same credentials</a:t>
            </a:r>
            <a:r>
              <a:rPr lang="en-US" sz="1600">
                <a:solidFill>
                  <a:schemeClr val="tx1"/>
                </a:solidFill>
                <a:latin typeface="Source Sans Pro"/>
              </a:rPr>
              <a:t>.</a:t>
            </a:r>
            <a:endParaRPr lang="en-US" sz="1600" dirty="0">
              <a:solidFill>
                <a:schemeClr val="tx1"/>
              </a:solidFill>
              <a:latin typeface="Source Sans Pro"/>
            </a:endParaRPr>
          </a:p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Source Sans Pro"/>
            </a:endParaRPr>
          </a:p>
          <a:p>
            <a:pPr marL="171450" indent="-171450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Source Sans Pro"/>
              </a:rPr>
              <a:t>Add and control your devices from the interface provided on the dashboard of our website</a:t>
            </a:r>
            <a:r>
              <a:rPr lang="en-US" sz="1600">
                <a:solidFill>
                  <a:schemeClr val="tx1"/>
                </a:solidFill>
                <a:latin typeface="Source Sans Pro"/>
              </a:rPr>
              <a:t>.</a:t>
            </a:r>
            <a:endParaRPr lang="en-US" sz="1600" dirty="0">
              <a:solidFill>
                <a:schemeClr val="tx1"/>
              </a:solidFill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84530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44"/>
          <p:cNvGrpSpPr/>
          <p:nvPr/>
        </p:nvGrpSpPr>
        <p:grpSpPr>
          <a:xfrm>
            <a:off x="-1760804" y="992727"/>
            <a:ext cx="6106589" cy="3969629"/>
            <a:chOff x="-1760804" y="992727"/>
            <a:chExt cx="6106589" cy="3969629"/>
          </a:xfrm>
        </p:grpSpPr>
        <p:grpSp>
          <p:nvGrpSpPr>
            <p:cNvPr id="1188" name="Google Shape;1188;p44"/>
            <p:cNvGrpSpPr/>
            <p:nvPr/>
          </p:nvGrpSpPr>
          <p:grpSpPr>
            <a:xfrm rot="10800000">
              <a:off x="-1760804" y="4343397"/>
              <a:ext cx="2654142" cy="611358"/>
              <a:chOff x="6615621" y="2219307"/>
              <a:chExt cx="2654142" cy="611358"/>
            </a:xfrm>
          </p:grpSpPr>
          <p:sp>
            <p:nvSpPr>
              <p:cNvPr id="1189" name="Google Shape;1189;p44"/>
              <p:cNvSpPr/>
              <p:nvPr/>
            </p:nvSpPr>
            <p:spPr>
              <a:xfrm>
                <a:off x="6615621" y="2219307"/>
                <a:ext cx="2654142" cy="611358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7136942" y="2523986"/>
                <a:ext cx="582686" cy="91028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l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1" name="Google Shape;1191;p44"/>
            <p:cNvGrpSpPr/>
            <p:nvPr/>
          </p:nvGrpSpPr>
          <p:grpSpPr>
            <a:xfrm>
              <a:off x="348077" y="992727"/>
              <a:ext cx="3997708" cy="3969629"/>
              <a:chOff x="348077" y="992727"/>
              <a:chExt cx="3997708" cy="3969629"/>
            </a:xfrm>
          </p:grpSpPr>
          <p:grpSp>
            <p:nvGrpSpPr>
              <p:cNvPr id="1192" name="Google Shape;1192;p44"/>
              <p:cNvGrpSpPr/>
              <p:nvPr/>
            </p:nvGrpSpPr>
            <p:grpSpPr>
              <a:xfrm>
                <a:off x="348077" y="1018074"/>
                <a:ext cx="3997708" cy="3944282"/>
                <a:chOff x="348077" y="1018074"/>
                <a:chExt cx="3997708" cy="3944282"/>
              </a:xfrm>
            </p:grpSpPr>
            <p:sp>
              <p:nvSpPr>
                <p:cNvPr id="1193" name="Google Shape;1193;p44"/>
                <p:cNvSpPr/>
                <p:nvPr/>
              </p:nvSpPr>
              <p:spPr>
                <a:xfrm>
                  <a:off x="707798" y="4161645"/>
                  <a:ext cx="1256641" cy="441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83" h="14348" fill="none" extrusionOk="0">
                      <a:moveTo>
                        <a:pt x="40883" y="1"/>
                      </a:moveTo>
                      <a:lnTo>
                        <a:pt x="26536" y="14347"/>
                      </a:lnTo>
                      <a:lnTo>
                        <a:pt x="0" y="1434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4" name="Google Shape;1194;p44"/>
                <p:cNvSpPr/>
                <p:nvPr/>
              </p:nvSpPr>
              <p:spPr>
                <a:xfrm flipH="1">
                  <a:off x="1073385" y="1018074"/>
                  <a:ext cx="3272400" cy="3272400"/>
                </a:xfrm>
                <a:prstGeom prst="arc">
                  <a:avLst>
                    <a:gd name="adj1" fmla="val 15722627"/>
                    <a:gd name="adj2" fmla="val 8489618"/>
                  </a:avLst>
                </a:prstGeom>
                <a:noFill/>
                <a:ln w="2857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44"/>
                <p:cNvSpPr/>
                <p:nvPr/>
              </p:nvSpPr>
              <p:spPr>
                <a:xfrm>
                  <a:off x="1921925" y="4076902"/>
                  <a:ext cx="98145" cy="84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3" h="2758" extrusionOk="0">
                      <a:moveTo>
                        <a:pt x="1815" y="0"/>
                      </a:moveTo>
                      <a:cubicBezTo>
                        <a:pt x="1475" y="0"/>
                        <a:pt x="1130" y="130"/>
                        <a:pt x="852" y="417"/>
                      </a:cubicBezTo>
                      <a:cubicBezTo>
                        <a:pt x="1" y="1268"/>
                        <a:pt x="609" y="2758"/>
                        <a:pt x="1825" y="2758"/>
                      </a:cubicBezTo>
                      <a:cubicBezTo>
                        <a:pt x="2584" y="2758"/>
                        <a:pt x="3192" y="2150"/>
                        <a:pt x="3192" y="1390"/>
                      </a:cubicBezTo>
                      <a:cubicBezTo>
                        <a:pt x="3192" y="550"/>
                        <a:pt x="2516" y="0"/>
                        <a:pt x="181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44"/>
                <p:cNvSpPr/>
                <p:nvPr/>
              </p:nvSpPr>
              <p:spPr>
                <a:xfrm>
                  <a:off x="1484196" y="4571436"/>
                  <a:ext cx="73463" cy="60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0" h="1983" extrusionOk="0">
                      <a:moveTo>
                        <a:pt x="1275" y="0"/>
                      </a:moveTo>
                      <a:cubicBezTo>
                        <a:pt x="1094" y="0"/>
                        <a:pt x="907" y="51"/>
                        <a:pt x="730" y="164"/>
                      </a:cubicBezTo>
                      <a:cubicBezTo>
                        <a:pt x="0" y="651"/>
                        <a:pt x="213" y="1775"/>
                        <a:pt x="1094" y="1958"/>
                      </a:cubicBezTo>
                      <a:cubicBezTo>
                        <a:pt x="1166" y="1974"/>
                        <a:pt x="1237" y="1983"/>
                        <a:pt x="1308" y="1983"/>
                      </a:cubicBezTo>
                      <a:cubicBezTo>
                        <a:pt x="1747" y="1983"/>
                        <a:pt x="2145" y="1669"/>
                        <a:pt x="2249" y="1198"/>
                      </a:cubicBezTo>
                      <a:cubicBezTo>
                        <a:pt x="2389" y="545"/>
                        <a:pt x="1868" y="0"/>
                        <a:pt x="12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44"/>
                <p:cNvSpPr/>
                <p:nvPr/>
              </p:nvSpPr>
              <p:spPr>
                <a:xfrm>
                  <a:off x="643310" y="4538178"/>
                  <a:ext cx="128052" cy="128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6" h="4165" extrusionOk="0">
                      <a:moveTo>
                        <a:pt x="2098" y="0"/>
                      </a:moveTo>
                      <a:cubicBezTo>
                        <a:pt x="943" y="0"/>
                        <a:pt x="1" y="942"/>
                        <a:pt x="1" y="2097"/>
                      </a:cubicBezTo>
                      <a:cubicBezTo>
                        <a:pt x="1" y="3252"/>
                        <a:pt x="943" y="4164"/>
                        <a:pt x="2098" y="4164"/>
                      </a:cubicBezTo>
                      <a:cubicBezTo>
                        <a:pt x="3253" y="4164"/>
                        <a:pt x="4165" y="3252"/>
                        <a:pt x="4165" y="2097"/>
                      </a:cubicBezTo>
                      <a:cubicBezTo>
                        <a:pt x="4165" y="942"/>
                        <a:pt x="3253" y="0"/>
                        <a:pt x="20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8" name="Google Shape;1198;p44"/>
                <p:cNvSpPr/>
                <p:nvPr/>
              </p:nvSpPr>
              <p:spPr>
                <a:xfrm>
                  <a:off x="562963" y="4457830"/>
                  <a:ext cx="288748" cy="28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94" h="9393" fill="none" extrusionOk="0">
                      <a:moveTo>
                        <a:pt x="9393" y="4711"/>
                      </a:moveTo>
                      <a:cubicBezTo>
                        <a:pt x="9393" y="7295"/>
                        <a:pt x="7296" y="9392"/>
                        <a:pt x="4712" y="9392"/>
                      </a:cubicBezTo>
                      <a:cubicBezTo>
                        <a:pt x="2129" y="9392"/>
                        <a:pt x="1" y="7295"/>
                        <a:pt x="1" y="4711"/>
                      </a:cubicBezTo>
                      <a:cubicBezTo>
                        <a:pt x="1" y="2097"/>
                        <a:pt x="2129" y="0"/>
                        <a:pt x="4712" y="0"/>
                      </a:cubicBezTo>
                      <a:cubicBezTo>
                        <a:pt x="7296" y="0"/>
                        <a:pt x="9393" y="2097"/>
                        <a:pt x="9393" y="471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9" name="Google Shape;1199;p44"/>
                <p:cNvSpPr/>
                <p:nvPr/>
              </p:nvSpPr>
              <p:spPr>
                <a:xfrm>
                  <a:off x="348077" y="4334481"/>
                  <a:ext cx="628828" cy="62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8" h="20427" fill="none" extrusionOk="0">
                      <a:moveTo>
                        <a:pt x="11703" y="1"/>
                      </a:moveTo>
                      <a:cubicBezTo>
                        <a:pt x="3922" y="1"/>
                        <a:pt x="1" y="9423"/>
                        <a:pt x="5533" y="14925"/>
                      </a:cubicBezTo>
                      <a:cubicBezTo>
                        <a:pt x="11035" y="20427"/>
                        <a:pt x="20457" y="16506"/>
                        <a:pt x="20427" y="8724"/>
                      </a:cubicBezTo>
                    </a:path>
                  </a:pathLst>
                </a:custGeom>
                <a:noFill/>
                <a:ln w="24325" cap="flat" cmpd="sng">
                  <a:solidFill>
                    <a:schemeClr val="l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00" name="Google Shape;1200;p44"/>
              <p:cNvSpPr/>
              <p:nvPr/>
            </p:nvSpPr>
            <p:spPr>
              <a:xfrm>
                <a:off x="3919375" y="3638452"/>
                <a:ext cx="98145" cy="8477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2758" extrusionOk="0">
                    <a:moveTo>
                      <a:pt x="1815" y="0"/>
                    </a:moveTo>
                    <a:cubicBezTo>
                      <a:pt x="1475" y="0"/>
                      <a:pt x="1130" y="130"/>
                      <a:pt x="852" y="417"/>
                    </a:cubicBezTo>
                    <a:cubicBezTo>
                      <a:pt x="1" y="1268"/>
                      <a:pt x="609" y="2758"/>
                      <a:pt x="1825" y="2758"/>
                    </a:cubicBezTo>
                    <a:cubicBezTo>
                      <a:pt x="2584" y="2758"/>
                      <a:pt x="3192" y="2150"/>
                      <a:pt x="3192" y="1390"/>
                    </a:cubicBezTo>
                    <a:cubicBezTo>
                      <a:pt x="3192" y="550"/>
                      <a:pt x="2516" y="0"/>
                      <a:pt x="1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2892300" y="992727"/>
                <a:ext cx="98145" cy="84774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2758" extrusionOk="0">
                    <a:moveTo>
                      <a:pt x="1815" y="0"/>
                    </a:moveTo>
                    <a:cubicBezTo>
                      <a:pt x="1475" y="0"/>
                      <a:pt x="1130" y="130"/>
                      <a:pt x="852" y="417"/>
                    </a:cubicBezTo>
                    <a:cubicBezTo>
                      <a:pt x="1" y="1268"/>
                      <a:pt x="609" y="2758"/>
                      <a:pt x="1825" y="2758"/>
                    </a:cubicBezTo>
                    <a:cubicBezTo>
                      <a:pt x="2584" y="2758"/>
                      <a:pt x="3192" y="2150"/>
                      <a:pt x="3192" y="1390"/>
                    </a:cubicBezTo>
                    <a:cubicBezTo>
                      <a:pt x="3192" y="550"/>
                      <a:pt x="2516" y="0"/>
                      <a:pt x="18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02" name="Google Shape;1202;p44"/>
          <p:cNvGrpSpPr/>
          <p:nvPr/>
        </p:nvGrpSpPr>
        <p:grpSpPr>
          <a:xfrm>
            <a:off x="7070148" y="-222850"/>
            <a:ext cx="1195349" cy="1078296"/>
            <a:chOff x="4404625" y="-443721"/>
            <a:chExt cx="1195349" cy="1078296"/>
          </a:xfrm>
        </p:grpSpPr>
        <p:sp>
          <p:nvSpPr>
            <p:cNvPr id="1203" name="Google Shape;1203;p4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44"/>
          <p:cNvGrpSpPr/>
          <p:nvPr/>
        </p:nvGrpSpPr>
        <p:grpSpPr>
          <a:xfrm rot="-5400000">
            <a:off x="5626137" y="-505555"/>
            <a:ext cx="2181860" cy="892524"/>
            <a:chOff x="6525475" y="148600"/>
            <a:chExt cx="2808779" cy="1148975"/>
          </a:xfrm>
        </p:grpSpPr>
        <p:sp>
          <p:nvSpPr>
            <p:cNvPr id="1206" name="Google Shape;1206;p4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44"/>
          <p:cNvGrpSpPr/>
          <p:nvPr/>
        </p:nvGrpSpPr>
        <p:grpSpPr>
          <a:xfrm rot="-5400000">
            <a:off x="6049566" y="-247490"/>
            <a:ext cx="2181860" cy="892524"/>
            <a:chOff x="6525475" y="148600"/>
            <a:chExt cx="2808779" cy="1148975"/>
          </a:xfrm>
        </p:grpSpPr>
        <p:sp>
          <p:nvSpPr>
            <p:cNvPr id="1209" name="Google Shape;1209;p4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C833F3C-4EA8-B73A-1BCB-AC412E4E7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69640"/>
              </p:ext>
            </p:extLst>
          </p:nvPr>
        </p:nvGraphicFramePr>
        <p:xfrm>
          <a:off x="939452" y="-188673"/>
          <a:ext cx="7883567" cy="5450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4" name="Google Shape;2434;p55"/>
          <p:cNvGrpSpPr/>
          <p:nvPr/>
        </p:nvGrpSpPr>
        <p:grpSpPr>
          <a:xfrm>
            <a:off x="4808500" y="1462675"/>
            <a:ext cx="3553741" cy="2692288"/>
            <a:chOff x="5028921" y="1280766"/>
            <a:chExt cx="3319082" cy="2514512"/>
          </a:xfrm>
        </p:grpSpPr>
        <p:grpSp>
          <p:nvGrpSpPr>
            <p:cNvPr id="2435" name="Google Shape;2435;p55"/>
            <p:cNvGrpSpPr/>
            <p:nvPr/>
          </p:nvGrpSpPr>
          <p:grpSpPr>
            <a:xfrm>
              <a:off x="6217550" y="3331823"/>
              <a:ext cx="941837" cy="463455"/>
              <a:chOff x="6220825" y="3479898"/>
              <a:chExt cx="941837" cy="463455"/>
            </a:xfrm>
          </p:grpSpPr>
          <p:sp>
            <p:nvSpPr>
              <p:cNvPr id="2436" name="Google Shape;2436;p55"/>
              <p:cNvSpPr/>
              <p:nvPr/>
            </p:nvSpPr>
            <p:spPr>
              <a:xfrm>
                <a:off x="6282283" y="3479898"/>
                <a:ext cx="818985" cy="359802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55"/>
              <p:cNvSpPr/>
              <p:nvPr/>
            </p:nvSpPr>
            <p:spPr>
              <a:xfrm>
                <a:off x="6220825" y="3842002"/>
                <a:ext cx="941837" cy="101352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" name="Google Shape;2438;p55"/>
            <p:cNvGrpSpPr/>
            <p:nvPr/>
          </p:nvGrpSpPr>
          <p:grpSpPr>
            <a:xfrm>
              <a:off x="5028921" y="1280766"/>
              <a:ext cx="3319082" cy="2051064"/>
              <a:chOff x="5028921" y="1280766"/>
              <a:chExt cx="3319082" cy="2051064"/>
            </a:xfrm>
          </p:grpSpPr>
          <p:sp>
            <p:nvSpPr>
              <p:cNvPr id="2439" name="Google Shape;2439;p55"/>
              <p:cNvSpPr/>
              <p:nvPr/>
            </p:nvSpPr>
            <p:spPr>
              <a:xfrm>
                <a:off x="5028921" y="1280766"/>
                <a:ext cx="3319082" cy="2051064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55"/>
              <p:cNvSpPr/>
              <p:nvPr/>
            </p:nvSpPr>
            <p:spPr>
              <a:xfrm rot="10800000" flipH="1">
                <a:off x="6636211" y="1325532"/>
                <a:ext cx="111118" cy="93444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1" name="Google Shape;2441;p55"/>
          <p:cNvSpPr txBox="1">
            <a:spLocks noGrp="1"/>
          </p:cNvSpPr>
          <p:nvPr>
            <p:ph type="title"/>
          </p:nvPr>
        </p:nvSpPr>
        <p:spPr>
          <a:xfrm>
            <a:off x="781759" y="2212259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ontserrat"/>
              </a:rPr>
              <a:t>OUR WEBSITE</a:t>
            </a:r>
          </a:p>
        </p:txBody>
      </p:sp>
      <p:pic>
        <p:nvPicPr>
          <p:cNvPr id="4" name="Picture 3" descr="A screenshot of a video game&#10;&#10;Description automatically generated with low confidence">
            <a:extLst>
              <a:ext uri="{FF2B5EF4-FFF2-40B4-BE49-F238E27FC236}">
                <a16:creationId xmlns:a16="http://schemas.microsoft.com/office/drawing/2014/main" id="{6BDE92D6-17F4-6B14-3282-D6B706F59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2"/>
          <a:stretch/>
        </p:blipFill>
        <p:spPr>
          <a:xfrm>
            <a:off x="4846260" y="1506346"/>
            <a:ext cx="3481906" cy="21209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BB66-40A6-DDD7-DF85-1603C55D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581" y="293625"/>
            <a:ext cx="3372600" cy="696900"/>
          </a:xfrm>
        </p:spPr>
        <p:txBody>
          <a:bodyPr/>
          <a:lstStyle/>
          <a:p>
            <a:r>
              <a:rPr lang="en-IN" sz="3600" dirty="0"/>
              <a:t>  Future Plans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F9FCB-3D7F-B11D-E094-E959F78E3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659131"/>
            <a:ext cx="4171950" cy="1968712"/>
          </a:xfrm>
        </p:spPr>
        <p:txBody>
          <a:bodyPr/>
          <a:lstStyle/>
          <a:p>
            <a:r>
              <a:rPr lang="en-IN" sz="2400" b="1" dirty="0"/>
              <a:t>Alan Integration to the     Website via React.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2ADEE-C970-E17B-D88E-7589EF64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82" y="1295700"/>
            <a:ext cx="2938463" cy="29384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3668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6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Members</a:t>
            </a:r>
            <a:endParaRPr/>
          </a:p>
        </p:txBody>
      </p:sp>
      <p:sp>
        <p:nvSpPr>
          <p:cNvPr id="960" name="Google Shape;960;p36"/>
          <p:cNvSpPr txBox="1">
            <a:spLocks noGrp="1"/>
          </p:cNvSpPr>
          <p:nvPr>
            <p:ph type="subTitle" idx="1"/>
          </p:nvPr>
        </p:nvSpPr>
        <p:spPr>
          <a:xfrm>
            <a:off x="4691075" y="2282601"/>
            <a:ext cx="3663300" cy="1937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sz="1800"/>
              <a:t>Ritesh Kumar  Gupta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Shubh </a:t>
            </a:r>
            <a:r>
              <a:rPr lang="en-US" sz="1800" err="1"/>
              <a:t>Balodi</a:t>
            </a:r>
            <a:endParaRPr lang="en-US" sz="1800"/>
          </a:p>
          <a:p>
            <a:pPr marL="0" indent="0">
              <a:spcAft>
                <a:spcPts val="1600"/>
              </a:spcAft>
            </a:pPr>
            <a:r>
              <a:rPr lang="en-US" sz="1800"/>
              <a:t>Mohit 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800"/>
              <a:t>Saurabh Singh</a:t>
            </a:r>
            <a:endParaRPr sz="1800"/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01309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909984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55634" y="500209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255634" y="3796084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959;p36">
            <a:extLst>
              <a:ext uri="{FF2B5EF4-FFF2-40B4-BE49-F238E27FC236}">
                <a16:creationId xmlns:a16="http://schemas.microsoft.com/office/drawing/2014/main" id="{655F5619-D705-D8FD-9E3F-B35FC1F953B9}"/>
              </a:ext>
            </a:extLst>
          </p:cNvPr>
          <p:cNvSpPr txBox="1">
            <a:spLocks/>
          </p:cNvSpPr>
          <p:nvPr/>
        </p:nvSpPr>
        <p:spPr>
          <a:xfrm>
            <a:off x="477548" y="1233721"/>
            <a:ext cx="36633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"/>
              <a:buNone/>
              <a:defRPr sz="3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Mentor</a:t>
            </a:r>
          </a:p>
        </p:txBody>
      </p:sp>
      <p:sp>
        <p:nvSpPr>
          <p:cNvPr id="30" name="Google Shape;960;p36">
            <a:extLst>
              <a:ext uri="{FF2B5EF4-FFF2-40B4-BE49-F238E27FC236}">
                <a16:creationId xmlns:a16="http://schemas.microsoft.com/office/drawing/2014/main" id="{DC02FD58-0EA5-DF39-96E4-0A74A7897970}"/>
              </a:ext>
            </a:extLst>
          </p:cNvPr>
          <p:cNvSpPr txBox="1">
            <a:spLocks/>
          </p:cNvSpPr>
          <p:nvPr/>
        </p:nvSpPr>
        <p:spPr>
          <a:xfrm>
            <a:off x="212241" y="1847540"/>
            <a:ext cx="3663300" cy="1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6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indent="0">
              <a:spcAft>
                <a:spcPts val="1600"/>
              </a:spcAft>
            </a:pPr>
            <a:endParaRPr lang="en-US"/>
          </a:p>
          <a:p>
            <a:pPr marL="0" indent="0">
              <a:spcAft>
                <a:spcPts val="1600"/>
              </a:spcAft>
            </a:pPr>
            <a:r>
              <a:rPr lang="en-US" sz="1800"/>
              <a:t>Manav Saraf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Equipment required</a:t>
            </a:r>
            <a:endParaRPr/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Content </a:t>
            </a:r>
            <a:endParaRPr lang="en-US" dirty="0"/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phases</a:t>
            </a:r>
            <a:endParaRPr/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and Guide</a:t>
            </a:r>
            <a:endParaRPr dirty="0"/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2" name="Google Shape;952;p35"/>
          <p:cNvCxnSpPr>
            <a:stCxn id="909" idx="3"/>
            <a:endCxn id="912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3" name="Google Shape;953;p35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7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“</a:t>
            </a:r>
            <a:r>
              <a:rPr lang="en" sz="2400">
                <a:latin typeface="Montserrat"/>
              </a:rPr>
              <a:t>Home is where the comfort is. </a:t>
            </a:r>
            <a:r>
              <a:rPr lang="en-IN" sz="2400">
                <a:latin typeface="Montserrat"/>
              </a:rPr>
              <a:t>T</a:t>
            </a:r>
            <a:r>
              <a:rPr lang="en" sz="2400">
                <a:latin typeface="Montserrat"/>
              </a:rPr>
              <a:t>he real comfort lies in living smart and simple</a:t>
            </a:r>
            <a:r>
              <a:rPr lang="en" dirty="0"/>
              <a:t>”</a:t>
            </a:r>
            <a:endParaRPr dirty="0"/>
          </a:p>
        </p:txBody>
      </p:sp>
      <p:grpSp>
        <p:nvGrpSpPr>
          <p:cNvPr id="991" name="Google Shape;991;p37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8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008" name="Google Shape;1008;p38"/>
          <p:cNvSpPr txBox="1">
            <a:spLocks noGrp="1"/>
          </p:cNvSpPr>
          <p:nvPr>
            <p:ph type="title" idx="2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1010" name="Google Shape;1010;p38"/>
          <p:cNvCxnSpPr/>
          <p:nvPr/>
        </p:nvCxnSpPr>
        <p:spPr>
          <a:xfrm>
            <a:off x="3443700" y="4310199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011" name="Google Shape;1011;p38"/>
          <p:cNvGrpSpPr/>
          <p:nvPr/>
        </p:nvGrpSpPr>
        <p:grpSpPr>
          <a:xfrm>
            <a:off x="3518490" y="1380273"/>
            <a:ext cx="289868" cy="852000"/>
            <a:chOff x="456616" y="2161476"/>
            <a:chExt cx="289868" cy="852000"/>
          </a:xfrm>
        </p:grpSpPr>
        <p:sp>
          <p:nvSpPr>
            <p:cNvPr id="1012" name="Google Shape;1012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8"/>
          <p:cNvGrpSpPr/>
          <p:nvPr/>
        </p:nvGrpSpPr>
        <p:grpSpPr>
          <a:xfrm>
            <a:off x="5325572" y="1380273"/>
            <a:ext cx="289868" cy="852000"/>
            <a:chOff x="456616" y="2161476"/>
            <a:chExt cx="289868" cy="852000"/>
          </a:xfrm>
        </p:grpSpPr>
        <p:sp>
          <p:nvSpPr>
            <p:cNvPr id="1018" name="Google Shape;1018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8"/>
          <p:cNvGrpSpPr/>
          <p:nvPr/>
        </p:nvGrpSpPr>
        <p:grpSpPr>
          <a:xfrm rot="5400000">
            <a:off x="4427066" y="498842"/>
            <a:ext cx="289868" cy="852000"/>
            <a:chOff x="456616" y="2161476"/>
            <a:chExt cx="289868" cy="852000"/>
          </a:xfrm>
        </p:grpSpPr>
        <p:sp>
          <p:nvSpPr>
            <p:cNvPr id="1024" name="Google Shape;1024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9" name="Google Shape;1029;p38"/>
          <p:cNvGrpSpPr/>
          <p:nvPr/>
        </p:nvGrpSpPr>
        <p:grpSpPr>
          <a:xfrm rot="5400000">
            <a:off x="4427066" y="2261724"/>
            <a:ext cx="289868" cy="852000"/>
            <a:chOff x="456616" y="2161476"/>
            <a:chExt cx="289868" cy="852000"/>
          </a:xfrm>
        </p:grpSpPr>
        <p:sp>
          <p:nvSpPr>
            <p:cNvPr id="1030" name="Google Shape;1030;p3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996092" y="103104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Aim</a:t>
            </a:r>
            <a:endParaRPr dirty="0"/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US" sz="1600"/>
              <a:t>Control of the electrical appliances through smartphones and switches simultaneously using a </a:t>
            </a:r>
            <a:r>
              <a:rPr lang="en-US" sz="1600" err="1"/>
              <a:t>nodeMCU</a:t>
            </a:r>
            <a:r>
              <a:rPr lang="en-US" sz="1600"/>
              <a:t> module.</a:t>
            </a:r>
          </a:p>
          <a:p>
            <a:pPr marL="285750" indent="-28575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endParaRPr lang="en-US" sz="1600"/>
          </a:p>
          <a:p>
            <a:pPr marL="285750" indent="-285750">
              <a:buClr>
                <a:schemeClr val="tx1"/>
              </a:buClr>
              <a:buSzPct val="100000"/>
              <a:buFont typeface="Wingdings" pitchFamily="2" charset="2"/>
              <a:buChar char="Ø"/>
            </a:pPr>
            <a:r>
              <a:rPr lang="en-IN" sz="1600"/>
              <a:t>Developing an end-to-end solution that can be controlled through a full-fledged React Web App with proper authentication and integrated voice command.</a:t>
            </a:r>
          </a:p>
        </p:txBody>
      </p:sp>
      <p:grpSp>
        <p:nvGrpSpPr>
          <p:cNvPr id="1041" name="Google Shape;1041;p39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42" name="Google Shape;1042;p39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43" name="Google Shape;1043;p39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39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0"/>
          <p:cNvSpPr txBox="1">
            <a:spLocks noGrp="1"/>
          </p:cNvSpPr>
          <p:nvPr>
            <p:ph type="title"/>
          </p:nvPr>
        </p:nvSpPr>
        <p:spPr>
          <a:xfrm>
            <a:off x="2060700" y="464344"/>
            <a:ext cx="5022600" cy="7643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Equipment Used &amp;Circuit Diagram</a:t>
            </a:r>
            <a:endParaRPr dirty="0"/>
          </a:p>
        </p:txBody>
      </p:sp>
      <p:cxnSp>
        <p:nvCxnSpPr>
          <p:cNvPr id="1090" name="Google Shape;1090;p40"/>
          <p:cNvCxnSpPr/>
          <p:nvPr/>
        </p:nvCxnSpPr>
        <p:spPr>
          <a:xfrm>
            <a:off x="7970300" y="251740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B03617-491E-3A44-8E4A-B83F32D0C77C}"/>
              </a:ext>
            </a:extLst>
          </p:cNvPr>
          <p:cNvSpPr txBox="1"/>
          <p:nvPr/>
        </p:nvSpPr>
        <p:spPr>
          <a:xfrm>
            <a:off x="707457" y="1524651"/>
            <a:ext cx="4668715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Tactile Switches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Node MCU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Connecting wires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Relay</a:t>
            </a:r>
          </a:p>
          <a:p>
            <a:pPr marL="285750" indent="-285750">
              <a:buFont typeface="Wingdings"/>
              <a:buChar char="v"/>
            </a:pPr>
            <a:endParaRPr lang="en-US" sz="160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16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Bread board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>
              <a:buFont typeface="Wingdings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/>
              <a:buChar char="v"/>
            </a:pPr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64CD-9608-9838-BD3E-B4F54E480987}"/>
              </a:ext>
            </a:extLst>
          </p:cNvPr>
          <p:cNvSpPr txBox="1"/>
          <p:nvPr/>
        </p:nvSpPr>
        <p:spPr>
          <a:xfrm>
            <a:off x="3171463" y="250953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16A4AE-5217-1C44-C3D9-A1F34741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744" y="1588426"/>
            <a:ext cx="3911837" cy="223347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87065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 phases</a:t>
            </a:r>
            <a:endParaRPr dirty="0"/>
          </a:p>
        </p:txBody>
      </p:sp>
      <p:sp>
        <p:nvSpPr>
          <p:cNvPr id="1149" name="Google Shape;1149;p43"/>
          <p:cNvSpPr/>
          <p:nvPr/>
        </p:nvSpPr>
        <p:spPr>
          <a:xfrm>
            <a:off x="937246" y="1474819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0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083E4-F1C0-EF97-C684-86EAD240CEF8}"/>
              </a:ext>
            </a:extLst>
          </p:cNvPr>
          <p:cNvSpPr txBox="1"/>
          <p:nvPr/>
        </p:nvSpPr>
        <p:spPr>
          <a:xfrm>
            <a:off x="2112571" y="2487246"/>
            <a:ext cx="5222896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Made a basic bread board circuit and checked its functionality using switches.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Used Blynk app to control the appliance using wireless means.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Integrated the functionality of Blynk app with the tactile switches to control the appliance by manual switching and through Wi-Fi parallelly.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082BD-75C1-CCAD-6F8A-F476DEF7C439}"/>
              </a:ext>
            </a:extLst>
          </p:cNvPr>
          <p:cNvSpPr txBox="1"/>
          <p:nvPr/>
        </p:nvSpPr>
        <p:spPr>
          <a:xfrm>
            <a:off x="2115273" y="1583561"/>
            <a:ext cx="69028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latin typeface="Montserrat"/>
              </a:rPr>
              <a:t>Checking the functionality of the circuit designed using Blynk app</a:t>
            </a:r>
            <a:endParaRPr lang="en-US" sz="1800" b="1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3124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87065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Development phases</a:t>
            </a:r>
            <a:endParaRPr/>
          </a:p>
        </p:txBody>
      </p:sp>
      <p:sp>
        <p:nvSpPr>
          <p:cNvPr id="1149" name="Google Shape;1149;p43"/>
          <p:cNvSpPr/>
          <p:nvPr/>
        </p:nvSpPr>
        <p:spPr>
          <a:xfrm>
            <a:off x="937246" y="1474819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Montserrat"/>
                <a:ea typeface="Montserrat"/>
                <a:cs typeface="Montserrat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083E4-F1C0-EF97-C684-86EAD240CEF8}"/>
              </a:ext>
            </a:extLst>
          </p:cNvPr>
          <p:cNvSpPr txBox="1"/>
          <p:nvPr/>
        </p:nvSpPr>
        <p:spPr>
          <a:xfrm>
            <a:off x="2242786" y="2480370"/>
            <a:ext cx="5222896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Powered the circuit directly from the power supply.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Replaced devices with 220V rated equipment like light bulbs and relay switches.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Used Google Home App to connect the devices to be controlled.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082BD-75C1-CCAD-6F8A-F476DEF7C439}"/>
              </a:ext>
            </a:extLst>
          </p:cNvPr>
          <p:cNvSpPr txBox="1"/>
          <p:nvPr/>
        </p:nvSpPr>
        <p:spPr>
          <a:xfrm>
            <a:off x="2187615" y="1771650"/>
            <a:ext cx="69028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>
                <a:solidFill>
                  <a:srgbClr val="FFFFFF"/>
                </a:solidFill>
                <a:latin typeface="Montserrat"/>
              </a:rPr>
              <a:t>C</a:t>
            </a:r>
            <a:r>
              <a:rPr lang="en-US" sz="1800" b="1">
                <a:solidFill>
                  <a:schemeClr val="tx1"/>
                </a:solidFill>
                <a:latin typeface="Montserrat"/>
              </a:rPr>
              <a:t>reating live voltage equivalent of the designed circuit</a:t>
            </a:r>
            <a:endParaRPr lang="en-US" sz="1800" b="1" i="1">
              <a:solidFill>
                <a:schemeClr val="tx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64237842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378</Words>
  <Application>Microsoft Office PowerPoint</Application>
  <PresentationFormat>On-screen Show (16:9)</PresentationFormat>
  <Paragraphs>79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Bebas Neue</vt:lpstr>
      <vt:lpstr>Lato</vt:lpstr>
      <vt:lpstr>Montserrat</vt:lpstr>
      <vt:lpstr>Source Sans Pro</vt:lpstr>
      <vt:lpstr>Wingdings</vt:lpstr>
      <vt:lpstr>Electronic Circuit Style CV by Slidesgo</vt:lpstr>
      <vt:lpstr>Room Automation</vt:lpstr>
      <vt:lpstr>Team Members</vt:lpstr>
      <vt:lpstr>Introduction</vt:lpstr>
      <vt:lpstr>PowerPoint Presentation</vt:lpstr>
      <vt:lpstr>Introduction</vt:lpstr>
      <vt:lpstr>Aim</vt:lpstr>
      <vt:lpstr>Equipment Used &amp;Circuit Diagram</vt:lpstr>
      <vt:lpstr>Development phases</vt:lpstr>
      <vt:lpstr>Development phases</vt:lpstr>
      <vt:lpstr>Development phases</vt:lpstr>
      <vt:lpstr>Working Guide</vt:lpstr>
      <vt:lpstr>PowerPoint Presentation</vt:lpstr>
      <vt:lpstr>OUR WEBSITE</vt:lpstr>
      <vt:lpstr>  Future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Room Automation Project</dc:title>
  <cp:lastModifiedBy>Ritesh Gupta</cp:lastModifiedBy>
  <cp:revision>3</cp:revision>
  <dcterms:modified xsi:type="dcterms:W3CDTF">2022-05-06T06:32:26Z</dcterms:modified>
</cp:coreProperties>
</file>