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2" r:id="rId7"/>
    <p:sldId id="266" r:id="rId8"/>
    <p:sldId id="264" r:id="rId9"/>
    <p:sldId id="271" r:id="rId10"/>
    <p:sldId id="265" r:id="rId11"/>
    <p:sldId id="261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320" autoAdjust="0"/>
  </p:normalViewPr>
  <p:slideViewPr>
    <p:cSldViewPr snapToGrid="0">
      <p:cViewPr varScale="1">
        <p:scale>
          <a:sx n="100" d="100"/>
          <a:sy n="100" d="100"/>
        </p:scale>
        <p:origin x="1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3BE7-C275-496A-B956-C9426C76940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FCAAA-1FDA-47DD-B225-3080555ED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4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FCAAA-1FDA-47DD-B225-3080555ED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3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Hard to make decisions among 6 possible results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FCAAA-1FDA-47DD-B225-3080555ED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0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16BC-E543-425B-9248-77E1128BD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9C5437-55A0-4F1B-9BBC-F2194AE5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9F06D-CE72-4CFD-8D65-BC4C8577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C18C-D856-4C5E-9907-A3B61EE8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D08F6-5973-4E8E-8D0E-7FF58136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5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EB62E-3D01-4D2B-802C-9AD791A7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88036-3407-4A9E-962B-9521F2A98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C20EF-C114-44DC-AFB9-871DC69E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369F8-20F7-4655-87B0-AAD45C3D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EE4D9-E0BD-498A-B279-B2FE5DE3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2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A90CD9-40C6-454D-89A6-08DBD74C8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92DCC-4A4E-4C39-B7E0-52620FDCA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23757-EFFF-4A22-81AA-8A356EB9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ACDF4-B3D7-449B-9851-06473361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74812-B3C8-4B39-BD3C-929AA151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1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D885D-67B3-40CE-BD89-169A10A7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A598C-97DB-4639-B520-09E89449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E7D36-4244-4447-83C7-E1357BC1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04340-DC0F-430A-AB52-83706A27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E3E00-DFBF-43A3-9166-C8F0B0D2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3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F02BD-BFAE-4313-8329-10A66302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58B29E-B6CB-4C6E-91DC-92CF6A352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D5C80-DBFD-4201-9F3E-3B95F951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22C34-C1D7-4E2B-AB27-3F5E3C0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AC5F2-4F8B-41FD-94EF-DC228E11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1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8EC75-D262-4E93-91C8-52412272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3BC3E-B0C5-4CBF-A90B-FDEF1C2CE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9317C-8C5A-4427-891C-1FC5BCF25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B487B-8DD6-4437-AF9D-62434541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D6918-2AC3-4F8F-BCBA-BA7E7028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FF5AD-5642-4290-A9BF-9C7C7C46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4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C29E8-A4BB-46F0-9242-58B5F31D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79A84-1189-40A6-9E2A-F760A4B79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04C23-4B14-4417-B0C0-63029DC12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A1436-3EBC-4BFA-9F26-2F54703F6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7268B1-4500-42AA-BAA8-F29CC910D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B634B8-7A50-4792-A5DE-D7C39F6E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62A948-F226-4E6D-95DC-FD32F8E8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7CA96C-288D-4F7A-891B-E560C07C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1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BFB8B-2AC5-4A02-B0B9-B5EF340D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7FDF7D-9D32-4783-A8F8-FECD768E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44C599-41AE-4754-9268-95161D93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9FCFAE-1210-45AB-AE30-7F99A074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2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A610B-EB8D-41E2-BC55-9910ED4E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EF706C-A532-4036-B4AF-CFDF36D7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BC329-8DDC-4FF3-AADC-C206FB98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6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46A73-8A4A-48C8-B0A8-6FC1BD2A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288C6-AC44-4E15-B072-A1C095B0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87377-C377-4DB5-AB81-0B8093574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8BF06-2DA7-4556-9F4A-EEA3890A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81B9B-606D-4CB5-927E-A629E67D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BBD3F-BD2C-4344-81EB-65612212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7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37C55-1711-4FA5-A56D-F6B2CB5E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F2DB4E-5BBC-41C8-8B60-4CE79A29E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D8B6B-A7BD-4499-AFAE-CB0380F0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1CE2B-629C-41AC-AED4-69D0F628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1D11A-9C62-43FF-8D73-981D25AA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29CEE-4836-4950-8443-CA664EE4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4FE3BA-5C35-47DB-BCC4-111D6547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AA9A6-4167-4167-B7E9-D204A204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B6A24-D642-4102-957F-24768F31E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1B66-26D6-414F-850B-9EE6AC136A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68BFB-D1BD-4416-9E85-E5C68AE19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1E369-2B25-4612-AB0C-0A56C5FF9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94CB-2461-417B-A472-506A5B23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4TpYtK5MX2I_H_s8jzOHde7IBsDM-2v/view?usp=sharing" TargetMode="External"/><Relationship Id="rId2" Type="http://schemas.openxmlformats.org/officeDocument/2006/relationships/hyperlink" Target="https://drive.google.com/file/d/1W2GxqoMl245n7vE_IJUsf8lOx_DriqMU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document/d/1uBS3635sOK4KB3m8EMUFk7609q4O3EmC/edit" TargetMode="External"/><Relationship Id="rId4" Type="http://schemas.openxmlformats.org/officeDocument/2006/relationships/hyperlink" Target="https://www.youtube.com/watch?v=RPwNC5WDwU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n9hDLqdbBSEBdlmKFv3O9ZOkPSMEwqF/view?usp=sharing" TargetMode="External"/><Relationship Id="rId2" Type="http://schemas.openxmlformats.org/officeDocument/2006/relationships/hyperlink" Target="https://drive.google.com/file/d/1XG4yTULZGWnDttbm6k_6HPtzx3pIC0ne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Fi-qytTVEFSpTy-jEWaMKtc8lCuGYPv/vi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SYPFIKN74tE_lTiSSnP7abIDcHsmJiBc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bservablehq.com/@mbostock/imagenet-hierarch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HvnRy-1VKMPIBbZOoLIKRSQGsPbsNl2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E87D6A-E9B7-444D-B89F-A4044B5A3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400756"/>
            <a:ext cx="10909640" cy="1832654"/>
          </a:xfrm>
        </p:spPr>
        <p:txBody>
          <a:bodyPr anchor="b">
            <a:no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Perplexity and Class Label Cleaning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XIE WEIYAN, Vayne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8ABE54-2B93-4C17-B8F4-83B0E2FC2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6744"/>
              </p:ext>
            </p:extLst>
          </p:nvPr>
        </p:nvGraphicFramePr>
        <p:xfrm>
          <a:off x="737971" y="2944369"/>
          <a:ext cx="10711461" cy="3102864"/>
        </p:xfrm>
        <a:graphic>
          <a:graphicData uri="http://schemas.openxmlformats.org/drawingml/2006/table">
            <a:tbl>
              <a:tblPr firstRow="1" firstCol="1" bandRow="1"/>
              <a:tblGrid>
                <a:gridCol w="4381240">
                  <a:extLst>
                    <a:ext uri="{9D8B030D-6E8A-4147-A177-3AD203B41FA5}">
                      <a16:colId xmlns:a16="http://schemas.microsoft.com/office/drawing/2014/main" val="3365994606"/>
                    </a:ext>
                  </a:extLst>
                </a:gridCol>
                <a:gridCol w="6330221">
                  <a:extLst>
                    <a:ext uri="{9D8B030D-6E8A-4147-A177-3AD203B41FA5}">
                      <a16:colId xmlns:a16="http://schemas.microsoft.com/office/drawing/2014/main" val="2206615906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3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QIU, </a:t>
                      </a:r>
                      <a:r>
                        <a:rPr lang="en-US" sz="3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Yaowen</a:t>
                      </a:r>
                      <a:r>
                        <a:rPr lang="en-US" sz="3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4195" marR="224195" marT="224195" marB="22419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32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yqiuau@connect.ust.hk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4195" marR="224195" marT="224195" marB="22419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70226"/>
                  </a:ext>
                </a:extLst>
              </a:tr>
              <a:tr h="1034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3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CHIU, King Yuen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4195" marR="224195" marT="224195" marB="22419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32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kychiuah@connect.ust.hk</a:t>
                      </a:r>
                      <a:endParaRPr lang="zh-CN" sz="3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4195" marR="224195" marT="224195" marB="22419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00317"/>
                  </a:ext>
                </a:extLst>
              </a:tr>
              <a:tr h="1034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3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SHEN, </a:t>
                      </a:r>
                      <a:r>
                        <a:rPr lang="en-US" sz="3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Yiqin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4195" marR="224195" marT="224195" marB="22419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3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yshenbj@connect.ust.hk </a:t>
                      </a:r>
                      <a:endParaRPr lang="zh-CN" sz="3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4195" marR="224195" marT="224195" marB="22419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2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6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EC445-D9CA-4EC5-A240-5F400B53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505" y="22028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Technical Parts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6070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8752E-AAE2-45D5-A170-FC8E973B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95" y="720837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Training set (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137.74 GB)</a:t>
            </a:r>
            <a:r>
              <a:rPr lang="en-US" altLang="zh-CN" sz="2000" b="1" dirty="0"/>
              <a:t>:</a:t>
            </a:r>
            <a:endParaRPr lang="en-US" altLang="zh-CN" sz="2000" b="1" dirty="0">
              <a:hlinkClick r:id="rId2"/>
            </a:endParaRPr>
          </a:p>
          <a:p>
            <a:r>
              <a:rPr lang="en-US" altLang="zh-CN" sz="2000" b="1" dirty="0">
                <a:hlinkClick r:id="rId2"/>
              </a:rPr>
              <a:t>https://drive.google.com/file/d/1W2GxqoMl245n7vE_IJUsf8lOx_DriqMU/view?usp=sharing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Validation set : </a:t>
            </a:r>
          </a:p>
          <a:p>
            <a:r>
              <a:rPr lang="en-US" altLang="zh-CN" sz="2000" b="1" dirty="0">
                <a:hlinkClick r:id="rId3"/>
              </a:rPr>
              <a:t>https://drive.google.com/file/d/1p4TpYtK5MX2I_H_s8jzOHde7IBsDM-2v/view?usp=sharing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Azure:</a:t>
            </a:r>
          </a:p>
          <a:p>
            <a:r>
              <a:rPr lang="en-US" altLang="zh-CN" sz="1400" dirty="0">
                <a:hlinkClick r:id="rId4"/>
              </a:rPr>
              <a:t>How to create Azure VM – YouTube</a:t>
            </a:r>
            <a:endParaRPr lang="en-US" altLang="zh-CN" sz="2000" b="1" dirty="0"/>
          </a:p>
          <a:p>
            <a:r>
              <a:rPr lang="en-US" altLang="zh-CN" sz="2000" b="1" dirty="0"/>
              <a:t>Azure Open License Activation User Guide.docx</a:t>
            </a:r>
          </a:p>
          <a:p>
            <a:r>
              <a:rPr lang="en-US" altLang="zh-CN" sz="1400" dirty="0">
                <a:hlinkClick r:id="rId5"/>
              </a:rPr>
              <a:t>https://docs.google.com/document/d/1uBS3635sOK4KB3m8EMUFk7609q4O3EmC/edit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2000/3000 HKD 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zh-CN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4AE8D4B-4484-4B13-93C9-26A30A94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82" y="360418"/>
            <a:ext cx="11153323" cy="6137163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Training Set:</a:t>
            </a:r>
          </a:p>
          <a:p>
            <a:endParaRPr lang="en-US" altLang="zh-CN" sz="2000" b="1" dirty="0"/>
          </a:p>
          <a:p>
            <a:r>
              <a:rPr lang="en-US" altLang="zh-CN" sz="2400" b="1" dirty="0"/>
              <a:t>X-Perplexity</a:t>
            </a:r>
          </a:p>
          <a:p>
            <a:r>
              <a:rPr lang="en-US" altLang="zh-CN" sz="2400" b="1" dirty="0">
                <a:hlinkClick r:id="rId2"/>
              </a:rPr>
              <a:t>https://drive.google.com/file/d/1XG4yTULZGWnDttbm6k_6HPtzx3pIC0ne/view?usp=sharing</a:t>
            </a:r>
            <a:endParaRPr lang="en-US" altLang="zh-CN" sz="2400" b="1" dirty="0"/>
          </a:p>
          <a:p>
            <a:r>
              <a:rPr lang="en-US" altLang="zh-CN" sz="2400" b="1" dirty="0"/>
              <a:t>C-Perplexity</a:t>
            </a:r>
          </a:p>
          <a:p>
            <a:r>
              <a:rPr lang="en-US" altLang="zh-CN" sz="2400" b="1" dirty="0">
                <a:hlinkClick r:id="rId3"/>
              </a:rPr>
              <a:t>https://drive.google.com/file/d/1mn9hDLqdbBSEBdlmKFv3O9ZOkPSMEwqF/view?usp=sharing</a:t>
            </a:r>
            <a:endParaRPr lang="en-US" altLang="zh-CN" sz="24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266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E848FE-511E-4DC8-8B59-432A38FF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0" y="3692759"/>
            <a:ext cx="9985053" cy="2950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77104E-568A-4FC9-AE45-D588BCBF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0" y="107004"/>
            <a:ext cx="10261213" cy="35857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2671AF-1095-4209-BE1B-DB2752F20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49" y="4121043"/>
            <a:ext cx="4327628" cy="149982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6713F55-68B6-4620-9597-E3B43718BBE3}"/>
              </a:ext>
            </a:extLst>
          </p:cNvPr>
          <p:cNvSpPr/>
          <p:nvPr/>
        </p:nvSpPr>
        <p:spPr>
          <a:xfrm>
            <a:off x="10201836" y="4572000"/>
            <a:ext cx="1317812" cy="663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3DB94-9FC8-4250-866E-F3CC3D2B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615390"/>
            <a:ext cx="10923494" cy="509512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Set: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https://drive.google.com/file/d/1IFi-qytTVEFSpTy-jEWaMKtc8lCuGYPv/view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</a:t>
            </a:r>
          </a:p>
          <a:p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C2. Perplexity.csv</a:t>
            </a:r>
          </a:p>
          <a:p>
            <a:pPr algn="l"/>
            <a:r>
              <a:rPr lang="en-US" altLang="zh-CN" sz="2000" b="1" i="0" baseline="300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.csv file includes the following columns:</a:t>
            </a:r>
            <a:endParaRPr lang="en-US" altLang="zh-CN" sz="20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b="1" i="0" baseline="3000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altLang="zh-CN" sz="2000" b="1" i="0" baseline="300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b="1" i="0" baseline="3000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altLang="zh-CN" sz="2000" b="1" i="0" baseline="300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the image</a:t>
            </a:r>
            <a:endParaRPr lang="en-US" altLang="zh-CN" sz="20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b="1" i="0" baseline="300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label: hand-annotated label for the image</a:t>
            </a:r>
            <a:endParaRPr lang="en-US" altLang="zh-CN" sz="20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b="1" i="0" baseline="3000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c_perplexity</a:t>
            </a:r>
            <a:r>
              <a:rPr lang="en-US" altLang="zh-CN" sz="2000" b="1" i="0" baseline="300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output C-Perplexity for this image</a:t>
            </a:r>
            <a:endParaRPr lang="en-US" altLang="zh-CN" sz="20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b="1" i="0" baseline="3000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x_perplexity</a:t>
            </a:r>
            <a:r>
              <a:rPr lang="en-US" altLang="zh-CN" sz="2000" b="1" i="0" baseline="300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output X-Perplexity for this image</a:t>
            </a:r>
            <a:endParaRPr lang="en-US" altLang="zh-CN" sz="20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51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38D85-9C5B-4117-9BB0-DC272BAA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Codes for ImageNet model training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5E52F-2D39-4941-9189-50E8A02E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8" y="1493931"/>
            <a:ext cx="10515600" cy="4351338"/>
          </a:xfrm>
        </p:spPr>
        <p:txBody>
          <a:bodyPr/>
          <a:lstStyle/>
          <a:p>
            <a:r>
              <a:rPr lang="en-US" altLang="zh-CN" sz="2800" b="1" dirty="0">
                <a:hlinkClick r:id="rId2"/>
              </a:rPr>
              <a:t>https://drive.google.com/drive/folders/1SYPFIKN74tE_lTiSSnP7abIDcHsmJiBc?usp=sharing</a:t>
            </a:r>
            <a:endParaRPr lang="en-US" altLang="zh-CN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19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6D910-4EAA-4E30-B895-F3D0040A0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altLang="zh-CN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Multiple students can work on the same project. You are encouraged to discuss and exchange ideas. However, you must carry out the project independently (code writing, experiments, report, oral presentation).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7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44C2E-5892-41EA-943A-B6DE71B0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6307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Perplexity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4F51E-85C3-43B3-BF0B-DC9AF0A9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30" y="1260850"/>
            <a:ext cx="10672482" cy="500548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are easier for humans to classify than others.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perplexity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difficulty of classifying an example.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estimate the perplexity of an image for DNNs, </a:t>
            </a:r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45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population of DNN classifiers </a:t>
            </a:r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varying architectures and trained on data of varying sample sizes (500 models).</a:t>
            </a:r>
          </a:p>
          <a:p>
            <a:endParaRPr lang="en-US" altLang="zh-C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ImageNet:</a:t>
            </a:r>
          </a:p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Best model to make image classification (usually do)</a:t>
            </a:r>
          </a:p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500 models  </a:t>
            </a:r>
          </a:p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the whole dataset into several parts (25%, 50%, 75%...) 10</a:t>
            </a:r>
          </a:p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different model structures (resnet50, vgg16, </a:t>
            </a:r>
            <a:r>
              <a:rPr lang="en-US" altLang="zh-CN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 10 =100</a:t>
            </a:r>
          </a:p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time of model training, select models from different stage of training </a:t>
            </a:r>
          </a:p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 5, 10, 15, 20, 25 </a:t>
            </a:r>
          </a:p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10*10*5=500 models weak and stronger model </a:t>
            </a:r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</a:p>
          <a:p>
            <a:endParaRPr lang="en-US" altLang="zh-CN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9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E0F139D4-D8B8-44CD-9440-3B6307D2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106760"/>
            <a:ext cx="10905066" cy="264447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19FF35-EE1E-4D0F-B7EA-C84E31058B05}"/>
              </a:ext>
            </a:extLst>
          </p:cNvPr>
          <p:cNvSpPr txBox="1"/>
          <p:nvPr/>
        </p:nvSpPr>
        <p:spPr>
          <a:xfrm>
            <a:off x="2215128" y="179228"/>
            <a:ext cx="5425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X- perplexity </a:t>
            </a:r>
          </a:p>
          <a:p>
            <a:r>
              <a:rPr lang="en-US" altLang="zh-CN" dirty="0"/>
              <a:t>Mistake / misclassification </a:t>
            </a:r>
          </a:p>
          <a:p>
            <a:r>
              <a:rPr lang="en-US" altLang="zh-CN" dirty="0"/>
              <a:t>500 models </a:t>
            </a:r>
          </a:p>
          <a:p>
            <a:r>
              <a:rPr lang="en-US" altLang="zh-CN" dirty="0"/>
              <a:t>Top-1 predicted class </a:t>
            </a:r>
          </a:p>
          <a:p>
            <a:r>
              <a:rPr lang="en-US" altLang="zh-CN" dirty="0"/>
              <a:t>First model: 1 0</a:t>
            </a:r>
          </a:p>
          <a:p>
            <a:r>
              <a:rPr lang="en-US" altLang="zh-CN" dirty="0"/>
              <a:t>0 1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0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6E3D4700-D8B8-45F4-B71C-0672DDA48E5C}"/>
              </a:ext>
            </a:extLst>
          </p:cNvPr>
          <p:cNvSpPr txBox="1"/>
          <p:nvPr/>
        </p:nvSpPr>
        <p:spPr>
          <a:xfrm>
            <a:off x="2209267" y="5345269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the special case where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models a fair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-sided die (a uniform distribution over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discrete events), its perplexity is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54202E0-A258-49C0-84AE-53D26206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27" y="220349"/>
            <a:ext cx="7784591" cy="471513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DE2DB12-83B9-47E7-9149-EADA976E1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837" y="5164998"/>
            <a:ext cx="2017496" cy="161242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994C5666-70D6-498C-B3AA-4EC87B0D8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423" y="6058573"/>
            <a:ext cx="2499577" cy="61727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6CA3B11-756B-4CFF-92F7-51EB61FDB836}"/>
              </a:ext>
            </a:extLst>
          </p:cNvPr>
          <p:cNvSpPr txBox="1"/>
          <p:nvPr/>
        </p:nvSpPr>
        <p:spPr>
          <a:xfrm>
            <a:off x="-1893581" y="308882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Confidence </a:t>
            </a:r>
          </a:p>
          <a:p>
            <a:endParaRPr lang="en-US" altLang="zh-CN" dirty="0"/>
          </a:p>
          <a:p>
            <a:r>
              <a:rPr lang="en-US" altLang="zh-CN" dirty="0"/>
              <a:t>Probability </a:t>
            </a:r>
          </a:p>
          <a:p>
            <a:r>
              <a:rPr lang="en-US" altLang="zh-CN" dirty="0"/>
              <a:t>[0.2, 0.4, 0.4]</a:t>
            </a:r>
          </a:p>
          <a:p>
            <a:endParaRPr lang="en-US" altLang="zh-CN" dirty="0"/>
          </a:p>
          <a:p>
            <a:r>
              <a:rPr lang="en-US" altLang="zh-CN" dirty="0"/>
              <a:t>K=6</a:t>
            </a:r>
          </a:p>
          <a:p>
            <a:r>
              <a:rPr lang="en-US" altLang="zh-CN" dirty="0"/>
              <a:t>1/6</a:t>
            </a:r>
          </a:p>
          <a:p>
            <a:r>
              <a:rPr lang="en-US" altLang="zh-CN" dirty="0"/>
              <a:t>=k</a:t>
            </a:r>
          </a:p>
          <a:p>
            <a:endParaRPr lang="en-US" altLang="zh-CN" dirty="0"/>
          </a:p>
          <a:p>
            <a:r>
              <a:rPr lang="en-US" altLang="zh-CN" dirty="0"/>
              <a:t>Hard to make decisions among 6 possible results 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2, 3, 4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972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95CD54-3CBF-4860-9CE3-BA7D0F018488}"/>
              </a:ext>
            </a:extLst>
          </p:cNvPr>
          <p:cNvSpPr txBox="1"/>
          <p:nvPr/>
        </p:nvSpPr>
        <p:spPr>
          <a:xfrm>
            <a:off x="360342" y="929935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/>
              <a:t>ImageNet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1000 Categories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2"/>
              </a:rPr>
              <a:t>https://observablehq.com/@mbostock/imagenet-hierarchy</a:t>
            </a: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Training set: about 1200 images/category* 1000 category = about 1.2 million images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Validation set: exactly 50 images/category* 1000 category = 50,000 images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One image </a:t>
            </a:r>
            <a:r>
              <a:rPr lang="en-US" altLang="zh-CN" sz="2000" dirty="0">
                <a:sym typeface="Wingdings" panose="05000000000000000000" pitchFamily="2" charset="2"/>
              </a:rPr>
              <a:t> One label</a:t>
            </a: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8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95CD54-3CBF-4860-9CE3-BA7D0F018488}"/>
              </a:ext>
            </a:extLst>
          </p:cNvPr>
          <p:cNvSpPr txBox="1"/>
          <p:nvPr/>
        </p:nvSpPr>
        <p:spPr>
          <a:xfrm>
            <a:off x="2473" y="149191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Perplexity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Measurement of data quality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High X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High C  likely that there are multiple objects in the image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b="1" dirty="0"/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55F9B7F-2368-48BD-A24C-22F01FD9A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44" y="3142346"/>
            <a:ext cx="8929183" cy="332612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E143780-0525-4E7F-872E-F488396F8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568" y="224850"/>
            <a:ext cx="7760490" cy="28907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FF9146F-E7C4-4105-B28C-FBD0FF58EB5B}"/>
              </a:ext>
            </a:extLst>
          </p:cNvPr>
          <p:cNvSpPr txBox="1"/>
          <p:nvPr/>
        </p:nvSpPr>
        <p:spPr>
          <a:xfrm>
            <a:off x="-711199" y="81482"/>
            <a:ext cx="3711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X=1</a:t>
            </a:r>
          </a:p>
          <a:p>
            <a:r>
              <a:rPr lang="en-US" altLang="zh-CN" dirty="0"/>
              <a:t>All 500 models misclassify the images</a:t>
            </a:r>
          </a:p>
          <a:p>
            <a:endParaRPr lang="en-US" altLang="zh-CN" dirty="0"/>
          </a:p>
          <a:p>
            <a:r>
              <a:rPr lang="en-US" altLang="zh-CN" dirty="0"/>
              <a:t>Explanation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47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595D88-F8EA-492F-AF4F-CB1BC8339FDC}"/>
              </a:ext>
            </a:extLst>
          </p:cNvPr>
          <p:cNvSpPr txBox="1"/>
          <p:nvPr/>
        </p:nvSpPr>
        <p:spPr>
          <a:xfrm>
            <a:off x="-1364312" y="419139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</a:rPr>
              <a:t>Create a subset of ImageNet training and validation sets by selecting examples with low C-perplexity (e.g., &lt; 3) and X-perplexity (e.g., &lt;0.9)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</a:rPr>
              <a:t>Select some architectures. For each one,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effectLst/>
              </a:rPr>
              <a:t>Train it on original training set, resulting in model1</a:t>
            </a:r>
            <a:endParaRPr lang="en-US" altLang="zh-CN" sz="2000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effectLst/>
              </a:rPr>
              <a:t>Train it on “cleaned” training set, resulting model2</a:t>
            </a:r>
            <a:endParaRPr lang="en-US" altLang="zh-CN" sz="2000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</a:rPr>
              <a:t>Compare model1 and model2 on “cleaned” validation set and original validation set 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</a:rPr>
              <a:t>Expectation: model2 is better because it is trained on cleaner data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</a:rPr>
              <a:t>Try different c-p, x-p threshold combinations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6"/>
                </a:solidFill>
                <a:effectLst/>
              </a:rPr>
              <a:t>Show what </a:t>
            </a:r>
            <a:r>
              <a:rPr lang="en-US" altLang="zh-CN" sz="2000" dirty="0" err="1">
                <a:solidFill>
                  <a:schemeClr val="accent6"/>
                </a:solidFill>
                <a:effectLst/>
              </a:rPr>
              <a:t>Feifan</a:t>
            </a:r>
            <a:r>
              <a:rPr lang="en-US" altLang="zh-CN" sz="2000" dirty="0">
                <a:solidFill>
                  <a:schemeClr val="accent6"/>
                </a:solidFill>
                <a:effectLst/>
              </a:rPr>
              <a:t> has done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CBD6D7-45EA-43A6-87D1-343BBECB5251}"/>
              </a:ext>
            </a:extLst>
          </p:cNvPr>
          <p:cNvSpPr txBox="1"/>
          <p:nvPr/>
        </p:nvSpPr>
        <p:spPr>
          <a:xfrm>
            <a:off x="3355413" y="3046812"/>
            <a:ext cx="7778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Training set       </a:t>
            </a:r>
            <a:r>
              <a:rPr lang="en-US" altLang="zh-CN" b="1" dirty="0">
                <a:sym typeface="Wingdings" panose="05000000000000000000" pitchFamily="2" charset="2"/>
              </a:rPr>
              <a:t>data cleaning </a:t>
            </a:r>
            <a:r>
              <a:rPr lang="en-US" altLang="zh-CN" dirty="0">
                <a:sym typeface="Wingdings" panose="05000000000000000000" pitchFamily="2" charset="2"/>
              </a:rPr>
              <a:t> ‘’cleaner’’ training set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Validation set  data cleaning   ‘’cleaner’’ validation set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data cleaning base on X/C perplexity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Train model on ‘’cleaner’’ training set   validate the model on the ‘’cleaner’’ validation set or original validation set 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Baseline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Training set validation set  (baseline)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‘’cleaner’’ training set  validation set  (do not improve)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‘’cleaner’’ training set  ‘’cleaner’’ validation set  (may improve)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’cleaner’’ validation set  is indeed “cleaner” (argue)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ResNet50 + Nvidia 2080 </a:t>
            </a:r>
            <a:r>
              <a:rPr lang="en-US" altLang="zh-CN" dirty="0" err="1">
                <a:sym typeface="Wingdings" panose="05000000000000000000" pitchFamily="2" charset="2"/>
              </a:rPr>
              <a:t>Ti</a:t>
            </a:r>
            <a:r>
              <a:rPr lang="en-US" altLang="zh-CN" dirty="0">
                <a:sym typeface="Wingdings" panose="05000000000000000000" pitchFamily="2" charset="2"/>
              </a:rPr>
              <a:t> + ImageNet = 1 or 2 day (30 hours)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52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8595D88-F8EA-492F-AF4F-CB1BC8339FDC}"/>
              </a:ext>
            </a:extLst>
          </p:cNvPr>
          <p:cNvSpPr txBox="1"/>
          <p:nvPr/>
        </p:nvSpPr>
        <p:spPr>
          <a:xfrm>
            <a:off x="167340" y="154158"/>
            <a:ext cx="11037545" cy="527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6"/>
                </a:solidFill>
                <a:effectLst/>
              </a:rPr>
              <a:t>Some Ideas: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6"/>
              </a:solidFill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We selected ResNet101 for the experiment,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accent6"/>
                </a:solidFill>
                <a:effectLst/>
              </a:rPr>
              <a:t>Try more different models ? (some more recent models e.g. some attention models)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6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According to the set threshold, we select 500 images that meet the threshold for each category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6"/>
                </a:solidFill>
                <a:effectLst/>
              </a:rPr>
              <a:t>Don’t do the selection, just use all the data after cleaning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6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6"/>
                </a:solidFill>
                <a:effectLst/>
              </a:rPr>
              <a:t>If the model is better</a:t>
            </a:r>
            <a:r>
              <a:rPr lang="en-US" altLang="zh-CN" sz="2000" dirty="0">
                <a:solidFill>
                  <a:schemeClr val="accent6"/>
                </a:solidFill>
              </a:rPr>
              <a:t>, try to find in whose examples, the performance is improved  (any common pattern ?)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6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6"/>
                </a:solidFill>
              </a:rPr>
              <a:t>Rather than deleting the data, is it possible to assign weights to the data 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6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6"/>
                </a:solidFill>
              </a:rPr>
              <a:t>Try to figure out how the model performance is related to the choices of X/C  perplexity (threshold)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strike="sngStrike" dirty="0">
              <a:solidFill>
                <a:schemeClr val="accent6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strike="sngStrike" dirty="0">
                <a:solidFill>
                  <a:schemeClr val="accent6"/>
                </a:solidFill>
                <a:effectLst/>
              </a:rPr>
              <a:t>Some people train a model on ImageNet, and use it in another application.  We can consider use such transfer learning setting to do evaluation.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strike="sngStrike" dirty="0">
              <a:solidFill>
                <a:schemeClr val="accent6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strike="sngStrike" dirty="0">
              <a:solidFill>
                <a:schemeClr val="accent6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strike="sngStrike" dirty="0">
              <a:solidFill>
                <a:schemeClr val="accent6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6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300" b="1" dirty="0">
                <a:solidFill>
                  <a:srgbClr val="0070C0"/>
                </a:solidFill>
                <a:effectLst/>
              </a:rPr>
              <a:t>Reading: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300" b="1" dirty="0">
                <a:solidFill>
                  <a:srgbClr val="0070C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https://drive.google.com/drive/folders/1HvnRy-1VKMPIBbZOoLIKRSQGsPbsNl2w?usp=sharing</a:t>
            </a:r>
            <a:endParaRPr lang="en-US" altLang="zh-CN" sz="2300" b="1" dirty="0">
              <a:solidFill>
                <a:srgbClr val="0070C0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6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6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6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881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989</Words>
  <Application>Microsoft Macintosh PowerPoint</Application>
  <PresentationFormat>宽屏</PresentationFormat>
  <Paragraphs>160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Helvetica</vt:lpstr>
      <vt:lpstr>Roboto</vt:lpstr>
      <vt:lpstr>Times New Roman</vt:lpstr>
      <vt:lpstr>Office 主题​​</vt:lpstr>
      <vt:lpstr>Example Perplexity and Class Label Cleaning  XIE WEIYAN, Vayne</vt:lpstr>
      <vt:lpstr>PowerPoint 演示文稿</vt:lpstr>
      <vt:lpstr>Example Perplexity image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Technical Parts</vt:lpstr>
      <vt:lpstr>PowerPoint 演示文稿</vt:lpstr>
      <vt:lpstr>PowerPoint 演示文稿</vt:lpstr>
      <vt:lpstr>PowerPoint 演示文稿</vt:lpstr>
      <vt:lpstr>PowerPoint 演示文稿</vt:lpstr>
      <vt:lpstr>Codes for ImageNet model training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Perplexity and Class Label Cleaning</dc:title>
  <dc:creator>Vayne Xie</dc:creator>
  <cp:lastModifiedBy>邱 曜文</cp:lastModifiedBy>
  <cp:revision>7</cp:revision>
  <dcterms:created xsi:type="dcterms:W3CDTF">2021-09-10T02:45:35Z</dcterms:created>
  <dcterms:modified xsi:type="dcterms:W3CDTF">2021-09-13T13:14:54Z</dcterms:modified>
</cp:coreProperties>
</file>