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8" r:id="rId12"/>
    <p:sldId id="265" r:id="rId13"/>
    <p:sldId id="267" r:id="rId14"/>
    <p:sldId id="281" r:id="rId15"/>
    <p:sldId id="282" r:id="rId16"/>
    <p:sldId id="269" r:id="rId17"/>
    <p:sldId id="270" r:id="rId18"/>
    <p:sldId id="273" r:id="rId19"/>
    <p:sldId id="275" r:id="rId20"/>
    <p:sldId id="277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505"/>
  </p:normalViewPr>
  <p:slideViewPr>
    <p:cSldViewPr snapToGrid="0" snapToObjects="1">
      <p:cViewPr varScale="1">
        <p:scale>
          <a:sx n="104" d="100"/>
          <a:sy n="104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8474-000E-944E-9AD3-3CA24733B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35297C-D7A5-B649-B43A-2C0B890AC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0C8A0-E586-644F-B29C-02887DAE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F8CAC-E7F2-DA44-BB08-6F678F6E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A203A-AAC5-6341-BEA3-3ED563C6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01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32F45-3870-034A-BDA5-58721E86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6C3896-60F2-9240-AC21-8A4A5B6C9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6DC75-A6AE-B145-B536-105FCBD3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76BFA-765E-144B-9E4F-37055CFA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AB92F-8960-D647-A672-303E2261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6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543B1B-0421-5E41-8A48-4215938E0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718A8-A889-134D-9E86-829C35856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6E25E-55F5-9F4F-9A39-95E6F4FA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61C4F-B97C-2545-A4EE-797F2197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40841-181F-8A43-B831-0CCECE17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57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1FE46-9C43-1046-B7DC-CB4726C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58A17-0A2B-014F-B6CF-53295BBB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ED8DA-5ADB-144C-A30A-272802A9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C7216-CDA3-7944-956C-4A93706D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99F53-88B1-CA45-8F44-4515B3B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63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1EB9B-7B5E-A44C-A80D-F553EB77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45E3D-4A04-2F43-8046-5AE6D03F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0A3D0-98F4-2449-932A-111E9FA4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3286E-C369-AE42-8C21-3CC3E524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2C6AF-9969-F344-BDB5-4B5F5153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7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F9BA-FC0B-904E-BB5C-3FECCFF1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0CB7D-5103-B046-A55D-C5292164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C9F42-23D5-3A46-8498-3AA17F49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0BC6F-323E-E949-B42A-A109EA45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12A77-AAB4-304A-AF7A-3DDBB99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D27EB-6376-4D4A-8BCC-62401A86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27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37A3B-C297-1D49-9D9B-FE6A94B2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CD4F1-DACC-8C43-8E47-E092B24B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FADAB8-028A-0B4F-BD23-FDF1495F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13FEC-89A0-D249-9CAC-EA37326C8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FD2AEC-6930-CB4A-962C-251336870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C4316E-F483-E643-A91D-051D20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A9FE48-5BA7-6941-800B-6650B937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CBC6E-4789-704C-BCFF-15B3874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05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A4C3A-0329-1245-A261-24E88B60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98C48D-830A-F74B-A2DB-C9C1CBFC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A05836-6586-0C4A-9DB3-BFFB2F72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E0C447-BCEE-B940-AADD-21E4CB13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63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8E4FB-EC91-994B-91C7-47202050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B3599-0709-BB49-A99A-2F2D8039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77CE9-FBCE-5243-93E3-9046DC77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17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764EB-D297-6848-B339-1068864D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AFBD1-209E-5C48-B3CD-F7B969C9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9BD28-A575-BE41-9842-30A612D3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510C8-30F6-E645-9F44-28E681C8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27EF8-1546-EE46-B0F0-F76A8894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96EF3-5D5D-5848-8686-9A1718D2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0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A549-3E89-B84A-BA82-CCDC21F7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182C0-32EF-AE4C-B2EE-DF3FD1439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D4A5D-E9DC-D048-A885-1778A2855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83906-9B7F-5F4E-9E50-FC81DE8C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5F530-44CC-1C47-A879-BB6667B7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B47C3-9B81-8248-8EDC-D334BAD5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2F1AD-43C8-F949-BA3F-A8B20E97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F5942-E842-5D47-855C-9C1DEF83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85AF5-1357-8743-868A-3D230B33A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B47EB-322C-E748-912D-684E0918882D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4D633-E339-FB40-9208-3F508ADE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373C-D341-D04D-AD8D-54DE3FAC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49D43-2EB8-2A4B-BD51-5AB3E4A1E8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65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qiuau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2D1D3-ECB0-F241-836F-BD8B35BDF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58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Perplexity and Class Label Cleaning</a:t>
            </a:r>
            <a:b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06254-A92C-AE43-A7A7-DA164E04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211" y="4343443"/>
            <a:ext cx="9144000" cy="41390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Yaowen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20784389, </a:t>
            </a:r>
            <a:r>
              <a:rPr lang="en-US" altLang="zh-CN" u="sng" dirty="0" err="1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yqiuau@connect.ust.</a:t>
            </a:r>
            <a:r>
              <a:rPr lang="en-US" altLang="zh-CN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altLang="zh-CN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Training Examples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C7370D-0376-7F49-9F7E-006C7A82A720}"/>
              </a:ext>
            </a:extLst>
          </p:cNvPr>
          <p:cNvSpPr txBox="1"/>
          <p:nvPr/>
        </p:nvSpPr>
        <p:spPr>
          <a:xfrm>
            <a:off x="316869" y="1573735"/>
            <a:ext cx="8935771" cy="336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training examples based on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X_Perp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C_Perp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ascending order, respectively.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threshold of percentile to prune examples larger than the threshold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.95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.90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.85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the label balance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randomly duplicates N examples from each category with replacement, where N = # of pruned examples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&amp; Evaluate Model based on new Training data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4B063-0842-D041-9FB4-B5C911D4CAD8}"/>
              </a:ext>
            </a:extLst>
          </p:cNvPr>
          <p:cNvSpPr txBox="1"/>
          <p:nvPr/>
        </p:nvSpPr>
        <p:spPr>
          <a:xfrm>
            <a:off x="488887" y="5284265"/>
            <a:ext cx="7441949" cy="133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Increase Accuracy on Val I and/or Val II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Decrease Gap Top 1 and/or Gap Top 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39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02" y="-14220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examples pruned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5D9E385E-5925-894B-8E74-81939C77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4" y="963424"/>
            <a:ext cx="10248657" cy="52744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64ACBB-394E-D34E-AACD-B07961C27C45}"/>
              </a:ext>
            </a:extLst>
          </p:cNvPr>
          <p:cNvSpPr txBox="1"/>
          <p:nvPr/>
        </p:nvSpPr>
        <p:spPr>
          <a:xfrm>
            <a:off x="2390116" y="6337426"/>
            <a:ext cx="101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Relatively Linear Decay	2. Example with high X tends to has low C; vice versa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9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Training Examples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EC56F2C5-AF4C-7E4E-8FD9-DEF0DC9EE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09015"/>
              </p:ext>
            </p:extLst>
          </p:nvPr>
        </p:nvGraphicFramePr>
        <p:xfrm>
          <a:off x="1054227" y="1878509"/>
          <a:ext cx="9447795" cy="33996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9559">
                  <a:extLst>
                    <a:ext uri="{9D8B030D-6E8A-4147-A177-3AD203B41FA5}">
                      <a16:colId xmlns:a16="http://schemas.microsoft.com/office/drawing/2014/main" val="764937265"/>
                    </a:ext>
                  </a:extLst>
                </a:gridCol>
                <a:gridCol w="1889559">
                  <a:extLst>
                    <a:ext uri="{9D8B030D-6E8A-4147-A177-3AD203B41FA5}">
                      <a16:colId xmlns:a16="http://schemas.microsoft.com/office/drawing/2014/main" val="2770346527"/>
                    </a:ext>
                  </a:extLst>
                </a:gridCol>
                <a:gridCol w="1889559">
                  <a:extLst>
                    <a:ext uri="{9D8B030D-6E8A-4147-A177-3AD203B41FA5}">
                      <a16:colId xmlns:a16="http://schemas.microsoft.com/office/drawing/2014/main" val="2961130862"/>
                    </a:ext>
                  </a:extLst>
                </a:gridCol>
                <a:gridCol w="1889559">
                  <a:extLst>
                    <a:ext uri="{9D8B030D-6E8A-4147-A177-3AD203B41FA5}">
                      <a16:colId xmlns:a16="http://schemas.microsoft.com/office/drawing/2014/main" val="3189946360"/>
                    </a:ext>
                  </a:extLst>
                </a:gridCol>
                <a:gridCol w="1889559">
                  <a:extLst>
                    <a:ext uri="{9D8B030D-6E8A-4147-A177-3AD203B41FA5}">
                      <a16:colId xmlns:a16="http://schemas.microsoft.com/office/drawing/2014/main" val="1022579237"/>
                    </a:ext>
                  </a:extLst>
                </a:gridCol>
              </a:tblGrid>
              <a:tr h="1533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examples pruned by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C_Perplexity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examples pruned by 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X_Perplexity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examples pruned (OR)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examples remaining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62333"/>
                  </a:ext>
                </a:extLst>
              </a:tr>
              <a:tr h="62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64,059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63,278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107,107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1,174,060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399"/>
                  </a:ext>
                </a:extLst>
              </a:tr>
              <a:tr h="62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128,117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127,572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194,140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1,087,027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14190"/>
                  </a:ext>
                </a:extLst>
              </a:tr>
              <a:tr h="62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.85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192,175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191,792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269,967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1,011,470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1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87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-145772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Training Examples</a:t>
            </a:r>
          </a:p>
        </p:txBody>
      </p:sp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033584AB-A6C5-4B41-8AD9-CEC5311E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" y="1163651"/>
            <a:ext cx="4092567" cy="2310595"/>
          </a:xfrm>
          <a:prstGeom prst="rect">
            <a:avLst/>
          </a:prstGeom>
        </p:spPr>
      </p:pic>
      <p:pic>
        <p:nvPicPr>
          <p:cNvPr id="11" name="图片 10" descr="图表, 条形图&#10;&#10;描述已自动生成">
            <a:extLst>
              <a:ext uri="{FF2B5EF4-FFF2-40B4-BE49-F238E27FC236}">
                <a16:creationId xmlns:a16="http://schemas.microsoft.com/office/drawing/2014/main" id="{D14E13C6-D070-7742-81B8-0C2932E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16" y="1163652"/>
            <a:ext cx="3954970" cy="2356503"/>
          </a:xfrm>
          <a:prstGeom prst="rect">
            <a:avLst/>
          </a:prstGeom>
        </p:spPr>
      </p:pic>
      <p:pic>
        <p:nvPicPr>
          <p:cNvPr id="14" name="图片 13" descr="图表, 条形图&#10;&#10;描述已自动生成">
            <a:extLst>
              <a:ext uri="{FF2B5EF4-FFF2-40B4-BE49-F238E27FC236}">
                <a16:creationId xmlns:a16="http://schemas.microsoft.com/office/drawing/2014/main" id="{BCA24062-0BB8-204D-A301-7AD9D45EF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398" y="1163653"/>
            <a:ext cx="4021051" cy="2395877"/>
          </a:xfrm>
          <a:prstGeom prst="rect">
            <a:avLst/>
          </a:prstGeom>
        </p:spPr>
      </p:pic>
      <p:pic>
        <p:nvPicPr>
          <p:cNvPr id="16" name="图片 15" descr="图表, 条形图&#10;&#10;描述已自动生成">
            <a:extLst>
              <a:ext uri="{FF2B5EF4-FFF2-40B4-BE49-F238E27FC236}">
                <a16:creationId xmlns:a16="http://schemas.microsoft.com/office/drawing/2014/main" id="{A551A77C-F409-4648-B053-E0A7616D1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" y="3994511"/>
            <a:ext cx="4074655" cy="2290937"/>
          </a:xfrm>
          <a:prstGeom prst="rect">
            <a:avLst/>
          </a:prstGeom>
        </p:spPr>
      </p:pic>
      <p:pic>
        <p:nvPicPr>
          <p:cNvPr id="18" name="图片 17" descr="图表, 条形图&#10;&#10;描述已自动生成">
            <a:extLst>
              <a:ext uri="{FF2B5EF4-FFF2-40B4-BE49-F238E27FC236}">
                <a16:creationId xmlns:a16="http://schemas.microsoft.com/office/drawing/2014/main" id="{0EC172C6-FB7C-BD45-B582-F00141B6D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554" y="3994511"/>
            <a:ext cx="4018348" cy="2395877"/>
          </a:xfrm>
          <a:prstGeom prst="rect">
            <a:avLst/>
          </a:prstGeom>
        </p:spPr>
      </p:pic>
      <p:pic>
        <p:nvPicPr>
          <p:cNvPr id="20" name="图片 19" descr="图表, 条形图&#10;&#10;描述已自动生成">
            <a:extLst>
              <a:ext uri="{FF2B5EF4-FFF2-40B4-BE49-F238E27FC236}">
                <a16:creationId xmlns:a16="http://schemas.microsoft.com/office/drawing/2014/main" id="{71AA94F0-EC18-1941-9E5B-E5C648B5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0392" y="3975244"/>
            <a:ext cx="3952310" cy="235650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7736CBB-7E74-A242-BFA3-94C0A97276EF}"/>
              </a:ext>
            </a:extLst>
          </p:cNvPr>
          <p:cNvSpPr txBox="1"/>
          <p:nvPr/>
        </p:nvSpPr>
        <p:spPr>
          <a:xfrm>
            <a:off x="1196656" y="6390388"/>
            <a:ext cx="19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0.95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AE798E-9B1B-0247-A524-F7947E4831C0}"/>
              </a:ext>
            </a:extLst>
          </p:cNvPr>
          <p:cNvSpPr txBox="1"/>
          <p:nvPr/>
        </p:nvSpPr>
        <p:spPr>
          <a:xfrm>
            <a:off x="5323211" y="6390388"/>
            <a:ext cx="19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0.90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E6DD12-BB7A-074D-88B4-B5C4D5A97E47}"/>
              </a:ext>
            </a:extLst>
          </p:cNvPr>
          <p:cNvSpPr txBox="1"/>
          <p:nvPr/>
        </p:nvSpPr>
        <p:spPr>
          <a:xfrm>
            <a:off x="9244723" y="6390388"/>
            <a:ext cx="19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0.85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44F59E-DDC1-C24A-A8CD-AD3ACBCD3DB9}"/>
              </a:ext>
            </a:extLst>
          </p:cNvPr>
          <p:cNvSpPr txBox="1"/>
          <p:nvPr/>
        </p:nvSpPr>
        <p:spPr>
          <a:xfrm>
            <a:off x="99298" y="3612615"/>
            <a:ext cx="19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99C3BD-9D59-2C41-9038-578ADF81433A}"/>
              </a:ext>
            </a:extLst>
          </p:cNvPr>
          <p:cNvSpPr txBox="1"/>
          <p:nvPr/>
        </p:nvSpPr>
        <p:spPr>
          <a:xfrm>
            <a:off x="99298" y="781755"/>
            <a:ext cx="19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Count: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4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17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Training Example – Result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19A7ADA-2FB8-9F4E-A134-C4796379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44000"/>
              </p:ext>
            </p:extLst>
          </p:nvPr>
        </p:nvGraphicFramePr>
        <p:xfrm>
          <a:off x="865722" y="1797638"/>
          <a:ext cx="10262610" cy="2169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290">
                  <a:extLst>
                    <a:ext uri="{9D8B030D-6E8A-4147-A177-3AD203B41FA5}">
                      <a16:colId xmlns:a16="http://schemas.microsoft.com/office/drawing/2014/main" val="4235501778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3662912369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411607794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22571822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08634466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47159739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476149012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1022981161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15521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Top_1_Acc Train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Top_5_Acc Train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Top_1_Acc Val 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Top_5_Acc Val 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Top_1_Acc Val II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Top_5_Acc Val II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 Top1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 Top5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77.92%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93.97%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50.57%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75.29%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38.79%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63.39%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-11.78%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-11.90%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2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.95 Threshold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86.83%</a:t>
                      </a:r>
                    </a:p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(+8.91%)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97.14%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(+3.17%)</a:t>
                      </a: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49.93%</a:t>
                      </a:r>
                    </a:p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(-0.64%)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74.43%</a:t>
                      </a:r>
                    </a:p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(-0.86%)</a:t>
                      </a: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38.90%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(+0.11%)</a:t>
                      </a:r>
                    </a:p>
                    <a:p>
                      <a:pPr algn="ctr"/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62.69%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(+0.30%)</a:t>
                      </a: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-11.03%</a:t>
                      </a:r>
                    </a:p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(+0.75%)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-11.74%</a:t>
                      </a:r>
                    </a:p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(+0.16%)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1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582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Training Example – Result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D4C4C0BD-16CE-984F-9D09-F39A2653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62568"/>
            <a:ext cx="7480300" cy="3124200"/>
          </a:xfrm>
          <a:prstGeom prst="rect">
            <a:avLst/>
          </a:prstGeom>
        </p:spPr>
      </p:pic>
      <p:pic>
        <p:nvPicPr>
          <p:cNvPr id="11" name="图片 10" descr="图表, 直方图&#10;&#10;描述已自动生成">
            <a:extLst>
              <a:ext uri="{FF2B5EF4-FFF2-40B4-BE49-F238E27FC236}">
                <a16:creationId xmlns:a16="http://schemas.microsoft.com/office/drawing/2014/main" id="{33E41002-5D57-374D-BAB6-DD73A0C8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733800"/>
            <a:ext cx="7480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Reassignment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22AE2E-7085-8146-87F7-87CBDE64D2E5}"/>
              </a:ext>
            </a:extLst>
          </p:cNvPr>
          <p:cNvSpPr txBox="1"/>
          <p:nvPr/>
        </p:nvSpPr>
        <p:spPr>
          <a:xfrm>
            <a:off x="386575" y="1791629"/>
            <a:ext cx="840802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Paper discovers that wrong label is not rare in the validation dataset (label different from TVL or human) -&gt; may also exist in training dataset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In such case, those examples are noise.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Model should not pay equal attention on those -&gt; less weights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BBFB50-B71C-6D44-A14E-5D78B0ADF1FE}"/>
              </a:ext>
            </a:extLst>
          </p:cNvPr>
          <p:cNvSpPr txBox="1"/>
          <p:nvPr/>
        </p:nvSpPr>
        <p:spPr>
          <a:xfrm>
            <a:off x="386575" y="4603017"/>
            <a:ext cx="7441949" cy="133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Increase Accuracy on Val I and/or Val II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Decrease Gap Top 1 and/or Gap Top 5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23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distribution of X Perplexity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7CF2DAEC-670F-7448-AD0E-0C802DF9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6" y="1124414"/>
            <a:ext cx="10835270" cy="541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Weight Function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9FE227-5F22-AD48-B3B7-DDED40139800}"/>
              </a:ext>
            </a:extLst>
          </p:cNvPr>
          <p:cNvSpPr txBox="1"/>
          <p:nvPr/>
        </p:nvSpPr>
        <p:spPr>
          <a:xfrm>
            <a:off x="230459" y="1724722"/>
            <a:ext cx="9515707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want examples with higher perplexity have lower weights. Therefore, the designed weight function should have following property:</a:t>
            </a:r>
          </a:p>
          <a:p>
            <a:pPr>
              <a:lnSpc>
                <a:spcPct val="150000"/>
              </a:lnSpc>
            </a:pPr>
            <a:endParaRPr kumimoji="1"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the weight of examples should be </a:t>
            </a:r>
            <a:r>
              <a:rPr kumimoji="1"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monotonically decreasing </a:t>
            </a: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X-perplexity</a:t>
            </a:r>
          </a:p>
          <a:p>
            <a:pPr>
              <a:lnSpc>
                <a:spcPct val="150000"/>
              </a:lnSpc>
            </a:pPr>
            <a:endParaRPr kumimoji="1"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 derivative of the weight function should also </a:t>
            </a:r>
            <a:r>
              <a:rPr kumimoji="1" lang="e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monotonically</a:t>
            </a: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Because the relative difficulty of classifying examples with perplexity = 0.8 and 0.4 should be larger than the difficulty of classifying examples with perplexity 0.4 and 0.2 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5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Function of X Perplexity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A4B525-91B8-8644-9F90-E4B3B6B9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6" y="1899703"/>
            <a:ext cx="4197969" cy="5997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1CE6FA-2F11-B84C-B301-08D7D6B5EB56}"/>
              </a:ext>
            </a:extLst>
          </p:cNvPr>
          <p:cNvSpPr txBox="1"/>
          <p:nvPr/>
        </p:nvSpPr>
        <p:spPr>
          <a:xfrm>
            <a:off x="329426" y="3429000"/>
            <a:ext cx="9619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weight, we want:</a:t>
            </a: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minimum weight should greater than zero</a:t>
            </a: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gap (maximum / minimum), should not be too 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larget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 gap = 2. And we have b = gap * c * e</a:t>
            </a: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0.5 and b = e in this case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A90CF-F10D-A04C-A5F4-B81F21C12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7"/>
          <a:stretch/>
        </p:blipFill>
        <p:spPr>
          <a:xfrm>
            <a:off x="7018754" y="1220343"/>
            <a:ext cx="4090069" cy="30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8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EB36-995D-F047-87B4-1CA2C613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1271" y="0"/>
            <a:ext cx="4258146" cy="89351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A8AE24-848B-324C-9867-D6949EE327BF}"/>
              </a:ext>
            </a:extLst>
          </p:cNvPr>
          <p:cNvSpPr/>
          <p:nvPr/>
        </p:nvSpPr>
        <p:spPr>
          <a:xfrm>
            <a:off x="5169525" y="841979"/>
            <a:ext cx="163867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1C00E-11CF-BE47-8D2C-EF4ED17EF200}"/>
              </a:ext>
            </a:extLst>
          </p:cNvPr>
          <p:cNvSpPr/>
          <p:nvPr/>
        </p:nvSpPr>
        <p:spPr>
          <a:xfrm>
            <a:off x="2388601" y="2071741"/>
            <a:ext cx="163867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Nothing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FAE3AC-D33D-EC4F-A5E4-BCE6B60FA982}"/>
              </a:ext>
            </a:extLst>
          </p:cNvPr>
          <p:cNvSpPr/>
          <p:nvPr/>
        </p:nvSpPr>
        <p:spPr>
          <a:xfrm>
            <a:off x="5038250" y="2071741"/>
            <a:ext cx="190122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7B1091-DD1B-7F43-9580-5A70C83BA597}"/>
              </a:ext>
            </a:extLst>
          </p:cNvPr>
          <p:cNvSpPr/>
          <p:nvPr/>
        </p:nvSpPr>
        <p:spPr>
          <a:xfrm>
            <a:off x="7779941" y="2071741"/>
            <a:ext cx="190122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Reassignment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472DE8-BE0A-984B-AB0A-C5A110E74204}"/>
              </a:ext>
            </a:extLst>
          </p:cNvPr>
          <p:cNvSpPr/>
          <p:nvPr/>
        </p:nvSpPr>
        <p:spPr>
          <a:xfrm>
            <a:off x="2388601" y="3487099"/>
            <a:ext cx="163867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0D68DB-278D-0247-958A-0353A1AC796B}"/>
              </a:ext>
            </a:extLst>
          </p:cNvPr>
          <p:cNvSpPr/>
          <p:nvPr/>
        </p:nvSpPr>
        <p:spPr>
          <a:xfrm>
            <a:off x="5169525" y="3487099"/>
            <a:ext cx="163867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*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3A1025-E305-B641-874B-BEA1EA90EBF3}"/>
              </a:ext>
            </a:extLst>
          </p:cNvPr>
          <p:cNvSpPr/>
          <p:nvPr/>
        </p:nvSpPr>
        <p:spPr>
          <a:xfrm>
            <a:off x="7911216" y="3487099"/>
            <a:ext cx="163867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*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9AD1A4-0FDB-8F42-930E-AA8071541ECF}"/>
              </a:ext>
            </a:extLst>
          </p:cNvPr>
          <p:cNvSpPr/>
          <p:nvPr/>
        </p:nvSpPr>
        <p:spPr>
          <a:xfrm>
            <a:off x="5169525" y="4626326"/>
            <a:ext cx="163867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I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74CE43-837A-354A-B07E-E9AA871B1DB8}"/>
              </a:ext>
            </a:extLst>
          </p:cNvPr>
          <p:cNvSpPr/>
          <p:nvPr/>
        </p:nvSpPr>
        <p:spPr>
          <a:xfrm>
            <a:off x="5169525" y="5693126"/>
            <a:ext cx="1638678" cy="55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II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2AEC818-F6D0-AA41-BA23-8418BAD16C0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988864" y="1394241"/>
            <a:ext cx="0" cy="67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E51F3C3-1C74-654D-8618-8691538B2DC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207940" y="1394241"/>
            <a:ext cx="2780924" cy="67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FD996B9-E439-F849-9B62-C5C763805EE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88864" y="1394241"/>
            <a:ext cx="2741691" cy="67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0E1A17B-B647-3B42-B7A2-E504B4704D7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207940" y="2624003"/>
            <a:ext cx="0" cy="86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98769B3-B0FF-1D49-98ED-5A97E3DA56A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988864" y="2624003"/>
            <a:ext cx="0" cy="86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21777A9-19B5-B247-807B-0EE37D42D80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730555" y="2624003"/>
            <a:ext cx="0" cy="86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E23B66C-3B81-F34D-8954-9C409D45340F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>
            <a:off x="3207940" y="4039361"/>
            <a:ext cx="1728459" cy="137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FAE56ED-7995-8E40-B251-2E90A20C2A0F}"/>
              </a:ext>
            </a:extLst>
          </p:cNvPr>
          <p:cNvSpPr/>
          <p:nvPr/>
        </p:nvSpPr>
        <p:spPr>
          <a:xfrm>
            <a:off x="4936399" y="4445258"/>
            <a:ext cx="2104930" cy="193744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1DEAE6B-C285-4A49-A040-C7B9F634229A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5988864" y="4039361"/>
            <a:ext cx="0" cy="40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D653204-8EA2-AC46-85A2-37C641891DA8}"/>
              </a:ext>
            </a:extLst>
          </p:cNvPr>
          <p:cNvCxnSpPr>
            <a:cxnSpLocks/>
            <a:stCxn id="11" idx="2"/>
            <a:endCxn id="34" idx="3"/>
          </p:cNvCxnSpPr>
          <p:nvPr/>
        </p:nvCxnSpPr>
        <p:spPr>
          <a:xfrm flipH="1">
            <a:off x="7041329" y="4039361"/>
            <a:ext cx="1689226" cy="1374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1A899D3-B1E6-BA4A-802F-349224B60827}"/>
              </a:ext>
            </a:extLst>
          </p:cNvPr>
          <p:cNvSpPr txBox="1"/>
          <p:nvPr/>
        </p:nvSpPr>
        <p:spPr>
          <a:xfrm>
            <a:off x="466250" y="1548325"/>
            <a:ext cx="250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3F78C2-DE35-E544-895D-F65DED7620EB}"/>
              </a:ext>
            </a:extLst>
          </p:cNvPr>
          <p:cNvSpPr txBox="1"/>
          <p:nvPr/>
        </p:nvSpPr>
        <p:spPr>
          <a:xfrm>
            <a:off x="461723" y="2829735"/>
            <a:ext cx="250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on same way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5FE48A1-5016-F044-ACE6-6061D7CA0F1D}"/>
              </a:ext>
            </a:extLst>
          </p:cNvPr>
          <p:cNvSpPr txBox="1"/>
          <p:nvPr/>
        </p:nvSpPr>
        <p:spPr>
          <a:xfrm>
            <a:off x="461722" y="5186009"/>
            <a:ext cx="33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&amp; Compare Performance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8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distribution of C Perplexity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E0F1F806-94DD-364C-BB73-57A91422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4" y="1161584"/>
            <a:ext cx="11117766" cy="55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5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Weight Function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9FE227-5F22-AD48-B3B7-DDED40139800}"/>
              </a:ext>
            </a:extLst>
          </p:cNvPr>
          <p:cNvSpPr txBox="1"/>
          <p:nvPr/>
        </p:nvSpPr>
        <p:spPr>
          <a:xfrm>
            <a:off x="153909" y="1761893"/>
            <a:ext cx="11470887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weight of examples with extreme high C perplexity will be extreme small, which makes the contribution of examples with low C Perplexity extreme high, just like we delete those examples. </a:t>
            </a: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need to change the property of weights assignment function for C Perplexity :</a:t>
            </a:r>
          </a:p>
          <a:p>
            <a:pPr>
              <a:lnSpc>
                <a:spcPct val="150000"/>
              </a:lnSpc>
            </a:pPr>
            <a:endParaRPr kumimoji="1"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the weight of examples should be monotonically decreasing with its X-perplexity</a:t>
            </a:r>
          </a:p>
          <a:p>
            <a:pPr>
              <a:lnSpc>
                <a:spcPct val="150000"/>
              </a:lnSpc>
            </a:pPr>
            <a:endParaRPr kumimoji="1"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The derivative of the weight function should also decrease with C Perplexity when it is small and increase with C Perplexity when it is large.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2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Function of X Perplexity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1CE6FA-2F11-B84C-B301-08D7D6B5EB56}"/>
              </a:ext>
            </a:extLst>
          </p:cNvPr>
          <p:cNvSpPr txBox="1"/>
          <p:nvPr/>
        </p:nvSpPr>
        <p:spPr>
          <a:xfrm>
            <a:off x="283206" y="4063478"/>
            <a:ext cx="961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x &lt; $\delta$, the derivative decrease; when x &gt; $\delta$, the derivative increase</a:t>
            </a:r>
          </a:p>
          <a:p>
            <a:endParaRPr kumimoji="1"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2.3, c = 0.95, delta = 3.98(90% percentile of C Perplexity)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CA9FB4-7C0B-1241-A2BA-219D0224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6" y="2179346"/>
            <a:ext cx="4693823" cy="3705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4138C5-0AB1-C34E-90F4-FB3961A7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886" y="1263388"/>
            <a:ext cx="3614390" cy="27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9" y="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New Weight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表格&#10;&#10;描述已自动生成">
            <a:extLst>
              <a:ext uri="{FF2B5EF4-FFF2-40B4-BE49-F238E27FC236}">
                <a16:creationId xmlns:a16="http://schemas.microsoft.com/office/drawing/2014/main" id="{78A2C4AE-DE5A-DD4E-B33B-5C5D7824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07" y="2181187"/>
            <a:ext cx="11183385" cy="39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EB36-995D-F047-87B4-1CA2C613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0245" y="0"/>
            <a:ext cx="4258146" cy="89351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922D2-BC4D-4240-BACF-4EC861405526}"/>
              </a:ext>
            </a:extLst>
          </p:cNvPr>
          <p:cNvSpPr txBox="1"/>
          <p:nvPr/>
        </p:nvSpPr>
        <p:spPr>
          <a:xfrm>
            <a:off x="295525" y="2262484"/>
            <a:ext cx="8546471" cy="253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Loss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1/ Top 5 Accuracy on Valid I &amp; Valid II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 / Top 5 Accuracy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Valid I &amp; Valid II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Distribution of Label Precision</a:t>
            </a:r>
          </a:p>
        </p:txBody>
      </p:sp>
    </p:spTree>
    <p:extLst>
      <p:ext uri="{BB962C8B-B14F-4D97-AF65-F5344CB8AC3E}">
        <p14:creationId xmlns:p14="http://schemas.microsoft.com/office/powerpoint/2010/main" val="282062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17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-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F4CA1-0BAD-EC45-B6FC-68BEE60C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79" y="869324"/>
            <a:ext cx="5817906" cy="59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6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17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– Global Training Hyper-parameters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CC3E5A-BDD1-3C44-91FC-55E3E52E2EBB}"/>
              </a:ext>
            </a:extLst>
          </p:cNvPr>
          <p:cNvSpPr txBox="1"/>
          <p:nvPr/>
        </p:nvSpPr>
        <p:spPr>
          <a:xfrm>
            <a:off x="153907" y="1321807"/>
            <a:ext cx="1004934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 = 50</a:t>
            </a:r>
          </a:p>
          <a:p>
            <a:pPr lvl="1">
              <a:lnSpc>
                <a:spcPct val="150000"/>
              </a:lnSpc>
            </a:pP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train_batch_size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256</a:t>
            </a:r>
          </a:p>
          <a:p>
            <a:pPr lvl="1">
              <a:lnSpc>
                <a:spcPct val="150000"/>
              </a:lnSpc>
            </a:pP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(224,224)</a:t>
            </a:r>
          </a:p>
          <a:p>
            <a:pPr lvl="1">
              <a:lnSpc>
                <a:spcPct val="150000"/>
              </a:lnSpc>
            </a:pP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nums_of_classes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1000</a:t>
            </a:r>
          </a:p>
          <a:p>
            <a:pPr lvl="1">
              <a:lnSpc>
                <a:spcPct val="150000"/>
              </a:lnSpc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= SGD(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=0.01, momentum=0.8,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nesterov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=False), with step decay 0.5 per 10 epochs</a:t>
            </a:r>
          </a:p>
          <a:p>
            <a:pPr>
              <a:lnSpc>
                <a:spcPct val="150000"/>
              </a:lnSpc>
            </a:pP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</a:p>
          <a:p>
            <a:pPr>
              <a:lnSpc>
                <a:spcPct val="150000"/>
              </a:lnSpc>
            </a:pP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Normalization : Rescale image to [0,1]</a:t>
            </a:r>
          </a:p>
          <a:p>
            <a:pPr>
              <a:lnSpc>
                <a:spcPct val="150000"/>
              </a:lnSpc>
            </a:pP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Control</a:t>
            </a:r>
          </a:p>
          <a:p>
            <a:pPr>
              <a:lnSpc>
                <a:spcPct val="150000"/>
              </a:lnSpc>
            </a:pP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seed to control the sequence of batch examples in data generator</a:t>
            </a:r>
          </a:p>
          <a:p>
            <a:pPr>
              <a:lnSpc>
                <a:spcPct val="150000"/>
              </a:lnSpc>
            </a:pP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use same initial parameters</a:t>
            </a:r>
          </a:p>
          <a:p>
            <a:pPr>
              <a:lnSpc>
                <a:spcPct val="150000"/>
              </a:lnSpc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1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17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– Loss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CF7F92B4-1253-6F4C-ADBE-6AD0D236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56" y="943206"/>
            <a:ext cx="10370431" cy="56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6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17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– Accuracy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394974DC-A645-6D47-858F-93E8065F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9" y="824525"/>
            <a:ext cx="10851216" cy="58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17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– Result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19A7ADA-2FB8-9F4E-A134-C4796379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59441"/>
              </p:ext>
            </p:extLst>
          </p:nvPr>
        </p:nvGraphicFramePr>
        <p:xfrm>
          <a:off x="865722" y="1797638"/>
          <a:ext cx="10262610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290">
                  <a:extLst>
                    <a:ext uri="{9D8B030D-6E8A-4147-A177-3AD203B41FA5}">
                      <a16:colId xmlns:a16="http://schemas.microsoft.com/office/drawing/2014/main" val="4235501778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3662912369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411607794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22571822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08634466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47159739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476149012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1022981161"/>
                    </a:ext>
                  </a:extLst>
                </a:gridCol>
                <a:gridCol w="1140290">
                  <a:extLst>
                    <a:ext uri="{9D8B030D-6E8A-4147-A177-3AD203B41FA5}">
                      <a16:colId xmlns:a16="http://schemas.microsoft.com/office/drawing/2014/main" val="2155212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Top_1_Acc Train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Top_5_Acc Train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Top_1_Acc Val 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Top_5_Acc Val 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Top_1_Acc Val II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Top_5_Acc Val II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 Top1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 Top5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77.92%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93.97%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50.57%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75.29%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38.79%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63.39%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-11.78%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-11.90%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2144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7EC1033-74E4-D744-9036-CB8ECC569227}"/>
              </a:ext>
            </a:extLst>
          </p:cNvPr>
          <p:cNvSpPr txBox="1"/>
          <p:nvPr/>
        </p:nvSpPr>
        <p:spPr>
          <a:xfrm>
            <a:off x="865722" y="3650166"/>
            <a:ext cx="10791019" cy="295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about 15% Top_1 Accuracy gap and Top_5 Accuracy gap between paper, may be due to: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Different Training Hyper-parameters 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Bad Initialization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Different training sequence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running the baseline model with different params in parallel now, and it seems that it is closer to the origin paper.      I will use it in the final report.</a:t>
            </a:r>
          </a:p>
        </p:txBody>
      </p:sp>
    </p:spTree>
    <p:extLst>
      <p:ext uri="{BB962C8B-B14F-4D97-AF65-F5344CB8AC3E}">
        <p14:creationId xmlns:p14="http://schemas.microsoft.com/office/powerpoint/2010/main" val="3413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CC76A-F2A6-8842-9617-2308912F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17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– Result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E4EBB3E9-5C20-3E44-831D-490BA6E2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6" y="2469066"/>
            <a:ext cx="6070600" cy="3124200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80224AFE-63B3-EA4D-A94D-31E76152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9066"/>
            <a:ext cx="6070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6455</TotalTime>
  <Words>1015</Words>
  <Application>Microsoft Macintosh PowerPoint</Application>
  <PresentationFormat>宽屏</PresentationFormat>
  <Paragraphs>177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Times New Roman</vt:lpstr>
      <vt:lpstr>Office 主题​​</vt:lpstr>
      <vt:lpstr>Example Perplexity and Class Label Cleaning </vt:lpstr>
      <vt:lpstr>Plan</vt:lpstr>
      <vt:lpstr>Evaluation</vt:lpstr>
      <vt:lpstr>Baseline - Mobilenet</vt:lpstr>
      <vt:lpstr>Baseline – Global Training Hyper-parameters</vt:lpstr>
      <vt:lpstr>Baseline – Loss</vt:lpstr>
      <vt:lpstr>Baseline – Accuracy</vt:lpstr>
      <vt:lpstr>Baseline – Result</vt:lpstr>
      <vt:lpstr>Baseline – Result</vt:lpstr>
      <vt:lpstr>Filter Training Examples</vt:lpstr>
      <vt:lpstr>% of examples pruned</vt:lpstr>
      <vt:lpstr>Filter Training Examples </vt:lpstr>
      <vt:lpstr>Filter Training Examples</vt:lpstr>
      <vt:lpstr>Filter Training Example – Result</vt:lpstr>
      <vt:lpstr>Filter Training Example – Result</vt:lpstr>
      <vt:lpstr>Weight Reassignment</vt:lpstr>
      <vt:lpstr>Review of distribution of X Perplexity</vt:lpstr>
      <vt:lpstr>Property of Weight Function</vt:lpstr>
      <vt:lpstr>Weight Function of X Perplexity</vt:lpstr>
      <vt:lpstr>Review of distribution of C Perplexity</vt:lpstr>
      <vt:lpstr>Property of Weight Function</vt:lpstr>
      <vt:lpstr>Weight Function of X Perplexity</vt:lpstr>
      <vt:lpstr>Distribution of New Weight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曜文</dc:creator>
  <cp:lastModifiedBy>邱 曜文</cp:lastModifiedBy>
  <cp:revision>38</cp:revision>
  <dcterms:created xsi:type="dcterms:W3CDTF">2021-10-22T14:30:07Z</dcterms:created>
  <dcterms:modified xsi:type="dcterms:W3CDTF">2021-11-17T12:46:24Z</dcterms:modified>
</cp:coreProperties>
</file>