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627" r:id="rId2"/>
    <p:sldId id="624" r:id="rId3"/>
    <p:sldId id="610" r:id="rId4"/>
    <p:sldId id="584" r:id="rId5"/>
    <p:sldId id="632" r:id="rId6"/>
    <p:sldId id="633" r:id="rId7"/>
    <p:sldId id="592" r:id="rId8"/>
    <p:sldId id="645" r:id="rId9"/>
    <p:sldId id="628" r:id="rId10"/>
    <p:sldId id="642" r:id="rId11"/>
    <p:sldId id="643" r:id="rId12"/>
    <p:sldId id="644" r:id="rId13"/>
    <p:sldId id="259" r:id="rId14"/>
    <p:sldId id="262" r:id="rId15"/>
    <p:sldId id="657" r:id="rId16"/>
    <p:sldId id="629" r:id="rId17"/>
    <p:sldId id="634" r:id="rId18"/>
    <p:sldId id="635" r:id="rId19"/>
    <p:sldId id="623" r:id="rId20"/>
    <p:sldId id="636" r:id="rId21"/>
    <p:sldId id="637" r:id="rId22"/>
    <p:sldId id="638" r:id="rId23"/>
    <p:sldId id="639" r:id="rId24"/>
    <p:sldId id="640" r:id="rId25"/>
    <p:sldId id="641" r:id="rId26"/>
    <p:sldId id="631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95" userDrawn="1">
          <p15:clr>
            <a:srgbClr val="A4A3A4"/>
          </p15:clr>
        </p15:guide>
        <p15:guide id="4" orient="horz" pos="2165" userDrawn="1">
          <p15:clr>
            <a:srgbClr val="A4A3A4"/>
          </p15:clr>
        </p15:guide>
        <p15:guide id="5" orient="horz" pos="2539" userDrawn="1">
          <p15:clr>
            <a:srgbClr val="A4A3A4"/>
          </p15:clr>
        </p15:guide>
        <p15:guide id="6" orient="horz" pos="1994" userDrawn="1">
          <p15:clr>
            <a:srgbClr val="A4A3A4"/>
          </p15:clr>
        </p15:guide>
        <p15:guide id="7" orient="horz" pos="1246" userDrawn="1">
          <p15:clr>
            <a:srgbClr val="A4A3A4"/>
          </p15:clr>
        </p15:guide>
        <p15:guide id="8" orient="horz" pos="1620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4" userDrawn="1">
          <p15:clr>
            <a:srgbClr val="A4A3A4"/>
          </p15:clr>
        </p15:guide>
        <p15:guide id="11" pos="1882" userDrawn="1">
          <p15:clr>
            <a:srgbClr val="A4A3A4"/>
          </p15:clr>
        </p15:guide>
        <p15:guide id="12" pos="2064" userDrawn="1">
          <p15:clr>
            <a:srgbClr val="A4A3A4"/>
          </p15:clr>
        </p15:guide>
        <p15:guide id="13" pos="3696" userDrawn="1">
          <p15:clr>
            <a:srgbClr val="A4A3A4"/>
          </p15:clr>
        </p15:guide>
        <p15:guide id="14" pos="3878" userDrawn="1">
          <p15:clr>
            <a:srgbClr val="A4A3A4"/>
          </p15:clr>
        </p15:guide>
        <p15:guide id="15" pos="5556" userDrawn="1">
          <p15:clr>
            <a:srgbClr val="A4A3A4"/>
          </p15:clr>
        </p15:guide>
        <p15:guide id="16" orient="horz" pos="1076" userDrawn="1">
          <p15:clr>
            <a:srgbClr val="A4A3A4"/>
          </p15:clr>
        </p15:guide>
        <p15:guide id="17" orient="horz" pos="3026" userDrawn="1">
          <p15:clr>
            <a:srgbClr val="A4A3A4"/>
          </p15:clr>
        </p15:guide>
        <p15:guide id="18" pos="4332" userDrawn="1">
          <p15:clr>
            <a:srgbClr val="A4A3A4"/>
          </p15:clr>
        </p15:guide>
        <p15:guide id="19" pos="1429" userDrawn="1">
          <p15:clr>
            <a:srgbClr val="A4A3A4"/>
          </p15:clr>
        </p15:guide>
        <p15:guide id="20" pos="839" userDrawn="1">
          <p15:clr>
            <a:srgbClr val="A4A3A4"/>
          </p15:clr>
        </p15:guide>
        <p15:guide id="21" pos="49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B32"/>
    <a:srgbClr val="A80D1F"/>
    <a:srgbClr val="ECBD0C"/>
    <a:srgbClr val="C89F0A"/>
    <a:srgbClr val="F1F0F5"/>
    <a:srgbClr val="F1F1EF"/>
    <a:srgbClr val="3FB29B"/>
    <a:srgbClr val="212F3C"/>
    <a:srgbClr val="60C23D"/>
    <a:srgbClr val="037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79903" autoAdjust="0"/>
  </p:normalViewPr>
  <p:slideViewPr>
    <p:cSldViewPr>
      <p:cViewPr varScale="1">
        <p:scale>
          <a:sx n="166" d="100"/>
          <a:sy n="166" d="100"/>
        </p:scale>
        <p:origin x="384" y="110"/>
      </p:cViewPr>
      <p:guideLst>
        <p:guide orient="horz" pos="395"/>
        <p:guide orient="horz" pos="2165"/>
        <p:guide orient="horz" pos="2539"/>
        <p:guide orient="horz" pos="1994"/>
        <p:guide orient="horz" pos="1246"/>
        <p:guide orient="horz" pos="1620"/>
        <p:guide pos="2880"/>
        <p:guide pos="204"/>
        <p:guide pos="1882"/>
        <p:guide pos="2064"/>
        <p:guide pos="3696"/>
        <p:guide pos="3878"/>
        <p:guide pos="5556"/>
        <p:guide orient="horz" pos="1076"/>
        <p:guide orient="horz" pos="3026"/>
        <p:guide pos="4332"/>
        <p:guide pos="1429"/>
        <p:guide pos="839"/>
        <p:guide pos="4921"/>
      </p:guideLst>
    </p:cSldViewPr>
  </p:slideViewPr>
  <p:outlineViewPr>
    <p:cViewPr>
      <p:scale>
        <a:sx n="33" d="100"/>
        <a:sy n="33" d="100"/>
      </p:scale>
      <p:origin x="0" y="-235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72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82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24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0176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21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0087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46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38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22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15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9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55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63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96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88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2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50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83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49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43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2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2"/>
          <p:cNvSpPr>
            <a:spLocks noGrp="1"/>
          </p:cNvSpPr>
          <p:nvPr>
            <p:ph type="pic" sz="quarter" idx="12" hasCustomPrompt="1"/>
          </p:nvPr>
        </p:nvSpPr>
        <p:spPr>
          <a:xfrm>
            <a:off x="1052385" y="2067694"/>
            <a:ext cx="5895879" cy="1800200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/>
              <a:t>Photo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14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2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12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6" y="120359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85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41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0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2"/>
          <p:cNvSpPr>
            <a:spLocks noGrp="1"/>
          </p:cNvSpPr>
          <p:nvPr>
            <p:ph type="pic" sz="quarter" idx="13" hasCustomPrompt="1"/>
          </p:nvPr>
        </p:nvSpPr>
        <p:spPr>
          <a:xfrm>
            <a:off x="6385186" y="2355727"/>
            <a:ext cx="1882885" cy="1028250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/>
              <a:t>Photo</a:t>
            </a:r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sz="quarter" idx="12" hasCustomPrompt="1"/>
          </p:nvPr>
        </p:nvSpPr>
        <p:spPr>
          <a:xfrm>
            <a:off x="3672095" y="2355727"/>
            <a:ext cx="1882885" cy="1028250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/>
              <a:t>Photo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 hasCustomPrompt="1"/>
          </p:nvPr>
        </p:nvSpPr>
        <p:spPr>
          <a:xfrm>
            <a:off x="951756" y="2355727"/>
            <a:ext cx="1882885" cy="1028250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/>
              <a:t>Photo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2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557011" cy="5143500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/>
              <a:t>Photo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87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2"/>
          <p:cNvSpPr>
            <a:spLocks noGrp="1"/>
          </p:cNvSpPr>
          <p:nvPr>
            <p:ph type="pic" sz="quarter" idx="13" hasCustomPrompt="1"/>
          </p:nvPr>
        </p:nvSpPr>
        <p:spPr>
          <a:xfrm>
            <a:off x="971600" y="0"/>
            <a:ext cx="3585410" cy="4011910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/>
              <a:t>Photo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13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2"/>
          <p:cNvSpPr>
            <a:spLocks noGrp="1"/>
          </p:cNvSpPr>
          <p:nvPr>
            <p:ph type="pic" sz="quarter" idx="13" hasCustomPrompt="1"/>
          </p:nvPr>
        </p:nvSpPr>
        <p:spPr>
          <a:xfrm>
            <a:off x="6870587" y="3776284"/>
            <a:ext cx="2273413" cy="1367216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/>
              <a:t>Photo</a:t>
            </a:r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sz="quarter" idx="12" hasCustomPrompt="1"/>
          </p:nvPr>
        </p:nvSpPr>
        <p:spPr>
          <a:xfrm>
            <a:off x="4575385" y="2398931"/>
            <a:ext cx="2295202" cy="1366746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/>
              <a:t>Photo</a:t>
            </a:r>
            <a:endParaRPr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4" hasCustomPrompt="1"/>
          </p:nvPr>
        </p:nvSpPr>
        <p:spPr>
          <a:xfrm>
            <a:off x="2265727" y="3786892"/>
            <a:ext cx="2295202" cy="1366746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/>
              <a:t>Photo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410907"/>
            <a:ext cx="2273413" cy="136537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 dirty="0"/>
              <a:t>Photo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75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  <p:sldLayoutId id="2147483672" r:id="rId5"/>
    <p:sldLayoutId id="2147483663" r:id="rId6"/>
    <p:sldLayoutId id="2147483671" r:id="rId7"/>
    <p:sldLayoutId id="2147483670" r:id="rId8"/>
    <p:sldLayoutId id="2147483669" r:id="rId9"/>
    <p:sldLayoutId id="2147483668" r:id="rId10"/>
    <p:sldLayoutId id="2147483652" r:id="rId11"/>
    <p:sldLayoutId id="2147483653" r:id="rId12"/>
    <p:sldLayoutId id="2147483654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24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825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788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788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gutenberg.org/cache/epub/29450/pg29450.tx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28466" cy="5143500"/>
          </a:xfrm>
        </p:spPr>
      </p:pic>
      <p:sp>
        <p:nvSpPr>
          <p:cNvPr id="8" name="Rectangle 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7504" y="4432004"/>
            <a:ext cx="4811694" cy="49708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cs typeface="+mn-ea"/>
                <a:sym typeface="+mn-lt"/>
              </a:rPr>
              <a:t>QIU    </a:t>
            </a:r>
            <a:r>
              <a:rPr lang="en-US" sz="1100" dirty="0" err="1">
                <a:solidFill>
                  <a:schemeClr val="bg2"/>
                </a:solidFill>
                <a:cs typeface="+mn-ea"/>
                <a:sym typeface="+mn-lt"/>
              </a:rPr>
              <a:t>Yaowen</a:t>
            </a:r>
            <a:r>
              <a:rPr lang="en-US" sz="1100" dirty="0">
                <a:solidFill>
                  <a:schemeClr val="bg2"/>
                </a:solidFill>
                <a:cs typeface="+mn-ea"/>
                <a:sym typeface="+mn-lt"/>
              </a:rPr>
              <a:t> 	  1730026087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cs typeface="+mn-ea"/>
                <a:sym typeface="+mn-lt"/>
              </a:rPr>
              <a:t>QIAO  Heng 	                        1730026086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2"/>
                </a:solidFill>
                <a:cs typeface="+mn-ea"/>
                <a:sym typeface="+mn-lt"/>
              </a:rPr>
              <a:t>WU     </a:t>
            </a:r>
            <a:r>
              <a:rPr lang="en-US" sz="1100" dirty="0" err="1">
                <a:solidFill>
                  <a:schemeClr val="bg2"/>
                </a:solidFill>
                <a:cs typeface="+mn-ea"/>
                <a:sym typeface="+mn-lt"/>
              </a:rPr>
              <a:t>Xiaoxuan</a:t>
            </a:r>
            <a:r>
              <a:rPr lang="en-US" sz="1100" dirty="0">
                <a:solidFill>
                  <a:schemeClr val="bg2"/>
                </a:solidFill>
                <a:cs typeface="+mn-ea"/>
                <a:sym typeface="+mn-lt"/>
              </a:rPr>
              <a:t> 	  1730025130</a:t>
            </a:r>
          </a:p>
        </p:txBody>
      </p:sp>
      <p:sp>
        <p:nvSpPr>
          <p:cNvPr id="15" name="矩形 14"/>
          <p:cNvSpPr/>
          <p:nvPr/>
        </p:nvSpPr>
        <p:spPr>
          <a:xfrm>
            <a:off x="1495837" y="1337317"/>
            <a:ext cx="636270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000" b="1" dirty="0">
                <a:solidFill>
                  <a:schemeClr val="bg2"/>
                </a:solidFill>
                <a:cs typeface="+mn-ea"/>
                <a:sym typeface="+mn-lt"/>
              </a:rPr>
              <a:t>My Books Searcher</a:t>
            </a:r>
            <a:endParaRPr lang="zh-CN" altLang="en-US" sz="50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16" name="Title 13"/>
          <p:cNvSpPr txBox="1">
            <a:spLocks/>
          </p:cNvSpPr>
          <p:nvPr/>
        </p:nvSpPr>
        <p:spPr>
          <a:xfrm>
            <a:off x="-1101480" y="3825846"/>
            <a:ext cx="5318128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1200" b="1" dirty="0">
                <a:solidFill>
                  <a:schemeClr val="bg2">
                    <a:lumMod val="9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Data processing workshop group 13</a:t>
            </a:r>
            <a:endParaRPr lang="en-US" sz="1200" b="1" dirty="0">
              <a:solidFill>
                <a:schemeClr val="bg2">
                  <a:lumMod val="9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882173" y="3075806"/>
            <a:ext cx="144016" cy="1440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144640" y="3075806"/>
            <a:ext cx="144016" cy="1440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07107" y="3075806"/>
            <a:ext cx="144016" cy="1440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669574" y="3075806"/>
            <a:ext cx="144016" cy="1440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932040" y="3075806"/>
            <a:ext cx="144016" cy="144016"/>
          </a:xfrm>
          <a:prstGeom prst="ellipse">
            <a:avLst/>
          </a:prstGeom>
          <a:solidFill>
            <a:srgbClr val="ECBD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566639" y="903396"/>
            <a:ext cx="6046770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573230" y="2613663"/>
            <a:ext cx="6046770" cy="0"/>
          </a:xfrm>
          <a:prstGeom prst="line">
            <a:avLst/>
          </a:prstGeom>
          <a:ln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3"/>
          <p:cNvSpPr txBox="1">
            <a:spLocks/>
          </p:cNvSpPr>
          <p:nvPr/>
        </p:nvSpPr>
        <p:spPr>
          <a:xfrm>
            <a:off x="114627" y="0"/>
            <a:ext cx="4320480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Python based Indexing</a:t>
            </a:r>
            <a:endParaRPr lang="en-US" sz="2800" b="1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4659982"/>
            <a:ext cx="9144000" cy="48351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 flipH="1">
            <a:off x="7215047" y="4659982"/>
            <a:ext cx="1928953" cy="483518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74BECC-777E-4E12-BC97-A3414ED248B1}"/>
              </a:ext>
            </a:extLst>
          </p:cNvPr>
          <p:cNvSpPr txBox="1"/>
          <p:nvPr/>
        </p:nvSpPr>
        <p:spPr>
          <a:xfrm>
            <a:off x="222131" y="771550"/>
            <a:ext cx="8921869" cy="337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i="1" dirty="0">
                <a:solidFill>
                  <a:schemeClr val="bg1"/>
                </a:solidFill>
              </a:rPr>
              <a:t>dictionary = empty dictionary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600" i="1" dirty="0">
                <a:solidFill>
                  <a:schemeClr val="bg1"/>
                </a:solidFill>
              </a:rPr>
              <a:t>For file in files: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600" i="1" dirty="0">
                <a:solidFill>
                  <a:schemeClr val="bg1"/>
                </a:solidFill>
              </a:rPr>
              <a:t>	</a:t>
            </a:r>
            <a:r>
              <a:rPr lang="en-GB" sz="1600" i="1" dirty="0" err="1">
                <a:solidFill>
                  <a:schemeClr val="bg1"/>
                </a:solidFill>
              </a:rPr>
              <a:t>set_of_word</a:t>
            </a:r>
            <a:r>
              <a:rPr lang="en-GB" sz="1600" i="1" dirty="0">
                <a:solidFill>
                  <a:schemeClr val="bg1"/>
                </a:solidFill>
              </a:rPr>
              <a:t> = set of words that only contain English letters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600" i="1" dirty="0">
                <a:solidFill>
                  <a:schemeClr val="bg1"/>
                </a:solidFill>
              </a:rPr>
              <a:t>	for word in </a:t>
            </a:r>
            <a:r>
              <a:rPr lang="en-GB" sz="1600" i="1" dirty="0" err="1">
                <a:solidFill>
                  <a:schemeClr val="bg1"/>
                </a:solidFill>
              </a:rPr>
              <a:t>set_of_word</a:t>
            </a:r>
            <a:r>
              <a:rPr lang="en-GB" sz="1600" i="1" dirty="0">
                <a:solidFill>
                  <a:schemeClr val="bg1"/>
                </a:solidFill>
              </a:rPr>
              <a:t>: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600" i="1" dirty="0">
                <a:solidFill>
                  <a:schemeClr val="bg1"/>
                </a:solidFill>
              </a:rPr>
              <a:t>		if (word is one of keys in the dictionary):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600" i="1" dirty="0">
                <a:solidFill>
                  <a:schemeClr val="bg1"/>
                </a:solidFill>
              </a:rPr>
              <a:t>			dictionary[word] append the current file name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600" i="1" dirty="0">
                <a:solidFill>
                  <a:schemeClr val="bg1"/>
                </a:solidFill>
              </a:rPr>
              <a:t>		else: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600" i="1" dirty="0">
                <a:solidFill>
                  <a:schemeClr val="bg1"/>
                </a:solidFill>
              </a:rPr>
              <a:t>			dictionary[word] append an empty list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D56F30-4C16-497F-9A03-5287D44627B9}"/>
              </a:ext>
            </a:extLst>
          </p:cNvPr>
          <p:cNvSpPr txBox="1"/>
          <p:nvPr/>
        </p:nvSpPr>
        <p:spPr>
          <a:xfrm>
            <a:off x="330651" y="3853790"/>
            <a:ext cx="8208912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Big file:  24.1s(create the dictionary) + 3.63s(write to .txt file = 27.73s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Small files(n = 30): 0.796s(create the dictionary) + 0.19s (write to text file) = 0.986s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3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3"/>
          <p:cNvSpPr txBox="1">
            <a:spLocks/>
          </p:cNvSpPr>
          <p:nvPr/>
        </p:nvSpPr>
        <p:spPr>
          <a:xfrm>
            <a:off x="0" y="32471"/>
            <a:ext cx="4673397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Hadoop based Indexing</a:t>
            </a:r>
            <a:endParaRPr lang="en-US" sz="2800" b="1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4659982"/>
            <a:ext cx="9144000" cy="48351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 flipH="1">
            <a:off x="7215047" y="4659982"/>
            <a:ext cx="1928953" cy="483518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29370-1158-4C03-921F-7E18D128B13F}"/>
              </a:ext>
            </a:extLst>
          </p:cNvPr>
          <p:cNvSpPr txBox="1"/>
          <p:nvPr/>
        </p:nvSpPr>
        <p:spPr>
          <a:xfrm>
            <a:off x="467544" y="1275606"/>
            <a:ext cx="806489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Big files : N = 649, Cost 1631 (</a:t>
            </a:r>
            <a:r>
              <a:rPr lang="en-GB" dirty="0" err="1">
                <a:solidFill>
                  <a:schemeClr val="bg1"/>
                </a:solidFill>
              </a:rPr>
              <a:t>ms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Small files: N =30, Cost 1208 (</a:t>
            </a:r>
            <a:r>
              <a:rPr lang="en-GB" dirty="0" err="1">
                <a:solidFill>
                  <a:schemeClr val="bg1"/>
                </a:solidFill>
              </a:rPr>
              <a:t>ms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Note: We to regular expression to eliminate the notation likes “!”£$%^&amp;*()_+”……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7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3"/>
          <p:cNvSpPr txBox="1">
            <a:spLocks/>
          </p:cNvSpPr>
          <p:nvPr/>
        </p:nvSpPr>
        <p:spPr>
          <a:xfrm>
            <a:off x="-137729" y="70911"/>
            <a:ext cx="4320480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2C3E50"/>
                </a:solidFill>
                <a:latin typeface="微软雅黑"/>
                <a:cs typeface="微软雅黑"/>
                <a:sym typeface="+mn-lt"/>
              </a:rPr>
              <a:t>Lucene base indexing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2172D"/>
              </a:solidFill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0" y="4659982"/>
            <a:ext cx="9144000" cy="48351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2172D"/>
              </a:solidFill>
            </a:endParaRPr>
          </a:p>
        </p:txBody>
      </p:sp>
      <p:sp>
        <p:nvSpPr>
          <p:cNvPr id="36" name="直角三角形 35"/>
          <p:cNvSpPr/>
          <p:nvPr/>
        </p:nvSpPr>
        <p:spPr>
          <a:xfrm flipH="1">
            <a:off x="7215048" y="4659982"/>
            <a:ext cx="1928953" cy="483518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2172D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5536" y="765223"/>
            <a:ext cx="7344816" cy="123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350" b="1" dirty="0">
                <a:solidFill>
                  <a:schemeClr val="bg1"/>
                </a:solidFill>
              </a:rPr>
              <a:t>-Download and build the environment for </a:t>
            </a:r>
            <a:r>
              <a:rPr kumimoji="1" lang="en-US" altLang="zh-CN" sz="1350" b="1" dirty="0" err="1">
                <a:solidFill>
                  <a:schemeClr val="bg1"/>
                </a:solidFill>
              </a:rPr>
              <a:t>lucene</a:t>
            </a:r>
            <a:r>
              <a:rPr kumimoji="1" lang="en-US" altLang="zh-CN" sz="1350" b="1" dirty="0">
                <a:solidFill>
                  <a:schemeClr val="bg1"/>
                </a:solidFill>
              </a:rPr>
              <a:t> on the terminal in the ubuntu. </a:t>
            </a:r>
          </a:p>
          <a:p>
            <a:pPr>
              <a:lnSpc>
                <a:spcPct val="150000"/>
              </a:lnSpc>
            </a:pPr>
            <a:r>
              <a:rPr lang="en-US" altLang="zh-CN" sz="1350" b="1" dirty="0">
                <a:solidFill>
                  <a:schemeClr val="bg1"/>
                </a:solidFill>
              </a:rPr>
              <a:t>-Design our method in the eclipse. </a:t>
            </a:r>
          </a:p>
          <a:p>
            <a:pPr>
              <a:lnSpc>
                <a:spcPct val="150000"/>
              </a:lnSpc>
            </a:pPr>
            <a:r>
              <a:rPr kumimoji="1" lang="en-US" altLang="zh-CN" sz="1350" b="1" dirty="0">
                <a:solidFill>
                  <a:schemeClr val="bg1"/>
                </a:solidFill>
              </a:rPr>
              <a:t>-Create Lucene index in ubuntu</a:t>
            </a:r>
            <a:endParaRPr kumimoji="1" lang="zh-CN" altLang="en-US" sz="135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zh-CN" altLang="zh-CN" sz="1350"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85" y="2016659"/>
            <a:ext cx="5574196" cy="262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1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3"/>
          <p:cNvSpPr txBox="1">
            <a:spLocks/>
          </p:cNvSpPr>
          <p:nvPr/>
        </p:nvSpPr>
        <p:spPr>
          <a:xfrm>
            <a:off x="-137729" y="70911"/>
            <a:ext cx="4320480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2C3E50"/>
                </a:solidFill>
                <a:latin typeface="微软雅黑"/>
                <a:cs typeface="微软雅黑"/>
                <a:sym typeface="+mn-lt"/>
              </a:rPr>
              <a:t>Lucene base indexing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2172D"/>
              </a:solidFill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0" y="4659982"/>
            <a:ext cx="9144000" cy="48351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2172D"/>
              </a:solidFill>
            </a:endParaRPr>
          </a:p>
        </p:txBody>
      </p:sp>
      <p:sp>
        <p:nvSpPr>
          <p:cNvPr id="36" name="直角三角形 35"/>
          <p:cNvSpPr/>
          <p:nvPr/>
        </p:nvSpPr>
        <p:spPr>
          <a:xfrm flipH="1">
            <a:off x="7215048" y="4659982"/>
            <a:ext cx="1928953" cy="483518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2172D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1520" y="873973"/>
            <a:ext cx="65896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chemeClr val="bg1"/>
                </a:solidFill>
              </a:rPr>
              <a:t>Design our method in the eclipse. </a:t>
            </a:r>
            <a:endParaRPr lang="zh-CN" altLang="zh-CN" sz="135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8598" y="1440671"/>
            <a:ext cx="2817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kumimoji="1" lang="en-US" altLang="zh-CN" sz="1200" b="1" dirty="0">
                <a:solidFill>
                  <a:schemeClr val="bg1"/>
                </a:solidFill>
              </a:rPr>
              <a:t>By using </a:t>
            </a:r>
            <a:r>
              <a:rPr kumimoji="1" lang="en-US" altLang="zh-CN" sz="1200" b="1" dirty="0" err="1">
                <a:solidFill>
                  <a:schemeClr val="bg1"/>
                </a:solidFill>
              </a:rPr>
              <a:t>Mapreduce</a:t>
            </a:r>
            <a:r>
              <a:rPr kumimoji="1" lang="en-US" altLang="zh-CN" sz="1200" b="1" dirty="0">
                <a:solidFill>
                  <a:schemeClr val="bg1"/>
                </a:solidFill>
              </a:rPr>
              <a:t> to deal with Lucene index</a:t>
            </a:r>
          </a:p>
          <a:p>
            <a:pPr marL="214313" indent="-214313">
              <a:buFontTx/>
              <a:buChar char="-"/>
            </a:pPr>
            <a:endParaRPr kumimoji="1" lang="en-US" altLang="zh-CN" sz="1200" b="1" dirty="0">
              <a:solidFill>
                <a:schemeClr val="bg1"/>
              </a:solidFill>
            </a:endParaRPr>
          </a:p>
          <a:p>
            <a:pPr marL="214313" indent="-214313">
              <a:buFontTx/>
              <a:buChar char="-"/>
            </a:pPr>
            <a:r>
              <a:rPr kumimoji="1" lang="en-US" altLang="zh-CN" sz="1200" b="1" dirty="0">
                <a:solidFill>
                  <a:schemeClr val="bg1"/>
                </a:solidFill>
              </a:rPr>
              <a:t>Create search index class in the method</a:t>
            </a:r>
            <a:endParaRPr kumimoji="1"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02" y="1144650"/>
            <a:ext cx="5215878" cy="26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0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3"/>
          <p:cNvSpPr txBox="1">
            <a:spLocks/>
          </p:cNvSpPr>
          <p:nvPr/>
        </p:nvSpPr>
        <p:spPr>
          <a:xfrm>
            <a:off x="-137729" y="70911"/>
            <a:ext cx="4320480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2C3E50"/>
                </a:solidFill>
                <a:latin typeface="微软雅黑"/>
                <a:cs typeface="微软雅黑"/>
                <a:sym typeface="+mn-lt"/>
              </a:rPr>
              <a:t>Lucene base indexing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2172D"/>
              </a:solidFill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0" y="4659982"/>
            <a:ext cx="9144000" cy="48351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2172D"/>
              </a:solidFill>
            </a:endParaRPr>
          </a:p>
        </p:txBody>
      </p:sp>
      <p:sp>
        <p:nvSpPr>
          <p:cNvPr id="36" name="直角三角形 35"/>
          <p:cNvSpPr/>
          <p:nvPr/>
        </p:nvSpPr>
        <p:spPr>
          <a:xfrm flipH="1">
            <a:off x="7215048" y="4659982"/>
            <a:ext cx="1928953" cy="483518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2172D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5536" y="774319"/>
            <a:ext cx="65896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chemeClr val="bg1"/>
                </a:solidFill>
              </a:rPr>
              <a:t>Run and got the result</a:t>
            </a:r>
            <a:endParaRPr lang="zh-CN" altLang="zh-CN" sz="1350" b="1" dirty="0">
              <a:solidFill>
                <a:schemeClr val="bg1"/>
              </a:solidFill>
            </a:endParaRPr>
          </a:p>
        </p:txBody>
      </p:sp>
      <p:pic>
        <p:nvPicPr>
          <p:cNvPr id="10" name="图片 9" descr="WechatIMG812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924360"/>
            <a:ext cx="3465768" cy="1806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WechatIMG813.jpe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99" y="3186078"/>
            <a:ext cx="5053589" cy="5719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95536" y="3309679"/>
            <a:ext cx="12770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50" b="1" dirty="0">
                <a:solidFill>
                  <a:schemeClr val="bg1"/>
                </a:solidFill>
              </a:rPr>
              <a:t>Time:</a:t>
            </a:r>
            <a:endParaRPr kumimoji="1" lang="zh-CN" altLang="en-US" sz="13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3"/>
          <p:cNvSpPr txBox="1"/>
          <p:nvPr/>
        </p:nvSpPr>
        <p:spPr>
          <a:xfrm>
            <a:off x="-101397" y="26697"/>
            <a:ext cx="4673397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TF-IDF based Ranking</a:t>
            </a:r>
            <a:endParaRPr lang="en-US" sz="2800" b="1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4659982"/>
            <a:ext cx="9144000" cy="48351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 flipH="1">
            <a:off x="7215047" y="4659982"/>
            <a:ext cx="1928953" cy="483518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3855" y="1153795"/>
            <a:ext cx="8240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dirty="0"/>
            </a:b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51520" y="1220887"/>
            <a:ext cx="78568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·Use TF-IDF to rank the order of our text files</a:t>
            </a:r>
          </a:p>
          <a:p>
            <a:pPr indent="0">
              <a:buNone/>
            </a:pPr>
            <a:endParaRPr lang="en-US" altLang="zh-CN" b="1" dirty="0">
              <a:solidFill>
                <a:schemeClr val="bg1"/>
              </a:solidFill>
            </a:endParaRPr>
          </a:p>
          <a:p>
            <a:pPr indent="0">
              <a:buNone/>
            </a:pPr>
            <a:endParaRPr lang="en-US" altLang="zh-CN" b="1" dirty="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·[Word, </a:t>
            </a:r>
            <a:r>
              <a:rPr lang="en-US" altLang="zh-CN" b="1" dirty="0" err="1">
                <a:solidFill>
                  <a:schemeClr val="bg1"/>
                </a:solidFill>
              </a:rPr>
              <a:t>FileName</a:t>
            </a:r>
            <a:r>
              <a:rPr lang="en-US" altLang="zh-CN" b="1" dirty="0">
                <a:solidFill>
                  <a:schemeClr val="bg1"/>
                </a:solidFill>
              </a:rPr>
              <a:t> ]:[TF-IDF value]</a:t>
            </a:r>
          </a:p>
          <a:p>
            <a:pPr indent="0">
              <a:buNone/>
            </a:pPr>
            <a:endParaRPr lang="en-US" altLang="zh-CN" b="1" dirty="0">
              <a:solidFill>
                <a:schemeClr val="bg1"/>
              </a:solidFill>
            </a:endParaRPr>
          </a:p>
          <a:p>
            <a:pPr indent="0">
              <a:buNone/>
            </a:pPr>
            <a:endParaRPr lang="en-US" altLang="zh-CN" b="1" dirty="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·Turn it into a dictionary in python</a:t>
            </a:r>
          </a:p>
          <a:p>
            <a:pPr indent="0">
              <a:buNone/>
            </a:pPr>
            <a:endParaRPr lang="en-US" altLang="zh-CN" b="1" dirty="0">
              <a:solidFill>
                <a:schemeClr val="bg1"/>
              </a:solidFill>
            </a:endParaRPr>
          </a:p>
          <a:p>
            <a:pPr indent="0">
              <a:buNone/>
            </a:pPr>
            <a:endParaRPr lang="en-US" altLang="zh-CN" b="1" dirty="0">
              <a:solidFill>
                <a:schemeClr val="bg1"/>
              </a:solidFill>
            </a:endParaRPr>
          </a:p>
          <a:p>
            <a:pPr indent="0">
              <a:buNone/>
            </a:pPr>
            <a:endParaRPr lang="en-US" altLang="zh-CN" b="1" dirty="0">
              <a:solidFill>
                <a:schemeClr val="bg1"/>
              </a:solidFill>
            </a:endParaRPr>
          </a:p>
          <a:p>
            <a:pPr indent="0">
              <a:buNone/>
            </a:pPr>
            <a:endParaRPr lang="en-US" altLang="zh-CN" b="1" dirty="0">
              <a:solidFill>
                <a:schemeClr val="bg1"/>
              </a:solidFill>
            </a:endParaRPr>
          </a:p>
          <a:p>
            <a:pPr indent="0">
              <a:buNone/>
            </a:pPr>
            <a:endParaRPr lang="en-US" altLang="zh-CN" b="1" dirty="0">
              <a:solidFill>
                <a:schemeClr val="bg1"/>
              </a:solidFill>
            </a:endParaRPr>
          </a:p>
          <a:p>
            <a:pPr indent="0">
              <a:buNone/>
            </a:pPr>
            <a:endParaRPr lang="en-US" altLang="zh-CN" b="1" dirty="0">
              <a:solidFill>
                <a:schemeClr val="bg1"/>
              </a:solidFill>
            </a:endParaRPr>
          </a:p>
          <a:p>
            <a:pPr indent="0">
              <a:buNone/>
            </a:pPr>
            <a:endParaRPr lang="en-US" altLang="zh-CN" b="1" dirty="0">
              <a:solidFill>
                <a:schemeClr val="bg1"/>
              </a:solidFill>
            </a:endParaRPr>
          </a:p>
          <a:p>
            <a:pPr indent="0">
              <a:buNone/>
            </a:pP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32488" y="627534"/>
            <a:ext cx="2376264" cy="28083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1674728" y="3049794"/>
            <a:ext cx="15766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842641" y="691657"/>
            <a:ext cx="108395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accent1"/>
                </a:solidFill>
                <a:cs typeface="+mn-ea"/>
                <a:sym typeface="+mn-lt"/>
              </a:rPr>
              <a:t>3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8" name="Title 13"/>
          <p:cNvSpPr txBox="1">
            <a:spLocks/>
          </p:cNvSpPr>
          <p:nvPr/>
        </p:nvSpPr>
        <p:spPr>
          <a:xfrm>
            <a:off x="1255541" y="2533158"/>
            <a:ext cx="2376264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lang="en-US" sz="24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erver</a:t>
            </a:r>
            <a:r>
              <a:rPr lang="en-US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and UI</a:t>
            </a:r>
          </a:p>
        </p:txBody>
      </p:sp>
      <p:sp>
        <p:nvSpPr>
          <p:cNvPr id="20" name="乘号 19"/>
          <p:cNvSpPr/>
          <p:nvPr/>
        </p:nvSpPr>
        <p:spPr>
          <a:xfrm>
            <a:off x="2087078" y="2269643"/>
            <a:ext cx="180827" cy="196361"/>
          </a:xfrm>
          <a:prstGeom prst="mathMultiply">
            <a:avLst>
              <a:gd name="adj1" fmla="val 6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乘号 25"/>
          <p:cNvSpPr/>
          <p:nvPr/>
        </p:nvSpPr>
        <p:spPr>
          <a:xfrm>
            <a:off x="2353260" y="2269643"/>
            <a:ext cx="180827" cy="196361"/>
          </a:xfrm>
          <a:prstGeom prst="mathMultiply">
            <a:avLst>
              <a:gd name="adj1" fmla="val 6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乘号 39"/>
          <p:cNvSpPr/>
          <p:nvPr/>
        </p:nvSpPr>
        <p:spPr>
          <a:xfrm>
            <a:off x="2619442" y="2269643"/>
            <a:ext cx="180827" cy="196361"/>
          </a:xfrm>
          <a:prstGeom prst="mathMultiply">
            <a:avLst>
              <a:gd name="adj1" fmla="val 6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44008" y="2610020"/>
            <a:ext cx="3767547" cy="102218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200" dirty="0">
              <a:solidFill>
                <a:schemeClr val="bg2">
                  <a:lumMod val="9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523123" y="2666082"/>
            <a:ext cx="0" cy="2477418"/>
          </a:xfrm>
          <a:prstGeom prst="line">
            <a:avLst/>
          </a:prstGeom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90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室内, 餐桌, 杯子, 咖啡&#10;&#10;描述已自动生成">
            <a:extLst>
              <a:ext uri="{FF2B5EF4-FFF2-40B4-BE49-F238E27FC236}">
                <a16:creationId xmlns:a16="http://schemas.microsoft.com/office/drawing/2014/main" id="{E88B58E6-D38F-4CF9-B7A0-272C4850E8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526"/>
            <a:ext cx="9144000" cy="45879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407678C-2122-408B-BAD6-037E23B3155D}"/>
              </a:ext>
            </a:extLst>
          </p:cNvPr>
          <p:cNvSpPr txBox="1"/>
          <p:nvPr/>
        </p:nvSpPr>
        <p:spPr>
          <a:xfrm>
            <a:off x="107504" y="32306"/>
            <a:ext cx="244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HOMEPAGE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63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07678C-2122-408B-BAD6-037E23B3155D}"/>
              </a:ext>
            </a:extLst>
          </p:cNvPr>
          <p:cNvSpPr txBox="1"/>
          <p:nvPr/>
        </p:nvSpPr>
        <p:spPr>
          <a:xfrm>
            <a:off x="107504" y="3230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SEARCH PAGE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3E1BF05E-B671-4C67-A9C3-CA4031D4468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7" y="483518"/>
            <a:ext cx="9138917" cy="469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66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>
            <a:off x="3438896" y="0"/>
            <a:ext cx="5705104" cy="514350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1" name="Oval 65"/>
          <p:cNvSpPr>
            <a:spLocks noChangeArrowheads="1"/>
          </p:cNvSpPr>
          <p:nvPr/>
        </p:nvSpPr>
        <p:spPr bwMode="auto">
          <a:xfrm>
            <a:off x="6305353" y="1518668"/>
            <a:ext cx="28068" cy="3040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350">
              <a:cs typeface="+mn-ea"/>
              <a:sym typeface="+mn-lt"/>
            </a:endParaRPr>
          </a:p>
        </p:txBody>
      </p:sp>
      <p:sp>
        <p:nvSpPr>
          <p:cNvPr id="35" name="Title 13"/>
          <p:cNvSpPr txBox="1">
            <a:spLocks/>
          </p:cNvSpPr>
          <p:nvPr/>
        </p:nvSpPr>
        <p:spPr>
          <a:xfrm>
            <a:off x="153072" y="2030532"/>
            <a:ext cx="3049604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A. HIGH SPEED</a:t>
            </a:r>
            <a:endParaRPr lang="en-US" sz="2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4237" y="2942154"/>
            <a:ext cx="36004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780D2F-DB67-4FDB-9B0A-05B3DECA04F4}"/>
              </a:ext>
            </a:extLst>
          </p:cNvPr>
          <p:cNvSpPr/>
          <p:nvPr/>
        </p:nvSpPr>
        <p:spPr>
          <a:xfrm>
            <a:off x="3995936" y="555526"/>
            <a:ext cx="4680520" cy="417646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图片 32" descr="C:\Users\94883\AppData\Local\Microsoft\Windows\INetCache\Content.MSO\3BD05C7C.tmp">
            <a:extLst>
              <a:ext uri="{FF2B5EF4-FFF2-40B4-BE49-F238E27FC236}">
                <a16:creationId xmlns:a16="http://schemas.microsoft.com/office/drawing/2014/main" id="{2FCBFDFB-813F-4BA7-B833-DBF03AF1EE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34" y="1006769"/>
            <a:ext cx="4435173" cy="31218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A0913F1-D125-4023-A6B7-67B4EB233296}"/>
              </a:ext>
            </a:extLst>
          </p:cNvPr>
          <p:cNvSpPr txBox="1"/>
          <p:nvPr/>
        </p:nvSpPr>
        <p:spPr>
          <a:xfrm>
            <a:off x="4606643" y="4424213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Randomly choose 30 words for ten times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6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2989242" y="1438"/>
            <a:ext cx="6156325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Title 13"/>
          <p:cNvSpPr>
            <a:spLocks noGrp="1"/>
          </p:cNvSpPr>
          <p:nvPr>
            <p:ph type="title" idx="4294967295"/>
          </p:nvPr>
        </p:nvSpPr>
        <p:spPr>
          <a:xfrm>
            <a:off x="611560" y="1402788"/>
            <a:ext cx="2325393" cy="532285"/>
          </a:xfrm>
          <a:ln w="6350">
            <a:noFill/>
          </a:ln>
        </p:spPr>
        <p:txBody>
          <a:bodyPr>
            <a:noAutofit/>
          </a:bodyPr>
          <a:lstStyle/>
          <a:p>
            <a:pPr algn="r"/>
            <a:r>
              <a:rPr lang="en-US" altLang="zh-CN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en-US" sz="2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4984810" y="856909"/>
            <a:ext cx="3744416" cy="528012"/>
            <a:chOff x="1827212" y="3814667"/>
            <a:chExt cx="5489575" cy="704018"/>
          </a:xfrm>
        </p:grpSpPr>
        <p:sp>
          <p:nvSpPr>
            <p:cNvPr id="99" name="Content Placeholder 2"/>
            <p:cNvSpPr txBox="1">
              <a:spLocks/>
            </p:cNvSpPr>
            <p:nvPr/>
          </p:nvSpPr>
          <p:spPr>
            <a:xfrm>
              <a:off x="1827212" y="4221167"/>
              <a:ext cx="5489575" cy="297518"/>
            </a:xfrm>
            <a:prstGeom prst="rect">
              <a:avLst/>
            </a:prstGeom>
          </p:spPr>
          <p:txBody>
            <a:bodyPr vert="horz" wrap="square" lIns="68580" tIns="34290" rIns="68580" bIns="34290" rtlCol="0">
              <a:spAutoFit/>
            </a:bodyPr>
            <a:lstStyle/>
            <a:p>
              <a:pPr defTabSz="685800">
                <a:spcBef>
                  <a:spcPct val="20000"/>
                </a:spcBef>
                <a:defRPr/>
              </a:pPr>
              <a:endParaRPr lang="en-US" sz="1000" dirty="0">
                <a:solidFill>
                  <a:schemeClr val="bg2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0" name="Title 13"/>
            <p:cNvSpPr txBox="1">
              <a:spLocks/>
            </p:cNvSpPr>
            <p:nvPr/>
          </p:nvSpPr>
          <p:spPr>
            <a:xfrm>
              <a:off x="1827212" y="3814667"/>
              <a:ext cx="5109939" cy="461667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altLang="zh-CN" sz="1800" dirty="0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Text Files Collection</a:t>
              </a:r>
              <a:endParaRPr lang="en-US" sz="1800" dirty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84728" y="923318"/>
            <a:ext cx="255635" cy="255635"/>
            <a:chOff x="789984" y="220469"/>
            <a:chExt cx="550863" cy="550863"/>
          </a:xfrm>
        </p:grpSpPr>
        <p:sp>
          <p:nvSpPr>
            <p:cNvPr id="16" name="Oval 173"/>
            <p:cNvSpPr>
              <a:spLocks noChangeArrowheads="1"/>
            </p:cNvSpPr>
            <p:nvPr/>
          </p:nvSpPr>
          <p:spPr bwMode="auto">
            <a:xfrm>
              <a:off x="789984" y="220469"/>
              <a:ext cx="550863" cy="550863"/>
            </a:xfrm>
            <a:prstGeom prst="ellipse">
              <a:avLst/>
            </a:prstGeom>
            <a:solidFill>
              <a:srgbClr val="ECBD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7" name="Freeform 191"/>
            <p:cNvSpPr>
              <a:spLocks/>
            </p:cNvSpPr>
            <p:nvPr/>
          </p:nvSpPr>
          <p:spPr bwMode="auto">
            <a:xfrm>
              <a:off x="970959" y="307782"/>
              <a:ext cx="241300" cy="376238"/>
            </a:xfrm>
            <a:custGeom>
              <a:avLst/>
              <a:gdLst>
                <a:gd name="T0" fmla="*/ 29 w 80"/>
                <a:gd name="T1" fmla="*/ 6 h 125"/>
                <a:gd name="T2" fmla="*/ 6 w 80"/>
                <a:gd name="T3" fmla="*/ 6 h 125"/>
                <a:gd name="T4" fmla="*/ 6 w 80"/>
                <a:gd name="T5" fmla="*/ 29 h 125"/>
                <a:gd name="T6" fmla="*/ 40 w 80"/>
                <a:gd name="T7" fmla="*/ 63 h 125"/>
                <a:gd name="T8" fmla="*/ 6 w 80"/>
                <a:gd name="T9" fmla="*/ 98 h 125"/>
                <a:gd name="T10" fmla="*/ 6 w 80"/>
                <a:gd name="T11" fmla="*/ 121 h 125"/>
                <a:gd name="T12" fmla="*/ 18 w 80"/>
                <a:gd name="T13" fmla="*/ 125 h 125"/>
                <a:gd name="T14" fmla="*/ 29 w 80"/>
                <a:gd name="T15" fmla="*/ 121 h 125"/>
                <a:gd name="T16" fmla="*/ 75 w 80"/>
                <a:gd name="T17" fmla="*/ 75 h 125"/>
                <a:gd name="T18" fmla="*/ 80 w 80"/>
                <a:gd name="T19" fmla="*/ 63 h 125"/>
                <a:gd name="T20" fmla="*/ 75 w 80"/>
                <a:gd name="T21" fmla="*/ 52 h 125"/>
                <a:gd name="T22" fmla="*/ 29 w 80"/>
                <a:gd name="T23" fmla="*/ 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125">
                  <a:moveTo>
                    <a:pt x="29" y="6"/>
                  </a:moveTo>
                  <a:cubicBezTo>
                    <a:pt x="23" y="0"/>
                    <a:pt x="13" y="0"/>
                    <a:pt x="6" y="6"/>
                  </a:cubicBezTo>
                  <a:cubicBezTo>
                    <a:pt x="0" y="13"/>
                    <a:pt x="0" y="23"/>
                    <a:pt x="6" y="29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0" y="104"/>
                    <a:pt x="0" y="114"/>
                    <a:pt x="6" y="121"/>
                  </a:cubicBezTo>
                  <a:cubicBezTo>
                    <a:pt x="9" y="124"/>
                    <a:pt x="14" y="125"/>
                    <a:pt x="18" y="125"/>
                  </a:cubicBezTo>
                  <a:cubicBezTo>
                    <a:pt x="22" y="125"/>
                    <a:pt x="26" y="124"/>
                    <a:pt x="29" y="12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8" y="72"/>
                    <a:pt x="80" y="68"/>
                    <a:pt x="80" y="63"/>
                  </a:cubicBezTo>
                  <a:cubicBezTo>
                    <a:pt x="80" y="59"/>
                    <a:pt x="78" y="55"/>
                    <a:pt x="75" y="52"/>
                  </a:cubicBezTo>
                  <a:lnTo>
                    <a:pt x="29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0" y="2033059"/>
            <a:ext cx="2987675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0" y="1337176"/>
            <a:ext cx="2987675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3"/>
          <p:cNvSpPr txBox="1">
            <a:spLocks/>
          </p:cNvSpPr>
          <p:nvPr/>
        </p:nvSpPr>
        <p:spPr>
          <a:xfrm>
            <a:off x="3778946" y="798579"/>
            <a:ext cx="1235125" cy="45527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01.</a:t>
            </a:r>
          </a:p>
        </p:txBody>
      </p:sp>
      <p:sp>
        <p:nvSpPr>
          <p:cNvPr id="29" name="Title 13"/>
          <p:cNvSpPr txBox="1">
            <a:spLocks/>
          </p:cNvSpPr>
          <p:nvPr/>
        </p:nvSpPr>
        <p:spPr>
          <a:xfrm>
            <a:off x="3778946" y="2305382"/>
            <a:ext cx="1235125" cy="45527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02.</a:t>
            </a:r>
          </a:p>
        </p:txBody>
      </p:sp>
      <p:sp>
        <p:nvSpPr>
          <p:cNvPr id="33" name="Title 13"/>
          <p:cNvSpPr txBox="1">
            <a:spLocks/>
          </p:cNvSpPr>
          <p:nvPr/>
        </p:nvSpPr>
        <p:spPr>
          <a:xfrm>
            <a:off x="3778946" y="3783124"/>
            <a:ext cx="1235125" cy="45527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03.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555776" y="4803998"/>
            <a:ext cx="309169" cy="144016"/>
            <a:chOff x="2555776" y="4803998"/>
            <a:chExt cx="309169" cy="14401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2555776" y="4803998"/>
              <a:ext cx="309169" cy="0"/>
            </a:xfrm>
            <a:prstGeom prst="line">
              <a:avLst/>
            </a:prstGeom>
            <a:ln w="28575">
              <a:solidFill>
                <a:srgbClr val="ECBD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2648945" y="4876006"/>
              <a:ext cx="216000" cy="0"/>
            </a:xfrm>
            <a:prstGeom prst="line">
              <a:avLst/>
            </a:prstGeom>
            <a:ln w="28575">
              <a:solidFill>
                <a:srgbClr val="ECBD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648945" y="4948014"/>
              <a:ext cx="216000" cy="0"/>
            </a:xfrm>
            <a:prstGeom prst="line">
              <a:avLst/>
            </a:prstGeom>
            <a:ln w="28575">
              <a:solidFill>
                <a:srgbClr val="ECBD0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4984810" y="2373447"/>
            <a:ext cx="3744416" cy="346249"/>
            <a:chOff x="1827212" y="4072846"/>
            <a:chExt cx="5489575" cy="461667"/>
          </a:xfrm>
        </p:grpSpPr>
        <p:sp>
          <p:nvSpPr>
            <p:cNvPr id="41" name="Content Placeholder 2"/>
            <p:cNvSpPr txBox="1">
              <a:spLocks/>
            </p:cNvSpPr>
            <p:nvPr/>
          </p:nvSpPr>
          <p:spPr>
            <a:xfrm>
              <a:off x="1827212" y="4221167"/>
              <a:ext cx="5489575" cy="297518"/>
            </a:xfrm>
            <a:prstGeom prst="rect">
              <a:avLst/>
            </a:prstGeom>
          </p:spPr>
          <p:txBody>
            <a:bodyPr vert="horz" wrap="square" lIns="68580" tIns="34290" rIns="68580" bIns="34290" rtlCol="0">
              <a:spAutoFit/>
            </a:bodyPr>
            <a:lstStyle/>
            <a:p>
              <a:pPr defTabSz="685800">
                <a:spcBef>
                  <a:spcPct val="20000"/>
                </a:spcBef>
                <a:defRPr/>
              </a:pPr>
              <a:endParaRPr lang="en-US" sz="1000" dirty="0">
                <a:solidFill>
                  <a:schemeClr val="bg2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Title 13"/>
            <p:cNvSpPr txBox="1">
              <a:spLocks/>
            </p:cNvSpPr>
            <p:nvPr/>
          </p:nvSpPr>
          <p:spPr>
            <a:xfrm>
              <a:off x="1827212" y="4072846"/>
              <a:ext cx="5109939" cy="461667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altLang="zh-CN" sz="1800" dirty="0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Indexing and ranking</a:t>
              </a:r>
              <a:endParaRPr lang="en-US" sz="1800" dirty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961407" y="3840430"/>
            <a:ext cx="3744416" cy="353068"/>
            <a:chOff x="1827212" y="4047926"/>
            <a:chExt cx="5489575" cy="470759"/>
          </a:xfrm>
        </p:grpSpPr>
        <p:sp>
          <p:nvSpPr>
            <p:cNvPr id="44" name="Content Placeholder 2"/>
            <p:cNvSpPr txBox="1">
              <a:spLocks/>
            </p:cNvSpPr>
            <p:nvPr/>
          </p:nvSpPr>
          <p:spPr>
            <a:xfrm>
              <a:off x="1827212" y="4221167"/>
              <a:ext cx="5489575" cy="297518"/>
            </a:xfrm>
            <a:prstGeom prst="rect">
              <a:avLst/>
            </a:prstGeom>
          </p:spPr>
          <p:txBody>
            <a:bodyPr vert="horz" wrap="square" lIns="68580" tIns="34290" rIns="68580" bIns="34290" rtlCol="0">
              <a:spAutoFit/>
            </a:bodyPr>
            <a:lstStyle/>
            <a:p>
              <a:pPr defTabSz="685800">
                <a:spcBef>
                  <a:spcPct val="20000"/>
                </a:spcBef>
                <a:defRPr/>
              </a:pPr>
              <a:endParaRPr lang="en-US" sz="1000" dirty="0">
                <a:solidFill>
                  <a:schemeClr val="bg2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Title 13"/>
            <p:cNvSpPr txBox="1">
              <a:spLocks/>
            </p:cNvSpPr>
            <p:nvPr/>
          </p:nvSpPr>
          <p:spPr>
            <a:xfrm>
              <a:off x="1827212" y="4047926"/>
              <a:ext cx="5109939" cy="461667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n-US" altLang="zh-CN" sz="1800" dirty="0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Web server and interface</a:t>
              </a:r>
              <a:endParaRPr lang="en-US" sz="1800" dirty="0">
                <a:solidFill>
                  <a:schemeClr val="bg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85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3"/>
          <p:cNvSpPr txBox="1">
            <a:spLocks/>
          </p:cNvSpPr>
          <p:nvPr/>
        </p:nvSpPr>
        <p:spPr>
          <a:xfrm>
            <a:off x="-828600" y="0"/>
            <a:ext cx="4320480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H</a:t>
            </a:r>
            <a:r>
              <a:rPr lang="en-US" sz="28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IGH SPEED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4659982"/>
            <a:ext cx="9144000" cy="48351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 flipH="1">
            <a:off x="7215047" y="4659982"/>
            <a:ext cx="1928953" cy="483518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E2B1CD-F833-4D4B-AD42-158A2322D645}"/>
              </a:ext>
            </a:extLst>
          </p:cNvPr>
          <p:cNvSpPr txBox="1"/>
          <p:nvPr/>
        </p:nvSpPr>
        <p:spPr>
          <a:xfrm>
            <a:off x="233772" y="707135"/>
            <a:ext cx="8676456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Turn the index file into a global dictionary in Django    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      </a:t>
            </a:r>
            <a:r>
              <a:rPr lang="en-GB" dirty="0">
                <a:solidFill>
                  <a:srgbClr val="FC2B32"/>
                </a:solidFill>
              </a:rPr>
              <a:t>O(n) </a:t>
            </a:r>
            <a:r>
              <a:rPr lang="zh-CN" altLang="en-US" dirty="0">
                <a:solidFill>
                  <a:srgbClr val="FC2B32"/>
                </a:solidFill>
              </a:rPr>
              <a:t>→</a:t>
            </a:r>
            <a:r>
              <a:rPr lang="en-GB" altLang="zh-CN" dirty="0">
                <a:solidFill>
                  <a:srgbClr val="FC2B32"/>
                </a:solidFill>
              </a:rPr>
              <a:t> O(1)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GB" dirty="0">
                <a:solidFill>
                  <a:schemeClr val="bg1"/>
                </a:solidFill>
              </a:rPr>
              <a:t>To acquire the context of input keyword, random access the text lines.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rgbClr val="FC2B32"/>
                </a:solidFill>
              </a:rPr>
              <a:t>The </a:t>
            </a:r>
            <a:r>
              <a:rPr lang="en-US" i="1" dirty="0" err="1">
                <a:solidFill>
                  <a:srgbClr val="FC2B32"/>
                </a:solidFill>
              </a:rPr>
              <a:t>linecache</a:t>
            </a:r>
            <a:r>
              <a:rPr lang="en-US" dirty="0">
                <a:solidFill>
                  <a:srgbClr val="FC2B32"/>
                </a:solidFill>
              </a:rPr>
              <a:t> module allows one to get any line from any file ----- Python official Document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Used multiprocessing to return the file name  and corresponding context</a:t>
            </a:r>
          </a:p>
          <a:p>
            <a:pPr>
              <a:lnSpc>
                <a:spcPct val="150000"/>
              </a:lnSpc>
            </a:pPr>
            <a:r>
              <a:rPr lang="en-GB" i="1" dirty="0">
                <a:solidFill>
                  <a:schemeClr val="bg1"/>
                </a:solidFill>
              </a:rPr>
              <a:t>     </a:t>
            </a:r>
            <a:r>
              <a:rPr lang="en-GB" i="1" dirty="0">
                <a:solidFill>
                  <a:srgbClr val="FC2B32"/>
                </a:solidFill>
              </a:rPr>
              <a:t>pool = </a:t>
            </a:r>
            <a:r>
              <a:rPr lang="en-GB" i="1" dirty="0" err="1">
                <a:solidFill>
                  <a:srgbClr val="FC2B32"/>
                </a:solidFill>
              </a:rPr>
              <a:t>ThreadPool</a:t>
            </a:r>
            <a:r>
              <a:rPr lang="en-GB" i="1" dirty="0">
                <a:solidFill>
                  <a:srgbClr val="FC2B32"/>
                </a:solidFill>
              </a:rPr>
              <a:t>(processes=20)</a:t>
            </a:r>
            <a:r>
              <a:rPr lang="en-GB" dirty="0">
                <a:solidFill>
                  <a:srgbClr val="FC2B32"/>
                </a:solidFill>
              </a:rPr>
              <a:t> </a:t>
            </a:r>
            <a:endParaRPr lang="en-US" dirty="0">
              <a:solidFill>
                <a:srgbClr val="FC2B32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83C267-F5E7-414E-B86E-74ED4ED7608C}"/>
              </a:ext>
            </a:extLst>
          </p:cNvPr>
          <p:cNvSpPr txBox="1"/>
          <p:nvPr/>
        </p:nvSpPr>
        <p:spPr>
          <a:xfrm>
            <a:off x="6300192" y="4429150"/>
            <a:ext cx="35283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Speed will be improved if pagination was added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4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3"/>
          <p:cNvSpPr txBox="1">
            <a:spLocks/>
          </p:cNvSpPr>
          <p:nvPr/>
        </p:nvSpPr>
        <p:spPr>
          <a:xfrm>
            <a:off x="-396552" y="0"/>
            <a:ext cx="4320480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B. Input </a:t>
            </a:r>
            <a:r>
              <a:rPr lang="en-GB" sz="2800" b="1" dirty="0" err="1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Corretion</a:t>
            </a:r>
            <a:endParaRPr lang="en-US" sz="2800" b="1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4659982"/>
            <a:ext cx="9144000" cy="48351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 flipH="1">
            <a:off x="7215047" y="4659982"/>
            <a:ext cx="1928953" cy="483518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图片包含 屏幕截图&#10;&#10;描述已自动生成">
            <a:extLst>
              <a:ext uri="{FF2B5EF4-FFF2-40B4-BE49-F238E27FC236}">
                <a16:creationId xmlns:a16="http://schemas.microsoft.com/office/drawing/2014/main" id="{93BCAEEE-C392-400D-A743-C661830ED53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83" y="788118"/>
            <a:ext cx="7560840" cy="12069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74BECC-777E-4E12-BC97-A3414ED248B1}"/>
              </a:ext>
            </a:extLst>
          </p:cNvPr>
          <p:cNvSpPr txBox="1"/>
          <p:nvPr/>
        </p:nvSpPr>
        <p:spPr>
          <a:xfrm>
            <a:off x="618683" y="2246029"/>
            <a:ext cx="7632848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1. Get the set of the union of word (about 320,000 words) from files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2. If the input word in the set, the spelling is correct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3. Else, use </a:t>
            </a:r>
            <a:r>
              <a:rPr lang="en-GB" i="1" dirty="0" err="1">
                <a:solidFill>
                  <a:schemeClr val="bg1"/>
                </a:solidFill>
              </a:rPr>
              <a:t>difflib.SequenceMatcher</a:t>
            </a:r>
            <a:r>
              <a:rPr lang="en-GB" i="1" dirty="0">
                <a:solidFill>
                  <a:schemeClr val="bg1"/>
                </a:solidFill>
              </a:rPr>
              <a:t>().</a:t>
            </a:r>
            <a:r>
              <a:rPr lang="en-GB" i="1" dirty="0" err="1">
                <a:solidFill>
                  <a:schemeClr val="bg1"/>
                </a:solidFill>
              </a:rPr>
              <a:t>quick_ratio</a:t>
            </a:r>
            <a:r>
              <a:rPr lang="en-GB" i="1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 to get the ratio of </a:t>
            </a:r>
            <a:r>
              <a:rPr lang="en-GB" dirty="0" err="1">
                <a:solidFill>
                  <a:schemeClr val="bg1"/>
                </a:solidFill>
              </a:rPr>
              <a:t>levenshtein</a:t>
            </a:r>
            <a:r>
              <a:rPr lang="en-GB" dirty="0">
                <a:solidFill>
                  <a:schemeClr val="bg1"/>
                </a:solidFill>
              </a:rPr>
              <a:t> distance. Use the highest one as the correction. Second highest and Third highest as candidate words.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3"/>
          <p:cNvSpPr txBox="1">
            <a:spLocks/>
          </p:cNvSpPr>
          <p:nvPr/>
        </p:nvSpPr>
        <p:spPr>
          <a:xfrm>
            <a:off x="0" y="0"/>
            <a:ext cx="8576075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C. Hight Light the keyword and show context</a:t>
            </a:r>
            <a:endParaRPr lang="en-US" sz="2800" b="1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4659982"/>
            <a:ext cx="9144000" cy="48351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 flipH="1">
            <a:off x="7215047" y="4659982"/>
            <a:ext cx="1928953" cy="483518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图片包含 物体&#10;&#10;描述已自动生成">
            <a:extLst>
              <a:ext uri="{FF2B5EF4-FFF2-40B4-BE49-F238E27FC236}">
                <a16:creationId xmlns:a16="http://schemas.microsoft.com/office/drawing/2014/main" id="{235267CE-19CB-4555-B44E-1E50BA94C3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83" y="830234"/>
            <a:ext cx="7900289" cy="7317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D8812D-96AA-4365-B6A2-DD65CF278738}"/>
              </a:ext>
            </a:extLst>
          </p:cNvPr>
          <p:cNvSpPr txBox="1"/>
          <p:nvPr/>
        </p:nvSpPr>
        <p:spPr>
          <a:xfrm>
            <a:off x="611551" y="2466015"/>
            <a:ext cx="504056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Rank by TF-IDF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Linecache</a:t>
            </a:r>
            <a:r>
              <a:rPr lang="en-GB" dirty="0">
                <a:solidFill>
                  <a:schemeClr val="bg1"/>
                </a:solidFill>
              </a:rPr>
              <a:t> to jump to the direct line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Simple CSS style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3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3"/>
          <p:cNvSpPr txBox="1">
            <a:spLocks/>
          </p:cNvSpPr>
          <p:nvPr/>
        </p:nvSpPr>
        <p:spPr>
          <a:xfrm>
            <a:off x="-684584" y="-13670"/>
            <a:ext cx="8576075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D. English Explanation and Synonyms</a:t>
            </a:r>
            <a:endParaRPr lang="en-US" sz="2800" b="1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4659982"/>
            <a:ext cx="9144000" cy="48351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 flipH="1">
            <a:off x="7215047" y="4659982"/>
            <a:ext cx="1928953" cy="483518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图片包含 屏幕截图, 文字, 名片&#10;&#10;描述已自动生成">
            <a:extLst>
              <a:ext uri="{FF2B5EF4-FFF2-40B4-BE49-F238E27FC236}">
                <a16:creationId xmlns:a16="http://schemas.microsoft.com/office/drawing/2014/main" id="{3AA997BB-0E81-4428-9138-40A7B216ADD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16278"/>
            <a:ext cx="3068122" cy="39868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3244813-B4DA-4851-928E-C474BAEB4C75}"/>
              </a:ext>
            </a:extLst>
          </p:cNvPr>
          <p:cNvSpPr txBox="1"/>
          <p:nvPr/>
        </p:nvSpPr>
        <p:spPr>
          <a:xfrm>
            <a:off x="4435107" y="213970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Package</a:t>
            </a:r>
            <a:r>
              <a:rPr lang="en-GB" i="1" dirty="0">
                <a:solidFill>
                  <a:schemeClr val="bg1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PyDictionary</a:t>
            </a:r>
            <a:r>
              <a:rPr lang="en-GB" i="1" dirty="0">
                <a:solidFill>
                  <a:schemeClr val="bg1"/>
                </a:solidFill>
              </a:rPr>
              <a:t>() provides this function. It is simple!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73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3"/>
          <p:cNvSpPr txBox="1">
            <a:spLocks/>
          </p:cNvSpPr>
          <p:nvPr/>
        </p:nvSpPr>
        <p:spPr>
          <a:xfrm>
            <a:off x="-413120" y="-2839"/>
            <a:ext cx="8576075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E. Auto-complete from historical records</a:t>
            </a:r>
            <a:endParaRPr lang="en-US" sz="2800" b="1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4659982"/>
            <a:ext cx="9144000" cy="48351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 flipH="1">
            <a:off x="7215047" y="4659982"/>
            <a:ext cx="1928953" cy="483518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244813-B4DA-4851-928E-C474BAEB4C75}"/>
              </a:ext>
            </a:extLst>
          </p:cNvPr>
          <p:cNvSpPr txBox="1"/>
          <p:nvPr/>
        </p:nvSpPr>
        <p:spPr>
          <a:xfrm>
            <a:off x="3874917" y="2382885"/>
            <a:ext cx="543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</a:rPr>
              <a:t>&lt;form method="POST" autocomplete="on" &gt;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图片 8" descr="图片包含 屏幕截图&#10;&#10;描述已自动生成">
            <a:extLst>
              <a:ext uri="{FF2B5EF4-FFF2-40B4-BE49-F238E27FC236}">
                <a16:creationId xmlns:a16="http://schemas.microsoft.com/office/drawing/2014/main" id="{F87DD1C2-0B1D-4A82-9AA3-60EEE21B51B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1"/>
          <a:stretch/>
        </p:blipFill>
        <p:spPr bwMode="auto">
          <a:xfrm>
            <a:off x="611560" y="808967"/>
            <a:ext cx="3095976" cy="3706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550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4" b="10584"/>
          <a:stretch>
            <a:fillRect/>
          </a:stretch>
        </p:blipFill>
        <p:spPr/>
      </p:pic>
      <p:sp>
        <p:nvSpPr>
          <p:cNvPr id="8" name="Rectangle 29"/>
          <p:cNvSpPr/>
          <p:nvPr/>
        </p:nvSpPr>
        <p:spPr>
          <a:xfrm>
            <a:off x="0" y="0"/>
            <a:ext cx="9164396" cy="5143500"/>
          </a:xfrm>
          <a:prstGeom prst="rect">
            <a:avLst/>
          </a:prstGeom>
          <a:solidFill>
            <a:schemeClr val="tx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BA73ECCC-4009-4199-A4C4-5E7B3E083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70211"/>
              </p:ext>
            </p:extLst>
          </p:nvPr>
        </p:nvGraphicFramePr>
        <p:xfrm>
          <a:off x="323528" y="1491630"/>
          <a:ext cx="8543113" cy="18722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0531">
                  <a:extLst>
                    <a:ext uri="{9D8B030D-6E8A-4147-A177-3AD203B41FA5}">
                      <a16:colId xmlns:a16="http://schemas.microsoft.com/office/drawing/2014/main" val="2254352978"/>
                    </a:ext>
                  </a:extLst>
                </a:gridCol>
                <a:gridCol w="6592582">
                  <a:extLst>
                    <a:ext uri="{9D8B030D-6E8A-4147-A177-3AD203B41FA5}">
                      <a16:colId xmlns:a16="http://schemas.microsoft.com/office/drawing/2014/main" val="3487846764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r>
                        <a:rPr lang="en-GB" sz="1700" dirty="0"/>
                        <a:t>NAME</a:t>
                      </a:r>
                      <a:endParaRPr lang="en-US" sz="1700" dirty="0"/>
                    </a:p>
                  </a:txBody>
                  <a:tcPr marL="115410" marR="115410" marT="57705" marB="57705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CONTRIBUTION</a:t>
                      </a:r>
                      <a:endParaRPr lang="en-US" sz="1700" dirty="0"/>
                    </a:p>
                  </a:txBody>
                  <a:tcPr marL="115410" marR="115410" marT="57705" marB="57705"/>
                </a:tc>
                <a:extLst>
                  <a:ext uri="{0D108BD9-81ED-4DB2-BD59-A6C34878D82A}">
                    <a16:rowId xmlns:a16="http://schemas.microsoft.com/office/drawing/2014/main" val="11518560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GB" sz="1700" dirty="0"/>
                        <a:t>QIU </a:t>
                      </a:r>
                      <a:r>
                        <a:rPr lang="en-GB" sz="1700" dirty="0" err="1"/>
                        <a:t>Yaowen</a:t>
                      </a:r>
                      <a:endParaRPr lang="en-US" sz="1700" dirty="0"/>
                    </a:p>
                  </a:txBody>
                  <a:tcPr marL="115410" marR="115410" marT="57705" marB="57705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Crawling programme, python index, Django servers, HTML</a:t>
                      </a:r>
                      <a:endParaRPr lang="en-US" sz="1700" dirty="0"/>
                    </a:p>
                  </a:txBody>
                  <a:tcPr marL="115410" marR="115410" marT="57705" marB="57705"/>
                </a:tc>
                <a:extLst>
                  <a:ext uri="{0D108BD9-81ED-4DB2-BD59-A6C34878D82A}">
                    <a16:rowId xmlns:a16="http://schemas.microsoft.com/office/drawing/2014/main" val="41286988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GB" sz="1700" dirty="0"/>
                        <a:t>QIAO Heng</a:t>
                      </a:r>
                      <a:endParaRPr lang="en-US" sz="1700" dirty="0"/>
                    </a:p>
                  </a:txBody>
                  <a:tcPr marL="115410" marR="115410" marT="57705" marB="57705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Crawling debug, Hadoop index, HTML</a:t>
                      </a:r>
                      <a:endParaRPr lang="en-US" sz="1700" dirty="0"/>
                    </a:p>
                  </a:txBody>
                  <a:tcPr marL="115410" marR="115410" marT="57705" marB="57705"/>
                </a:tc>
                <a:extLst>
                  <a:ext uri="{0D108BD9-81ED-4DB2-BD59-A6C34878D82A}">
                    <a16:rowId xmlns:a16="http://schemas.microsoft.com/office/drawing/2014/main" val="247069963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GB" sz="1700" dirty="0"/>
                        <a:t>WU </a:t>
                      </a:r>
                      <a:r>
                        <a:rPr lang="en-GB" sz="1700" dirty="0" err="1"/>
                        <a:t>Xiaoxuan</a:t>
                      </a:r>
                      <a:endParaRPr lang="en-US" sz="1700" dirty="0"/>
                    </a:p>
                  </a:txBody>
                  <a:tcPr marL="115410" marR="115410" marT="57705" marB="57705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Crawling debug, Lucene index, HTML</a:t>
                      </a:r>
                      <a:endParaRPr lang="en-US" sz="1700" dirty="0"/>
                    </a:p>
                  </a:txBody>
                  <a:tcPr marL="115410" marR="115410" marT="57705" marB="57705"/>
                </a:tc>
                <a:extLst>
                  <a:ext uri="{0D108BD9-81ED-4DB2-BD59-A6C34878D82A}">
                    <a16:rowId xmlns:a16="http://schemas.microsoft.com/office/drawing/2014/main" val="11920272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75CFBDD4-70FB-4078-8A49-7E097E58B205}"/>
              </a:ext>
            </a:extLst>
          </p:cNvPr>
          <p:cNvSpPr txBox="1"/>
          <p:nvPr/>
        </p:nvSpPr>
        <p:spPr>
          <a:xfrm>
            <a:off x="282187" y="180677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2"/>
                </a:solidFill>
              </a:rPr>
              <a:t>Contribution LIST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21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4" b="10584"/>
          <a:stretch>
            <a:fillRect/>
          </a:stretch>
        </p:blipFill>
        <p:spPr/>
      </p:pic>
      <p:sp>
        <p:nvSpPr>
          <p:cNvPr id="8" name="Rectangle 29"/>
          <p:cNvSpPr/>
          <p:nvPr/>
        </p:nvSpPr>
        <p:spPr>
          <a:xfrm>
            <a:off x="0" y="0"/>
            <a:ext cx="9164396" cy="5143500"/>
          </a:xfrm>
          <a:prstGeom prst="rect">
            <a:avLst/>
          </a:prstGeom>
          <a:solidFill>
            <a:schemeClr val="tx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4329407" y="961541"/>
            <a:ext cx="362891" cy="372025"/>
          </a:xfrm>
          <a:custGeom>
            <a:avLst/>
            <a:gdLst>
              <a:gd name="T0" fmla="*/ 121 w 417"/>
              <a:gd name="T1" fmla="*/ 94 h 426"/>
              <a:gd name="T2" fmla="*/ 85 w 417"/>
              <a:gd name="T3" fmla="*/ 341 h 426"/>
              <a:gd name="T4" fmla="*/ 332 w 417"/>
              <a:gd name="T5" fmla="*/ 305 h 426"/>
              <a:gd name="T6" fmla="*/ 267 w 417"/>
              <a:gd name="T7" fmla="*/ 159 h 426"/>
              <a:gd name="T8" fmla="*/ 121 w 417"/>
              <a:gd name="T9" fmla="*/ 94 h 426"/>
              <a:gd name="T10" fmla="*/ 306 w 417"/>
              <a:gd name="T11" fmla="*/ 286 h 426"/>
              <a:gd name="T12" fmla="*/ 199 w 417"/>
              <a:gd name="T13" fmla="*/ 227 h 426"/>
              <a:gd name="T14" fmla="*/ 140 w 417"/>
              <a:gd name="T15" fmla="*/ 120 h 426"/>
              <a:gd name="T16" fmla="*/ 247 w 417"/>
              <a:gd name="T17" fmla="*/ 179 h 426"/>
              <a:gd name="T18" fmla="*/ 306 w 417"/>
              <a:gd name="T19" fmla="*/ 286 h 426"/>
              <a:gd name="T20" fmla="*/ 309 w 417"/>
              <a:gd name="T21" fmla="*/ 128 h 426"/>
              <a:gd name="T22" fmla="*/ 323 w 417"/>
              <a:gd name="T23" fmla="*/ 122 h 426"/>
              <a:gd name="T24" fmla="*/ 361 w 417"/>
              <a:gd name="T25" fmla="*/ 84 h 426"/>
              <a:gd name="T26" fmla="*/ 361 w 417"/>
              <a:gd name="T27" fmla="*/ 56 h 426"/>
              <a:gd name="T28" fmla="*/ 333 w 417"/>
              <a:gd name="T29" fmla="*/ 56 h 426"/>
              <a:gd name="T30" fmla="*/ 295 w 417"/>
              <a:gd name="T31" fmla="*/ 94 h 426"/>
              <a:gd name="T32" fmla="*/ 295 w 417"/>
              <a:gd name="T33" fmla="*/ 122 h 426"/>
              <a:gd name="T34" fmla="*/ 309 w 417"/>
              <a:gd name="T35" fmla="*/ 128 h 426"/>
              <a:gd name="T36" fmla="*/ 237 w 417"/>
              <a:gd name="T37" fmla="*/ 79 h 426"/>
              <a:gd name="T38" fmla="*/ 247 w 417"/>
              <a:gd name="T39" fmla="*/ 81 h 426"/>
              <a:gd name="T40" fmla="*/ 264 w 417"/>
              <a:gd name="T41" fmla="*/ 71 h 426"/>
              <a:gd name="T42" fmla="*/ 286 w 417"/>
              <a:gd name="T43" fmla="*/ 33 h 426"/>
              <a:gd name="T44" fmla="*/ 278 w 417"/>
              <a:gd name="T45" fmla="*/ 5 h 426"/>
              <a:gd name="T46" fmla="*/ 251 w 417"/>
              <a:gd name="T47" fmla="*/ 13 h 426"/>
              <a:gd name="T48" fmla="*/ 229 w 417"/>
              <a:gd name="T49" fmla="*/ 52 h 426"/>
              <a:gd name="T50" fmla="*/ 237 w 417"/>
              <a:gd name="T51" fmla="*/ 79 h 426"/>
              <a:gd name="T52" fmla="*/ 412 w 417"/>
              <a:gd name="T53" fmla="*/ 139 h 426"/>
              <a:gd name="T54" fmla="*/ 385 w 417"/>
              <a:gd name="T55" fmla="*/ 131 h 426"/>
              <a:gd name="T56" fmla="*/ 346 w 417"/>
              <a:gd name="T57" fmla="*/ 153 h 426"/>
              <a:gd name="T58" fmla="*/ 338 w 417"/>
              <a:gd name="T59" fmla="*/ 180 h 426"/>
              <a:gd name="T60" fmla="*/ 356 w 417"/>
              <a:gd name="T61" fmla="*/ 190 h 426"/>
              <a:gd name="T62" fmla="*/ 366 w 417"/>
              <a:gd name="T63" fmla="*/ 188 h 426"/>
              <a:gd name="T64" fmla="*/ 404 w 417"/>
              <a:gd name="T65" fmla="*/ 166 h 426"/>
              <a:gd name="T66" fmla="*/ 412 w 417"/>
              <a:gd name="T67" fmla="*/ 139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7" h="426">
                <a:moveTo>
                  <a:pt x="121" y="94"/>
                </a:moveTo>
                <a:cubicBezTo>
                  <a:pt x="98" y="116"/>
                  <a:pt x="0" y="256"/>
                  <a:pt x="85" y="341"/>
                </a:cubicBezTo>
                <a:cubicBezTo>
                  <a:pt x="170" y="426"/>
                  <a:pt x="309" y="328"/>
                  <a:pt x="332" y="305"/>
                </a:cubicBezTo>
                <a:cubicBezTo>
                  <a:pt x="354" y="283"/>
                  <a:pt x="325" y="217"/>
                  <a:pt x="267" y="159"/>
                </a:cubicBezTo>
                <a:cubicBezTo>
                  <a:pt x="209" y="101"/>
                  <a:pt x="143" y="72"/>
                  <a:pt x="121" y="94"/>
                </a:cubicBezTo>
                <a:close/>
                <a:moveTo>
                  <a:pt x="306" y="286"/>
                </a:moveTo>
                <a:cubicBezTo>
                  <a:pt x="299" y="292"/>
                  <a:pt x="248" y="277"/>
                  <a:pt x="199" y="227"/>
                </a:cubicBezTo>
                <a:cubicBezTo>
                  <a:pt x="149" y="178"/>
                  <a:pt x="134" y="127"/>
                  <a:pt x="140" y="120"/>
                </a:cubicBezTo>
                <a:cubicBezTo>
                  <a:pt x="147" y="113"/>
                  <a:pt x="198" y="129"/>
                  <a:pt x="247" y="179"/>
                </a:cubicBezTo>
                <a:cubicBezTo>
                  <a:pt x="297" y="228"/>
                  <a:pt x="313" y="279"/>
                  <a:pt x="306" y="286"/>
                </a:cubicBezTo>
                <a:close/>
                <a:moveTo>
                  <a:pt x="309" y="128"/>
                </a:moveTo>
                <a:cubicBezTo>
                  <a:pt x="314" y="128"/>
                  <a:pt x="319" y="126"/>
                  <a:pt x="323" y="122"/>
                </a:cubicBezTo>
                <a:cubicBezTo>
                  <a:pt x="361" y="84"/>
                  <a:pt x="361" y="84"/>
                  <a:pt x="361" y="84"/>
                </a:cubicBezTo>
                <a:cubicBezTo>
                  <a:pt x="369" y="76"/>
                  <a:pt x="369" y="64"/>
                  <a:pt x="361" y="56"/>
                </a:cubicBezTo>
                <a:cubicBezTo>
                  <a:pt x="353" y="48"/>
                  <a:pt x="341" y="48"/>
                  <a:pt x="333" y="56"/>
                </a:cubicBezTo>
                <a:cubicBezTo>
                  <a:pt x="295" y="94"/>
                  <a:pt x="295" y="94"/>
                  <a:pt x="295" y="94"/>
                </a:cubicBezTo>
                <a:cubicBezTo>
                  <a:pt x="287" y="102"/>
                  <a:pt x="287" y="115"/>
                  <a:pt x="295" y="122"/>
                </a:cubicBezTo>
                <a:cubicBezTo>
                  <a:pt x="299" y="126"/>
                  <a:pt x="304" y="128"/>
                  <a:pt x="309" y="128"/>
                </a:cubicBezTo>
                <a:close/>
                <a:moveTo>
                  <a:pt x="237" y="79"/>
                </a:moveTo>
                <a:cubicBezTo>
                  <a:pt x="240" y="81"/>
                  <a:pt x="243" y="81"/>
                  <a:pt x="247" y="81"/>
                </a:cubicBezTo>
                <a:cubicBezTo>
                  <a:pt x="254" y="81"/>
                  <a:pt x="260" y="78"/>
                  <a:pt x="264" y="71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23"/>
                  <a:pt x="288" y="11"/>
                  <a:pt x="278" y="5"/>
                </a:cubicBezTo>
                <a:cubicBezTo>
                  <a:pt x="268" y="0"/>
                  <a:pt x="256" y="3"/>
                  <a:pt x="251" y="13"/>
                </a:cubicBezTo>
                <a:cubicBezTo>
                  <a:pt x="229" y="52"/>
                  <a:pt x="229" y="52"/>
                  <a:pt x="229" y="52"/>
                </a:cubicBezTo>
                <a:cubicBezTo>
                  <a:pt x="224" y="61"/>
                  <a:pt x="227" y="73"/>
                  <a:pt x="237" y="79"/>
                </a:cubicBezTo>
                <a:close/>
                <a:moveTo>
                  <a:pt x="412" y="139"/>
                </a:moveTo>
                <a:cubicBezTo>
                  <a:pt x="406" y="129"/>
                  <a:pt x="394" y="126"/>
                  <a:pt x="385" y="131"/>
                </a:cubicBezTo>
                <a:cubicBezTo>
                  <a:pt x="346" y="153"/>
                  <a:pt x="346" y="153"/>
                  <a:pt x="346" y="153"/>
                </a:cubicBezTo>
                <a:cubicBezTo>
                  <a:pt x="336" y="158"/>
                  <a:pt x="333" y="171"/>
                  <a:pt x="338" y="180"/>
                </a:cubicBezTo>
                <a:cubicBezTo>
                  <a:pt x="342" y="187"/>
                  <a:pt x="349" y="190"/>
                  <a:pt x="356" y="190"/>
                </a:cubicBezTo>
                <a:cubicBezTo>
                  <a:pt x="359" y="190"/>
                  <a:pt x="363" y="190"/>
                  <a:pt x="366" y="188"/>
                </a:cubicBezTo>
                <a:cubicBezTo>
                  <a:pt x="404" y="166"/>
                  <a:pt x="404" y="166"/>
                  <a:pt x="404" y="166"/>
                </a:cubicBezTo>
                <a:cubicBezTo>
                  <a:pt x="414" y="161"/>
                  <a:pt x="417" y="149"/>
                  <a:pt x="412" y="1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749106" y="3768495"/>
            <a:ext cx="357378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892290" y="1147553"/>
            <a:ext cx="72008" cy="720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67944" y="1147553"/>
            <a:ext cx="72008" cy="720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3031" y="1462467"/>
            <a:ext cx="491833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11500" b="1" dirty="0">
                <a:solidFill>
                  <a:schemeClr val="bg2"/>
                </a:solidFill>
                <a:cs typeface="+mn-ea"/>
                <a:sym typeface="+mn-lt"/>
              </a:rPr>
              <a:t>D</a:t>
            </a:r>
            <a:r>
              <a:rPr lang="en-US" altLang="zh-CN" sz="11500" b="1" dirty="0">
                <a:solidFill>
                  <a:schemeClr val="bg2"/>
                </a:solidFill>
                <a:cs typeface="+mn-ea"/>
                <a:sym typeface="+mn-lt"/>
              </a:rPr>
              <a:t>EMO</a:t>
            </a:r>
            <a:endParaRPr lang="zh-CN" altLang="en-US" dirty="0">
              <a:solidFill>
                <a:schemeClr val="bg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836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32488" y="627534"/>
            <a:ext cx="2376264" cy="28083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1674728" y="3049794"/>
            <a:ext cx="15766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842641" y="691657"/>
            <a:ext cx="108395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accent1"/>
                </a:solidFill>
                <a:cs typeface="+mn-ea"/>
                <a:sym typeface="+mn-lt"/>
              </a:rPr>
              <a:t>1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8" name="Title 13"/>
          <p:cNvSpPr txBox="1">
            <a:spLocks/>
          </p:cNvSpPr>
          <p:nvPr/>
        </p:nvSpPr>
        <p:spPr>
          <a:xfrm>
            <a:off x="1361716" y="2491652"/>
            <a:ext cx="2202673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Text Files Collection</a:t>
            </a:r>
          </a:p>
        </p:txBody>
      </p:sp>
      <p:sp>
        <p:nvSpPr>
          <p:cNvPr id="20" name="乘号 19"/>
          <p:cNvSpPr/>
          <p:nvPr/>
        </p:nvSpPr>
        <p:spPr>
          <a:xfrm>
            <a:off x="2087078" y="2269643"/>
            <a:ext cx="180827" cy="196361"/>
          </a:xfrm>
          <a:prstGeom prst="mathMultiply">
            <a:avLst>
              <a:gd name="adj1" fmla="val 6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乘号 25"/>
          <p:cNvSpPr/>
          <p:nvPr/>
        </p:nvSpPr>
        <p:spPr>
          <a:xfrm>
            <a:off x="2353260" y="2269643"/>
            <a:ext cx="180827" cy="196361"/>
          </a:xfrm>
          <a:prstGeom prst="mathMultiply">
            <a:avLst>
              <a:gd name="adj1" fmla="val 6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乘号 39"/>
          <p:cNvSpPr/>
          <p:nvPr/>
        </p:nvSpPr>
        <p:spPr>
          <a:xfrm>
            <a:off x="2619442" y="2269643"/>
            <a:ext cx="180827" cy="196361"/>
          </a:xfrm>
          <a:prstGeom prst="mathMultiply">
            <a:avLst>
              <a:gd name="adj1" fmla="val 6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44008" y="2610020"/>
            <a:ext cx="3767547" cy="102218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chemeClr val="bg2">
                    <a:lumMod val="95000"/>
                  </a:schemeClr>
                </a:solidFill>
                <a:cs typeface="+mn-ea"/>
                <a:sym typeface="+mn-lt"/>
              </a:rPr>
              <a:t>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4523123" y="2635668"/>
            <a:ext cx="0" cy="2507832"/>
          </a:xfrm>
          <a:prstGeom prst="line">
            <a:avLst/>
          </a:prstGeom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3"/>
          <p:cNvSpPr txBox="1">
            <a:spLocks/>
          </p:cNvSpPr>
          <p:nvPr/>
        </p:nvSpPr>
        <p:spPr>
          <a:xfrm>
            <a:off x="-396552" y="0"/>
            <a:ext cx="4320480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Project Gutenberg</a:t>
            </a:r>
          </a:p>
        </p:txBody>
      </p:sp>
      <p:sp>
        <p:nvSpPr>
          <p:cNvPr id="32" name="Title 13"/>
          <p:cNvSpPr txBox="1">
            <a:spLocks/>
          </p:cNvSpPr>
          <p:nvPr/>
        </p:nvSpPr>
        <p:spPr>
          <a:xfrm>
            <a:off x="5292080" y="1851670"/>
            <a:ext cx="4680520" cy="57902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·Library of over 60,000 free eBooks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·</a:t>
            </a:r>
            <a:r>
              <a:rPr lang="en-GB" altLang="zh-CN" sz="1400" b="1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Licensed and Legal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·Easy to download</a:t>
            </a:r>
          </a:p>
          <a:p>
            <a:endParaRPr lang="en-US" altLang="zh-CN" sz="1800" b="1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4659982"/>
            <a:ext cx="9144000" cy="48351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 flipH="1">
            <a:off x="7215047" y="4659982"/>
            <a:ext cx="1928953" cy="483518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图片包含 屏幕截图&#10;&#10;描述已自动生成">
            <a:extLst>
              <a:ext uri="{FF2B5EF4-FFF2-40B4-BE49-F238E27FC236}">
                <a16:creationId xmlns:a16="http://schemas.microsoft.com/office/drawing/2014/main" id="{E933AC45-3BFB-4C95-B68B-C35A2346B96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3149"/>
            <a:ext cx="4722040" cy="259228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F7EFD79-42DD-4562-AF42-47120458EE95}"/>
              </a:ext>
            </a:extLst>
          </p:cNvPr>
          <p:cNvSpPr txBox="1"/>
          <p:nvPr/>
        </p:nvSpPr>
        <p:spPr>
          <a:xfrm>
            <a:off x="1331640" y="4015710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http://www.gutenberg.org/</a:t>
            </a:r>
            <a:endParaRPr lang="en-US" sz="1200" i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1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3"/>
          <p:cNvSpPr txBox="1">
            <a:spLocks/>
          </p:cNvSpPr>
          <p:nvPr/>
        </p:nvSpPr>
        <p:spPr>
          <a:xfrm>
            <a:off x="-972616" y="0"/>
            <a:ext cx="4320480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URL resolve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4659982"/>
            <a:ext cx="9144000" cy="48351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 flipH="1">
            <a:off x="7215047" y="4659982"/>
            <a:ext cx="1928953" cy="483518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图片包含 文字, 屏幕截图&#10;&#10;描述已自动生成">
            <a:extLst>
              <a:ext uri="{FF2B5EF4-FFF2-40B4-BE49-F238E27FC236}">
                <a16:creationId xmlns:a16="http://schemas.microsoft.com/office/drawing/2014/main" id="{15452E12-6342-4754-9A87-70AC5E38938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39502"/>
            <a:ext cx="2516947" cy="401126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5312D7A-A724-48E0-B936-76A801AE452F}"/>
              </a:ext>
            </a:extLst>
          </p:cNvPr>
          <p:cNvSpPr/>
          <p:nvPr/>
        </p:nvSpPr>
        <p:spPr>
          <a:xfrm>
            <a:off x="251520" y="1635646"/>
            <a:ext cx="4572000" cy="11348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4"/>
              </a:rPr>
              <a:t>http://www.gutenberg.org/cache/epub/29450/pg29450.txt</a:t>
            </a:r>
            <a:endParaRPr lang="en-US" sz="2400" b="1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E05D17F5-1D89-4278-991F-373E845DA78C}"/>
              </a:ext>
            </a:extLst>
          </p:cNvPr>
          <p:cNvSpPr/>
          <p:nvPr/>
        </p:nvSpPr>
        <p:spPr>
          <a:xfrm>
            <a:off x="5004048" y="2031151"/>
            <a:ext cx="720080" cy="32457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FB7B4EA-E87C-4A22-97FB-B2630D0F7536}"/>
              </a:ext>
            </a:extLst>
          </p:cNvPr>
          <p:cNvSpPr/>
          <p:nvPr/>
        </p:nvSpPr>
        <p:spPr>
          <a:xfrm>
            <a:off x="971600" y="2355726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7818586-951B-40CA-A6F9-856BA5639075}"/>
              </a:ext>
            </a:extLst>
          </p:cNvPr>
          <p:cNvSpPr/>
          <p:nvPr/>
        </p:nvSpPr>
        <p:spPr>
          <a:xfrm>
            <a:off x="2168624" y="2340881"/>
            <a:ext cx="86409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0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3"/>
          <p:cNvSpPr txBox="1">
            <a:spLocks/>
          </p:cNvSpPr>
          <p:nvPr/>
        </p:nvSpPr>
        <p:spPr>
          <a:xfrm>
            <a:off x="-756592" y="0"/>
            <a:ext cx="4320480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Web crawlers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4659982"/>
            <a:ext cx="9144000" cy="48351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 flipH="1">
            <a:off x="7215047" y="4659982"/>
            <a:ext cx="1928953" cy="483518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65DA9E4-1EC9-44B3-9708-11BD0F482B3B}"/>
              </a:ext>
            </a:extLst>
          </p:cNvPr>
          <p:cNvSpPr/>
          <p:nvPr/>
        </p:nvSpPr>
        <p:spPr>
          <a:xfrm>
            <a:off x="3789693" y="421537"/>
            <a:ext cx="1368152" cy="360040"/>
          </a:xfrm>
          <a:prstGeom prst="roundRect">
            <a:avLst/>
          </a:prstGeom>
          <a:noFill/>
          <a:ln>
            <a:solidFill>
              <a:srgbClr val="A80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__main__</a:t>
            </a:r>
            <a:endParaRPr 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81EDF7A-3D6B-49E6-B29A-C98AE1B93446}"/>
              </a:ext>
            </a:extLst>
          </p:cNvPr>
          <p:cNvSpPr/>
          <p:nvPr/>
        </p:nvSpPr>
        <p:spPr>
          <a:xfrm>
            <a:off x="1408548" y="1932454"/>
            <a:ext cx="1728192" cy="360040"/>
          </a:xfrm>
          <a:prstGeom prst="roundRect">
            <a:avLst/>
          </a:prstGeom>
          <a:noFill/>
          <a:ln>
            <a:solidFill>
              <a:srgbClr val="A80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read_title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446426E-4947-4AC8-A589-0577EAD39D5F}"/>
              </a:ext>
            </a:extLst>
          </p:cNvPr>
          <p:cNvSpPr/>
          <p:nvPr/>
        </p:nvSpPr>
        <p:spPr>
          <a:xfrm>
            <a:off x="5629780" y="1932454"/>
            <a:ext cx="2304256" cy="360040"/>
          </a:xfrm>
          <a:prstGeom prst="roundRect">
            <a:avLst/>
          </a:prstGeom>
          <a:noFill/>
          <a:ln>
            <a:solidFill>
              <a:srgbClr val="A80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read_pagehtml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5019C4A-1508-4933-938C-3A50266B71C3}"/>
              </a:ext>
            </a:extLst>
          </p:cNvPr>
          <p:cNvSpPr/>
          <p:nvPr/>
        </p:nvSpPr>
        <p:spPr>
          <a:xfrm>
            <a:off x="3627675" y="1199626"/>
            <a:ext cx="1692188" cy="360040"/>
          </a:xfrm>
          <a:prstGeom prst="roundRect">
            <a:avLst/>
          </a:prstGeom>
          <a:noFill/>
          <a:ln>
            <a:solidFill>
              <a:srgbClr val="A80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Download(</a:t>
            </a:r>
            <a:r>
              <a:rPr lang="en-GB" dirty="0" err="1"/>
              <a:t>i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26D9FF4-6EA5-4D2A-ADBC-E5AD670B4CF1}"/>
              </a:ext>
            </a:extLst>
          </p:cNvPr>
          <p:cNvSpPr/>
          <p:nvPr/>
        </p:nvSpPr>
        <p:spPr>
          <a:xfrm>
            <a:off x="3113021" y="2922749"/>
            <a:ext cx="2880320" cy="648072"/>
          </a:xfrm>
          <a:prstGeom prst="roundRect">
            <a:avLst/>
          </a:prstGeom>
          <a:noFill/>
          <a:ln>
            <a:solidFill>
              <a:srgbClr val="A80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storageToLocalFiles</a:t>
            </a:r>
            <a:r>
              <a:rPr lang="en-GB" dirty="0"/>
              <a:t>(</a:t>
            </a:r>
            <a:r>
              <a:rPr lang="en-GB" dirty="0" err="1"/>
              <a:t>storagePath</a:t>
            </a:r>
            <a:r>
              <a:rPr lang="en-GB" dirty="0"/>
              <a:t>, data)</a:t>
            </a:r>
            <a:endParaRPr 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C52931F-0F75-4803-AABF-074DDC91BE29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4473769" y="781577"/>
            <a:ext cx="0" cy="418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11F513-2E53-4F86-A50E-DC6DEE8BCC2A}"/>
              </a:ext>
            </a:extLst>
          </p:cNvPr>
          <p:cNvCxnSpPr>
            <a:cxnSpLocks/>
            <a:stCxn id="15" idx="1"/>
            <a:endCxn id="12" idx="0"/>
          </p:cNvCxnSpPr>
          <p:nvPr/>
        </p:nvCxnSpPr>
        <p:spPr>
          <a:xfrm flipH="1">
            <a:off x="2272644" y="1379646"/>
            <a:ext cx="1355031" cy="55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69275EB-EF83-4644-B25C-1A9343952653}"/>
              </a:ext>
            </a:extLst>
          </p:cNvPr>
          <p:cNvCxnSpPr>
            <a:cxnSpLocks/>
            <a:stCxn id="15" idx="3"/>
            <a:endCxn id="13" idx="0"/>
          </p:cNvCxnSpPr>
          <p:nvPr/>
        </p:nvCxnSpPr>
        <p:spPr>
          <a:xfrm>
            <a:off x="5319863" y="1379646"/>
            <a:ext cx="1462045" cy="55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AB24DB5-1F6A-4D48-B8DA-DFC50E2EE24E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2272644" y="2292494"/>
            <a:ext cx="2280537" cy="63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B2A356E-7973-44A1-A361-C31DA93B8F6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4553181" y="2292494"/>
            <a:ext cx="2228727" cy="63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A9D5890-9428-4DAD-B878-184B04FD8103}"/>
              </a:ext>
            </a:extLst>
          </p:cNvPr>
          <p:cNvSpPr txBox="1"/>
          <p:nvPr/>
        </p:nvSpPr>
        <p:spPr>
          <a:xfrm>
            <a:off x="4553181" y="822101"/>
            <a:ext cx="1886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A loop to call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00AD4C9-1D41-407A-8982-B0E8AFBDC023}"/>
              </a:ext>
            </a:extLst>
          </p:cNvPr>
          <p:cNvSpPr txBox="1"/>
          <p:nvPr/>
        </p:nvSpPr>
        <p:spPr>
          <a:xfrm>
            <a:off x="3627675" y="2344987"/>
            <a:ext cx="2053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Data Aggregation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462ED3E5-730E-4629-B07B-D8C0200E4095}"/>
              </a:ext>
            </a:extLst>
          </p:cNvPr>
          <p:cNvSpPr/>
          <p:nvPr/>
        </p:nvSpPr>
        <p:spPr>
          <a:xfrm>
            <a:off x="3113021" y="4011910"/>
            <a:ext cx="2880320" cy="648072"/>
          </a:xfrm>
          <a:prstGeom prst="roundRect">
            <a:avLst/>
          </a:prstGeom>
          <a:noFill/>
          <a:ln>
            <a:solidFill>
              <a:srgbClr val="A80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 = 649 text files(.txt)</a:t>
            </a:r>
            <a:endParaRPr 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FEB8D63-F9A6-472B-9D64-32D63C235D7F}"/>
              </a:ext>
            </a:extLst>
          </p:cNvPr>
          <p:cNvCxnSpPr>
            <a:cxnSpLocks/>
            <a:stCxn id="16" idx="2"/>
            <a:endCxn id="61" idx="0"/>
          </p:cNvCxnSpPr>
          <p:nvPr/>
        </p:nvCxnSpPr>
        <p:spPr>
          <a:xfrm>
            <a:off x="4553181" y="3570821"/>
            <a:ext cx="0" cy="441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0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52047" y="0"/>
            <a:ext cx="4716016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6563" y="665148"/>
            <a:ext cx="3744416" cy="4768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Content Placeholder 2"/>
          <p:cNvSpPr txBox="1">
            <a:spLocks/>
          </p:cNvSpPr>
          <p:nvPr/>
        </p:nvSpPr>
        <p:spPr>
          <a:xfrm>
            <a:off x="1791962" y="3184788"/>
            <a:ext cx="2069202" cy="49708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6" name="Content Placeholder 2"/>
          <p:cNvSpPr txBox="1">
            <a:spLocks/>
          </p:cNvSpPr>
          <p:nvPr/>
        </p:nvSpPr>
        <p:spPr>
          <a:xfrm>
            <a:off x="5081009" y="1378535"/>
            <a:ext cx="3719704" cy="238642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bg2">
                    <a:lumMod val="95000"/>
                  </a:schemeClr>
                </a:solidFill>
                <a:cs typeface="+mn-ea"/>
                <a:sym typeface="+mn-lt"/>
              </a:rPr>
              <a:t>URLError</a:t>
            </a:r>
            <a:r>
              <a:rPr lang="en-US" sz="1600" dirty="0">
                <a:solidFill>
                  <a:schemeClr val="bg2">
                    <a:lumMod val="95000"/>
                  </a:schemeClr>
                </a:solidFill>
                <a:cs typeface="+mn-ea"/>
                <a:sym typeface="+mn-lt"/>
              </a:rPr>
              <a:t>(err) </a:t>
            </a:r>
            <a:r>
              <a:rPr lang="en-US" sz="1600" dirty="0" err="1">
                <a:solidFill>
                  <a:schemeClr val="bg2">
                    <a:lumMod val="95000"/>
                  </a:schemeClr>
                </a:solidFill>
                <a:cs typeface="+mn-ea"/>
                <a:sym typeface="+mn-lt"/>
              </a:rPr>
              <a:t>URLError:urlopen</a:t>
            </a:r>
            <a:r>
              <a:rPr lang="en-US" sz="1600" dirty="0">
                <a:solidFill>
                  <a:schemeClr val="bg2">
                    <a:lumMod val="95000"/>
                  </a:schemeClr>
                </a:solidFill>
                <a:cs typeface="+mn-ea"/>
                <a:sym typeface="+mn-lt"/>
              </a:rPr>
              <a:t> error [</a:t>
            </a:r>
            <a:r>
              <a:rPr lang="en-US" sz="1600" dirty="0" err="1">
                <a:solidFill>
                  <a:schemeClr val="bg2">
                    <a:lumMod val="95000"/>
                  </a:schemeClr>
                </a:solidFill>
                <a:cs typeface="+mn-ea"/>
                <a:sym typeface="+mn-lt"/>
              </a:rPr>
              <a:t>Errno</a:t>
            </a:r>
            <a:r>
              <a:rPr lang="en-US" sz="1600" dirty="0">
                <a:solidFill>
                  <a:schemeClr val="bg2">
                    <a:lumMod val="95000"/>
                  </a:schemeClr>
                </a:solidFill>
                <a:cs typeface="+mn-ea"/>
                <a:sym typeface="+mn-lt"/>
              </a:rPr>
              <a:t> 10060] :A connection attempt failed because the connected party did not properly respond after a period of time……</a:t>
            </a:r>
          </a:p>
        </p:txBody>
      </p:sp>
      <p:sp>
        <p:nvSpPr>
          <p:cNvPr id="22" name="Title 13"/>
          <p:cNvSpPr txBox="1">
            <a:spLocks/>
          </p:cNvSpPr>
          <p:nvPr/>
        </p:nvSpPr>
        <p:spPr>
          <a:xfrm>
            <a:off x="2267744" y="665148"/>
            <a:ext cx="4320480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    B</a:t>
            </a:r>
            <a:r>
              <a:rPr lang="en-US" sz="28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UG &amp; DEBUG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6A6CC75-3960-461C-8289-9FDE7D82723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2"/>
          <a:stretch/>
        </p:blipFill>
        <p:spPr bwMode="auto">
          <a:xfrm>
            <a:off x="343287" y="1342724"/>
            <a:ext cx="3748475" cy="23391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728F025-D74A-4025-9C2E-3E66E34A7900}"/>
              </a:ext>
            </a:extLst>
          </p:cNvPr>
          <p:cNvSpPr txBox="1"/>
          <p:nvPr/>
        </p:nvSpPr>
        <p:spPr>
          <a:xfrm>
            <a:off x="611560" y="410902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Write a cleaner programme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C7E047-5027-452E-A828-E0FFD7B93CF7}"/>
              </a:ext>
            </a:extLst>
          </p:cNvPr>
          <p:cNvSpPr txBox="1"/>
          <p:nvPr/>
        </p:nvSpPr>
        <p:spPr>
          <a:xfrm>
            <a:off x="5035431" y="3941168"/>
            <a:ext cx="3105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·</a:t>
            </a:r>
            <a:r>
              <a:rPr lang="en-GB" altLang="zh-CN" dirty="0">
                <a:solidFill>
                  <a:schemeClr val="bg2"/>
                </a:solidFill>
              </a:rPr>
              <a:t>Change the header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·</a:t>
            </a:r>
            <a:r>
              <a:rPr lang="en-GB" altLang="zh-CN" dirty="0">
                <a:solidFill>
                  <a:schemeClr val="bg2"/>
                </a:solidFill>
              </a:rPr>
              <a:t>Use exception mechanism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8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3"/>
          <p:cNvSpPr txBox="1">
            <a:spLocks/>
          </p:cNvSpPr>
          <p:nvPr/>
        </p:nvSpPr>
        <p:spPr>
          <a:xfrm>
            <a:off x="-324544" y="0"/>
            <a:ext cx="9001000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Some ideas about dynamic collection system</a:t>
            </a:r>
          </a:p>
        </p:txBody>
      </p:sp>
      <p:sp>
        <p:nvSpPr>
          <p:cNvPr id="32" name="Title 13"/>
          <p:cNvSpPr txBox="1">
            <a:spLocks/>
          </p:cNvSpPr>
          <p:nvPr/>
        </p:nvSpPr>
        <p:spPr>
          <a:xfrm>
            <a:off x="323528" y="2427734"/>
            <a:ext cx="10794859" cy="91370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altLang="zh-CN" sz="1400" b="1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List websites or sources that require dynamic data collection(social media, news, etc)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GB" altLang="zh-CN" sz="1400" b="1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altLang="zh-CN" sz="1400" b="1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Create a crawling programme for them specifically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GB" altLang="zh-CN" sz="1400" b="1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altLang="zh-CN" sz="1400" b="1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Set a timing programme in the back-end to start the crawling programme.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GB" altLang="zh-CN" sz="1400" b="1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altLang="zh-CN" sz="1400" b="1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Build the partial index for the new files every time after crawling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GB" altLang="zh-CN" sz="1400" b="1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altLang="zh-CN" sz="1400" b="1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Merge the partial index to the main index file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400" b="1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endParaRPr lang="en-US" altLang="zh-CN" sz="1800" b="1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4659982"/>
            <a:ext cx="9144000" cy="48351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 flipH="1">
            <a:off x="7215047" y="4659982"/>
            <a:ext cx="1928953" cy="483518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93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232488" y="627534"/>
            <a:ext cx="2376264" cy="28083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1674728" y="3049794"/>
            <a:ext cx="15766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842641" y="691657"/>
            <a:ext cx="108395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solidFill>
                  <a:schemeClr val="accent1"/>
                </a:solidFill>
                <a:cs typeface="+mn-ea"/>
                <a:sym typeface="+mn-lt"/>
              </a:rPr>
              <a:t>2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8" name="Title 13"/>
          <p:cNvSpPr txBox="1">
            <a:spLocks/>
          </p:cNvSpPr>
          <p:nvPr/>
        </p:nvSpPr>
        <p:spPr>
          <a:xfrm>
            <a:off x="1361716" y="2491652"/>
            <a:ext cx="2202673" cy="5371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sz="20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ndexing</a:t>
            </a:r>
            <a:r>
              <a:rPr 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and Ranking</a:t>
            </a:r>
          </a:p>
        </p:txBody>
      </p:sp>
      <p:sp>
        <p:nvSpPr>
          <p:cNvPr id="20" name="乘号 19"/>
          <p:cNvSpPr/>
          <p:nvPr/>
        </p:nvSpPr>
        <p:spPr>
          <a:xfrm>
            <a:off x="2087078" y="2269643"/>
            <a:ext cx="180827" cy="196361"/>
          </a:xfrm>
          <a:prstGeom prst="mathMultiply">
            <a:avLst>
              <a:gd name="adj1" fmla="val 6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乘号 25"/>
          <p:cNvSpPr/>
          <p:nvPr/>
        </p:nvSpPr>
        <p:spPr>
          <a:xfrm>
            <a:off x="2353260" y="2269643"/>
            <a:ext cx="180827" cy="196361"/>
          </a:xfrm>
          <a:prstGeom prst="mathMultiply">
            <a:avLst>
              <a:gd name="adj1" fmla="val 6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乘号 39"/>
          <p:cNvSpPr/>
          <p:nvPr/>
        </p:nvSpPr>
        <p:spPr>
          <a:xfrm>
            <a:off x="2619442" y="2269643"/>
            <a:ext cx="180827" cy="196361"/>
          </a:xfrm>
          <a:prstGeom prst="mathMultiply">
            <a:avLst>
              <a:gd name="adj1" fmla="val 6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523123" y="2635668"/>
            <a:ext cx="0" cy="2507832"/>
          </a:xfrm>
          <a:prstGeom prst="line">
            <a:avLst/>
          </a:prstGeom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46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13">
      <a:dk1>
        <a:srgbClr val="778B8C"/>
      </a:dk1>
      <a:lt1>
        <a:srgbClr val="02172D"/>
      </a:lt1>
      <a:dk2>
        <a:srgbClr val="2C3E50"/>
      </a:dk2>
      <a:lt2>
        <a:srgbClr val="FFFFFF"/>
      </a:lt2>
      <a:accent1>
        <a:srgbClr val="A80D1F"/>
      </a:accent1>
      <a:accent2>
        <a:srgbClr val="F1F1EF"/>
      </a:accent2>
      <a:accent3>
        <a:srgbClr val="F1F0F5"/>
      </a:accent3>
      <a:accent4>
        <a:srgbClr val="65C2AC"/>
      </a:accent4>
      <a:accent5>
        <a:srgbClr val="3FB29B"/>
      </a:accent5>
      <a:accent6>
        <a:srgbClr val="2B7464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13106</TotalTime>
  <Words>814</Words>
  <Application>Microsoft Office PowerPoint</Application>
  <PresentationFormat>全屏显示(16:9)</PresentationFormat>
  <Paragraphs>160</Paragraphs>
  <Slides>26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微软雅黑</vt:lpstr>
      <vt:lpstr>Arial</vt:lpstr>
      <vt:lpstr>Calibri</vt:lpstr>
      <vt:lpstr>Source Sans Pro Light</vt:lpstr>
      <vt:lpstr>Times New Roman</vt:lpstr>
      <vt:lpstr>Office Theme</vt:lpstr>
      <vt:lpstr>PowerPoint 演示文稿</vt:lpstr>
      <vt:lpstr>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>Circle</dc:subject>
  <dc:creator>ABOOBEE</dc:creator>
  <cp:lastModifiedBy>曜文 邱</cp:lastModifiedBy>
  <cp:revision>938</cp:revision>
  <dcterms:created xsi:type="dcterms:W3CDTF">2014-02-03T20:55:49Z</dcterms:created>
  <dcterms:modified xsi:type="dcterms:W3CDTF">2019-12-01T08:25:28Z</dcterms:modified>
</cp:coreProperties>
</file>