
<file path=[Content_Types].xml><?xml version="1.0" encoding="utf-8"?>
<Types xmlns="http://schemas.openxmlformats.org/package/2006/content-types">
  <Default Extension="png" ContentType="image/png"/>
  <Default Extension="jpeg" ContentType="image/jpeg"/>
  <Default Extension="JPG" ContentType="image/.jp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svg" ContentType="image/svg+xml"/>
  <Override PartName="/ppt/media/image2.svg" ContentType="image/svg+xml"/>
  <Override PartName="/ppt/media/image3.svg" ContentType="image/svg+xml"/>
  <Override PartName="/ppt/media/image4.svg" ContentType="image/svg+xml"/>
  <Override PartName="/ppt/media/image5.svg" ContentType="image/svg+xml"/>
  <Override PartName="/ppt/media/image6.svg" ContentType="image/svg+xml"/>
  <Override PartName="/ppt/media/image7.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handoutMasterIdLst>
    <p:handoutMasterId r:id="rId47"/>
  </p:handoutMasterIdLst>
  <p:sldIdLst>
    <p:sldId id="2448" r:id="rId3"/>
    <p:sldId id="2462" r:id="rId4"/>
    <p:sldId id="259" r:id="rId6"/>
    <p:sldId id="2464" r:id="rId7"/>
    <p:sldId id="2465" r:id="rId8"/>
    <p:sldId id="2466" r:id="rId9"/>
    <p:sldId id="2467" r:id="rId10"/>
    <p:sldId id="2468" r:id="rId11"/>
    <p:sldId id="2469" r:id="rId12"/>
    <p:sldId id="2470" r:id="rId13"/>
    <p:sldId id="2471" r:id="rId14"/>
    <p:sldId id="2480" r:id="rId15"/>
    <p:sldId id="2472" r:id="rId16"/>
    <p:sldId id="2473" r:id="rId17"/>
    <p:sldId id="2474" r:id="rId18"/>
    <p:sldId id="2475" r:id="rId19"/>
    <p:sldId id="2476" r:id="rId20"/>
    <p:sldId id="2481" r:id="rId21"/>
    <p:sldId id="2482" r:id="rId22"/>
    <p:sldId id="2483" r:id="rId23"/>
    <p:sldId id="2484" r:id="rId24"/>
    <p:sldId id="2485" r:id="rId25"/>
    <p:sldId id="2477" r:id="rId26"/>
    <p:sldId id="2478" r:id="rId27"/>
    <p:sldId id="2450" r:id="rId28"/>
    <p:sldId id="2486" r:id="rId29"/>
    <p:sldId id="2487" r:id="rId30"/>
    <p:sldId id="2488" r:id="rId31"/>
    <p:sldId id="2490" r:id="rId32"/>
    <p:sldId id="2491" r:id="rId33"/>
    <p:sldId id="2492" r:id="rId34"/>
    <p:sldId id="2494" r:id="rId35"/>
    <p:sldId id="2495" r:id="rId36"/>
    <p:sldId id="2496" r:id="rId37"/>
    <p:sldId id="2497" r:id="rId38"/>
    <p:sldId id="2498" r:id="rId39"/>
    <p:sldId id="2500" r:id="rId40"/>
    <p:sldId id="2499" r:id="rId41"/>
    <p:sldId id="2501" r:id="rId42"/>
    <p:sldId id="2493" r:id="rId43"/>
    <p:sldId id="2479" r:id="rId44"/>
    <p:sldId id="2463" r:id="rId45"/>
    <p:sldId id="2436"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5033" autoAdjust="0"/>
  </p:normalViewPr>
  <p:slideViewPr>
    <p:cSldViewPr snapToGrid="0">
      <p:cViewPr>
        <p:scale>
          <a:sx n="107" d="100"/>
          <a:sy n="107" d="100"/>
        </p:scale>
        <p:origin x="138" y="162"/>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88" d="100"/>
          <a:sy n="88" d="100"/>
        </p:scale>
        <p:origin x="3822" y="66"/>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0" Type="http://schemas.openxmlformats.org/officeDocument/2006/relationships/tableStyles" Target="tableStyles.xml"/><Relationship Id="rId5" Type="http://schemas.openxmlformats.org/officeDocument/2006/relationships/notesMaster" Target="notesMasters/notesMaster1.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handoutMaster" Target="handoutMasters/handoutMaster1.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28B34ED-4CDD-41C9-90F7-D768D5559A6F}" type="slidenum">
              <a:rPr lang="en-US" smtClean="0"/>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28B34ED-4CDD-41C9-90F7-D768D5559A6F}" type="slidenum">
              <a:rPr lang="en-US" smtClean="0"/>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6858000"/>
          </a:xfrm>
        </p:spPr>
        <p:txBody>
          <a:bodyPr/>
          <a:lstStyle>
            <a:lvl1pPr marL="0" indent="0" algn="ctr">
              <a:buNone/>
              <a:defRPr/>
            </a:lvl1pPr>
          </a:lstStyle>
          <a:p>
            <a:r>
              <a:rPr lang="en-US" dirty="0"/>
              <a:t>Click icon to add picture</a:t>
            </a:r>
            <a:endParaRPr lang="en-US" dirty="0"/>
          </a:p>
        </p:txBody>
      </p:sp>
      <p:sp>
        <p:nvSpPr>
          <p:cNvPr id="14" name="Text Placeholder 13"/>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endParaRPr lang="en-US"/>
          </a:p>
        </p:txBody>
      </p:sp>
      <p:sp>
        <p:nvSpPr>
          <p:cNvPr id="7" name="Text Placeholder 6"/>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endParaRPr lang="en-US" spc="300" dirty="0"/>
          </a:p>
        </p:txBody>
      </p:sp>
      <p:sp>
        <p:nvSpPr>
          <p:cNvPr id="2" name="Title 1"/>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p:cNvSpPr>
            <a:spLocks noGrp="1"/>
          </p:cNvSpPr>
          <p:nvPr>
            <p:ph type="pic" sz="quarter" idx="14"/>
          </p:nvPr>
        </p:nvSpPr>
        <p:spPr>
          <a:xfrm>
            <a:off x="0" y="0"/>
            <a:ext cx="5416550" cy="6858000"/>
          </a:xfrm>
          <a:effectLst/>
        </p:spPr>
        <p:txBody>
          <a:bodyPr anchor="ctr"/>
          <a:lstStyle>
            <a:lvl1pPr marL="0" indent="0" algn="ctr">
              <a:buNone/>
              <a:defRPr/>
            </a:lvl1pPr>
          </a:lstStyle>
          <a:p>
            <a:r>
              <a:rPr lang="en-US" dirty="0"/>
              <a:t>Click icon to add picture</a:t>
            </a:r>
            <a:endParaRPr lang="en-US" dirty="0"/>
          </a:p>
        </p:txBody>
      </p:sp>
      <p:sp>
        <p:nvSpPr>
          <p:cNvPr id="11" name="Slide Number Placeholder 5"/>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fld>
            <a:endParaRPr lang="en-US" dirty="0"/>
          </a:p>
        </p:txBody>
      </p:sp>
      <p:sp>
        <p:nvSpPr>
          <p:cNvPr id="16" name="Content Placeholder 8"/>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endParaRPr lang="en-US" sz="1600" dirty="0">
              <a:cs typeface="Biome Light" panose="020B0303030204020804" pitchFamily="34" charset="0"/>
            </a:endParaRPr>
          </a:p>
          <a:p>
            <a:pPr marL="0" indent="0">
              <a:buNone/>
            </a:pPr>
            <a:endParaRPr lang="en-US" dirty="0"/>
          </a:p>
        </p:txBody>
      </p:sp>
      <p:sp>
        <p:nvSpPr>
          <p:cNvPr id="17" name="Slide Number Placeholder 70"/>
          <p:cNvSpPr txBox="1"/>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fld>
            <a:endParaRPr lang="en-US" dirty="0"/>
          </a:p>
        </p:txBody>
      </p:sp>
      <p:sp>
        <p:nvSpPr>
          <p:cNvPr id="7" name="Title 1"/>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
        <p:nvSpPr>
          <p:cNvPr id="2" name="Rectangle 1"/>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6858000"/>
          </a:xfrm>
        </p:spPr>
        <p:txBody>
          <a:bodyPr/>
          <a:lstStyle>
            <a:lvl1pPr marL="0" indent="0" algn="ctr">
              <a:buNone/>
              <a:defRPr/>
            </a:lvl1pPr>
          </a:lstStyle>
          <a:p>
            <a:r>
              <a:rPr lang="en-US" dirty="0"/>
              <a:t>Click icon to add picture</a:t>
            </a:r>
            <a:endParaRPr lang="en-US" dirty="0"/>
          </a:p>
        </p:txBody>
      </p:sp>
      <p:sp>
        <p:nvSpPr>
          <p:cNvPr id="6" name="Title 5"/>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endParaRPr lang="en-US" dirty="0"/>
          </a:p>
        </p:txBody>
      </p:sp>
      <p:sp>
        <p:nvSpPr>
          <p:cNvPr id="31" name="Text Placeholder 13"/>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endParaRPr lang="en-US" dirty="0"/>
          </a:p>
        </p:txBody>
      </p:sp>
      <p:sp>
        <p:nvSpPr>
          <p:cNvPr id="32" name="Text Placeholder 13"/>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endParaRPr lang="en-US" dirty="0"/>
          </a:p>
        </p:txBody>
      </p:sp>
      <p:sp>
        <p:nvSpPr>
          <p:cNvPr id="33" name="Text Placeholder 13"/>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endParaRPr lang="en-US" dirty="0"/>
          </a:p>
        </p:txBody>
      </p:sp>
      <p:sp>
        <p:nvSpPr>
          <p:cNvPr id="34" name="Online Image Placeholder 33"/>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endParaRPr lang="en-US" dirty="0"/>
          </a:p>
        </p:txBody>
      </p:sp>
      <p:sp>
        <p:nvSpPr>
          <p:cNvPr id="35" name="Online Image Placeholder 33"/>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endParaRPr lang="en-US" dirty="0"/>
          </a:p>
        </p:txBody>
      </p:sp>
      <p:sp>
        <p:nvSpPr>
          <p:cNvPr id="36" name="Online Image Placeholder 33"/>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dirty="0"/>
              <a:t>Click icon to add picture</a:t>
            </a:r>
            <a:endParaRPr lang="en-US" dirty="0"/>
          </a:p>
        </p:txBody>
      </p:sp>
      <p:sp>
        <p:nvSpPr>
          <p:cNvPr id="2" name="Title 1"/>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endParaRPr lang="en-US" dirty="0"/>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6" name="Slide Number Placeholder 5"/>
          <p:cNvSpPr>
            <a:spLocks noGrp="1"/>
          </p:cNvSpPr>
          <p:nvPr>
            <p:ph type="sldNum" sz="quarter" idx="12"/>
          </p:nvPr>
        </p:nvSpPr>
        <p:spPr/>
        <p:txBody>
          <a:bodyPr/>
          <a:lstStyle/>
          <a:p>
            <a:fld id="{8C2E478F-E849-4A8C-AF1F-CBCC78A7CBFA}" type="slidenum">
              <a:rPr lang="en-US" smtClean="0"/>
            </a:fld>
            <a:endParaRPr lang="en-US" dirty="0"/>
          </a:p>
        </p:txBody>
      </p:sp>
      <p:sp>
        <p:nvSpPr>
          <p:cNvPr id="13" name="Text Placeholder 12"/>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endParaRPr lang="en-US" dirty="0"/>
          </a:p>
        </p:txBody>
      </p:sp>
      <p:sp>
        <p:nvSpPr>
          <p:cNvPr id="3" name="Rectangle 2"/>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endParaRPr lang="en-US" dirty="0"/>
          </a:p>
        </p:txBody>
      </p:sp>
      <p:sp>
        <p:nvSpPr>
          <p:cNvPr id="9" name="Picture Placeholder 8"/>
          <p:cNvSpPr>
            <a:spLocks noGrp="1"/>
          </p:cNvSpPr>
          <p:nvPr>
            <p:ph type="pic" sz="quarter" idx="14"/>
          </p:nvPr>
        </p:nvSpPr>
        <p:spPr>
          <a:xfrm>
            <a:off x="0" y="0"/>
            <a:ext cx="5416550" cy="6846932"/>
          </a:xfrm>
          <a:effectLst/>
        </p:spPr>
        <p:txBody>
          <a:bodyPr anchor="ctr"/>
          <a:lstStyle>
            <a:lvl1pPr marL="0" indent="0" algn="ctr">
              <a:buNone/>
              <a:defRPr/>
            </a:lvl1pPr>
          </a:lstStyle>
          <a:p>
            <a:r>
              <a:rPr lang="en-US" dirty="0"/>
              <a:t>Click icon to add picture</a:t>
            </a:r>
            <a:endParaRPr lang="en-US" dirty="0"/>
          </a:p>
        </p:txBody>
      </p:sp>
      <p:sp>
        <p:nvSpPr>
          <p:cNvPr id="11" name="Slide Number Placeholder 5"/>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fld>
            <a:endParaRPr lang="en-US" dirty="0"/>
          </a:p>
        </p:txBody>
      </p:sp>
      <p:sp>
        <p:nvSpPr>
          <p:cNvPr id="16" name="Content Placeholder 8"/>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endParaRPr lang="en-US" sz="1600" dirty="0">
              <a:cs typeface="Biome Light" panose="020B0303030204020804" pitchFamily="34" charset="0"/>
            </a:endParaRPr>
          </a:p>
          <a:p>
            <a:pPr marL="0" indent="0">
              <a:buNone/>
            </a:pPr>
            <a:endParaRPr lang="en-US" dirty="0"/>
          </a:p>
        </p:txBody>
      </p:sp>
      <p:sp>
        <p:nvSpPr>
          <p:cNvPr id="17" name="Slide Number Placeholder 70"/>
          <p:cNvSpPr txBox="1"/>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fld>
            <a:endParaRPr lang="en-US" dirty="0"/>
          </a:p>
        </p:txBody>
      </p:sp>
      <p:sp>
        <p:nvSpPr>
          <p:cNvPr id="2" name="Title 1"/>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1" fmla="*/ 0 w 6096000"/>
              <a:gd name="connsiteY0-2" fmla="*/ 0 h 6858000"/>
              <a:gd name="connsiteX1-3" fmla="*/ 6096000 w 6096000"/>
              <a:gd name="connsiteY1-4" fmla="*/ 0 h 6858000"/>
              <a:gd name="connsiteX2-5" fmla="*/ 4242487 w 6096000"/>
              <a:gd name="connsiteY2-6" fmla="*/ 6833286 h 6858000"/>
              <a:gd name="connsiteX3-7" fmla="*/ 0 w 6096000"/>
              <a:gd name="connsiteY3-8" fmla="*/ 6858000 h 6858000"/>
              <a:gd name="connsiteX4-9" fmla="*/ 0 w 6096000"/>
              <a:gd name="connsiteY4-10" fmla="*/ 0 h 6858000"/>
              <a:gd name="connsiteX0-11" fmla="*/ 0 w 6096000"/>
              <a:gd name="connsiteY0-12" fmla="*/ 0 h 6867922"/>
              <a:gd name="connsiteX1-13" fmla="*/ 6096000 w 6096000"/>
              <a:gd name="connsiteY1-14" fmla="*/ 0 h 6867922"/>
              <a:gd name="connsiteX2-15" fmla="*/ 4228633 w 6096000"/>
              <a:gd name="connsiteY2-16" fmla="*/ 6867922 h 6867922"/>
              <a:gd name="connsiteX3-17" fmla="*/ 0 w 6096000"/>
              <a:gd name="connsiteY3-18" fmla="*/ 6858000 h 6867922"/>
              <a:gd name="connsiteX4-19" fmla="*/ 0 w 6096000"/>
              <a:gd name="connsiteY4-20" fmla="*/ 0 h 686792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dirty="0"/>
              <a:t>Click icon to add picture</a:t>
            </a:r>
            <a:endParaRPr lang="en-US" dirty="0"/>
          </a:p>
        </p:txBody>
      </p:sp>
      <p:sp>
        <p:nvSpPr>
          <p:cNvPr id="8" name="Title 1"/>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endParaRPr lang="en-US" dirty="0"/>
          </a:p>
        </p:txBody>
      </p:sp>
      <p:sp>
        <p:nvSpPr>
          <p:cNvPr id="3" name="Text Placeholder 2"/>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endParaRPr lang="en-US" dirty="0"/>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6" name="Slide Number Placeholder 5"/>
          <p:cNvSpPr>
            <a:spLocks noGrp="1"/>
          </p:cNvSpPr>
          <p:nvPr>
            <p:ph type="sldNum" sz="quarter" idx="12"/>
          </p:nvPr>
        </p:nvSpPr>
        <p:spPr/>
        <p:txBody>
          <a:bodyPr/>
          <a:lstStyle/>
          <a:p>
            <a:fld id="{8C2E478F-E849-4A8C-AF1F-CBCC78A7CBFA}" type="slidenum">
              <a:rPr lang="en-US" smtClean="0"/>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endParaRPr lang="en-US" dirty="0"/>
          </a:p>
        </p:txBody>
      </p:sp>
      <p:sp>
        <p:nvSpPr>
          <p:cNvPr id="3" name="Content Placeholder 2"/>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9" name="Slide Number Placeholder 5"/>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fld>
            <a:endParaRPr lang="en-US" dirty="0"/>
          </a:p>
        </p:txBody>
      </p:sp>
      <p:sp>
        <p:nvSpPr>
          <p:cNvPr id="5" name="Picture Placeholder 4"/>
          <p:cNvSpPr>
            <a:spLocks noGrp="1"/>
          </p:cNvSpPr>
          <p:nvPr>
            <p:ph type="pic" sz="quarter" idx="14"/>
          </p:nvPr>
        </p:nvSpPr>
        <p:spPr>
          <a:xfrm>
            <a:off x="736600" y="365125"/>
            <a:ext cx="2997200" cy="1781979"/>
          </a:xfrm>
        </p:spPr>
        <p:txBody>
          <a:bodyPr>
            <a:noAutofit/>
          </a:bodyPr>
          <a:lstStyle/>
          <a:p>
            <a:r>
              <a:rPr lang="en-US" dirty="0"/>
              <a:t>Click icon to add picture</a:t>
            </a:r>
            <a:endParaRPr lang="en-US" dirty="0"/>
          </a:p>
        </p:txBody>
      </p:sp>
      <p:sp>
        <p:nvSpPr>
          <p:cNvPr id="9" name="Picture Placeholder 4"/>
          <p:cNvSpPr>
            <a:spLocks noGrp="1"/>
          </p:cNvSpPr>
          <p:nvPr>
            <p:ph type="pic" sz="quarter" idx="15"/>
          </p:nvPr>
        </p:nvSpPr>
        <p:spPr>
          <a:xfrm>
            <a:off x="4051300" y="365125"/>
            <a:ext cx="2997200" cy="1781979"/>
          </a:xfrm>
        </p:spPr>
        <p:txBody>
          <a:bodyPr>
            <a:noAutofit/>
          </a:bodyPr>
          <a:lstStyle/>
          <a:p>
            <a:r>
              <a:rPr lang="en-US" dirty="0"/>
              <a:t>Click icon to add picture</a:t>
            </a:r>
            <a:endParaRPr lang="en-US" dirty="0"/>
          </a:p>
        </p:txBody>
      </p:sp>
      <p:sp>
        <p:nvSpPr>
          <p:cNvPr id="10" name="Picture Placeholder 4"/>
          <p:cNvSpPr>
            <a:spLocks noGrp="1"/>
          </p:cNvSpPr>
          <p:nvPr>
            <p:ph type="pic" sz="quarter" idx="16"/>
          </p:nvPr>
        </p:nvSpPr>
        <p:spPr>
          <a:xfrm>
            <a:off x="736600" y="2422525"/>
            <a:ext cx="2997200" cy="1781979"/>
          </a:xfrm>
        </p:spPr>
        <p:txBody>
          <a:bodyPr>
            <a:noAutofit/>
          </a:bodyPr>
          <a:lstStyle/>
          <a:p>
            <a:r>
              <a:rPr lang="en-US" dirty="0"/>
              <a:t>Click icon to add picture</a:t>
            </a:r>
            <a:endParaRPr lang="en-US" dirty="0"/>
          </a:p>
        </p:txBody>
      </p:sp>
      <p:sp>
        <p:nvSpPr>
          <p:cNvPr id="11" name="Picture Placeholder 4"/>
          <p:cNvSpPr>
            <a:spLocks noGrp="1"/>
          </p:cNvSpPr>
          <p:nvPr>
            <p:ph type="pic" sz="quarter" idx="17"/>
          </p:nvPr>
        </p:nvSpPr>
        <p:spPr>
          <a:xfrm>
            <a:off x="4051300" y="2422525"/>
            <a:ext cx="2997200" cy="1781979"/>
          </a:xfrm>
        </p:spPr>
        <p:txBody>
          <a:bodyPr>
            <a:noAutofit/>
          </a:bodyPr>
          <a:lstStyle/>
          <a:p>
            <a:r>
              <a:rPr lang="en-US" dirty="0"/>
              <a:t>Click icon to add picture</a:t>
            </a:r>
            <a:endParaRPr lang="en-US" dirty="0"/>
          </a:p>
        </p:txBody>
      </p:sp>
      <p:sp>
        <p:nvSpPr>
          <p:cNvPr id="12" name="Picture Placeholder 4"/>
          <p:cNvSpPr>
            <a:spLocks noGrp="1"/>
          </p:cNvSpPr>
          <p:nvPr>
            <p:ph type="pic" sz="quarter" idx="18"/>
          </p:nvPr>
        </p:nvSpPr>
        <p:spPr>
          <a:xfrm>
            <a:off x="736600" y="4479925"/>
            <a:ext cx="2997200" cy="1781979"/>
          </a:xfrm>
        </p:spPr>
        <p:txBody>
          <a:bodyPr>
            <a:noAutofit/>
          </a:bodyPr>
          <a:lstStyle/>
          <a:p>
            <a:r>
              <a:rPr lang="en-US" dirty="0"/>
              <a:t>Click icon to add picture</a:t>
            </a:r>
            <a:endParaRPr lang="en-US" dirty="0"/>
          </a:p>
        </p:txBody>
      </p:sp>
      <p:sp>
        <p:nvSpPr>
          <p:cNvPr id="13" name="Picture Placeholder 4"/>
          <p:cNvSpPr>
            <a:spLocks noGrp="1"/>
          </p:cNvSpPr>
          <p:nvPr>
            <p:ph type="pic" sz="quarter" idx="19"/>
          </p:nvPr>
        </p:nvSpPr>
        <p:spPr>
          <a:xfrm>
            <a:off x="4051300" y="4479925"/>
            <a:ext cx="2997200" cy="1781979"/>
          </a:xfrm>
        </p:spPr>
        <p:txBody>
          <a:bodyPr>
            <a:noAutofit/>
          </a:bodyPr>
          <a:lstStyle/>
          <a:p>
            <a:r>
              <a:rPr lang="en-US" dirty="0"/>
              <a:t>Click icon to add picture</a:t>
            </a:r>
            <a:endParaRPr lang="en-US" dirty="0"/>
          </a:p>
        </p:txBody>
      </p:sp>
      <p:sp>
        <p:nvSpPr>
          <p:cNvPr id="4" name="Rectangle 3"/>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dirty="0"/>
              <a:t>Add a footer</a:t>
            </a:r>
            <a:endParaRPr lang="en-US" dirty="0"/>
          </a:p>
        </p:txBody>
      </p:sp>
      <p:sp>
        <p:nvSpPr>
          <p:cNvPr id="4" name="Slide Number Placeholder 3"/>
          <p:cNvSpPr>
            <a:spLocks noGrp="1"/>
          </p:cNvSpPr>
          <p:nvPr>
            <p:ph type="sldNum" sz="quarter" idx="11"/>
          </p:nvPr>
        </p:nvSpPr>
        <p:spPr/>
        <p:txBody>
          <a:bodyPr/>
          <a:lstStyle/>
          <a:p>
            <a:fld id="{8C2E478F-E849-4A8C-AF1F-CBCC78A7CBFA}" type="slidenum">
              <a:rPr lang="en-US" smtClean="0"/>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6858000"/>
          </a:xfrm>
        </p:spPr>
        <p:txBody>
          <a:bodyPr anchor="ctr"/>
          <a:lstStyle>
            <a:lvl1pPr marL="0" indent="0" algn="ctr">
              <a:buNone/>
              <a:defRPr/>
            </a:lvl1pPr>
          </a:lstStyle>
          <a:p>
            <a:r>
              <a:rPr lang="en-US" dirty="0"/>
              <a:t>Click icon to add picture</a:t>
            </a:r>
            <a:endParaRPr lang="en-US" dirty="0"/>
          </a:p>
        </p:txBody>
      </p:sp>
      <p:sp>
        <p:nvSpPr>
          <p:cNvPr id="2" name="Title 1"/>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endParaRPr lang="en-US" dirty="0"/>
          </a:p>
        </p:txBody>
      </p:sp>
      <p:sp>
        <p:nvSpPr>
          <p:cNvPr id="7" name="Text Placeholder 6"/>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p:cNvSpPr>
            <a:spLocks noGrp="1"/>
          </p:cNvSpPr>
          <p:nvPr>
            <p:ph type="pic" sz="quarter" idx="11"/>
          </p:nvPr>
        </p:nvSpPr>
        <p:spPr>
          <a:xfrm>
            <a:off x="6578601" y="1638300"/>
            <a:ext cx="5156200" cy="1892300"/>
          </a:xfrm>
        </p:spPr>
        <p:txBody>
          <a:bodyPr>
            <a:noAutofit/>
          </a:bodyPr>
          <a:lstStyle/>
          <a:p>
            <a:r>
              <a:rPr lang="en-US" dirty="0"/>
              <a:t>Click icon to add picture</a:t>
            </a:r>
            <a:endParaRPr lang="en-US" dirty="0"/>
          </a:p>
        </p:txBody>
      </p:sp>
      <p:sp>
        <p:nvSpPr>
          <p:cNvPr id="18" name="Picture Placeholder 17"/>
          <p:cNvSpPr>
            <a:spLocks noGrp="1"/>
          </p:cNvSpPr>
          <p:nvPr>
            <p:ph type="pic" sz="quarter" idx="10"/>
          </p:nvPr>
        </p:nvSpPr>
        <p:spPr>
          <a:xfrm>
            <a:off x="469900" y="1638300"/>
            <a:ext cx="5156200" cy="1892300"/>
          </a:xfrm>
        </p:spPr>
        <p:txBody>
          <a:bodyPr>
            <a:noAutofit/>
          </a:bodyPr>
          <a:lstStyle/>
          <a:p>
            <a:r>
              <a:rPr lang="en-US" dirty="0"/>
              <a:t>Click icon to add picture</a:t>
            </a:r>
            <a:endParaRPr lang="en-US" dirty="0"/>
          </a:p>
        </p:txBody>
      </p:sp>
      <p:sp>
        <p:nvSpPr>
          <p:cNvPr id="10" name="Text Placeholder 3"/>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endParaRPr lang="en-US" spc="300">
              <a:solidFill>
                <a:schemeClr val="tx1"/>
              </a:solidFill>
            </a:endParaRPr>
          </a:p>
        </p:txBody>
      </p:sp>
      <p:sp>
        <p:nvSpPr>
          <p:cNvPr id="11" name="Content Placeholder 4"/>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endParaRPr lang="en-US" sz="1400">
              <a:solidFill>
                <a:schemeClr val="tx1"/>
              </a:solidFill>
            </a:endParaRPr>
          </a:p>
        </p:txBody>
      </p:sp>
      <p:sp>
        <p:nvSpPr>
          <p:cNvPr id="12" name="Text Placeholder 5"/>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endParaRPr lang="en-US" spc="300">
              <a:solidFill>
                <a:schemeClr val="tx1"/>
              </a:solidFill>
            </a:endParaRPr>
          </a:p>
        </p:txBody>
      </p:sp>
      <p:sp>
        <p:nvSpPr>
          <p:cNvPr id="14" name="Content Placeholder 6"/>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endParaRPr lang="en-US" sz="1400">
              <a:solidFill>
                <a:schemeClr val="tx1"/>
              </a:solidFill>
            </a:endParaRPr>
          </a:p>
        </p:txBody>
      </p:sp>
      <p:sp>
        <p:nvSpPr>
          <p:cNvPr id="20" name="Slide Number Placeholder 5"/>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28" name="Text Placeholder 27"/>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24" name="Picture Placeholder 23"/>
          <p:cNvSpPr>
            <a:spLocks noGrp="1"/>
          </p:cNvSpPr>
          <p:nvPr>
            <p:ph type="pic" sz="quarter" idx="10"/>
          </p:nvPr>
        </p:nvSpPr>
        <p:spPr>
          <a:xfrm>
            <a:off x="960438" y="1624013"/>
            <a:ext cx="3108325" cy="1892300"/>
          </a:xfrm>
        </p:spPr>
        <p:txBody>
          <a:bodyPr>
            <a:noAutofit/>
          </a:bodyPr>
          <a:lstStyle/>
          <a:p>
            <a:r>
              <a:rPr lang="en-US" dirty="0"/>
              <a:t>Click icon to add picture</a:t>
            </a:r>
            <a:endParaRPr lang="en-US" dirty="0"/>
          </a:p>
        </p:txBody>
      </p:sp>
      <p:sp>
        <p:nvSpPr>
          <p:cNvPr id="25" name="Picture Placeholder 23"/>
          <p:cNvSpPr>
            <a:spLocks noGrp="1"/>
          </p:cNvSpPr>
          <p:nvPr>
            <p:ph type="pic" sz="quarter" idx="11"/>
          </p:nvPr>
        </p:nvSpPr>
        <p:spPr>
          <a:xfrm>
            <a:off x="4542155" y="1623219"/>
            <a:ext cx="3108325" cy="1892300"/>
          </a:xfrm>
        </p:spPr>
        <p:txBody>
          <a:bodyPr>
            <a:noAutofit/>
          </a:bodyPr>
          <a:lstStyle/>
          <a:p>
            <a:r>
              <a:rPr lang="en-US" dirty="0"/>
              <a:t>Click icon to add picture</a:t>
            </a:r>
            <a:endParaRPr lang="en-US" dirty="0"/>
          </a:p>
        </p:txBody>
      </p:sp>
      <p:sp>
        <p:nvSpPr>
          <p:cNvPr id="26" name="Picture Placeholder 23"/>
          <p:cNvSpPr>
            <a:spLocks noGrp="1"/>
          </p:cNvSpPr>
          <p:nvPr>
            <p:ph type="pic" sz="quarter" idx="12"/>
          </p:nvPr>
        </p:nvSpPr>
        <p:spPr>
          <a:xfrm>
            <a:off x="8122920" y="1623219"/>
            <a:ext cx="3108325" cy="1892300"/>
          </a:xfrm>
        </p:spPr>
        <p:txBody>
          <a:bodyPr>
            <a:noAutofit/>
          </a:bodyPr>
          <a:lstStyle/>
          <a:p>
            <a:r>
              <a:rPr lang="en-US" dirty="0"/>
              <a:t>Click icon to add picture</a:t>
            </a:r>
            <a:endParaRPr lang="en-US" dirty="0"/>
          </a:p>
        </p:txBody>
      </p:sp>
      <p:sp>
        <p:nvSpPr>
          <p:cNvPr id="29" name="Text Placeholder 27"/>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30" name="Text Placeholder 27"/>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31" name="Slide Number Placeholder 5"/>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endParaRPr lang="en-US" dirty="0"/>
          </a:p>
        </p:txBody>
      </p:sp>
      <p:sp>
        <p:nvSpPr>
          <p:cNvPr id="6" name="Slide Number Placeholder 5"/>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3.xml"/><Relationship Id="rId2" Type="http://schemas.openxmlformats.org/officeDocument/2006/relationships/image" Target="../media/image14.jpeg"/><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3.xml"/><Relationship Id="rId2" Type="http://schemas.openxmlformats.org/officeDocument/2006/relationships/image" Target="../media/image14.jpeg"/><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14.xml"/><Relationship Id="rId7" Type="http://schemas.openxmlformats.org/officeDocument/2006/relationships/slideLayout" Target="../slideLayouts/slideLayout3.xml"/><Relationship Id="rId6" Type="http://schemas.openxmlformats.org/officeDocument/2006/relationships/image" Target="../media/image2.svg"/><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svg"/><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3.xml"/><Relationship Id="rId2" Type="http://schemas.openxmlformats.org/officeDocument/2006/relationships/image" Target="../media/image2.svg"/><Relationship Id="rId1"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image" Target="../media/image2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microsoft.com/office/2007/relationships/hdphoto" Target="../media/image4.wdp"/><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image" Target="../media/image22.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3.xml"/><Relationship Id="rId2" Type="http://schemas.openxmlformats.org/officeDocument/2006/relationships/image" Target="../media/image3.svg"/><Relationship Id="rId1" Type="http://schemas.openxmlformats.org/officeDocument/2006/relationships/image" Target="../media/image23.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3.xml"/><Relationship Id="rId2" Type="http://schemas.openxmlformats.org/officeDocument/2006/relationships/image" Target="../media/image4.svg"/><Relationship Id="rId1"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image" Target="../media/image25.jpeg"/></Relationships>
</file>

<file path=ppt/slides/_rels/slide24.xml.rels><?xml version="1.0" encoding="UTF-8" standalone="yes"?>
<Relationships xmlns="http://schemas.openxmlformats.org/package/2006/relationships"><Relationship Id="rId6" Type="http://schemas.openxmlformats.org/officeDocument/2006/relationships/notesSlide" Target="../notesSlides/notesSlide23.xml"/><Relationship Id="rId5" Type="http://schemas.openxmlformats.org/officeDocument/2006/relationships/slideLayout" Target="../slideLayouts/slideLayout3.xml"/><Relationship Id="rId4" Type="http://schemas.openxmlformats.org/officeDocument/2006/relationships/image" Target="../media/image27.png"/><Relationship Id="rId3" Type="http://schemas.openxmlformats.org/officeDocument/2006/relationships/image" Target="../media/image2.svg"/><Relationship Id="rId2" Type="http://schemas.openxmlformats.org/officeDocument/2006/relationships/image" Target="../media/image18.png"/><Relationship Id="rId1"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image29.wdp"/><Relationship Id="rId1"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image" Target="../media/image31.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xml"/><Relationship Id="rId1" Type="http://schemas.openxmlformats.org/officeDocument/2006/relationships/image" Target="../media/image3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image" Target="../media/image5.jpe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xml"/><Relationship Id="rId1" Type="http://schemas.openxmlformats.org/officeDocument/2006/relationships/image" Target="../media/image33.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xml"/><Relationship Id="rId1" Type="http://schemas.openxmlformats.org/officeDocument/2006/relationships/image" Target="../media/image34.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3.xml"/><Relationship Id="rId1" Type="http://schemas.openxmlformats.org/officeDocument/2006/relationships/image" Target="../media/image35.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3.xml"/><Relationship Id="rId1" Type="http://schemas.openxmlformats.org/officeDocument/2006/relationships/image" Target="../media/image36.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3.xml"/><Relationship Id="rId1" Type="http://schemas.openxmlformats.org/officeDocument/2006/relationships/image" Target="../media/image37.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3.xml"/><Relationship Id="rId1" Type="http://schemas.openxmlformats.org/officeDocument/2006/relationships/image" Target="../media/image38.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3.xml"/><Relationship Id="rId1" Type="http://schemas.openxmlformats.org/officeDocument/2006/relationships/image" Target="../media/image39.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3.xml"/><Relationship Id="rId1" Type="http://schemas.openxmlformats.org/officeDocument/2006/relationships/image" Target="../media/image40.png"/></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3.xml"/><Relationship Id="rId2" Type="http://schemas.openxmlformats.org/officeDocument/2006/relationships/image" Target="../media/image42.png"/><Relationship Id="rId1" Type="http://schemas.openxmlformats.org/officeDocument/2006/relationships/image" Target="../media/image41.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3.xml"/><Relationship Id="rId1" Type="http://schemas.openxmlformats.org/officeDocument/2006/relationships/image" Target="../media/image4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6.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39.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42.xml.rels><?xml version="1.0" encoding="UTF-8" standalone="yes"?>
<Relationships xmlns="http://schemas.openxmlformats.org/package/2006/relationships"><Relationship Id="rId4" Type="http://schemas.openxmlformats.org/officeDocument/2006/relationships/notesSlide" Target="../notesSlides/notesSlide40.xml"/><Relationship Id="rId3" Type="http://schemas.openxmlformats.org/officeDocument/2006/relationships/slideLayout" Target="../slideLayouts/slideLayout3.xml"/><Relationship Id="rId2" Type="http://schemas.microsoft.com/office/2007/relationships/hdphoto" Target="../media/image45.wdp"/><Relationship Id="rId1" Type="http://schemas.openxmlformats.org/officeDocument/2006/relationships/image" Target="../media/image44.png"/></Relationships>
</file>

<file path=ppt/slides/_rels/slide43.xml.rels><?xml version="1.0" encoding="UTF-8" standalone="yes"?>
<Relationships xmlns="http://schemas.openxmlformats.org/package/2006/relationships"><Relationship Id="rId9" Type="http://schemas.openxmlformats.org/officeDocument/2006/relationships/slideLayout" Target="../slideLayouts/slideLayout11.xml"/><Relationship Id="rId8" Type="http://schemas.openxmlformats.org/officeDocument/2006/relationships/image" Target="../media/image7.svg"/><Relationship Id="rId7" Type="http://schemas.openxmlformats.org/officeDocument/2006/relationships/image" Target="../media/image48.png"/><Relationship Id="rId6" Type="http://schemas.openxmlformats.org/officeDocument/2006/relationships/image" Target="../media/image6.svg"/><Relationship Id="rId5" Type="http://schemas.openxmlformats.org/officeDocument/2006/relationships/image" Target="../media/image47.png"/><Relationship Id="rId4" Type="http://schemas.openxmlformats.org/officeDocument/2006/relationships/image" Target="../media/image5.svg"/><Relationship Id="rId3" Type="http://schemas.openxmlformats.org/officeDocument/2006/relationships/image" Target="../media/image46.png"/><Relationship Id="rId2" Type="http://schemas.microsoft.com/office/2007/relationships/hdphoto" Target="../media/image2.wdp"/><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p:cNvPicPr>
            <a:picLocks noGrp="1" noChangeAspect="1"/>
          </p:cNvPicPr>
          <p:nvPr>
            <p:ph type="pic" sz="quarter" idx="10"/>
          </p:nvPr>
        </p:nvPicPr>
        <p:blipFill rotWithShape="1">
          <a:blip r:embed="rId1">
            <a:alphaModFix amt="52000"/>
            <a:extLst>
              <a:ext uri="{BEBA8EAE-BF5A-486C-A8C5-ECC9F3942E4B}">
                <a14:imgProps xmlns:a14="http://schemas.microsoft.com/office/drawing/2010/main">
                  <a14:imgLayer r:embed="rId2">
                    <a14:imgEffect>
                      <a14:saturation sat="0"/>
                    </a14:imgEffect>
                  </a14:imgLayer>
                </a14:imgProps>
              </a:ext>
            </a:extLst>
          </a:blip>
          <a:srcRect/>
          <a:stretch>
            <a:fillRect/>
          </a:stretch>
        </p:blipFill>
        <p:spPr/>
      </p:pic>
      <p:sp>
        <p:nvSpPr>
          <p:cNvPr id="9" name="Title 8"/>
          <p:cNvSpPr>
            <a:spLocks noGrp="1"/>
          </p:cNvSpPr>
          <p:nvPr>
            <p:ph type="title"/>
          </p:nvPr>
        </p:nvSpPr>
        <p:spPr/>
        <p:txBody>
          <a:bodyPr/>
          <a:lstStyle/>
          <a:p>
            <a:r>
              <a:rPr lang="en-US" dirty="0"/>
              <a:t>KUBERNETES / K8S</a:t>
            </a:r>
            <a:endParaRPr lang="en-US" dirty="0"/>
          </a:p>
        </p:txBody>
      </p:sp>
      <p:sp>
        <p:nvSpPr>
          <p:cNvPr id="3" name="Text Placeholder 2"/>
          <p:cNvSpPr>
            <a:spLocks noGrp="1"/>
          </p:cNvSpPr>
          <p:nvPr>
            <p:ph type="body" sz="quarter" idx="12"/>
          </p:nvPr>
        </p:nvSpPr>
        <p:spPr/>
        <p:txBody>
          <a:bodyPr/>
          <a:lstStyle/>
          <a:p>
            <a:r>
              <a:rPr lang="en-US" dirty="0"/>
              <a:t>1.0.XX</a:t>
            </a:r>
            <a:endParaRPr lang="en-US" dirty="0"/>
          </a:p>
        </p:txBody>
      </p:sp>
      <p:sp>
        <p:nvSpPr>
          <p:cNvPr id="7" name="Text Placeholder 6"/>
          <p:cNvSpPr>
            <a:spLocks noGrp="1"/>
          </p:cNvSpPr>
          <p:nvPr>
            <p:ph type="body" idx="1"/>
          </p:nvPr>
        </p:nvSpPr>
        <p:spPr/>
        <p:txBody>
          <a:bodyPr/>
          <a:lstStyle/>
          <a:p>
            <a:r>
              <a:rPr lang="en-US" dirty="0"/>
              <a:t>A quick insight</a:t>
            </a:r>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500" fill="hold"/>
                                        <p:tgtEl>
                                          <p:spTgt spid="9"/>
                                        </p:tgtEl>
                                        <p:attrNameLst>
                                          <p:attrName>ppt_x</p:attrName>
                                        </p:attrNameLst>
                                      </p:cBhvr>
                                      <p:tavLst>
                                        <p:tav tm="0">
                                          <p:val>
                                            <p:strVal val="0-#ppt_w/2"/>
                                          </p:val>
                                        </p:tav>
                                        <p:tav tm="100000">
                                          <p:val>
                                            <p:strVal val="#ppt_x"/>
                                          </p:val>
                                        </p:tav>
                                      </p:tavLst>
                                    </p:anim>
                                    <p:anim calcmode="lin" valueType="num">
                                      <p:cBhvr additive="base">
                                        <p:cTn id="8" dur="1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
                                            <p:bg/>
                                          </p:spTgt>
                                        </p:tgtEl>
                                        <p:attrNameLst>
                                          <p:attrName>style.visibility</p:attrName>
                                        </p:attrNameLst>
                                      </p:cBhvr>
                                      <p:to>
                                        <p:strVal val="visible"/>
                                      </p:to>
                                    </p:set>
                                    <p:anim calcmode="lin" valueType="num">
                                      <p:cBhvr additive="base">
                                        <p:cTn id="11" dur="1500" fill="hold"/>
                                        <p:tgtEl>
                                          <p:spTgt spid="7">
                                            <p:bg/>
                                          </p:spTgt>
                                        </p:tgtEl>
                                        <p:attrNameLst>
                                          <p:attrName>ppt_x</p:attrName>
                                        </p:attrNameLst>
                                      </p:cBhvr>
                                      <p:tavLst>
                                        <p:tav tm="0">
                                          <p:val>
                                            <p:strVal val="1+#ppt_w/2"/>
                                          </p:val>
                                        </p:tav>
                                        <p:tav tm="100000">
                                          <p:val>
                                            <p:strVal val="#ppt_x"/>
                                          </p:val>
                                        </p:tav>
                                      </p:tavLst>
                                    </p:anim>
                                    <p:anim calcmode="lin" valueType="num">
                                      <p:cBhvr additive="base">
                                        <p:cTn id="12" dur="1500" fill="hold"/>
                                        <p:tgtEl>
                                          <p:spTgt spid="7">
                                            <p:bg/>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 calcmode="lin" valueType="num">
                                      <p:cBhvr additive="base">
                                        <p:cTn id="15" dur="150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16" dur="1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6" presetClass="emph" presetSubtype="0" fill="hold" grpId="0" nodeType="afterEffect">
                                  <p:stCondLst>
                                    <p:cond delay="0"/>
                                  </p:stCondLst>
                                  <p:childTnLst>
                                    <p:animEffect transition="out" filter="fade">
                                      <p:cBhvr>
                                        <p:cTn id="19" dur="500" tmFilter="0, 0; .2, .5; .8, .5; 1, 0"/>
                                        <p:tgtEl>
                                          <p:spTgt spid="3">
                                            <p:txEl>
                                              <p:pRg st="0" end="0"/>
                                            </p:txEl>
                                          </p:spTgt>
                                        </p:tgtEl>
                                      </p:cBhvr>
                                    </p:animEffect>
                                    <p:animScale>
                                      <p:cBhvr>
                                        <p:cTn id="20" dur="250" autoRev="1" fill="hold"/>
                                        <p:tgtEl>
                                          <p:spTgt spid="3">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build="p"/>
      <p:bldP spid="7" grpId="0" animBg="1"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147390" y="389697"/>
            <a:ext cx="5897218" cy="1038260"/>
          </a:xfrm>
        </p:spPr>
        <p:txBody>
          <a:bodyPr/>
          <a:lstStyle/>
          <a:p>
            <a:pPr algn="ctr"/>
            <a:r>
              <a:rPr lang="en-US" sz="4800" dirty="0"/>
              <a:t>PODS</a:t>
            </a:r>
            <a:endParaRPr lang="en-US" sz="4800" dirty="0"/>
          </a:p>
        </p:txBody>
      </p:sp>
      <p:sp>
        <p:nvSpPr>
          <p:cNvPr id="4" name="Slide Number Placeholder 3"/>
          <p:cNvSpPr>
            <a:spLocks noGrp="1"/>
          </p:cNvSpPr>
          <p:nvPr>
            <p:ph type="sldNum" sz="quarter" idx="4"/>
          </p:nvPr>
        </p:nvSpPr>
        <p:spPr/>
        <p:txBody>
          <a:bodyPr/>
          <a:lstStyle/>
          <a:p>
            <a:fld id="{8C2E478F-E849-4A8C-AF1F-CBCC78A7CBFA}" type="slidenum">
              <a:rPr lang="en-US" smtClean="0"/>
            </a:fld>
            <a:endParaRPr lang="en-US" dirty="0"/>
          </a:p>
        </p:txBody>
      </p:sp>
      <p:sp>
        <p:nvSpPr>
          <p:cNvPr id="7" name="TextBox 6"/>
          <p:cNvSpPr txBox="1"/>
          <p:nvPr/>
        </p:nvSpPr>
        <p:spPr>
          <a:xfrm>
            <a:off x="6095999" y="1902579"/>
            <a:ext cx="5074024" cy="3139321"/>
          </a:xfrm>
          <a:prstGeom prst="rect">
            <a:avLst/>
          </a:prstGeom>
          <a:noFill/>
        </p:spPr>
        <p:txBody>
          <a:bodyPr wrap="square" rtlCol="0">
            <a:spAutoFit/>
          </a:bodyPr>
          <a:lstStyle/>
          <a:p>
            <a:pPr marL="285750" indent="-285750">
              <a:buFont typeface="Arial" panose="020B0604020202020204" pitchFamily="34" charset="0"/>
              <a:buChar char="•"/>
            </a:pPr>
            <a:r>
              <a:rPr lang="en-US" dirty="0"/>
              <a:t>Pods are the smallest, most basic deployable objects in Kubernetes.</a:t>
            </a:r>
            <a:endParaRPr lang="en-US" dirty="0"/>
          </a:p>
          <a:p>
            <a:endParaRPr lang="en-US" dirty="0"/>
          </a:p>
          <a:p>
            <a:pPr marL="285750" indent="-285750">
              <a:buFont typeface="Arial" panose="020B0604020202020204" pitchFamily="34" charset="0"/>
              <a:buChar char="•"/>
            </a:pPr>
            <a:r>
              <a:rPr lang="en-US" dirty="0"/>
              <a:t>A pod represents a single instance of a running process in a cluster.</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An abstraction over container.</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Pods contain one or more containers.</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Each pod has its own IP.</a:t>
            </a:r>
            <a:endParaRPr lang="en-IN" dirty="0"/>
          </a:p>
        </p:txBody>
      </p:sp>
      <p:pic>
        <p:nvPicPr>
          <p:cNvPr id="9" name="Picture 8" descr="Shape&#10;&#10;Description automatically generated with low confidence"/>
          <p:cNvPicPr>
            <a:picLocks noChangeAspect="1"/>
          </p:cNvPicPr>
          <p:nvPr/>
        </p:nvPicPr>
        <p:blipFill>
          <a:blip r:embed="rId1"/>
          <a:stretch>
            <a:fillRect/>
          </a:stretch>
        </p:blipFill>
        <p:spPr>
          <a:xfrm rot="5400000">
            <a:off x="675500" y="2722103"/>
            <a:ext cx="1500274" cy="1500274"/>
          </a:xfrm>
          <a:prstGeom prst="rect">
            <a:avLst/>
          </a:prstGeom>
        </p:spPr>
      </p:pic>
      <p:pic>
        <p:nvPicPr>
          <p:cNvPr id="10" name="Picture 9" descr="Shape&#10;&#10;Description automatically generated with low confidence"/>
          <p:cNvPicPr>
            <a:picLocks noChangeAspect="1"/>
          </p:cNvPicPr>
          <p:nvPr/>
        </p:nvPicPr>
        <p:blipFill>
          <a:blip r:embed="rId1"/>
          <a:stretch>
            <a:fillRect/>
          </a:stretch>
        </p:blipFill>
        <p:spPr>
          <a:xfrm rot="5400000">
            <a:off x="1501837" y="2722103"/>
            <a:ext cx="1500274" cy="1500274"/>
          </a:xfrm>
          <a:prstGeom prst="rect">
            <a:avLst/>
          </a:prstGeom>
        </p:spPr>
      </p:pic>
      <p:pic>
        <p:nvPicPr>
          <p:cNvPr id="11" name="Picture 10" descr="Shape&#10;&#10;Description automatically generated with low confidence"/>
          <p:cNvPicPr>
            <a:picLocks noChangeAspect="1"/>
          </p:cNvPicPr>
          <p:nvPr/>
        </p:nvPicPr>
        <p:blipFill>
          <a:blip r:embed="rId1"/>
          <a:stretch>
            <a:fillRect/>
          </a:stretch>
        </p:blipFill>
        <p:spPr>
          <a:xfrm rot="5400000">
            <a:off x="2328174" y="2722103"/>
            <a:ext cx="1500274" cy="1500274"/>
          </a:xfrm>
          <a:prstGeom prst="rect">
            <a:avLst/>
          </a:prstGeom>
        </p:spPr>
      </p:pic>
      <p:sp>
        <p:nvSpPr>
          <p:cNvPr id="12" name="Rectangle: Rounded Corners 11"/>
          <p:cNvSpPr/>
          <p:nvPr/>
        </p:nvSpPr>
        <p:spPr>
          <a:xfrm>
            <a:off x="745643" y="2537012"/>
            <a:ext cx="3012661" cy="1907649"/>
          </a:xfrm>
          <a:prstGeom prst="roundRect">
            <a:avLst>
              <a:gd name="adj" fmla="val 10557"/>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13" name="TextBox 12"/>
          <p:cNvSpPr txBox="1"/>
          <p:nvPr/>
        </p:nvSpPr>
        <p:spPr>
          <a:xfrm>
            <a:off x="1926679" y="4466554"/>
            <a:ext cx="650588" cy="369332"/>
          </a:xfrm>
          <a:prstGeom prst="rect">
            <a:avLst/>
          </a:prstGeom>
          <a:noFill/>
        </p:spPr>
        <p:txBody>
          <a:bodyPr wrap="square" rtlCol="0">
            <a:spAutoFit/>
          </a:bodyPr>
          <a:lstStyle/>
          <a:p>
            <a:r>
              <a:rPr lang="en-US" dirty="0"/>
              <a:t>POD</a:t>
            </a:r>
            <a:endParaRPr lang="en-I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anim calcmode="lin" valueType="num">
                                      <p:cBhvr>
                                        <p:cTn id="14" dur="1000" fill="hold"/>
                                        <p:tgtEl>
                                          <p:spTgt spid="10"/>
                                        </p:tgtEl>
                                        <p:attrNameLst>
                                          <p:attrName>ppt_x</p:attrName>
                                        </p:attrNameLst>
                                      </p:cBhvr>
                                      <p:tavLst>
                                        <p:tav tm="0">
                                          <p:val>
                                            <p:strVal val="#ppt_x"/>
                                          </p:val>
                                        </p:tav>
                                        <p:tav tm="100000">
                                          <p:val>
                                            <p:strVal val="#ppt_x"/>
                                          </p:val>
                                        </p:tav>
                                      </p:tavLst>
                                    </p:anim>
                                    <p:anim calcmode="lin" valueType="num">
                                      <p:cBhvr>
                                        <p:cTn id="15" dur="1000" fill="hold"/>
                                        <p:tgtEl>
                                          <p:spTgt spid="10"/>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10" presetClass="entr" presetSubtype="0"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par>
                          <p:cTn id="26" fill="hold">
                            <p:stCondLst>
                              <p:cond delay="3500"/>
                            </p:stCondLst>
                            <p:childTnLst>
                              <p:par>
                                <p:cTn id="27" presetID="10" presetClass="entr" presetSubtype="0"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childTnLst>
                          </p:cTn>
                        </p:par>
                        <p:par>
                          <p:cTn id="30" fill="hold">
                            <p:stCondLst>
                              <p:cond delay="4000"/>
                            </p:stCondLst>
                            <p:childTnLst>
                              <p:par>
                                <p:cTn id="31" presetID="10" presetClass="entr" presetSubtype="0" fill="hold" nodeType="afterEffect">
                                  <p:stCondLst>
                                    <p:cond delay="0"/>
                                  </p:stCondLst>
                                  <p:childTnLst>
                                    <p:set>
                                      <p:cBhvr>
                                        <p:cTn id="32" dur="1" fill="hold">
                                          <p:stCondLst>
                                            <p:cond delay="0"/>
                                          </p:stCondLst>
                                        </p:cTn>
                                        <p:tgtEl>
                                          <p:spTgt spid="7">
                                            <p:txEl>
                                              <p:pRg st="0" end="0"/>
                                            </p:txEl>
                                          </p:spTgt>
                                        </p:tgtEl>
                                        <p:attrNameLst>
                                          <p:attrName>style.visibility</p:attrName>
                                        </p:attrNameLst>
                                      </p:cBhvr>
                                      <p:to>
                                        <p:strVal val="visible"/>
                                      </p:to>
                                    </p:set>
                                    <p:animEffect transition="in" filter="fade">
                                      <p:cBhvr>
                                        <p:cTn id="33" dur="500"/>
                                        <p:tgtEl>
                                          <p:spTgt spid="7">
                                            <p:txEl>
                                              <p:pRg st="0" end="0"/>
                                            </p:txEl>
                                          </p:spTgt>
                                        </p:tgtEl>
                                      </p:cBhvr>
                                    </p:animEffect>
                                  </p:childTnLst>
                                </p:cTn>
                              </p:par>
                            </p:childTnLst>
                          </p:cTn>
                        </p:par>
                        <p:par>
                          <p:cTn id="34" fill="hold">
                            <p:stCondLst>
                              <p:cond delay="4500"/>
                            </p:stCondLst>
                            <p:childTnLst>
                              <p:par>
                                <p:cTn id="35" presetID="10" presetClass="entr" presetSubtype="0" fill="hold" nodeType="afterEffect">
                                  <p:stCondLst>
                                    <p:cond delay="0"/>
                                  </p:stCondLst>
                                  <p:childTnLst>
                                    <p:set>
                                      <p:cBhvr>
                                        <p:cTn id="36" dur="1" fill="hold">
                                          <p:stCondLst>
                                            <p:cond delay="0"/>
                                          </p:stCondLst>
                                        </p:cTn>
                                        <p:tgtEl>
                                          <p:spTgt spid="7">
                                            <p:txEl>
                                              <p:pRg st="2" end="2"/>
                                            </p:txEl>
                                          </p:spTgt>
                                        </p:tgtEl>
                                        <p:attrNameLst>
                                          <p:attrName>style.visibility</p:attrName>
                                        </p:attrNameLst>
                                      </p:cBhvr>
                                      <p:to>
                                        <p:strVal val="visible"/>
                                      </p:to>
                                    </p:set>
                                    <p:animEffect transition="in" filter="fade">
                                      <p:cBhvr>
                                        <p:cTn id="37" dur="500"/>
                                        <p:tgtEl>
                                          <p:spTgt spid="7">
                                            <p:txEl>
                                              <p:pRg st="2" end="2"/>
                                            </p:txEl>
                                          </p:spTgt>
                                        </p:tgtEl>
                                      </p:cBhvr>
                                    </p:animEffect>
                                  </p:childTnLst>
                                </p:cTn>
                              </p:par>
                            </p:childTnLst>
                          </p:cTn>
                        </p:par>
                        <p:par>
                          <p:cTn id="38" fill="hold">
                            <p:stCondLst>
                              <p:cond delay="5000"/>
                            </p:stCondLst>
                            <p:childTnLst>
                              <p:par>
                                <p:cTn id="39" presetID="10" presetClass="entr" presetSubtype="0" fill="hold" nodeType="afterEffect">
                                  <p:stCondLst>
                                    <p:cond delay="0"/>
                                  </p:stCondLst>
                                  <p:childTnLst>
                                    <p:set>
                                      <p:cBhvr>
                                        <p:cTn id="40" dur="1" fill="hold">
                                          <p:stCondLst>
                                            <p:cond delay="0"/>
                                          </p:stCondLst>
                                        </p:cTn>
                                        <p:tgtEl>
                                          <p:spTgt spid="7">
                                            <p:txEl>
                                              <p:pRg st="4" end="4"/>
                                            </p:txEl>
                                          </p:spTgt>
                                        </p:tgtEl>
                                        <p:attrNameLst>
                                          <p:attrName>style.visibility</p:attrName>
                                        </p:attrNameLst>
                                      </p:cBhvr>
                                      <p:to>
                                        <p:strVal val="visible"/>
                                      </p:to>
                                    </p:set>
                                    <p:animEffect transition="in" filter="fade">
                                      <p:cBhvr>
                                        <p:cTn id="41" dur="500"/>
                                        <p:tgtEl>
                                          <p:spTgt spid="7">
                                            <p:txEl>
                                              <p:pRg st="4" end="4"/>
                                            </p:txEl>
                                          </p:spTgt>
                                        </p:tgtEl>
                                      </p:cBhvr>
                                    </p:animEffect>
                                  </p:childTnLst>
                                </p:cTn>
                              </p:par>
                            </p:childTnLst>
                          </p:cTn>
                        </p:par>
                        <p:par>
                          <p:cTn id="42" fill="hold">
                            <p:stCondLst>
                              <p:cond delay="5500"/>
                            </p:stCondLst>
                            <p:childTnLst>
                              <p:par>
                                <p:cTn id="43" presetID="10" presetClass="entr" presetSubtype="0" fill="hold" nodeType="afterEffect">
                                  <p:stCondLst>
                                    <p:cond delay="0"/>
                                  </p:stCondLst>
                                  <p:childTnLst>
                                    <p:set>
                                      <p:cBhvr>
                                        <p:cTn id="44" dur="1" fill="hold">
                                          <p:stCondLst>
                                            <p:cond delay="0"/>
                                          </p:stCondLst>
                                        </p:cTn>
                                        <p:tgtEl>
                                          <p:spTgt spid="7">
                                            <p:txEl>
                                              <p:pRg st="6" end="6"/>
                                            </p:txEl>
                                          </p:spTgt>
                                        </p:tgtEl>
                                        <p:attrNameLst>
                                          <p:attrName>style.visibility</p:attrName>
                                        </p:attrNameLst>
                                      </p:cBhvr>
                                      <p:to>
                                        <p:strVal val="visible"/>
                                      </p:to>
                                    </p:set>
                                    <p:animEffect transition="in" filter="fade">
                                      <p:cBhvr>
                                        <p:cTn id="45" dur="500"/>
                                        <p:tgtEl>
                                          <p:spTgt spid="7">
                                            <p:txEl>
                                              <p:pRg st="6" end="6"/>
                                            </p:txEl>
                                          </p:spTgt>
                                        </p:tgtEl>
                                      </p:cBhvr>
                                    </p:animEffect>
                                  </p:childTnLst>
                                </p:cTn>
                              </p:par>
                            </p:childTnLst>
                          </p:cTn>
                        </p:par>
                        <p:par>
                          <p:cTn id="46" fill="hold">
                            <p:stCondLst>
                              <p:cond delay="6000"/>
                            </p:stCondLst>
                            <p:childTnLst>
                              <p:par>
                                <p:cTn id="47" presetID="10" presetClass="entr" presetSubtype="0" fill="hold" nodeType="after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Effect transition="in" filter="fade">
                                      <p:cBhvr>
                                        <p:cTn id="49"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147390" y="389697"/>
            <a:ext cx="5897218" cy="1038260"/>
          </a:xfrm>
        </p:spPr>
        <p:txBody>
          <a:bodyPr/>
          <a:lstStyle/>
          <a:p>
            <a:pPr algn="ctr"/>
            <a:r>
              <a:rPr lang="en-US" sz="4800" dirty="0"/>
              <a:t>SERVICES</a:t>
            </a:r>
            <a:endParaRPr lang="en-US" sz="4800" dirty="0"/>
          </a:p>
        </p:txBody>
      </p:sp>
      <p:sp>
        <p:nvSpPr>
          <p:cNvPr id="4" name="Slide Number Placeholder 3"/>
          <p:cNvSpPr>
            <a:spLocks noGrp="1"/>
          </p:cNvSpPr>
          <p:nvPr>
            <p:ph type="sldNum" sz="quarter" idx="4"/>
          </p:nvPr>
        </p:nvSpPr>
        <p:spPr/>
        <p:txBody>
          <a:bodyPr/>
          <a:lstStyle/>
          <a:p>
            <a:fld id="{8C2E478F-E849-4A8C-AF1F-CBCC78A7CBFA}" type="slidenum">
              <a:rPr lang="en-US" smtClean="0"/>
            </a:fld>
            <a:endParaRPr lang="en-US" dirty="0"/>
          </a:p>
        </p:txBody>
      </p:sp>
      <p:sp>
        <p:nvSpPr>
          <p:cNvPr id="7" name="TextBox 6"/>
          <p:cNvSpPr txBox="1"/>
          <p:nvPr/>
        </p:nvSpPr>
        <p:spPr>
          <a:xfrm>
            <a:off x="6865188" y="2422755"/>
            <a:ext cx="3767827" cy="2585323"/>
          </a:xfrm>
          <a:prstGeom prst="rect">
            <a:avLst/>
          </a:prstGeom>
          <a:noFill/>
        </p:spPr>
        <p:txBody>
          <a:bodyPr wrap="square" rtlCol="0">
            <a:spAutoFit/>
          </a:bodyPr>
          <a:lstStyle/>
          <a:p>
            <a:pPr marL="285750" indent="-285750">
              <a:buFont typeface="Arial" panose="020B0604020202020204" pitchFamily="34" charset="0"/>
              <a:buChar char="•"/>
            </a:pPr>
            <a:r>
              <a:rPr lang="en-US" dirty="0"/>
              <a:t>An abstraction of a logical set of Pods and a policy by which to access them.</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Responsible for enabling networking access to a set of pods.</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is a permanent/static IP address with a DNS.</a:t>
            </a:r>
            <a:endParaRPr lang="en-IN" dirty="0"/>
          </a:p>
        </p:txBody>
      </p:sp>
      <p:sp>
        <p:nvSpPr>
          <p:cNvPr id="2" name="Rectangle: Rounded Corners 1"/>
          <p:cNvSpPr/>
          <p:nvPr/>
        </p:nvSpPr>
        <p:spPr>
          <a:xfrm>
            <a:off x="2470554" y="3254188"/>
            <a:ext cx="1353671" cy="645459"/>
          </a:xfrm>
          <a:prstGeom prst="roundRect">
            <a:avLst>
              <a:gd name="adj" fmla="val 15278"/>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Service</a:t>
            </a:r>
            <a:endParaRPr lang="en-IN" sz="1600" dirty="0"/>
          </a:p>
        </p:txBody>
      </p:sp>
      <p:sp>
        <p:nvSpPr>
          <p:cNvPr id="3" name="Rectangle: Rounded Corners 2"/>
          <p:cNvSpPr/>
          <p:nvPr/>
        </p:nvSpPr>
        <p:spPr>
          <a:xfrm>
            <a:off x="4432778" y="1861459"/>
            <a:ext cx="1352089" cy="815789"/>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pic>
        <p:nvPicPr>
          <p:cNvPr id="14" name="Picture 13" descr="Shape&#10;&#10;Description automatically generated with low confidence"/>
          <p:cNvPicPr>
            <a:picLocks noChangeAspect="1"/>
          </p:cNvPicPr>
          <p:nvPr/>
        </p:nvPicPr>
        <p:blipFill>
          <a:blip r:embed="rId1"/>
          <a:stretch>
            <a:fillRect/>
          </a:stretch>
        </p:blipFill>
        <p:spPr>
          <a:xfrm>
            <a:off x="4697236" y="2004896"/>
            <a:ext cx="815789" cy="815789"/>
          </a:xfrm>
          <a:prstGeom prst="rect">
            <a:avLst/>
          </a:prstGeom>
        </p:spPr>
      </p:pic>
      <p:sp>
        <p:nvSpPr>
          <p:cNvPr id="5" name="TextBox 4"/>
          <p:cNvSpPr txBox="1"/>
          <p:nvPr/>
        </p:nvSpPr>
        <p:spPr>
          <a:xfrm>
            <a:off x="4842911" y="1961576"/>
            <a:ext cx="524437" cy="307777"/>
          </a:xfrm>
          <a:prstGeom prst="rect">
            <a:avLst/>
          </a:prstGeom>
          <a:noFill/>
        </p:spPr>
        <p:txBody>
          <a:bodyPr wrap="square" rtlCol="0">
            <a:spAutoFit/>
          </a:bodyPr>
          <a:lstStyle/>
          <a:p>
            <a:r>
              <a:rPr lang="en-US" sz="1400" dirty="0"/>
              <a:t>POD</a:t>
            </a:r>
            <a:endParaRPr lang="en-IN" sz="1400" dirty="0"/>
          </a:p>
        </p:txBody>
      </p:sp>
      <p:sp>
        <p:nvSpPr>
          <p:cNvPr id="17" name="Rectangle: Rounded Corners 16"/>
          <p:cNvSpPr/>
          <p:nvPr/>
        </p:nvSpPr>
        <p:spPr>
          <a:xfrm>
            <a:off x="4432778" y="4450819"/>
            <a:ext cx="1352089" cy="815789"/>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pic>
        <p:nvPicPr>
          <p:cNvPr id="18" name="Picture 17" descr="Shape&#10;&#10;Description automatically generated with low confidence"/>
          <p:cNvPicPr>
            <a:picLocks noChangeAspect="1"/>
          </p:cNvPicPr>
          <p:nvPr/>
        </p:nvPicPr>
        <p:blipFill>
          <a:blip r:embed="rId1"/>
          <a:stretch>
            <a:fillRect/>
          </a:stretch>
        </p:blipFill>
        <p:spPr>
          <a:xfrm>
            <a:off x="4697236" y="4594256"/>
            <a:ext cx="815789" cy="815789"/>
          </a:xfrm>
          <a:prstGeom prst="rect">
            <a:avLst/>
          </a:prstGeom>
        </p:spPr>
      </p:pic>
      <p:sp>
        <p:nvSpPr>
          <p:cNvPr id="19" name="TextBox 18"/>
          <p:cNvSpPr txBox="1"/>
          <p:nvPr/>
        </p:nvSpPr>
        <p:spPr>
          <a:xfrm>
            <a:off x="4842911" y="4550936"/>
            <a:ext cx="524437" cy="307777"/>
          </a:xfrm>
          <a:prstGeom prst="rect">
            <a:avLst/>
          </a:prstGeom>
          <a:noFill/>
        </p:spPr>
        <p:txBody>
          <a:bodyPr wrap="square" rtlCol="0">
            <a:spAutoFit/>
          </a:bodyPr>
          <a:lstStyle/>
          <a:p>
            <a:r>
              <a:rPr lang="en-US" sz="1400" dirty="0"/>
              <a:t>POD</a:t>
            </a:r>
            <a:endParaRPr lang="en-IN" sz="1400" dirty="0"/>
          </a:p>
        </p:txBody>
      </p:sp>
      <p:sp>
        <p:nvSpPr>
          <p:cNvPr id="20" name="Rectangle: Rounded Corners 19"/>
          <p:cNvSpPr/>
          <p:nvPr/>
        </p:nvSpPr>
        <p:spPr>
          <a:xfrm>
            <a:off x="2492308" y="901277"/>
            <a:ext cx="1352089" cy="815789"/>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pic>
        <p:nvPicPr>
          <p:cNvPr id="21" name="Picture 20" descr="Shape&#10;&#10;Description automatically generated with low confidence"/>
          <p:cNvPicPr>
            <a:picLocks noChangeAspect="1"/>
          </p:cNvPicPr>
          <p:nvPr/>
        </p:nvPicPr>
        <p:blipFill>
          <a:blip r:embed="rId1"/>
          <a:stretch>
            <a:fillRect/>
          </a:stretch>
        </p:blipFill>
        <p:spPr>
          <a:xfrm>
            <a:off x="2756766" y="1044714"/>
            <a:ext cx="815789" cy="815789"/>
          </a:xfrm>
          <a:prstGeom prst="rect">
            <a:avLst/>
          </a:prstGeom>
        </p:spPr>
      </p:pic>
      <p:sp>
        <p:nvSpPr>
          <p:cNvPr id="22" name="TextBox 21"/>
          <p:cNvSpPr txBox="1"/>
          <p:nvPr/>
        </p:nvSpPr>
        <p:spPr>
          <a:xfrm>
            <a:off x="2902441" y="1001394"/>
            <a:ext cx="524437" cy="307777"/>
          </a:xfrm>
          <a:prstGeom prst="rect">
            <a:avLst/>
          </a:prstGeom>
          <a:noFill/>
        </p:spPr>
        <p:txBody>
          <a:bodyPr wrap="square" rtlCol="0">
            <a:spAutoFit/>
          </a:bodyPr>
          <a:lstStyle/>
          <a:p>
            <a:r>
              <a:rPr lang="en-US" sz="1400" dirty="0"/>
              <a:t>POD</a:t>
            </a:r>
            <a:endParaRPr lang="en-IN" sz="1400" dirty="0"/>
          </a:p>
        </p:txBody>
      </p:sp>
      <p:sp>
        <p:nvSpPr>
          <p:cNvPr id="23" name="Rectangle: Rounded Corners 22"/>
          <p:cNvSpPr/>
          <p:nvPr/>
        </p:nvSpPr>
        <p:spPr>
          <a:xfrm>
            <a:off x="544457" y="1860503"/>
            <a:ext cx="1352089" cy="815789"/>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pic>
        <p:nvPicPr>
          <p:cNvPr id="24" name="Picture 23" descr="Shape&#10;&#10;Description automatically generated with low confidence"/>
          <p:cNvPicPr>
            <a:picLocks noChangeAspect="1"/>
          </p:cNvPicPr>
          <p:nvPr/>
        </p:nvPicPr>
        <p:blipFill>
          <a:blip r:embed="rId1"/>
          <a:stretch>
            <a:fillRect/>
          </a:stretch>
        </p:blipFill>
        <p:spPr>
          <a:xfrm>
            <a:off x="808915" y="2003940"/>
            <a:ext cx="815789" cy="815789"/>
          </a:xfrm>
          <a:prstGeom prst="rect">
            <a:avLst/>
          </a:prstGeom>
        </p:spPr>
      </p:pic>
      <p:sp>
        <p:nvSpPr>
          <p:cNvPr id="25" name="TextBox 24"/>
          <p:cNvSpPr txBox="1"/>
          <p:nvPr/>
        </p:nvSpPr>
        <p:spPr>
          <a:xfrm>
            <a:off x="954590" y="1960620"/>
            <a:ext cx="524437" cy="307777"/>
          </a:xfrm>
          <a:prstGeom prst="rect">
            <a:avLst/>
          </a:prstGeom>
          <a:noFill/>
        </p:spPr>
        <p:txBody>
          <a:bodyPr wrap="square" rtlCol="0">
            <a:spAutoFit/>
          </a:bodyPr>
          <a:lstStyle/>
          <a:p>
            <a:r>
              <a:rPr lang="en-US" sz="1400" dirty="0"/>
              <a:t>POD</a:t>
            </a:r>
            <a:endParaRPr lang="en-IN" sz="1400" dirty="0"/>
          </a:p>
        </p:txBody>
      </p:sp>
      <p:sp>
        <p:nvSpPr>
          <p:cNvPr id="26" name="Rectangle: Rounded Corners 25"/>
          <p:cNvSpPr/>
          <p:nvPr/>
        </p:nvSpPr>
        <p:spPr>
          <a:xfrm>
            <a:off x="544457" y="4449863"/>
            <a:ext cx="1352089" cy="815789"/>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pic>
        <p:nvPicPr>
          <p:cNvPr id="27" name="Picture 26" descr="Shape&#10;&#10;Description automatically generated with low confidence"/>
          <p:cNvPicPr>
            <a:picLocks noChangeAspect="1"/>
          </p:cNvPicPr>
          <p:nvPr/>
        </p:nvPicPr>
        <p:blipFill>
          <a:blip r:embed="rId1"/>
          <a:stretch>
            <a:fillRect/>
          </a:stretch>
        </p:blipFill>
        <p:spPr>
          <a:xfrm>
            <a:off x="808915" y="4593300"/>
            <a:ext cx="815789" cy="815789"/>
          </a:xfrm>
          <a:prstGeom prst="rect">
            <a:avLst/>
          </a:prstGeom>
        </p:spPr>
      </p:pic>
      <p:sp>
        <p:nvSpPr>
          <p:cNvPr id="28" name="TextBox 27"/>
          <p:cNvSpPr txBox="1"/>
          <p:nvPr/>
        </p:nvSpPr>
        <p:spPr>
          <a:xfrm>
            <a:off x="954590" y="4549980"/>
            <a:ext cx="524437" cy="307777"/>
          </a:xfrm>
          <a:prstGeom prst="rect">
            <a:avLst/>
          </a:prstGeom>
          <a:noFill/>
        </p:spPr>
        <p:txBody>
          <a:bodyPr wrap="square" rtlCol="0">
            <a:spAutoFit/>
          </a:bodyPr>
          <a:lstStyle/>
          <a:p>
            <a:r>
              <a:rPr lang="en-US" sz="1400" dirty="0"/>
              <a:t>POD</a:t>
            </a:r>
            <a:endParaRPr lang="en-IN" sz="1400" dirty="0"/>
          </a:p>
        </p:txBody>
      </p:sp>
      <p:sp>
        <p:nvSpPr>
          <p:cNvPr id="6" name="Rectangle: Folded Corner 5"/>
          <p:cNvSpPr/>
          <p:nvPr/>
        </p:nvSpPr>
        <p:spPr>
          <a:xfrm>
            <a:off x="2677860" y="5100918"/>
            <a:ext cx="939055" cy="1120588"/>
          </a:xfrm>
          <a:prstGeom prst="foldedCorner">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POLICY</a:t>
            </a:r>
            <a:endParaRPr lang="en-IN" sz="1600" dirty="0"/>
          </a:p>
        </p:txBody>
      </p:sp>
      <p:cxnSp>
        <p:nvCxnSpPr>
          <p:cNvPr id="30" name="Straight Connector 29"/>
          <p:cNvCxnSpPr>
            <a:stCxn id="2" idx="3"/>
          </p:cNvCxnSpPr>
          <p:nvPr/>
        </p:nvCxnSpPr>
        <p:spPr>
          <a:xfrm flipV="1">
            <a:off x="3824225" y="2676292"/>
            <a:ext cx="1280904" cy="900626"/>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a:stCxn id="2" idx="3"/>
            <a:endCxn id="17" idx="0"/>
          </p:cNvCxnSpPr>
          <p:nvPr/>
        </p:nvCxnSpPr>
        <p:spPr>
          <a:xfrm>
            <a:off x="3824225" y="3576918"/>
            <a:ext cx="1284598" cy="873901"/>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p:cNvCxnSpPr>
            <a:stCxn id="2" idx="1"/>
          </p:cNvCxnSpPr>
          <p:nvPr/>
        </p:nvCxnSpPr>
        <p:spPr>
          <a:xfrm flipH="1" flipV="1">
            <a:off x="1216808" y="2690132"/>
            <a:ext cx="1253746" cy="88678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p:cNvCxnSpPr>
            <a:stCxn id="2" idx="1"/>
            <a:endCxn id="26" idx="0"/>
          </p:cNvCxnSpPr>
          <p:nvPr/>
        </p:nvCxnSpPr>
        <p:spPr>
          <a:xfrm flipH="1">
            <a:off x="1220502" y="3576918"/>
            <a:ext cx="1250052" cy="872945"/>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p:cNvCxnSpPr>
            <a:stCxn id="2" idx="2"/>
            <a:endCxn id="6" idx="0"/>
          </p:cNvCxnSpPr>
          <p:nvPr/>
        </p:nvCxnSpPr>
        <p:spPr>
          <a:xfrm flipH="1">
            <a:off x="3147388" y="3899647"/>
            <a:ext cx="2" cy="1201271"/>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40" name="Straight Connector 39"/>
          <p:cNvCxnSpPr>
            <a:stCxn id="2" idx="0"/>
          </p:cNvCxnSpPr>
          <p:nvPr/>
        </p:nvCxnSpPr>
        <p:spPr>
          <a:xfrm flipH="1" flipV="1">
            <a:off x="3146598" y="1717066"/>
            <a:ext cx="792" cy="1537122"/>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par>
                                <p:cTn id="31" presetID="10"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500"/>
                                        <p:tgtEl>
                                          <p:spTgt spid="28"/>
                                        </p:tgtEl>
                                      </p:cBhvr>
                                    </p:animEffect>
                                  </p:childTnLst>
                                </p:cTn>
                              </p:par>
                              <p:par>
                                <p:cTn id="41" presetID="10" presetClass="entr" presetSubtype="0" fill="hold" nodeType="with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500"/>
                                        <p:tgtEl>
                                          <p:spTgt spid="27"/>
                                        </p:tgtEl>
                                      </p:cBhvr>
                                    </p:animEffect>
                                  </p:childTnLst>
                                </p:cTn>
                              </p:par>
                            </p:childTnLst>
                          </p:cTn>
                        </p:par>
                        <p:par>
                          <p:cTn id="44" fill="hold">
                            <p:stCondLst>
                              <p:cond delay="2000"/>
                            </p:stCondLst>
                            <p:childTnLst>
                              <p:par>
                                <p:cTn id="45" presetID="10" presetClass="entr" presetSubtype="0" fill="hold" grpId="0" nodeType="after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fade">
                                      <p:cBhvr>
                                        <p:cTn id="47" dur="500"/>
                                        <p:tgtEl>
                                          <p:spTgt spid="2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fade">
                                      <p:cBhvr>
                                        <p:cTn id="50" dur="500"/>
                                        <p:tgtEl>
                                          <p:spTgt spid="25"/>
                                        </p:tgtEl>
                                      </p:cBhvr>
                                    </p:animEffect>
                                  </p:childTnLst>
                                </p:cTn>
                              </p:par>
                              <p:par>
                                <p:cTn id="51" presetID="10" presetClass="entr" presetSubtype="0" fill="hold" nodeType="with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fade">
                                      <p:cBhvr>
                                        <p:cTn id="53" dur="500"/>
                                        <p:tgtEl>
                                          <p:spTgt spid="24"/>
                                        </p:tgtEl>
                                      </p:cBhvr>
                                    </p:animEffect>
                                  </p:childTnLst>
                                </p:cTn>
                              </p:par>
                            </p:childTnLst>
                          </p:cTn>
                        </p:par>
                        <p:par>
                          <p:cTn id="54" fill="hold">
                            <p:stCondLst>
                              <p:cond delay="2500"/>
                            </p:stCondLst>
                            <p:childTnLst>
                              <p:par>
                                <p:cTn id="55" presetID="22" presetClass="entr" presetSubtype="4" fill="hold" nodeType="afterEffect">
                                  <p:stCondLst>
                                    <p:cond delay="0"/>
                                  </p:stCondLst>
                                  <p:childTnLst>
                                    <p:set>
                                      <p:cBhvr>
                                        <p:cTn id="56" dur="1" fill="hold">
                                          <p:stCondLst>
                                            <p:cond delay="0"/>
                                          </p:stCondLst>
                                        </p:cTn>
                                        <p:tgtEl>
                                          <p:spTgt spid="34"/>
                                        </p:tgtEl>
                                        <p:attrNameLst>
                                          <p:attrName>style.visibility</p:attrName>
                                        </p:attrNameLst>
                                      </p:cBhvr>
                                      <p:to>
                                        <p:strVal val="visible"/>
                                      </p:to>
                                    </p:set>
                                    <p:animEffect transition="in" filter="wipe(down)">
                                      <p:cBhvr>
                                        <p:cTn id="57" dur="500"/>
                                        <p:tgtEl>
                                          <p:spTgt spid="34"/>
                                        </p:tgtEl>
                                      </p:cBhvr>
                                    </p:animEffect>
                                  </p:childTnLst>
                                </p:cTn>
                              </p:par>
                              <p:par>
                                <p:cTn id="58" presetID="22" presetClass="entr" presetSubtype="1" fill="hold" nodeType="with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wipe(up)">
                                      <p:cBhvr>
                                        <p:cTn id="60" dur="500"/>
                                        <p:tgtEl>
                                          <p:spTgt spid="36"/>
                                        </p:tgtEl>
                                      </p:cBhvr>
                                    </p:animEffect>
                                  </p:childTnLst>
                                </p:cTn>
                              </p:par>
                            </p:childTnLst>
                          </p:cTn>
                        </p:par>
                        <p:par>
                          <p:cTn id="61" fill="hold">
                            <p:stCondLst>
                              <p:cond delay="3000"/>
                            </p:stCondLst>
                            <p:childTnLst>
                              <p:par>
                                <p:cTn id="62" presetID="22" presetClass="entr" presetSubtype="4" fill="hold" nodeType="after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wipe(down)">
                                      <p:cBhvr>
                                        <p:cTn id="64" dur="500"/>
                                        <p:tgtEl>
                                          <p:spTgt spid="30"/>
                                        </p:tgtEl>
                                      </p:cBhvr>
                                    </p:animEffect>
                                  </p:childTnLst>
                                </p:cTn>
                              </p:par>
                              <p:par>
                                <p:cTn id="65" presetID="22" presetClass="entr" presetSubtype="1" fill="hold" nodeType="with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wipe(up)">
                                      <p:cBhvr>
                                        <p:cTn id="67" dur="500"/>
                                        <p:tgtEl>
                                          <p:spTgt spid="32"/>
                                        </p:tgtEl>
                                      </p:cBhvr>
                                    </p:animEffect>
                                  </p:childTnLst>
                                </p:cTn>
                              </p:par>
                            </p:childTnLst>
                          </p:cTn>
                        </p:par>
                        <p:par>
                          <p:cTn id="68" fill="hold">
                            <p:stCondLst>
                              <p:cond delay="3500"/>
                            </p:stCondLst>
                            <p:childTnLst>
                              <p:par>
                                <p:cTn id="69" presetID="22" presetClass="entr" presetSubtype="4" fill="hold" nodeType="afterEffect">
                                  <p:stCondLst>
                                    <p:cond delay="0"/>
                                  </p:stCondLst>
                                  <p:childTnLst>
                                    <p:set>
                                      <p:cBhvr>
                                        <p:cTn id="70" dur="1" fill="hold">
                                          <p:stCondLst>
                                            <p:cond delay="0"/>
                                          </p:stCondLst>
                                        </p:cTn>
                                        <p:tgtEl>
                                          <p:spTgt spid="40"/>
                                        </p:tgtEl>
                                        <p:attrNameLst>
                                          <p:attrName>style.visibility</p:attrName>
                                        </p:attrNameLst>
                                      </p:cBhvr>
                                      <p:to>
                                        <p:strVal val="visible"/>
                                      </p:to>
                                    </p:set>
                                    <p:animEffect transition="in" filter="wipe(down)">
                                      <p:cBhvr>
                                        <p:cTn id="71" dur="500"/>
                                        <p:tgtEl>
                                          <p:spTgt spid="40"/>
                                        </p:tgtEl>
                                      </p:cBhvr>
                                    </p:animEffect>
                                  </p:childTnLst>
                                </p:cTn>
                              </p:par>
                              <p:par>
                                <p:cTn id="72" presetID="22" presetClass="entr" presetSubtype="1" fill="hold" nodeType="withEffect">
                                  <p:stCondLst>
                                    <p:cond delay="0"/>
                                  </p:stCondLst>
                                  <p:childTnLst>
                                    <p:set>
                                      <p:cBhvr>
                                        <p:cTn id="73" dur="1" fill="hold">
                                          <p:stCondLst>
                                            <p:cond delay="0"/>
                                          </p:stCondLst>
                                        </p:cTn>
                                        <p:tgtEl>
                                          <p:spTgt spid="38"/>
                                        </p:tgtEl>
                                        <p:attrNameLst>
                                          <p:attrName>style.visibility</p:attrName>
                                        </p:attrNameLst>
                                      </p:cBhvr>
                                      <p:to>
                                        <p:strVal val="visible"/>
                                      </p:to>
                                    </p:set>
                                    <p:animEffect transition="in" filter="wipe(up)">
                                      <p:cBhvr>
                                        <p:cTn id="74" dur="500"/>
                                        <p:tgtEl>
                                          <p:spTgt spid="38"/>
                                        </p:tgtEl>
                                      </p:cBhvr>
                                    </p:animEffect>
                                  </p:childTnLst>
                                </p:cTn>
                              </p:par>
                            </p:childTnLst>
                          </p:cTn>
                        </p:par>
                        <p:par>
                          <p:cTn id="75" fill="hold">
                            <p:stCondLst>
                              <p:cond delay="4000"/>
                            </p:stCondLst>
                            <p:childTnLst>
                              <p:par>
                                <p:cTn id="76" presetID="10" presetClass="entr" presetSubtype="0" fill="hold" grpId="0" nodeType="afterEffect">
                                  <p:stCondLst>
                                    <p:cond delay="0"/>
                                  </p:stCondLst>
                                  <p:childTnLst>
                                    <p:set>
                                      <p:cBhvr>
                                        <p:cTn id="77" dur="1" fill="hold">
                                          <p:stCondLst>
                                            <p:cond delay="0"/>
                                          </p:stCondLst>
                                        </p:cTn>
                                        <p:tgtEl>
                                          <p:spTgt spid="6"/>
                                        </p:tgtEl>
                                        <p:attrNameLst>
                                          <p:attrName>style.visibility</p:attrName>
                                        </p:attrNameLst>
                                      </p:cBhvr>
                                      <p:to>
                                        <p:strVal val="visible"/>
                                      </p:to>
                                    </p:set>
                                    <p:animEffect transition="in" filter="fade">
                                      <p:cBhvr>
                                        <p:cTn id="78" dur="500"/>
                                        <p:tgtEl>
                                          <p:spTgt spid="6"/>
                                        </p:tgtEl>
                                      </p:cBhvr>
                                    </p:animEffect>
                                  </p:childTnLst>
                                </p:cTn>
                              </p:par>
                            </p:childTnLst>
                          </p:cTn>
                        </p:par>
                        <p:par>
                          <p:cTn id="79" fill="hold">
                            <p:stCondLst>
                              <p:cond delay="4500"/>
                            </p:stCondLst>
                            <p:childTnLst>
                              <p:par>
                                <p:cTn id="80" presetID="10" presetClass="entr" presetSubtype="0" fill="hold" nodeType="afterEffect">
                                  <p:stCondLst>
                                    <p:cond delay="250"/>
                                  </p:stCondLst>
                                  <p:childTnLst>
                                    <p:set>
                                      <p:cBhvr>
                                        <p:cTn id="81" dur="1" fill="hold">
                                          <p:stCondLst>
                                            <p:cond delay="0"/>
                                          </p:stCondLst>
                                        </p:cTn>
                                        <p:tgtEl>
                                          <p:spTgt spid="7">
                                            <p:txEl>
                                              <p:pRg st="0" end="0"/>
                                            </p:txEl>
                                          </p:spTgt>
                                        </p:tgtEl>
                                        <p:attrNameLst>
                                          <p:attrName>style.visibility</p:attrName>
                                        </p:attrNameLst>
                                      </p:cBhvr>
                                      <p:to>
                                        <p:strVal val="visible"/>
                                      </p:to>
                                    </p:set>
                                    <p:animEffect transition="in" filter="fade">
                                      <p:cBhvr>
                                        <p:cTn id="82" dur="500"/>
                                        <p:tgtEl>
                                          <p:spTgt spid="7">
                                            <p:txEl>
                                              <p:pRg st="0" end="0"/>
                                            </p:txEl>
                                          </p:spTgt>
                                        </p:tgtEl>
                                      </p:cBhvr>
                                    </p:animEffect>
                                  </p:childTnLst>
                                </p:cTn>
                              </p:par>
                            </p:childTnLst>
                          </p:cTn>
                        </p:par>
                        <p:par>
                          <p:cTn id="83" fill="hold">
                            <p:stCondLst>
                              <p:cond delay="5250"/>
                            </p:stCondLst>
                            <p:childTnLst>
                              <p:par>
                                <p:cTn id="84" presetID="10" presetClass="entr" presetSubtype="0" fill="hold" nodeType="afterEffect">
                                  <p:stCondLst>
                                    <p:cond delay="0"/>
                                  </p:stCondLst>
                                  <p:childTnLst>
                                    <p:set>
                                      <p:cBhvr>
                                        <p:cTn id="85" dur="1" fill="hold">
                                          <p:stCondLst>
                                            <p:cond delay="0"/>
                                          </p:stCondLst>
                                        </p:cTn>
                                        <p:tgtEl>
                                          <p:spTgt spid="7">
                                            <p:txEl>
                                              <p:pRg st="2" end="2"/>
                                            </p:txEl>
                                          </p:spTgt>
                                        </p:tgtEl>
                                        <p:attrNameLst>
                                          <p:attrName>style.visibility</p:attrName>
                                        </p:attrNameLst>
                                      </p:cBhvr>
                                      <p:to>
                                        <p:strVal val="visible"/>
                                      </p:to>
                                    </p:set>
                                    <p:animEffect transition="in" filter="fade">
                                      <p:cBhvr>
                                        <p:cTn id="86" dur="500"/>
                                        <p:tgtEl>
                                          <p:spTgt spid="7">
                                            <p:txEl>
                                              <p:pRg st="2" end="2"/>
                                            </p:txEl>
                                          </p:spTgt>
                                        </p:tgtEl>
                                      </p:cBhvr>
                                    </p:animEffect>
                                  </p:childTnLst>
                                </p:cTn>
                              </p:par>
                            </p:childTnLst>
                          </p:cTn>
                        </p:par>
                        <p:par>
                          <p:cTn id="87" fill="hold">
                            <p:stCondLst>
                              <p:cond delay="5750"/>
                            </p:stCondLst>
                            <p:childTnLst>
                              <p:par>
                                <p:cTn id="88" presetID="10" presetClass="entr" presetSubtype="0" fill="hold" nodeType="afterEffect">
                                  <p:stCondLst>
                                    <p:cond delay="0"/>
                                  </p:stCondLst>
                                  <p:childTnLst>
                                    <p:set>
                                      <p:cBhvr>
                                        <p:cTn id="89" dur="1" fill="hold">
                                          <p:stCondLst>
                                            <p:cond delay="0"/>
                                          </p:stCondLst>
                                        </p:cTn>
                                        <p:tgtEl>
                                          <p:spTgt spid="7">
                                            <p:txEl>
                                              <p:pRg st="4" end="4"/>
                                            </p:txEl>
                                          </p:spTgt>
                                        </p:tgtEl>
                                        <p:attrNameLst>
                                          <p:attrName>style.visibility</p:attrName>
                                        </p:attrNameLst>
                                      </p:cBhvr>
                                      <p:to>
                                        <p:strVal val="visible"/>
                                      </p:to>
                                    </p:set>
                                    <p:animEffect transition="in" filter="fade">
                                      <p:cBhvr>
                                        <p:cTn id="90"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17" grpId="0" animBg="1"/>
      <p:bldP spid="19" grpId="0"/>
      <p:bldP spid="20" grpId="0" animBg="1"/>
      <p:bldP spid="22" grpId="0"/>
      <p:bldP spid="23" grpId="0" animBg="1"/>
      <p:bldP spid="25" grpId="0"/>
      <p:bldP spid="26" grpId="0" animBg="1"/>
      <p:bldP spid="28" grpId="0"/>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147390" y="389697"/>
            <a:ext cx="5897218" cy="1038260"/>
          </a:xfrm>
        </p:spPr>
        <p:txBody>
          <a:bodyPr/>
          <a:lstStyle/>
          <a:p>
            <a:pPr algn="ctr"/>
            <a:r>
              <a:rPr lang="en-US" sz="4800" dirty="0"/>
              <a:t>INGRESS</a:t>
            </a:r>
            <a:endParaRPr lang="en-US" sz="4800" dirty="0"/>
          </a:p>
        </p:txBody>
      </p:sp>
      <p:sp>
        <p:nvSpPr>
          <p:cNvPr id="4" name="Slide Number Placeholder 3"/>
          <p:cNvSpPr>
            <a:spLocks noGrp="1"/>
          </p:cNvSpPr>
          <p:nvPr>
            <p:ph type="sldNum" sz="quarter" idx="4"/>
          </p:nvPr>
        </p:nvSpPr>
        <p:spPr/>
        <p:txBody>
          <a:bodyPr/>
          <a:lstStyle/>
          <a:p>
            <a:fld id="{8C2E478F-E849-4A8C-AF1F-CBCC78A7CBFA}" type="slidenum">
              <a:rPr lang="en-US" smtClean="0"/>
            </a:fld>
            <a:endParaRPr lang="en-US" dirty="0"/>
          </a:p>
        </p:txBody>
      </p:sp>
      <p:sp>
        <p:nvSpPr>
          <p:cNvPr id="7" name="TextBox 6"/>
          <p:cNvSpPr txBox="1"/>
          <p:nvPr/>
        </p:nvSpPr>
        <p:spPr>
          <a:xfrm>
            <a:off x="6703823" y="2274838"/>
            <a:ext cx="3767827" cy="2308324"/>
          </a:xfrm>
          <a:prstGeom prst="rect">
            <a:avLst/>
          </a:prstGeom>
          <a:noFill/>
        </p:spPr>
        <p:txBody>
          <a:bodyPr wrap="square" rtlCol="0">
            <a:spAutoFit/>
          </a:bodyPr>
          <a:lstStyle/>
          <a:p>
            <a:pPr marL="285750" indent="-285750">
              <a:buFont typeface="Arial" panose="020B0604020202020204" pitchFamily="34" charset="0"/>
              <a:buChar char="•"/>
            </a:pPr>
            <a:r>
              <a:rPr lang="en-US" dirty="0"/>
              <a:t>It is a service external to the K8s cluster.</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Enables users connect to the application through HTTPS/HTTP.</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Routes user control to the services internal to K8s cluster.</a:t>
            </a:r>
            <a:endParaRPr lang="en-US" dirty="0"/>
          </a:p>
        </p:txBody>
      </p:sp>
      <p:pic>
        <p:nvPicPr>
          <p:cNvPr id="10" name="Picture 9"/>
          <p:cNvPicPr>
            <a:picLocks noChangeAspect="1"/>
          </p:cNvPicPr>
          <p:nvPr/>
        </p:nvPicPr>
        <p:blipFill>
          <a:blip r:embed="rId1"/>
          <a:stretch>
            <a:fillRect/>
          </a:stretch>
        </p:blipFill>
        <p:spPr>
          <a:xfrm>
            <a:off x="1558985" y="1734121"/>
            <a:ext cx="3389758" cy="3389758"/>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10"/>
                                        </p:tgtEl>
                                      </p:cBhvr>
                                    </p:animEffect>
                                    <p:animScale>
                                      <p:cBhvr>
                                        <p:cTn id="7" dur="250" autoRev="1" fill="hold"/>
                                        <p:tgtEl>
                                          <p:spTgt spid="10"/>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7">
                                            <p:txEl>
                                              <p:pRg st="2" end="2"/>
                                            </p:txEl>
                                          </p:spTgt>
                                        </p:tgtEl>
                                        <p:attrNameLst>
                                          <p:attrName>style.visibility</p:attrName>
                                        </p:attrNameLst>
                                      </p:cBhvr>
                                      <p:to>
                                        <p:strVal val="visible"/>
                                      </p:to>
                                    </p:set>
                                    <p:animEffect transition="in" filter="fade">
                                      <p:cBhvr>
                                        <p:cTn id="16" dur="500"/>
                                        <p:tgtEl>
                                          <p:spTgt spid="7">
                                            <p:txEl>
                                              <p:pRg st="2" end="2"/>
                                            </p:txEl>
                                          </p:spTgt>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7">
                                            <p:txEl>
                                              <p:pRg st="4" end="4"/>
                                            </p:txEl>
                                          </p:spTgt>
                                        </p:tgtEl>
                                        <p:attrNameLst>
                                          <p:attrName>style.visibility</p:attrName>
                                        </p:attrNameLst>
                                      </p:cBhvr>
                                      <p:to>
                                        <p:strVal val="visible"/>
                                      </p:to>
                                    </p:set>
                                    <p:animEffect transition="in" filter="fade">
                                      <p:cBhvr>
                                        <p:cTn id="20"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147390" y="389697"/>
            <a:ext cx="5897218" cy="1038260"/>
          </a:xfrm>
        </p:spPr>
        <p:txBody>
          <a:bodyPr/>
          <a:lstStyle/>
          <a:p>
            <a:pPr algn="ctr"/>
            <a:r>
              <a:rPr lang="en-US" sz="4800" dirty="0"/>
              <a:t>nodes</a:t>
            </a:r>
            <a:endParaRPr lang="en-US" sz="4800" dirty="0"/>
          </a:p>
        </p:txBody>
      </p:sp>
      <p:sp>
        <p:nvSpPr>
          <p:cNvPr id="4" name="Slide Number Placeholder 3"/>
          <p:cNvSpPr>
            <a:spLocks noGrp="1"/>
          </p:cNvSpPr>
          <p:nvPr>
            <p:ph type="sldNum" sz="quarter" idx="4"/>
          </p:nvPr>
        </p:nvSpPr>
        <p:spPr/>
        <p:txBody>
          <a:bodyPr/>
          <a:lstStyle/>
          <a:p>
            <a:fld id="{8C2E478F-E849-4A8C-AF1F-CBCC78A7CBFA}" type="slidenum">
              <a:rPr lang="en-US" smtClean="0"/>
            </a:fld>
            <a:endParaRPr lang="en-US" dirty="0"/>
          </a:p>
        </p:txBody>
      </p:sp>
      <p:sp>
        <p:nvSpPr>
          <p:cNvPr id="7" name="TextBox 6"/>
          <p:cNvSpPr txBox="1"/>
          <p:nvPr/>
        </p:nvSpPr>
        <p:spPr>
          <a:xfrm>
            <a:off x="6512860" y="2519082"/>
            <a:ext cx="4383742" cy="2308324"/>
          </a:xfrm>
          <a:prstGeom prst="rect">
            <a:avLst/>
          </a:prstGeom>
          <a:noFill/>
        </p:spPr>
        <p:txBody>
          <a:bodyPr wrap="square" rtlCol="0">
            <a:spAutoFit/>
          </a:bodyPr>
          <a:lstStyle/>
          <a:p>
            <a:pPr marL="285750" indent="-285750">
              <a:buFont typeface="Arial" panose="020B0604020202020204" pitchFamily="34" charset="0"/>
              <a:buChar char="•"/>
            </a:pPr>
            <a:r>
              <a:rPr lang="en-US" dirty="0"/>
              <a:t>Container Runtime – A runtime environment for running the Containers/Pods.</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Kubelet – for making sure that everything that should run, is.</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Kube-proxy – for handling networking.</a:t>
            </a:r>
            <a:endParaRPr lang="en-IN" dirty="0"/>
          </a:p>
        </p:txBody>
      </p:sp>
      <p:sp>
        <p:nvSpPr>
          <p:cNvPr id="10" name="Rectangle: Single Corner Rounded 9"/>
          <p:cNvSpPr/>
          <p:nvPr/>
        </p:nvSpPr>
        <p:spPr>
          <a:xfrm>
            <a:off x="2214282" y="2519082"/>
            <a:ext cx="1541930" cy="797859"/>
          </a:xfrm>
          <a:prstGeom prst="round1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pic>
        <p:nvPicPr>
          <p:cNvPr id="31" name="Picture 30" descr="Shape&#10;&#10;Description automatically generated with low confidence"/>
          <p:cNvPicPr>
            <a:picLocks noChangeAspect="1"/>
          </p:cNvPicPr>
          <p:nvPr/>
        </p:nvPicPr>
        <p:blipFill>
          <a:blip r:embed="rId1"/>
          <a:stretch>
            <a:fillRect/>
          </a:stretch>
        </p:blipFill>
        <p:spPr>
          <a:xfrm>
            <a:off x="2332397" y="2265161"/>
            <a:ext cx="1305700" cy="1305700"/>
          </a:xfrm>
          <a:prstGeom prst="rect">
            <a:avLst/>
          </a:prstGeom>
        </p:spPr>
      </p:pic>
      <p:sp>
        <p:nvSpPr>
          <p:cNvPr id="11" name="TextBox 10"/>
          <p:cNvSpPr txBox="1"/>
          <p:nvPr/>
        </p:nvSpPr>
        <p:spPr>
          <a:xfrm>
            <a:off x="2214283" y="3329608"/>
            <a:ext cx="1541929" cy="307777"/>
          </a:xfrm>
          <a:prstGeom prst="rect">
            <a:avLst/>
          </a:prstGeom>
          <a:noFill/>
        </p:spPr>
        <p:txBody>
          <a:bodyPr wrap="square" rtlCol="0">
            <a:spAutoFit/>
          </a:bodyPr>
          <a:lstStyle/>
          <a:p>
            <a:r>
              <a:rPr lang="en-US" sz="1400" dirty="0"/>
              <a:t>container runtime</a:t>
            </a:r>
            <a:endParaRPr lang="en-IN" sz="1400" dirty="0"/>
          </a:p>
        </p:txBody>
      </p:sp>
      <p:pic>
        <p:nvPicPr>
          <p:cNvPr id="15" name="Picture 14" descr="Icon&#10;&#10;Description automatically generated"/>
          <p:cNvPicPr>
            <a:picLocks noChangeAspect="1"/>
          </p:cNvPicPr>
          <p:nvPr/>
        </p:nvPicPr>
        <p:blipFill>
          <a:blip r:embed="rId2"/>
          <a:stretch>
            <a:fillRect/>
          </a:stretch>
        </p:blipFill>
        <p:spPr>
          <a:xfrm>
            <a:off x="1878902" y="3703909"/>
            <a:ext cx="670759" cy="586538"/>
          </a:xfrm>
          <a:prstGeom prst="rect">
            <a:avLst/>
          </a:prstGeom>
        </p:spPr>
      </p:pic>
      <p:sp>
        <p:nvSpPr>
          <p:cNvPr id="12" name="Rectangle: Rounded Corners 11"/>
          <p:cNvSpPr/>
          <p:nvPr/>
        </p:nvSpPr>
        <p:spPr>
          <a:xfrm>
            <a:off x="1622612" y="3637385"/>
            <a:ext cx="1156447" cy="916686"/>
          </a:xfrm>
          <a:prstGeom prst="round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16" name="TextBox 15"/>
          <p:cNvSpPr txBox="1"/>
          <p:nvPr/>
        </p:nvSpPr>
        <p:spPr>
          <a:xfrm>
            <a:off x="1848303" y="4211923"/>
            <a:ext cx="810508" cy="307777"/>
          </a:xfrm>
          <a:prstGeom prst="rect">
            <a:avLst/>
          </a:prstGeom>
          <a:noFill/>
        </p:spPr>
        <p:txBody>
          <a:bodyPr wrap="square" rtlCol="0">
            <a:spAutoFit/>
          </a:bodyPr>
          <a:lstStyle/>
          <a:p>
            <a:r>
              <a:rPr lang="en-US" sz="1400" dirty="0"/>
              <a:t>kubelet</a:t>
            </a:r>
            <a:endParaRPr lang="en-IN" sz="1400" dirty="0"/>
          </a:p>
        </p:txBody>
      </p:sp>
      <p:pic>
        <p:nvPicPr>
          <p:cNvPr id="37" name="Picture 36" descr="Icon&#10;&#10;Description automatically generated"/>
          <p:cNvPicPr>
            <a:picLocks noChangeAspect="1"/>
          </p:cNvPicPr>
          <p:nvPr/>
        </p:nvPicPr>
        <p:blipFill>
          <a:blip r:embed="rId2"/>
          <a:stretch>
            <a:fillRect/>
          </a:stretch>
        </p:blipFill>
        <p:spPr>
          <a:xfrm>
            <a:off x="3404476" y="3703909"/>
            <a:ext cx="670759" cy="586538"/>
          </a:xfrm>
          <a:prstGeom prst="rect">
            <a:avLst/>
          </a:prstGeom>
        </p:spPr>
      </p:pic>
      <p:sp>
        <p:nvSpPr>
          <p:cNvPr id="39" name="Rectangle: Rounded Corners 38"/>
          <p:cNvSpPr/>
          <p:nvPr/>
        </p:nvSpPr>
        <p:spPr>
          <a:xfrm>
            <a:off x="3148186" y="3637385"/>
            <a:ext cx="1156447" cy="916686"/>
          </a:xfrm>
          <a:prstGeom prst="round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41" name="TextBox 40"/>
          <p:cNvSpPr txBox="1"/>
          <p:nvPr/>
        </p:nvSpPr>
        <p:spPr>
          <a:xfrm>
            <a:off x="3221357" y="4211923"/>
            <a:ext cx="1036995" cy="307777"/>
          </a:xfrm>
          <a:prstGeom prst="rect">
            <a:avLst/>
          </a:prstGeom>
          <a:noFill/>
        </p:spPr>
        <p:txBody>
          <a:bodyPr wrap="square" rtlCol="0">
            <a:spAutoFit/>
          </a:bodyPr>
          <a:lstStyle/>
          <a:p>
            <a:r>
              <a:rPr lang="en-US" sz="1400" dirty="0"/>
              <a:t>kube-proxy</a:t>
            </a:r>
            <a:endParaRPr lang="en-IN" sz="1400" dirty="0"/>
          </a:p>
        </p:txBody>
      </p:sp>
      <p:sp>
        <p:nvSpPr>
          <p:cNvPr id="29" name="Rectangle: Rounded Corners 28"/>
          <p:cNvSpPr/>
          <p:nvPr/>
        </p:nvSpPr>
        <p:spPr>
          <a:xfrm>
            <a:off x="1335741" y="2396487"/>
            <a:ext cx="3272118" cy="2308324"/>
          </a:xfrm>
          <a:prstGeom prst="roundRect">
            <a:avLst>
              <a:gd name="adj" fmla="val 9676"/>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33" name="TextBox 32"/>
          <p:cNvSpPr txBox="1"/>
          <p:nvPr/>
        </p:nvSpPr>
        <p:spPr>
          <a:xfrm>
            <a:off x="2596069" y="4747230"/>
            <a:ext cx="751462" cy="369332"/>
          </a:xfrm>
          <a:prstGeom prst="rect">
            <a:avLst/>
          </a:prstGeom>
          <a:noFill/>
        </p:spPr>
        <p:txBody>
          <a:bodyPr wrap="square" rtlCol="0">
            <a:spAutoFit/>
          </a:bodyPr>
          <a:lstStyle/>
          <a:p>
            <a:r>
              <a:rPr lang="en-US" dirty="0"/>
              <a:t>NODE</a:t>
            </a:r>
            <a:endParaRPr lang="en-I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animEffect transition="in" filter="fade">
                                      <p:cBhvr>
                                        <p:cTn id="23" dur="500"/>
                                        <p:tgtEl>
                                          <p:spTgt spid="7">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1000"/>
                                        <p:tgtEl>
                                          <p:spTgt spid="15"/>
                                        </p:tgtEl>
                                      </p:cBhvr>
                                    </p:animEffect>
                                    <p:anim calcmode="lin" valueType="num">
                                      <p:cBhvr>
                                        <p:cTn id="34" dur="1000" fill="hold"/>
                                        <p:tgtEl>
                                          <p:spTgt spid="15"/>
                                        </p:tgtEl>
                                        <p:attrNameLst>
                                          <p:attrName>ppt_x</p:attrName>
                                        </p:attrNameLst>
                                      </p:cBhvr>
                                      <p:tavLst>
                                        <p:tav tm="0">
                                          <p:val>
                                            <p:strVal val="#ppt_x"/>
                                          </p:val>
                                        </p:tav>
                                        <p:tav tm="100000">
                                          <p:val>
                                            <p:strVal val="#ppt_x"/>
                                          </p:val>
                                        </p:tav>
                                      </p:tavLst>
                                    </p:anim>
                                    <p:anim calcmode="lin" valueType="num">
                                      <p:cBhvr>
                                        <p:cTn id="35" dur="1000" fill="hold"/>
                                        <p:tgtEl>
                                          <p:spTgt spid="15"/>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1000"/>
                                        <p:tgtEl>
                                          <p:spTgt spid="16"/>
                                        </p:tgtEl>
                                      </p:cBhvr>
                                    </p:animEffect>
                                    <p:anim calcmode="lin" valueType="num">
                                      <p:cBhvr>
                                        <p:cTn id="39" dur="1000" fill="hold"/>
                                        <p:tgtEl>
                                          <p:spTgt spid="16"/>
                                        </p:tgtEl>
                                        <p:attrNameLst>
                                          <p:attrName>ppt_x</p:attrName>
                                        </p:attrNameLst>
                                      </p:cBhvr>
                                      <p:tavLst>
                                        <p:tav tm="0">
                                          <p:val>
                                            <p:strVal val="#ppt_x"/>
                                          </p:val>
                                        </p:tav>
                                        <p:tav tm="100000">
                                          <p:val>
                                            <p:strVal val="#ppt_x"/>
                                          </p:val>
                                        </p:tav>
                                      </p:tavLst>
                                    </p:anim>
                                    <p:anim calcmode="lin" valueType="num">
                                      <p:cBhvr>
                                        <p:cTn id="40" dur="1000" fill="hold"/>
                                        <p:tgtEl>
                                          <p:spTgt spid="16"/>
                                        </p:tgtEl>
                                        <p:attrNameLst>
                                          <p:attrName>ppt_y</p:attrName>
                                        </p:attrNameLst>
                                      </p:cBhvr>
                                      <p:tavLst>
                                        <p:tav tm="0">
                                          <p:val>
                                            <p:strVal val="#ppt_y+.1"/>
                                          </p:val>
                                        </p:tav>
                                        <p:tav tm="100000">
                                          <p:val>
                                            <p:strVal val="#ppt_y"/>
                                          </p:val>
                                        </p:tav>
                                      </p:tavLst>
                                    </p:anim>
                                  </p:childTnLst>
                                </p:cTn>
                              </p:par>
                            </p:childTnLst>
                          </p:cTn>
                        </p:par>
                        <p:par>
                          <p:cTn id="41" fill="hold">
                            <p:stCondLst>
                              <p:cond delay="1000"/>
                            </p:stCondLst>
                            <p:childTnLst>
                              <p:par>
                                <p:cTn id="42" presetID="10" presetClass="entr" presetSubtype="0" fill="hold" nodeType="afterEffect">
                                  <p:stCondLst>
                                    <p:cond delay="0"/>
                                  </p:stCondLst>
                                  <p:childTnLst>
                                    <p:set>
                                      <p:cBhvr>
                                        <p:cTn id="43" dur="1" fill="hold">
                                          <p:stCondLst>
                                            <p:cond delay="0"/>
                                          </p:stCondLst>
                                        </p:cTn>
                                        <p:tgtEl>
                                          <p:spTgt spid="7">
                                            <p:txEl>
                                              <p:pRg st="2" end="2"/>
                                            </p:txEl>
                                          </p:spTgt>
                                        </p:tgtEl>
                                        <p:attrNameLst>
                                          <p:attrName>style.visibility</p:attrName>
                                        </p:attrNameLst>
                                      </p:cBhvr>
                                      <p:to>
                                        <p:strVal val="visible"/>
                                      </p:to>
                                    </p:set>
                                    <p:animEffect transition="in" filter="fade">
                                      <p:cBhvr>
                                        <p:cTn id="44" dur="500"/>
                                        <p:tgtEl>
                                          <p:spTgt spid="7">
                                            <p:txEl>
                                              <p:pRg st="2" end="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7"/>
                                        </p:tgtEl>
                                        <p:attrNameLst>
                                          <p:attrName>style.visibility</p:attrName>
                                        </p:attrNameLst>
                                      </p:cBhvr>
                                      <p:to>
                                        <p:strVal val="visible"/>
                                      </p:to>
                                    </p:set>
                                    <p:animEffect transition="in" filter="fade">
                                      <p:cBhvr>
                                        <p:cTn id="49" dur="1000"/>
                                        <p:tgtEl>
                                          <p:spTgt spid="37"/>
                                        </p:tgtEl>
                                      </p:cBhvr>
                                    </p:animEffect>
                                    <p:anim calcmode="lin" valueType="num">
                                      <p:cBhvr>
                                        <p:cTn id="50" dur="1000" fill="hold"/>
                                        <p:tgtEl>
                                          <p:spTgt spid="37"/>
                                        </p:tgtEl>
                                        <p:attrNameLst>
                                          <p:attrName>ppt_x</p:attrName>
                                        </p:attrNameLst>
                                      </p:cBhvr>
                                      <p:tavLst>
                                        <p:tav tm="0">
                                          <p:val>
                                            <p:strVal val="#ppt_x"/>
                                          </p:val>
                                        </p:tav>
                                        <p:tav tm="100000">
                                          <p:val>
                                            <p:strVal val="#ppt_x"/>
                                          </p:val>
                                        </p:tav>
                                      </p:tavLst>
                                    </p:anim>
                                    <p:anim calcmode="lin" valueType="num">
                                      <p:cBhvr>
                                        <p:cTn id="51" dur="1000" fill="hold"/>
                                        <p:tgtEl>
                                          <p:spTgt spid="37"/>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9"/>
                                        </p:tgtEl>
                                        <p:attrNameLst>
                                          <p:attrName>style.visibility</p:attrName>
                                        </p:attrNameLst>
                                      </p:cBhvr>
                                      <p:to>
                                        <p:strVal val="visible"/>
                                      </p:to>
                                    </p:set>
                                    <p:animEffect transition="in" filter="fade">
                                      <p:cBhvr>
                                        <p:cTn id="54" dur="1000"/>
                                        <p:tgtEl>
                                          <p:spTgt spid="39"/>
                                        </p:tgtEl>
                                      </p:cBhvr>
                                    </p:animEffect>
                                    <p:anim calcmode="lin" valueType="num">
                                      <p:cBhvr>
                                        <p:cTn id="55" dur="1000" fill="hold"/>
                                        <p:tgtEl>
                                          <p:spTgt spid="39"/>
                                        </p:tgtEl>
                                        <p:attrNameLst>
                                          <p:attrName>ppt_x</p:attrName>
                                        </p:attrNameLst>
                                      </p:cBhvr>
                                      <p:tavLst>
                                        <p:tav tm="0">
                                          <p:val>
                                            <p:strVal val="#ppt_x"/>
                                          </p:val>
                                        </p:tav>
                                        <p:tav tm="100000">
                                          <p:val>
                                            <p:strVal val="#ppt_x"/>
                                          </p:val>
                                        </p:tav>
                                      </p:tavLst>
                                    </p:anim>
                                    <p:anim calcmode="lin" valueType="num">
                                      <p:cBhvr>
                                        <p:cTn id="56" dur="1000" fill="hold"/>
                                        <p:tgtEl>
                                          <p:spTgt spid="39"/>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41"/>
                                        </p:tgtEl>
                                        <p:attrNameLst>
                                          <p:attrName>style.visibility</p:attrName>
                                        </p:attrNameLst>
                                      </p:cBhvr>
                                      <p:to>
                                        <p:strVal val="visible"/>
                                      </p:to>
                                    </p:set>
                                    <p:animEffect transition="in" filter="fade">
                                      <p:cBhvr>
                                        <p:cTn id="59" dur="1000"/>
                                        <p:tgtEl>
                                          <p:spTgt spid="41"/>
                                        </p:tgtEl>
                                      </p:cBhvr>
                                    </p:animEffect>
                                    <p:anim calcmode="lin" valueType="num">
                                      <p:cBhvr>
                                        <p:cTn id="60" dur="1000" fill="hold"/>
                                        <p:tgtEl>
                                          <p:spTgt spid="41"/>
                                        </p:tgtEl>
                                        <p:attrNameLst>
                                          <p:attrName>ppt_x</p:attrName>
                                        </p:attrNameLst>
                                      </p:cBhvr>
                                      <p:tavLst>
                                        <p:tav tm="0">
                                          <p:val>
                                            <p:strVal val="#ppt_x"/>
                                          </p:val>
                                        </p:tav>
                                        <p:tav tm="100000">
                                          <p:val>
                                            <p:strVal val="#ppt_x"/>
                                          </p:val>
                                        </p:tav>
                                      </p:tavLst>
                                    </p:anim>
                                    <p:anim calcmode="lin" valueType="num">
                                      <p:cBhvr>
                                        <p:cTn id="61" dur="1000" fill="hold"/>
                                        <p:tgtEl>
                                          <p:spTgt spid="41"/>
                                        </p:tgtEl>
                                        <p:attrNameLst>
                                          <p:attrName>ppt_y</p:attrName>
                                        </p:attrNameLst>
                                      </p:cBhvr>
                                      <p:tavLst>
                                        <p:tav tm="0">
                                          <p:val>
                                            <p:strVal val="#ppt_y+.1"/>
                                          </p:val>
                                        </p:tav>
                                        <p:tav tm="100000">
                                          <p:val>
                                            <p:strVal val="#ppt_y"/>
                                          </p:val>
                                        </p:tav>
                                      </p:tavLst>
                                    </p:anim>
                                  </p:childTnLst>
                                </p:cTn>
                              </p:par>
                            </p:childTnLst>
                          </p:cTn>
                        </p:par>
                        <p:par>
                          <p:cTn id="62" fill="hold">
                            <p:stCondLst>
                              <p:cond delay="1000"/>
                            </p:stCondLst>
                            <p:childTnLst>
                              <p:par>
                                <p:cTn id="63" presetID="10" presetClass="entr" presetSubtype="0" fill="hold" nodeType="afterEffect">
                                  <p:stCondLst>
                                    <p:cond delay="0"/>
                                  </p:stCondLst>
                                  <p:childTnLst>
                                    <p:set>
                                      <p:cBhvr>
                                        <p:cTn id="64" dur="1" fill="hold">
                                          <p:stCondLst>
                                            <p:cond delay="0"/>
                                          </p:stCondLst>
                                        </p:cTn>
                                        <p:tgtEl>
                                          <p:spTgt spid="7">
                                            <p:txEl>
                                              <p:pRg st="4" end="4"/>
                                            </p:txEl>
                                          </p:spTgt>
                                        </p:tgtEl>
                                        <p:attrNameLst>
                                          <p:attrName>style.visibility</p:attrName>
                                        </p:attrNameLst>
                                      </p:cBhvr>
                                      <p:to>
                                        <p:strVal val="visible"/>
                                      </p:to>
                                    </p:set>
                                    <p:animEffect transition="in" filter="fade">
                                      <p:cBhvr>
                                        <p:cTn id="65" dur="500"/>
                                        <p:tgtEl>
                                          <p:spTgt spid="7">
                                            <p:txEl>
                                              <p:pRg st="4" end="4"/>
                                            </p:txEl>
                                          </p:spTgt>
                                        </p:tgtEl>
                                      </p:cBhvr>
                                    </p:animEffect>
                                  </p:childTnLst>
                                </p:cTn>
                              </p:par>
                            </p:childTnLst>
                          </p:cTn>
                        </p:par>
                        <p:par>
                          <p:cTn id="66" fill="hold">
                            <p:stCondLst>
                              <p:cond delay="1500"/>
                            </p:stCondLst>
                            <p:childTnLst>
                              <p:par>
                                <p:cTn id="67" presetID="10" presetClass="entr" presetSubtype="0" fill="hold" grpId="0" nodeType="afterEffect">
                                  <p:stCondLst>
                                    <p:cond delay="0"/>
                                  </p:stCondLst>
                                  <p:childTnLst>
                                    <p:set>
                                      <p:cBhvr>
                                        <p:cTn id="68" dur="1" fill="hold">
                                          <p:stCondLst>
                                            <p:cond delay="0"/>
                                          </p:stCondLst>
                                        </p:cTn>
                                        <p:tgtEl>
                                          <p:spTgt spid="29"/>
                                        </p:tgtEl>
                                        <p:attrNameLst>
                                          <p:attrName>style.visibility</p:attrName>
                                        </p:attrNameLst>
                                      </p:cBhvr>
                                      <p:to>
                                        <p:strVal val="visible"/>
                                      </p:to>
                                    </p:set>
                                    <p:animEffect transition="in" filter="fade">
                                      <p:cBhvr>
                                        <p:cTn id="69" dur="500"/>
                                        <p:tgtEl>
                                          <p:spTgt spid="29"/>
                                        </p:tgtEl>
                                      </p:cBhvr>
                                    </p:animEffect>
                                  </p:childTnLst>
                                </p:cTn>
                              </p:par>
                            </p:childTnLst>
                          </p:cTn>
                        </p:par>
                        <p:par>
                          <p:cTn id="70" fill="hold">
                            <p:stCondLst>
                              <p:cond delay="2000"/>
                            </p:stCondLst>
                            <p:childTnLst>
                              <p:par>
                                <p:cTn id="71" presetID="10" presetClass="entr" presetSubtype="0" fill="hold" grpId="0" nodeType="after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fade">
                                      <p:cBhvr>
                                        <p:cTn id="7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animBg="1"/>
      <p:bldP spid="16" grpId="0"/>
      <p:bldP spid="39" grpId="0" animBg="1"/>
      <p:bldP spid="41" grpId="0"/>
      <p:bldP spid="29" grpId="0" animBg="1"/>
      <p:bldP spid="3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147390" y="389697"/>
            <a:ext cx="5897218" cy="1038260"/>
          </a:xfrm>
        </p:spPr>
        <p:txBody>
          <a:bodyPr/>
          <a:lstStyle/>
          <a:p>
            <a:pPr algn="ctr"/>
            <a:r>
              <a:rPr lang="en-US" sz="4800" dirty="0"/>
              <a:t>Cluster</a:t>
            </a:r>
            <a:endParaRPr lang="en-US" sz="4800" dirty="0"/>
          </a:p>
        </p:txBody>
      </p:sp>
      <p:sp>
        <p:nvSpPr>
          <p:cNvPr id="4" name="Slide Number Placeholder 3"/>
          <p:cNvSpPr>
            <a:spLocks noGrp="1"/>
          </p:cNvSpPr>
          <p:nvPr>
            <p:ph type="sldNum" sz="quarter" idx="4"/>
          </p:nvPr>
        </p:nvSpPr>
        <p:spPr/>
        <p:txBody>
          <a:bodyPr/>
          <a:lstStyle/>
          <a:p>
            <a:fld id="{8C2E478F-E849-4A8C-AF1F-CBCC78A7CBFA}" type="slidenum">
              <a:rPr lang="en-US" smtClean="0"/>
            </a:fld>
            <a:endParaRPr lang="en-US" dirty="0"/>
          </a:p>
        </p:txBody>
      </p:sp>
      <p:sp>
        <p:nvSpPr>
          <p:cNvPr id="7" name="TextBox 6"/>
          <p:cNvSpPr txBox="1"/>
          <p:nvPr/>
        </p:nvSpPr>
        <p:spPr>
          <a:xfrm>
            <a:off x="6472517" y="2067724"/>
            <a:ext cx="4383742" cy="3139321"/>
          </a:xfrm>
          <a:prstGeom prst="rect">
            <a:avLst/>
          </a:prstGeom>
          <a:noFill/>
        </p:spPr>
        <p:txBody>
          <a:bodyPr wrap="square" rtlCol="0">
            <a:spAutoFit/>
          </a:bodyPr>
          <a:lstStyle/>
          <a:p>
            <a:pPr marL="285750" indent="-285750">
              <a:buFont typeface="Arial" panose="020B0604020202020204" pitchFamily="34" charset="0"/>
              <a:buChar char="•"/>
            </a:pPr>
            <a:r>
              <a:rPr lang="en-US" b="1" dirty="0"/>
              <a:t>N1</a:t>
            </a:r>
            <a:r>
              <a:rPr lang="en-US" dirty="0"/>
              <a:t>: Node 1</a:t>
            </a:r>
            <a:endParaRPr lang="en-US" dirty="0"/>
          </a:p>
          <a:p>
            <a:pPr marL="285750" indent="-285750">
              <a:buFont typeface="Arial" panose="020B0604020202020204" pitchFamily="34" charset="0"/>
              <a:buChar char="•"/>
            </a:pPr>
            <a:r>
              <a:rPr lang="en-US" b="1" dirty="0"/>
              <a:t>N2</a:t>
            </a:r>
            <a:r>
              <a:rPr lang="en-US" dirty="0"/>
              <a:t>: Node 2</a:t>
            </a:r>
            <a:endParaRPr lang="en-US" dirty="0"/>
          </a:p>
          <a:p>
            <a:pPr marL="285750" indent="-285750">
              <a:buFont typeface="Arial" panose="020B0604020202020204" pitchFamily="34" charset="0"/>
              <a:buChar char="•"/>
            </a:pPr>
            <a:r>
              <a:rPr lang="en-US" b="1" dirty="0"/>
              <a:t>N3</a:t>
            </a:r>
            <a:r>
              <a:rPr lang="en-US" dirty="0"/>
              <a:t>: Node 3</a:t>
            </a:r>
            <a:endParaRPr lang="en-US" dirty="0"/>
          </a:p>
          <a:p>
            <a:pPr marL="285750" indent="-285750">
              <a:buFont typeface="Arial" panose="020B0604020202020204" pitchFamily="34" charset="0"/>
              <a:buChar char="•"/>
            </a:pPr>
            <a:r>
              <a:rPr lang="en-US" b="1" dirty="0"/>
              <a:t>N4</a:t>
            </a:r>
            <a:r>
              <a:rPr lang="en-US" dirty="0"/>
              <a:t>: Node 4</a:t>
            </a:r>
            <a:endParaRPr lang="en-US"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dirty="0"/>
              <a:t>set of node machines.</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runs containerized applications.</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heart of Kubernetes.</a:t>
            </a:r>
            <a:endParaRPr lang="en-IN" dirty="0"/>
          </a:p>
        </p:txBody>
      </p:sp>
      <p:pic>
        <p:nvPicPr>
          <p:cNvPr id="17" name="Picture 16" descr="Shape&#10;&#10;Description automatically generated with low confidence"/>
          <p:cNvPicPr>
            <a:picLocks noChangeAspect="1"/>
          </p:cNvPicPr>
          <p:nvPr/>
        </p:nvPicPr>
        <p:blipFill>
          <a:blip r:embed="rId1"/>
          <a:stretch>
            <a:fillRect/>
          </a:stretch>
        </p:blipFill>
        <p:spPr>
          <a:xfrm rot="5400000">
            <a:off x="2071637" y="2779691"/>
            <a:ext cx="528906" cy="528906"/>
          </a:xfrm>
          <a:prstGeom prst="rect">
            <a:avLst/>
          </a:prstGeom>
        </p:spPr>
      </p:pic>
      <p:pic>
        <p:nvPicPr>
          <p:cNvPr id="18" name="Picture 17" descr="Icon&#10;&#10;Description automatically generated"/>
          <p:cNvPicPr>
            <a:picLocks noChangeAspect="1"/>
          </p:cNvPicPr>
          <p:nvPr/>
        </p:nvPicPr>
        <p:blipFill>
          <a:blip r:embed="rId2"/>
          <a:stretch>
            <a:fillRect/>
          </a:stretch>
        </p:blipFill>
        <p:spPr>
          <a:xfrm>
            <a:off x="2600543" y="2688162"/>
            <a:ext cx="407098" cy="355982"/>
          </a:xfrm>
          <a:prstGeom prst="rect">
            <a:avLst/>
          </a:prstGeom>
        </p:spPr>
      </p:pic>
      <p:pic>
        <p:nvPicPr>
          <p:cNvPr id="20" name="Picture 19" descr="Icon&#10;&#10;Description automatically generated"/>
          <p:cNvPicPr>
            <a:picLocks noChangeAspect="1"/>
          </p:cNvPicPr>
          <p:nvPr/>
        </p:nvPicPr>
        <p:blipFill>
          <a:blip r:embed="rId2"/>
          <a:stretch>
            <a:fillRect/>
          </a:stretch>
        </p:blipFill>
        <p:spPr>
          <a:xfrm>
            <a:off x="2600543" y="3073018"/>
            <a:ext cx="407098" cy="355982"/>
          </a:xfrm>
          <a:prstGeom prst="rect">
            <a:avLst/>
          </a:prstGeom>
        </p:spPr>
      </p:pic>
      <p:sp>
        <p:nvSpPr>
          <p:cNvPr id="2" name="Oval 1"/>
          <p:cNvSpPr/>
          <p:nvPr/>
        </p:nvSpPr>
        <p:spPr>
          <a:xfrm>
            <a:off x="2053696" y="2500218"/>
            <a:ext cx="1093694" cy="1087852"/>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pic>
        <p:nvPicPr>
          <p:cNvPr id="21" name="Picture 20" descr="Shape&#10;&#10;Description automatically generated with low confidence"/>
          <p:cNvPicPr>
            <a:picLocks noChangeAspect="1"/>
          </p:cNvPicPr>
          <p:nvPr/>
        </p:nvPicPr>
        <p:blipFill>
          <a:blip r:embed="rId1"/>
          <a:stretch>
            <a:fillRect/>
          </a:stretch>
        </p:blipFill>
        <p:spPr>
          <a:xfrm rot="5400000">
            <a:off x="3293494" y="2779691"/>
            <a:ext cx="528906" cy="528906"/>
          </a:xfrm>
          <a:prstGeom prst="rect">
            <a:avLst/>
          </a:prstGeom>
        </p:spPr>
      </p:pic>
      <p:pic>
        <p:nvPicPr>
          <p:cNvPr id="22" name="Picture 21" descr="Icon&#10;&#10;Description automatically generated"/>
          <p:cNvPicPr>
            <a:picLocks noChangeAspect="1"/>
          </p:cNvPicPr>
          <p:nvPr/>
        </p:nvPicPr>
        <p:blipFill>
          <a:blip r:embed="rId2"/>
          <a:stretch>
            <a:fillRect/>
          </a:stretch>
        </p:blipFill>
        <p:spPr>
          <a:xfrm>
            <a:off x="3822400" y="2688162"/>
            <a:ext cx="407098" cy="355982"/>
          </a:xfrm>
          <a:prstGeom prst="rect">
            <a:avLst/>
          </a:prstGeom>
        </p:spPr>
      </p:pic>
      <p:pic>
        <p:nvPicPr>
          <p:cNvPr id="23" name="Picture 22" descr="Icon&#10;&#10;Description automatically generated"/>
          <p:cNvPicPr>
            <a:picLocks noChangeAspect="1"/>
          </p:cNvPicPr>
          <p:nvPr/>
        </p:nvPicPr>
        <p:blipFill>
          <a:blip r:embed="rId2"/>
          <a:stretch>
            <a:fillRect/>
          </a:stretch>
        </p:blipFill>
        <p:spPr>
          <a:xfrm>
            <a:off x="3822400" y="3073018"/>
            <a:ext cx="407098" cy="355982"/>
          </a:xfrm>
          <a:prstGeom prst="rect">
            <a:avLst/>
          </a:prstGeom>
        </p:spPr>
      </p:pic>
      <p:sp>
        <p:nvSpPr>
          <p:cNvPr id="24" name="Oval 23"/>
          <p:cNvSpPr/>
          <p:nvPr/>
        </p:nvSpPr>
        <p:spPr>
          <a:xfrm>
            <a:off x="3275553" y="2500218"/>
            <a:ext cx="1093694" cy="1087852"/>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3" name="Heptagon 2"/>
          <p:cNvSpPr/>
          <p:nvPr/>
        </p:nvSpPr>
        <p:spPr>
          <a:xfrm>
            <a:off x="1663731" y="2067724"/>
            <a:ext cx="3096528" cy="3024968"/>
          </a:xfrm>
          <a:prstGeom prst="heptagon">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pic>
        <p:nvPicPr>
          <p:cNvPr id="26" name="Picture 25" descr="Shape&#10;&#10;Description automatically generated with low confidence"/>
          <p:cNvPicPr>
            <a:picLocks noChangeAspect="1"/>
          </p:cNvPicPr>
          <p:nvPr/>
        </p:nvPicPr>
        <p:blipFill>
          <a:blip r:embed="rId1"/>
          <a:stretch>
            <a:fillRect/>
          </a:stretch>
        </p:blipFill>
        <p:spPr>
          <a:xfrm rot="5400000">
            <a:off x="3293494" y="3896417"/>
            <a:ext cx="528906" cy="528906"/>
          </a:xfrm>
          <a:prstGeom prst="rect">
            <a:avLst/>
          </a:prstGeom>
        </p:spPr>
      </p:pic>
      <p:pic>
        <p:nvPicPr>
          <p:cNvPr id="27" name="Picture 26" descr="Icon&#10;&#10;Description automatically generated"/>
          <p:cNvPicPr>
            <a:picLocks noChangeAspect="1"/>
          </p:cNvPicPr>
          <p:nvPr/>
        </p:nvPicPr>
        <p:blipFill>
          <a:blip r:embed="rId2"/>
          <a:stretch>
            <a:fillRect/>
          </a:stretch>
        </p:blipFill>
        <p:spPr>
          <a:xfrm>
            <a:off x="3822400" y="3804888"/>
            <a:ext cx="407098" cy="355982"/>
          </a:xfrm>
          <a:prstGeom prst="rect">
            <a:avLst/>
          </a:prstGeom>
        </p:spPr>
      </p:pic>
      <p:pic>
        <p:nvPicPr>
          <p:cNvPr id="28" name="Picture 27" descr="Icon&#10;&#10;Description automatically generated"/>
          <p:cNvPicPr>
            <a:picLocks noChangeAspect="1"/>
          </p:cNvPicPr>
          <p:nvPr/>
        </p:nvPicPr>
        <p:blipFill>
          <a:blip r:embed="rId2"/>
          <a:stretch>
            <a:fillRect/>
          </a:stretch>
        </p:blipFill>
        <p:spPr>
          <a:xfrm>
            <a:off x="3822400" y="4189744"/>
            <a:ext cx="407098" cy="355982"/>
          </a:xfrm>
          <a:prstGeom prst="rect">
            <a:avLst/>
          </a:prstGeom>
        </p:spPr>
      </p:pic>
      <p:sp>
        <p:nvSpPr>
          <p:cNvPr id="30" name="Oval 29"/>
          <p:cNvSpPr/>
          <p:nvPr/>
        </p:nvSpPr>
        <p:spPr>
          <a:xfrm>
            <a:off x="3275553" y="3616944"/>
            <a:ext cx="1093694" cy="1087852"/>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pic>
        <p:nvPicPr>
          <p:cNvPr id="32" name="Picture 31" descr="Shape&#10;&#10;Description automatically generated with low confidence"/>
          <p:cNvPicPr>
            <a:picLocks noChangeAspect="1"/>
          </p:cNvPicPr>
          <p:nvPr/>
        </p:nvPicPr>
        <p:blipFill>
          <a:blip r:embed="rId1"/>
          <a:stretch>
            <a:fillRect/>
          </a:stretch>
        </p:blipFill>
        <p:spPr>
          <a:xfrm rot="5400000">
            <a:off x="2072445" y="3896417"/>
            <a:ext cx="528906" cy="528906"/>
          </a:xfrm>
          <a:prstGeom prst="rect">
            <a:avLst/>
          </a:prstGeom>
        </p:spPr>
      </p:pic>
      <p:pic>
        <p:nvPicPr>
          <p:cNvPr id="34" name="Picture 33" descr="Icon&#10;&#10;Description automatically generated"/>
          <p:cNvPicPr>
            <a:picLocks noChangeAspect="1"/>
          </p:cNvPicPr>
          <p:nvPr/>
        </p:nvPicPr>
        <p:blipFill>
          <a:blip r:embed="rId2"/>
          <a:stretch>
            <a:fillRect/>
          </a:stretch>
        </p:blipFill>
        <p:spPr>
          <a:xfrm>
            <a:off x="2601351" y="3804888"/>
            <a:ext cx="407098" cy="355982"/>
          </a:xfrm>
          <a:prstGeom prst="rect">
            <a:avLst/>
          </a:prstGeom>
        </p:spPr>
      </p:pic>
      <p:pic>
        <p:nvPicPr>
          <p:cNvPr id="35" name="Picture 34" descr="Icon&#10;&#10;Description automatically generated"/>
          <p:cNvPicPr>
            <a:picLocks noChangeAspect="1"/>
          </p:cNvPicPr>
          <p:nvPr/>
        </p:nvPicPr>
        <p:blipFill>
          <a:blip r:embed="rId2"/>
          <a:stretch>
            <a:fillRect/>
          </a:stretch>
        </p:blipFill>
        <p:spPr>
          <a:xfrm>
            <a:off x="2601351" y="4189744"/>
            <a:ext cx="407098" cy="355982"/>
          </a:xfrm>
          <a:prstGeom prst="rect">
            <a:avLst/>
          </a:prstGeom>
        </p:spPr>
      </p:pic>
      <p:sp>
        <p:nvSpPr>
          <p:cNvPr id="36" name="Oval 35"/>
          <p:cNvSpPr/>
          <p:nvPr/>
        </p:nvSpPr>
        <p:spPr>
          <a:xfrm>
            <a:off x="2054504" y="3616944"/>
            <a:ext cx="1093694" cy="1087852"/>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5" name="TextBox 4"/>
          <p:cNvSpPr txBox="1"/>
          <p:nvPr/>
        </p:nvSpPr>
        <p:spPr>
          <a:xfrm>
            <a:off x="2709971" y="5118454"/>
            <a:ext cx="1004047" cy="369332"/>
          </a:xfrm>
          <a:prstGeom prst="rect">
            <a:avLst/>
          </a:prstGeom>
          <a:noFill/>
        </p:spPr>
        <p:txBody>
          <a:bodyPr wrap="square" rtlCol="0">
            <a:spAutoFit/>
          </a:bodyPr>
          <a:lstStyle/>
          <a:p>
            <a:r>
              <a:rPr lang="en-US" dirty="0"/>
              <a:t>CLUSTER</a:t>
            </a:r>
            <a:endParaRPr lang="en-IN" dirty="0"/>
          </a:p>
        </p:txBody>
      </p:sp>
      <p:sp>
        <p:nvSpPr>
          <p:cNvPr id="6" name="TextBox 5"/>
          <p:cNvSpPr txBox="1"/>
          <p:nvPr/>
        </p:nvSpPr>
        <p:spPr>
          <a:xfrm>
            <a:off x="1837080" y="3354632"/>
            <a:ext cx="389965" cy="307777"/>
          </a:xfrm>
          <a:prstGeom prst="rect">
            <a:avLst/>
          </a:prstGeom>
          <a:noFill/>
        </p:spPr>
        <p:txBody>
          <a:bodyPr wrap="square" rtlCol="0">
            <a:spAutoFit/>
          </a:bodyPr>
          <a:lstStyle/>
          <a:p>
            <a:r>
              <a:rPr lang="en-US" sz="1400" dirty="0"/>
              <a:t>N1</a:t>
            </a:r>
            <a:endParaRPr lang="en-IN" sz="1400" dirty="0"/>
          </a:p>
        </p:txBody>
      </p:sp>
      <p:sp>
        <p:nvSpPr>
          <p:cNvPr id="38" name="TextBox 37"/>
          <p:cNvSpPr txBox="1"/>
          <p:nvPr/>
        </p:nvSpPr>
        <p:spPr>
          <a:xfrm>
            <a:off x="4163327" y="3357952"/>
            <a:ext cx="389965" cy="307777"/>
          </a:xfrm>
          <a:prstGeom prst="rect">
            <a:avLst/>
          </a:prstGeom>
          <a:noFill/>
        </p:spPr>
        <p:txBody>
          <a:bodyPr wrap="square" rtlCol="0">
            <a:spAutoFit/>
          </a:bodyPr>
          <a:lstStyle/>
          <a:p>
            <a:r>
              <a:rPr lang="en-US" sz="1400" dirty="0"/>
              <a:t>N2</a:t>
            </a:r>
            <a:endParaRPr lang="en-IN" sz="1400" dirty="0"/>
          </a:p>
        </p:txBody>
      </p:sp>
      <p:sp>
        <p:nvSpPr>
          <p:cNvPr id="40" name="TextBox 39"/>
          <p:cNvSpPr txBox="1"/>
          <p:nvPr/>
        </p:nvSpPr>
        <p:spPr>
          <a:xfrm>
            <a:off x="2414127" y="4760633"/>
            <a:ext cx="389965" cy="307777"/>
          </a:xfrm>
          <a:prstGeom prst="rect">
            <a:avLst/>
          </a:prstGeom>
          <a:noFill/>
        </p:spPr>
        <p:txBody>
          <a:bodyPr wrap="square" rtlCol="0">
            <a:spAutoFit/>
          </a:bodyPr>
          <a:lstStyle/>
          <a:p>
            <a:r>
              <a:rPr lang="en-US" sz="1400" dirty="0"/>
              <a:t>N4</a:t>
            </a:r>
            <a:endParaRPr lang="en-IN" sz="1400" dirty="0"/>
          </a:p>
        </p:txBody>
      </p:sp>
      <p:sp>
        <p:nvSpPr>
          <p:cNvPr id="42" name="TextBox 41"/>
          <p:cNvSpPr txBox="1"/>
          <p:nvPr/>
        </p:nvSpPr>
        <p:spPr>
          <a:xfrm>
            <a:off x="3627417" y="4761658"/>
            <a:ext cx="389965" cy="307777"/>
          </a:xfrm>
          <a:prstGeom prst="rect">
            <a:avLst/>
          </a:prstGeom>
          <a:noFill/>
        </p:spPr>
        <p:txBody>
          <a:bodyPr wrap="square" rtlCol="0">
            <a:spAutoFit/>
          </a:bodyPr>
          <a:lstStyle/>
          <a:p>
            <a:r>
              <a:rPr lang="en-US" sz="1400" dirty="0"/>
              <a:t>N3</a:t>
            </a:r>
            <a:endParaRPr lang="en-IN" sz="14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animEffect transition="in" filter="fade">
                                      <p:cBhvr>
                                        <p:cTn id="23" dur="500"/>
                                        <p:tgtEl>
                                          <p:spTgt spid="7">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par>
                                <p:cTn id="29" presetID="10"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par>
                                <p:cTn id="32" presetID="10" presetClass="entr" presetSubtype="0" fill="hold"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500"/>
                                        <p:tgtEl>
                                          <p:spTgt spid="22"/>
                                        </p:tgtEl>
                                      </p:cBhvr>
                                    </p:animEffect>
                                  </p:childTnLst>
                                </p:cTn>
                              </p:par>
                              <p:par>
                                <p:cTn id="35" presetID="10"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fade">
                                      <p:cBhvr>
                                        <p:cTn id="40" dur="500"/>
                                        <p:tgtEl>
                                          <p:spTgt spid="38"/>
                                        </p:tgtEl>
                                      </p:cBhvr>
                                    </p:animEffect>
                                  </p:childTnLst>
                                </p:cTn>
                              </p:par>
                            </p:childTnLst>
                          </p:cTn>
                        </p:par>
                        <p:par>
                          <p:cTn id="41" fill="hold">
                            <p:stCondLst>
                              <p:cond delay="500"/>
                            </p:stCondLst>
                            <p:childTnLst>
                              <p:par>
                                <p:cTn id="42" presetID="10" presetClass="entr" presetSubtype="0" fill="hold" nodeType="afterEffect">
                                  <p:stCondLst>
                                    <p:cond delay="0"/>
                                  </p:stCondLst>
                                  <p:childTnLst>
                                    <p:set>
                                      <p:cBhvr>
                                        <p:cTn id="43" dur="1" fill="hold">
                                          <p:stCondLst>
                                            <p:cond delay="0"/>
                                          </p:stCondLst>
                                        </p:cTn>
                                        <p:tgtEl>
                                          <p:spTgt spid="7">
                                            <p:txEl>
                                              <p:pRg st="1" end="1"/>
                                            </p:txEl>
                                          </p:spTgt>
                                        </p:tgtEl>
                                        <p:attrNameLst>
                                          <p:attrName>style.visibility</p:attrName>
                                        </p:attrNameLst>
                                      </p:cBhvr>
                                      <p:to>
                                        <p:strVal val="visible"/>
                                      </p:to>
                                    </p:set>
                                    <p:animEffect transition="in" filter="fade">
                                      <p:cBhvr>
                                        <p:cTn id="44" dur="500"/>
                                        <p:tgtEl>
                                          <p:spTgt spid="7">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fade">
                                      <p:cBhvr>
                                        <p:cTn id="49" dur="500"/>
                                        <p:tgtEl>
                                          <p:spTgt spid="30"/>
                                        </p:tgtEl>
                                      </p:cBhvr>
                                    </p:animEffect>
                                  </p:childTnLst>
                                </p:cTn>
                              </p:par>
                              <p:par>
                                <p:cTn id="50" presetID="10" presetClass="entr" presetSubtype="0" fill="hold" nodeType="with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500"/>
                                        <p:tgtEl>
                                          <p:spTgt spid="26"/>
                                        </p:tgtEl>
                                      </p:cBhvr>
                                    </p:animEffect>
                                  </p:childTnLst>
                                </p:cTn>
                              </p:par>
                              <p:par>
                                <p:cTn id="53" presetID="10" presetClass="entr" presetSubtype="0" fill="hold" nodeType="with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fade">
                                      <p:cBhvr>
                                        <p:cTn id="55" dur="500"/>
                                        <p:tgtEl>
                                          <p:spTgt spid="27"/>
                                        </p:tgtEl>
                                      </p:cBhvr>
                                    </p:animEffect>
                                  </p:childTnLst>
                                </p:cTn>
                              </p:par>
                              <p:par>
                                <p:cTn id="56" presetID="10" presetClass="entr" presetSubtype="0" fill="hold" nodeType="withEffect">
                                  <p:stCondLst>
                                    <p:cond delay="0"/>
                                  </p:stCondLst>
                                  <p:childTnLst>
                                    <p:set>
                                      <p:cBhvr>
                                        <p:cTn id="57" dur="1" fill="hold">
                                          <p:stCondLst>
                                            <p:cond delay="0"/>
                                          </p:stCondLst>
                                        </p:cTn>
                                        <p:tgtEl>
                                          <p:spTgt spid="28"/>
                                        </p:tgtEl>
                                        <p:attrNameLst>
                                          <p:attrName>style.visibility</p:attrName>
                                        </p:attrNameLst>
                                      </p:cBhvr>
                                      <p:to>
                                        <p:strVal val="visible"/>
                                      </p:to>
                                    </p:set>
                                    <p:animEffect transition="in" filter="fade">
                                      <p:cBhvr>
                                        <p:cTn id="58" dur="500"/>
                                        <p:tgtEl>
                                          <p:spTgt spid="2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2"/>
                                        </p:tgtEl>
                                        <p:attrNameLst>
                                          <p:attrName>style.visibility</p:attrName>
                                        </p:attrNameLst>
                                      </p:cBhvr>
                                      <p:to>
                                        <p:strVal val="visible"/>
                                      </p:to>
                                    </p:set>
                                    <p:animEffect transition="in" filter="fade">
                                      <p:cBhvr>
                                        <p:cTn id="61" dur="500"/>
                                        <p:tgtEl>
                                          <p:spTgt spid="42"/>
                                        </p:tgtEl>
                                      </p:cBhvr>
                                    </p:animEffect>
                                  </p:childTnLst>
                                </p:cTn>
                              </p:par>
                            </p:childTnLst>
                          </p:cTn>
                        </p:par>
                        <p:par>
                          <p:cTn id="62" fill="hold">
                            <p:stCondLst>
                              <p:cond delay="500"/>
                            </p:stCondLst>
                            <p:childTnLst>
                              <p:par>
                                <p:cTn id="63" presetID="10" presetClass="entr" presetSubtype="0" fill="hold" nodeType="afterEffect">
                                  <p:stCondLst>
                                    <p:cond delay="0"/>
                                  </p:stCondLst>
                                  <p:childTnLst>
                                    <p:set>
                                      <p:cBhvr>
                                        <p:cTn id="64" dur="1" fill="hold">
                                          <p:stCondLst>
                                            <p:cond delay="0"/>
                                          </p:stCondLst>
                                        </p:cTn>
                                        <p:tgtEl>
                                          <p:spTgt spid="7">
                                            <p:txEl>
                                              <p:pRg st="2" end="2"/>
                                            </p:txEl>
                                          </p:spTgt>
                                        </p:tgtEl>
                                        <p:attrNameLst>
                                          <p:attrName>style.visibility</p:attrName>
                                        </p:attrNameLst>
                                      </p:cBhvr>
                                      <p:to>
                                        <p:strVal val="visible"/>
                                      </p:to>
                                    </p:set>
                                    <p:animEffect transition="in" filter="fade">
                                      <p:cBhvr>
                                        <p:cTn id="65" dur="500"/>
                                        <p:tgtEl>
                                          <p:spTgt spid="7">
                                            <p:txEl>
                                              <p:pRg st="2" end="2"/>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36"/>
                                        </p:tgtEl>
                                        <p:attrNameLst>
                                          <p:attrName>style.visibility</p:attrName>
                                        </p:attrNameLst>
                                      </p:cBhvr>
                                      <p:to>
                                        <p:strVal val="visible"/>
                                      </p:to>
                                    </p:set>
                                    <p:animEffect transition="in" filter="fade">
                                      <p:cBhvr>
                                        <p:cTn id="70" dur="500"/>
                                        <p:tgtEl>
                                          <p:spTgt spid="36"/>
                                        </p:tgtEl>
                                      </p:cBhvr>
                                    </p:animEffect>
                                  </p:childTnLst>
                                </p:cTn>
                              </p:par>
                              <p:par>
                                <p:cTn id="71" presetID="10" presetClass="entr" presetSubtype="0" fill="hold" nodeType="withEffect">
                                  <p:stCondLst>
                                    <p:cond delay="0"/>
                                  </p:stCondLst>
                                  <p:childTnLst>
                                    <p:set>
                                      <p:cBhvr>
                                        <p:cTn id="72" dur="1" fill="hold">
                                          <p:stCondLst>
                                            <p:cond delay="0"/>
                                          </p:stCondLst>
                                        </p:cTn>
                                        <p:tgtEl>
                                          <p:spTgt spid="32"/>
                                        </p:tgtEl>
                                        <p:attrNameLst>
                                          <p:attrName>style.visibility</p:attrName>
                                        </p:attrNameLst>
                                      </p:cBhvr>
                                      <p:to>
                                        <p:strVal val="visible"/>
                                      </p:to>
                                    </p:set>
                                    <p:animEffect transition="in" filter="fade">
                                      <p:cBhvr>
                                        <p:cTn id="73" dur="500"/>
                                        <p:tgtEl>
                                          <p:spTgt spid="32"/>
                                        </p:tgtEl>
                                      </p:cBhvr>
                                    </p:animEffect>
                                  </p:childTnLst>
                                </p:cTn>
                              </p:par>
                              <p:par>
                                <p:cTn id="74" presetID="10" presetClass="entr" presetSubtype="0" fill="hold" nodeType="withEffect">
                                  <p:stCondLst>
                                    <p:cond delay="0"/>
                                  </p:stCondLst>
                                  <p:childTnLst>
                                    <p:set>
                                      <p:cBhvr>
                                        <p:cTn id="75" dur="1" fill="hold">
                                          <p:stCondLst>
                                            <p:cond delay="0"/>
                                          </p:stCondLst>
                                        </p:cTn>
                                        <p:tgtEl>
                                          <p:spTgt spid="34"/>
                                        </p:tgtEl>
                                        <p:attrNameLst>
                                          <p:attrName>style.visibility</p:attrName>
                                        </p:attrNameLst>
                                      </p:cBhvr>
                                      <p:to>
                                        <p:strVal val="visible"/>
                                      </p:to>
                                    </p:set>
                                    <p:animEffect transition="in" filter="fade">
                                      <p:cBhvr>
                                        <p:cTn id="76" dur="500"/>
                                        <p:tgtEl>
                                          <p:spTgt spid="34"/>
                                        </p:tgtEl>
                                      </p:cBhvr>
                                    </p:animEffect>
                                  </p:childTnLst>
                                </p:cTn>
                              </p:par>
                              <p:par>
                                <p:cTn id="77" presetID="10" presetClass="entr" presetSubtype="0" fill="hold" nodeType="withEffect">
                                  <p:stCondLst>
                                    <p:cond delay="0"/>
                                  </p:stCondLst>
                                  <p:childTnLst>
                                    <p:set>
                                      <p:cBhvr>
                                        <p:cTn id="78" dur="1" fill="hold">
                                          <p:stCondLst>
                                            <p:cond delay="0"/>
                                          </p:stCondLst>
                                        </p:cTn>
                                        <p:tgtEl>
                                          <p:spTgt spid="35"/>
                                        </p:tgtEl>
                                        <p:attrNameLst>
                                          <p:attrName>style.visibility</p:attrName>
                                        </p:attrNameLst>
                                      </p:cBhvr>
                                      <p:to>
                                        <p:strVal val="visible"/>
                                      </p:to>
                                    </p:set>
                                    <p:animEffect transition="in" filter="fade">
                                      <p:cBhvr>
                                        <p:cTn id="79" dur="500"/>
                                        <p:tgtEl>
                                          <p:spTgt spid="35"/>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40"/>
                                        </p:tgtEl>
                                        <p:attrNameLst>
                                          <p:attrName>style.visibility</p:attrName>
                                        </p:attrNameLst>
                                      </p:cBhvr>
                                      <p:to>
                                        <p:strVal val="visible"/>
                                      </p:to>
                                    </p:set>
                                    <p:animEffect transition="in" filter="fade">
                                      <p:cBhvr>
                                        <p:cTn id="82" dur="500"/>
                                        <p:tgtEl>
                                          <p:spTgt spid="40"/>
                                        </p:tgtEl>
                                      </p:cBhvr>
                                    </p:animEffect>
                                  </p:childTnLst>
                                </p:cTn>
                              </p:par>
                            </p:childTnLst>
                          </p:cTn>
                        </p:par>
                        <p:par>
                          <p:cTn id="83" fill="hold">
                            <p:stCondLst>
                              <p:cond delay="500"/>
                            </p:stCondLst>
                            <p:childTnLst>
                              <p:par>
                                <p:cTn id="84" presetID="10" presetClass="entr" presetSubtype="0" fill="hold" nodeType="afterEffect">
                                  <p:stCondLst>
                                    <p:cond delay="0"/>
                                  </p:stCondLst>
                                  <p:childTnLst>
                                    <p:set>
                                      <p:cBhvr>
                                        <p:cTn id="85" dur="1" fill="hold">
                                          <p:stCondLst>
                                            <p:cond delay="0"/>
                                          </p:stCondLst>
                                        </p:cTn>
                                        <p:tgtEl>
                                          <p:spTgt spid="7">
                                            <p:txEl>
                                              <p:pRg st="3" end="3"/>
                                            </p:txEl>
                                          </p:spTgt>
                                        </p:tgtEl>
                                        <p:attrNameLst>
                                          <p:attrName>style.visibility</p:attrName>
                                        </p:attrNameLst>
                                      </p:cBhvr>
                                      <p:to>
                                        <p:strVal val="visible"/>
                                      </p:to>
                                    </p:set>
                                    <p:animEffect transition="in" filter="fade">
                                      <p:cBhvr>
                                        <p:cTn id="86" dur="500"/>
                                        <p:tgtEl>
                                          <p:spTgt spid="7">
                                            <p:txEl>
                                              <p:pRg st="3" end="3"/>
                                            </p:txEl>
                                          </p:spTgt>
                                        </p:tgtEl>
                                      </p:cBhvr>
                                    </p:animEffect>
                                  </p:childTnLst>
                                </p:cTn>
                              </p:par>
                            </p:childTnLst>
                          </p:cTn>
                        </p:par>
                        <p:par>
                          <p:cTn id="87" fill="hold">
                            <p:stCondLst>
                              <p:cond delay="1000"/>
                            </p:stCondLst>
                            <p:childTnLst>
                              <p:par>
                                <p:cTn id="88" presetID="10" presetClass="entr" presetSubtype="0" fill="hold" grpId="0" nodeType="afterEffect">
                                  <p:stCondLst>
                                    <p:cond delay="0"/>
                                  </p:stCondLst>
                                  <p:childTnLst>
                                    <p:set>
                                      <p:cBhvr>
                                        <p:cTn id="89" dur="1" fill="hold">
                                          <p:stCondLst>
                                            <p:cond delay="0"/>
                                          </p:stCondLst>
                                        </p:cTn>
                                        <p:tgtEl>
                                          <p:spTgt spid="3"/>
                                        </p:tgtEl>
                                        <p:attrNameLst>
                                          <p:attrName>style.visibility</p:attrName>
                                        </p:attrNameLst>
                                      </p:cBhvr>
                                      <p:to>
                                        <p:strVal val="visible"/>
                                      </p:to>
                                    </p:set>
                                    <p:animEffect transition="in" filter="fade">
                                      <p:cBhvr>
                                        <p:cTn id="90" dur="500"/>
                                        <p:tgtEl>
                                          <p:spTgt spid="3"/>
                                        </p:tgtEl>
                                      </p:cBhvr>
                                    </p:animEffect>
                                  </p:childTnLst>
                                </p:cTn>
                              </p:par>
                            </p:childTnLst>
                          </p:cTn>
                        </p:par>
                        <p:par>
                          <p:cTn id="91" fill="hold">
                            <p:stCondLst>
                              <p:cond delay="1500"/>
                            </p:stCondLst>
                            <p:childTnLst>
                              <p:par>
                                <p:cTn id="92" presetID="10" presetClass="entr" presetSubtype="0" fill="hold" grpId="0" nodeType="afterEffect">
                                  <p:stCondLst>
                                    <p:cond delay="0"/>
                                  </p:stCondLst>
                                  <p:childTnLst>
                                    <p:set>
                                      <p:cBhvr>
                                        <p:cTn id="93" dur="1" fill="hold">
                                          <p:stCondLst>
                                            <p:cond delay="0"/>
                                          </p:stCondLst>
                                        </p:cTn>
                                        <p:tgtEl>
                                          <p:spTgt spid="5"/>
                                        </p:tgtEl>
                                        <p:attrNameLst>
                                          <p:attrName>style.visibility</p:attrName>
                                        </p:attrNameLst>
                                      </p:cBhvr>
                                      <p:to>
                                        <p:strVal val="visible"/>
                                      </p:to>
                                    </p:set>
                                    <p:animEffect transition="in" filter="fade">
                                      <p:cBhvr>
                                        <p:cTn id="94" dur="500"/>
                                        <p:tgtEl>
                                          <p:spTgt spid="5"/>
                                        </p:tgtEl>
                                      </p:cBhvr>
                                    </p:animEffect>
                                  </p:childTnLst>
                                </p:cTn>
                              </p:par>
                            </p:childTnLst>
                          </p:cTn>
                        </p:par>
                        <p:par>
                          <p:cTn id="95" fill="hold">
                            <p:stCondLst>
                              <p:cond delay="2000"/>
                            </p:stCondLst>
                            <p:childTnLst>
                              <p:par>
                                <p:cTn id="96" presetID="10" presetClass="entr" presetSubtype="0" fill="hold" nodeType="afterEffect">
                                  <p:stCondLst>
                                    <p:cond delay="250"/>
                                  </p:stCondLst>
                                  <p:childTnLst>
                                    <p:set>
                                      <p:cBhvr>
                                        <p:cTn id="97" dur="1" fill="hold">
                                          <p:stCondLst>
                                            <p:cond delay="0"/>
                                          </p:stCondLst>
                                        </p:cTn>
                                        <p:tgtEl>
                                          <p:spTgt spid="7">
                                            <p:txEl>
                                              <p:pRg st="6" end="6"/>
                                            </p:txEl>
                                          </p:spTgt>
                                        </p:tgtEl>
                                        <p:attrNameLst>
                                          <p:attrName>style.visibility</p:attrName>
                                        </p:attrNameLst>
                                      </p:cBhvr>
                                      <p:to>
                                        <p:strVal val="visible"/>
                                      </p:to>
                                    </p:set>
                                    <p:animEffect transition="in" filter="fade">
                                      <p:cBhvr>
                                        <p:cTn id="98" dur="500"/>
                                        <p:tgtEl>
                                          <p:spTgt spid="7">
                                            <p:txEl>
                                              <p:pRg st="6" end="6"/>
                                            </p:txEl>
                                          </p:spTgt>
                                        </p:tgtEl>
                                      </p:cBhvr>
                                    </p:animEffect>
                                  </p:childTnLst>
                                </p:cTn>
                              </p:par>
                            </p:childTnLst>
                          </p:cTn>
                        </p:par>
                        <p:par>
                          <p:cTn id="99" fill="hold">
                            <p:stCondLst>
                              <p:cond delay="2750"/>
                            </p:stCondLst>
                            <p:childTnLst>
                              <p:par>
                                <p:cTn id="100" presetID="10" presetClass="entr" presetSubtype="0" fill="hold" nodeType="afterEffect">
                                  <p:stCondLst>
                                    <p:cond delay="0"/>
                                  </p:stCondLst>
                                  <p:childTnLst>
                                    <p:set>
                                      <p:cBhvr>
                                        <p:cTn id="101" dur="1" fill="hold">
                                          <p:stCondLst>
                                            <p:cond delay="0"/>
                                          </p:stCondLst>
                                        </p:cTn>
                                        <p:tgtEl>
                                          <p:spTgt spid="7">
                                            <p:txEl>
                                              <p:pRg st="8" end="8"/>
                                            </p:txEl>
                                          </p:spTgt>
                                        </p:tgtEl>
                                        <p:attrNameLst>
                                          <p:attrName>style.visibility</p:attrName>
                                        </p:attrNameLst>
                                      </p:cBhvr>
                                      <p:to>
                                        <p:strVal val="visible"/>
                                      </p:to>
                                    </p:set>
                                    <p:animEffect transition="in" filter="fade">
                                      <p:cBhvr>
                                        <p:cTn id="102" dur="500"/>
                                        <p:tgtEl>
                                          <p:spTgt spid="7">
                                            <p:txEl>
                                              <p:pRg st="8" end="8"/>
                                            </p:txEl>
                                          </p:spTgt>
                                        </p:tgtEl>
                                      </p:cBhvr>
                                    </p:animEffect>
                                  </p:childTnLst>
                                </p:cTn>
                              </p:par>
                            </p:childTnLst>
                          </p:cTn>
                        </p:par>
                        <p:par>
                          <p:cTn id="103" fill="hold">
                            <p:stCondLst>
                              <p:cond delay="3250"/>
                            </p:stCondLst>
                            <p:childTnLst>
                              <p:par>
                                <p:cTn id="104" presetID="10" presetClass="entr" presetSubtype="0" fill="hold" nodeType="afterEffect">
                                  <p:stCondLst>
                                    <p:cond delay="0"/>
                                  </p:stCondLst>
                                  <p:childTnLst>
                                    <p:set>
                                      <p:cBhvr>
                                        <p:cTn id="105" dur="1" fill="hold">
                                          <p:stCondLst>
                                            <p:cond delay="0"/>
                                          </p:stCondLst>
                                        </p:cTn>
                                        <p:tgtEl>
                                          <p:spTgt spid="7">
                                            <p:txEl>
                                              <p:pRg st="10" end="10"/>
                                            </p:txEl>
                                          </p:spTgt>
                                        </p:tgtEl>
                                        <p:attrNameLst>
                                          <p:attrName>style.visibility</p:attrName>
                                        </p:attrNameLst>
                                      </p:cBhvr>
                                      <p:to>
                                        <p:strVal val="visible"/>
                                      </p:to>
                                    </p:set>
                                    <p:animEffect transition="in" filter="fade">
                                      <p:cBhvr>
                                        <p:cTn id="106" dur="5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4" grpId="0" animBg="1"/>
      <p:bldP spid="3" grpId="0" animBg="1"/>
      <p:bldP spid="30" grpId="0" animBg="1"/>
      <p:bldP spid="36" grpId="0" animBg="1"/>
      <p:bldP spid="5" grpId="0"/>
      <p:bldP spid="6" grpId="0"/>
      <p:bldP spid="38" grpId="0"/>
      <p:bldP spid="40" grpId="0"/>
      <p:bldP spid="4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147390" y="389697"/>
            <a:ext cx="5897218" cy="1038260"/>
          </a:xfrm>
        </p:spPr>
        <p:txBody>
          <a:bodyPr/>
          <a:lstStyle/>
          <a:p>
            <a:pPr algn="ctr"/>
            <a:r>
              <a:rPr lang="en-US" sz="4800" dirty="0"/>
              <a:t>Control plane</a:t>
            </a:r>
            <a:endParaRPr lang="en-US" sz="4800" dirty="0"/>
          </a:p>
        </p:txBody>
      </p:sp>
      <p:sp>
        <p:nvSpPr>
          <p:cNvPr id="4" name="Slide Number Placeholder 3"/>
          <p:cNvSpPr>
            <a:spLocks noGrp="1"/>
          </p:cNvSpPr>
          <p:nvPr>
            <p:ph type="sldNum" sz="quarter" idx="4"/>
          </p:nvPr>
        </p:nvSpPr>
        <p:spPr/>
        <p:txBody>
          <a:bodyPr/>
          <a:lstStyle/>
          <a:p>
            <a:fld id="{8C2E478F-E849-4A8C-AF1F-CBCC78A7CBFA}" type="slidenum">
              <a:rPr lang="en-US" smtClean="0"/>
            </a:fld>
            <a:endParaRPr lang="en-US" dirty="0"/>
          </a:p>
        </p:txBody>
      </p:sp>
      <p:sp>
        <p:nvSpPr>
          <p:cNvPr id="7" name="TextBox 6"/>
          <p:cNvSpPr txBox="1"/>
          <p:nvPr/>
        </p:nvSpPr>
        <p:spPr>
          <a:xfrm>
            <a:off x="6472517" y="2067724"/>
            <a:ext cx="4383742" cy="3416320"/>
          </a:xfrm>
          <a:prstGeom prst="rect">
            <a:avLst/>
          </a:prstGeom>
          <a:noFill/>
        </p:spPr>
        <p:txBody>
          <a:bodyPr wrap="square" rtlCol="0">
            <a:spAutoFit/>
          </a:bodyPr>
          <a:lstStyle/>
          <a:p>
            <a:pPr marL="285750" indent="-285750">
              <a:buFont typeface="Arial" panose="020B0604020202020204" pitchFamily="34" charset="0"/>
              <a:buChar char="•"/>
            </a:pPr>
            <a:r>
              <a:rPr lang="en-US" b="1" dirty="0"/>
              <a:t>API Server</a:t>
            </a:r>
            <a:endParaRPr lang="en-US" b="1"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Scheduler</a:t>
            </a:r>
            <a:endParaRPr lang="en-US" b="1"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Etcd</a:t>
            </a:r>
            <a:endParaRPr lang="en-US" b="1"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Controller Manager (CM)</a:t>
            </a:r>
            <a:endParaRPr lang="en-US" b="1"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Cloud Controller Manager (CCM)</a:t>
            </a:r>
            <a:endParaRPr lang="en-US" b="1"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b="1" dirty="0"/>
          </a:p>
          <a:p>
            <a:r>
              <a:rPr lang="en-US" dirty="0"/>
              <a:t>The Master Component of Kubernetes.</a:t>
            </a:r>
            <a:endParaRPr lang="en-IN" dirty="0"/>
          </a:p>
        </p:txBody>
      </p:sp>
      <p:sp>
        <p:nvSpPr>
          <p:cNvPr id="9" name="Rectangle: Rounded Corners 8"/>
          <p:cNvSpPr/>
          <p:nvPr/>
        </p:nvSpPr>
        <p:spPr>
          <a:xfrm>
            <a:off x="2018616" y="3036794"/>
            <a:ext cx="1120588" cy="896470"/>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pic>
        <p:nvPicPr>
          <p:cNvPr id="13" name="Graphic 12" descr="Gears with solid fill"/>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3441669" y="2222247"/>
            <a:ext cx="493742" cy="493742"/>
          </a:xfrm>
          <a:prstGeom prst="rect">
            <a:avLst/>
          </a:prstGeom>
        </p:spPr>
      </p:pic>
      <p:pic>
        <p:nvPicPr>
          <p:cNvPr id="15" name="Picture 14" descr="Shape&#10;&#10;Description automatically generated with low confidence"/>
          <p:cNvPicPr>
            <a:picLocks noChangeAspect="1"/>
          </p:cNvPicPr>
          <p:nvPr/>
        </p:nvPicPr>
        <p:blipFill>
          <a:blip r:embed="rId3"/>
          <a:stretch>
            <a:fillRect/>
          </a:stretch>
        </p:blipFill>
        <p:spPr>
          <a:xfrm>
            <a:off x="3505292" y="4041027"/>
            <a:ext cx="430119" cy="430119"/>
          </a:xfrm>
          <a:prstGeom prst="rect">
            <a:avLst/>
          </a:prstGeom>
        </p:spPr>
      </p:pic>
      <p:pic>
        <p:nvPicPr>
          <p:cNvPr id="19" name="Picture 18" descr="Shape&#10;&#10;Description automatically generated with low confidence"/>
          <p:cNvPicPr>
            <a:picLocks noChangeAspect="1"/>
          </p:cNvPicPr>
          <p:nvPr/>
        </p:nvPicPr>
        <p:blipFill>
          <a:blip r:embed="rId4"/>
          <a:stretch>
            <a:fillRect/>
          </a:stretch>
        </p:blipFill>
        <p:spPr>
          <a:xfrm>
            <a:off x="2298763" y="3036794"/>
            <a:ext cx="560294" cy="560294"/>
          </a:xfrm>
          <a:prstGeom prst="rect">
            <a:avLst/>
          </a:prstGeom>
        </p:spPr>
      </p:pic>
      <p:pic>
        <p:nvPicPr>
          <p:cNvPr id="29" name="Graphic 28" descr="Cloud with solid fill"/>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78671" y="2208910"/>
            <a:ext cx="546847" cy="546847"/>
          </a:xfrm>
          <a:prstGeom prst="rect">
            <a:avLst/>
          </a:prstGeom>
        </p:spPr>
      </p:pic>
      <p:sp>
        <p:nvSpPr>
          <p:cNvPr id="31" name="TextBox 30"/>
          <p:cNvSpPr txBox="1"/>
          <p:nvPr/>
        </p:nvSpPr>
        <p:spPr>
          <a:xfrm>
            <a:off x="2153086" y="3574676"/>
            <a:ext cx="986118" cy="307777"/>
          </a:xfrm>
          <a:prstGeom prst="rect">
            <a:avLst/>
          </a:prstGeom>
          <a:noFill/>
        </p:spPr>
        <p:txBody>
          <a:bodyPr wrap="square" rtlCol="0">
            <a:spAutoFit/>
          </a:bodyPr>
          <a:lstStyle/>
          <a:p>
            <a:r>
              <a:rPr lang="en-US" sz="1400" dirty="0"/>
              <a:t>API server</a:t>
            </a:r>
            <a:endParaRPr lang="en-IN" sz="1400" dirty="0"/>
          </a:p>
        </p:txBody>
      </p:sp>
      <p:sp>
        <p:nvSpPr>
          <p:cNvPr id="39" name="Rectangle: Rounded Corners 38"/>
          <p:cNvSpPr/>
          <p:nvPr/>
        </p:nvSpPr>
        <p:spPr>
          <a:xfrm>
            <a:off x="3149631" y="3933264"/>
            <a:ext cx="1120588" cy="896470"/>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43" name="TextBox 42"/>
          <p:cNvSpPr txBox="1"/>
          <p:nvPr/>
        </p:nvSpPr>
        <p:spPr>
          <a:xfrm>
            <a:off x="3461247" y="4471146"/>
            <a:ext cx="521322" cy="307777"/>
          </a:xfrm>
          <a:prstGeom prst="rect">
            <a:avLst/>
          </a:prstGeom>
          <a:noFill/>
        </p:spPr>
        <p:txBody>
          <a:bodyPr wrap="square" rtlCol="0">
            <a:spAutoFit/>
          </a:bodyPr>
          <a:lstStyle/>
          <a:p>
            <a:r>
              <a:rPr lang="en-US" sz="1400" dirty="0"/>
              <a:t>etcd</a:t>
            </a:r>
            <a:endParaRPr lang="en-IN" sz="1400" dirty="0"/>
          </a:p>
        </p:txBody>
      </p:sp>
      <p:sp>
        <p:nvSpPr>
          <p:cNvPr id="44" name="Rectangle: Rounded Corners 43"/>
          <p:cNvSpPr/>
          <p:nvPr/>
        </p:nvSpPr>
        <p:spPr>
          <a:xfrm>
            <a:off x="3136278" y="2146295"/>
            <a:ext cx="1120588" cy="896470"/>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46" name="TextBox 45"/>
          <p:cNvSpPr txBox="1"/>
          <p:nvPr/>
        </p:nvSpPr>
        <p:spPr>
          <a:xfrm>
            <a:off x="3476750" y="2715989"/>
            <a:ext cx="493742" cy="307777"/>
          </a:xfrm>
          <a:prstGeom prst="rect">
            <a:avLst/>
          </a:prstGeom>
          <a:noFill/>
        </p:spPr>
        <p:txBody>
          <a:bodyPr wrap="square" rtlCol="0">
            <a:spAutoFit/>
          </a:bodyPr>
          <a:lstStyle/>
          <a:p>
            <a:r>
              <a:rPr lang="en-US" sz="1400" dirty="0"/>
              <a:t>CM</a:t>
            </a:r>
            <a:endParaRPr lang="en-IN" sz="1400" dirty="0"/>
          </a:p>
        </p:txBody>
      </p:sp>
      <p:sp>
        <p:nvSpPr>
          <p:cNvPr id="47" name="Rectangle: Rounded Corners 46"/>
          <p:cNvSpPr/>
          <p:nvPr/>
        </p:nvSpPr>
        <p:spPr>
          <a:xfrm>
            <a:off x="891801" y="2146295"/>
            <a:ext cx="1120588" cy="896470"/>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49" name="TextBox 48"/>
          <p:cNvSpPr txBox="1"/>
          <p:nvPr/>
        </p:nvSpPr>
        <p:spPr>
          <a:xfrm>
            <a:off x="1178671" y="2664483"/>
            <a:ext cx="546847" cy="307777"/>
          </a:xfrm>
          <a:prstGeom prst="rect">
            <a:avLst/>
          </a:prstGeom>
          <a:noFill/>
        </p:spPr>
        <p:txBody>
          <a:bodyPr wrap="square" rtlCol="0">
            <a:spAutoFit/>
          </a:bodyPr>
          <a:lstStyle/>
          <a:p>
            <a:r>
              <a:rPr lang="en-US" sz="1400" dirty="0"/>
              <a:t>CCM</a:t>
            </a:r>
            <a:endParaRPr lang="en-IN" sz="1400" dirty="0"/>
          </a:p>
        </p:txBody>
      </p:sp>
      <p:pic>
        <p:nvPicPr>
          <p:cNvPr id="53" name="Graphic 52" descr="Gears with solid fill"/>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197192" y="4041027"/>
            <a:ext cx="493742" cy="493742"/>
          </a:xfrm>
          <a:prstGeom prst="rect">
            <a:avLst/>
          </a:prstGeom>
        </p:spPr>
      </p:pic>
      <p:sp>
        <p:nvSpPr>
          <p:cNvPr id="54" name="Rectangle: Rounded Corners 53"/>
          <p:cNvSpPr/>
          <p:nvPr/>
        </p:nvSpPr>
        <p:spPr>
          <a:xfrm>
            <a:off x="891801" y="3965075"/>
            <a:ext cx="1120588" cy="896470"/>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55" name="TextBox 54"/>
          <p:cNvSpPr txBox="1"/>
          <p:nvPr/>
        </p:nvSpPr>
        <p:spPr>
          <a:xfrm>
            <a:off x="988016" y="4534769"/>
            <a:ext cx="928156" cy="307777"/>
          </a:xfrm>
          <a:prstGeom prst="rect">
            <a:avLst/>
          </a:prstGeom>
          <a:noFill/>
        </p:spPr>
        <p:txBody>
          <a:bodyPr wrap="square" rtlCol="0">
            <a:spAutoFit/>
          </a:bodyPr>
          <a:lstStyle/>
          <a:p>
            <a:r>
              <a:rPr lang="en-US" sz="1400" dirty="0"/>
              <a:t>Scheduler</a:t>
            </a:r>
            <a:endParaRPr lang="en-IN" sz="1400" dirty="0"/>
          </a:p>
        </p:txBody>
      </p:sp>
      <p:sp>
        <p:nvSpPr>
          <p:cNvPr id="33" name="Rectangle: Rounded Corners 32"/>
          <p:cNvSpPr/>
          <p:nvPr/>
        </p:nvSpPr>
        <p:spPr>
          <a:xfrm>
            <a:off x="750110" y="2067724"/>
            <a:ext cx="3657600" cy="2862864"/>
          </a:xfrm>
          <a:prstGeom prst="roundRect">
            <a:avLst>
              <a:gd name="adj" fmla="val 5394"/>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37" name="TextBox 36"/>
          <p:cNvSpPr txBox="1"/>
          <p:nvPr/>
        </p:nvSpPr>
        <p:spPr>
          <a:xfrm>
            <a:off x="1704851" y="4966956"/>
            <a:ext cx="1748118" cy="369332"/>
          </a:xfrm>
          <a:prstGeom prst="rect">
            <a:avLst/>
          </a:prstGeom>
          <a:noFill/>
        </p:spPr>
        <p:txBody>
          <a:bodyPr wrap="square" rtlCol="0">
            <a:spAutoFit/>
          </a:bodyPr>
          <a:lstStyle/>
          <a:p>
            <a:r>
              <a:rPr lang="en-US" dirty="0"/>
              <a:t>CONTROL PLANE</a:t>
            </a:r>
            <a:endParaRPr lang="en-I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fade">
                                      <p:cBhvr>
                                        <p:cTn id="17" dur="500"/>
                                        <p:tgtEl>
                                          <p:spTgt spid="7">
                                            <p:txEl>
                                              <p:pRg st="0" end="0"/>
                                            </p:txEl>
                                          </p:spTgt>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53"/>
                                        </p:tgtEl>
                                        <p:attrNameLst>
                                          <p:attrName>style.visibility</p:attrName>
                                        </p:attrNameLst>
                                      </p:cBhvr>
                                      <p:to>
                                        <p:strVal val="visible"/>
                                      </p:to>
                                    </p:set>
                                    <p:animEffect transition="in" filter="fade">
                                      <p:cBhvr>
                                        <p:cTn id="21" dur="500"/>
                                        <p:tgtEl>
                                          <p:spTgt spid="5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4"/>
                                        </p:tgtEl>
                                        <p:attrNameLst>
                                          <p:attrName>style.visibility</p:attrName>
                                        </p:attrNameLst>
                                      </p:cBhvr>
                                      <p:to>
                                        <p:strVal val="visible"/>
                                      </p:to>
                                    </p:set>
                                    <p:animEffect transition="in" filter="fade">
                                      <p:cBhvr>
                                        <p:cTn id="24" dur="500"/>
                                        <p:tgtEl>
                                          <p:spTgt spid="5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5"/>
                                        </p:tgtEl>
                                        <p:attrNameLst>
                                          <p:attrName>style.visibility</p:attrName>
                                        </p:attrNameLst>
                                      </p:cBhvr>
                                      <p:to>
                                        <p:strVal val="visible"/>
                                      </p:to>
                                    </p:set>
                                    <p:animEffect transition="in" filter="fade">
                                      <p:cBhvr>
                                        <p:cTn id="27" dur="500"/>
                                        <p:tgtEl>
                                          <p:spTgt spid="55"/>
                                        </p:tgtEl>
                                      </p:cBhvr>
                                    </p:animEffect>
                                  </p:childTnLst>
                                </p:cTn>
                              </p:par>
                            </p:childTnLst>
                          </p:cTn>
                        </p:par>
                        <p:par>
                          <p:cTn id="28" fill="hold">
                            <p:stCondLst>
                              <p:cond delay="1500"/>
                            </p:stCondLst>
                            <p:childTnLst>
                              <p:par>
                                <p:cTn id="29" presetID="10" presetClass="entr" presetSubtype="0" fill="hold" nodeType="afterEffect">
                                  <p:stCondLst>
                                    <p:cond delay="0"/>
                                  </p:stCondLst>
                                  <p:childTnLst>
                                    <p:set>
                                      <p:cBhvr>
                                        <p:cTn id="30" dur="1" fill="hold">
                                          <p:stCondLst>
                                            <p:cond delay="0"/>
                                          </p:stCondLst>
                                        </p:cTn>
                                        <p:tgtEl>
                                          <p:spTgt spid="7">
                                            <p:txEl>
                                              <p:pRg st="2" end="2"/>
                                            </p:txEl>
                                          </p:spTgt>
                                        </p:tgtEl>
                                        <p:attrNameLst>
                                          <p:attrName>style.visibility</p:attrName>
                                        </p:attrNameLst>
                                      </p:cBhvr>
                                      <p:to>
                                        <p:strVal val="visible"/>
                                      </p:to>
                                    </p:set>
                                    <p:animEffect transition="in" filter="fade">
                                      <p:cBhvr>
                                        <p:cTn id="31" dur="500"/>
                                        <p:tgtEl>
                                          <p:spTgt spid="7">
                                            <p:txEl>
                                              <p:pRg st="2" end="2"/>
                                            </p:txEl>
                                          </p:spTgt>
                                        </p:tgtEl>
                                      </p:cBhvr>
                                    </p:animEffect>
                                  </p:childTnLst>
                                </p:cTn>
                              </p:par>
                            </p:childTnLst>
                          </p:cTn>
                        </p:par>
                        <p:par>
                          <p:cTn id="32" fill="hold">
                            <p:stCondLst>
                              <p:cond delay="2000"/>
                            </p:stCondLst>
                            <p:childTnLst>
                              <p:par>
                                <p:cTn id="33" presetID="10" presetClass="entr" presetSubtype="0"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9"/>
                                        </p:tgtEl>
                                        <p:attrNameLst>
                                          <p:attrName>style.visibility</p:attrName>
                                        </p:attrNameLst>
                                      </p:cBhvr>
                                      <p:to>
                                        <p:strVal val="visible"/>
                                      </p:to>
                                    </p:set>
                                    <p:animEffect transition="in" filter="fade">
                                      <p:cBhvr>
                                        <p:cTn id="38" dur="500"/>
                                        <p:tgtEl>
                                          <p:spTgt spid="3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fade">
                                      <p:cBhvr>
                                        <p:cTn id="41" dur="500"/>
                                        <p:tgtEl>
                                          <p:spTgt spid="43"/>
                                        </p:tgtEl>
                                      </p:cBhvr>
                                    </p:animEffect>
                                  </p:childTnLst>
                                </p:cTn>
                              </p:par>
                            </p:childTnLst>
                          </p:cTn>
                        </p:par>
                        <p:par>
                          <p:cTn id="42" fill="hold">
                            <p:stCondLst>
                              <p:cond delay="2500"/>
                            </p:stCondLst>
                            <p:childTnLst>
                              <p:par>
                                <p:cTn id="43" presetID="10" presetClass="entr" presetSubtype="0" fill="hold" nodeType="afterEffect">
                                  <p:stCondLst>
                                    <p:cond delay="0"/>
                                  </p:stCondLst>
                                  <p:childTnLst>
                                    <p:set>
                                      <p:cBhvr>
                                        <p:cTn id="44" dur="1" fill="hold">
                                          <p:stCondLst>
                                            <p:cond delay="0"/>
                                          </p:stCondLst>
                                        </p:cTn>
                                        <p:tgtEl>
                                          <p:spTgt spid="7">
                                            <p:txEl>
                                              <p:pRg st="4" end="4"/>
                                            </p:txEl>
                                          </p:spTgt>
                                        </p:tgtEl>
                                        <p:attrNameLst>
                                          <p:attrName>style.visibility</p:attrName>
                                        </p:attrNameLst>
                                      </p:cBhvr>
                                      <p:to>
                                        <p:strVal val="visible"/>
                                      </p:to>
                                    </p:set>
                                    <p:animEffect transition="in" filter="fade">
                                      <p:cBhvr>
                                        <p:cTn id="45" dur="500"/>
                                        <p:tgtEl>
                                          <p:spTgt spid="7">
                                            <p:txEl>
                                              <p:pRg st="4" end="4"/>
                                            </p:txEl>
                                          </p:spTgt>
                                        </p:tgtEl>
                                      </p:cBhvr>
                                    </p:animEffect>
                                  </p:childTnLst>
                                </p:cTn>
                              </p:par>
                            </p:childTnLst>
                          </p:cTn>
                        </p:par>
                        <p:par>
                          <p:cTn id="46" fill="hold">
                            <p:stCondLst>
                              <p:cond delay="3000"/>
                            </p:stCondLst>
                            <p:childTnLst>
                              <p:par>
                                <p:cTn id="47" presetID="10" presetClass="entr" presetSubtype="0" fill="hold" nodeType="after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500"/>
                                        <p:tgtEl>
                                          <p:spTgt spid="1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4"/>
                                        </p:tgtEl>
                                        <p:attrNameLst>
                                          <p:attrName>style.visibility</p:attrName>
                                        </p:attrNameLst>
                                      </p:cBhvr>
                                      <p:to>
                                        <p:strVal val="visible"/>
                                      </p:to>
                                    </p:set>
                                    <p:animEffect transition="in" filter="fade">
                                      <p:cBhvr>
                                        <p:cTn id="52" dur="500"/>
                                        <p:tgtEl>
                                          <p:spTgt spid="4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6"/>
                                        </p:tgtEl>
                                        <p:attrNameLst>
                                          <p:attrName>style.visibility</p:attrName>
                                        </p:attrNameLst>
                                      </p:cBhvr>
                                      <p:to>
                                        <p:strVal val="visible"/>
                                      </p:to>
                                    </p:set>
                                    <p:animEffect transition="in" filter="fade">
                                      <p:cBhvr>
                                        <p:cTn id="55" dur="500"/>
                                        <p:tgtEl>
                                          <p:spTgt spid="46"/>
                                        </p:tgtEl>
                                      </p:cBhvr>
                                    </p:animEffect>
                                  </p:childTnLst>
                                </p:cTn>
                              </p:par>
                            </p:childTnLst>
                          </p:cTn>
                        </p:par>
                        <p:par>
                          <p:cTn id="56" fill="hold">
                            <p:stCondLst>
                              <p:cond delay="3500"/>
                            </p:stCondLst>
                            <p:childTnLst>
                              <p:par>
                                <p:cTn id="57" presetID="10" presetClass="entr" presetSubtype="0" fill="hold" nodeType="afterEffect">
                                  <p:stCondLst>
                                    <p:cond delay="0"/>
                                  </p:stCondLst>
                                  <p:childTnLst>
                                    <p:set>
                                      <p:cBhvr>
                                        <p:cTn id="58" dur="1" fill="hold">
                                          <p:stCondLst>
                                            <p:cond delay="0"/>
                                          </p:stCondLst>
                                        </p:cTn>
                                        <p:tgtEl>
                                          <p:spTgt spid="7">
                                            <p:txEl>
                                              <p:pRg st="6" end="6"/>
                                            </p:txEl>
                                          </p:spTgt>
                                        </p:tgtEl>
                                        <p:attrNameLst>
                                          <p:attrName>style.visibility</p:attrName>
                                        </p:attrNameLst>
                                      </p:cBhvr>
                                      <p:to>
                                        <p:strVal val="visible"/>
                                      </p:to>
                                    </p:set>
                                    <p:animEffect transition="in" filter="fade">
                                      <p:cBhvr>
                                        <p:cTn id="59" dur="500"/>
                                        <p:tgtEl>
                                          <p:spTgt spid="7">
                                            <p:txEl>
                                              <p:pRg st="6" end="6"/>
                                            </p:txEl>
                                          </p:spTgt>
                                        </p:tgtEl>
                                      </p:cBhvr>
                                    </p:animEffect>
                                  </p:childTnLst>
                                </p:cTn>
                              </p:par>
                            </p:childTnLst>
                          </p:cTn>
                        </p:par>
                        <p:par>
                          <p:cTn id="60" fill="hold">
                            <p:stCondLst>
                              <p:cond delay="4000"/>
                            </p:stCondLst>
                            <p:childTnLst>
                              <p:par>
                                <p:cTn id="61" presetID="10" presetClass="entr" presetSubtype="0" fill="hold" nodeType="after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fade">
                                      <p:cBhvr>
                                        <p:cTn id="63" dur="500"/>
                                        <p:tgtEl>
                                          <p:spTgt spid="29"/>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47"/>
                                        </p:tgtEl>
                                        <p:attrNameLst>
                                          <p:attrName>style.visibility</p:attrName>
                                        </p:attrNameLst>
                                      </p:cBhvr>
                                      <p:to>
                                        <p:strVal val="visible"/>
                                      </p:to>
                                    </p:set>
                                    <p:animEffect transition="in" filter="fade">
                                      <p:cBhvr>
                                        <p:cTn id="66" dur="500"/>
                                        <p:tgtEl>
                                          <p:spTgt spid="4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49"/>
                                        </p:tgtEl>
                                        <p:attrNameLst>
                                          <p:attrName>style.visibility</p:attrName>
                                        </p:attrNameLst>
                                      </p:cBhvr>
                                      <p:to>
                                        <p:strVal val="visible"/>
                                      </p:to>
                                    </p:set>
                                    <p:animEffect transition="in" filter="fade">
                                      <p:cBhvr>
                                        <p:cTn id="69" dur="500"/>
                                        <p:tgtEl>
                                          <p:spTgt spid="49"/>
                                        </p:tgtEl>
                                      </p:cBhvr>
                                    </p:animEffect>
                                  </p:childTnLst>
                                </p:cTn>
                              </p:par>
                            </p:childTnLst>
                          </p:cTn>
                        </p:par>
                        <p:par>
                          <p:cTn id="70" fill="hold">
                            <p:stCondLst>
                              <p:cond delay="4500"/>
                            </p:stCondLst>
                            <p:childTnLst>
                              <p:par>
                                <p:cTn id="71" presetID="10" presetClass="entr" presetSubtype="0" fill="hold" nodeType="afterEffect">
                                  <p:stCondLst>
                                    <p:cond delay="0"/>
                                  </p:stCondLst>
                                  <p:childTnLst>
                                    <p:set>
                                      <p:cBhvr>
                                        <p:cTn id="72" dur="1" fill="hold">
                                          <p:stCondLst>
                                            <p:cond delay="0"/>
                                          </p:stCondLst>
                                        </p:cTn>
                                        <p:tgtEl>
                                          <p:spTgt spid="7">
                                            <p:txEl>
                                              <p:pRg st="8" end="8"/>
                                            </p:txEl>
                                          </p:spTgt>
                                        </p:tgtEl>
                                        <p:attrNameLst>
                                          <p:attrName>style.visibility</p:attrName>
                                        </p:attrNameLst>
                                      </p:cBhvr>
                                      <p:to>
                                        <p:strVal val="visible"/>
                                      </p:to>
                                    </p:set>
                                    <p:animEffect transition="in" filter="fade">
                                      <p:cBhvr>
                                        <p:cTn id="73" dur="500"/>
                                        <p:tgtEl>
                                          <p:spTgt spid="7">
                                            <p:txEl>
                                              <p:pRg st="8" end="8"/>
                                            </p:txEl>
                                          </p:spTgt>
                                        </p:tgtEl>
                                      </p:cBhvr>
                                    </p:animEffect>
                                  </p:childTnLst>
                                </p:cTn>
                              </p:par>
                            </p:childTnLst>
                          </p:cTn>
                        </p:par>
                        <p:par>
                          <p:cTn id="74" fill="hold">
                            <p:stCondLst>
                              <p:cond delay="5000"/>
                            </p:stCondLst>
                            <p:childTnLst>
                              <p:par>
                                <p:cTn id="75" presetID="10" presetClass="entr" presetSubtype="0" fill="hold" grpId="0" nodeType="afterEffect">
                                  <p:stCondLst>
                                    <p:cond delay="0"/>
                                  </p:stCondLst>
                                  <p:childTnLst>
                                    <p:set>
                                      <p:cBhvr>
                                        <p:cTn id="76" dur="1" fill="hold">
                                          <p:stCondLst>
                                            <p:cond delay="0"/>
                                          </p:stCondLst>
                                        </p:cTn>
                                        <p:tgtEl>
                                          <p:spTgt spid="33"/>
                                        </p:tgtEl>
                                        <p:attrNameLst>
                                          <p:attrName>style.visibility</p:attrName>
                                        </p:attrNameLst>
                                      </p:cBhvr>
                                      <p:to>
                                        <p:strVal val="visible"/>
                                      </p:to>
                                    </p:set>
                                    <p:animEffect transition="in" filter="fade">
                                      <p:cBhvr>
                                        <p:cTn id="77" dur="500"/>
                                        <p:tgtEl>
                                          <p:spTgt spid="33"/>
                                        </p:tgtEl>
                                      </p:cBhvr>
                                    </p:animEffect>
                                  </p:childTnLst>
                                </p:cTn>
                              </p:par>
                            </p:childTnLst>
                          </p:cTn>
                        </p:par>
                        <p:par>
                          <p:cTn id="78" fill="hold">
                            <p:stCondLst>
                              <p:cond delay="5500"/>
                            </p:stCondLst>
                            <p:childTnLst>
                              <p:par>
                                <p:cTn id="79" presetID="10" presetClass="entr" presetSubtype="0" fill="hold" grpId="0" nodeType="afterEffect">
                                  <p:stCondLst>
                                    <p:cond delay="0"/>
                                  </p:stCondLst>
                                  <p:childTnLst>
                                    <p:set>
                                      <p:cBhvr>
                                        <p:cTn id="80" dur="1" fill="hold">
                                          <p:stCondLst>
                                            <p:cond delay="0"/>
                                          </p:stCondLst>
                                        </p:cTn>
                                        <p:tgtEl>
                                          <p:spTgt spid="37"/>
                                        </p:tgtEl>
                                        <p:attrNameLst>
                                          <p:attrName>style.visibility</p:attrName>
                                        </p:attrNameLst>
                                      </p:cBhvr>
                                      <p:to>
                                        <p:strVal val="visible"/>
                                      </p:to>
                                    </p:set>
                                    <p:animEffect transition="in" filter="fade">
                                      <p:cBhvr>
                                        <p:cTn id="81" dur="500"/>
                                        <p:tgtEl>
                                          <p:spTgt spid="37"/>
                                        </p:tgtEl>
                                      </p:cBhvr>
                                    </p:animEffect>
                                  </p:childTnLst>
                                </p:cTn>
                              </p:par>
                            </p:childTnLst>
                          </p:cTn>
                        </p:par>
                        <p:par>
                          <p:cTn id="82" fill="hold">
                            <p:stCondLst>
                              <p:cond delay="6000"/>
                            </p:stCondLst>
                            <p:childTnLst>
                              <p:par>
                                <p:cTn id="83" presetID="10" presetClass="entr" presetSubtype="0" fill="hold" nodeType="afterEffect">
                                  <p:stCondLst>
                                    <p:cond delay="750"/>
                                  </p:stCondLst>
                                  <p:childTnLst>
                                    <p:set>
                                      <p:cBhvr>
                                        <p:cTn id="84" dur="1" fill="hold">
                                          <p:stCondLst>
                                            <p:cond delay="0"/>
                                          </p:stCondLst>
                                        </p:cTn>
                                        <p:tgtEl>
                                          <p:spTgt spid="7">
                                            <p:txEl>
                                              <p:pRg st="11" end="11"/>
                                            </p:txEl>
                                          </p:spTgt>
                                        </p:tgtEl>
                                        <p:attrNameLst>
                                          <p:attrName>style.visibility</p:attrName>
                                        </p:attrNameLst>
                                      </p:cBhvr>
                                      <p:to>
                                        <p:strVal val="visible"/>
                                      </p:to>
                                    </p:set>
                                    <p:animEffect transition="in" filter="fade">
                                      <p:cBhvr>
                                        <p:cTn id="85" dur="500"/>
                                        <p:tgtEl>
                                          <p:spTgt spid="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1" grpId="0"/>
      <p:bldP spid="39" grpId="0" animBg="1"/>
      <p:bldP spid="43" grpId="0"/>
      <p:bldP spid="44" grpId="0" animBg="1"/>
      <p:bldP spid="46" grpId="0"/>
      <p:bldP spid="47" grpId="0" animBg="1"/>
      <p:bldP spid="49" grpId="0"/>
      <p:bldP spid="54" grpId="0" animBg="1"/>
      <p:bldP spid="55" grpId="0"/>
      <p:bldP spid="33" grpId="0" animBg="1"/>
      <p:bldP spid="3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Rounded Corners 37"/>
          <p:cNvSpPr/>
          <p:nvPr/>
        </p:nvSpPr>
        <p:spPr>
          <a:xfrm>
            <a:off x="2066753" y="1091757"/>
            <a:ext cx="2698376" cy="1445556"/>
          </a:xfrm>
          <a:prstGeom prst="roundRect">
            <a:avLst>
              <a:gd name="adj" fmla="val 20232"/>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a:t>Kubernetes </a:t>
            </a:r>
            <a:endParaRPr lang="en-US" sz="1600" dirty="0"/>
          </a:p>
          <a:p>
            <a:pPr algn="ctr"/>
            <a:r>
              <a:rPr lang="en-US" sz="1600" dirty="0"/>
              <a:t>API</a:t>
            </a:r>
            <a:endParaRPr lang="en-IN" sz="1600" dirty="0"/>
          </a:p>
        </p:txBody>
      </p:sp>
      <p:sp>
        <p:nvSpPr>
          <p:cNvPr id="4" name="Slide Number Placeholder 3"/>
          <p:cNvSpPr>
            <a:spLocks noGrp="1"/>
          </p:cNvSpPr>
          <p:nvPr>
            <p:ph type="sldNum" sz="quarter" idx="4"/>
          </p:nvPr>
        </p:nvSpPr>
        <p:spPr/>
        <p:txBody>
          <a:bodyPr/>
          <a:lstStyle/>
          <a:p>
            <a:fld id="{8C2E478F-E849-4A8C-AF1F-CBCC78A7CBFA}" type="slidenum">
              <a:rPr lang="en-US" smtClean="0"/>
            </a:fld>
            <a:endParaRPr lang="en-US" dirty="0"/>
          </a:p>
        </p:txBody>
      </p:sp>
      <p:sp>
        <p:nvSpPr>
          <p:cNvPr id="7" name="TextBox 6"/>
          <p:cNvSpPr txBox="1"/>
          <p:nvPr/>
        </p:nvSpPr>
        <p:spPr>
          <a:xfrm>
            <a:off x="7165527" y="2413337"/>
            <a:ext cx="4383742" cy="2031325"/>
          </a:xfrm>
          <a:prstGeom prst="rect">
            <a:avLst/>
          </a:prstGeom>
          <a:noFill/>
        </p:spPr>
        <p:txBody>
          <a:bodyPr wrap="square" rtlCol="0">
            <a:spAutoFit/>
          </a:bodyPr>
          <a:lstStyle/>
          <a:p>
            <a:pPr marL="285750" indent="-285750">
              <a:buFont typeface="Arial" panose="020B0604020202020204" pitchFamily="34" charset="0"/>
              <a:buChar char="•"/>
            </a:pPr>
            <a:r>
              <a:rPr lang="en-US" dirty="0"/>
              <a:t>Manages the cluster of nodes.</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Boosts productivity.</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Embeds cloud-specific control logic.</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Exposes the Kubernetes API.</a:t>
            </a:r>
            <a:endParaRPr lang="en-IN" dirty="0"/>
          </a:p>
        </p:txBody>
      </p:sp>
      <p:sp>
        <p:nvSpPr>
          <p:cNvPr id="5" name="Rectangle: Rounded Corners 4"/>
          <p:cNvSpPr/>
          <p:nvPr/>
        </p:nvSpPr>
        <p:spPr>
          <a:xfrm>
            <a:off x="1358741" y="3845859"/>
            <a:ext cx="735105" cy="34514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a:t>Pod 4</a:t>
            </a:r>
            <a:endParaRPr lang="en-IN" sz="1200" dirty="0"/>
          </a:p>
        </p:txBody>
      </p:sp>
      <p:sp>
        <p:nvSpPr>
          <p:cNvPr id="25" name="Rectangle: Rounded Corners 24"/>
          <p:cNvSpPr/>
          <p:nvPr/>
        </p:nvSpPr>
        <p:spPr>
          <a:xfrm>
            <a:off x="3048391" y="4585856"/>
            <a:ext cx="735105" cy="34514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a:t>Pod 3</a:t>
            </a:r>
            <a:endParaRPr lang="en-IN" sz="1200" dirty="0"/>
          </a:p>
        </p:txBody>
      </p:sp>
      <p:sp>
        <p:nvSpPr>
          <p:cNvPr id="26" name="Rectangle: Rounded Corners 25"/>
          <p:cNvSpPr/>
          <p:nvPr/>
        </p:nvSpPr>
        <p:spPr>
          <a:xfrm>
            <a:off x="3048390" y="3845858"/>
            <a:ext cx="735105" cy="34514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a:t>Pod 1</a:t>
            </a:r>
            <a:endParaRPr lang="en-IN" sz="1200" dirty="0"/>
          </a:p>
        </p:txBody>
      </p:sp>
      <p:sp>
        <p:nvSpPr>
          <p:cNvPr id="27" name="Rectangle: Rounded Corners 26"/>
          <p:cNvSpPr/>
          <p:nvPr/>
        </p:nvSpPr>
        <p:spPr>
          <a:xfrm>
            <a:off x="4738038" y="5325854"/>
            <a:ext cx="735105" cy="34514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a:t>Pod 6</a:t>
            </a:r>
            <a:endParaRPr lang="en-IN" sz="1200" dirty="0"/>
          </a:p>
        </p:txBody>
      </p:sp>
      <p:sp>
        <p:nvSpPr>
          <p:cNvPr id="28" name="Rectangle: Rounded Corners 27"/>
          <p:cNvSpPr/>
          <p:nvPr/>
        </p:nvSpPr>
        <p:spPr>
          <a:xfrm>
            <a:off x="4738038" y="4585856"/>
            <a:ext cx="735105" cy="34514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a:t>Pod 5</a:t>
            </a:r>
            <a:endParaRPr lang="en-IN" sz="1200" dirty="0"/>
          </a:p>
        </p:txBody>
      </p:sp>
      <p:sp>
        <p:nvSpPr>
          <p:cNvPr id="30" name="Rectangle: Rounded Corners 29"/>
          <p:cNvSpPr/>
          <p:nvPr/>
        </p:nvSpPr>
        <p:spPr>
          <a:xfrm>
            <a:off x="4738039" y="3845858"/>
            <a:ext cx="735105" cy="34514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a:t>Pod 2</a:t>
            </a:r>
            <a:endParaRPr lang="en-IN" sz="1200" dirty="0"/>
          </a:p>
        </p:txBody>
      </p:sp>
      <p:sp>
        <p:nvSpPr>
          <p:cNvPr id="6" name="Rectangle: Rounded Corners 5"/>
          <p:cNvSpPr/>
          <p:nvPr/>
        </p:nvSpPr>
        <p:spPr>
          <a:xfrm>
            <a:off x="1153719" y="3742764"/>
            <a:ext cx="1174376" cy="2031325"/>
          </a:xfrm>
          <a:prstGeom prst="roundRect">
            <a:avLst>
              <a:gd name="adj" fmla="val 9797"/>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32" name="Rectangle: Rounded Corners 31"/>
          <p:cNvSpPr/>
          <p:nvPr/>
        </p:nvSpPr>
        <p:spPr>
          <a:xfrm>
            <a:off x="2828754" y="3742763"/>
            <a:ext cx="1174376" cy="2031325"/>
          </a:xfrm>
          <a:prstGeom prst="roundRect">
            <a:avLst>
              <a:gd name="adj" fmla="val 9797"/>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34" name="Rectangle: Rounded Corners 33"/>
          <p:cNvSpPr/>
          <p:nvPr/>
        </p:nvSpPr>
        <p:spPr>
          <a:xfrm>
            <a:off x="4518402" y="3742764"/>
            <a:ext cx="1174376" cy="2031325"/>
          </a:xfrm>
          <a:prstGeom prst="roundRect">
            <a:avLst>
              <a:gd name="adj" fmla="val 9797"/>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10" name="TextBox 9"/>
          <p:cNvSpPr txBox="1"/>
          <p:nvPr/>
        </p:nvSpPr>
        <p:spPr>
          <a:xfrm>
            <a:off x="1358741" y="5952565"/>
            <a:ext cx="735105" cy="276999"/>
          </a:xfrm>
          <a:prstGeom prst="rect">
            <a:avLst/>
          </a:prstGeom>
          <a:noFill/>
        </p:spPr>
        <p:txBody>
          <a:bodyPr wrap="square" rtlCol="0">
            <a:spAutoFit/>
          </a:bodyPr>
          <a:lstStyle/>
          <a:p>
            <a:r>
              <a:rPr lang="en-US" sz="1200" dirty="0"/>
              <a:t>Node 1</a:t>
            </a:r>
            <a:endParaRPr lang="en-IN" sz="1200" dirty="0"/>
          </a:p>
        </p:txBody>
      </p:sp>
      <p:sp>
        <p:nvSpPr>
          <p:cNvPr id="35" name="TextBox 34"/>
          <p:cNvSpPr txBox="1"/>
          <p:nvPr/>
        </p:nvSpPr>
        <p:spPr>
          <a:xfrm>
            <a:off x="4738038" y="5952565"/>
            <a:ext cx="735105" cy="276999"/>
          </a:xfrm>
          <a:prstGeom prst="rect">
            <a:avLst/>
          </a:prstGeom>
          <a:noFill/>
        </p:spPr>
        <p:txBody>
          <a:bodyPr wrap="square" rtlCol="0">
            <a:spAutoFit/>
          </a:bodyPr>
          <a:lstStyle/>
          <a:p>
            <a:r>
              <a:rPr lang="en-US" sz="1200" dirty="0"/>
              <a:t>Node 2</a:t>
            </a:r>
            <a:endParaRPr lang="en-IN" sz="1200" dirty="0"/>
          </a:p>
        </p:txBody>
      </p:sp>
      <p:sp>
        <p:nvSpPr>
          <p:cNvPr id="36" name="TextBox 35"/>
          <p:cNvSpPr txBox="1"/>
          <p:nvPr/>
        </p:nvSpPr>
        <p:spPr>
          <a:xfrm>
            <a:off x="3048389" y="5952565"/>
            <a:ext cx="735105" cy="276999"/>
          </a:xfrm>
          <a:prstGeom prst="rect">
            <a:avLst/>
          </a:prstGeom>
          <a:noFill/>
        </p:spPr>
        <p:txBody>
          <a:bodyPr wrap="square" rtlCol="0">
            <a:spAutoFit/>
          </a:bodyPr>
          <a:lstStyle/>
          <a:p>
            <a:r>
              <a:rPr lang="en-US" sz="1200" dirty="0"/>
              <a:t>Node 3</a:t>
            </a:r>
            <a:endParaRPr lang="en-IN" sz="1200" dirty="0"/>
          </a:p>
        </p:txBody>
      </p:sp>
      <p:sp>
        <p:nvSpPr>
          <p:cNvPr id="11" name="Rectangle: Rounded Corners 10"/>
          <p:cNvSpPr/>
          <p:nvPr/>
        </p:nvSpPr>
        <p:spPr>
          <a:xfrm>
            <a:off x="2066753" y="2026024"/>
            <a:ext cx="2698376" cy="581884"/>
          </a:xfrm>
          <a:prstGeom prst="roundRect">
            <a:avLst>
              <a:gd name="adj" fmla="val 50000"/>
            </a:avLst>
          </a:prstGeom>
          <a:solidFill>
            <a:schemeClr val="bg1">
              <a:lumMod val="95000"/>
            </a:schemeClr>
          </a:solidFill>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Kubernetes Control Plane</a:t>
            </a:r>
            <a:endParaRPr lang="en-IN" sz="1600" dirty="0"/>
          </a:p>
        </p:txBody>
      </p:sp>
      <p:sp>
        <p:nvSpPr>
          <p:cNvPr id="14" name="Rectangle: Rounded Corners 13"/>
          <p:cNvSpPr/>
          <p:nvPr/>
        </p:nvSpPr>
        <p:spPr>
          <a:xfrm>
            <a:off x="632400" y="555812"/>
            <a:ext cx="5567082" cy="5673752"/>
          </a:xfrm>
          <a:prstGeom prst="roundRect">
            <a:avLst>
              <a:gd name="adj" fmla="val 10548"/>
            </a:avLst>
          </a:prstGeom>
          <a:noFill/>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pic>
        <p:nvPicPr>
          <p:cNvPr id="17" name="Graphic 16" descr="Cloud with solid fill"/>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2828754" y="-116971"/>
            <a:ext cx="1200883" cy="1200883"/>
          </a:xfrm>
          <a:prstGeom prst="rect">
            <a:avLst/>
          </a:prstGeom>
        </p:spPr>
      </p:pic>
      <p:cxnSp>
        <p:nvCxnSpPr>
          <p:cNvPr id="20" name="Straight Connector 19"/>
          <p:cNvCxnSpPr>
            <a:stCxn id="32" idx="0"/>
            <a:endCxn id="11" idx="2"/>
          </p:cNvCxnSpPr>
          <p:nvPr/>
        </p:nvCxnSpPr>
        <p:spPr>
          <a:xfrm flipH="1" flipV="1">
            <a:off x="3415941" y="2607908"/>
            <a:ext cx="1" cy="1134855"/>
          </a:xfrm>
          <a:prstGeom prst="line">
            <a:avLst/>
          </a:prstGeom>
        </p:spPr>
        <p:style>
          <a:lnRef idx="1">
            <a:schemeClr val="dk1"/>
          </a:lnRef>
          <a:fillRef idx="0">
            <a:schemeClr val="dk1"/>
          </a:fillRef>
          <a:effectRef idx="0">
            <a:schemeClr val="dk1"/>
          </a:effectRef>
          <a:fontRef idx="minor">
            <a:schemeClr val="tx1"/>
          </a:fontRef>
        </p:style>
      </p:cxnSp>
      <p:cxnSp>
        <p:nvCxnSpPr>
          <p:cNvPr id="22" name="Connector: Elbow 21"/>
          <p:cNvCxnSpPr>
            <a:stCxn id="6" idx="0"/>
            <a:endCxn id="38" idx="1"/>
          </p:cNvCxnSpPr>
          <p:nvPr/>
        </p:nvCxnSpPr>
        <p:spPr>
          <a:xfrm rot="5400000" flipH="1" flipV="1">
            <a:off x="939716" y="2615727"/>
            <a:ext cx="1928229" cy="325846"/>
          </a:xfrm>
          <a:prstGeom prst="bentConnector2">
            <a:avLst/>
          </a:prstGeom>
        </p:spPr>
        <p:style>
          <a:lnRef idx="1">
            <a:schemeClr val="dk1"/>
          </a:lnRef>
          <a:fillRef idx="0">
            <a:schemeClr val="dk1"/>
          </a:fillRef>
          <a:effectRef idx="0">
            <a:schemeClr val="dk1"/>
          </a:effectRef>
          <a:fontRef idx="minor">
            <a:schemeClr val="tx1"/>
          </a:fontRef>
        </p:style>
      </p:cxnSp>
      <p:cxnSp>
        <p:nvCxnSpPr>
          <p:cNvPr id="24" name="Connector: Elbow 23"/>
          <p:cNvCxnSpPr>
            <a:stCxn id="34" idx="0"/>
            <a:endCxn id="38" idx="3"/>
          </p:cNvCxnSpPr>
          <p:nvPr/>
        </p:nvCxnSpPr>
        <p:spPr>
          <a:xfrm rot="16200000" flipV="1">
            <a:off x="3971246" y="2608419"/>
            <a:ext cx="1928229" cy="340461"/>
          </a:xfrm>
          <a:prstGeom prst="bentConnector2">
            <a:avLst/>
          </a:prstGeom>
        </p:spPr>
        <p:style>
          <a:lnRef idx="1">
            <a:schemeClr val="dk1"/>
          </a:lnRef>
          <a:fillRef idx="0">
            <a:schemeClr val="dk1"/>
          </a:fillRef>
          <a:effectRef idx="0">
            <a:schemeClr val="dk1"/>
          </a:effectRef>
          <a:fontRef idx="minor">
            <a:schemeClr val="tx1"/>
          </a:fontRef>
        </p:style>
      </p:cxnSp>
      <p:sp>
        <p:nvSpPr>
          <p:cNvPr id="40" name="TextBox 39"/>
          <p:cNvSpPr txBox="1"/>
          <p:nvPr/>
        </p:nvSpPr>
        <p:spPr>
          <a:xfrm>
            <a:off x="2921668" y="6242993"/>
            <a:ext cx="1015053" cy="369332"/>
          </a:xfrm>
          <a:prstGeom prst="rect">
            <a:avLst/>
          </a:prstGeom>
          <a:noFill/>
        </p:spPr>
        <p:txBody>
          <a:bodyPr wrap="square" rtlCol="0">
            <a:spAutoFit/>
          </a:bodyPr>
          <a:lstStyle/>
          <a:p>
            <a:r>
              <a:rPr lang="en-US" dirty="0"/>
              <a:t>CLUSTER</a:t>
            </a:r>
            <a:endParaRPr lang="en-I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fade">
                                      <p:cBhvr>
                                        <p:cTn id="11" dur="500"/>
                                        <p:tgtEl>
                                          <p:spTgt spid="3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down)">
                                      <p:cBhvr>
                                        <p:cTn id="31" dur="500"/>
                                        <p:tgtEl>
                                          <p:spTgt spid="6"/>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wipe(down)">
                                      <p:cBhvr>
                                        <p:cTn id="34" dur="500"/>
                                        <p:tgtEl>
                                          <p:spTgt spid="32"/>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wipe(down)">
                                      <p:cBhvr>
                                        <p:cTn id="37" dur="500"/>
                                        <p:tgtEl>
                                          <p:spTgt spid="34"/>
                                        </p:tgtEl>
                                      </p:cBhvr>
                                    </p:animEffect>
                                  </p:childTnLst>
                                </p:cTn>
                              </p:par>
                            </p:childTnLst>
                          </p:cTn>
                        </p:par>
                        <p:par>
                          <p:cTn id="38" fill="hold">
                            <p:stCondLst>
                              <p:cond delay="3500"/>
                            </p:stCondLst>
                            <p:childTnLst>
                              <p:par>
                                <p:cTn id="39" presetID="10" presetClass="entr" presetSubtype="0" fill="hold" grpId="0"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500"/>
                                        <p:tgtEl>
                                          <p:spTgt spid="10"/>
                                        </p:tgtEl>
                                      </p:cBhvr>
                                    </p:animEffect>
                                  </p:childTnLst>
                                </p:cTn>
                              </p:par>
                            </p:childTnLst>
                          </p:cTn>
                        </p:par>
                        <p:par>
                          <p:cTn id="42" fill="hold">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35"/>
                                        </p:tgtEl>
                                        <p:attrNameLst>
                                          <p:attrName>style.visibility</p:attrName>
                                        </p:attrNameLst>
                                      </p:cBhvr>
                                      <p:to>
                                        <p:strVal val="visible"/>
                                      </p:to>
                                    </p:set>
                                    <p:animEffect transition="in" filter="fade">
                                      <p:cBhvr>
                                        <p:cTn id="45" dur="500"/>
                                        <p:tgtEl>
                                          <p:spTgt spid="35"/>
                                        </p:tgtEl>
                                      </p:cBhvr>
                                    </p:animEffect>
                                  </p:childTnLst>
                                </p:cTn>
                              </p:par>
                            </p:childTnLst>
                          </p:cTn>
                        </p:par>
                        <p:par>
                          <p:cTn id="46" fill="hold">
                            <p:stCondLst>
                              <p:cond delay="4500"/>
                            </p:stCondLst>
                            <p:childTnLst>
                              <p:par>
                                <p:cTn id="47" presetID="10" presetClass="entr" presetSubtype="0" fill="hold" grpId="0" nodeType="after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fade">
                                      <p:cBhvr>
                                        <p:cTn id="49" dur="500"/>
                                        <p:tgtEl>
                                          <p:spTgt spid="36"/>
                                        </p:tgtEl>
                                      </p:cBhvr>
                                    </p:animEffect>
                                  </p:childTnLst>
                                </p:cTn>
                              </p:par>
                            </p:childTnLst>
                          </p:cTn>
                        </p:par>
                        <p:par>
                          <p:cTn id="50" fill="hold">
                            <p:stCondLst>
                              <p:cond delay="5000"/>
                            </p:stCondLst>
                            <p:childTnLst>
                              <p:par>
                                <p:cTn id="51" presetID="22" presetClass="entr" presetSubtype="4" fill="hold" nodeType="after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wipe(down)">
                                      <p:cBhvr>
                                        <p:cTn id="53" dur="500"/>
                                        <p:tgtEl>
                                          <p:spTgt spid="22"/>
                                        </p:tgtEl>
                                      </p:cBhvr>
                                    </p:animEffect>
                                  </p:childTnLst>
                                </p:cTn>
                              </p:par>
                              <p:par>
                                <p:cTn id="54" presetID="22" presetClass="entr" presetSubtype="4" fill="hold" nodeType="with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wipe(down)">
                                      <p:cBhvr>
                                        <p:cTn id="56" dur="500"/>
                                        <p:tgtEl>
                                          <p:spTgt spid="24"/>
                                        </p:tgtEl>
                                      </p:cBhvr>
                                    </p:animEffect>
                                  </p:childTnLst>
                                </p:cTn>
                              </p:par>
                              <p:par>
                                <p:cTn id="57" presetID="22" presetClass="entr" presetSubtype="4" fill="hold" nodeType="with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wipe(down)">
                                      <p:cBhvr>
                                        <p:cTn id="59" dur="500"/>
                                        <p:tgtEl>
                                          <p:spTgt spid="20"/>
                                        </p:tgtEl>
                                      </p:cBhvr>
                                    </p:animEffect>
                                  </p:childTnLst>
                                </p:cTn>
                              </p:par>
                            </p:childTnLst>
                          </p:cTn>
                        </p:par>
                        <p:par>
                          <p:cTn id="60" fill="hold">
                            <p:stCondLst>
                              <p:cond delay="5500"/>
                            </p:stCondLst>
                            <p:childTnLst>
                              <p:par>
                                <p:cTn id="61" presetID="10" presetClass="entr" presetSubtype="0" fill="hold" grpId="0" nodeType="afterEffect">
                                  <p:stCondLst>
                                    <p:cond delay="0"/>
                                  </p:stCondLst>
                                  <p:childTnLst>
                                    <p:set>
                                      <p:cBhvr>
                                        <p:cTn id="62" dur="1" fill="hold">
                                          <p:stCondLst>
                                            <p:cond delay="0"/>
                                          </p:stCondLst>
                                        </p:cTn>
                                        <p:tgtEl>
                                          <p:spTgt spid="38"/>
                                        </p:tgtEl>
                                        <p:attrNameLst>
                                          <p:attrName>style.visibility</p:attrName>
                                        </p:attrNameLst>
                                      </p:cBhvr>
                                      <p:to>
                                        <p:strVal val="visible"/>
                                      </p:to>
                                    </p:set>
                                    <p:animEffect transition="in" filter="fade">
                                      <p:cBhvr>
                                        <p:cTn id="63" dur="500"/>
                                        <p:tgtEl>
                                          <p:spTgt spid="38"/>
                                        </p:tgtEl>
                                      </p:cBhvr>
                                    </p:animEffect>
                                  </p:childTnLst>
                                </p:cTn>
                              </p:par>
                            </p:childTnLst>
                          </p:cTn>
                        </p:par>
                        <p:par>
                          <p:cTn id="64" fill="hold">
                            <p:stCondLst>
                              <p:cond delay="6000"/>
                            </p:stCondLst>
                            <p:childTnLst>
                              <p:par>
                                <p:cTn id="65" presetID="10" presetClass="entr" presetSubtype="0" fill="hold" grpId="0" nodeType="after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fade">
                                      <p:cBhvr>
                                        <p:cTn id="67" dur="500"/>
                                        <p:tgtEl>
                                          <p:spTgt spid="11"/>
                                        </p:tgtEl>
                                      </p:cBhvr>
                                    </p:animEffect>
                                  </p:childTnLst>
                                </p:cTn>
                              </p:par>
                            </p:childTnLst>
                          </p:cTn>
                        </p:par>
                        <p:par>
                          <p:cTn id="68" fill="hold">
                            <p:stCondLst>
                              <p:cond delay="6500"/>
                            </p:stCondLst>
                            <p:childTnLst>
                              <p:par>
                                <p:cTn id="69" presetID="22" presetClass="entr" presetSubtype="4" fill="hold" grpId="0" nodeType="after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wipe(down)">
                                      <p:cBhvr>
                                        <p:cTn id="71" dur="500"/>
                                        <p:tgtEl>
                                          <p:spTgt spid="14"/>
                                        </p:tgtEl>
                                      </p:cBhvr>
                                    </p:animEffect>
                                  </p:childTnLst>
                                </p:cTn>
                              </p:par>
                            </p:childTnLst>
                          </p:cTn>
                        </p:par>
                        <p:par>
                          <p:cTn id="72" fill="hold">
                            <p:stCondLst>
                              <p:cond delay="7000"/>
                            </p:stCondLst>
                            <p:childTnLst>
                              <p:par>
                                <p:cTn id="73" presetID="10" presetClass="entr" presetSubtype="0" fill="hold" nodeType="afterEffect">
                                  <p:stCondLst>
                                    <p:cond delay="0"/>
                                  </p:stCondLst>
                                  <p:childTnLst>
                                    <p:set>
                                      <p:cBhvr>
                                        <p:cTn id="74" dur="1" fill="hold">
                                          <p:stCondLst>
                                            <p:cond delay="0"/>
                                          </p:stCondLst>
                                        </p:cTn>
                                        <p:tgtEl>
                                          <p:spTgt spid="17"/>
                                        </p:tgtEl>
                                        <p:attrNameLst>
                                          <p:attrName>style.visibility</p:attrName>
                                        </p:attrNameLst>
                                      </p:cBhvr>
                                      <p:to>
                                        <p:strVal val="visible"/>
                                      </p:to>
                                    </p:set>
                                    <p:animEffect transition="in" filter="fade">
                                      <p:cBhvr>
                                        <p:cTn id="75" dur="500"/>
                                        <p:tgtEl>
                                          <p:spTgt spid="17"/>
                                        </p:tgtEl>
                                      </p:cBhvr>
                                    </p:animEffect>
                                  </p:childTnLst>
                                </p:cTn>
                              </p:par>
                            </p:childTnLst>
                          </p:cTn>
                        </p:par>
                        <p:par>
                          <p:cTn id="76" fill="hold">
                            <p:stCondLst>
                              <p:cond delay="7500"/>
                            </p:stCondLst>
                            <p:childTnLst>
                              <p:par>
                                <p:cTn id="77" presetID="10" presetClass="entr" presetSubtype="0" fill="hold" grpId="0" nodeType="after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fade">
                                      <p:cBhvr>
                                        <p:cTn id="79" dur="500"/>
                                        <p:tgtEl>
                                          <p:spTgt spid="40"/>
                                        </p:tgtEl>
                                      </p:cBhvr>
                                    </p:animEffect>
                                  </p:childTnLst>
                                </p:cTn>
                              </p:par>
                            </p:childTnLst>
                          </p:cTn>
                        </p:par>
                        <p:par>
                          <p:cTn id="80" fill="hold">
                            <p:stCondLst>
                              <p:cond delay="8000"/>
                            </p:stCondLst>
                            <p:childTnLst>
                              <p:par>
                                <p:cTn id="81" presetID="10" presetClass="entr" presetSubtype="0" fill="hold" nodeType="afterEffect">
                                  <p:stCondLst>
                                    <p:cond delay="0"/>
                                  </p:stCondLst>
                                  <p:childTnLst>
                                    <p:set>
                                      <p:cBhvr>
                                        <p:cTn id="82" dur="1" fill="hold">
                                          <p:stCondLst>
                                            <p:cond delay="0"/>
                                          </p:stCondLst>
                                        </p:cTn>
                                        <p:tgtEl>
                                          <p:spTgt spid="7">
                                            <p:txEl>
                                              <p:pRg st="0" end="0"/>
                                            </p:txEl>
                                          </p:spTgt>
                                        </p:tgtEl>
                                        <p:attrNameLst>
                                          <p:attrName>style.visibility</p:attrName>
                                        </p:attrNameLst>
                                      </p:cBhvr>
                                      <p:to>
                                        <p:strVal val="visible"/>
                                      </p:to>
                                    </p:set>
                                    <p:animEffect transition="in" filter="fade">
                                      <p:cBhvr>
                                        <p:cTn id="83" dur="500"/>
                                        <p:tgtEl>
                                          <p:spTgt spid="7">
                                            <p:txEl>
                                              <p:pRg st="0" end="0"/>
                                            </p:txEl>
                                          </p:spTgt>
                                        </p:tgtEl>
                                      </p:cBhvr>
                                    </p:animEffect>
                                  </p:childTnLst>
                                </p:cTn>
                              </p:par>
                            </p:childTnLst>
                          </p:cTn>
                        </p:par>
                        <p:par>
                          <p:cTn id="84" fill="hold">
                            <p:stCondLst>
                              <p:cond delay="8500"/>
                            </p:stCondLst>
                            <p:childTnLst>
                              <p:par>
                                <p:cTn id="85" presetID="10" presetClass="entr" presetSubtype="0" fill="hold" nodeType="afterEffect">
                                  <p:stCondLst>
                                    <p:cond delay="0"/>
                                  </p:stCondLst>
                                  <p:childTnLst>
                                    <p:set>
                                      <p:cBhvr>
                                        <p:cTn id="86" dur="1" fill="hold">
                                          <p:stCondLst>
                                            <p:cond delay="0"/>
                                          </p:stCondLst>
                                        </p:cTn>
                                        <p:tgtEl>
                                          <p:spTgt spid="7">
                                            <p:txEl>
                                              <p:pRg st="2" end="2"/>
                                            </p:txEl>
                                          </p:spTgt>
                                        </p:tgtEl>
                                        <p:attrNameLst>
                                          <p:attrName>style.visibility</p:attrName>
                                        </p:attrNameLst>
                                      </p:cBhvr>
                                      <p:to>
                                        <p:strVal val="visible"/>
                                      </p:to>
                                    </p:set>
                                    <p:animEffect transition="in" filter="fade">
                                      <p:cBhvr>
                                        <p:cTn id="87" dur="500"/>
                                        <p:tgtEl>
                                          <p:spTgt spid="7">
                                            <p:txEl>
                                              <p:pRg st="2" end="2"/>
                                            </p:txEl>
                                          </p:spTgt>
                                        </p:tgtEl>
                                      </p:cBhvr>
                                    </p:animEffect>
                                  </p:childTnLst>
                                </p:cTn>
                              </p:par>
                            </p:childTnLst>
                          </p:cTn>
                        </p:par>
                        <p:par>
                          <p:cTn id="88" fill="hold">
                            <p:stCondLst>
                              <p:cond delay="9000"/>
                            </p:stCondLst>
                            <p:childTnLst>
                              <p:par>
                                <p:cTn id="89" presetID="10" presetClass="entr" presetSubtype="0" fill="hold" nodeType="afterEffect">
                                  <p:stCondLst>
                                    <p:cond delay="0"/>
                                  </p:stCondLst>
                                  <p:childTnLst>
                                    <p:set>
                                      <p:cBhvr>
                                        <p:cTn id="90" dur="1" fill="hold">
                                          <p:stCondLst>
                                            <p:cond delay="0"/>
                                          </p:stCondLst>
                                        </p:cTn>
                                        <p:tgtEl>
                                          <p:spTgt spid="7">
                                            <p:txEl>
                                              <p:pRg st="4" end="4"/>
                                            </p:txEl>
                                          </p:spTgt>
                                        </p:tgtEl>
                                        <p:attrNameLst>
                                          <p:attrName>style.visibility</p:attrName>
                                        </p:attrNameLst>
                                      </p:cBhvr>
                                      <p:to>
                                        <p:strVal val="visible"/>
                                      </p:to>
                                    </p:set>
                                    <p:animEffect transition="in" filter="fade">
                                      <p:cBhvr>
                                        <p:cTn id="91" dur="500"/>
                                        <p:tgtEl>
                                          <p:spTgt spid="7">
                                            <p:txEl>
                                              <p:pRg st="4" end="4"/>
                                            </p:txEl>
                                          </p:spTgt>
                                        </p:tgtEl>
                                      </p:cBhvr>
                                    </p:animEffect>
                                  </p:childTnLst>
                                </p:cTn>
                              </p:par>
                            </p:childTnLst>
                          </p:cTn>
                        </p:par>
                        <p:par>
                          <p:cTn id="92" fill="hold">
                            <p:stCondLst>
                              <p:cond delay="9500"/>
                            </p:stCondLst>
                            <p:childTnLst>
                              <p:par>
                                <p:cTn id="93" presetID="10" presetClass="entr" presetSubtype="0" fill="hold" nodeType="afterEffect">
                                  <p:stCondLst>
                                    <p:cond delay="0"/>
                                  </p:stCondLst>
                                  <p:childTnLst>
                                    <p:set>
                                      <p:cBhvr>
                                        <p:cTn id="94" dur="1" fill="hold">
                                          <p:stCondLst>
                                            <p:cond delay="0"/>
                                          </p:stCondLst>
                                        </p:cTn>
                                        <p:tgtEl>
                                          <p:spTgt spid="7">
                                            <p:txEl>
                                              <p:pRg st="6" end="6"/>
                                            </p:txEl>
                                          </p:spTgt>
                                        </p:tgtEl>
                                        <p:attrNameLst>
                                          <p:attrName>style.visibility</p:attrName>
                                        </p:attrNameLst>
                                      </p:cBhvr>
                                      <p:to>
                                        <p:strVal val="visible"/>
                                      </p:to>
                                    </p:set>
                                    <p:animEffect transition="in" filter="fade">
                                      <p:cBhvr>
                                        <p:cTn id="95"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5" grpId="0" animBg="1"/>
      <p:bldP spid="25" grpId="0" animBg="1"/>
      <p:bldP spid="26" grpId="0" animBg="1"/>
      <p:bldP spid="27" grpId="0" animBg="1"/>
      <p:bldP spid="28" grpId="0" animBg="1"/>
      <p:bldP spid="30" grpId="0" animBg="1"/>
      <p:bldP spid="6" grpId="0" animBg="1"/>
      <p:bldP spid="32" grpId="0" animBg="1"/>
      <p:bldP spid="34" grpId="0" animBg="1"/>
      <p:bldP spid="10" grpId="0"/>
      <p:bldP spid="35" grpId="0"/>
      <p:bldP spid="36" grpId="0"/>
      <p:bldP spid="11" grpId="0" animBg="1"/>
      <p:bldP spid="14" grpId="0" animBg="1"/>
      <p:bldP spid="4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147390" y="389697"/>
            <a:ext cx="5897218" cy="1038260"/>
          </a:xfrm>
        </p:spPr>
        <p:txBody>
          <a:bodyPr/>
          <a:lstStyle/>
          <a:p>
            <a:pPr algn="ctr"/>
            <a:r>
              <a:rPr lang="en-US" sz="4800" dirty="0"/>
              <a:t>KUBERNETES API</a:t>
            </a:r>
            <a:endParaRPr lang="en-US" sz="4800" dirty="0"/>
          </a:p>
        </p:txBody>
      </p:sp>
      <p:sp>
        <p:nvSpPr>
          <p:cNvPr id="4" name="Slide Number Placeholder 3"/>
          <p:cNvSpPr>
            <a:spLocks noGrp="1"/>
          </p:cNvSpPr>
          <p:nvPr>
            <p:ph type="sldNum" sz="quarter" idx="4"/>
          </p:nvPr>
        </p:nvSpPr>
        <p:spPr/>
        <p:txBody>
          <a:bodyPr/>
          <a:lstStyle/>
          <a:p>
            <a:fld id="{8C2E478F-E849-4A8C-AF1F-CBCC78A7CBFA}" type="slidenum">
              <a:rPr lang="en-US" smtClean="0"/>
            </a:fld>
            <a:endParaRPr lang="en-US" dirty="0"/>
          </a:p>
        </p:txBody>
      </p:sp>
      <p:sp>
        <p:nvSpPr>
          <p:cNvPr id="7" name="TextBox 6"/>
          <p:cNvSpPr txBox="1"/>
          <p:nvPr/>
        </p:nvSpPr>
        <p:spPr>
          <a:xfrm>
            <a:off x="6302187" y="2136338"/>
            <a:ext cx="4383742" cy="2585323"/>
          </a:xfrm>
          <a:prstGeom prst="rect">
            <a:avLst/>
          </a:prstGeom>
          <a:noFill/>
        </p:spPr>
        <p:txBody>
          <a:bodyPr wrap="square" rtlCol="0">
            <a:spAutoFit/>
          </a:bodyPr>
          <a:lstStyle/>
          <a:p>
            <a:pPr marL="285750" indent="-285750">
              <a:buFont typeface="Arial" panose="020B0604020202020204" pitchFamily="34" charset="0"/>
              <a:buChar char="•"/>
            </a:pPr>
            <a:r>
              <a:rPr lang="en-US" b="1" dirty="0"/>
              <a:t>REST API</a:t>
            </a:r>
            <a:endParaRPr lang="en-US" b="1"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Watches</a:t>
            </a:r>
            <a:endParaRPr lang="en-US" b="1"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Rollback</a:t>
            </a:r>
            <a:endParaRPr lang="en-US" b="1"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Zero Downtime</a:t>
            </a:r>
            <a:endParaRPr lang="en-US" b="1"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Kubectl</a:t>
            </a:r>
            <a:endParaRPr lang="en-IN" b="1" dirty="0"/>
          </a:p>
        </p:txBody>
      </p:sp>
      <p:pic>
        <p:nvPicPr>
          <p:cNvPr id="3" name="Picture 2" descr="Icon&#10;&#10;Description automatically generated"/>
          <p:cNvPicPr>
            <a:picLocks noChangeAspect="1"/>
          </p:cNvPicPr>
          <p:nvPr/>
        </p:nvPicPr>
        <p:blipFill>
          <a:blip r:embed="rId1"/>
          <a:stretch>
            <a:fillRect/>
          </a:stretch>
        </p:blipFill>
        <p:spPr>
          <a:xfrm>
            <a:off x="1506071" y="2086394"/>
            <a:ext cx="2685211" cy="2685211"/>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3"/>
                                        </p:tgtEl>
                                      </p:cBhvr>
                                    </p:animEffect>
                                    <p:animScale>
                                      <p:cBhvr>
                                        <p:cTn id="7" dur="250" autoRev="1" fill="hold"/>
                                        <p:tgtEl>
                                          <p:spTgt spid="3"/>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7">
                                            <p:txEl>
                                              <p:pRg st="2" end="2"/>
                                            </p:txEl>
                                          </p:spTgt>
                                        </p:tgtEl>
                                        <p:attrNameLst>
                                          <p:attrName>style.visibility</p:attrName>
                                        </p:attrNameLst>
                                      </p:cBhvr>
                                      <p:to>
                                        <p:strVal val="visible"/>
                                      </p:to>
                                    </p:set>
                                    <p:animEffect transition="in" filter="fade">
                                      <p:cBhvr>
                                        <p:cTn id="16" dur="500"/>
                                        <p:tgtEl>
                                          <p:spTgt spid="7">
                                            <p:txEl>
                                              <p:pRg st="2" end="2"/>
                                            </p:txEl>
                                          </p:spTgt>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7">
                                            <p:txEl>
                                              <p:pRg st="4" end="4"/>
                                            </p:txEl>
                                          </p:spTgt>
                                        </p:tgtEl>
                                        <p:attrNameLst>
                                          <p:attrName>style.visibility</p:attrName>
                                        </p:attrNameLst>
                                      </p:cBhvr>
                                      <p:to>
                                        <p:strVal val="visible"/>
                                      </p:to>
                                    </p:set>
                                    <p:animEffect transition="in" filter="fade">
                                      <p:cBhvr>
                                        <p:cTn id="20" dur="500"/>
                                        <p:tgtEl>
                                          <p:spTgt spid="7">
                                            <p:txEl>
                                              <p:pRg st="4" end="4"/>
                                            </p:txEl>
                                          </p:spTgt>
                                        </p:tgtEl>
                                      </p:cBhvr>
                                    </p:animEffect>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7">
                                            <p:txEl>
                                              <p:pRg st="6" end="6"/>
                                            </p:txEl>
                                          </p:spTgt>
                                        </p:tgtEl>
                                        <p:attrNameLst>
                                          <p:attrName>style.visibility</p:attrName>
                                        </p:attrNameLst>
                                      </p:cBhvr>
                                      <p:to>
                                        <p:strVal val="visible"/>
                                      </p:to>
                                    </p:set>
                                    <p:animEffect transition="in" filter="fade">
                                      <p:cBhvr>
                                        <p:cTn id="24" dur="500"/>
                                        <p:tgtEl>
                                          <p:spTgt spid="7">
                                            <p:txEl>
                                              <p:pRg st="6" end="6"/>
                                            </p:txEl>
                                          </p:spTgt>
                                        </p:tgtEl>
                                      </p:cBhvr>
                                    </p:animEffect>
                                  </p:childTnLst>
                                </p:cTn>
                              </p:par>
                            </p:childTnLst>
                          </p:cTn>
                        </p:par>
                        <p:par>
                          <p:cTn id="25" fill="hold">
                            <p:stCondLst>
                              <p:cond delay="2000"/>
                            </p:stCondLst>
                            <p:childTnLst>
                              <p:par>
                                <p:cTn id="26" presetID="10" presetClass="entr" presetSubtype="0" fill="hold" nodeType="afterEffect">
                                  <p:stCondLst>
                                    <p:cond delay="0"/>
                                  </p:stCondLst>
                                  <p:childTnLst>
                                    <p:set>
                                      <p:cBhvr>
                                        <p:cTn id="27" dur="1" fill="hold">
                                          <p:stCondLst>
                                            <p:cond delay="0"/>
                                          </p:stCondLst>
                                        </p:cTn>
                                        <p:tgtEl>
                                          <p:spTgt spid="7">
                                            <p:txEl>
                                              <p:pRg st="8" end="8"/>
                                            </p:txEl>
                                          </p:spTgt>
                                        </p:tgtEl>
                                        <p:attrNameLst>
                                          <p:attrName>style.visibility</p:attrName>
                                        </p:attrNameLst>
                                      </p:cBhvr>
                                      <p:to>
                                        <p:strVal val="visible"/>
                                      </p:to>
                                    </p:set>
                                    <p:animEffect transition="in" filter="fade">
                                      <p:cBhvr>
                                        <p:cTn id="28"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147390" y="389697"/>
            <a:ext cx="5897218" cy="1038260"/>
          </a:xfrm>
        </p:spPr>
        <p:txBody>
          <a:bodyPr/>
          <a:lstStyle/>
          <a:p>
            <a:pPr algn="ctr"/>
            <a:r>
              <a:rPr lang="en-US" sz="4800" dirty="0"/>
              <a:t>configmap</a:t>
            </a:r>
            <a:endParaRPr lang="en-US" sz="4800" dirty="0"/>
          </a:p>
        </p:txBody>
      </p:sp>
      <p:sp>
        <p:nvSpPr>
          <p:cNvPr id="4" name="Slide Number Placeholder 3"/>
          <p:cNvSpPr>
            <a:spLocks noGrp="1"/>
          </p:cNvSpPr>
          <p:nvPr>
            <p:ph type="sldNum" sz="quarter" idx="4"/>
          </p:nvPr>
        </p:nvSpPr>
        <p:spPr/>
        <p:txBody>
          <a:bodyPr/>
          <a:lstStyle/>
          <a:p>
            <a:fld id="{8C2E478F-E849-4A8C-AF1F-CBCC78A7CBFA}" type="slidenum">
              <a:rPr lang="en-US" smtClean="0"/>
            </a:fld>
            <a:endParaRPr lang="en-US" dirty="0"/>
          </a:p>
        </p:txBody>
      </p:sp>
      <p:sp>
        <p:nvSpPr>
          <p:cNvPr id="7" name="TextBox 6"/>
          <p:cNvSpPr txBox="1"/>
          <p:nvPr/>
        </p:nvSpPr>
        <p:spPr>
          <a:xfrm>
            <a:off x="6293223" y="2551836"/>
            <a:ext cx="4383742" cy="1754326"/>
          </a:xfrm>
          <a:prstGeom prst="rect">
            <a:avLst/>
          </a:prstGeom>
          <a:noFill/>
        </p:spPr>
        <p:txBody>
          <a:bodyPr wrap="square" rtlCol="0">
            <a:spAutoFit/>
          </a:bodyPr>
          <a:lstStyle/>
          <a:p>
            <a:pPr marL="285750" indent="-285750">
              <a:buFont typeface="Arial" panose="020B0604020202020204" pitchFamily="34" charset="0"/>
              <a:buChar char="•"/>
            </a:pPr>
            <a:r>
              <a:rPr lang="en-US" dirty="0"/>
              <a:t>Let’s store configuration for other objects to use.</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Its like a properties file.</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dirty="0"/>
          </a:p>
        </p:txBody>
      </p:sp>
      <p:pic>
        <p:nvPicPr>
          <p:cNvPr id="5" name="Picture 4" descr="Shape&#10;&#10;Description automatically generated with low confidence"/>
          <p:cNvPicPr>
            <a:picLocks noChangeAspect="1"/>
          </p:cNvPicPr>
          <p:nvPr/>
        </p:nvPicPr>
        <p:blipFill>
          <a:blip r:embed="rId1"/>
          <a:stretch>
            <a:fillRect/>
          </a:stretch>
        </p:blipFill>
        <p:spPr>
          <a:xfrm>
            <a:off x="1663732" y="2024171"/>
            <a:ext cx="2809658" cy="2809658"/>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7">
                                            <p:txEl>
                                              <p:pRg st="2" end="2"/>
                                            </p:txEl>
                                          </p:spTgt>
                                        </p:tgtEl>
                                        <p:attrNameLst>
                                          <p:attrName>style.visibility</p:attrName>
                                        </p:attrNameLst>
                                      </p:cBhvr>
                                      <p:to>
                                        <p:strVal val="visible"/>
                                      </p:to>
                                    </p:set>
                                    <p:animEffect transition="in" filter="fade">
                                      <p:cBhvr>
                                        <p:cTn id="16"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147390" y="389697"/>
            <a:ext cx="5897218" cy="1038260"/>
          </a:xfrm>
        </p:spPr>
        <p:txBody>
          <a:bodyPr/>
          <a:lstStyle/>
          <a:p>
            <a:pPr algn="ctr"/>
            <a:r>
              <a:rPr lang="en-US" sz="4800" dirty="0"/>
              <a:t>Secrets</a:t>
            </a:r>
            <a:endParaRPr lang="en-US" sz="4800" dirty="0"/>
          </a:p>
        </p:txBody>
      </p:sp>
      <p:sp>
        <p:nvSpPr>
          <p:cNvPr id="4" name="Slide Number Placeholder 3"/>
          <p:cNvSpPr>
            <a:spLocks noGrp="1"/>
          </p:cNvSpPr>
          <p:nvPr>
            <p:ph type="sldNum" sz="quarter" idx="4"/>
          </p:nvPr>
        </p:nvSpPr>
        <p:spPr/>
        <p:txBody>
          <a:bodyPr/>
          <a:lstStyle/>
          <a:p>
            <a:fld id="{8C2E478F-E849-4A8C-AF1F-CBCC78A7CBFA}" type="slidenum">
              <a:rPr lang="en-US" smtClean="0"/>
            </a:fld>
            <a:endParaRPr lang="en-US" dirty="0"/>
          </a:p>
        </p:txBody>
      </p:sp>
      <p:sp>
        <p:nvSpPr>
          <p:cNvPr id="7" name="TextBox 6"/>
          <p:cNvSpPr txBox="1"/>
          <p:nvPr/>
        </p:nvSpPr>
        <p:spPr>
          <a:xfrm>
            <a:off x="6095999" y="2791686"/>
            <a:ext cx="4383742" cy="2031325"/>
          </a:xfrm>
          <a:prstGeom prst="rect">
            <a:avLst/>
          </a:prstGeom>
          <a:noFill/>
        </p:spPr>
        <p:txBody>
          <a:bodyPr wrap="square" rtlCol="0">
            <a:spAutoFit/>
          </a:bodyPr>
          <a:lstStyle/>
          <a:p>
            <a:pPr marL="285750" indent="-285750">
              <a:buFont typeface="Arial" panose="020B0604020202020204" pitchFamily="34" charset="0"/>
              <a:buChar char="•"/>
            </a:pPr>
            <a:r>
              <a:rPr lang="en-US" dirty="0"/>
              <a:t>Special type of ConfigMap</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Base64 encoded.</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Stores data like DB credentials, etc.</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dirty="0"/>
          </a:p>
        </p:txBody>
      </p:sp>
      <p:pic>
        <p:nvPicPr>
          <p:cNvPr id="9" name="Picture 8" descr="Icon&#10;&#10;Description automatically generated"/>
          <p:cNvPicPr>
            <a:picLocks noChangeAspect="1"/>
          </p:cNvPicPr>
          <p:nvPr/>
        </p:nvPicPr>
        <p:blipFill>
          <a:blip r:embed="rId1"/>
          <a:stretch>
            <a:fillRect/>
          </a:stretch>
        </p:blipFill>
        <p:spPr>
          <a:xfrm>
            <a:off x="1753378" y="2034987"/>
            <a:ext cx="2788024" cy="2788024"/>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9"/>
                                        </p:tgtEl>
                                      </p:cBhvr>
                                    </p:animEffect>
                                    <p:animScale>
                                      <p:cBhvr>
                                        <p:cTn id="7" dur="250" autoRev="1" fill="hold"/>
                                        <p:tgtEl>
                                          <p:spTgt spid="9"/>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7">
                                            <p:txEl>
                                              <p:pRg st="2" end="2"/>
                                            </p:txEl>
                                          </p:spTgt>
                                        </p:tgtEl>
                                        <p:attrNameLst>
                                          <p:attrName>style.visibility</p:attrName>
                                        </p:attrNameLst>
                                      </p:cBhvr>
                                      <p:to>
                                        <p:strVal val="visible"/>
                                      </p:to>
                                    </p:set>
                                    <p:animEffect transition="in" filter="fade">
                                      <p:cBhvr>
                                        <p:cTn id="16" dur="500"/>
                                        <p:tgtEl>
                                          <p:spTgt spid="7">
                                            <p:txEl>
                                              <p:pRg st="2" end="2"/>
                                            </p:txEl>
                                          </p:spTgt>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7">
                                            <p:txEl>
                                              <p:pRg st="4" end="4"/>
                                            </p:txEl>
                                          </p:spTgt>
                                        </p:tgtEl>
                                        <p:attrNameLst>
                                          <p:attrName>style.visibility</p:attrName>
                                        </p:attrNameLst>
                                      </p:cBhvr>
                                      <p:to>
                                        <p:strVal val="visible"/>
                                      </p:to>
                                    </p:set>
                                    <p:animEffect transition="in" filter="fade">
                                      <p:cBhvr>
                                        <p:cTn id="20"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68820" y="383517"/>
            <a:ext cx="4846320" cy="1435947"/>
          </a:xfrm>
        </p:spPr>
        <p:txBody>
          <a:bodyPr/>
          <a:lstStyle/>
          <a:p>
            <a:r>
              <a:rPr lang="en-US" dirty="0"/>
              <a:t>Agenda</a:t>
            </a:r>
            <a:endParaRPr lang="en-US" dirty="0"/>
          </a:p>
        </p:txBody>
      </p:sp>
      <p:pic>
        <p:nvPicPr>
          <p:cNvPr id="8" name="Picture Placeholder 7" descr="group of people at a conference table"/>
          <p:cNvPicPr>
            <a:picLocks noGrp="1" noChangeAspect="1"/>
          </p:cNvPicPr>
          <p:nvPr>
            <p:ph type="pic" sz="quarter" idx="13"/>
          </p:nvPr>
        </p:nvPicPr>
        <p:blipFill rotWithShape="1">
          <a:blip r:embed="rId1">
            <a:extLst>
              <a:ext uri="{BEBA8EAE-BF5A-486C-A8C5-ECC9F3942E4B}">
                <a14:imgProps xmlns:a14="http://schemas.microsoft.com/office/drawing/2010/main">
                  <a14:imgLayer r:embed="rId2">
                    <a14:imgEffect>
                      <a14:saturation sat="0"/>
                    </a14:imgEffect>
                  </a14:imgLayer>
                </a14:imgProps>
              </a:ext>
            </a:extLst>
          </a:blip>
          <a:srcRect l="20370" r="20370"/>
          <a:stretch>
            <a:fillRect/>
          </a:stretch>
        </p:blipFill>
        <p:spPr>
          <a:xfrm>
            <a:off x="0" y="642926"/>
            <a:ext cx="5047129" cy="5515827"/>
          </a:xfrm>
          <a:prstGeom prst="parallelogram">
            <a:avLst>
              <a:gd name="adj" fmla="val 1"/>
            </a:avLst>
          </a:prstGeom>
        </p:spPr>
      </p:pic>
      <p:sp>
        <p:nvSpPr>
          <p:cNvPr id="6" name="Text Placeholder 5"/>
          <p:cNvSpPr>
            <a:spLocks noGrp="1"/>
          </p:cNvSpPr>
          <p:nvPr>
            <p:ph type="body" sz="quarter" idx="15"/>
          </p:nvPr>
        </p:nvSpPr>
        <p:spPr/>
        <p:txBody>
          <a:bodyPr/>
          <a:lstStyle/>
          <a:p>
            <a:r>
              <a:rPr lang="en-US" dirty="0"/>
              <a:t>INTRODUCTION</a:t>
            </a:r>
            <a:endParaRPr lang="en-US" dirty="0"/>
          </a:p>
          <a:p>
            <a:r>
              <a:rPr lang="en-US" dirty="0"/>
              <a:t>COMPONENTS</a:t>
            </a:r>
            <a:endParaRPr lang="en-US" dirty="0"/>
          </a:p>
          <a:p>
            <a:r>
              <a:rPr lang="en-US" dirty="0"/>
              <a:t>ARCHITECTURE</a:t>
            </a:r>
            <a:endParaRPr lang="en-US" dirty="0"/>
          </a:p>
          <a:p>
            <a:r>
              <a:rPr lang="en-US" dirty="0"/>
              <a:t>HANDS ON</a:t>
            </a:r>
            <a:endParaRPr lang="en-US" dirty="0"/>
          </a:p>
          <a:p>
            <a:endParaRPr lang="en-US" dirty="0"/>
          </a:p>
        </p:txBody>
      </p:sp>
      <p:sp>
        <p:nvSpPr>
          <p:cNvPr id="7" name="Slide Number Placeholder 6"/>
          <p:cNvSpPr>
            <a:spLocks noGrp="1"/>
          </p:cNvSpPr>
          <p:nvPr>
            <p:ph type="sldNum" sz="quarter" idx="12"/>
          </p:nvPr>
        </p:nvSpPr>
        <p:spPr/>
        <p:txBody>
          <a:bodyPr/>
          <a:lstStyle/>
          <a:p>
            <a:fld id="{8C2E478F-E849-4A8C-AF1F-CBCC78A7CBFA}" type="slidenum">
              <a:rPr lang="en-US" smtClean="0"/>
            </a:fld>
            <a:endParaRPr lang="en-US" dirty="0"/>
          </a:p>
        </p:txBody>
      </p:sp>
      <p:sp>
        <p:nvSpPr>
          <p:cNvPr id="3" name="TextBox 2"/>
          <p:cNvSpPr txBox="1"/>
          <p:nvPr/>
        </p:nvSpPr>
        <p:spPr>
          <a:xfrm>
            <a:off x="7288305" y="6396585"/>
            <a:ext cx="2554941" cy="369332"/>
          </a:xfrm>
          <a:prstGeom prst="rect">
            <a:avLst/>
          </a:prstGeom>
          <a:noFill/>
        </p:spPr>
        <p:txBody>
          <a:bodyPr wrap="square" rtlCol="0">
            <a:spAutoFit/>
          </a:bodyPr>
          <a:lstStyle/>
          <a:p>
            <a:r>
              <a:rPr lang="en-US" dirty="0">
                <a:solidFill>
                  <a:schemeClr val="bg1"/>
                </a:solidFill>
              </a:rPr>
              <a:t>LET’S GET STARTED!</a:t>
            </a:r>
            <a:endParaRPr lang="en-I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fade">
                                      <p:cBhvr>
                                        <p:cTn id="19" dur="500"/>
                                        <p:tgtEl>
                                          <p:spTgt spid="6">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barn(inVertical)">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147390" y="389697"/>
            <a:ext cx="5897218" cy="1038260"/>
          </a:xfrm>
        </p:spPr>
        <p:txBody>
          <a:bodyPr/>
          <a:lstStyle/>
          <a:p>
            <a:pPr algn="ctr"/>
            <a:r>
              <a:rPr lang="en-US" sz="4800" dirty="0"/>
              <a:t>volumes</a:t>
            </a:r>
            <a:endParaRPr lang="en-US" sz="4800" dirty="0"/>
          </a:p>
        </p:txBody>
      </p:sp>
      <p:sp>
        <p:nvSpPr>
          <p:cNvPr id="4" name="Slide Number Placeholder 3"/>
          <p:cNvSpPr>
            <a:spLocks noGrp="1"/>
          </p:cNvSpPr>
          <p:nvPr>
            <p:ph type="sldNum" sz="quarter" idx="4"/>
          </p:nvPr>
        </p:nvSpPr>
        <p:spPr/>
        <p:txBody>
          <a:bodyPr/>
          <a:lstStyle/>
          <a:p>
            <a:fld id="{8C2E478F-E849-4A8C-AF1F-CBCC78A7CBFA}" type="slidenum">
              <a:rPr lang="en-US" smtClean="0"/>
            </a:fld>
            <a:endParaRPr lang="en-US" dirty="0"/>
          </a:p>
        </p:txBody>
      </p:sp>
      <p:sp>
        <p:nvSpPr>
          <p:cNvPr id="7" name="TextBox 6"/>
          <p:cNvSpPr txBox="1"/>
          <p:nvPr/>
        </p:nvSpPr>
        <p:spPr>
          <a:xfrm>
            <a:off x="6127718" y="2551836"/>
            <a:ext cx="4383742" cy="1754326"/>
          </a:xfrm>
          <a:prstGeom prst="rect">
            <a:avLst/>
          </a:prstGeom>
          <a:noFill/>
        </p:spPr>
        <p:txBody>
          <a:bodyPr wrap="square" rtlCol="0">
            <a:spAutoFit/>
          </a:bodyPr>
          <a:lstStyle/>
          <a:p>
            <a:pPr marL="285750" indent="-285750">
              <a:buFont typeface="Arial" panose="020B0604020202020204" pitchFamily="34" charset="0"/>
              <a:buChar char="•"/>
            </a:pPr>
            <a:r>
              <a:rPr lang="en-US" dirty="0"/>
              <a:t>It facilitates persistence of data.</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Data in K8s is non-persistent.</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Provides multiple types of storage provision like local and remote.</a:t>
            </a:r>
            <a:endParaRPr lang="en-IN" dirty="0"/>
          </a:p>
        </p:txBody>
      </p:sp>
      <p:pic>
        <p:nvPicPr>
          <p:cNvPr id="3" name="Picture 2" descr="A picture containing dark&#10;&#10;Description automatically generated"/>
          <p:cNvPicPr>
            <a:picLocks noChangeAspect="1"/>
          </p:cNvPicPr>
          <p:nvPr/>
        </p:nvPicPr>
        <p:blipFill>
          <a:blip r:embed="rId1"/>
          <a:stretch>
            <a:fillRect/>
          </a:stretch>
        </p:blipFill>
        <p:spPr>
          <a:xfrm>
            <a:off x="1680540" y="1962150"/>
            <a:ext cx="2933699" cy="293369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3"/>
                                        </p:tgtEl>
                                      </p:cBhvr>
                                    </p:animEffect>
                                    <p:animScale>
                                      <p:cBhvr>
                                        <p:cTn id="7" dur="250" autoRev="1" fill="hold"/>
                                        <p:tgtEl>
                                          <p:spTgt spid="3"/>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7">
                                            <p:txEl>
                                              <p:pRg st="2" end="2"/>
                                            </p:txEl>
                                          </p:spTgt>
                                        </p:tgtEl>
                                        <p:attrNameLst>
                                          <p:attrName>style.visibility</p:attrName>
                                        </p:attrNameLst>
                                      </p:cBhvr>
                                      <p:to>
                                        <p:strVal val="visible"/>
                                      </p:to>
                                    </p:set>
                                    <p:animEffect transition="in" filter="fade">
                                      <p:cBhvr>
                                        <p:cTn id="16" dur="500"/>
                                        <p:tgtEl>
                                          <p:spTgt spid="7">
                                            <p:txEl>
                                              <p:pRg st="2" end="2"/>
                                            </p:txEl>
                                          </p:spTgt>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7">
                                            <p:txEl>
                                              <p:pRg st="4" end="4"/>
                                            </p:txEl>
                                          </p:spTgt>
                                        </p:tgtEl>
                                        <p:attrNameLst>
                                          <p:attrName>style.visibility</p:attrName>
                                        </p:attrNameLst>
                                      </p:cBhvr>
                                      <p:to>
                                        <p:strVal val="visible"/>
                                      </p:to>
                                    </p:set>
                                    <p:animEffect transition="in" filter="fade">
                                      <p:cBhvr>
                                        <p:cTn id="20"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147390" y="389697"/>
            <a:ext cx="5897218" cy="1038260"/>
          </a:xfrm>
        </p:spPr>
        <p:txBody>
          <a:bodyPr/>
          <a:lstStyle/>
          <a:p>
            <a:pPr algn="ctr"/>
            <a:r>
              <a:rPr lang="en-US" sz="4800" dirty="0"/>
              <a:t>deployment</a:t>
            </a:r>
            <a:endParaRPr lang="en-US" sz="4800" dirty="0"/>
          </a:p>
        </p:txBody>
      </p:sp>
      <p:sp>
        <p:nvSpPr>
          <p:cNvPr id="4" name="Slide Number Placeholder 3"/>
          <p:cNvSpPr>
            <a:spLocks noGrp="1"/>
          </p:cNvSpPr>
          <p:nvPr>
            <p:ph type="sldNum" sz="quarter" idx="4"/>
          </p:nvPr>
        </p:nvSpPr>
        <p:spPr/>
        <p:txBody>
          <a:bodyPr/>
          <a:lstStyle/>
          <a:p>
            <a:fld id="{8C2E478F-E849-4A8C-AF1F-CBCC78A7CBFA}" type="slidenum">
              <a:rPr lang="en-US" smtClean="0"/>
            </a:fld>
            <a:endParaRPr lang="en-US" dirty="0"/>
          </a:p>
        </p:txBody>
      </p:sp>
      <p:sp>
        <p:nvSpPr>
          <p:cNvPr id="7" name="TextBox 6"/>
          <p:cNvSpPr txBox="1"/>
          <p:nvPr/>
        </p:nvSpPr>
        <p:spPr>
          <a:xfrm>
            <a:off x="6095999" y="2551837"/>
            <a:ext cx="4383742" cy="1754326"/>
          </a:xfrm>
          <a:prstGeom prst="rect">
            <a:avLst/>
          </a:prstGeom>
          <a:noFill/>
        </p:spPr>
        <p:txBody>
          <a:bodyPr wrap="square" rtlCol="0">
            <a:spAutoFit/>
          </a:bodyPr>
          <a:lstStyle/>
          <a:p>
            <a:pPr marL="285750" indent="-285750">
              <a:buFont typeface="Arial" panose="020B0604020202020204" pitchFamily="34" charset="0"/>
              <a:buChar char="•"/>
            </a:pPr>
            <a:r>
              <a:rPr lang="en-US" dirty="0"/>
              <a:t>A blueprint.</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An abstraction of pods.</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app developer defines and creates deployment, instead of pods.</a:t>
            </a:r>
            <a:endParaRPr lang="en-IN" dirty="0"/>
          </a:p>
        </p:txBody>
      </p:sp>
      <p:pic>
        <p:nvPicPr>
          <p:cNvPr id="9" name="Graphic 8" descr="Playbook with solid fill"/>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395179" y="1676789"/>
            <a:ext cx="3504422" cy="3504422"/>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9"/>
                                        </p:tgtEl>
                                      </p:cBhvr>
                                    </p:animEffect>
                                    <p:animScale>
                                      <p:cBhvr>
                                        <p:cTn id="7" dur="250" autoRev="1" fill="hold"/>
                                        <p:tgtEl>
                                          <p:spTgt spid="9"/>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7">
                                            <p:txEl>
                                              <p:pRg st="2" end="2"/>
                                            </p:txEl>
                                          </p:spTgt>
                                        </p:tgtEl>
                                        <p:attrNameLst>
                                          <p:attrName>style.visibility</p:attrName>
                                        </p:attrNameLst>
                                      </p:cBhvr>
                                      <p:to>
                                        <p:strVal val="visible"/>
                                      </p:to>
                                    </p:set>
                                    <p:animEffect transition="in" filter="fade">
                                      <p:cBhvr>
                                        <p:cTn id="16" dur="500"/>
                                        <p:tgtEl>
                                          <p:spTgt spid="7">
                                            <p:txEl>
                                              <p:pRg st="2" end="2"/>
                                            </p:txEl>
                                          </p:spTgt>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7">
                                            <p:txEl>
                                              <p:pRg st="4" end="4"/>
                                            </p:txEl>
                                          </p:spTgt>
                                        </p:tgtEl>
                                        <p:attrNameLst>
                                          <p:attrName>style.visibility</p:attrName>
                                        </p:attrNameLst>
                                      </p:cBhvr>
                                      <p:to>
                                        <p:strVal val="visible"/>
                                      </p:to>
                                    </p:set>
                                    <p:animEffect transition="in" filter="fade">
                                      <p:cBhvr>
                                        <p:cTn id="20"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147390" y="389697"/>
            <a:ext cx="5897218" cy="1038260"/>
          </a:xfrm>
        </p:spPr>
        <p:txBody>
          <a:bodyPr/>
          <a:lstStyle/>
          <a:p>
            <a:pPr algn="ctr"/>
            <a:r>
              <a:rPr lang="en-US" sz="4800" dirty="0"/>
              <a:t>Statefulset</a:t>
            </a:r>
            <a:endParaRPr lang="en-US" sz="4800" dirty="0"/>
          </a:p>
        </p:txBody>
      </p:sp>
      <p:sp>
        <p:nvSpPr>
          <p:cNvPr id="4" name="Slide Number Placeholder 3"/>
          <p:cNvSpPr>
            <a:spLocks noGrp="1"/>
          </p:cNvSpPr>
          <p:nvPr>
            <p:ph type="sldNum" sz="quarter" idx="4"/>
          </p:nvPr>
        </p:nvSpPr>
        <p:spPr/>
        <p:txBody>
          <a:bodyPr/>
          <a:lstStyle/>
          <a:p>
            <a:fld id="{8C2E478F-E849-4A8C-AF1F-CBCC78A7CBFA}" type="slidenum">
              <a:rPr lang="en-US" smtClean="0"/>
            </a:fld>
            <a:endParaRPr lang="en-US" dirty="0"/>
          </a:p>
        </p:txBody>
      </p:sp>
      <p:sp>
        <p:nvSpPr>
          <p:cNvPr id="7" name="TextBox 6"/>
          <p:cNvSpPr txBox="1"/>
          <p:nvPr/>
        </p:nvSpPr>
        <p:spPr>
          <a:xfrm>
            <a:off x="6095999" y="2828835"/>
            <a:ext cx="4383742" cy="1200329"/>
          </a:xfrm>
          <a:prstGeom prst="rect">
            <a:avLst/>
          </a:prstGeom>
          <a:noFill/>
        </p:spPr>
        <p:txBody>
          <a:bodyPr wrap="square" rtlCol="0">
            <a:spAutoFit/>
          </a:bodyPr>
          <a:lstStyle/>
          <a:p>
            <a:pPr marL="285750" indent="-285750">
              <a:buFont typeface="Arial" panose="020B0604020202020204" pitchFamily="34" charset="0"/>
              <a:buChar char="•"/>
            </a:pPr>
            <a:r>
              <a:rPr lang="en-US" dirty="0"/>
              <a:t>Used to replicate databases.</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Provisions a mechanism to manage inconsistencies.</a:t>
            </a:r>
            <a:endParaRPr lang="en-IN" dirty="0"/>
          </a:p>
        </p:txBody>
      </p:sp>
      <p:pic>
        <p:nvPicPr>
          <p:cNvPr id="3" name="Graphic 2" descr="Lights On with solid fill"/>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608091" y="1889701"/>
            <a:ext cx="3078598" cy="3078598"/>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3"/>
                                        </p:tgtEl>
                                      </p:cBhvr>
                                    </p:animEffect>
                                    <p:animScale>
                                      <p:cBhvr>
                                        <p:cTn id="7" dur="250" autoRev="1" fill="hold"/>
                                        <p:tgtEl>
                                          <p:spTgt spid="3"/>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887084" y="315411"/>
            <a:ext cx="6304916" cy="884238"/>
          </a:xfrm>
        </p:spPr>
        <p:txBody>
          <a:bodyPr/>
          <a:lstStyle/>
          <a:p>
            <a:r>
              <a:rPr lang="en-US" dirty="0"/>
              <a:t>ARCHITECTURE</a:t>
            </a:r>
            <a:endParaRPr lang="en-US" dirty="0"/>
          </a:p>
        </p:txBody>
      </p:sp>
      <p:sp>
        <p:nvSpPr>
          <p:cNvPr id="10" name="Text Placeholder 9"/>
          <p:cNvSpPr>
            <a:spLocks noGrp="1"/>
          </p:cNvSpPr>
          <p:nvPr>
            <p:ph type="body" sz="quarter" idx="16"/>
          </p:nvPr>
        </p:nvSpPr>
        <p:spPr>
          <a:xfrm>
            <a:off x="5887084" y="1199649"/>
            <a:ext cx="1864659" cy="464871"/>
          </a:xfrm>
        </p:spPr>
        <p:txBody>
          <a:bodyPr/>
          <a:lstStyle/>
          <a:p>
            <a:r>
              <a:rPr lang="en-US" dirty="0"/>
              <a:t>HOW IT WORKS</a:t>
            </a:r>
            <a:endParaRPr lang="en-US" dirty="0"/>
          </a:p>
        </p:txBody>
      </p:sp>
      <p:sp>
        <p:nvSpPr>
          <p:cNvPr id="9" name="Content Placeholder 8"/>
          <p:cNvSpPr>
            <a:spLocks noGrp="1"/>
          </p:cNvSpPr>
          <p:nvPr>
            <p:ph idx="1"/>
          </p:nvPr>
        </p:nvSpPr>
        <p:spPr>
          <a:xfrm>
            <a:off x="5887084" y="1936376"/>
            <a:ext cx="5755341" cy="4527038"/>
          </a:xfrm>
        </p:spPr>
        <p:txBody>
          <a:bodyPr numCol="1">
            <a:normAutofit/>
          </a:bodyPr>
          <a:lstStyle/>
          <a:p>
            <a:r>
              <a:rPr lang="en-US" b="1" dirty="0"/>
              <a:t>Master-Worker model.</a:t>
            </a:r>
            <a:endParaRPr lang="en-US" b="1" dirty="0"/>
          </a:p>
          <a:p>
            <a:r>
              <a:rPr lang="en-US" b="1" dirty="0"/>
              <a:t>Master node </a:t>
            </a:r>
            <a:r>
              <a:rPr lang="en-US" dirty="0"/>
              <a:t>composed of</a:t>
            </a:r>
            <a:endParaRPr lang="en-US" dirty="0"/>
          </a:p>
          <a:p>
            <a:pPr lvl="1"/>
            <a:r>
              <a:rPr lang="en-US" dirty="0"/>
              <a:t>etcd cluster</a:t>
            </a:r>
            <a:endParaRPr lang="en-US" dirty="0"/>
          </a:p>
          <a:p>
            <a:pPr lvl="1"/>
            <a:r>
              <a:rPr lang="en-US" dirty="0"/>
              <a:t>kube-apiserver</a:t>
            </a:r>
            <a:endParaRPr lang="en-US" dirty="0"/>
          </a:p>
          <a:p>
            <a:pPr lvl="1"/>
            <a:r>
              <a:rPr lang="en-US" dirty="0"/>
              <a:t>kube-controller-manager</a:t>
            </a:r>
            <a:endParaRPr lang="en-US" dirty="0"/>
          </a:p>
          <a:p>
            <a:pPr lvl="1"/>
            <a:r>
              <a:rPr lang="en-US" dirty="0"/>
              <a:t>cloud-controller-manager</a:t>
            </a:r>
            <a:endParaRPr lang="en-US" dirty="0"/>
          </a:p>
          <a:p>
            <a:pPr lvl="1"/>
            <a:r>
              <a:rPr lang="en-US" dirty="0"/>
              <a:t>scheduler</a:t>
            </a:r>
            <a:endParaRPr lang="en-US" dirty="0"/>
          </a:p>
          <a:p>
            <a:r>
              <a:rPr lang="en-US" b="1" dirty="0"/>
              <a:t>Worker model </a:t>
            </a:r>
            <a:r>
              <a:rPr lang="en-US" dirty="0"/>
              <a:t>composed of</a:t>
            </a:r>
            <a:endParaRPr lang="en-US" b="1" dirty="0"/>
          </a:p>
          <a:p>
            <a:pPr lvl="1"/>
            <a:r>
              <a:rPr lang="en-US" dirty="0"/>
              <a:t>kube-proxy</a:t>
            </a:r>
            <a:endParaRPr lang="en-US" dirty="0"/>
          </a:p>
          <a:p>
            <a:pPr lvl="1"/>
            <a:r>
              <a:rPr lang="en-US" dirty="0"/>
              <a:t>kubelet</a:t>
            </a:r>
            <a:endParaRPr lang="en-US" dirty="0"/>
          </a:p>
        </p:txBody>
      </p:sp>
      <p:sp>
        <p:nvSpPr>
          <p:cNvPr id="4" name="Slide Number Placeholder 3"/>
          <p:cNvSpPr>
            <a:spLocks noGrp="1"/>
          </p:cNvSpPr>
          <p:nvPr>
            <p:ph type="sldNum" sz="quarter" idx="4"/>
          </p:nvPr>
        </p:nvSpPr>
        <p:spPr/>
        <p:txBody>
          <a:bodyPr/>
          <a:lstStyle/>
          <a:p>
            <a:fld id="{8C2E478F-E849-4A8C-AF1F-CBCC78A7CBFA}" type="slidenum">
              <a:rPr lang="en-US" smtClean="0"/>
            </a:fld>
            <a:endParaRPr lang="en-US" dirty="0"/>
          </a:p>
        </p:txBody>
      </p:sp>
      <p:pic>
        <p:nvPicPr>
          <p:cNvPr id="3" name="Picture 2" descr="Icon&#10;&#10;Description automatically generated"/>
          <p:cNvPicPr>
            <a:picLocks noChangeAspect="1"/>
          </p:cNvPicPr>
          <p:nvPr/>
        </p:nvPicPr>
        <p:blipFill>
          <a:blip r:embed="rId1"/>
          <a:stretch>
            <a:fillRect/>
          </a:stretch>
        </p:blipFill>
        <p:spPr>
          <a:xfrm>
            <a:off x="1422070" y="1936376"/>
            <a:ext cx="2612047" cy="386696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3"/>
                                        </p:tgtEl>
                                      </p:cBhvr>
                                    </p:animEffect>
                                    <p:animScale>
                                      <p:cBhvr>
                                        <p:cTn id="7" dur="250" autoRev="1" fill="hold"/>
                                        <p:tgtEl>
                                          <p:spTgt spid="3"/>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par>
                          <p:cTn id="13" fill="hold">
                            <p:stCondLst>
                              <p:cond delay="500"/>
                            </p:stCondLst>
                            <p:childTnLst>
                              <p:par>
                                <p:cTn id="14" presetID="42" presetClass="entr" presetSubtype="0" fill="hold" nodeType="afterEffect">
                                  <p:stCondLst>
                                    <p:cond delay="0"/>
                                  </p:stCondLst>
                                  <p:childTnLst>
                                    <p:set>
                                      <p:cBhvr>
                                        <p:cTn id="15" dur="1" fill="hold">
                                          <p:stCondLst>
                                            <p:cond delay="0"/>
                                          </p:stCondLst>
                                        </p:cTn>
                                        <p:tgtEl>
                                          <p:spTgt spid="9">
                                            <p:txEl>
                                              <p:pRg st="1" end="1"/>
                                            </p:txEl>
                                          </p:spTgt>
                                        </p:tgtEl>
                                        <p:attrNameLst>
                                          <p:attrName>style.visibility</p:attrName>
                                        </p:attrNameLst>
                                      </p:cBhvr>
                                      <p:to>
                                        <p:strVal val="visible"/>
                                      </p:to>
                                    </p:set>
                                    <p:animEffect transition="in" filter="fade">
                                      <p:cBhvr>
                                        <p:cTn id="16" dur="1000"/>
                                        <p:tgtEl>
                                          <p:spTgt spid="9">
                                            <p:txEl>
                                              <p:pRg st="1" end="1"/>
                                            </p:txEl>
                                          </p:spTgt>
                                        </p:tgtEl>
                                      </p:cBhvr>
                                    </p:animEffect>
                                    <p:anim calcmode="lin" valueType="num">
                                      <p:cBhvr>
                                        <p:cTn id="17"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18"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Effect transition="in" filter="fade">
                                      <p:cBhvr>
                                        <p:cTn id="22" dur="500"/>
                                        <p:tgtEl>
                                          <p:spTgt spid="9">
                                            <p:txEl>
                                              <p:pRg st="2" end="2"/>
                                            </p:txEl>
                                          </p:spTgt>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9">
                                            <p:txEl>
                                              <p:pRg st="3" end="3"/>
                                            </p:txEl>
                                          </p:spTgt>
                                        </p:tgtEl>
                                        <p:attrNameLst>
                                          <p:attrName>style.visibility</p:attrName>
                                        </p:attrNameLst>
                                      </p:cBhvr>
                                      <p:to>
                                        <p:strVal val="visible"/>
                                      </p:to>
                                    </p:set>
                                    <p:animEffect transition="in" filter="fade">
                                      <p:cBhvr>
                                        <p:cTn id="26" dur="500"/>
                                        <p:tgtEl>
                                          <p:spTgt spid="9">
                                            <p:txEl>
                                              <p:pRg st="3" end="3"/>
                                            </p:txEl>
                                          </p:spTgt>
                                        </p:tgtEl>
                                      </p:cBhvr>
                                    </p:animEffect>
                                  </p:childTnLst>
                                </p:cTn>
                              </p:par>
                            </p:childTnLst>
                          </p:cTn>
                        </p:par>
                        <p:par>
                          <p:cTn id="27" fill="hold">
                            <p:stCondLst>
                              <p:cond delay="2500"/>
                            </p:stCondLst>
                            <p:childTnLst>
                              <p:par>
                                <p:cTn id="28" presetID="10" presetClass="entr" presetSubtype="0" fill="hold" nodeType="afterEffect">
                                  <p:stCondLst>
                                    <p:cond delay="0"/>
                                  </p:stCondLst>
                                  <p:childTnLst>
                                    <p:set>
                                      <p:cBhvr>
                                        <p:cTn id="29" dur="1" fill="hold">
                                          <p:stCondLst>
                                            <p:cond delay="0"/>
                                          </p:stCondLst>
                                        </p:cTn>
                                        <p:tgtEl>
                                          <p:spTgt spid="9">
                                            <p:txEl>
                                              <p:pRg st="4" end="4"/>
                                            </p:txEl>
                                          </p:spTgt>
                                        </p:tgtEl>
                                        <p:attrNameLst>
                                          <p:attrName>style.visibility</p:attrName>
                                        </p:attrNameLst>
                                      </p:cBhvr>
                                      <p:to>
                                        <p:strVal val="visible"/>
                                      </p:to>
                                    </p:set>
                                    <p:animEffect transition="in" filter="fade">
                                      <p:cBhvr>
                                        <p:cTn id="30" dur="500"/>
                                        <p:tgtEl>
                                          <p:spTgt spid="9">
                                            <p:txEl>
                                              <p:pRg st="4" end="4"/>
                                            </p:txEl>
                                          </p:spTgt>
                                        </p:tgtEl>
                                      </p:cBhvr>
                                    </p:animEffect>
                                  </p:childTnLst>
                                </p:cTn>
                              </p:par>
                            </p:childTnLst>
                          </p:cTn>
                        </p:par>
                        <p:par>
                          <p:cTn id="31" fill="hold">
                            <p:stCondLst>
                              <p:cond delay="3000"/>
                            </p:stCondLst>
                            <p:childTnLst>
                              <p:par>
                                <p:cTn id="32" presetID="10" presetClass="entr" presetSubtype="0" fill="hold" nodeType="afterEffect">
                                  <p:stCondLst>
                                    <p:cond delay="0"/>
                                  </p:stCondLst>
                                  <p:childTnLst>
                                    <p:set>
                                      <p:cBhvr>
                                        <p:cTn id="33" dur="1" fill="hold">
                                          <p:stCondLst>
                                            <p:cond delay="0"/>
                                          </p:stCondLst>
                                        </p:cTn>
                                        <p:tgtEl>
                                          <p:spTgt spid="9">
                                            <p:txEl>
                                              <p:pRg st="5" end="5"/>
                                            </p:txEl>
                                          </p:spTgt>
                                        </p:tgtEl>
                                        <p:attrNameLst>
                                          <p:attrName>style.visibility</p:attrName>
                                        </p:attrNameLst>
                                      </p:cBhvr>
                                      <p:to>
                                        <p:strVal val="visible"/>
                                      </p:to>
                                    </p:set>
                                    <p:animEffect transition="in" filter="fade">
                                      <p:cBhvr>
                                        <p:cTn id="34" dur="500"/>
                                        <p:tgtEl>
                                          <p:spTgt spid="9">
                                            <p:txEl>
                                              <p:pRg st="5" end="5"/>
                                            </p:txEl>
                                          </p:spTgt>
                                        </p:tgtEl>
                                      </p:cBhvr>
                                    </p:animEffect>
                                  </p:childTnLst>
                                </p:cTn>
                              </p:par>
                            </p:childTnLst>
                          </p:cTn>
                        </p:par>
                        <p:par>
                          <p:cTn id="35" fill="hold">
                            <p:stCondLst>
                              <p:cond delay="3500"/>
                            </p:stCondLst>
                            <p:childTnLst>
                              <p:par>
                                <p:cTn id="36" presetID="10" presetClass="entr" presetSubtype="0" fill="hold" nodeType="afterEffect">
                                  <p:stCondLst>
                                    <p:cond delay="0"/>
                                  </p:stCondLst>
                                  <p:childTnLst>
                                    <p:set>
                                      <p:cBhvr>
                                        <p:cTn id="37" dur="1" fill="hold">
                                          <p:stCondLst>
                                            <p:cond delay="0"/>
                                          </p:stCondLst>
                                        </p:cTn>
                                        <p:tgtEl>
                                          <p:spTgt spid="9">
                                            <p:txEl>
                                              <p:pRg st="6" end="6"/>
                                            </p:txEl>
                                          </p:spTgt>
                                        </p:tgtEl>
                                        <p:attrNameLst>
                                          <p:attrName>style.visibility</p:attrName>
                                        </p:attrNameLst>
                                      </p:cBhvr>
                                      <p:to>
                                        <p:strVal val="visible"/>
                                      </p:to>
                                    </p:set>
                                    <p:animEffect transition="in" filter="fade">
                                      <p:cBhvr>
                                        <p:cTn id="38" dur="500"/>
                                        <p:tgtEl>
                                          <p:spTgt spid="9">
                                            <p:txEl>
                                              <p:pRg st="6" end="6"/>
                                            </p:txEl>
                                          </p:spTgt>
                                        </p:tgtEl>
                                      </p:cBhvr>
                                    </p:animEffect>
                                  </p:childTnLst>
                                </p:cTn>
                              </p:par>
                            </p:childTnLst>
                          </p:cTn>
                        </p:par>
                        <p:par>
                          <p:cTn id="39" fill="hold">
                            <p:stCondLst>
                              <p:cond delay="4000"/>
                            </p:stCondLst>
                            <p:childTnLst>
                              <p:par>
                                <p:cTn id="40" presetID="42" presetClass="entr" presetSubtype="0" fill="hold" nodeType="afterEffect">
                                  <p:stCondLst>
                                    <p:cond delay="0"/>
                                  </p:stCondLst>
                                  <p:childTnLst>
                                    <p:set>
                                      <p:cBhvr>
                                        <p:cTn id="41" dur="1" fill="hold">
                                          <p:stCondLst>
                                            <p:cond delay="0"/>
                                          </p:stCondLst>
                                        </p:cTn>
                                        <p:tgtEl>
                                          <p:spTgt spid="9">
                                            <p:txEl>
                                              <p:pRg st="7" end="7"/>
                                            </p:txEl>
                                          </p:spTgt>
                                        </p:tgtEl>
                                        <p:attrNameLst>
                                          <p:attrName>style.visibility</p:attrName>
                                        </p:attrNameLst>
                                      </p:cBhvr>
                                      <p:to>
                                        <p:strVal val="visible"/>
                                      </p:to>
                                    </p:set>
                                    <p:animEffect transition="in" filter="fade">
                                      <p:cBhvr>
                                        <p:cTn id="42" dur="1000"/>
                                        <p:tgtEl>
                                          <p:spTgt spid="9">
                                            <p:txEl>
                                              <p:pRg st="7" end="7"/>
                                            </p:txEl>
                                          </p:spTgt>
                                        </p:tgtEl>
                                      </p:cBhvr>
                                    </p:animEffect>
                                    <p:anim calcmode="lin" valueType="num">
                                      <p:cBhvr>
                                        <p:cTn id="43" dur="1000" fill="hold"/>
                                        <p:tgtEl>
                                          <p:spTgt spid="9">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9">
                                            <p:txEl>
                                              <p:pRg st="7" end="7"/>
                                            </p:txEl>
                                          </p:spTgt>
                                        </p:tgtEl>
                                        <p:attrNameLst>
                                          <p:attrName>ppt_y</p:attrName>
                                        </p:attrNameLst>
                                      </p:cBhvr>
                                      <p:tavLst>
                                        <p:tav tm="0">
                                          <p:val>
                                            <p:strVal val="#ppt_y+.1"/>
                                          </p:val>
                                        </p:tav>
                                        <p:tav tm="100000">
                                          <p:val>
                                            <p:strVal val="#ppt_y"/>
                                          </p:val>
                                        </p:tav>
                                      </p:tavLst>
                                    </p:anim>
                                  </p:childTnLst>
                                </p:cTn>
                              </p:par>
                            </p:childTnLst>
                          </p:cTn>
                        </p:par>
                        <p:par>
                          <p:cTn id="45" fill="hold">
                            <p:stCondLst>
                              <p:cond delay="5000"/>
                            </p:stCondLst>
                            <p:childTnLst>
                              <p:par>
                                <p:cTn id="46" presetID="10" presetClass="entr" presetSubtype="0" fill="hold" nodeType="afterEffect">
                                  <p:stCondLst>
                                    <p:cond delay="0"/>
                                  </p:stCondLst>
                                  <p:childTnLst>
                                    <p:set>
                                      <p:cBhvr>
                                        <p:cTn id="47" dur="1" fill="hold">
                                          <p:stCondLst>
                                            <p:cond delay="0"/>
                                          </p:stCondLst>
                                        </p:cTn>
                                        <p:tgtEl>
                                          <p:spTgt spid="9">
                                            <p:txEl>
                                              <p:pRg st="8" end="8"/>
                                            </p:txEl>
                                          </p:spTgt>
                                        </p:tgtEl>
                                        <p:attrNameLst>
                                          <p:attrName>style.visibility</p:attrName>
                                        </p:attrNameLst>
                                      </p:cBhvr>
                                      <p:to>
                                        <p:strVal val="visible"/>
                                      </p:to>
                                    </p:set>
                                    <p:animEffect transition="in" filter="fade">
                                      <p:cBhvr>
                                        <p:cTn id="48" dur="500"/>
                                        <p:tgtEl>
                                          <p:spTgt spid="9">
                                            <p:txEl>
                                              <p:pRg st="8" end="8"/>
                                            </p:txEl>
                                          </p:spTgt>
                                        </p:tgtEl>
                                      </p:cBhvr>
                                    </p:animEffect>
                                  </p:childTnLst>
                                </p:cTn>
                              </p:par>
                            </p:childTnLst>
                          </p:cTn>
                        </p:par>
                        <p:par>
                          <p:cTn id="49" fill="hold">
                            <p:stCondLst>
                              <p:cond delay="5500"/>
                            </p:stCondLst>
                            <p:childTnLst>
                              <p:par>
                                <p:cTn id="50" presetID="10" presetClass="entr" presetSubtype="0" fill="hold" nodeType="afterEffect">
                                  <p:stCondLst>
                                    <p:cond delay="0"/>
                                  </p:stCondLst>
                                  <p:childTnLst>
                                    <p:set>
                                      <p:cBhvr>
                                        <p:cTn id="51" dur="1" fill="hold">
                                          <p:stCondLst>
                                            <p:cond delay="0"/>
                                          </p:stCondLst>
                                        </p:cTn>
                                        <p:tgtEl>
                                          <p:spTgt spid="9">
                                            <p:txEl>
                                              <p:pRg st="9" end="9"/>
                                            </p:txEl>
                                          </p:spTgt>
                                        </p:tgtEl>
                                        <p:attrNameLst>
                                          <p:attrName>style.visibility</p:attrName>
                                        </p:attrNameLst>
                                      </p:cBhvr>
                                      <p:to>
                                        <p:strVal val="visible"/>
                                      </p:to>
                                    </p:set>
                                    <p:animEffect transition="in" filter="fade">
                                      <p:cBhvr>
                                        <p:cTn id="52" dur="500"/>
                                        <p:tgtEl>
                                          <p:spTgt spid="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Rounded Corners 83"/>
          <p:cNvSpPr/>
          <p:nvPr/>
        </p:nvSpPr>
        <p:spPr>
          <a:xfrm>
            <a:off x="578669" y="5038165"/>
            <a:ext cx="4418494" cy="1510553"/>
          </a:xfrm>
          <a:prstGeom prst="roundRect">
            <a:avLst>
              <a:gd name="adj" fmla="val 17261"/>
            </a:avLst>
          </a:prstGeom>
          <a:solidFill>
            <a:schemeClr val="bg1">
              <a:lumMod val="95000"/>
            </a:schemeClr>
          </a:solidFill>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30" name="Rectangle: Rounded Corners 29"/>
          <p:cNvSpPr/>
          <p:nvPr/>
        </p:nvSpPr>
        <p:spPr>
          <a:xfrm>
            <a:off x="6241676" y="1757083"/>
            <a:ext cx="2151523" cy="1308845"/>
          </a:xfrm>
          <a:prstGeom prst="roundRect">
            <a:avLst>
              <a:gd name="adj" fmla="val 15297"/>
            </a:avLst>
          </a:prstGeom>
          <a:solidFill>
            <a:schemeClr val="bg1">
              <a:lumMod val="95000"/>
            </a:schemeClr>
          </a:solidFill>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9" name="Rectangle 8"/>
          <p:cNvSpPr/>
          <p:nvPr/>
        </p:nvSpPr>
        <p:spPr>
          <a:xfrm>
            <a:off x="6593544" y="493057"/>
            <a:ext cx="573741" cy="322729"/>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pod</a:t>
            </a:r>
            <a:endParaRPr lang="en-IN" sz="1200" dirty="0"/>
          </a:p>
        </p:txBody>
      </p:sp>
      <p:sp>
        <p:nvSpPr>
          <p:cNvPr id="10" name="Rectangle 9"/>
          <p:cNvSpPr/>
          <p:nvPr/>
        </p:nvSpPr>
        <p:spPr>
          <a:xfrm>
            <a:off x="7467601" y="493057"/>
            <a:ext cx="573741" cy="322729"/>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pod</a:t>
            </a:r>
            <a:endParaRPr lang="en-IN" sz="1200" dirty="0"/>
          </a:p>
        </p:txBody>
      </p:sp>
      <p:pic>
        <p:nvPicPr>
          <p:cNvPr id="12" name="Picture 11" descr="Shape&#10;&#10;Description automatically generated with low confidence"/>
          <p:cNvPicPr>
            <a:picLocks noChangeAspect="1"/>
          </p:cNvPicPr>
          <p:nvPr/>
        </p:nvPicPr>
        <p:blipFill>
          <a:blip r:embed="rId1"/>
          <a:stretch>
            <a:fillRect/>
          </a:stretch>
        </p:blipFill>
        <p:spPr>
          <a:xfrm>
            <a:off x="11029735" y="2737263"/>
            <a:ext cx="823179" cy="823179"/>
          </a:xfrm>
          <a:prstGeom prst="rect">
            <a:avLst/>
          </a:prstGeom>
        </p:spPr>
      </p:pic>
      <p:sp>
        <p:nvSpPr>
          <p:cNvPr id="13" name="TextBox 12"/>
          <p:cNvSpPr txBox="1"/>
          <p:nvPr/>
        </p:nvSpPr>
        <p:spPr>
          <a:xfrm>
            <a:off x="11029735" y="3560442"/>
            <a:ext cx="823179" cy="276999"/>
          </a:xfrm>
          <a:prstGeom prst="rect">
            <a:avLst/>
          </a:prstGeom>
          <a:noFill/>
        </p:spPr>
        <p:txBody>
          <a:bodyPr wrap="square" rtlCol="0">
            <a:spAutoFit/>
          </a:bodyPr>
          <a:lstStyle/>
          <a:p>
            <a:r>
              <a:rPr lang="en-US" sz="1200" b="1" dirty="0"/>
              <a:t>End Users</a:t>
            </a:r>
            <a:endParaRPr lang="en-IN" sz="1200" b="1" dirty="0"/>
          </a:p>
        </p:txBody>
      </p:sp>
      <p:cxnSp>
        <p:nvCxnSpPr>
          <p:cNvPr id="16" name="Straight Connector 15"/>
          <p:cNvCxnSpPr/>
          <p:nvPr/>
        </p:nvCxnSpPr>
        <p:spPr>
          <a:xfrm flipV="1">
            <a:off x="9912056" y="224119"/>
            <a:ext cx="0" cy="6239434"/>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14" name="Oval 13"/>
          <p:cNvSpPr/>
          <p:nvPr/>
        </p:nvSpPr>
        <p:spPr>
          <a:xfrm>
            <a:off x="9387621" y="2630060"/>
            <a:ext cx="1048870" cy="1048870"/>
          </a:xfrm>
          <a:prstGeom prst="ellipse">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t>Load Balancer</a:t>
            </a:r>
            <a:endParaRPr lang="en-IN" sz="1200" b="1" dirty="0"/>
          </a:p>
        </p:txBody>
      </p:sp>
      <p:sp>
        <p:nvSpPr>
          <p:cNvPr id="18" name="Rectangle 17"/>
          <p:cNvSpPr/>
          <p:nvPr/>
        </p:nvSpPr>
        <p:spPr>
          <a:xfrm>
            <a:off x="9324869" y="394447"/>
            <a:ext cx="1174374" cy="322729"/>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Cloud Provider Network Edge</a:t>
            </a:r>
            <a:endParaRPr lang="en-IN" sz="1200" dirty="0"/>
          </a:p>
        </p:txBody>
      </p:sp>
      <p:cxnSp>
        <p:nvCxnSpPr>
          <p:cNvPr id="22" name="Connector: Elbow 21"/>
          <p:cNvCxnSpPr/>
          <p:nvPr/>
        </p:nvCxnSpPr>
        <p:spPr>
          <a:xfrm rot="16200000" flipH="1">
            <a:off x="7317444" y="378758"/>
            <a:ext cx="12700" cy="874057"/>
          </a:xfrm>
          <a:prstGeom prst="bentConnector3">
            <a:avLst>
              <a:gd name="adj1" fmla="val 1800000"/>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3" name="Rectangle 22"/>
          <p:cNvSpPr/>
          <p:nvPr/>
        </p:nvSpPr>
        <p:spPr>
          <a:xfrm>
            <a:off x="6593544" y="1326776"/>
            <a:ext cx="1447789" cy="322729"/>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kube-proxy</a:t>
            </a:r>
            <a:endParaRPr lang="en-IN" sz="1200" dirty="0"/>
          </a:p>
        </p:txBody>
      </p:sp>
      <p:cxnSp>
        <p:nvCxnSpPr>
          <p:cNvPr id="25" name="Straight Arrow Connector 24"/>
          <p:cNvCxnSpPr/>
          <p:nvPr/>
        </p:nvCxnSpPr>
        <p:spPr>
          <a:xfrm flipH="1">
            <a:off x="7317438" y="1021975"/>
            <a:ext cx="1" cy="3048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Rectangle 25"/>
          <p:cNvSpPr/>
          <p:nvPr/>
        </p:nvSpPr>
        <p:spPr>
          <a:xfrm>
            <a:off x="6599898" y="1828801"/>
            <a:ext cx="1447789" cy="322729"/>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Container Runtime</a:t>
            </a:r>
            <a:endParaRPr lang="en-IN" sz="1200" dirty="0"/>
          </a:p>
        </p:txBody>
      </p:sp>
      <p:sp>
        <p:nvSpPr>
          <p:cNvPr id="27" name="Rectangle 26"/>
          <p:cNvSpPr/>
          <p:nvPr/>
        </p:nvSpPr>
        <p:spPr>
          <a:xfrm>
            <a:off x="6599898" y="2339791"/>
            <a:ext cx="1447789" cy="322729"/>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kubelet</a:t>
            </a:r>
            <a:endParaRPr lang="en-IN" sz="1200" dirty="0"/>
          </a:p>
        </p:txBody>
      </p:sp>
      <p:sp>
        <p:nvSpPr>
          <p:cNvPr id="28" name="Rectangle: Rounded Corners 27"/>
          <p:cNvSpPr/>
          <p:nvPr/>
        </p:nvSpPr>
        <p:spPr>
          <a:xfrm>
            <a:off x="6373907" y="161365"/>
            <a:ext cx="1896025" cy="2599763"/>
          </a:xfrm>
          <a:prstGeom prst="roundRect">
            <a:avLst>
              <a:gd name="adj" fmla="val 9102"/>
            </a:avLst>
          </a:prstGeom>
          <a:noFill/>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29" name="TextBox 28"/>
          <p:cNvSpPr txBox="1"/>
          <p:nvPr/>
        </p:nvSpPr>
        <p:spPr>
          <a:xfrm>
            <a:off x="6893863" y="204772"/>
            <a:ext cx="874058" cy="276999"/>
          </a:xfrm>
          <a:prstGeom prst="rect">
            <a:avLst/>
          </a:prstGeom>
          <a:noFill/>
        </p:spPr>
        <p:txBody>
          <a:bodyPr wrap="square" rtlCol="0">
            <a:spAutoFit/>
          </a:bodyPr>
          <a:lstStyle/>
          <a:p>
            <a:r>
              <a:rPr lang="en-US" sz="1200" b="1" dirty="0"/>
              <a:t>Containers</a:t>
            </a:r>
            <a:endParaRPr lang="en-IN" sz="1200" b="1" dirty="0"/>
          </a:p>
        </p:txBody>
      </p:sp>
      <p:sp>
        <p:nvSpPr>
          <p:cNvPr id="31" name="TextBox 30"/>
          <p:cNvSpPr txBox="1"/>
          <p:nvPr/>
        </p:nvSpPr>
        <p:spPr>
          <a:xfrm>
            <a:off x="6795248" y="2761128"/>
            <a:ext cx="1246085" cy="276999"/>
          </a:xfrm>
          <a:prstGeom prst="rect">
            <a:avLst/>
          </a:prstGeom>
          <a:noFill/>
        </p:spPr>
        <p:txBody>
          <a:bodyPr wrap="square" rtlCol="0">
            <a:spAutoFit/>
          </a:bodyPr>
          <a:lstStyle/>
          <a:p>
            <a:r>
              <a:rPr lang="en-US" sz="1200" b="1" dirty="0"/>
              <a:t>System Services</a:t>
            </a:r>
            <a:endParaRPr lang="en-IN" sz="1200" b="1" dirty="0"/>
          </a:p>
        </p:txBody>
      </p:sp>
      <p:sp>
        <p:nvSpPr>
          <p:cNvPr id="32" name="Rectangle: Rounded Corners 31"/>
          <p:cNvSpPr/>
          <p:nvPr/>
        </p:nvSpPr>
        <p:spPr>
          <a:xfrm>
            <a:off x="6033248" y="107575"/>
            <a:ext cx="2590800" cy="3030071"/>
          </a:xfrm>
          <a:prstGeom prst="roundRect">
            <a:avLst>
              <a:gd name="adj" fmla="val 9026"/>
            </a:avLst>
          </a:prstGeom>
          <a:noFill/>
          <a:ln>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33" name="Rectangle: Rounded Corners 32"/>
          <p:cNvSpPr/>
          <p:nvPr/>
        </p:nvSpPr>
        <p:spPr>
          <a:xfrm>
            <a:off x="6241676" y="5078508"/>
            <a:ext cx="2151523" cy="1308845"/>
          </a:xfrm>
          <a:prstGeom prst="roundRect">
            <a:avLst>
              <a:gd name="adj" fmla="val 15297"/>
            </a:avLst>
          </a:prstGeom>
          <a:solidFill>
            <a:schemeClr val="bg1">
              <a:lumMod val="95000"/>
            </a:schemeClr>
          </a:solidFill>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34" name="Rectangle 33"/>
          <p:cNvSpPr/>
          <p:nvPr/>
        </p:nvSpPr>
        <p:spPr>
          <a:xfrm>
            <a:off x="6593544" y="3814482"/>
            <a:ext cx="573741" cy="322729"/>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pod</a:t>
            </a:r>
            <a:endParaRPr lang="en-IN" sz="1200" dirty="0"/>
          </a:p>
        </p:txBody>
      </p:sp>
      <p:sp>
        <p:nvSpPr>
          <p:cNvPr id="35" name="Rectangle 34"/>
          <p:cNvSpPr/>
          <p:nvPr/>
        </p:nvSpPr>
        <p:spPr>
          <a:xfrm>
            <a:off x="7467601" y="3814482"/>
            <a:ext cx="573741" cy="322729"/>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pod</a:t>
            </a:r>
            <a:endParaRPr lang="en-IN" sz="1200" dirty="0"/>
          </a:p>
        </p:txBody>
      </p:sp>
      <p:cxnSp>
        <p:nvCxnSpPr>
          <p:cNvPr id="36" name="Connector: Elbow 35"/>
          <p:cNvCxnSpPr>
            <a:stCxn id="34" idx="2"/>
            <a:endCxn id="35" idx="2"/>
          </p:cNvCxnSpPr>
          <p:nvPr/>
        </p:nvCxnSpPr>
        <p:spPr>
          <a:xfrm rot="16200000" flipH="1">
            <a:off x="7317443" y="3700182"/>
            <a:ext cx="12700" cy="874057"/>
          </a:xfrm>
          <a:prstGeom prst="bentConnector3">
            <a:avLst>
              <a:gd name="adj1" fmla="val 1800000"/>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37" name="Rectangle 36"/>
          <p:cNvSpPr/>
          <p:nvPr/>
        </p:nvSpPr>
        <p:spPr>
          <a:xfrm>
            <a:off x="6593544" y="4648201"/>
            <a:ext cx="1447789" cy="322729"/>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kube-proxy</a:t>
            </a:r>
            <a:endParaRPr lang="en-IN" sz="1200" dirty="0"/>
          </a:p>
        </p:txBody>
      </p:sp>
      <p:cxnSp>
        <p:nvCxnSpPr>
          <p:cNvPr id="38" name="Straight Arrow Connector 37"/>
          <p:cNvCxnSpPr/>
          <p:nvPr/>
        </p:nvCxnSpPr>
        <p:spPr>
          <a:xfrm flipH="1">
            <a:off x="7317438" y="4343400"/>
            <a:ext cx="1" cy="3048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9" name="Rectangle 38"/>
          <p:cNvSpPr/>
          <p:nvPr/>
        </p:nvSpPr>
        <p:spPr>
          <a:xfrm>
            <a:off x="6599898" y="5150226"/>
            <a:ext cx="1447789" cy="322729"/>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Container Runtime</a:t>
            </a:r>
            <a:endParaRPr lang="en-IN" sz="1200" dirty="0"/>
          </a:p>
        </p:txBody>
      </p:sp>
      <p:sp>
        <p:nvSpPr>
          <p:cNvPr id="40" name="Rectangle 39"/>
          <p:cNvSpPr/>
          <p:nvPr/>
        </p:nvSpPr>
        <p:spPr>
          <a:xfrm>
            <a:off x="6599898" y="5661216"/>
            <a:ext cx="1447789" cy="322729"/>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kubelet</a:t>
            </a:r>
            <a:endParaRPr lang="en-IN" sz="1200" dirty="0"/>
          </a:p>
        </p:txBody>
      </p:sp>
      <p:sp>
        <p:nvSpPr>
          <p:cNvPr id="41" name="Rectangle: Rounded Corners 40"/>
          <p:cNvSpPr/>
          <p:nvPr/>
        </p:nvSpPr>
        <p:spPr>
          <a:xfrm>
            <a:off x="6373907" y="3482790"/>
            <a:ext cx="1896025" cy="2599763"/>
          </a:xfrm>
          <a:prstGeom prst="roundRect">
            <a:avLst>
              <a:gd name="adj" fmla="val 9102"/>
            </a:avLst>
          </a:prstGeom>
          <a:noFill/>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42" name="TextBox 41"/>
          <p:cNvSpPr txBox="1"/>
          <p:nvPr/>
        </p:nvSpPr>
        <p:spPr>
          <a:xfrm>
            <a:off x="6893863" y="3526197"/>
            <a:ext cx="874058" cy="276999"/>
          </a:xfrm>
          <a:prstGeom prst="rect">
            <a:avLst/>
          </a:prstGeom>
          <a:noFill/>
        </p:spPr>
        <p:txBody>
          <a:bodyPr wrap="square" rtlCol="0">
            <a:spAutoFit/>
          </a:bodyPr>
          <a:lstStyle/>
          <a:p>
            <a:r>
              <a:rPr lang="en-US" sz="1200" b="1" dirty="0"/>
              <a:t>Containers</a:t>
            </a:r>
            <a:endParaRPr lang="en-IN" sz="1200" b="1" dirty="0"/>
          </a:p>
        </p:txBody>
      </p:sp>
      <p:sp>
        <p:nvSpPr>
          <p:cNvPr id="43" name="TextBox 42"/>
          <p:cNvSpPr txBox="1"/>
          <p:nvPr/>
        </p:nvSpPr>
        <p:spPr>
          <a:xfrm>
            <a:off x="6795248" y="6082553"/>
            <a:ext cx="1246085" cy="276999"/>
          </a:xfrm>
          <a:prstGeom prst="rect">
            <a:avLst/>
          </a:prstGeom>
          <a:noFill/>
        </p:spPr>
        <p:txBody>
          <a:bodyPr wrap="square" rtlCol="0">
            <a:spAutoFit/>
          </a:bodyPr>
          <a:lstStyle/>
          <a:p>
            <a:r>
              <a:rPr lang="en-US" sz="1200" b="1" dirty="0"/>
              <a:t>System Services</a:t>
            </a:r>
            <a:endParaRPr lang="en-IN" sz="1200" b="1" dirty="0"/>
          </a:p>
        </p:txBody>
      </p:sp>
      <p:sp>
        <p:nvSpPr>
          <p:cNvPr id="44" name="Rectangle: Rounded Corners 43"/>
          <p:cNvSpPr/>
          <p:nvPr/>
        </p:nvSpPr>
        <p:spPr>
          <a:xfrm>
            <a:off x="6033248" y="3429000"/>
            <a:ext cx="2590800" cy="3030071"/>
          </a:xfrm>
          <a:prstGeom prst="roundRect">
            <a:avLst>
              <a:gd name="adj" fmla="val 9026"/>
            </a:avLst>
          </a:prstGeom>
          <a:noFill/>
          <a:ln>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cxnSp>
        <p:nvCxnSpPr>
          <p:cNvPr id="46" name="Connector: Elbow 45"/>
          <p:cNvCxnSpPr>
            <a:stCxn id="23" idx="3"/>
            <a:endCxn id="37" idx="3"/>
          </p:cNvCxnSpPr>
          <p:nvPr/>
        </p:nvCxnSpPr>
        <p:spPr>
          <a:xfrm>
            <a:off x="8041333" y="1488141"/>
            <a:ext cx="12700" cy="3321425"/>
          </a:xfrm>
          <a:prstGeom prst="bentConnector3">
            <a:avLst>
              <a:gd name="adj1" fmla="val 6952937"/>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p:cNvCxnSpPr/>
          <p:nvPr/>
        </p:nvCxnSpPr>
        <p:spPr>
          <a:xfrm flipV="1">
            <a:off x="8937812" y="3148852"/>
            <a:ext cx="449809" cy="564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p:cNvCxnSpPr>
            <a:stCxn id="14" idx="6"/>
            <a:endCxn id="12" idx="1"/>
          </p:cNvCxnSpPr>
          <p:nvPr/>
        </p:nvCxnSpPr>
        <p:spPr>
          <a:xfrm flipV="1">
            <a:off x="10436491" y="3148853"/>
            <a:ext cx="593244" cy="5642"/>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53" name="Connector: Elbow 52"/>
          <p:cNvCxnSpPr>
            <a:stCxn id="23" idx="1"/>
            <a:endCxn id="37" idx="1"/>
          </p:cNvCxnSpPr>
          <p:nvPr/>
        </p:nvCxnSpPr>
        <p:spPr>
          <a:xfrm rot="10800000" flipV="1">
            <a:off x="6593544" y="1488140"/>
            <a:ext cx="12700" cy="3321425"/>
          </a:xfrm>
          <a:prstGeom prst="bentConnector3">
            <a:avLst>
              <a:gd name="adj1" fmla="val 8011764"/>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56" name="Connector: Elbow 55"/>
          <p:cNvCxnSpPr>
            <a:stCxn id="27" idx="1"/>
            <a:endCxn id="40" idx="1"/>
          </p:cNvCxnSpPr>
          <p:nvPr/>
        </p:nvCxnSpPr>
        <p:spPr>
          <a:xfrm rot="10800000" flipV="1">
            <a:off x="6599898" y="2501155"/>
            <a:ext cx="12700" cy="3321425"/>
          </a:xfrm>
          <a:prstGeom prst="bentConnector3">
            <a:avLst>
              <a:gd name="adj1" fmla="val 8011764"/>
            </a:avLst>
          </a:prstGeom>
          <a:ln w="19050">
            <a:headEnd type="triangle"/>
            <a:tailEnd type="triangle"/>
          </a:ln>
        </p:spPr>
        <p:style>
          <a:lnRef idx="1">
            <a:schemeClr val="dk1"/>
          </a:lnRef>
          <a:fillRef idx="0">
            <a:schemeClr val="dk1"/>
          </a:fillRef>
          <a:effectRef idx="0">
            <a:schemeClr val="dk1"/>
          </a:effectRef>
          <a:fontRef idx="minor">
            <a:schemeClr val="tx1"/>
          </a:fontRef>
        </p:style>
      </p:cxnSp>
      <p:sp>
        <p:nvSpPr>
          <p:cNvPr id="58" name="Rectangle 57"/>
          <p:cNvSpPr/>
          <p:nvPr/>
        </p:nvSpPr>
        <p:spPr>
          <a:xfrm>
            <a:off x="805934" y="1272987"/>
            <a:ext cx="1801906" cy="430307"/>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cloud-controller-manager</a:t>
            </a:r>
            <a:endParaRPr lang="en-IN" sz="1200" dirty="0"/>
          </a:p>
        </p:txBody>
      </p:sp>
      <p:sp>
        <p:nvSpPr>
          <p:cNvPr id="59" name="Rectangle 58"/>
          <p:cNvSpPr/>
          <p:nvPr/>
        </p:nvSpPr>
        <p:spPr>
          <a:xfrm>
            <a:off x="3549890" y="1271909"/>
            <a:ext cx="1186485" cy="2781221"/>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kube-apiserver</a:t>
            </a:r>
            <a:endParaRPr lang="en-IN" sz="1200" dirty="0"/>
          </a:p>
        </p:txBody>
      </p:sp>
      <p:sp>
        <p:nvSpPr>
          <p:cNvPr id="63" name="Rectangle 62"/>
          <p:cNvSpPr/>
          <p:nvPr/>
        </p:nvSpPr>
        <p:spPr>
          <a:xfrm>
            <a:off x="796851" y="1835548"/>
            <a:ext cx="1801906" cy="430307"/>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kube-controller-manager</a:t>
            </a:r>
            <a:endParaRPr lang="en-IN" sz="1200" dirty="0"/>
          </a:p>
        </p:txBody>
      </p:sp>
      <p:sp>
        <p:nvSpPr>
          <p:cNvPr id="64" name="Rectangle 63"/>
          <p:cNvSpPr/>
          <p:nvPr/>
        </p:nvSpPr>
        <p:spPr>
          <a:xfrm>
            <a:off x="812627" y="2447366"/>
            <a:ext cx="1801906" cy="430307"/>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kube-scheduler</a:t>
            </a:r>
            <a:endParaRPr lang="en-IN" sz="1200" dirty="0"/>
          </a:p>
        </p:txBody>
      </p:sp>
      <p:sp>
        <p:nvSpPr>
          <p:cNvPr id="65" name="Rectangle 64"/>
          <p:cNvSpPr/>
          <p:nvPr/>
        </p:nvSpPr>
        <p:spPr>
          <a:xfrm>
            <a:off x="805934" y="3029160"/>
            <a:ext cx="1801906" cy="430307"/>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kube-proxy</a:t>
            </a:r>
            <a:endParaRPr lang="en-IN" sz="1200" dirty="0"/>
          </a:p>
        </p:txBody>
      </p:sp>
      <p:sp>
        <p:nvSpPr>
          <p:cNvPr id="66" name="Rectangle 65"/>
          <p:cNvSpPr/>
          <p:nvPr/>
        </p:nvSpPr>
        <p:spPr>
          <a:xfrm>
            <a:off x="805934" y="3625141"/>
            <a:ext cx="1801906" cy="430307"/>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Additional Services</a:t>
            </a:r>
            <a:endParaRPr lang="en-IN" sz="1200" dirty="0"/>
          </a:p>
        </p:txBody>
      </p:sp>
      <p:cxnSp>
        <p:nvCxnSpPr>
          <p:cNvPr id="71" name="Straight Arrow Connector 70"/>
          <p:cNvCxnSpPr/>
          <p:nvPr/>
        </p:nvCxnSpPr>
        <p:spPr>
          <a:xfrm flipH="1" flipV="1">
            <a:off x="2598757" y="2050701"/>
            <a:ext cx="480284"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Straight Arrow Connector 71"/>
          <p:cNvCxnSpPr/>
          <p:nvPr/>
        </p:nvCxnSpPr>
        <p:spPr>
          <a:xfrm flipH="1" flipV="1">
            <a:off x="2616687" y="3244312"/>
            <a:ext cx="480284"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4" name="Straight Arrow Connector 73"/>
          <p:cNvCxnSpPr>
            <a:stCxn id="64" idx="3"/>
            <a:endCxn id="59" idx="1"/>
          </p:cNvCxnSpPr>
          <p:nvPr/>
        </p:nvCxnSpPr>
        <p:spPr>
          <a:xfrm>
            <a:off x="2614533" y="2662520"/>
            <a:ext cx="935357"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79" name="Rectangle 78"/>
          <p:cNvSpPr/>
          <p:nvPr/>
        </p:nvSpPr>
        <p:spPr>
          <a:xfrm>
            <a:off x="818633" y="4452113"/>
            <a:ext cx="3917741" cy="430307"/>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etcd</a:t>
            </a:r>
            <a:endParaRPr lang="en-IN" sz="1200" dirty="0"/>
          </a:p>
        </p:txBody>
      </p:sp>
      <p:sp>
        <p:nvSpPr>
          <p:cNvPr id="80" name="Rectangle 79"/>
          <p:cNvSpPr/>
          <p:nvPr/>
        </p:nvSpPr>
        <p:spPr>
          <a:xfrm>
            <a:off x="818633" y="5132295"/>
            <a:ext cx="3917741" cy="430307"/>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Container Runtime</a:t>
            </a:r>
            <a:endParaRPr lang="en-IN" sz="1200" dirty="0"/>
          </a:p>
        </p:txBody>
      </p:sp>
      <p:sp>
        <p:nvSpPr>
          <p:cNvPr id="81" name="Rectangle 80"/>
          <p:cNvSpPr/>
          <p:nvPr/>
        </p:nvSpPr>
        <p:spPr>
          <a:xfrm>
            <a:off x="812627" y="5812477"/>
            <a:ext cx="3917741" cy="430307"/>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kubelet</a:t>
            </a:r>
            <a:endParaRPr lang="en-IN" sz="1200" dirty="0"/>
          </a:p>
        </p:txBody>
      </p:sp>
      <p:sp>
        <p:nvSpPr>
          <p:cNvPr id="82" name="Rectangle: Rounded Corners 81"/>
          <p:cNvSpPr/>
          <p:nvPr/>
        </p:nvSpPr>
        <p:spPr>
          <a:xfrm>
            <a:off x="641660" y="937946"/>
            <a:ext cx="4292512" cy="4754643"/>
          </a:xfrm>
          <a:prstGeom prst="roundRect">
            <a:avLst>
              <a:gd name="adj" fmla="val 5807"/>
            </a:avLst>
          </a:prstGeom>
          <a:noFill/>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83" name="TextBox 82"/>
          <p:cNvSpPr txBox="1"/>
          <p:nvPr/>
        </p:nvSpPr>
        <p:spPr>
          <a:xfrm>
            <a:off x="2476396" y="959706"/>
            <a:ext cx="1344706" cy="276999"/>
          </a:xfrm>
          <a:prstGeom prst="rect">
            <a:avLst/>
          </a:prstGeom>
          <a:noFill/>
        </p:spPr>
        <p:txBody>
          <a:bodyPr wrap="square" rtlCol="0">
            <a:spAutoFit/>
          </a:bodyPr>
          <a:lstStyle/>
          <a:p>
            <a:r>
              <a:rPr lang="en-US" sz="1200" b="1" dirty="0"/>
              <a:t>Containers</a:t>
            </a:r>
            <a:endParaRPr lang="en-IN" sz="1200" b="1" dirty="0"/>
          </a:p>
        </p:txBody>
      </p:sp>
      <p:sp>
        <p:nvSpPr>
          <p:cNvPr id="85" name="TextBox 84"/>
          <p:cNvSpPr txBox="1"/>
          <p:nvPr/>
        </p:nvSpPr>
        <p:spPr>
          <a:xfrm>
            <a:off x="2471027" y="6260590"/>
            <a:ext cx="735744" cy="276999"/>
          </a:xfrm>
          <a:prstGeom prst="rect">
            <a:avLst/>
          </a:prstGeom>
          <a:noFill/>
        </p:spPr>
        <p:txBody>
          <a:bodyPr wrap="square" rtlCol="0">
            <a:spAutoFit/>
          </a:bodyPr>
          <a:lstStyle/>
          <a:p>
            <a:r>
              <a:rPr lang="en-US" sz="1200" b="1" dirty="0"/>
              <a:t>Services</a:t>
            </a:r>
            <a:endParaRPr lang="en-IN" sz="1200" b="1" dirty="0"/>
          </a:p>
        </p:txBody>
      </p:sp>
      <p:sp>
        <p:nvSpPr>
          <p:cNvPr id="87" name="Rectangle: Rounded Corners 86"/>
          <p:cNvSpPr/>
          <p:nvPr/>
        </p:nvSpPr>
        <p:spPr>
          <a:xfrm>
            <a:off x="410495" y="555812"/>
            <a:ext cx="4767750" cy="6064624"/>
          </a:xfrm>
          <a:prstGeom prst="roundRect">
            <a:avLst>
              <a:gd name="adj" fmla="val 6702"/>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88" name="TextBox 87"/>
          <p:cNvSpPr txBox="1"/>
          <p:nvPr/>
        </p:nvSpPr>
        <p:spPr>
          <a:xfrm>
            <a:off x="1915445" y="633772"/>
            <a:ext cx="1479177" cy="276999"/>
          </a:xfrm>
          <a:prstGeom prst="rect">
            <a:avLst/>
          </a:prstGeom>
          <a:noFill/>
        </p:spPr>
        <p:txBody>
          <a:bodyPr wrap="square" rtlCol="0">
            <a:spAutoFit/>
          </a:bodyPr>
          <a:lstStyle/>
          <a:p>
            <a:r>
              <a:rPr lang="en-US" sz="1200" b="1" dirty="0"/>
              <a:t>Masters – 1, 2, …, n</a:t>
            </a:r>
            <a:endParaRPr lang="en-IN" sz="1200" b="1" dirty="0"/>
          </a:p>
        </p:txBody>
      </p:sp>
      <p:cxnSp>
        <p:nvCxnSpPr>
          <p:cNvPr id="91" name="Connector: Elbow 90"/>
          <p:cNvCxnSpPr>
            <a:stCxn id="59" idx="3"/>
          </p:cNvCxnSpPr>
          <p:nvPr/>
        </p:nvCxnSpPr>
        <p:spPr>
          <a:xfrm flipV="1">
            <a:off x="4736375" y="2501155"/>
            <a:ext cx="1857168" cy="161365"/>
          </a:xfrm>
          <a:prstGeom prst="bentConnector3">
            <a:avLst>
              <a:gd name="adj1" fmla="val 46621"/>
            </a:avLst>
          </a:prstGeom>
          <a:ln w="19050">
            <a:headEnd type="triangle"/>
            <a:tailEnd type="triangle"/>
          </a:ln>
        </p:spPr>
        <p:style>
          <a:lnRef idx="1">
            <a:schemeClr val="dk1"/>
          </a:lnRef>
          <a:fillRef idx="0">
            <a:schemeClr val="dk1"/>
          </a:fillRef>
          <a:effectRef idx="0">
            <a:schemeClr val="dk1"/>
          </a:effectRef>
          <a:fontRef idx="minor">
            <a:schemeClr val="tx1"/>
          </a:fontRef>
        </p:style>
      </p:cxnSp>
      <p:pic>
        <p:nvPicPr>
          <p:cNvPr id="95" name="Graphic 94" descr="Cloud with solid fill"/>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97571" y="-85823"/>
            <a:ext cx="632017" cy="632017"/>
          </a:xfrm>
          <a:prstGeom prst="rect">
            <a:avLst/>
          </a:prstGeom>
        </p:spPr>
      </p:pic>
      <p:cxnSp>
        <p:nvCxnSpPr>
          <p:cNvPr id="97" name="Straight Arrow Connector 96"/>
          <p:cNvCxnSpPr>
            <a:stCxn id="58" idx="0"/>
          </p:cNvCxnSpPr>
          <p:nvPr/>
        </p:nvCxnSpPr>
        <p:spPr>
          <a:xfrm flipV="1">
            <a:off x="1706887" y="390138"/>
            <a:ext cx="6693" cy="88284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pic>
        <p:nvPicPr>
          <p:cNvPr id="99" name="Picture 98" descr="Shape&#10;&#10;Description automatically generated with low confidence"/>
          <p:cNvPicPr>
            <a:picLocks noChangeAspect="1"/>
          </p:cNvPicPr>
          <p:nvPr/>
        </p:nvPicPr>
        <p:blipFill>
          <a:blip r:embed="rId4"/>
          <a:stretch>
            <a:fillRect/>
          </a:stretch>
        </p:blipFill>
        <p:spPr>
          <a:xfrm>
            <a:off x="3925051" y="-238"/>
            <a:ext cx="436162" cy="436162"/>
          </a:xfrm>
          <a:prstGeom prst="rect">
            <a:avLst/>
          </a:prstGeom>
        </p:spPr>
      </p:pic>
      <p:cxnSp>
        <p:nvCxnSpPr>
          <p:cNvPr id="101" name="Straight Arrow Connector 100"/>
          <p:cNvCxnSpPr>
            <a:stCxn id="59" idx="0"/>
            <a:endCxn id="99" idx="2"/>
          </p:cNvCxnSpPr>
          <p:nvPr/>
        </p:nvCxnSpPr>
        <p:spPr>
          <a:xfrm flipH="1" flipV="1">
            <a:off x="4143132" y="435924"/>
            <a:ext cx="1" cy="83598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03" name="TextBox 102"/>
          <p:cNvSpPr txBox="1"/>
          <p:nvPr/>
        </p:nvSpPr>
        <p:spPr>
          <a:xfrm>
            <a:off x="3215968" y="108710"/>
            <a:ext cx="667844" cy="276999"/>
          </a:xfrm>
          <a:prstGeom prst="rect">
            <a:avLst/>
          </a:prstGeom>
          <a:noFill/>
        </p:spPr>
        <p:txBody>
          <a:bodyPr wrap="square" rtlCol="0">
            <a:spAutoFit/>
          </a:bodyPr>
          <a:lstStyle/>
          <a:p>
            <a:r>
              <a:rPr lang="en-US" sz="1200" b="1" dirty="0"/>
              <a:t>kubectl</a:t>
            </a:r>
            <a:endParaRPr lang="en-IN" sz="1200" b="1" dirty="0"/>
          </a:p>
        </p:txBody>
      </p:sp>
      <p:sp>
        <p:nvSpPr>
          <p:cNvPr id="104" name="TextBox 103"/>
          <p:cNvSpPr txBox="1"/>
          <p:nvPr/>
        </p:nvSpPr>
        <p:spPr>
          <a:xfrm>
            <a:off x="394310" y="84529"/>
            <a:ext cx="1157919" cy="461665"/>
          </a:xfrm>
          <a:prstGeom prst="rect">
            <a:avLst/>
          </a:prstGeom>
          <a:noFill/>
        </p:spPr>
        <p:txBody>
          <a:bodyPr wrap="square" rtlCol="0">
            <a:spAutoFit/>
          </a:bodyPr>
          <a:lstStyle/>
          <a:p>
            <a:r>
              <a:rPr lang="en-US" sz="1200" b="1" dirty="0"/>
              <a:t>Cloud Provider API</a:t>
            </a:r>
            <a:endParaRPr lang="en-IN" sz="1200" b="1" dirty="0"/>
          </a:p>
        </p:txBody>
      </p:sp>
      <p:cxnSp>
        <p:nvCxnSpPr>
          <p:cNvPr id="106" name="Straight Arrow Connector 105"/>
          <p:cNvCxnSpPr>
            <a:stCxn id="80" idx="2"/>
            <a:endCxn id="81" idx="0"/>
          </p:cNvCxnSpPr>
          <p:nvPr/>
        </p:nvCxnSpPr>
        <p:spPr>
          <a:xfrm flipH="1">
            <a:off x="2771498" y="5562602"/>
            <a:ext cx="6006" cy="24987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09" name="Straight Arrow Connector 108"/>
          <p:cNvCxnSpPr>
            <a:stCxn id="39" idx="2"/>
            <a:endCxn id="40" idx="0"/>
          </p:cNvCxnSpPr>
          <p:nvPr/>
        </p:nvCxnSpPr>
        <p:spPr>
          <a:xfrm>
            <a:off x="7323793" y="5472955"/>
            <a:ext cx="0" cy="18826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10" name="Straight Arrow Connector 109"/>
          <p:cNvCxnSpPr/>
          <p:nvPr/>
        </p:nvCxnSpPr>
        <p:spPr>
          <a:xfrm>
            <a:off x="7323792" y="2151530"/>
            <a:ext cx="0" cy="18826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12" name="Connector: Elbow 111"/>
          <p:cNvCxnSpPr>
            <a:stCxn id="79" idx="0"/>
            <a:endCxn id="59" idx="2"/>
          </p:cNvCxnSpPr>
          <p:nvPr/>
        </p:nvCxnSpPr>
        <p:spPr>
          <a:xfrm rot="5400000" flipH="1" flipV="1">
            <a:off x="3260827" y="3569808"/>
            <a:ext cx="398983" cy="1365629"/>
          </a:xfrm>
          <a:prstGeom prst="bentConnector3">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18" name="TextBox 117"/>
          <p:cNvSpPr txBox="1"/>
          <p:nvPr/>
        </p:nvSpPr>
        <p:spPr>
          <a:xfrm>
            <a:off x="5356833" y="192756"/>
            <a:ext cx="671226" cy="461665"/>
          </a:xfrm>
          <a:prstGeom prst="rect">
            <a:avLst/>
          </a:prstGeom>
          <a:noFill/>
        </p:spPr>
        <p:txBody>
          <a:bodyPr wrap="square" rtlCol="0">
            <a:spAutoFit/>
          </a:bodyPr>
          <a:lstStyle/>
          <a:p>
            <a:r>
              <a:rPr lang="en-US" sz="1200" b="1" dirty="0"/>
              <a:t>Worker Node 1</a:t>
            </a:r>
            <a:endParaRPr lang="en-IN" sz="1200" b="1" dirty="0"/>
          </a:p>
        </p:txBody>
      </p:sp>
      <p:sp>
        <p:nvSpPr>
          <p:cNvPr id="119" name="TextBox 118"/>
          <p:cNvSpPr txBox="1"/>
          <p:nvPr/>
        </p:nvSpPr>
        <p:spPr>
          <a:xfrm>
            <a:off x="8611624" y="5937424"/>
            <a:ext cx="671226" cy="461665"/>
          </a:xfrm>
          <a:prstGeom prst="rect">
            <a:avLst/>
          </a:prstGeom>
          <a:noFill/>
        </p:spPr>
        <p:txBody>
          <a:bodyPr wrap="square" rtlCol="0">
            <a:spAutoFit/>
          </a:bodyPr>
          <a:lstStyle/>
          <a:p>
            <a:r>
              <a:rPr lang="en-US" sz="1200" b="1" dirty="0"/>
              <a:t>Worker Node 2</a:t>
            </a:r>
            <a:endParaRPr lang="en-IN" sz="1200" b="1" dirty="0"/>
          </a:p>
        </p:txBody>
      </p:sp>
      <p:cxnSp>
        <p:nvCxnSpPr>
          <p:cNvPr id="133" name="Connector: Elbow 132"/>
          <p:cNvCxnSpPr>
            <a:stCxn id="66" idx="3"/>
            <a:endCxn id="58" idx="3"/>
          </p:cNvCxnSpPr>
          <p:nvPr/>
        </p:nvCxnSpPr>
        <p:spPr>
          <a:xfrm flipV="1">
            <a:off x="2607840" y="1488141"/>
            <a:ext cx="12700" cy="2352154"/>
          </a:xfrm>
          <a:prstGeom prst="bentConnector3">
            <a:avLst>
              <a:gd name="adj1" fmla="val 3776472"/>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barn(outVertical)">
                                      <p:cBhvr>
                                        <p:cTn id="15" dur="500"/>
                                        <p:tgtEl>
                                          <p:spTgt spid="22"/>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up)">
                                      <p:cBhvr>
                                        <p:cTn id="19" dur="500"/>
                                        <p:tgtEl>
                                          <p:spTgt spid="25"/>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childTnLst>
                          </p:cTn>
                        </p:par>
                        <p:par>
                          <p:cTn id="32" fill="hold">
                            <p:stCondLst>
                              <p:cond delay="3500"/>
                            </p:stCondLst>
                            <p:childTnLst>
                              <p:par>
                                <p:cTn id="33" presetID="16" presetClass="entr" presetSubtype="42" fill="hold" nodeType="afterEffect">
                                  <p:stCondLst>
                                    <p:cond delay="0"/>
                                  </p:stCondLst>
                                  <p:childTnLst>
                                    <p:set>
                                      <p:cBhvr>
                                        <p:cTn id="34" dur="1" fill="hold">
                                          <p:stCondLst>
                                            <p:cond delay="0"/>
                                          </p:stCondLst>
                                        </p:cTn>
                                        <p:tgtEl>
                                          <p:spTgt spid="110"/>
                                        </p:tgtEl>
                                        <p:attrNameLst>
                                          <p:attrName>style.visibility</p:attrName>
                                        </p:attrNameLst>
                                      </p:cBhvr>
                                      <p:to>
                                        <p:strVal val="visible"/>
                                      </p:to>
                                    </p:set>
                                    <p:animEffect transition="in" filter="barn(outHorizontal)">
                                      <p:cBhvr>
                                        <p:cTn id="35" dur="500"/>
                                        <p:tgtEl>
                                          <p:spTgt spid="110"/>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wipe(down)">
                                      <p:cBhvr>
                                        <p:cTn id="39" dur="500"/>
                                        <p:tgtEl>
                                          <p:spTgt spid="28"/>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fade">
                                      <p:cBhvr>
                                        <p:cTn id="43" dur="500"/>
                                        <p:tgtEl>
                                          <p:spTgt spid="29"/>
                                        </p:tgtEl>
                                      </p:cBhvr>
                                    </p:animEffect>
                                  </p:childTnLst>
                                </p:cTn>
                              </p:par>
                            </p:childTnLst>
                          </p:cTn>
                        </p:par>
                        <p:par>
                          <p:cTn id="44" fill="hold">
                            <p:stCondLst>
                              <p:cond delay="5000"/>
                            </p:stCondLst>
                            <p:childTnLst>
                              <p:par>
                                <p:cTn id="45" presetID="22" presetClass="entr" presetSubtype="4" fill="hold" grpId="0" nodeType="after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wipe(down)">
                                      <p:cBhvr>
                                        <p:cTn id="47" dur="500"/>
                                        <p:tgtEl>
                                          <p:spTgt spid="30"/>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fade">
                                      <p:cBhvr>
                                        <p:cTn id="51" dur="500"/>
                                        <p:tgtEl>
                                          <p:spTgt spid="31"/>
                                        </p:tgtEl>
                                      </p:cBhvr>
                                    </p:animEffect>
                                  </p:childTnLst>
                                </p:cTn>
                              </p:par>
                            </p:childTnLst>
                          </p:cTn>
                        </p:par>
                        <p:par>
                          <p:cTn id="52" fill="hold">
                            <p:stCondLst>
                              <p:cond delay="6000"/>
                            </p:stCondLst>
                            <p:childTnLst>
                              <p:par>
                                <p:cTn id="53" presetID="22" presetClass="entr" presetSubtype="4" fill="hold" grpId="0" nodeType="after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wipe(down)">
                                      <p:cBhvr>
                                        <p:cTn id="55" dur="500"/>
                                        <p:tgtEl>
                                          <p:spTgt spid="32"/>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118"/>
                                        </p:tgtEl>
                                        <p:attrNameLst>
                                          <p:attrName>style.visibility</p:attrName>
                                        </p:attrNameLst>
                                      </p:cBhvr>
                                      <p:to>
                                        <p:strVal val="visible"/>
                                      </p:to>
                                    </p:set>
                                    <p:animEffect transition="in" filter="fade">
                                      <p:cBhvr>
                                        <p:cTn id="59" dur="500"/>
                                        <p:tgtEl>
                                          <p:spTgt spid="118"/>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34"/>
                                        </p:tgtEl>
                                        <p:attrNameLst>
                                          <p:attrName>style.visibility</p:attrName>
                                        </p:attrNameLst>
                                      </p:cBhvr>
                                      <p:to>
                                        <p:strVal val="visible"/>
                                      </p:to>
                                    </p:set>
                                    <p:animEffect transition="in" filter="fade">
                                      <p:cBhvr>
                                        <p:cTn id="64" dur="500"/>
                                        <p:tgtEl>
                                          <p:spTgt spid="34"/>
                                        </p:tgtEl>
                                      </p:cBhvr>
                                    </p:animEffect>
                                  </p:childTnLst>
                                </p:cTn>
                              </p:par>
                            </p:childTnLst>
                          </p:cTn>
                        </p:par>
                        <p:par>
                          <p:cTn id="65" fill="hold">
                            <p:stCondLst>
                              <p:cond delay="500"/>
                            </p:stCondLst>
                            <p:childTnLst>
                              <p:par>
                                <p:cTn id="66" presetID="10" presetClass="entr" presetSubtype="0" fill="hold" grpId="0" nodeType="afterEffect">
                                  <p:stCondLst>
                                    <p:cond delay="0"/>
                                  </p:stCondLst>
                                  <p:childTnLst>
                                    <p:set>
                                      <p:cBhvr>
                                        <p:cTn id="67" dur="1" fill="hold">
                                          <p:stCondLst>
                                            <p:cond delay="0"/>
                                          </p:stCondLst>
                                        </p:cTn>
                                        <p:tgtEl>
                                          <p:spTgt spid="35"/>
                                        </p:tgtEl>
                                        <p:attrNameLst>
                                          <p:attrName>style.visibility</p:attrName>
                                        </p:attrNameLst>
                                      </p:cBhvr>
                                      <p:to>
                                        <p:strVal val="visible"/>
                                      </p:to>
                                    </p:set>
                                    <p:animEffect transition="in" filter="fade">
                                      <p:cBhvr>
                                        <p:cTn id="68" dur="500"/>
                                        <p:tgtEl>
                                          <p:spTgt spid="35"/>
                                        </p:tgtEl>
                                      </p:cBhvr>
                                    </p:animEffect>
                                  </p:childTnLst>
                                </p:cTn>
                              </p:par>
                            </p:childTnLst>
                          </p:cTn>
                        </p:par>
                        <p:par>
                          <p:cTn id="69" fill="hold">
                            <p:stCondLst>
                              <p:cond delay="1000"/>
                            </p:stCondLst>
                            <p:childTnLst>
                              <p:par>
                                <p:cTn id="70" presetID="16" presetClass="entr" presetSubtype="37" fill="hold" nodeType="afterEffect">
                                  <p:stCondLst>
                                    <p:cond delay="0"/>
                                  </p:stCondLst>
                                  <p:childTnLst>
                                    <p:set>
                                      <p:cBhvr>
                                        <p:cTn id="71" dur="1" fill="hold">
                                          <p:stCondLst>
                                            <p:cond delay="0"/>
                                          </p:stCondLst>
                                        </p:cTn>
                                        <p:tgtEl>
                                          <p:spTgt spid="36"/>
                                        </p:tgtEl>
                                        <p:attrNameLst>
                                          <p:attrName>style.visibility</p:attrName>
                                        </p:attrNameLst>
                                      </p:cBhvr>
                                      <p:to>
                                        <p:strVal val="visible"/>
                                      </p:to>
                                    </p:set>
                                    <p:animEffect transition="in" filter="barn(outVertical)">
                                      <p:cBhvr>
                                        <p:cTn id="72" dur="500"/>
                                        <p:tgtEl>
                                          <p:spTgt spid="36"/>
                                        </p:tgtEl>
                                      </p:cBhvr>
                                    </p:animEffect>
                                  </p:childTnLst>
                                </p:cTn>
                              </p:par>
                            </p:childTnLst>
                          </p:cTn>
                        </p:par>
                        <p:par>
                          <p:cTn id="73" fill="hold">
                            <p:stCondLst>
                              <p:cond delay="1500"/>
                            </p:stCondLst>
                            <p:childTnLst>
                              <p:par>
                                <p:cTn id="74" presetID="22" presetClass="entr" presetSubtype="1" fill="hold" nodeType="afterEffect">
                                  <p:stCondLst>
                                    <p:cond delay="0"/>
                                  </p:stCondLst>
                                  <p:childTnLst>
                                    <p:set>
                                      <p:cBhvr>
                                        <p:cTn id="75" dur="1" fill="hold">
                                          <p:stCondLst>
                                            <p:cond delay="0"/>
                                          </p:stCondLst>
                                        </p:cTn>
                                        <p:tgtEl>
                                          <p:spTgt spid="38"/>
                                        </p:tgtEl>
                                        <p:attrNameLst>
                                          <p:attrName>style.visibility</p:attrName>
                                        </p:attrNameLst>
                                      </p:cBhvr>
                                      <p:to>
                                        <p:strVal val="visible"/>
                                      </p:to>
                                    </p:set>
                                    <p:animEffect transition="in" filter="wipe(up)">
                                      <p:cBhvr>
                                        <p:cTn id="76" dur="500"/>
                                        <p:tgtEl>
                                          <p:spTgt spid="38"/>
                                        </p:tgtEl>
                                      </p:cBhvr>
                                    </p:animEffect>
                                  </p:childTnLst>
                                </p:cTn>
                              </p:par>
                            </p:childTnLst>
                          </p:cTn>
                        </p:par>
                        <p:par>
                          <p:cTn id="77" fill="hold">
                            <p:stCondLst>
                              <p:cond delay="2000"/>
                            </p:stCondLst>
                            <p:childTnLst>
                              <p:par>
                                <p:cTn id="78" presetID="10" presetClass="entr" presetSubtype="0" fill="hold" grpId="0" nodeType="afterEffect">
                                  <p:stCondLst>
                                    <p:cond delay="0"/>
                                  </p:stCondLst>
                                  <p:childTnLst>
                                    <p:set>
                                      <p:cBhvr>
                                        <p:cTn id="79" dur="1" fill="hold">
                                          <p:stCondLst>
                                            <p:cond delay="0"/>
                                          </p:stCondLst>
                                        </p:cTn>
                                        <p:tgtEl>
                                          <p:spTgt spid="37"/>
                                        </p:tgtEl>
                                        <p:attrNameLst>
                                          <p:attrName>style.visibility</p:attrName>
                                        </p:attrNameLst>
                                      </p:cBhvr>
                                      <p:to>
                                        <p:strVal val="visible"/>
                                      </p:to>
                                    </p:set>
                                    <p:animEffect transition="in" filter="fade">
                                      <p:cBhvr>
                                        <p:cTn id="80" dur="500"/>
                                        <p:tgtEl>
                                          <p:spTgt spid="37"/>
                                        </p:tgtEl>
                                      </p:cBhvr>
                                    </p:animEffect>
                                  </p:childTnLst>
                                </p:cTn>
                              </p:par>
                            </p:childTnLst>
                          </p:cTn>
                        </p:par>
                        <p:par>
                          <p:cTn id="81" fill="hold">
                            <p:stCondLst>
                              <p:cond delay="2500"/>
                            </p:stCondLst>
                            <p:childTnLst>
                              <p:par>
                                <p:cTn id="82" presetID="10" presetClass="entr" presetSubtype="0" fill="hold" grpId="0" nodeType="afterEffect">
                                  <p:stCondLst>
                                    <p:cond delay="0"/>
                                  </p:stCondLst>
                                  <p:childTnLst>
                                    <p:set>
                                      <p:cBhvr>
                                        <p:cTn id="83" dur="1" fill="hold">
                                          <p:stCondLst>
                                            <p:cond delay="0"/>
                                          </p:stCondLst>
                                        </p:cTn>
                                        <p:tgtEl>
                                          <p:spTgt spid="39"/>
                                        </p:tgtEl>
                                        <p:attrNameLst>
                                          <p:attrName>style.visibility</p:attrName>
                                        </p:attrNameLst>
                                      </p:cBhvr>
                                      <p:to>
                                        <p:strVal val="visible"/>
                                      </p:to>
                                    </p:set>
                                    <p:animEffect transition="in" filter="fade">
                                      <p:cBhvr>
                                        <p:cTn id="84" dur="500"/>
                                        <p:tgtEl>
                                          <p:spTgt spid="39"/>
                                        </p:tgtEl>
                                      </p:cBhvr>
                                    </p:animEffect>
                                  </p:childTnLst>
                                </p:cTn>
                              </p:par>
                            </p:childTnLst>
                          </p:cTn>
                        </p:par>
                        <p:par>
                          <p:cTn id="85" fill="hold">
                            <p:stCondLst>
                              <p:cond delay="3000"/>
                            </p:stCondLst>
                            <p:childTnLst>
                              <p:par>
                                <p:cTn id="86" presetID="10" presetClass="entr" presetSubtype="0" fill="hold" grpId="0" nodeType="afterEffect">
                                  <p:stCondLst>
                                    <p:cond delay="0"/>
                                  </p:stCondLst>
                                  <p:childTnLst>
                                    <p:set>
                                      <p:cBhvr>
                                        <p:cTn id="87" dur="1" fill="hold">
                                          <p:stCondLst>
                                            <p:cond delay="0"/>
                                          </p:stCondLst>
                                        </p:cTn>
                                        <p:tgtEl>
                                          <p:spTgt spid="40"/>
                                        </p:tgtEl>
                                        <p:attrNameLst>
                                          <p:attrName>style.visibility</p:attrName>
                                        </p:attrNameLst>
                                      </p:cBhvr>
                                      <p:to>
                                        <p:strVal val="visible"/>
                                      </p:to>
                                    </p:set>
                                    <p:animEffect transition="in" filter="fade">
                                      <p:cBhvr>
                                        <p:cTn id="88" dur="500"/>
                                        <p:tgtEl>
                                          <p:spTgt spid="40"/>
                                        </p:tgtEl>
                                      </p:cBhvr>
                                    </p:animEffect>
                                  </p:childTnLst>
                                </p:cTn>
                              </p:par>
                            </p:childTnLst>
                          </p:cTn>
                        </p:par>
                        <p:par>
                          <p:cTn id="89" fill="hold">
                            <p:stCondLst>
                              <p:cond delay="3500"/>
                            </p:stCondLst>
                            <p:childTnLst>
                              <p:par>
                                <p:cTn id="90" presetID="16" presetClass="entr" presetSubtype="42" fill="hold" nodeType="afterEffect">
                                  <p:stCondLst>
                                    <p:cond delay="0"/>
                                  </p:stCondLst>
                                  <p:childTnLst>
                                    <p:set>
                                      <p:cBhvr>
                                        <p:cTn id="91" dur="1" fill="hold">
                                          <p:stCondLst>
                                            <p:cond delay="0"/>
                                          </p:stCondLst>
                                        </p:cTn>
                                        <p:tgtEl>
                                          <p:spTgt spid="109"/>
                                        </p:tgtEl>
                                        <p:attrNameLst>
                                          <p:attrName>style.visibility</p:attrName>
                                        </p:attrNameLst>
                                      </p:cBhvr>
                                      <p:to>
                                        <p:strVal val="visible"/>
                                      </p:to>
                                    </p:set>
                                    <p:animEffect transition="in" filter="barn(outHorizontal)">
                                      <p:cBhvr>
                                        <p:cTn id="92" dur="500"/>
                                        <p:tgtEl>
                                          <p:spTgt spid="109"/>
                                        </p:tgtEl>
                                      </p:cBhvr>
                                    </p:animEffect>
                                  </p:childTnLst>
                                </p:cTn>
                              </p:par>
                            </p:childTnLst>
                          </p:cTn>
                        </p:par>
                        <p:par>
                          <p:cTn id="93" fill="hold">
                            <p:stCondLst>
                              <p:cond delay="4000"/>
                            </p:stCondLst>
                            <p:childTnLst>
                              <p:par>
                                <p:cTn id="94" presetID="22" presetClass="entr" presetSubtype="4" fill="hold" grpId="0" nodeType="afterEffect">
                                  <p:stCondLst>
                                    <p:cond delay="0"/>
                                  </p:stCondLst>
                                  <p:childTnLst>
                                    <p:set>
                                      <p:cBhvr>
                                        <p:cTn id="95" dur="1" fill="hold">
                                          <p:stCondLst>
                                            <p:cond delay="0"/>
                                          </p:stCondLst>
                                        </p:cTn>
                                        <p:tgtEl>
                                          <p:spTgt spid="41"/>
                                        </p:tgtEl>
                                        <p:attrNameLst>
                                          <p:attrName>style.visibility</p:attrName>
                                        </p:attrNameLst>
                                      </p:cBhvr>
                                      <p:to>
                                        <p:strVal val="visible"/>
                                      </p:to>
                                    </p:set>
                                    <p:animEffect transition="in" filter="wipe(down)">
                                      <p:cBhvr>
                                        <p:cTn id="96" dur="500"/>
                                        <p:tgtEl>
                                          <p:spTgt spid="41"/>
                                        </p:tgtEl>
                                      </p:cBhvr>
                                    </p:animEffect>
                                  </p:childTnLst>
                                </p:cTn>
                              </p:par>
                            </p:childTnLst>
                          </p:cTn>
                        </p:par>
                        <p:par>
                          <p:cTn id="97" fill="hold">
                            <p:stCondLst>
                              <p:cond delay="4500"/>
                            </p:stCondLst>
                            <p:childTnLst>
                              <p:par>
                                <p:cTn id="98" presetID="10" presetClass="entr" presetSubtype="0" fill="hold" grpId="0" nodeType="afterEffect">
                                  <p:stCondLst>
                                    <p:cond delay="0"/>
                                  </p:stCondLst>
                                  <p:childTnLst>
                                    <p:set>
                                      <p:cBhvr>
                                        <p:cTn id="99" dur="1" fill="hold">
                                          <p:stCondLst>
                                            <p:cond delay="0"/>
                                          </p:stCondLst>
                                        </p:cTn>
                                        <p:tgtEl>
                                          <p:spTgt spid="42"/>
                                        </p:tgtEl>
                                        <p:attrNameLst>
                                          <p:attrName>style.visibility</p:attrName>
                                        </p:attrNameLst>
                                      </p:cBhvr>
                                      <p:to>
                                        <p:strVal val="visible"/>
                                      </p:to>
                                    </p:set>
                                    <p:animEffect transition="in" filter="fade">
                                      <p:cBhvr>
                                        <p:cTn id="100" dur="500"/>
                                        <p:tgtEl>
                                          <p:spTgt spid="42"/>
                                        </p:tgtEl>
                                      </p:cBhvr>
                                    </p:animEffect>
                                  </p:childTnLst>
                                </p:cTn>
                              </p:par>
                            </p:childTnLst>
                          </p:cTn>
                        </p:par>
                        <p:par>
                          <p:cTn id="101" fill="hold">
                            <p:stCondLst>
                              <p:cond delay="5000"/>
                            </p:stCondLst>
                            <p:childTnLst>
                              <p:par>
                                <p:cTn id="102" presetID="22" presetClass="entr" presetSubtype="4" fill="hold" grpId="0" nodeType="afterEffect">
                                  <p:stCondLst>
                                    <p:cond delay="0"/>
                                  </p:stCondLst>
                                  <p:childTnLst>
                                    <p:set>
                                      <p:cBhvr>
                                        <p:cTn id="103" dur="1" fill="hold">
                                          <p:stCondLst>
                                            <p:cond delay="0"/>
                                          </p:stCondLst>
                                        </p:cTn>
                                        <p:tgtEl>
                                          <p:spTgt spid="33"/>
                                        </p:tgtEl>
                                        <p:attrNameLst>
                                          <p:attrName>style.visibility</p:attrName>
                                        </p:attrNameLst>
                                      </p:cBhvr>
                                      <p:to>
                                        <p:strVal val="visible"/>
                                      </p:to>
                                    </p:set>
                                    <p:animEffect transition="in" filter="wipe(down)">
                                      <p:cBhvr>
                                        <p:cTn id="104" dur="500"/>
                                        <p:tgtEl>
                                          <p:spTgt spid="33"/>
                                        </p:tgtEl>
                                      </p:cBhvr>
                                    </p:animEffect>
                                  </p:childTnLst>
                                </p:cTn>
                              </p:par>
                            </p:childTnLst>
                          </p:cTn>
                        </p:par>
                        <p:par>
                          <p:cTn id="105" fill="hold">
                            <p:stCondLst>
                              <p:cond delay="5500"/>
                            </p:stCondLst>
                            <p:childTnLst>
                              <p:par>
                                <p:cTn id="106" presetID="10" presetClass="entr" presetSubtype="0" fill="hold" grpId="0" nodeType="afterEffect">
                                  <p:stCondLst>
                                    <p:cond delay="0"/>
                                  </p:stCondLst>
                                  <p:childTnLst>
                                    <p:set>
                                      <p:cBhvr>
                                        <p:cTn id="107" dur="1" fill="hold">
                                          <p:stCondLst>
                                            <p:cond delay="0"/>
                                          </p:stCondLst>
                                        </p:cTn>
                                        <p:tgtEl>
                                          <p:spTgt spid="43"/>
                                        </p:tgtEl>
                                        <p:attrNameLst>
                                          <p:attrName>style.visibility</p:attrName>
                                        </p:attrNameLst>
                                      </p:cBhvr>
                                      <p:to>
                                        <p:strVal val="visible"/>
                                      </p:to>
                                    </p:set>
                                    <p:animEffect transition="in" filter="fade">
                                      <p:cBhvr>
                                        <p:cTn id="108" dur="500"/>
                                        <p:tgtEl>
                                          <p:spTgt spid="43"/>
                                        </p:tgtEl>
                                      </p:cBhvr>
                                    </p:animEffect>
                                  </p:childTnLst>
                                </p:cTn>
                              </p:par>
                            </p:childTnLst>
                          </p:cTn>
                        </p:par>
                        <p:par>
                          <p:cTn id="109" fill="hold">
                            <p:stCondLst>
                              <p:cond delay="6000"/>
                            </p:stCondLst>
                            <p:childTnLst>
                              <p:par>
                                <p:cTn id="110" presetID="22" presetClass="entr" presetSubtype="4" fill="hold" grpId="0" nodeType="afterEffect">
                                  <p:stCondLst>
                                    <p:cond delay="0"/>
                                  </p:stCondLst>
                                  <p:childTnLst>
                                    <p:set>
                                      <p:cBhvr>
                                        <p:cTn id="111" dur="1" fill="hold">
                                          <p:stCondLst>
                                            <p:cond delay="0"/>
                                          </p:stCondLst>
                                        </p:cTn>
                                        <p:tgtEl>
                                          <p:spTgt spid="44"/>
                                        </p:tgtEl>
                                        <p:attrNameLst>
                                          <p:attrName>style.visibility</p:attrName>
                                        </p:attrNameLst>
                                      </p:cBhvr>
                                      <p:to>
                                        <p:strVal val="visible"/>
                                      </p:to>
                                    </p:set>
                                    <p:animEffect transition="in" filter="wipe(down)">
                                      <p:cBhvr>
                                        <p:cTn id="112" dur="500"/>
                                        <p:tgtEl>
                                          <p:spTgt spid="44"/>
                                        </p:tgtEl>
                                      </p:cBhvr>
                                    </p:animEffect>
                                  </p:childTnLst>
                                </p:cTn>
                              </p:par>
                            </p:childTnLst>
                          </p:cTn>
                        </p:par>
                        <p:par>
                          <p:cTn id="113" fill="hold">
                            <p:stCondLst>
                              <p:cond delay="6500"/>
                            </p:stCondLst>
                            <p:childTnLst>
                              <p:par>
                                <p:cTn id="114" presetID="10" presetClass="entr" presetSubtype="0" fill="hold" grpId="0" nodeType="afterEffect">
                                  <p:stCondLst>
                                    <p:cond delay="0"/>
                                  </p:stCondLst>
                                  <p:childTnLst>
                                    <p:set>
                                      <p:cBhvr>
                                        <p:cTn id="115" dur="1" fill="hold">
                                          <p:stCondLst>
                                            <p:cond delay="0"/>
                                          </p:stCondLst>
                                        </p:cTn>
                                        <p:tgtEl>
                                          <p:spTgt spid="119"/>
                                        </p:tgtEl>
                                        <p:attrNameLst>
                                          <p:attrName>style.visibility</p:attrName>
                                        </p:attrNameLst>
                                      </p:cBhvr>
                                      <p:to>
                                        <p:strVal val="visible"/>
                                      </p:to>
                                    </p:set>
                                    <p:animEffect transition="in" filter="fade">
                                      <p:cBhvr>
                                        <p:cTn id="116" dur="500"/>
                                        <p:tgtEl>
                                          <p:spTgt spid="119"/>
                                        </p:tgtEl>
                                      </p:cBhvr>
                                    </p:animEffect>
                                  </p:childTnLst>
                                </p:cTn>
                              </p:par>
                            </p:childTnLst>
                          </p:cTn>
                        </p:par>
                      </p:childTnLst>
                    </p:cTn>
                  </p:par>
                  <p:par>
                    <p:cTn id="117" fill="hold">
                      <p:stCondLst>
                        <p:cond delay="indefinite"/>
                      </p:stCondLst>
                      <p:childTnLst>
                        <p:par>
                          <p:cTn id="118" fill="hold">
                            <p:stCondLst>
                              <p:cond delay="0"/>
                            </p:stCondLst>
                            <p:childTnLst>
                              <p:par>
                                <p:cTn id="119" presetID="16" presetClass="entr" presetSubtype="42" fill="hold" nodeType="clickEffect">
                                  <p:stCondLst>
                                    <p:cond delay="0"/>
                                  </p:stCondLst>
                                  <p:childTnLst>
                                    <p:set>
                                      <p:cBhvr>
                                        <p:cTn id="120" dur="1" fill="hold">
                                          <p:stCondLst>
                                            <p:cond delay="0"/>
                                          </p:stCondLst>
                                        </p:cTn>
                                        <p:tgtEl>
                                          <p:spTgt spid="53"/>
                                        </p:tgtEl>
                                        <p:attrNameLst>
                                          <p:attrName>style.visibility</p:attrName>
                                        </p:attrNameLst>
                                      </p:cBhvr>
                                      <p:to>
                                        <p:strVal val="visible"/>
                                      </p:to>
                                    </p:set>
                                    <p:animEffect transition="in" filter="barn(outHorizontal)">
                                      <p:cBhvr>
                                        <p:cTn id="121" dur="500"/>
                                        <p:tgtEl>
                                          <p:spTgt spid="53"/>
                                        </p:tgtEl>
                                      </p:cBhvr>
                                    </p:animEffect>
                                  </p:childTnLst>
                                </p:cTn>
                              </p:par>
                            </p:childTnLst>
                          </p:cTn>
                        </p:par>
                        <p:par>
                          <p:cTn id="122" fill="hold">
                            <p:stCondLst>
                              <p:cond delay="500"/>
                            </p:stCondLst>
                            <p:childTnLst>
                              <p:par>
                                <p:cTn id="123" presetID="16" presetClass="entr" presetSubtype="42" fill="hold" nodeType="afterEffect">
                                  <p:stCondLst>
                                    <p:cond delay="0"/>
                                  </p:stCondLst>
                                  <p:childTnLst>
                                    <p:set>
                                      <p:cBhvr>
                                        <p:cTn id="124" dur="1" fill="hold">
                                          <p:stCondLst>
                                            <p:cond delay="0"/>
                                          </p:stCondLst>
                                        </p:cTn>
                                        <p:tgtEl>
                                          <p:spTgt spid="56"/>
                                        </p:tgtEl>
                                        <p:attrNameLst>
                                          <p:attrName>style.visibility</p:attrName>
                                        </p:attrNameLst>
                                      </p:cBhvr>
                                      <p:to>
                                        <p:strVal val="visible"/>
                                      </p:to>
                                    </p:set>
                                    <p:animEffect transition="in" filter="barn(outHorizontal)">
                                      <p:cBhvr>
                                        <p:cTn id="125" dur="500"/>
                                        <p:tgtEl>
                                          <p:spTgt spid="56"/>
                                        </p:tgtEl>
                                      </p:cBhvr>
                                    </p:animEffect>
                                  </p:childTnLst>
                                </p:cTn>
                              </p:par>
                            </p:childTnLst>
                          </p:cTn>
                        </p:par>
                      </p:childTnLst>
                    </p:cTn>
                  </p:par>
                  <p:par>
                    <p:cTn id="126" fill="hold">
                      <p:stCondLst>
                        <p:cond delay="indefinite"/>
                      </p:stCondLst>
                      <p:childTnLst>
                        <p:par>
                          <p:cTn id="127" fill="hold">
                            <p:stCondLst>
                              <p:cond delay="0"/>
                            </p:stCondLst>
                            <p:childTnLst>
                              <p:par>
                                <p:cTn id="128" presetID="10" presetClass="entr" presetSubtype="0" fill="hold" grpId="0" nodeType="clickEffect">
                                  <p:stCondLst>
                                    <p:cond delay="0"/>
                                  </p:stCondLst>
                                  <p:childTnLst>
                                    <p:set>
                                      <p:cBhvr>
                                        <p:cTn id="129" dur="1" fill="hold">
                                          <p:stCondLst>
                                            <p:cond delay="0"/>
                                          </p:stCondLst>
                                        </p:cTn>
                                        <p:tgtEl>
                                          <p:spTgt spid="59"/>
                                        </p:tgtEl>
                                        <p:attrNameLst>
                                          <p:attrName>style.visibility</p:attrName>
                                        </p:attrNameLst>
                                      </p:cBhvr>
                                      <p:to>
                                        <p:strVal val="visible"/>
                                      </p:to>
                                    </p:set>
                                    <p:animEffect transition="in" filter="fade">
                                      <p:cBhvr>
                                        <p:cTn id="130" dur="500"/>
                                        <p:tgtEl>
                                          <p:spTgt spid="59"/>
                                        </p:tgtEl>
                                      </p:cBhvr>
                                    </p:animEffect>
                                  </p:childTnLst>
                                </p:cTn>
                              </p:par>
                            </p:childTnLst>
                          </p:cTn>
                        </p:par>
                        <p:par>
                          <p:cTn id="131" fill="hold">
                            <p:stCondLst>
                              <p:cond delay="500"/>
                            </p:stCondLst>
                            <p:childTnLst>
                              <p:par>
                                <p:cTn id="132" presetID="10" presetClass="entr" presetSubtype="0" fill="hold" grpId="0" nodeType="afterEffect">
                                  <p:stCondLst>
                                    <p:cond delay="0"/>
                                  </p:stCondLst>
                                  <p:childTnLst>
                                    <p:set>
                                      <p:cBhvr>
                                        <p:cTn id="133" dur="1" fill="hold">
                                          <p:stCondLst>
                                            <p:cond delay="0"/>
                                          </p:stCondLst>
                                        </p:cTn>
                                        <p:tgtEl>
                                          <p:spTgt spid="58"/>
                                        </p:tgtEl>
                                        <p:attrNameLst>
                                          <p:attrName>style.visibility</p:attrName>
                                        </p:attrNameLst>
                                      </p:cBhvr>
                                      <p:to>
                                        <p:strVal val="visible"/>
                                      </p:to>
                                    </p:set>
                                    <p:animEffect transition="in" filter="fade">
                                      <p:cBhvr>
                                        <p:cTn id="134" dur="500"/>
                                        <p:tgtEl>
                                          <p:spTgt spid="58"/>
                                        </p:tgtEl>
                                      </p:cBhvr>
                                    </p:animEffect>
                                  </p:childTnLst>
                                </p:cTn>
                              </p:par>
                            </p:childTnLst>
                          </p:cTn>
                        </p:par>
                        <p:par>
                          <p:cTn id="135" fill="hold">
                            <p:stCondLst>
                              <p:cond delay="1000"/>
                            </p:stCondLst>
                            <p:childTnLst>
                              <p:par>
                                <p:cTn id="136" presetID="10" presetClass="entr" presetSubtype="0" fill="hold" grpId="0" nodeType="afterEffect">
                                  <p:stCondLst>
                                    <p:cond delay="0"/>
                                  </p:stCondLst>
                                  <p:childTnLst>
                                    <p:set>
                                      <p:cBhvr>
                                        <p:cTn id="137" dur="1" fill="hold">
                                          <p:stCondLst>
                                            <p:cond delay="0"/>
                                          </p:stCondLst>
                                        </p:cTn>
                                        <p:tgtEl>
                                          <p:spTgt spid="63"/>
                                        </p:tgtEl>
                                        <p:attrNameLst>
                                          <p:attrName>style.visibility</p:attrName>
                                        </p:attrNameLst>
                                      </p:cBhvr>
                                      <p:to>
                                        <p:strVal val="visible"/>
                                      </p:to>
                                    </p:set>
                                    <p:animEffect transition="in" filter="fade">
                                      <p:cBhvr>
                                        <p:cTn id="138" dur="500"/>
                                        <p:tgtEl>
                                          <p:spTgt spid="63"/>
                                        </p:tgtEl>
                                      </p:cBhvr>
                                    </p:animEffect>
                                  </p:childTnLst>
                                </p:cTn>
                              </p:par>
                            </p:childTnLst>
                          </p:cTn>
                        </p:par>
                        <p:par>
                          <p:cTn id="139" fill="hold">
                            <p:stCondLst>
                              <p:cond delay="1500"/>
                            </p:stCondLst>
                            <p:childTnLst>
                              <p:par>
                                <p:cTn id="140" presetID="10" presetClass="entr" presetSubtype="0" fill="hold" grpId="0" nodeType="afterEffect">
                                  <p:stCondLst>
                                    <p:cond delay="0"/>
                                  </p:stCondLst>
                                  <p:childTnLst>
                                    <p:set>
                                      <p:cBhvr>
                                        <p:cTn id="141" dur="1" fill="hold">
                                          <p:stCondLst>
                                            <p:cond delay="0"/>
                                          </p:stCondLst>
                                        </p:cTn>
                                        <p:tgtEl>
                                          <p:spTgt spid="64"/>
                                        </p:tgtEl>
                                        <p:attrNameLst>
                                          <p:attrName>style.visibility</p:attrName>
                                        </p:attrNameLst>
                                      </p:cBhvr>
                                      <p:to>
                                        <p:strVal val="visible"/>
                                      </p:to>
                                    </p:set>
                                    <p:animEffect transition="in" filter="fade">
                                      <p:cBhvr>
                                        <p:cTn id="142" dur="500"/>
                                        <p:tgtEl>
                                          <p:spTgt spid="64"/>
                                        </p:tgtEl>
                                      </p:cBhvr>
                                    </p:animEffect>
                                  </p:childTnLst>
                                </p:cTn>
                              </p:par>
                            </p:childTnLst>
                          </p:cTn>
                        </p:par>
                        <p:par>
                          <p:cTn id="143" fill="hold">
                            <p:stCondLst>
                              <p:cond delay="2000"/>
                            </p:stCondLst>
                            <p:childTnLst>
                              <p:par>
                                <p:cTn id="144" presetID="10" presetClass="entr" presetSubtype="0" fill="hold" grpId="0" nodeType="afterEffect">
                                  <p:stCondLst>
                                    <p:cond delay="0"/>
                                  </p:stCondLst>
                                  <p:childTnLst>
                                    <p:set>
                                      <p:cBhvr>
                                        <p:cTn id="145" dur="1" fill="hold">
                                          <p:stCondLst>
                                            <p:cond delay="0"/>
                                          </p:stCondLst>
                                        </p:cTn>
                                        <p:tgtEl>
                                          <p:spTgt spid="65"/>
                                        </p:tgtEl>
                                        <p:attrNameLst>
                                          <p:attrName>style.visibility</p:attrName>
                                        </p:attrNameLst>
                                      </p:cBhvr>
                                      <p:to>
                                        <p:strVal val="visible"/>
                                      </p:to>
                                    </p:set>
                                    <p:animEffect transition="in" filter="fade">
                                      <p:cBhvr>
                                        <p:cTn id="146" dur="500"/>
                                        <p:tgtEl>
                                          <p:spTgt spid="65"/>
                                        </p:tgtEl>
                                      </p:cBhvr>
                                    </p:animEffect>
                                  </p:childTnLst>
                                </p:cTn>
                              </p:par>
                            </p:childTnLst>
                          </p:cTn>
                        </p:par>
                        <p:par>
                          <p:cTn id="147" fill="hold">
                            <p:stCondLst>
                              <p:cond delay="2500"/>
                            </p:stCondLst>
                            <p:childTnLst>
                              <p:par>
                                <p:cTn id="148" presetID="10" presetClass="entr" presetSubtype="0" fill="hold" grpId="0" nodeType="afterEffect">
                                  <p:stCondLst>
                                    <p:cond delay="0"/>
                                  </p:stCondLst>
                                  <p:childTnLst>
                                    <p:set>
                                      <p:cBhvr>
                                        <p:cTn id="149" dur="1" fill="hold">
                                          <p:stCondLst>
                                            <p:cond delay="0"/>
                                          </p:stCondLst>
                                        </p:cTn>
                                        <p:tgtEl>
                                          <p:spTgt spid="66"/>
                                        </p:tgtEl>
                                        <p:attrNameLst>
                                          <p:attrName>style.visibility</p:attrName>
                                        </p:attrNameLst>
                                      </p:cBhvr>
                                      <p:to>
                                        <p:strVal val="visible"/>
                                      </p:to>
                                    </p:set>
                                    <p:animEffect transition="in" filter="fade">
                                      <p:cBhvr>
                                        <p:cTn id="150" dur="500"/>
                                        <p:tgtEl>
                                          <p:spTgt spid="66"/>
                                        </p:tgtEl>
                                      </p:cBhvr>
                                    </p:animEffect>
                                  </p:childTnLst>
                                </p:cTn>
                              </p:par>
                            </p:childTnLst>
                          </p:cTn>
                        </p:par>
                        <p:par>
                          <p:cTn id="151" fill="hold">
                            <p:stCondLst>
                              <p:cond delay="3000"/>
                            </p:stCondLst>
                            <p:childTnLst>
                              <p:par>
                                <p:cTn id="152" presetID="22" presetClass="entr" presetSubtype="4" fill="hold" nodeType="afterEffect">
                                  <p:stCondLst>
                                    <p:cond delay="0"/>
                                  </p:stCondLst>
                                  <p:childTnLst>
                                    <p:set>
                                      <p:cBhvr>
                                        <p:cTn id="153" dur="1" fill="hold">
                                          <p:stCondLst>
                                            <p:cond delay="0"/>
                                          </p:stCondLst>
                                        </p:cTn>
                                        <p:tgtEl>
                                          <p:spTgt spid="133"/>
                                        </p:tgtEl>
                                        <p:attrNameLst>
                                          <p:attrName>style.visibility</p:attrName>
                                        </p:attrNameLst>
                                      </p:cBhvr>
                                      <p:to>
                                        <p:strVal val="visible"/>
                                      </p:to>
                                    </p:set>
                                    <p:animEffect transition="in" filter="wipe(down)">
                                      <p:cBhvr>
                                        <p:cTn id="154" dur="500"/>
                                        <p:tgtEl>
                                          <p:spTgt spid="133"/>
                                        </p:tgtEl>
                                      </p:cBhvr>
                                    </p:animEffect>
                                  </p:childTnLst>
                                </p:cTn>
                              </p:par>
                            </p:childTnLst>
                          </p:cTn>
                        </p:par>
                        <p:par>
                          <p:cTn id="155" fill="hold">
                            <p:stCondLst>
                              <p:cond delay="3500"/>
                            </p:stCondLst>
                            <p:childTnLst>
                              <p:par>
                                <p:cTn id="156" presetID="22" presetClass="entr" presetSubtype="2" fill="hold" nodeType="afterEffect">
                                  <p:stCondLst>
                                    <p:cond delay="0"/>
                                  </p:stCondLst>
                                  <p:childTnLst>
                                    <p:set>
                                      <p:cBhvr>
                                        <p:cTn id="157" dur="1" fill="hold">
                                          <p:stCondLst>
                                            <p:cond delay="0"/>
                                          </p:stCondLst>
                                        </p:cTn>
                                        <p:tgtEl>
                                          <p:spTgt spid="71"/>
                                        </p:tgtEl>
                                        <p:attrNameLst>
                                          <p:attrName>style.visibility</p:attrName>
                                        </p:attrNameLst>
                                      </p:cBhvr>
                                      <p:to>
                                        <p:strVal val="visible"/>
                                      </p:to>
                                    </p:set>
                                    <p:animEffect transition="in" filter="wipe(right)">
                                      <p:cBhvr>
                                        <p:cTn id="158" dur="500"/>
                                        <p:tgtEl>
                                          <p:spTgt spid="71"/>
                                        </p:tgtEl>
                                      </p:cBhvr>
                                    </p:animEffect>
                                  </p:childTnLst>
                                </p:cTn>
                              </p:par>
                              <p:par>
                                <p:cTn id="159" presetID="22" presetClass="entr" presetSubtype="2" fill="hold" nodeType="withEffect">
                                  <p:stCondLst>
                                    <p:cond delay="0"/>
                                  </p:stCondLst>
                                  <p:childTnLst>
                                    <p:set>
                                      <p:cBhvr>
                                        <p:cTn id="160" dur="1" fill="hold">
                                          <p:stCondLst>
                                            <p:cond delay="0"/>
                                          </p:stCondLst>
                                        </p:cTn>
                                        <p:tgtEl>
                                          <p:spTgt spid="72"/>
                                        </p:tgtEl>
                                        <p:attrNameLst>
                                          <p:attrName>style.visibility</p:attrName>
                                        </p:attrNameLst>
                                      </p:cBhvr>
                                      <p:to>
                                        <p:strVal val="visible"/>
                                      </p:to>
                                    </p:set>
                                    <p:animEffect transition="in" filter="wipe(right)">
                                      <p:cBhvr>
                                        <p:cTn id="161" dur="500"/>
                                        <p:tgtEl>
                                          <p:spTgt spid="72"/>
                                        </p:tgtEl>
                                      </p:cBhvr>
                                    </p:animEffect>
                                  </p:childTnLst>
                                </p:cTn>
                              </p:par>
                            </p:childTnLst>
                          </p:cTn>
                        </p:par>
                        <p:par>
                          <p:cTn id="162" fill="hold">
                            <p:stCondLst>
                              <p:cond delay="4000"/>
                            </p:stCondLst>
                            <p:childTnLst>
                              <p:par>
                                <p:cTn id="163" presetID="16" presetClass="entr" presetSubtype="37" fill="hold" nodeType="afterEffect">
                                  <p:stCondLst>
                                    <p:cond delay="0"/>
                                  </p:stCondLst>
                                  <p:childTnLst>
                                    <p:set>
                                      <p:cBhvr>
                                        <p:cTn id="164" dur="1" fill="hold">
                                          <p:stCondLst>
                                            <p:cond delay="0"/>
                                          </p:stCondLst>
                                        </p:cTn>
                                        <p:tgtEl>
                                          <p:spTgt spid="74"/>
                                        </p:tgtEl>
                                        <p:attrNameLst>
                                          <p:attrName>style.visibility</p:attrName>
                                        </p:attrNameLst>
                                      </p:cBhvr>
                                      <p:to>
                                        <p:strVal val="visible"/>
                                      </p:to>
                                    </p:set>
                                    <p:animEffect transition="in" filter="barn(outVertical)">
                                      <p:cBhvr>
                                        <p:cTn id="165" dur="500"/>
                                        <p:tgtEl>
                                          <p:spTgt spid="74"/>
                                        </p:tgtEl>
                                      </p:cBhvr>
                                    </p:animEffect>
                                  </p:childTnLst>
                                </p:cTn>
                              </p:par>
                            </p:childTnLst>
                          </p:cTn>
                        </p:par>
                        <p:par>
                          <p:cTn id="166" fill="hold">
                            <p:stCondLst>
                              <p:cond delay="4500"/>
                            </p:stCondLst>
                            <p:childTnLst>
                              <p:par>
                                <p:cTn id="167" presetID="10" presetClass="entr" presetSubtype="0" fill="hold" grpId="0" nodeType="afterEffect">
                                  <p:stCondLst>
                                    <p:cond delay="0"/>
                                  </p:stCondLst>
                                  <p:childTnLst>
                                    <p:set>
                                      <p:cBhvr>
                                        <p:cTn id="168" dur="1" fill="hold">
                                          <p:stCondLst>
                                            <p:cond delay="0"/>
                                          </p:stCondLst>
                                        </p:cTn>
                                        <p:tgtEl>
                                          <p:spTgt spid="79"/>
                                        </p:tgtEl>
                                        <p:attrNameLst>
                                          <p:attrName>style.visibility</p:attrName>
                                        </p:attrNameLst>
                                      </p:cBhvr>
                                      <p:to>
                                        <p:strVal val="visible"/>
                                      </p:to>
                                    </p:set>
                                    <p:animEffect transition="in" filter="fade">
                                      <p:cBhvr>
                                        <p:cTn id="169" dur="500"/>
                                        <p:tgtEl>
                                          <p:spTgt spid="79"/>
                                        </p:tgtEl>
                                      </p:cBhvr>
                                    </p:animEffect>
                                  </p:childTnLst>
                                </p:cTn>
                              </p:par>
                            </p:childTnLst>
                          </p:cTn>
                        </p:par>
                        <p:par>
                          <p:cTn id="170" fill="hold">
                            <p:stCondLst>
                              <p:cond delay="5000"/>
                            </p:stCondLst>
                            <p:childTnLst>
                              <p:par>
                                <p:cTn id="171" presetID="16" presetClass="entr" presetSubtype="37" fill="hold" nodeType="afterEffect">
                                  <p:stCondLst>
                                    <p:cond delay="0"/>
                                  </p:stCondLst>
                                  <p:childTnLst>
                                    <p:set>
                                      <p:cBhvr>
                                        <p:cTn id="172" dur="1" fill="hold">
                                          <p:stCondLst>
                                            <p:cond delay="0"/>
                                          </p:stCondLst>
                                        </p:cTn>
                                        <p:tgtEl>
                                          <p:spTgt spid="112"/>
                                        </p:tgtEl>
                                        <p:attrNameLst>
                                          <p:attrName>style.visibility</p:attrName>
                                        </p:attrNameLst>
                                      </p:cBhvr>
                                      <p:to>
                                        <p:strVal val="visible"/>
                                      </p:to>
                                    </p:set>
                                    <p:animEffect transition="in" filter="barn(outVertical)">
                                      <p:cBhvr>
                                        <p:cTn id="173" dur="500"/>
                                        <p:tgtEl>
                                          <p:spTgt spid="112"/>
                                        </p:tgtEl>
                                      </p:cBhvr>
                                    </p:animEffect>
                                  </p:childTnLst>
                                </p:cTn>
                              </p:par>
                            </p:childTnLst>
                          </p:cTn>
                        </p:par>
                        <p:par>
                          <p:cTn id="174" fill="hold">
                            <p:stCondLst>
                              <p:cond delay="5500"/>
                            </p:stCondLst>
                            <p:childTnLst>
                              <p:par>
                                <p:cTn id="175" presetID="10" presetClass="entr" presetSubtype="0" fill="hold" grpId="0" nodeType="afterEffect">
                                  <p:stCondLst>
                                    <p:cond delay="0"/>
                                  </p:stCondLst>
                                  <p:childTnLst>
                                    <p:set>
                                      <p:cBhvr>
                                        <p:cTn id="176" dur="1" fill="hold">
                                          <p:stCondLst>
                                            <p:cond delay="0"/>
                                          </p:stCondLst>
                                        </p:cTn>
                                        <p:tgtEl>
                                          <p:spTgt spid="80"/>
                                        </p:tgtEl>
                                        <p:attrNameLst>
                                          <p:attrName>style.visibility</p:attrName>
                                        </p:attrNameLst>
                                      </p:cBhvr>
                                      <p:to>
                                        <p:strVal val="visible"/>
                                      </p:to>
                                    </p:set>
                                    <p:animEffect transition="in" filter="fade">
                                      <p:cBhvr>
                                        <p:cTn id="177" dur="500"/>
                                        <p:tgtEl>
                                          <p:spTgt spid="80"/>
                                        </p:tgtEl>
                                      </p:cBhvr>
                                    </p:animEffect>
                                  </p:childTnLst>
                                </p:cTn>
                              </p:par>
                            </p:childTnLst>
                          </p:cTn>
                        </p:par>
                        <p:par>
                          <p:cTn id="178" fill="hold">
                            <p:stCondLst>
                              <p:cond delay="6000"/>
                            </p:stCondLst>
                            <p:childTnLst>
                              <p:par>
                                <p:cTn id="179" presetID="10" presetClass="entr" presetSubtype="0" fill="hold" grpId="0" nodeType="afterEffect">
                                  <p:stCondLst>
                                    <p:cond delay="0"/>
                                  </p:stCondLst>
                                  <p:childTnLst>
                                    <p:set>
                                      <p:cBhvr>
                                        <p:cTn id="180" dur="1" fill="hold">
                                          <p:stCondLst>
                                            <p:cond delay="0"/>
                                          </p:stCondLst>
                                        </p:cTn>
                                        <p:tgtEl>
                                          <p:spTgt spid="81"/>
                                        </p:tgtEl>
                                        <p:attrNameLst>
                                          <p:attrName>style.visibility</p:attrName>
                                        </p:attrNameLst>
                                      </p:cBhvr>
                                      <p:to>
                                        <p:strVal val="visible"/>
                                      </p:to>
                                    </p:set>
                                    <p:animEffect transition="in" filter="fade">
                                      <p:cBhvr>
                                        <p:cTn id="181" dur="500"/>
                                        <p:tgtEl>
                                          <p:spTgt spid="81"/>
                                        </p:tgtEl>
                                      </p:cBhvr>
                                    </p:animEffect>
                                  </p:childTnLst>
                                </p:cTn>
                              </p:par>
                            </p:childTnLst>
                          </p:cTn>
                        </p:par>
                        <p:par>
                          <p:cTn id="182" fill="hold">
                            <p:stCondLst>
                              <p:cond delay="6500"/>
                            </p:stCondLst>
                            <p:childTnLst>
                              <p:par>
                                <p:cTn id="183" presetID="16" presetClass="entr" presetSubtype="42" fill="hold" nodeType="afterEffect">
                                  <p:stCondLst>
                                    <p:cond delay="0"/>
                                  </p:stCondLst>
                                  <p:childTnLst>
                                    <p:set>
                                      <p:cBhvr>
                                        <p:cTn id="184" dur="1" fill="hold">
                                          <p:stCondLst>
                                            <p:cond delay="0"/>
                                          </p:stCondLst>
                                        </p:cTn>
                                        <p:tgtEl>
                                          <p:spTgt spid="106"/>
                                        </p:tgtEl>
                                        <p:attrNameLst>
                                          <p:attrName>style.visibility</p:attrName>
                                        </p:attrNameLst>
                                      </p:cBhvr>
                                      <p:to>
                                        <p:strVal val="visible"/>
                                      </p:to>
                                    </p:set>
                                    <p:animEffect transition="in" filter="barn(outHorizontal)">
                                      <p:cBhvr>
                                        <p:cTn id="185" dur="500"/>
                                        <p:tgtEl>
                                          <p:spTgt spid="106"/>
                                        </p:tgtEl>
                                      </p:cBhvr>
                                    </p:animEffect>
                                  </p:childTnLst>
                                </p:cTn>
                              </p:par>
                            </p:childTnLst>
                          </p:cTn>
                        </p:par>
                        <p:par>
                          <p:cTn id="186" fill="hold">
                            <p:stCondLst>
                              <p:cond delay="7000"/>
                            </p:stCondLst>
                            <p:childTnLst>
                              <p:par>
                                <p:cTn id="187" presetID="22" presetClass="entr" presetSubtype="4" fill="hold" grpId="0" nodeType="afterEffect">
                                  <p:stCondLst>
                                    <p:cond delay="0"/>
                                  </p:stCondLst>
                                  <p:childTnLst>
                                    <p:set>
                                      <p:cBhvr>
                                        <p:cTn id="188" dur="1" fill="hold">
                                          <p:stCondLst>
                                            <p:cond delay="0"/>
                                          </p:stCondLst>
                                        </p:cTn>
                                        <p:tgtEl>
                                          <p:spTgt spid="82"/>
                                        </p:tgtEl>
                                        <p:attrNameLst>
                                          <p:attrName>style.visibility</p:attrName>
                                        </p:attrNameLst>
                                      </p:cBhvr>
                                      <p:to>
                                        <p:strVal val="visible"/>
                                      </p:to>
                                    </p:set>
                                    <p:animEffect transition="in" filter="wipe(down)">
                                      <p:cBhvr>
                                        <p:cTn id="189" dur="500"/>
                                        <p:tgtEl>
                                          <p:spTgt spid="82"/>
                                        </p:tgtEl>
                                      </p:cBhvr>
                                    </p:animEffect>
                                  </p:childTnLst>
                                </p:cTn>
                              </p:par>
                            </p:childTnLst>
                          </p:cTn>
                        </p:par>
                        <p:par>
                          <p:cTn id="190" fill="hold">
                            <p:stCondLst>
                              <p:cond delay="7500"/>
                            </p:stCondLst>
                            <p:childTnLst>
                              <p:par>
                                <p:cTn id="191" presetID="10" presetClass="entr" presetSubtype="0" fill="hold" grpId="0" nodeType="afterEffect">
                                  <p:stCondLst>
                                    <p:cond delay="0"/>
                                  </p:stCondLst>
                                  <p:childTnLst>
                                    <p:set>
                                      <p:cBhvr>
                                        <p:cTn id="192" dur="1" fill="hold">
                                          <p:stCondLst>
                                            <p:cond delay="0"/>
                                          </p:stCondLst>
                                        </p:cTn>
                                        <p:tgtEl>
                                          <p:spTgt spid="83"/>
                                        </p:tgtEl>
                                        <p:attrNameLst>
                                          <p:attrName>style.visibility</p:attrName>
                                        </p:attrNameLst>
                                      </p:cBhvr>
                                      <p:to>
                                        <p:strVal val="visible"/>
                                      </p:to>
                                    </p:set>
                                    <p:animEffect transition="in" filter="fade">
                                      <p:cBhvr>
                                        <p:cTn id="193" dur="500"/>
                                        <p:tgtEl>
                                          <p:spTgt spid="83"/>
                                        </p:tgtEl>
                                      </p:cBhvr>
                                    </p:animEffect>
                                  </p:childTnLst>
                                </p:cTn>
                              </p:par>
                            </p:childTnLst>
                          </p:cTn>
                        </p:par>
                        <p:par>
                          <p:cTn id="194" fill="hold">
                            <p:stCondLst>
                              <p:cond delay="8000"/>
                            </p:stCondLst>
                            <p:childTnLst>
                              <p:par>
                                <p:cTn id="195" presetID="22" presetClass="entr" presetSubtype="4" fill="hold" grpId="0" nodeType="afterEffect">
                                  <p:stCondLst>
                                    <p:cond delay="0"/>
                                  </p:stCondLst>
                                  <p:childTnLst>
                                    <p:set>
                                      <p:cBhvr>
                                        <p:cTn id="196" dur="1" fill="hold">
                                          <p:stCondLst>
                                            <p:cond delay="0"/>
                                          </p:stCondLst>
                                        </p:cTn>
                                        <p:tgtEl>
                                          <p:spTgt spid="84"/>
                                        </p:tgtEl>
                                        <p:attrNameLst>
                                          <p:attrName>style.visibility</p:attrName>
                                        </p:attrNameLst>
                                      </p:cBhvr>
                                      <p:to>
                                        <p:strVal val="visible"/>
                                      </p:to>
                                    </p:set>
                                    <p:animEffect transition="in" filter="wipe(down)">
                                      <p:cBhvr>
                                        <p:cTn id="197" dur="500"/>
                                        <p:tgtEl>
                                          <p:spTgt spid="84"/>
                                        </p:tgtEl>
                                      </p:cBhvr>
                                    </p:animEffect>
                                  </p:childTnLst>
                                </p:cTn>
                              </p:par>
                            </p:childTnLst>
                          </p:cTn>
                        </p:par>
                        <p:par>
                          <p:cTn id="198" fill="hold">
                            <p:stCondLst>
                              <p:cond delay="8500"/>
                            </p:stCondLst>
                            <p:childTnLst>
                              <p:par>
                                <p:cTn id="199" presetID="10" presetClass="entr" presetSubtype="0" fill="hold" grpId="0" nodeType="afterEffect">
                                  <p:stCondLst>
                                    <p:cond delay="0"/>
                                  </p:stCondLst>
                                  <p:childTnLst>
                                    <p:set>
                                      <p:cBhvr>
                                        <p:cTn id="200" dur="1" fill="hold">
                                          <p:stCondLst>
                                            <p:cond delay="0"/>
                                          </p:stCondLst>
                                        </p:cTn>
                                        <p:tgtEl>
                                          <p:spTgt spid="85"/>
                                        </p:tgtEl>
                                        <p:attrNameLst>
                                          <p:attrName>style.visibility</p:attrName>
                                        </p:attrNameLst>
                                      </p:cBhvr>
                                      <p:to>
                                        <p:strVal val="visible"/>
                                      </p:to>
                                    </p:set>
                                    <p:animEffect transition="in" filter="fade">
                                      <p:cBhvr>
                                        <p:cTn id="201" dur="500"/>
                                        <p:tgtEl>
                                          <p:spTgt spid="85"/>
                                        </p:tgtEl>
                                      </p:cBhvr>
                                    </p:animEffect>
                                  </p:childTnLst>
                                </p:cTn>
                              </p:par>
                            </p:childTnLst>
                          </p:cTn>
                        </p:par>
                        <p:par>
                          <p:cTn id="202" fill="hold">
                            <p:stCondLst>
                              <p:cond delay="9000"/>
                            </p:stCondLst>
                            <p:childTnLst>
                              <p:par>
                                <p:cTn id="203" presetID="22" presetClass="entr" presetSubtype="4" fill="hold" grpId="0" nodeType="afterEffect">
                                  <p:stCondLst>
                                    <p:cond delay="0"/>
                                  </p:stCondLst>
                                  <p:childTnLst>
                                    <p:set>
                                      <p:cBhvr>
                                        <p:cTn id="204" dur="1" fill="hold">
                                          <p:stCondLst>
                                            <p:cond delay="0"/>
                                          </p:stCondLst>
                                        </p:cTn>
                                        <p:tgtEl>
                                          <p:spTgt spid="87"/>
                                        </p:tgtEl>
                                        <p:attrNameLst>
                                          <p:attrName>style.visibility</p:attrName>
                                        </p:attrNameLst>
                                      </p:cBhvr>
                                      <p:to>
                                        <p:strVal val="visible"/>
                                      </p:to>
                                    </p:set>
                                    <p:animEffect transition="in" filter="wipe(down)">
                                      <p:cBhvr>
                                        <p:cTn id="205" dur="500"/>
                                        <p:tgtEl>
                                          <p:spTgt spid="87"/>
                                        </p:tgtEl>
                                      </p:cBhvr>
                                    </p:animEffect>
                                  </p:childTnLst>
                                </p:cTn>
                              </p:par>
                            </p:childTnLst>
                          </p:cTn>
                        </p:par>
                        <p:par>
                          <p:cTn id="206" fill="hold">
                            <p:stCondLst>
                              <p:cond delay="9500"/>
                            </p:stCondLst>
                            <p:childTnLst>
                              <p:par>
                                <p:cTn id="207" presetID="10" presetClass="entr" presetSubtype="0" fill="hold" grpId="0" nodeType="afterEffect">
                                  <p:stCondLst>
                                    <p:cond delay="0"/>
                                  </p:stCondLst>
                                  <p:childTnLst>
                                    <p:set>
                                      <p:cBhvr>
                                        <p:cTn id="208" dur="1" fill="hold">
                                          <p:stCondLst>
                                            <p:cond delay="0"/>
                                          </p:stCondLst>
                                        </p:cTn>
                                        <p:tgtEl>
                                          <p:spTgt spid="88"/>
                                        </p:tgtEl>
                                        <p:attrNameLst>
                                          <p:attrName>style.visibility</p:attrName>
                                        </p:attrNameLst>
                                      </p:cBhvr>
                                      <p:to>
                                        <p:strVal val="visible"/>
                                      </p:to>
                                    </p:set>
                                    <p:animEffect transition="in" filter="fade">
                                      <p:cBhvr>
                                        <p:cTn id="209" dur="500"/>
                                        <p:tgtEl>
                                          <p:spTgt spid="88"/>
                                        </p:tgtEl>
                                      </p:cBhvr>
                                    </p:animEffect>
                                  </p:childTnLst>
                                </p:cTn>
                              </p:par>
                            </p:childTnLst>
                          </p:cTn>
                        </p:par>
                        <p:par>
                          <p:cTn id="210" fill="hold">
                            <p:stCondLst>
                              <p:cond delay="10000"/>
                            </p:stCondLst>
                            <p:childTnLst>
                              <p:par>
                                <p:cTn id="211" presetID="47" presetClass="entr" presetSubtype="0" fill="hold" nodeType="afterEffect">
                                  <p:stCondLst>
                                    <p:cond delay="0"/>
                                  </p:stCondLst>
                                  <p:childTnLst>
                                    <p:set>
                                      <p:cBhvr>
                                        <p:cTn id="212" dur="1" fill="hold">
                                          <p:stCondLst>
                                            <p:cond delay="0"/>
                                          </p:stCondLst>
                                        </p:cTn>
                                        <p:tgtEl>
                                          <p:spTgt spid="95"/>
                                        </p:tgtEl>
                                        <p:attrNameLst>
                                          <p:attrName>style.visibility</p:attrName>
                                        </p:attrNameLst>
                                      </p:cBhvr>
                                      <p:to>
                                        <p:strVal val="visible"/>
                                      </p:to>
                                    </p:set>
                                    <p:animEffect transition="in" filter="fade">
                                      <p:cBhvr>
                                        <p:cTn id="213" dur="1000"/>
                                        <p:tgtEl>
                                          <p:spTgt spid="95"/>
                                        </p:tgtEl>
                                      </p:cBhvr>
                                    </p:animEffect>
                                    <p:anim calcmode="lin" valueType="num">
                                      <p:cBhvr>
                                        <p:cTn id="214" dur="1000" fill="hold"/>
                                        <p:tgtEl>
                                          <p:spTgt spid="95"/>
                                        </p:tgtEl>
                                        <p:attrNameLst>
                                          <p:attrName>ppt_x</p:attrName>
                                        </p:attrNameLst>
                                      </p:cBhvr>
                                      <p:tavLst>
                                        <p:tav tm="0">
                                          <p:val>
                                            <p:strVal val="#ppt_x"/>
                                          </p:val>
                                        </p:tav>
                                        <p:tav tm="100000">
                                          <p:val>
                                            <p:strVal val="#ppt_x"/>
                                          </p:val>
                                        </p:tav>
                                      </p:tavLst>
                                    </p:anim>
                                    <p:anim calcmode="lin" valueType="num">
                                      <p:cBhvr>
                                        <p:cTn id="215" dur="1000" fill="hold"/>
                                        <p:tgtEl>
                                          <p:spTgt spid="95"/>
                                        </p:tgtEl>
                                        <p:attrNameLst>
                                          <p:attrName>ppt_y</p:attrName>
                                        </p:attrNameLst>
                                      </p:cBhvr>
                                      <p:tavLst>
                                        <p:tav tm="0">
                                          <p:val>
                                            <p:strVal val="#ppt_y-.1"/>
                                          </p:val>
                                        </p:tav>
                                        <p:tav tm="100000">
                                          <p:val>
                                            <p:strVal val="#ppt_y"/>
                                          </p:val>
                                        </p:tav>
                                      </p:tavLst>
                                    </p:anim>
                                  </p:childTnLst>
                                </p:cTn>
                              </p:par>
                            </p:childTnLst>
                          </p:cTn>
                        </p:par>
                        <p:par>
                          <p:cTn id="216" fill="hold">
                            <p:stCondLst>
                              <p:cond delay="11000"/>
                            </p:stCondLst>
                            <p:childTnLst>
                              <p:par>
                                <p:cTn id="217" presetID="10" presetClass="entr" presetSubtype="0" fill="hold" grpId="0" nodeType="afterEffect">
                                  <p:stCondLst>
                                    <p:cond delay="0"/>
                                  </p:stCondLst>
                                  <p:childTnLst>
                                    <p:set>
                                      <p:cBhvr>
                                        <p:cTn id="218" dur="1" fill="hold">
                                          <p:stCondLst>
                                            <p:cond delay="0"/>
                                          </p:stCondLst>
                                        </p:cTn>
                                        <p:tgtEl>
                                          <p:spTgt spid="104"/>
                                        </p:tgtEl>
                                        <p:attrNameLst>
                                          <p:attrName>style.visibility</p:attrName>
                                        </p:attrNameLst>
                                      </p:cBhvr>
                                      <p:to>
                                        <p:strVal val="visible"/>
                                      </p:to>
                                    </p:set>
                                    <p:animEffect transition="in" filter="fade">
                                      <p:cBhvr>
                                        <p:cTn id="219" dur="500"/>
                                        <p:tgtEl>
                                          <p:spTgt spid="104"/>
                                        </p:tgtEl>
                                      </p:cBhvr>
                                    </p:animEffect>
                                  </p:childTnLst>
                                </p:cTn>
                              </p:par>
                            </p:childTnLst>
                          </p:cTn>
                        </p:par>
                        <p:par>
                          <p:cTn id="220" fill="hold">
                            <p:stCondLst>
                              <p:cond delay="11500"/>
                            </p:stCondLst>
                            <p:childTnLst>
                              <p:par>
                                <p:cTn id="221" presetID="16" presetClass="entr" presetSubtype="42" fill="hold" nodeType="afterEffect">
                                  <p:stCondLst>
                                    <p:cond delay="0"/>
                                  </p:stCondLst>
                                  <p:childTnLst>
                                    <p:set>
                                      <p:cBhvr>
                                        <p:cTn id="222" dur="1" fill="hold">
                                          <p:stCondLst>
                                            <p:cond delay="0"/>
                                          </p:stCondLst>
                                        </p:cTn>
                                        <p:tgtEl>
                                          <p:spTgt spid="97"/>
                                        </p:tgtEl>
                                        <p:attrNameLst>
                                          <p:attrName>style.visibility</p:attrName>
                                        </p:attrNameLst>
                                      </p:cBhvr>
                                      <p:to>
                                        <p:strVal val="visible"/>
                                      </p:to>
                                    </p:set>
                                    <p:animEffect transition="in" filter="barn(outHorizontal)">
                                      <p:cBhvr>
                                        <p:cTn id="223" dur="500"/>
                                        <p:tgtEl>
                                          <p:spTgt spid="97"/>
                                        </p:tgtEl>
                                      </p:cBhvr>
                                    </p:animEffect>
                                  </p:childTnLst>
                                </p:cTn>
                              </p:par>
                            </p:childTnLst>
                          </p:cTn>
                        </p:par>
                        <p:par>
                          <p:cTn id="224" fill="hold">
                            <p:stCondLst>
                              <p:cond delay="12000"/>
                            </p:stCondLst>
                            <p:childTnLst>
                              <p:par>
                                <p:cTn id="225" presetID="10" presetClass="entr" presetSubtype="0" fill="hold" nodeType="afterEffect">
                                  <p:stCondLst>
                                    <p:cond delay="0"/>
                                  </p:stCondLst>
                                  <p:childTnLst>
                                    <p:set>
                                      <p:cBhvr>
                                        <p:cTn id="226" dur="1" fill="hold">
                                          <p:stCondLst>
                                            <p:cond delay="0"/>
                                          </p:stCondLst>
                                        </p:cTn>
                                        <p:tgtEl>
                                          <p:spTgt spid="99"/>
                                        </p:tgtEl>
                                        <p:attrNameLst>
                                          <p:attrName>style.visibility</p:attrName>
                                        </p:attrNameLst>
                                      </p:cBhvr>
                                      <p:to>
                                        <p:strVal val="visible"/>
                                      </p:to>
                                    </p:set>
                                    <p:animEffect transition="in" filter="fade">
                                      <p:cBhvr>
                                        <p:cTn id="227" dur="500"/>
                                        <p:tgtEl>
                                          <p:spTgt spid="99"/>
                                        </p:tgtEl>
                                      </p:cBhvr>
                                    </p:animEffect>
                                  </p:childTnLst>
                                </p:cTn>
                              </p:par>
                            </p:childTnLst>
                          </p:cTn>
                        </p:par>
                        <p:par>
                          <p:cTn id="228" fill="hold">
                            <p:stCondLst>
                              <p:cond delay="12500"/>
                            </p:stCondLst>
                            <p:childTnLst>
                              <p:par>
                                <p:cTn id="229" presetID="10" presetClass="entr" presetSubtype="0" fill="hold" grpId="0" nodeType="afterEffect">
                                  <p:stCondLst>
                                    <p:cond delay="0"/>
                                  </p:stCondLst>
                                  <p:childTnLst>
                                    <p:set>
                                      <p:cBhvr>
                                        <p:cTn id="230" dur="1" fill="hold">
                                          <p:stCondLst>
                                            <p:cond delay="0"/>
                                          </p:stCondLst>
                                        </p:cTn>
                                        <p:tgtEl>
                                          <p:spTgt spid="103"/>
                                        </p:tgtEl>
                                        <p:attrNameLst>
                                          <p:attrName>style.visibility</p:attrName>
                                        </p:attrNameLst>
                                      </p:cBhvr>
                                      <p:to>
                                        <p:strVal val="visible"/>
                                      </p:to>
                                    </p:set>
                                    <p:animEffect transition="in" filter="fade">
                                      <p:cBhvr>
                                        <p:cTn id="231" dur="500"/>
                                        <p:tgtEl>
                                          <p:spTgt spid="103"/>
                                        </p:tgtEl>
                                      </p:cBhvr>
                                    </p:animEffect>
                                  </p:childTnLst>
                                </p:cTn>
                              </p:par>
                            </p:childTnLst>
                          </p:cTn>
                        </p:par>
                        <p:par>
                          <p:cTn id="232" fill="hold">
                            <p:stCondLst>
                              <p:cond delay="13000"/>
                            </p:stCondLst>
                            <p:childTnLst>
                              <p:par>
                                <p:cTn id="233" presetID="16" presetClass="entr" presetSubtype="42" fill="hold" nodeType="afterEffect">
                                  <p:stCondLst>
                                    <p:cond delay="0"/>
                                  </p:stCondLst>
                                  <p:childTnLst>
                                    <p:set>
                                      <p:cBhvr>
                                        <p:cTn id="234" dur="1" fill="hold">
                                          <p:stCondLst>
                                            <p:cond delay="0"/>
                                          </p:stCondLst>
                                        </p:cTn>
                                        <p:tgtEl>
                                          <p:spTgt spid="101"/>
                                        </p:tgtEl>
                                        <p:attrNameLst>
                                          <p:attrName>style.visibility</p:attrName>
                                        </p:attrNameLst>
                                      </p:cBhvr>
                                      <p:to>
                                        <p:strVal val="visible"/>
                                      </p:to>
                                    </p:set>
                                    <p:animEffect transition="in" filter="barn(outHorizontal)">
                                      <p:cBhvr>
                                        <p:cTn id="235" dur="500"/>
                                        <p:tgtEl>
                                          <p:spTgt spid="101"/>
                                        </p:tgtEl>
                                      </p:cBhvr>
                                    </p:animEffect>
                                  </p:childTnLst>
                                </p:cTn>
                              </p:par>
                            </p:childTnLst>
                          </p:cTn>
                        </p:par>
                      </p:childTnLst>
                    </p:cTn>
                  </p:par>
                  <p:par>
                    <p:cTn id="236" fill="hold">
                      <p:stCondLst>
                        <p:cond delay="indefinite"/>
                      </p:stCondLst>
                      <p:childTnLst>
                        <p:par>
                          <p:cTn id="237" fill="hold">
                            <p:stCondLst>
                              <p:cond delay="0"/>
                            </p:stCondLst>
                            <p:childTnLst>
                              <p:par>
                                <p:cTn id="238" presetID="16" presetClass="entr" presetSubtype="37" fill="hold" nodeType="clickEffect">
                                  <p:stCondLst>
                                    <p:cond delay="0"/>
                                  </p:stCondLst>
                                  <p:childTnLst>
                                    <p:set>
                                      <p:cBhvr>
                                        <p:cTn id="239" dur="1" fill="hold">
                                          <p:stCondLst>
                                            <p:cond delay="0"/>
                                          </p:stCondLst>
                                        </p:cTn>
                                        <p:tgtEl>
                                          <p:spTgt spid="91"/>
                                        </p:tgtEl>
                                        <p:attrNameLst>
                                          <p:attrName>style.visibility</p:attrName>
                                        </p:attrNameLst>
                                      </p:cBhvr>
                                      <p:to>
                                        <p:strVal val="visible"/>
                                      </p:to>
                                    </p:set>
                                    <p:animEffect transition="in" filter="barn(outVertical)">
                                      <p:cBhvr>
                                        <p:cTn id="240" dur="500"/>
                                        <p:tgtEl>
                                          <p:spTgt spid="91"/>
                                        </p:tgtEl>
                                      </p:cBhvr>
                                    </p:animEffect>
                                  </p:childTnLst>
                                </p:cTn>
                              </p:par>
                              <p:par>
                                <p:cTn id="241" presetID="10" presetClass="entr" presetSubtype="0" fill="hold" nodeType="withEffect">
                                  <p:stCondLst>
                                    <p:cond delay="0"/>
                                  </p:stCondLst>
                                  <p:childTnLst>
                                    <p:set>
                                      <p:cBhvr>
                                        <p:cTn id="242" dur="1" fill="hold">
                                          <p:stCondLst>
                                            <p:cond delay="0"/>
                                          </p:stCondLst>
                                        </p:cTn>
                                        <p:tgtEl>
                                          <p:spTgt spid="16"/>
                                        </p:tgtEl>
                                        <p:attrNameLst>
                                          <p:attrName>style.visibility</p:attrName>
                                        </p:attrNameLst>
                                      </p:cBhvr>
                                      <p:to>
                                        <p:strVal val="visible"/>
                                      </p:to>
                                    </p:set>
                                    <p:animEffect transition="in" filter="fade">
                                      <p:cBhvr>
                                        <p:cTn id="243" dur="500"/>
                                        <p:tgtEl>
                                          <p:spTgt spid="16"/>
                                        </p:tgtEl>
                                      </p:cBhvr>
                                    </p:animEffect>
                                  </p:childTnLst>
                                </p:cTn>
                              </p:par>
                            </p:childTnLst>
                          </p:cTn>
                        </p:par>
                        <p:par>
                          <p:cTn id="244" fill="hold">
                            <p:stCondLst>
                              <p:cond delay="500"/>
                            </p:stCondLst>
                            <p:childTnLst>
                              <p:par>
                                <p:cTn id="245" presetID="10" presetClass="entr" presetSubtype="0" fill="hold" grpId="0" nodeType="afterEffect">
                                  <p:stCondLst>
                                    <p:cond delay="0"/>
                                  </p:stCondLst>
                                  <p:childTnLst>
                                    <p:set>
                                      <p:cBhvr>
                                        <p:cTn id="246" dur="1" fill="hold">
                                          <p:stCondLst>
                                            <p:cond delay="0"/>
                                          </p:stCondLst>
                                        </p:cTn>
                                        <p:tgtEl>
                                          <p:spTgt spid="18"/>
                                        </p:tgtEl>
                                        <p:attrNameLst>
                                          <p:attrName>style.visibility</p:attrName>
                                        </p:attrNameLst>
                                      </p:cBhvr>
                                      <p:to>
                                        <p:strVal val="visible"/>
                                      </p:to>
                                    </p:set>
                                    <p:animEffect transition="in" filter="fade">
                                      <p:cBhvr>
                                        <p:cTn id="247" dur="500"/>
                                        <p:tgtEl>
                                          <p:spTgt spid="18"/>
                                        </p:tgtEl>
                                      </p:cBhvr>
                                    </p:animEffect>
                                  </p:childTnLst>
                                </p:cTn>
                              </p:par>
                            </p:childTnLst>
                          </p:cTn>
                        </p:par>
                        <p:par>
                          <p:cTn id="248" fill="hold">
                            <p:stCondLst>
                              <p:cond delay="1000"/>
                            </p:stCondLst>
                            <p:childTnLst>
                              <p:par>
                                <p:cTn id="249" presetID="16" presetClass="entr" presetSubtype="42" fill="hold" nodeType="afterEffect">
                                  <p:stCondLst>
                                    <p:cond delay="0"/>
                                  </p:stCondLst>
                                  <p:childTnLst>
                                    <p:set>
                                      <p:cBhvr>
                                        <p:cTn id="250" dur="1" fill="hold">
                                          <p:stCondLst>
                                            <p:cond delay="0"/>
                                          </p:stCondLst>
                                        </p:cTn>
                                        <p:tgtEl>
                                          <p:spTgt spid="46"/>
                                        </p:tgtEl>
                                        <p:attrNameLst>
                                          <p:attrName>style.visibility</p:attrName>
                                        </p:attrNameLst>
                                      </p:cBhvr>
                                      <p:to>
                                        <p:strVal val="visible"/>
                                      </p:to>
                                    </p:set>
                                    <p:animEffect transition="in" filter="barn(outHorizontal)">
                                      <p:cBhvr>
                                        <p:cTn id="251" dur="500"/>
                                        <p:tgtEl>
                                          <p:spTgt spid="46"/>
                                        </p:tgtEl>
                                      </p:cBhvr>
                                    </p:animEffect>
                                  </p:childTnLst>
                                </p:cTn>
                              </p:par>
                            </p:childTnLst>
                          </p:cTn>
                        </p:par>
                        <p:par>
                          <p:cTn id="252" fill="hold">
                            <p:stCondLst>
                              <p:cond delay="1500"/>
                            </p:stCondLst>
                            <p:childTnLst>
                              <p:par>
                                <p:cTn id="253" presetID="22" presetClass="entr" presetSubtype="8" fill="hold" nodeType="afterEffect">
                                  <p:stCondLst>
                                    <p:cond delay="0"/>
                                  </p:stCondLst>
                                  <p:childTnLst>
                                    <p:set>
                                      <p:cBhvr>
                                        <p:cTn id="254" dur="1" fill="hold">
                                          <p:stCondLst>
                                            <p:cond delay="0"/>
                                          </p:stCondLst>
                                        </p:cTn>
                                        <p:tgtEl>
                                          <p:spTgt spid="49"/>
                                        </p:tgtEl>
                                        <p:attrNameLst>
                                          <p:attrName>style.visibility</p:attrName>
                                        </p:attrNameLst>
                                      </p:cBhvr>
                                      <p:to>
                                        <p:strVal val="visible"/>
                                      </p:to>
                                    </p:set>
                                    <p:animEffect transition="in" filter="wipe(left)">
                                      <p:cBhvr>
                                        <p:cTn id="255" dur="500"/>
                                        <p:tgtEl>
                                          <p:spTgt spid="49"/>
                                        </p:tgtEl>
                                      </p:cBhvr>
                                    </p:animEffect>
                                  </p:childTnLst>
                                </p:cTn>
                              </p:par>
                            </p:childTnLst>
                          </p:cTn>
                        </p:par>
                        <p:par>
                          <p:cTn id="256" fill="hold">
                            <p:stCondLst>
                              <p:cond delay="2000"/>
                            </p:stCondLst>
                            <p:childTnLst>
                              <p:par>
                                <p:cTn id="257" presetID="10" presetClass="entr" presetSubtype="0" fill="hold" grpId="0" nodeType="afterEffect">
                                  <p:stCondLst>
                                    <p:cond delay="0"/>
                                  </p:stCondLst>
                                  <p:childTnLst>
                                    <p:set>
                                      <p:cBhvr>
                                        <p:cTn id="258" dur="1" fill="hold">
                                          <p:stCondLst>
                                            <p:cond delay="0"/>
                                          </p:stCondLst>
                                        </p:cTn>
                                        <p:tgtEl>
                                          <p:spTgt spid="14"/>
                                        </p:tgtEl>
                                        <p:attrNameLst>
                                          <p:attrName>style.visibility</p:attrName>
                                        </p:attrNameLst>
                                      </p:cBhvr>
                                      <p:to>
                                        <p:strVal val="visible"/>
                                      </p:to>
                                    </p:set>
                                    <p:animEffect transition="in" filter="fade">
                                      <p:cBhvr>
                                        <p:cTn id="259" dur="500"/>
                                        <p:tgtEl>
                                          <p:spTgt spid="14"/>
                                        </p:tgtEl>
                                      </p:cBhvr>
                                    </p:animEffect>
                                  </p:childTnLst>
                                </p:cTn>
                              </p:par>
                              <p:par>
                                <p:cTn id="260" presetID="10" presetClass="entr" presetSubtype="0" fill="hold" nodeType="withEffect">
                                  <p:stCondLst>
                                    <p:cond delay="0"/>
                                  </p:stCondLst>
                                  <p:childTnLst>
                                    <p:set>
                                      <p:cBhvr>
                                        <p:cTn id="261" dur="1" fill="hold">
                                          <p:stCondLst>
                                            <p:cond delay="0"/>
                                          </p:stCondLst>
                                        </p:cTn>
                                        <p:tgtEl>
                                          <p:spTgt spid="12"/>
                                        </p:tgtEl>
                                        <p:attrNameLst>
                                          <p:attrName>style.visibility</p:attrName>
                                        </p:attrNameLst>
                                      </p:cBhvr>
                                      <p:to>
                                        <p:strVal val="visible"/>
                                      </p:to>
                                    </p:set>
                                    <p:animEffect transition="in" filter="fade">
                                      <p:cBhvr>
                                        <p:cTn id="262" dur="500"/>
                                        <p:tgtEl>
                                          <p:spTgt spid="12"/>
                                        </p:tgtEl>
                                      </p:cBhvr>
                                    </p:animEffect>
                                  </p:childTnLst>
                                </p:cTn>
                              </p:par>
                            </p:childTnLst>
                          </p:cTn>
                        </p:par>
                        <p:par>
                          <p:cTn id="263" fill="hold">
                            <p:stCondLst>
                              <p:cond delay="2500"/>
                            </p:stCondLst>
                            <p:childTnLst>
                              <p:par>
                                <p:cTn id="264" presetID="10" presetClass="entr" presetSubtype="0" fill="hold" grpId="0" nodeType="afterEffect">
                                  <p:stCondLst>
                                    <p:cond delay="0"/>
                                  </p:stCondLst>
                                  <p:childTnLst>
                                    <p:set>
                                      <p:cBhvr>
                                        <p:cTn id="265" dur="1" fill="hold">
                                          <p:stCondLst>
                                            <p:cond delay="0"/>
                                          </p:stCondLst>
                                        </p:cTn>
                                        <p:tgtEl>
                                          <p:spTgt spid="13"/>
                                        </p:tgtEl>
                                        <p:attrNameLst>
                                          <p:attrName>style.visibility</p:attrName>
                                        </p:attrNameLst>
                                      </p:cBhvr>
                                      <p:to>
                                        <p:strVal val="visible"/>
                                      </p:to>
                                    </p:set>
                                    <p:animEffect transition="in" filter="fade">
                                      <p:cBhvr>
                                        <p:cTn id="266" dur="500"/>
                                        <p:tgtEl>
                                          <p:spTgt spid="13"/>
                                        </p:tgtEl>
                                      </p:cBhvr>
                                    </p:animEffect>
                                  </p:childTnLst>
                                </p:cTn>
                              </p:par>
                            </p:childTnLst>
                          </p:cTn>
                        </p:par>
                        <p:par>
                          <p:cTn id="267" fill="hold">
                            <p:stCondLst>
                              <p:cond delay="3000"/>
                            </p:stCondLst>
                            <p:childTnLst>
                              <p:par>
                                <p:cTn id="268" presetID="16" presetClass="entr" presetSubtype="37" fill="hold" nodeType="afterEffect">
                                  <p:stCondLst>
                                    <p:cond delay="0"/>
                                  </p:stCondLst>
                                  <p:childTnLst>
                                    <p:set>
                                      <p:cBhvr>
                                        <p:cTn id="269" dur="1" fill="hold">
                                          <p:stCondLst>
                                            <p:cond delay="0"/>
                                          </p:stCondLst>
                                        </p:cTn>
                                        <p:tgtEl>
                                          <p:spTgt spid="51"/>
                                        </p:tgtEl>
                                        <p:attrNameLst>
                                          <p:attrName>style.visibility</p:attrName>
                                        </p:attrNameLst>
                                      </p:cBhvr>
                                      <p:to>
                                        <p:strVal val="visible"/>
                                      </p:to>
                                    </p:set>
                                    <p:animEffect transition="in" filter="barn(outVertical)">
                                      <p:cBhvr>
                                        <p:cTn id="270"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30" grpId="0" animBg="1"/>
      <p:bldP spid="9" grpId="0" animBg="1"/>
      <p:bldP spid="10" grpId="0" animBg="1"/>
      <p:bldP spid="13" grpId="0"/>
      <p:bldP spid="14" grpId="0" animBg="1"/>
      <p:bldP spid="18" grpId="0" animBg="1"/>
      <p:bldP spid="23" grpId="0" animBg="1"/>
      <p:bldP spid="26" grpId="0" animBg="1"/>
      <p:bldP spid="27" grpId="0" animBg="1"/>
      <p:bldP spid="28" grpId="0" animBg="1"/>
      <p:bldP spid="29" grpId="0"/>
      <p:bldP spid="31" grpId="0"/>
      <p:bldP spid="32" grpId="0" animBg="1"/>
      <p:bldP spid="33" grpId="0" animBg="1"/>
      <p:bldP spid="34" grpId="0" animBg="1"/>
      <p:bldP spid="35" grpId="0" animBg="1"/>
      <p:bldP spid="37" grpId="0" animBg="1"/>
      <p:bldP spid="39" grpId="0" animBg="1"/>
      <p:bldP spid="40" grpId="0" animBg="1"/>
      <p:bldP spid="41" grpId="0" animBg="1"/>
      <p:bldP spid="42" grpId="0"/>
      <p:bldP spid="43" grpId="0"/>
      <p:bldP spid="44" grpId="0" animBg="1"/>
      <p:bldP spid="58" grpId="0" animBg="1"/>
      <p:bldP spid="59" grpId="0" animBg="1"/>
      <p:bldP spid="63" grpId="0" animBg="1"/>
      <p:bldP spid="64" grpId="0" animBg="1"/>
      <p:bldP spid="65" grpId="0" animBg="1"/>
      <p:bldP spid="66" grpId="0" animBg="1"/>
      <p:bldP spid="79" grpId="0" animBg="1"/>
      <p:bldP spid="80" grpId="0" animBg="1"/>
      <p:bldP spid="81" grpId="0" animBg="1"/>
      <p:bldP spid="82" grpId="0" animBg="1"/>
      <p:bldP spid="83" grpId="0"/>
      <p:bldP spid="85" grpId="0"/>
      <p:bldP spid="87" grpId="0" animBg="1"/>
      <p:bldP spid="88" grpId="0"/>
      <p:bldP spid="103" grpId="0"/>
      <p:bldP spid="104" grpId="0"/>
      <p:bldP spid="118" grpId="0"/>
      <p:bldP spid="119"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p:cNvPicPr>
            <a:picLocks noGrp="1" noChangeAspect="1"/>
          </p:cNvPicPr>
          <p:nvPr>
            <p:ph type="pic" sz="quarter" idx="10"/>
          </p:nvPr>
        </p:nvPicPr>
        <p:blipFill rotWithShape="1">
          <a:blip r:embed="rId1">
            <a:alphaModFix amt="35000"/>
            <a:extLst>
              <a:ext uri="{BEBA8EAE-BF5A-486C-A8C5-ECC9F3942E4B}">
                <a14:imgProps xmlns:a14="http://schemas.microsoft.com/office/drawing/2010/main">
                  <a14:imgLayer r:embed="rId2">
                    <a14:imgEffect>
                      <a14:saturation sat="0"/>
                    </a14:imgEffect>
                  </a14:imgLayer>
                </a14:imgProps>
              </a:ext>
            </a:extLst>
          </a:blip>
          <a:srcRect t="7813" b="7813"/>
          <a:stretch>
            <a:fillRect/>
          </a:stretch>
        </p:blipFill>
        <p:spPr/>
      </p:pic>
      <p:sp>
        <p:nvSpPr>
          <p:cNvPr id="5" name="Title 4"/>
          <p:cNvSpPr>
            <a:spLocks noGrp="1"/>
          </p:cNvSpPr>
          <p:nvPr>
            <p:ph type="title"/>
          </p:nvPr>
        </p:nvSpPr>
        <p:spPr>
          <a:xfrm>
            <a:off x="4038599" y="3970643"/>
            <a:ext cx="4128247" cy="421480"/>
          </a:xfrm>
        </p:spPr>
        <p:txBody>
          <a:bodyPr>
            <a:normAutofit/>
          </a:bodyPr>
          <a:lstStyle/>
          <a:p>
            <a:r>
              <a:rPr lang="en-US" dirty="0"/>
              <a:t>THE PRACTICAL</a:t>
            </a:r>
            <a:endParaRPr lang="en-US" dirty="0"/>
          </a:p>
        </p:txBody>
      </p:sp>
      <p:sp>
        <p:nvSpPr>
          <p:cNvPr id="2" name="Text Placeholder 1"/>
          <p:cNvSpPr>
            <a:spLocks noGrp="1"/>
          </p:cNvSpPr>
          <p:nvPr>
            <p:ph type="body" sz="quarter" idx="11"/>
          </p:nvPr>
        </p:nvSpPr>
        <p:spPr>
          <a:xfrm>
            <a:off x="3670837" y="2743922"/>
            <a:ext cx="4850326" cy="681144"/>
          </a:xfrm>
        </p:spPr>
        <p:txBody>
          <a:bodyPr/>
          <a:lstStyle/>
          <a:p>
            <a:r>
              <a:rPr lang="en-US" dirty="0"/>
              <a:t>LET’S TRY SOME HANDS-ON</a:t>
            </a:r>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147390" y="389697"/>
            <a:ext cx="5897218" cy="1038260"/>
          </a:xfrm>
        </p:spPr>
        <p:txBody>
          <a:bodyPr/>
          <a:lstStyle/>
          <a:p>
            <a:pPr algn="ctr"/>
            <a:r>
              <a:rPr lang="en-US" sz="4800" dirty="0"/>
              <a:t>Minikube &amp; kubectl</a:t>
            </a:r>
            <a:endParaRPr lang="en-US" sz="4800" dirty="0"/>
          </a:p>
        </p:txBody>
      </p:sp>
      <p:sp>
        <p:nvSpPr>
          <p:cNvPr id="4" name="Slide Number Placeholder 3"/>
          <p:cNvSpPr>
            <a:spLocks noGrp="1"/>
          </p:cNvSpPr>
          <p:nvPr>
            <p:ph type="sldNum" sz="quarter" idx="4"/>
          </p:nvPr>
        </p:nvSpPr>
        <p:spPr/>
        <p:txBody>
          <a:bodyPr/>
          <a:lstStyle/>
          <a:p>
            <a:fld id="{8C2E478F-E849-4A8C-AF1F-CBCC78A7CBFA}" type="slidenum">
              <a:rPr lang="en-US" smtClean="0"/>
            </a:fld>
            <a:endParaRPr lang="en-US" dirty="0"/>
          </a:p>
        </p:txBody>
      </p:sp>
      <p:pic>
        <p:nvPicPr>
          <p:cNvPr id="9" name="Picture 8" descr="Icon&#10;&#10;Description automatically generated"/>
          <p:cNvPicPr>
            <a:picLocks noChangeAspect="1"/>
          </p:cNvPicPr>
          <p:nvPr/>
        </p:nvPicPr>
        <p:blipFill>
          <a:blip r:embed="rId1"/>
          <a:stretch>
            <a:fillRect/>
          </a:stretch>
        </p:blipFill>
        <p:spPr>
          <a:xfrm>
            <a:off x="1961807" y="2278985"/>
            <a:ext cx="2371165" cy="2300030"/>
          </a:xfrm>
          <a:prstGeom prst="rect">
            <a:avLst/>
          </a:prstGeom>
        </p:spPr>
      </p:pic>
      <p:sp>
        <p:nvSpPr>
          <p:cNvPr id="10" name="TextBox 9"/>
          <p:cNvSpPr txBox="1"/>
          <p:nvPr/>
        </p:nvSpPr>
        <p:spPr>
          <a:xfrm>
            <a:off x="6669741" y="2278985"/>
            <a:ext cx="3890683" cy="2862322"/>
          </a:xfrm>
          <a:prstGeom prst="rect">
            <a:avLst/>
          </a:prstGeom>
          <a:noFill/>
        </p:spPr>
        <p:txBody>
          <a:bodyPr wrap="square" rtlCol="0">
            <a:spAutoFit/>
          </a:bodyPr>
          <a:lstStyle/>
          <a:p>
            <a:pPr marL="285750" indent="-285750">
              <a:buFont typeface="Arial" panose="020B0604020202020204" pitchFamily="34" charset="0"/>
              <a:buChar char="•"/>
            </a:pPr>
            <a:r>
              <a:rPr lang="en-US" dirty="0"/>
              <a:t>Kubernetes cluster implementation.</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Lightweight.</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Kubectl is a command line tool.</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Allows to run commands and interact with the K8s cluster.</a:t>
            </a:r>
            <a:endParaRPr lang="en-I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9"/>
                                        </p:tgtEl>
                                      </p:cBhvr>
                                    </p:animEffect>
                                    <p:animScale>
                                      <p:cBhvr>
                                        <p:cTn id="7" dur="250" autoRev="1" fill="hold"/>
                                        <p:tgtEl>
                                          <p:spTgt spid="9"/>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500"/>
                                        <p:tgtEl>
                                          <p:spTgt spid="10">
                                            <p:txEl>
                                              <p:pRg st="0" end="0"/>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0">
                                            <p:txEl>
                                              <p:pRg st="2" end="2"/>
                                            </p:txEl>
                                          </p:spTgt>
                                        </p:tgtEl>
                                        <p:attrNameLst>
                                          <p:attrName>style.visibility</p:attrName>
                                        </p:attrNameLst>
                                      </p:cBhvr>
                                      <p:to>
                                        <p:strVal val="visible"/>
                                      </p:to>
                                    </p:set>
                                    <p:animEffect transition="in" filter="fade">
                                      <p:cBhvr>
                                        <p:cTn id="16" dur="500"/>
                                        <p:tgtEl>
                                          <p:spTgt spid="10">
                                            <p:txEl>
                                              <p:pRg st="2" end="2"/>
                                            </p:txEl>
                                          </p:spTgt>
                                        </p:tgtEl>
                                      </p:cBhvr>
                                    </p:animEffect>
                                  </p:childTnLst>
                                </p:cTn>
                              </p:par>
                            </p:childTnLst>
                          </p:cTn>
                        </p:par>
                        <p:par>
                          <p:cTn id="17" fill="hold">
                            <p:stCondLst>
                              <p:cond delay="1000"/>
                            </p:stCondLst>
                            <p:childTnLst>
                              <p:par>
                                <p:cTn id="18" presetID="10" presetClass="entr" presetSubtype="0" fill="hold" nodeType="afterEffect">
                                  <p:stCondLst>
                                    <p:cond delay="500"/>
                                  </p:stCondLst>
                                  <p:childTnLst>
                                    <p:set>
                                      <p:cBhvr>
                                        <p:cTn id="19" dur="1" fill="hold">
                                          <p:stCondLst>
                                            <p:cond delay="0"/>
                                          </p:stCondLst>
                                        </p:cTn>
                                        <p:tgtEl>
                                          <p:spTgt spid="10">
                                            <p:txEl>
                                              <p:pRg st="6" end="6"/>
                                            </p:txEl>
                                          </p:spTgt>
                                        </p:tgtEl>
                                        <p:attrNameLst>
                                          <p:attrName>style.visibility</p:attrName>
                                        </p:attrNameLst>
                                      </p:cBhvr>
                                      <p:to>
                                        <p:strVal val="visible"/>
                                      </p:to>
                                    </p:set>
                                    <p:animEffect transition="in" filter="fade">
                                      <p:cBhvr>
                                        <p:cTn id="20" dur="500"/>
                                        <p:tgtEl>
                                          <p:spTgt spid="10">
                                            <p:txEl>
                                              <p:pRg st="6" end="6"/>
                                            </p:txEl>
                                          </p:spTgt>
                                        </p:tgtEl>
                                      </p:cBhvr>
                                    </p:animEffect>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10">
                                            <p:txEl>
                                              <p:pRg st="8" end="8"/>
                                            </p:txEl>
                                          </p:spTgt>
                                        </p:tgtEl>
                                        <p:attrNameLst>
                                          <p:attrName>style.visibility</p:attrName>
                                        </p:attrNameLst>
                                      </p:cBhvr>
                                      <p:to>
                                        <p:strVal val="visible"/>
                                      </p:to>
                                    </p:set>
                                    <p:animEffect transition="in" filter="fade">
                                      <p:cBhvr>
                                        <p:cTn id="24" dur="500"/>
                                        <p:tgtEl>
                                          <p:spTgt spid="1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147390" y="389697"/>
            <a:ext cx="5897218" cy="1038260"/>
          </a:xfrm>
        </p:spPr>
        <p:txBody>
          <a:bodyPr/>
          <a:lstStyle/>
          <a:p>
            <a:pPr algn="ctr"/>
            <a:r>
              <a:rPr lang="en-US" sz="4800" dirty="0"/>
              <a:t>Installing MINIKUBE</a:t>
            </a:r>
            <a:endParaRPr lang="en-US" sz="4800" dirty="0"/>
          </a:p>
        </p:txBody>
      </p:sp>
      <p:sp>
        <p:nvSpPr>
          <p:cNvPr id="4" name="Slide Number Placeholder 3"/>
          <p:cNvSpPr>
            <a:spLocks noGrp="1"/>
          </p:cNvSpPr>
          <p:nvPr>
            <p:ph type="sldNum" sz="quarter" idx="4"/>
          </p:nvPr>
        </p:nvSpPr>
        <p:spPr/>
        <p:txBody>
          <a:bodyPr/>
          <a:lstStyle/>
          <a:p>
            <a:fld id="{8C2E478F-E849-4A8C-AF1F-CBCC78A7CBFA}" type="slidenum">
              <a:rPr lang="en-US" smtClean="0"/>
            </a:fld>
            <a:endParaRPr lang="en-US" dirty="0"/>
          </a:p>
        </p:txBody>
      </p:sp>
      <p:pic>
        <p:nvPicPr>
          <p:cNvPr id="3" name="Picture 2"/>
          <p:cNvPicPr>
            <a:picLocks noChangeAspect="1"/>
          </p:cNvPicPr>
          <p:nvPr/>
        </p:nvPicPr>
        <p:blipFill>
          <a:blip r:embed="rId1"/>
          <a:stretch>
            <a:fillRect/>
          </a:stretch>
        </p:blipFill>
        <p:spPr>
          <a:xfrm>
            <a:off x="834277" y="1909762"/>
            <a:ext cx="6076950" cy="3038475"/>
          </a:xfrm>
          <a:prstGeom prst="rect">
            <a:avLst/>
          </a:prstGeom>
        </p:spPr>
      </p:pic>
      <p:sp>
        <p:nvSpPr>
          <p:cNvPr id="5" name="TextBox 4"/>
          <p:cNvSpPr txBox="1"/>
          <p:nvPr/>
        </p:nvSpPr>
        <p:spPr>
          <a:xfrm>
            <a:off x="7718612" y="2413336"/>
            <a:ext cx="3756212" cy="2031325"/>
          </a:xfrm>
          <a:prstGeom prst="rect">
            <a:avLst/>
          </a:prstGeom>
          <a:noFill/>
        </p:spPr>
        <p:txBody>
          <a:bodyPr wrap="square" rtlCol="0">
            <a:spAutoFit/>
          </a:bodyPr>
          <a:lstStyle/>
          <a:p>
            <a:pPr marL="285750" indent="-285750">
              <a:buFont typeface="Arial" panose="020B0604020202020204" pitchFamily="34" charset="0"/>
              <a:buChar char="•"/>
            </a:pPr>
            <a:r>
              <a:rPr lang="en-US" dirty="0"/>
              <a:t>Run CMD as administrator.</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Use Chocolatey package installer to install Minikube.</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Kubectl is installed automatically as a dependency of Minikube.</a:t>
            </a:r>
            <a:endParaRPr lang="en-US" b="1"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fade">
                                      <p:cBhvr>
                                        <p:cTn id="11" dur="500"/>
                                        <p:tgtEl>
                                          <p:spTgt spid="5">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147390" y="389697"/>
            <a:ext cx="5897218" cy="1038260"/>
          </a:xfrm>
        </p:spPr>
        <p:txBody>
          <a:bodyPr/>
          <a:lstStyle/>
          <a:p>
            <a:pPr algn="ctr"/>
            <a:r>
              <a:rPr lang="en-US" sz="4800" dirty="0"/>
              <a:t>Installing kubectl</a:t>
            </a:r>
            <a:endParaRPr lang="en-US" sz="4800" dirty="0"/>
          </a:p>
        </p:txBody>
      </p:sp>
      <p:sp>
        <p:nvSpPr>
          <p:cNvPr id="4" name="Slide Number Placeholder 3"/>
          <p:cNvSpPr>
            <a:spLocks noGrp="1"/>
          </p:cNvSpPr>
          <p:nvPr>
            <p:ph type="sldNum" sz="quarter" idx="4"/>
          </p:nvPr>
        </p:nvSpPr>
        <p:spPr/>
        <p:txBody>
          <a:bodyPr/>
          <a:lstStyle/>
          <a:p>
            <a:fld id="{8C2E478F-E849-4A8C-AF1F-CBCC78A7CBFA}" type="slidenum">
              <a:rPr lang="en-US" smtClean="0"/>
            </a:fld>
            <a:endParaRPr lang="en-US" dirty="0"/>
          </a:p>
        </p:txBody>
      </p:sp>
      <p:sp>
        <p:nvSpPr>
          <p:cNvPr id="5" name="TextBox 4"/>
          <p:cNvSpPr txBox="1"/>
          <p:nvPr/>
        </p:nvSpPr>
        <p:spPr>
          <a:xfrm>
            <a:off x="4217893" y="2413337"/>
            <a:ext cx="3756212" cy="2031325"/>
          </a:xfrm>
          <a:prstGeom prst="rect">
            <a:avLst/>
          </a:prstGeom>
          <a:noFill/>
        </p:spPr>
        <p:txBody>
          <a:bodyPr wrap="square" rtlCol="0">
            <a:spAutoFit/>
          </a:bodyPr>
          <a:lstStyle/>
          <a:p>
            <a:pPr marL="285750" indent="-285750">
              <a:buFont typeface="Arial" panose="020B0604020202020204" pitchFamily="34" charset="0"/>
              <a:buChar char="•"/>
            </a:pPr>
            <a:r>
              <a:rPr lang="en-US" b="1" dirty="0"/>
              <a:t>Kubectl is installed automatically as a dependency of Minikube.</a:t>
            </a:r>
            <a:endParaRPr lang="en-US" b="1"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dirty="0"/>
              <a:t>We can check the installation is done by running </a:t>
            </a:r>
            <a:r>
              <a:rPr lang="en-US" b="1" dirty="0"/>
              <a:t>“kubectl” </a:t>
            </a:r>
            <a:r>
              <a:rPr lang="en-US" dirty="0"/>
              <a:t>command. It should give the list of available kubectl commands.</a:t>
            </a:r>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5">
                                            <p:txEl>
                                              <p:pRg st="0" end="0"/>
                                            </p:txEl>
                                          </p:spTgt>
                                        </p:tgtEl>
                                      </p:cBhvr>
                                    </p:animEffect>
                                    <p:animScale>
                                      <p:cBhvr>
                                        <p:cTn id="7" dur="250" autoRev="1" fill="hold"/>
                                        <p:tgtEl>
                                          <p:spTgt spid="5">
                                            <p:txEl>
                                              <p:pRg st="0" end="0"/>
                                            </p:txEl>
                                          </p:spTgt>
                                        </p:tgtEl>
                                      </p:cBhvr>
                                      <p:by x="105000" y="105000"/>
                                    </p:animScale>
                                  </p:childTnLst>
                                </p:cTn>
                              </p:par>
                            </p:childTnLst>
                          </p:cTn>
                        </p:par>
                        <p:par>
                          <p:cTn id="8" fill="hold">
                            <p:stCondLst>
                              <p:cond delay="500"/>
                            </p:stCondLst>
                            <p:childTnLst>
                              <p:par>
                                <p:cTn id="9" presetID="26" presetClass="emph" presetSubtype="0" fill="hold" nodeType="afterEffect">
                                  <p:stCondLst>
                                    <p:cond delay="0"/>
                                  </p:stCondLst>
                                  <p:childTnLst>
                                    <p:animEffect transition="out" filter="fade">
                                      <p:cBhvr>
                                        <p:cTn id="10" dur="500" tmFilter="0, 0; .2, .5; .8, .5; 1, 0"/>
                                        <p:tgtEl>
                                          <p:spTgt spid="5">
                                            <p:txEl>
                                              <p:pRg st="2" end="2"/>
                                            </p:txEl>
                                          </p:spTgt>
                                        </p:tgtEl>
                                      </p:cBhvr>
                                    </p:animEffect>
                                    <p:animScale>
                                      <p:cBhvr>
                                        <p:cTn id="11" dur="250" autoRev="1" fill="hold"/>
                                        <p:tgtEl>
                                          <p:spTgt spid="5">
                                            <p:txEl>
                                              <p:pRg st="2" end="2"/>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815742" y="398662"/>
            <a:ext cx="8560514" cy="1038260"/>
          </a:xfrm>
        </p:spPr>
        <p:txBody>
          <a:bodyPr/>
          <a:lstStyle/>
          <a:p>
            <a:pPr algn="ctr"/>
            <a:r>
              <a:rPr lang="en-US" sz="4800" dirty="0"/>
              <a:t>Creating &amp; starting a cluster</a:t>
            </a:r>
            <a:endParaRPr lang="en-US" sz="4800" dirty="0"/>
          </a:p>
        </p:txBody>
      </p:sp>
      <p:sp>
        <p:nvSpPr>
          <p:cNvPr id="4" name="Slide Number Placeholder 3"/>
          <p:cNvSpPr>
            <a:spLocks noGrp="1"/>
          </p:cNvSpPr>
          <p:nvPr>
            <p:ph type="sldNum" sz="quarter" idx="4"/>
          </p:nvPr>
        </p:nvSpPr>
        <p:spPr/>
        <p:txBody>
          <a:bodyPr/>
          <a:lstStyle/>
          <a:p>
            <a:fld id="{8C2E478F-E849-4A8C-AF1F-CBCC78A7CBFA}" type="slidenum">
              <a:rPr lang="en-US" smtClean="0"/>
            </a:fld>
            <a:endParaRPr lang="en-US" dirty="0"/>
          </a:p>
        </p:txBody>
      </p:sp>
      <p:sp>
        <p:nvSpPr>
          <p:cNvPr id="5" name="TextBox 4"/>
          <p:cNvSpPr txBox="1"/>
          <p:nvPr/>
        </p:nvSpPr>
        <p:spPr>
          <a:xfrm>
            <a:off x="7909598" y="2441345"/>
            <a:ext cx="3756212" cy="3108543"/>
          </a:xfrm>
          <a:prstGeom prst="rect">
            <a:avLst/>
          </a:prstGeom>
          <a:noFill/>
        </p:spPr>
        <p:txBody>
          <a:bodyPr wrap="square" rtlCol="0">
            <a:spAutoFit/>
          </a:bodyPr>
          <a:lstStyle/>
          <a:p>
            <a:pPr marL="285750" indent="-285750">
              <a:buFont typeface="Arial" panose="020B0604020202020204" pitchFamily="34" charset="0"/>
              <a:buChar char="•"/>
            </a:pPr>
            <a:r>
              <a:rPr lang="en-US" dirty="0"/>
              <a:t>Start a cluster using the Docker driver</a:t>
            </a:r>
            <a:endParaRPr lang="en-US" dirty="0"/>
          </a:p>
          <a:p>
            <a:pPr marL="742950" lvl="1" indent="-285750">
              <a:buFont typeface="Arial" panose="020B0604020202020204" pitchFamily="34" charset="0"/>
              <a:buChar char="•"/>
            </a:pPr>
            <a:r>
              <a:rPr lang="en-US" sz="1400" dirty="0">
                <a:latin typeface="Biome Light" panose="020B0303030204020804" pitchFamily="34" charset="0"/>
                <a:cs typeface="Biome Light" panose="020B0303030204020804" pitchFamily="34" charset="0"/>
              </a:rPr>
              <a:t>minikube start --driver=docker</a:t>
            </a:r>
            <a:endParaRPr lang="en-US" sz="1400" dirty="0">
              <a:latin typeface="Biome Light" panose="020B0303030204020804" pitchFamily="34" charset="0"/>
              <a:cs typeface="Biome Light" panose="020B0303030204020804" pitchFamily="34" charset="0"/>
            </a:endParaRPr>
          </a:p>
          <a:p>
            <a:pPr marL="742950" lvl="1" indent="-285750">
              <a:buFont typeface="Arial" panose="020B0604020202020204" pitchFamily="34" charset="0"/>
              <a:buChar char="•"/>
            </a:pPr>
            <a:endParaRPr lang="en-US" sz="1400" dirty="0">
              <a:latin typeface="Biome Light" panose="020B0303030204020804" pitchFamily="34" charset="0"/>
              <a:cs typeface="Biome Light" panose="020B0303030204020804" pitchFamily="34" charset="0"/>
            </a:endParaRPr>
          </a:p>
          <a:p>
            <a:pPr marL="285750" indent="-285750">
              <a:buFont typeface="Arial" panose="020B0604020202020204" pitchFamily="34" charset="0"/>
              <a:buChar char="•"/>
            </a:pPr>
            <a:r>
              <a:rPr lang="en-US" dirty="0">
                <a:cs typeface="Biome Light" panose="020B0303030204020804" pitchFamily="34" charset="0"/>
              </a:rPr>
              <a:t>Get status of nodes</a:t>
            </a:r>
            <a:endParaRPr lang="en-US" dirty="0">
              <a:cs typeface="Biome Light" panose="020B0303030204020804" pitchFamily="34" charset="0"/>
            </a:endParaRPr>
          </a:p>
          <a:p>
            <a:pPr marL="742950" lvl="1" indent="-285750">
              <a:buFont typeface="Arial" panose="020B0604020202020204" pitchFamily="34" charset="0"/>
              <a:buChar char="•"/>
            </a:pPr>
            <a:r>
              <a:rPr lang="en-US" sz="1400" dirty="0">
                <a:latin typeface="Biome Light" panose="020B0303030204020804" pitchFamily="34" charset="0"/>
                <a:cs typeface="Biome Light" panose="020B0303030204020804" pitchFamily="34" charset="0"/>
              </a:rPr>
              <a:t>kubectl get nodes</a:t>
            </a:r>
            <a:endParaRPr lang="en-US" sz="1400" dirty="0">
              <a:latin typeface="Biome Light" panose="020B0303030204020804" pitchFamily="34" charset="0"/>
              <a:cs typeface="Biome Light" panose="020B0303030204020804" pitchFamily="34" charset="0"/>
            </a:endParaRPr>
          </a:p>
          <a:p>
            <a:pPr marL="285750" indent="-285750">
              <a:buFont typeface="Arial" panose="020B0604020202020204" pitchFamily="34" charset="0"/>
              <a:buChar char="•"/>
            </a:pPr>
            <a:endParaRPr lang="en-US" dirty="0">
              <a:cs typeface="Biome Light" panose="020B0303030204020804" pitchFamily="34" charset="0"/>
            </a:endParaRPr>
          </a:p>
          <a:p>
            <a:pPr marL="285750" indent="-285750">
              <a:buFont typeface="Arial" panose="020B0604020202020204" pitchFamily="34" charset="0"/>
              <a:buChar char="•"/>
            </a:pPr>
            <a:r>
              <a:rPr lang="en-US" dirty="0">
                <a:cs typeface="Biome Light" panose="020B0303030204020804" pitchFamily="34" charset="0"/>
              </a:rPr>
              <a:t>Get status of minikube</a:t>
            </a:r>
            <a:endParaRPr lang="en-US" dirty="0">
              <a:cs typeface="Biome Light" panose="020B0303030204020804" pitchFamily="34" charset="0"/>
            </a:endParaRPr>
          </a:p>
          <a:p>
            <a:pPr marL="742950" lvl="1" indent="-285750">
              <a:buFont typeface="Arial" panose="020B0604020202020204" pitchFamily="34" charset="0"/>
              <a:buChar char="•"/>
            </a:pPr>
            <a:r>
              <a:rPr lang="en-US" sz="1400" dirty="0">
                <a:latin typeface="Biome Light" panose="020B0303030204020804" pitchFamily="34" charset="0"/>
                <a:cs typeface="Biome Light" panose="020B0303030204020804" pitchFamily="34" charset="0"/>
              </a:rPr>
              <a:t>minikube status</a:t>
            </a:r>
            <a:endParaRPr lang="en-US" sz="1400" dirty="0">
              <a:latin typeface="Biome Light" panose="020B0303030204020804" pitchFamily="34" charset="0"/>
              <a:cs typeface="Biome Light" panose="020B0303030204020804" pitchFamily="34" charset="0"/>
            </a:endParaRPr>
          </a:p>
          <a:p>
            <a:pPr marL="285750" indent="-285750">
              <a:buFont typeface="Arial" panose="020B0604020202020204" pitchFamily="34" charset="0"/>
              <a:buChar char="•"/>
            </a:pPr>
            <a:endParaRPr lang="en-US" sz="1400" dirty="0">
              <a:latin typeface="Biome Light" panose="020B0303030204020804" pitchFamily="34" charset="0"/>
              <a:cs typeface="Biome Light" panose="020B0303030204020804" pitchFamily="34" charset="0"/>
            </a:endParaRPr>
          </a:p>
          <a:p>
            <a:pPr marL="285750" indent="-285750">
              <a:buFont typeface="Arial" panose="020B0604020202020204" pitchFamily="34" charset="0"/>
              <a:buChar char="•"/>
            </a:pPr>
            <a:r>
              <a:rPr lang="en-US" dirty="0">
                <a:cs typeface="Biome Light" panose="020B0303030204020804" pitchFamily="34" charset="0"/>
              </a:rPr>
              <a:t>Get kubectl version</a:t>
            </a:r>
            <a:endParaRPr lang="en-US" dirty="0">
              <a:cs typeface="Biome Light" panose="020B0303030204020804" pitchFamily="34" charset="0"/>
            </a:endParaRPr>
          </a:p>
          <a:p>
            <a:pPr marL="742950" lvl="1" indent="-285750">
              <a:buFont typeface="Arial" panose="020B0604020202020204" pitchFamily="34" charset="0"/>
              <a:buChar char="•"/>
            </a:pPr>
            <a:r>
              <a:rPr lang="en-US" sz="1400" dirty="0">
                <a:latin typeface="Biome Light" panose="020B0303030204020804" pitchFamily="34" charset="0"/>
                <a:cs typeface="Biome Light" panose="020B0303030204020804" pitchFamily="34" charset="0"/>
              </a:rPr>
              <a:t>kubectl version</a:t>
            </a:r>
            <a:endParaRPr lang="en-US" sz="1400" dirty="0">
              <a:latin typeface="Biome Light" panose="020B0303030204020804" pitchFamily="34" charset="0"/>
              <a:cs typeface="Biome Light" panose="020B0303030204020804" pitchFamily="34" charset="0"/>
            </a:endParaRPr>
          </a:p>
        </p:txBody>
      </p:sp>
      <p:pic>
        <p:nvPicPr>
          <p:cNvPr id="6" name="Picture 5"/>
          <p:cNvPicPr>
            <a:picLocks noChangeAspect="1"/>
          </p:cNvPicPr>
          <p:nvPr/>
        </p:nvPicPr>
        <p:blipFill>
          <a:blip r:embed="rId1"/>
          <a:stretch>
            <a:fillRect/>
          </a:stretch>
        </p:blipFill>
        <p:spPr>
          <a:xfrm>
            <a:off x="526190" y="2221010"/>
            <a:ext cx="6910949" cy="354921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6095999" y="315411"/>
            <a:ext cx="5897218" cy="884238"/>
          </a:xfrm>
        </p:spPr>
        <p:txBody>
          <a:bodyPr/>
          <a:lstStyle/>
          <a:p>
            <a:r>
              <a:rPr lang="en-US" dirty="0"/>
              <a:t>PRE-REQUISITES</a:t>
            </a:r>
            <a:endParaRPr lang="en-US" dirty="0"/>
          </a:p>
        </p:txBody>
      </p:sp>
      <p:sp>
        <p:nvSpPr>
          <p:cNvPr id="10" name="Text Placeholder 9"/>
          <p:cNvSpPr>
            <a:spLocks noGrp="1"/>
          </p:cNvSpPr>
          <p:nvPr>
            <p:ph type="body" sz="quarter" idx="16"/>
          </p:nvPr>
        </p:nvSpPr>
        <p:spPr>
          <a:xfrm>
            <a:off x="6095999" y="1199649"/>
            <a:ext cx="4137661" cy="464871"/>
          </a:xfrm>
        </p:spPr>
        <p:txBody>
          <a:bodyPr/>
          <a:lstStyle/>
          <a:p>
            <a:r>
              <a:rPr lang="en-US" dirty="0"/>
              <a:t>BEFORE STARTING WITH KUBERNETES</a:t>
            </a:r>
            <a:endParaRPr lang="en-US" dirty="0"/>
          </a:p>
        </p:txBody>
      </p:sp>
      <p:sp>
        <p:nvSpPr>
          <p:cNvPr id="9" name="Content Placeholder 8"/>
          <p:cNvSpPr>
            <a:spLocks noGrp="1"/>
          </p:cNvSpPr>
          <p:nvPr>
            <p:ph idx="1"/>
          </p:nvPr>
        </p:nvSpPr>
        <p:spPr>
          <a:xfrm>
            <a:off x="6095999" y="2083887"/>
            <a:ext cx="4646246" cy="4384416"/>
          </a:xfrm>
        </p:spPr>
        <p:txBody>
          <a:bodyPr>
            <a:normAutofit/>
          </a:bodyPr>
          <a:lstStyle/>
          <a:p>
            <a:r>
              <a:rPr lang="en-US" b="1" dirty="0"/>
              <a:t>MONOLITHS</a:t>
            </a:r>
            <a:endParaRPr lang="en-US" b="1" dirty="0"/>
          </a:p>
          <a:p>
            <a:pPr lvl="1"/>
            <a:r>
              <a:rPr lang="en-US" dirty="0"/>
              <a:t>The traditional approach of building applications.</a:t>
            </a:r>
            <a:endParaRPr lang="en-US" dirty="0"/>
          </a:p>
          <a:p>
            <a:r>
              <a:rPr lang="en-US" b="1" dirty="0"/>
              <a:t>MICROSERVICES</a:t>
            </a:r>
            <a:endParaRPr lang="en-US" dirty="0"/>
          </a:p>
          <a:p>
            <a:pPr lvl="1"/>
            <a:r>
              <a:rPr lang="en-US" dirty="0"/>
              <a:t>The modern approach of building applications.</a:t>
            </a:r>
            <a:endParaRPr lang="en-US" dirty="0"/>
          </a:p>
          <a:p>
            <a:r>
              <a:rPr lang="en-US" b="1" dirty="0"/>
              <a:t>CONTAINERS</a:t>
            </a:r>
            <a:endParaRPr lang="en-US" b="1" dirty="0"/>
          </a:p>
          <a:p>
            <a:pPr lvl="1"/>
            <a:r>
              <a:rPr lang="en-US" dirty="0"/>
              <a:t>Package of the application and all its requisites.</a:t>
            </a:r>
            <a:endParaRPr lang="en-US" dirty="0"/>
          </a:p>
          <a:p>
            <a:r>
              <a:rPr lang="en-US" b="1" dirty="0"/>
              <a:t>DOCKER</a:t>
            </a:r>
            <a:endParaRPr lang="en-US" dirty="0"/>
          </a:p>
          <a:p>
            <a:pPr lvl="1"/>
            <a:r>
              <a:rPr lang="en-US" dirty="0"/>
              <a:t>Shipping of the Containers.</a:t>
            </a:r>
            <a:endParaRPr lang="en-US" dirty="0"/>
          </a:p>
        </p:txBody>
      </p:sp>
      <p:sp>
        <p:nvSpPr>
          <p:cNvPr id="4" name="Slide Number Placeholder 3"/>
          <p:cNvSpPr>
            <a:spLocks noGrp="1"/>
          </p:cNvSpPr>
          <p:nvPr>
            <p:ph type="sldNum" sz="quarter" idx="4"/>
          </p:nvPr>
        </p:nvSpPr>
        <p:spPr/>
        <p:txBody>
          <a:bodyPr/>
          <a:lstStyle/>
          <a:p>
            <a:fld id="{8C2E478F-E849-4A8C-AF1F-CBCC78A7CBFA}" type="slidenum">
              <a:rPr lang="en-US" smtClean="0"/>
            </a:fld>
            <a:endParaRPr lang="en-US" dirty="0"/>
          </a:p>
        </p:txBody>
      </p:sp>
      <p:pic>
        <p:nvPicPr>
          <p:cNvPr id="14" name="Picture 13" descr="Icon&#10;&#10;Description automatically generated"/>
          <p:cNvPicPr>
            <a:picLocks noChangeAspect="1"/>
          </p:cNvPicPr>
          <p:nvPr/>
        </p:nvPicPr>
        <p:blipFill>
          <a:blip r:embed="rId1"/>
          <a:stretch>
            <a:fillRect/>
          </a:stretch>
        </p:blipFill>
        <p:spPr>
          <a:xfrm>
            <a:off x="1449755" y="2083887"/>
            <a:ext cx="3371290" cy="337129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14"/>
                                        </p:tgtEl>
                                      </p:cBhvr>
                                    </p:animEffect>
                                    <p:animScale>
                                      <p:cBhvr>
                                        <p:cTn id="7" dur="250" autoRev="1" fill="hold"/>
                                        <p:tgtEl>
                                          <p:spTgt spid="14"/>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animEffect transition="in" filter="fade">
                                      <p:cBhvr>
                                        <p:cTn id="15" dur="500"/>
                                        <p:tgtEl>
                                          <p:spTgt spid="9">
                                            <p:txEl>
                                              <p:pRg st="1" end="1"/>
                                            </p:txEl>
                                          </p:spTgt>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Effect transition="in" filter="fade">
                                      <p:cBhvr>
                                        <p:cTn id="19" dur="500"/>
                                        <p:tgtEl>
                                          <p:spTgt spid="9">
                                            <p:txEl>
                                              <p:pRg st="2" end="2"/>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par>
                          <p:cTn id="23" fill="hold">
                            <p:stCondLst>
                              <p:cond delay="1000"/>
                            </p:stCondLst>
                            <p:childTnLst>
                              <p:par>
                                <p:cTn id="24" presetID="10" presetClass="entr" presetSubtype="0" fill="hold" nodeType="afterEffect">
                                  <p:stCondLst>
                                    <p:cond delay="0"/>
                                  </p:stCondLst>
                                  <p:childTnLst>
                                    <p:set>
                                      <p:cBhvr>
                                        <p:cTn id="25" dur="1" fill="hold">
                                          <p:stCondLst>
                                            <p:cond delay="0"/>
                                          </p:stCondLst>
                                        </p:cTn>
                                        <p:tgtEl>
                                          <p:spTgt spid="9">
                                            <p:txEl>
                                              <p:pRg st="4" end="4"/>
                                            </p:txEl>
                                          </p:spTgt>
                                        </p:tgtEl>
                                        <p:attrNameLst>
                                          <p:attrName>style.visibility</p:attrName>
                                        </p:attrNameLst>
                                      </p:cBhvr>
                                      <p:to>
                                        <p:strVal val="visible"/>
                                      </p:to>
                                    </p:set>
                                    <p:animEffect transition="in" filter="fade">
                                      <p:cBhvr>
                                        <p:cTn id="26" dur="500"/>
                                        <p:tgtEl>
                                          <p:spTgt spid="9">
                                            <p:txEl>
                                              <p:pRg st="4" end="4"/>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9">
                                            <p:txEl>
                                              <p:pRg st="5" end="5"/>
                                            </p:txEl>
                                          </p:spTgt>
                                        </p:tgtEl>
                                        <p:attrNameLst>
                                          <p:attrName>style.visibility</p:attrName>
                                        </p:attrNameLst>
                                      </p:cBhvr>
                                      <p:to>
                                        <p:strVal val="visible"/>
                                      </p:to>
                                    </p:set>
                                    <p:animEffect transition="in" filter="fade">
                                      <p:cBhvr>
                                        <p:cTn id="29" dur="500"/>
                                        <p:tgtEl>
                                          <p:spTgt spid="9">
                                            <p:txEl>
                                              <p:pRg st="5" end="5"/>
                                            </p:txEl>
                                          </p:spTgt>
                                        </p:tgtEl>
                                      </p:cBhvr>
                                    </p:animEffect>
                                  </p:childTnLst>
                                </p:cTn>
                              </p:par>
                            </p:childTnLst>
                          </p:cTn>
                        </p:par>
                        <p:par>
                          <p:cTn id="30" fill="hold">
                            <p:stCondLst>
                              <p:cond delay="1500"/>
                            </p:stCondLst>
                            <p:childTnLst>
                              <p:par>
                                <p:cTn id="31" presetID="10" presetClass="entr" presetSubtype="0" fill="hold" nodeType="afterEffect">
                                  <p:stCondLst>
                                    <p:cond delay="0"/>
                                  </p:stCondLst>
                                  <p:childTnLst>
                                    <p:set>
                                      <p:cBhvr>
                                        <p:cTn id="32" dur="1" fill="hold">
                                          <p:stCondLst>
                                            <p:cond delay="0"/>
                                          </p:stCondLst>
                                        </p:cTn>
                                        <p:tgtEl>
                                          <p:spTgt spid="9">
                                            <p:txEl>
                                              <p:pRg st="6" end="6"/>
                                            </p:txEl>
                                          </p:spTgt>
                                        </p:tgtEl>
                                        <p:attrNameLst>
                                          <p:attrName>style.visibility</p:attrName>
                                        </p:attrNameLst>
                                      </p:cBhvr>
                                      <p:to>
                                        <p:strVal val="visible"/>
                                      </p:to>
                                    </p:set>
                                    <p:animEffect transition="in" filter="fade">
                                      <p:cBhvr>
                                        <p:cTn id="33" dur="500"/>
                                        <p:tgtEl>
                                          <p:spTgt spid="9">
                                            <p:txEl>
                                              <p:pRg st="6" end="6"/>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9">
                                            <p:txEl>
                                              <p:pRg st="7" end="7"/>
                                            </p:txEl>
                                          </p:spTgt>
                                        </p:tgtEl>
                                        <p:attrNameLst>
                                          <p:attrName>style.visibility</p:attrName>
                                        </p:attrNameLst>
                                      </p:cBhvr>
                                      <p:to>
                                        <p:strVal val="visible"/>
                                      </p:to>
                                    </p:set>
                                    <p:animEffect transition="in" filter="fade">
                                      <p:cBhvr>
                                        <p:cTn id="36" dur="500"/>
                                        <p:tgtEl>
                                          <p:spTgt spid="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815742" y="398662"/>
            <a:ext cx="8560514" cy="1038260"/>
          </a:xfrm>
        </p:spPr>
        <p:txBody>
          <a:bodyPr/>
          <a:lstStyle/>
          <a:p>
            <a:pPr algn="ctr"/>
            <a:r>
              <a:rPr lang="en-US" sz="4800" dirty="0"/>
              <a:t>Main kubectl commands</a:t>
            </a:r>
            <a:endParaRPr lang="en-US" sz="4800" dirty="0"/>
          </a:p>
        </p:txBody>
      </p:sp>
      <p:sp>
        <p:nvSpPr>
          <p:cNvPr id="4" name="Slide Number Placeholder 3"/>
          <p:cNvSpPr>
            <a:spLocks noGrp="1"/>
          </p:cNvSpPr>
          <p:nvPr>
            <p:ph type="sldNum" sz="quarter" idx="4"/>
          </p:nvPr>
        </p:nvSpPr>
        <p:spPr/>
        <p:txBody>
          <a:bodyPr/>
          <a:lstStyle/>
          <a:p>
            <a:fld id="{8C2E478F-E849-4A8C-AF1F-CBCC78A7CBFA}" type="slidenum">
              <a:rPr lang="en-US" smtClean="0"/>
            </a:fld>
            <a:endParaRPr lang="en-US" dirty="0"/>
          </a:p>
        </p:txBody>
      </p:sp>
      <p:sp>
        <p:nvSpPr>
          <p:cNvPr id="5" name="TextBox 4"/>
          <p:cNvSpPr txBox="1"/>
          <p:nvPr/>
        </p:nvSpPr>
        <p:spPr>
          <a:xfrm>
            <a:off x="7793057" y="2964563"/>
            <a:ext cx="3756212" cy="2062103"/>
          </a:xfrm>
          <a:prstGeom prst="rect">
            <a:avLst/>
          </a:prstGeom>
          <a:noFill/>
        </p:spPr>
        <p:txBody>
          <a:bodyPr wrap="square" rtlCol="0">
            <a:spAutoFit/>
          </a:bodyPr>
          <a:lstStyle/>
          <a:p>
            <a:pPr marL="285750" indent="-285750">
              <a:buFont typeface="Arial" panose="020B0604020202020204" pitchFamily="34" charset="0"/>
              <a:buChar char="•"/>
            </a:pPr>
            <a:r>
              <a:rPr lang="en-US" dirty="0">
                <a:cs typeface="Biome Light" panose="020B0303030204020804" pitchFamily="34" charset="0"/>
              </a:rPr>
              <a:t>Get status of nodes</a:t>
            </a:r>
            <a:endParaRPr lang="en-US" dirty="0">
              <a:cs typeface="Biome Light" panose="020B0303030204020804" pitchFamily="34" charset="0"/>
            </a:endParaRPr>
          </a:p>
          <a:p>
            <a:pPr marL="742950" lvl="1" indent="-285750">
              <a:buFont typeface="Arial" panose="020B0604020202020204" pitchFamily="34" charset="0"/>
              <a:buChar char="•"/>
            </a:pPr>
            <a:r>
              <a:rPr lang="en-US" sz="1400" dirty="0">
                <a:latin typeface="Biome Light" panose="020B0303030204020804" pitchFamily="34" charset="0"/>
                <a:cs typeface="Biome Light" panose="020B0303030204020804" pitchFamily="34" charset="0"/>
              </a:rPr>
              <a:t>kubectl get nodes</a:t>
            </a:r>
            <a:endParaRPr lang="en-US" sz="1400" dirty="0">
              <a:latin typeface="Biome Light" panose="020B0303030204020804" pitchFamily="34" charset="0"/>
              <a:cs typeface="Biome Light" panose="020B0303030204020804" pitchFamily="34" charset="0"/>
            </a:endParaRPr>
          </a:p>
          <a:p>
            <a:pPr marL="285750" indent="-285750">
              <a:buFont typeface="Arial" panose="020B0604020202020204" pitchFamily="34" charset="0"/>
              <a:buChar char="•"/>
            </a:pPr>
            <a:endParaRPr lang="en-US" dirty="0">
              <a:cs typeface="Biome Light" panose="020B0303030204020804" pitchFamily="34" charset="0"/>
            </a:endParaRPr>
          </a:p>
          <a:p>
            <a:pPr marL="285750" indent="-285750">
              <a:buFont typeface="Arial" panose="020B0604020202020204" pitchFamily="34" charset="0"/>
              <a:buChar char="•"/>
            </a:pPr>
            <a:r>
              <a:rPr lang="en-US" dirty="0">
                <a:cs typeface="Biome Light" panose="020B0303030204020804" pitchFamily="34" charset="0"/>
              </a:rPr>
              <a:t>Get status of pods</a:t>
            </a:r>
            <a:endParaRPr lang="en-US" dirty="0">
              <a:cs typeface="Biome Light" panose="020B0303030204020804" pitchFamily="34" charset="0"/>
            </a:endParaRPr>
          </a:p>
          <a:p>
            <a:pPr marL="742950" lvl="1" indent="-285750">
              <a:buFont typeface="Arial" panose="020B0604020202020204" pitchFamily="34" charset="0"/>
              <a:buChar char="•"/>
            </a:pPr>
            <a:r>
              <a:rPr lang="en-US" sz="1400" dirty="0">
                <a:latin typeface="Biome Light" panose="020B0303030204020804" pitchFamily="34" charset="0"/>
                <a:cs typeface="Biome Light" panose="020B0303030204020804" pitchFamily="34" charset="0"/>
              </a:rPr>
              <a:t>kubectl get pod</a:t>
            </a:r>
            <a:endParaRPr lang="en-US" sz="1400" dirty="0">
              <a:latin typeface="Biome Light" panose="020B0303030204020804" pitchFamily="34" charset="0"/>
              <a:cs typeface="Biome Light" panose="020B0303030204020804" pitchFamily="34" charset="0"/>
            </a:endParaRPr>
          </a:p>
          <a:p>
            <a:pPr marL="285750" indent="-285750">
              <a:buFont typeface="Arial" panose="020B0604020202020204" pitchFamily="34" charset="0"/>
              <a:buChar char="•"/>
            </a:pPr>
            <a:endParaRPr lang="en-US" sz="1400" dirty="0">
              <a:latin typeface="Biome Light" panose="020B0303030204020804" pitchFamily="34" charset="0"/>
              <a:cs typeface="Biome Light" panose="020B0303030204020804" pitchFamily="34" charset="0"/>
            </a:endParaRPr>
          </a:p>
          <a:p>
            <a:pPr marL="285750" indent="-285750">
              <a:buFont typeface="Arial" panose="020B0604020202020204" pitchFamily="34" charset="0"/>
              <a:buChar char="•"/>
            </a:pPr>
            <a:r>
              <a:rPr lang="en-US" dirty="0">
                <a:cs typeface="Biome Light" panose="020B0303030204020804" pitchFamily="34" charset="0"/>
              </a:rPr>
              <a:t>Get status of services</a:t>
            </a:r>
            <a:endParaRPr lang="en-US" dirty="0">
              <a:cs typeface="Biome Light" panose="020B0303030204020804" pitchFamily="34" charset="0"/>
            </a:endParaRPr>
          </a:p>
          <a:p>
            <a:pPr marL="742950" lvl="1" indent="-285750">
              <a:buFont typeface="Arial" panose="020B0604020202020204" pitchFamily="34" charset="0"/>
              <a:buChar char="•"/>
            </a:pPr>
            <a:r>
              <a:rPr lang="en-US" sz="1400" dirty="0">
                <a:latin typeface="Biome Light" panose="020B0303030204020804" pitchFamily="34" charset="0"/>
                <a:cs typeface="Biome Light" panose="020B0303030204020804" pitchFamily="34" charset="0"/>
              </a:rPr>
              <a:t>kubectl get services</a:t>
            </a:r>
            <a:endParaRPr lang="en-US" sz="1400" dirty="0">
              <a:latin typeface="Biome Light" panose="020B0303030204020804" pitchFamily="34" charset="0"/>
              <a:cs typeface="Biome Light" panose="020B0303030204020804" pitchFamily="34" charset="0"/>
            </a:endParaRPr>
          </a:p>
        </p:txBody>
      </p:sp>
      <p:pic>
        <p:nvPicPr>
          <p:cNvPr id="3" name="Picture 2"/>
          <p:cNvPicPr>
            <a:picLocks noChangeAspect="1"/>
          </p:cNvPicPr>
          <p:nvPr/>
        </p:nvPicPr>
        <p:blipFill>
          <a:blip r:embed="rId1"/>
          <a:stretch>
            <a:fillRect/>
          </a:stretch>
        </p:blipFill>
        <p:spPr>
          <a:xfrm>
            <a:off x="526190" y="2666878"/>
            <a:ext cx="5638800" cy="265747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815742" y="398662"/>
            <a:ext cx="8560514" cy="1038260"/>
          </a:xfrm>
        </p:spPr>
        <p:txBody>
          <a:bodyPr/>
          <a:lstStyle/>
          <a:p>
            <a:pPr algn="ctr"/>
            <a:r>
              <a:rPr lang="en-US" sz="4800" dirty="0"/>
              <a:t>Main kubectl commands</a:t>
            </a:r>
            <a:endParaRPr lang="en-US" sz="4800" dirty="0"/>
          </a:p>
        </p:txBody>
      </p:sp>
      <p:sp>
        <p:nvSpPr>
          <p:cNvPr id="4" name="Slide Number Placeholder 3"/>
          <p:cNvSpPr>
            <a:spLocks noGrp="1"/>
          </p:cNvSpPr>
          <p:nvPr>
            <p:ph type="sldNum" sz="quarter" idx="4"/>
          </p:nvPr>
        </p:nvSpPr>
        <p:spPr/>
        <p:txBody>
          <a:bodyPr/>
          <a:lstStyle/>
          <a:p>
            <a:fld id="{8C2E478F-E849-4A8C-AF1F-CBCC78A7CBFA}" type="slidenum">
              <a:rPr lang="en-US" smtClean="0"/>
            </a:fld>
            <a:endParaRPr lang="en-US" dirty="0"/>
          </a:p>
        </p:txBody>
      </p:sp>
      <p:sp>
        <p:nvSpPr>
          <p:cNvPr id="5" name="TextBox 4"/>
          <p:cNvSpPr txBox="1"/>
          <p:nvPr/>
        </p:nvSpPr>
        <p:spPr>
          <a:xfrm>
            <a:off x="7703410" y="2472120"/>
            <a:ext cx="3756212" cy="3046988"/>
          </a:xfrm>
          <a:prstGeom prst="rect">
            <a:avLst/>
          </a:prstGeom>
          <a:noFill/>
        </p:spPr>
        <p:txBody>
          <a:bodyPr wrap="square" rtlCol="0">
            <a:spAutoFit/>
          </a:bodyPr>
          <a:lstStyle/>
          <a:p>
            <a:pPr marL="285750" indent="-285750">
              <a:buFont typeface="Arial" panose="020B0604020202020204" pitchFamily="34" charset="0"/>
              <a:buChar char="•"/>
            </a:pPr>
            <a:r>
              <a:rPr lang="en-US" dirty="0">
                <a:cs typeface="Biome Light" panose="020B0303030204020804" pitchFamily="34" charset="0"/>
              </a:rPr>
              <a:t>Create deployment</a:t>
            </a:r>
            <a:endParaRPr lang="en-US" dirty="0">
              <a:cs typeface="Biome Light" panose="020B0303030204020804" pitchFamily="34" charset="0"/>
            </a:endParaRPr>
          </a:p>
          <a:p>
            <a:pPr marL="742950" lvl="1" indent="-285750">
              <a:buFont typeface="Arial" panose="020B0604020202020204" pitchFamily="34" charset="0"/>
              <a:buChar char="•"/>
            </a:pPr>
            <a:r>
              <a:rPr lang="en-US" sz="1400" dirty="0">
                <a:latin typeface="Biome Light" panose="020B0303030204020804" pitchFamily="34" charset="0"/>
                <a:cs typeface="Biome Light" panose="020B0303030204020804" pitchFamily="34" charset="0"/>
              </a:rPr>
              <a:t>kubectl create deployment nginx-deplnew –image=nginx</a:t>
            </a:r>
            <a:endParaRPr lang="en-US" sz="1400" dirty="0">
              <a:latin typeface="Biome Light" panose="020B0303030204020804" pitchFamily="34" charset="0"/>
              <a:cs typeface="Biome Light" panose="020B0303030204020804" pitchFamily="34" charset="0"/>
            </a:endParaRPr>
          </a:p>
          <a:p>
            <a:pPr marL="285750" indent="-285750">
              <a:buFont typeface="Arial" panose="020B0604020202020204" pitchFamily="34" charset="0"/>
              <a:buChar char="•"/>
            </a:pPr>
            <a:endParaRPr lang="en-US" dirty="0">
              <a:cs typeface="Biome Light" panose="020B0303030204020804" pitchFamily="34" charset="0"/>
            </a:endParaRPr>
          </a:p>
          <a:p>
            <a:pPr marL="285750" indent="-285750">
              <a:buFont typeface="Arial" panose="020B0604020202020204" pitchFamily="34" charset="0"/>
              <a:buChar char="•"/>
            </a:pPr>
            <a:r>
              <a:rPr lang="en-US" dirty="0">
                <a:cs typeface="Biome Light" panose="020B0303030204020804" pitchFamily="34" charset="0"/>
              </a:rPr>
              <a:t>Get status of deployments</a:t>
            </a:r>
            <a:endParaRPr lang="en-US" dirty="0">
              <a:cs typeface="Biome Light" panose="020B0303030204020804" pitchFamily="34" charset="0"/>
            </a:endParaRPr>
          </a:p>
          <a:p>
            <a:pPr marL="742950" lvl="1" indent="-285750">
              <a:buFont typeface="Arial" panose="020B0604020202020204" pitchFamily="34" charset="0"/>
              <a:buChar char="•"/>
            </a:pPr>
            <a:r>
              <a:rPr lang="en-US" sz="1400" dirty="0">
                <a:latin typeface="Biome Light" panose="020B0303030204020804" pitchFamily="34" charset="0"/>
                <a:cs typeface="Biome Light" panose="020B0303030204020804" pitchFamily="34" charset="0"/>
              </a:rPr>
              <a:t>kubectl get deployment</a:t>
            </a:r>
            <a:endParaRPr lang="en-US" sz="1400" dirty="0">
              <a:latin typeface="Biome Light" panose="020B0303030204020804" pitchFamily="34" charset="0"/>
              <a:cs typeface="Biome Light" panose="020B0303030204020804" pitchFamily="34" charset="0"/>
            </a:endParaRPr>
          </a:p>
          <a:p>
            <a:pPr marL="285750" indent="-285750">
              <a:buFont typeface="Arial" panose="020B0604020202020204" pitchFamily="34" charset="0"/>
              <a:buChar char="•"/>
            </a:pPr>
            <a:endParaRPr lang="en-US" sz="1400" dirty="0">
              <a:latin typeface="Biome Light" panose="020B0303030204020804" pitchFamily="34" charset="0"/>
              <a:cs typeface="Biome Light" panose="020B0303030204020804" pitchFamily="34" charset="0"/>
            </a:endParaRPr>
          </a:p>
          <a:p>
            <a:pPr marL="285750" indent="-285750">
              <a:buFont typeface="Arial" panose="020B0604020202020204" pitchFamily="34" charset="0"/>
              <a:buChar char="•"/>
            </a:pPr>
            <a:r>
              <a:rPr lang="en-US" dirty="0">
                <a:cs typeface="Biome Light" panose="020B0303030204020804" pitchFamily="34" charset="0"/>
              </a:rPr>
              <a:t>Get status of pods</a:t>
            </a:r>
            <a:endParaRPr lang="en-US" dirty="0">
              <a:cs typeface="Biome Light" panose="020B0303030204020804" pitchFamily="34" charset="0"/>
            </a:endParaRPr>
          </a:p>
          <a:p>
            <a:pPr marL="742950" lvl="1" indent="-285750">
              <a:buFont typeface="Arial" panose="020B0604020202020204" pitchFamily="34" charset="0"/>
              <a:buChar char="•"/>
            </a:pPr>
            <a:r>
              <a:rPr lang="en-US" sz="1400" dirty="0">
                <a:latin typeface="Biome Light" panose="020B0303030204020804" pitchFamily="34" charset="0"/>
                <a:cs typeface="Biome Light" panose="020B0303030204020804" pitchFamily="34" charset="0"/>
              </a:rPr>
              <a:t>kubectl get pod</a:t>
            </a:r>
            <a:endParaRPr lang="en-US" sz="1400" dirty="0">
              <a:latin typeface="Biome Light" panose="020B0303030204020804" pitchFamily="34" charset="0"/>
              <a:cs typeface="Biome Light" panose="020B0303030204020804" pitchFamily="34" charset="0"/>
            </a:endParaRPr>
          </a:p>
          <a:p>
            <a:pPr marL="285750" indent="-285750">
              <a:buFont typeface="Arial" panose="020B0604020202020204" pitchFamily="34" charset="0"/>
              <a:buChar char="•"/>
            </a:pPr>
            <a:endParaRPr lang="en-US" sz="1400" dirty="0">
              <a:latin typeface="Biome Light" panose="020B0303030204020804" pitchFamily="34" charset="0"/>
              <a:cs typeface="Biome Light" panose="020B0303030204020804" pitchFamily="34" charset="0"/>
            </a:endParaRPr>
          </a:p>
          <a:p>
            <a:pPr marL="285750" indent="-285750">
              <a:buFont typeface="Arial" panose="020B0604020202020204" pitchFamily="34" charset="0"/>
              <a:buChar char="•"/>
            </a:pPr>
            <a:r>
              <a:rPr lang="en-US" dirty="0">
                <a:cs typeface="Biome Light" panose="020B0303030204020804" pitchFamily="34" charset="0"/>
              </a:rPr>
              <a:t>Get status of replicaset</a:t>
            </a:r>
            <a:endParaRPr lang="en-US" dirty="0">
              <a:cs typeface="Biome Light" panose="020B0303030204020804" pitchFamily="34" charset="0"/>
            </a:endParaRPr>
          </a:p>
          <a:p>
            <a:pPr marL="742950" lvl="1" indent="-285750">
              <a:buFont typeface="Arial" panose="020B0604020202020204" pitchFamily="34" charset="0"/>
              <a:buChar char="•"/>
            </a:pPr>
            <a:r>
              <a:rPr lang="en-US" sz="1400" dirty="0">
                <a:latin typeface="Biome Light" panose="020B0303030204020804" pitchFamily="34" charset="0"/>
                <a:cs typeface="Biome Light" panose="020B0303030204020804" pitchFamily="34" charset="0"/>
              </a:rPr>
              <a:t>kubectl get replicaset</a:t>
            </a:r>
            <a:endParaRPr lang="en-US" sz="1400" dirty="0">
              <a:latin typeface="Biome Light" panose="020B0303030204020804" pitchFamily="34" charset="0"/>
              <a:cs typeface="Biome Light" panose="020B0303030204020804" pitchFamily="34" charset="0"/>
            </a:endParaRPr>
          </a:p>
        </p:txBody>
      </p:sp>
      <p:pic>
        <p:nvPicPr>
          <p:cNvPr id="6" name="Picture 5"/>
          <p:cNvPicPr>
            <a:picLocks noChangeAspect="1"/>
          </p:cNvPicPr>
          <p:nvPr/>
        </p:nvPicPr>
        <p:blipFill>
          <a:blip r:embed="rId1"/>
          <a:stretch>
            <a:fillRect/>
          </a:stretch>
        </p:blipFill>
        <p:spPr>
          <a:xfrm>
            <a:off x="1020576" y="2081089"/>
            <a:ext cx="5991225" cy="382905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815742" y="398662"/>
            <a:ext cx="8560514" cy="1038260"/>
          </a:xfrm>
        </p:spPr>
        <p:txBody>
          <a:bodyPr/>
          <a:lstStyle/>
          <a:p>
            <a:pPr algn="ctr"/>
            <a:r>
              <a:rPr lang="en-US" sz="4800" dirty="0"/>
              <a:t>Main kubectl commands</a:t>
            </a:r>
            <a:endParaRPr lang="en-US" sz="4800" dirty="0"/>
          </a:p>
        </p:txBody>
      </p:sp>
      <p:sp>
        <p:nvSpPr>
          <p:cNvPr id="4" name="Slide Number Placeholder 3"/>
          <p:cNvSpPr>
            <a:spLocks noGrp="1"/>
          </p:cNvSpPr>
          <p:nvPr>
            <p:ph type="sldNum" sz="quarter" idx="4"/>
          </p:nvPr>
        </p:nvSpPr>
        <p:spPr/>
        <p:txBody>
          <a:bodyPr/>
          <a:lstStyle/>
          <a:p>
            <a:fld id="{8C2E478F-E849-4A8C-AF1F-CBCC78A7CBFA}" type="slidenum">
              <a:rPr lang="en-US" smtClean="0"/>
            </a:fld>
            <a:endParaRPr lang="en-US" dirty="0"/>
          </a:p>
        </p:txBody>
      </p:sp>
      <p:sp>
        <p:nvSpPr>
          <p:cNvPr id="5" name="TextBox 4"/>
          <p:cNvSpPr txBox="1"/>
          <p:nvPr/>
        </p:nvSpPr>
        <p:spPr>
          <a:xfrm>
            <a:off x="7703410" y="2472120"/>
            <a:ext cx="3756212" cy="3016210"/>
          </a:xfrm>
          <a:prstGeom prst="rect">
            <a:avLst/>
          </a:prstGeom>
          <a:noFill/>
        </p:spPr>
        <p:txBody>
          <a:bodyPr wrap="square" rtlCol="0">
            <a:spAutoFit/>
          </a:bodyPr>
          <a:lstStyle/>
          <a:p>
            <a:pPr marL="285750" indent="-285750">
              <a:buFont typeface="Arial" panose="020B0604020202020204" pitchFamily="34" charset="0"/>
              <a:buChar char="•"/>
            </a:pPr>
            <a:r>
              <a:rPr lang="en-US" dirty="0">
                <a:cs typeface="Biome Light" panose="020B0303030204020804" pitchFamily="34" charset="0"/>
              </a:rPr>
              <a:t>Edit a deployment</a:t>
            </a:r>
            <a:endParaRPr lang="en-US" dirty="0">
              <a:cs typeface="Biome Light" panose="020B0303030204020804" pitchFamily="34" charset="0"/>
            </a:endParaRPr>
          </a:p>
          <a:p>
            <a:pPr marL="742950" lvl="1" indent="-285750">
              <a:buFont typeface="Arial" panose="020B0604020202020204" pitchFamily="34" charset="0"/>
              <a:buChar char="•"/>
            </a:pPr>
            <a:r>
              <a:rPr lang="en-US" sz="1400" dirty="0">
                <a:latin typeface="Biome Light" panose="020B0303030204020804" pitchFamily="34" charset="0"/>
                <a:cs typeface="Biome Light" panose="020B0303030204020804" pitchFamily="34" charset="0"/>
              </a:rPr>
              <a:t>kubectl edit deployment nginx-deplnew</a:t>
            </a:r>
            <a:endParaRPr lang="en-US" sz="1400" dirty="0">
              <a:latin typeface="Biome Light" panose="020B0303030204020804" pitchFamily="34" charset="0"/>
              <a:cs typeface="Biome Light" panose="020B0303030204020804" pitchFamily="34" charset="0"/>
            </a:endParaRPr>
          </a:p>
          <a:p>
            <a:pPr marL="742950" lvl="1" indent="-285750">
              <a:buFont typeface="Arial" panose="020B0604020202020204" pitchFamily="34" charset="0"/>
              <a:buChar char="•"/>
            </a:pPr>
            <a:r>
              <a:rPr lang="en-US" sz="1600" b="1" dirty="0">
                <a:cs typeface="Biome Light" panose="020B0303030204020804" pitchFamily="34" charset="0"/>
              </a:rPr>
              <a:t>Auto-generated configuration file with default values opens.</a:t>
            </a:r>
            <a:endParaRPr lang="en-US" sz="1600" b="1" dirty="0">
              <a:cs typeface="Biome Light" panose="020B0303030204020804" pitchFamily="34" charset="0"/>
            </a:endParaRPr>
          </a:p>
          <a:p>
            <a:pPr marL="742950" lvl="1" indent="-285750">
              <a:buFont typeface="Arial" panose="020B0604020202020204" pitchFamily="34" charset="0"/>
              <a:buChar char="•"/>
            </a:pPr>
            <a:r>
              <a:rPr lang="en-US" sz="1600" b="1" dirty="0">
                <a:cs typeface="Biome Light" panose="020B0303030204020804" pitchFamily="34" charset="0"/>
              </a:rPr>
              <a:t>Make changes</a:t>
            </a:r>
            <a:endParaRPr lang="en-US" sz="1600" b="1" dirty="0">
              <a:cs typeface="Biome Light" panose="020B0303030204020804" pitchFamily="34" charset="0"/>
            </a:endParaRPr>
          </a:p>
          <a:p>
            <a:pPr marL="742950" lvl="1" indent="-285750">
              <a:buFont typeface="Arial" panose="020B0604020202020204" pitchFamily="34" charset="0"/>
              <a:buChar char="•"/>
            </a:pPr>
            <a:r>
              <a:rPr lang="en-US" sz="1600" b="1" dirty="0">
                <a:cs typeface="Biome Light" panose="020B0303030204020804" pitchFamily="34" charset="0"/>
              </a:rPr>
              <a:t>Save and close the file</a:t>
            </a:r>
            <a:endParaRPr lang="en-US" sz="1600" b="1" dirty="0">
              <a:cs typeface="Biome Light" panose="020B0303030204020804" pitchFamily="34" charset="0"/>
            </a:endParaRPr>
          </a:p>
          <a:p>
            <a:pPr marL="285750" indent="-285750">
              <a:buFont typeface="Arial" panose="020B0604020202020204" pitchFamily="34" charset="0"/>
              <a:buChar char="•"/>
            </a:pPr>
            <a:endParaRPr lang="en-US" sz="1400" b="1" dirty="0">
              <a:latin typeface="Biome Light" panose="020B0303030204020804" pitchFamily="34" charset="0"/>
              <a:cs typeface="Biome Light" panose="020B0303030204020804" pitchFamily="34" charset="0"/>
            </a:endParaRPr>
          </a:p>
          <a:p>
            <a:pPr marL="285750" indent="-285750">
              <a:buFont typeface="Arial" panose="020B0604020202020204" pitchFamily="34" charset="0"/>
              <a:buChar char="•"/>
            </a:pPr>
            <a:r>
              <a:rPr lang="en-US" b="1" dirty="0">
                <a:cs typeface="Biome Light" panose="020B0303030204020804" pitchFamily="34" charset="0"/>
              </a:rPr>
              <a:t>Result</a:t>
            </a:r>
            <a:endParaRPr lang="en-US" b="1" dirty="0">
              <a:cs typeface="Biome Light" panose="020B0303030204020804" pitchFamily="34" charset="0"/>
            </a:endParaRPr>
          </a:p>
          <a:p>
            <a:pPr marL="742950" lvl="1" indent="-285750">
              <a:buFont typeface="Arial" panose="020B0604020202020204" pitchFamily="34" charset="0"/>
              <a:buChar char="•"/>
            </a:pPr>
            <a:r>
              <a:rPr lang="en-US" sz="1600" dirty="0">
                <a:cs typeface="Biome Light" panose="020B0303030204020804" pitchFamily="34" charset="0"/>
              </a:rPr>
              <a:t>Old pod terminates.</a:t>
            </a:r>
            <a:endParaRPr lang="en-US" sz="1600" dirty="0">
              <a:cs typeface="Biome Light" panose="020B0303030204020804" pitchFamily="34" charset="0"/>
            </a:endParaRPr>
          </a:p>
          <a:p>
            <a:pPr marL="742950" lvl="1" indent="-285750">
              <a:buFont typeface="Arial" panose="020B0604020202020204" pitchFamily="34" charset="0"/>
              <a:buChar char="•"/>
            </a:pPr>
            <a:r>
              <a:rPr lang="en-US" sz="1600" dirty="0">
                <a:cs typeface="Biome Light" panose="020B0303030204020804" pitchFamily="34" charset="0"/>
              </a:rPr>
              <a:t>New pod with different id starts running.</a:t>
            </a:r>
            <a:endParaRPr lang="en-US" sz="1600" dirty="0">
              <a:cs typeface="Biome Light" panose="020B0303030204020804" pitchFamily="34" charset="0"/>
            </a:endParaRPr>
          </a:p>
        </p:txBody>
      </p:sp>
      <p:pic>
        <p:nvPicPr>
          <p:cNvPr id="3" name="Picture 2"/>
          <p:cNvPicPr>
            <a:picLocks noChangeAspect="1"/>
          </p:cNvPicPr>
          <p:nvPr/>
        </p:nvPicPr>
        <p:blipFill>
          <a:blip r:embed="rId1"/>
          <a:stretch>
            <a:fillRect/>
          </a:stretch>
        </p:blipFill>
        <p:spPr>
          <a:xfrm>
            <a:off x="894509" y="2394312"/>
            <a:ext cx="6010275" cy="317182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815742" y="398662"/>
            <a:ext cx="8560514" cy="1038260"/>
          </a:xfrm>
        </p:spPr>
        <p:txBody>
          <a:bodyPr/>
          <a:lstStyle/>
          <a:p>
            <a:pPr algn="ctr"/>
            <a:r>
              <a:rPr lang="en-US" sz="4800" dirty="0"/>
              <a:t>Main kubectl commands</a:t>
            </a:r>
            <a:endParaRPr lang="en-US" sz="4800" dirty="0"/>
          </a:p>
        </p:txBody>
      </p:sp>
      <p:sp>
        <p:nvSpPr>
          <p:cNvPr id="4" name="Slide Number Placeholder 3"/>
          <p:cNvSpPr>
            <a:spLocks noGrp="1"/>
          </p:cNvSpPr>
          <p:nvPr>
            <p:ph type="sldNum" sz="quarter" idx="4"/>
          </p:nvPr>
        </p:nvSpPr>
        <p:spPr/>
        <p:txBody>
          <a:bodyPr/>
          <a:lstStyle/>
          <a:p>
            <a:fld id="{8C2E478F-E849-4A8C-AF1F-CBCC78A7CBFA}" type="slidenum">
              <a:rPr lang="en-US" smtClean="0"/>
            </a:fld>
            <a:endParaRPr lang="en-US" dirty="0"/>
          </a:p>
        </p:txBody>
      </p:sp>
      <p:sp>
        <p:nvSpPr>
          <p:cNvPr id="5" name="TextBox 4"/>
          <p:cNvSpPr txBox="1"/>
          <p:nvPr/>
        </p:nvSpPr>
        <p:spPr>
          <a:xfrm>
            <a:off x="7793057" y="3595503"/>
            <a:ext cx="3756212" cy="769441"/>
          </a:xfrm>
          <a:prstGeom prst="rect">
            <a:avLst/>
          </a:prstGeom>
          <a:noFill/>
        </p:spPr>
        <p:txBody>
          <a:bodyPr wrap="square" rtlCol="0">
            <a:spAutoFit/>
          </a:bodyPr>
          <a:lstStyle/>
          <a:p>
            <a:pPr marL="285750" indent="-285750">
              <a:buFont typeface="Arial" panose="020B0604020202020204" pitchFamily="34" charset="0"/>
              <a:buChar char="•"/>
            </a:pPr>
            <a:r>
              <a:rPr lang="en-US" sz="1600" dirty="0">
                <a:cs typeface="Biome Light" panose="020B0303030204020804" pitchFamily="34" charset="0"/>
              </a:rPr>
              <a:t>Debug pods by checking logs</a:t>
            </a:r>
            <a:endParaRPr lang="en-US" sz="1600" dirty="0">
              <a:cs typeface="Biome Light" panose="020B0303030204020804" pitchFamily="34" charset="0"/>
            </a:endParaRPr>
          </a:p>
          <a:p>
            <a:pPr marL="742950" lvl="1" indent="-285750">
              <a:buFont typeface="Arial" panose="020B0604020202020204" pitchFamily="34" charset="0"/>
              <a:buChar char="•"/>
            </a:pPr>
            <a:r>
              <a:rPr lang="en-US" sz="1400" dirty="0">
                <a:latin typeface="Biome Light" panose="020B0303030204020804" pitchFamily="34" charset="0"/>
                <a:cs typeface="Biome Light" panose="020B0303030204020804" pitchFamily="34" charset="0"/>
              </a:rPr>
              <a:t>kubectl logs mongo-depl-5fd6b7d4b4-q9nrv</a:t>
            </a:r>
            <a:endParaRPr lang="en-US" sz="1400" dirty="0">
              <a:latin typeface="Biome Light" panose="020B0303030204020804" pitchFamily="34" charset="0"/>
              <a:cs typeface="Biome Light" panose="020B0303030204020804" pitchFamily="34" charset="0"/>
            </a:endParaRPr>
          </a:p>
        </p:txBody>
      </p:sp>
      <p:pic>
        <p:nvPicPr>
          <p:cNvPr id="9" name="Picture 8"/>
          <p:cNvPicPr>
            <a:picLocks noChangeAspect="1"/>
          </p:cNvPicPr>
          <p:nvPr/>
        </p:nvPicPr>
        <p:blipFill>
          <a:blip r:embed="rId1"/>
          <a:stretch>
            <a:fillRect/>
          </a:stretch>
        </p:blipFill>
        <p:spPr>
          <a:xfrm>
            <a:off x="367553" y="2254459"/>
            <a:ext cx="7016287" cy="3451531"/>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815742" y="398662"/>
            <a:ext cx="8560514" cy="1038260"/>
          </a:xfrm>
        </p:spPr>
        <p:txBody>
          <a:bodyPr/>
          <a:lstStyle/>
          <a:p>
            <a:pPr algn="ctr"/>
            <a:r>
              <a:rPr lang="en-US" sz="4800" dirty="0"/>
              <a:t>Main kubectl commands</a:t>
            </a:r>
            <a:endParaRPr lang="en-US" sz="4800" dirty="0"/>
          </a:p>
        </p:txBody>
      </p:sp>
      <p:sp>
        <p:nvSpPr>
          <p:cNvPr id="4" name="Slide Number Placeholder 3"/>
          <p:cNvSpPr>
            <a:spLocks noGrp="1"/>
          </p:cNvSpPr>
          <p:nvPr>
            <p:ph type="sldNum" sz="quarter" idx="4"/>
          </p:nvPr>
        </p:nvSpPr>
        <p:spPr/>
        <p:txBody>
          <a:bodyPr/>
          <a:lstStyle/>
          <a:p>
            <a:fld id="{8C2E478F-E849-4A8C-AF1F-CBCC78A7CBFA}" type="slidenum">
              <a:rPr lang="en-US" smtClean="0"/>
            </a:fld>
            <a:endParaRPr lang="en-US" dirty="0"/>
          </a:p>
        </p:txBody>
      </p:sp>
      <p:sp>
        <p:nvSpPr>
          <p:cNvPr id="5" name="TextBox 4"/>
          <p:cNvSpPr txBox="1"/>
          <p:nvPr/>
        </p:nvSpPr>
        <p:spPr>
          <a:xfrm>
            <a:off x="7793057" y="3595503"/>
            <a:ext cx="3756212" cy="1015663"/>
          </a:xfrm>
          <a:prstGeom prst="rect">
            <a:avLst/>
          </a:prstGeom>
          <a:noFill/>
        </p:spPr>
        <p:txBody>
          <a:bodyPr wrap="square" rtlCol="0">
            <a:spAutoFit/>
          </a:bodyPr>
          <a:lstStyle/>
          <a:p>
            <a:pPr marL="285750" indent="-285750">
              <a:buFont typeface="Arial" panose="020B0604020202020204" pitchFamily="34" charset="0"/>
              <a:buChar char="•"/>
            </a:pPr>
            <a:r>
              <a:rPr lang="en-US" sz="1600" dirty="0">
                <a:cs typeface="Biome Light" panose="020B0303030204020804" pitchFamily="34" charset="0"/>
              </a:rPr>
              <a:t>Debug pods by starting interactive guest terminal of the application</a:t>
            </a:r>
            <a:endParaRPr lang="en-US" sz="1600" dirty="0">
              <a:cs typeface="Biome Light" panose="020B0303030204020804" pitchFamily="34" charset="0"/>
            </a:endParaRPr>
          </a:p>
          <a:p>
            <a:pPr marL="742950" lvl="1" indent="-285750">
              <a:buFont typeface="Arial" panose="020B0604020202020204" pitchFamily="34" charset="0"/>
              <a:buChar char="•"/>
            </a:pPr>
            <a:r>
              <a:rPr lang="en-US" sz="1400" dirty="0">
                <a:latin typeface="Biome Light" panose="020B0303030204020804" pitchFamily="34" charset="0"/>
                <a:cs typeface="Biome Light" panose="020B0303030204020804" pitchFamily="34" charset="0"/>
              </a:rPr>
              <a:t>kubectl exec –it mongo-depl-5fd6b7d4b4-q9nrv – bin/bash</a:t>
            </a:r>
            <a:endParaRPr lang="en-US" sz="1400" dirty="0">
              <a:latin typeface="Biome Light" panose="020B0303030204020804" pitchFamily="34" charset="0"/>
              <a:cs typeface="Biome Light" panose="020B0303030204020804" pitchFamily="34" charset="0"/>
            </a:endParaRPr>
          </a:p>
        </p:txBody>
      </p:sp>
      <p:pic>
        <p:nvPicPr>
          <p:cNvPr id="3" name="Picture 2"/>
          <p:cNvPicPr>
            <a:picLocks noChangeAspect="1"/>
          </p:cNvPicPr>
          <p:nvPr/>
        </p:nvPicPr>
        <p:blipFill>
          <a:blip r:embed="rId1"/>
          <a:stretch>
            <a:fillRect/>
          </a:stretch>
        </p:blipFill>
        <p:spPr>
          <a:xfrm>
            <a:off x="446834" y="2679346"/>
            <a:ext cx="7210425" cy="284797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815742" y="398662"/>
            <a:ext cx="8560514" cy="1038260"/>
          </a:xfrm>
        </p:spPr>
        <p:txBody>
          <a:bodyPr/>
          <a:lstStyle/>
          <a:p>
            <a:pPr algn="ctr"/>
            <a:r>
              <a:rPr lang="en-US" sz="4800" dirty="0"/>
              <a:t>Main kubectl commands</a:t>
            </a:r>
            <a:endParaRPr lang="en-US" sz="4800" dirty="0"/>
          </a:p>
        </p:txBody>
      </p:sp>
      <p:sp>
        <p:nvSpPr>
          <p:cNvPr id="4" name="Slide Number Placeholder 3"/>
          <p:cNvSpPr>
            <a:spLocks noGrp="1"/>
          </p:cNvSpPr>
          <p:nvPr>
            <p:ph type="sldNum" sz="quarter" idx="4"/>
          </p:nvPr>
        </p:nvSpPr>
        <p:spPr/>
        <p:txBody>
          <a:bodyPr/>
          <a:lstStyle/>
          <a:p>
            <a:fld id="{8C2E478F-E849-4A8C-AF1F-CBCC78A7CBFA}" type="slidenum">
              <a:rPr lang="en-US" smtClean="0"/>
            </a:fld>
            <a:endParaRPr lang="en-US" dirty="0"/>
          </a:p>
        </p:txBody>
      </p:sp>
      <p:sp>
        <p:nvSpPr>
          <p:cNvPr id="5" name="TextBox 4"/>
          <p:cNvSpPr txBox="1"/>
          <p:nvPr/>
        </p:nvSpPr>
        <p:spPr>
          <a:xfrm>
            <a:off x="7793057" y="3595503"/>
            <a:ext cx="3756212" cy="800219"/>
          </a:xfrm>
          <a:prstGeom prst="rect">
            <a:avLst/>
          </a:prstGeom>
          <a:noFill/>
        </p:spPr>
        <p:txBody>
          <a:bodyPr wrap="square" rtlCol="0">
            <a:spAutoFit/>
          </a:bodyPr>
          <a:lstStyle/>
          <a:p>
            <a:pPr marL="285750" indent="-285750">
              <a:buFont typeface="Arial" panose="020B0604020202020204" pitchFamily="34" charset="0"/>
              <a:buChar char="•"/>
            </a:pPr>
            <a:r>
              <a:rPr lang="en-US" dirty="0">
                <a:cs typeface="Biome Light" panose="020B0303030204020804" pitchFamily="34" charset="0"/>
              </a:rPr>
              <a:t>Delete deployment</a:t>
            </a:r>
            <a:endParaRPr lang="en-US" dirty="0">
              <a:cs typeface="Biome Light" panose="020B0303030204020804" pitchFamily="34" charset="0"/>
            </a:endParaRPr>
          </a:p>
          <a:p>
            <a:pPr marL="742950" lvl="1" indent="-285750">
              <a:buFont typeface="Arial" panose="020B0604020202020204" pitchFamily="34" charset="0"/>
              <a:buChar char="•"/>
            </a:pPr>
            <a:r>
              <a:rPr lang="en-US" sz="1400" dirty="0">
                <a:latin typeface="Biome Light" panose="020B0303030204020804" pitchFamily="34" charset="0"/>
                <a:cs typeface="Biome Light" panose="020B0303030204020804" pitchFamily="34" charset="0"/>
              </a:rPr>
              <a:t>kubectl delete deployment mongo-depl</a:t>
            </a:r>
            <a:endParaRPr lang="en-US" sz="1400" dirty="0">
              <a:latin typeface="Biome Light" panose="020B0303030204020804" pitchFamily="34" charset="0"/>
              <a:cs typeface="Biome Light" panose="020B0303030204020804" pitchFamily="34" charset="0"/>
            </a:endParaRPr>
          </a:p>
        </p:txBody>
      </p:sp>
      <p:pic>
        <p:nvPicPr>
          <p:cNvPr id="6" name="Picture 5"/>
          <p:cNvPicPr>
            <a:picLocks noChangeAspect="1"/>
          </p:cNvPicPr>
          <p:nvPr/>
        </p:nvPicPr>
        <p:blipFill>
          <a:blip r:embed="rId1"/>
          <a:stretch>
            <a:fillRect/>
          </a:stretch>
        </p:blipFill>
        <p:spPr>
          <a:xfrm>
            <a:off x="1815742" y="1828707"/>
            <a:ext cx="4053791" cy="4549254"/>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815742" y="398662"/>
            <a:ext cx="8560514" cy="1038260"/>
          </a:xfrm>
        </p:spPr>
        <p:txBody>
          <a:bodyPr/>
          <a:lstStyle/>
          <a:p>
            <a:pPr algn="ctr"/>
            <a:r>
              <a:rPr lang="en-US" sz="4800" dirty="0"/>
              <a:t>Main kubectl commands</a:t>
            </a:r>
            <a:endParaRPr lang="en-US" sz="4800" dirty="0"/>
          </a:p>
        </p:txBody>
      </p:sp>
      <p:sp>
        <p:nvSpPr>
          <p:cNvPr id="4" name="Slide Number Placeholder 3"/>
          <p:cNvSpPr>
            <a:spLocks noGrp="1"/>
          </p:cNvSpPr>
          <p:nvPr>
            <p:ph type="sldNum" sz="quarter" idx="4"/>
          </p:nvPr>
        </p:nvSpPr>
        <p:spPr/>
        <p:txBody>
          <a:bodyPr/>
          <a:lstStyle/>
          <a:p>
            <a:fld id="{8C2E478F-E849-4A8C-AF1F-CBCC78A7CBFA}" type="slidenum">
              <a:rPr lang="en-US" smtClean="0"/>
            </a:fld>
            <a:endParaRPr lang="en-US" dirty="0"/>
          </a:p>
        </p:txBody>
      </p:sp>
      <p:sp>
        <p:nvSpPr>
          <p:cNvPr id="5" name="TextBox 4"/>
          <p:cNvSpPr txBox="1"/>
          <p:nvPr/>
        </p:nvSpPr>
        <p:spPr>
          <a:xfrm>
            <a:off x="7793057" y="3595503"/>
            <a:ext cx="3756212" cy="1569660"/>
          </a:xfrm>
          <a:prstGeom prst="rect">
            <a:avLst/>
          </a:prstGeom>
          <a:noFill/>
        </p:spPr>
        <p:txBody>
          <a:bodyPr wrap="square" rtlCol="0">
            <a:spAutoFit/>
          </a:bodyPr>
          <a:lstStyle/>
          <a:p>
            <a:pPr marL="285750" indent="-285750">
              <a:buFont typeface="Arial" panose="020B0604020202020204" pitchFamily="34" charset="0"/>
              <a:buChar char="•"/>
            </a:pPr>
            <a:r>
              <a:rPr lang="en-US" dirty="0">
                <a:cs typeface="Biome Light" panose="020B0303030204020804" pitchFamily="34" charset="0"/>
              </a:rPr>
              <a:t>Apply configuration to a deployment using a simple configuration YAML file.</a:t>
            </a:r>
            <a:endParaRPr lang="en-US" dirty="0">
              <a:cs typeface="Biome Light" panose="020B0303030204020804" pitchFamily="34" charset="0"/>
            </a:endParaRPr>
          </a:p>
          <a:p>
            <a:pPr marL="742950" lvl="1" indent="-285750">
              <a:buFont typeface="Arial" panose="020B0604020202020204" pitchFamily="34" charset="0"/>
              <a:buChar char="•"/>
            </a:pPr>
            <a:r>
              <a:rPr lang="en-US" sz="1400" dirty="0">
                <a:latin typeface="Biome Light" panose="020B0303030204020804" pitchFamily="34" charset="0"/>
                <a:cs typeface="Biome Light" panose="020B0303030204020804" pitchFamily="34" charset="0"/>
              </a:rPr>
              <a:t>kubectl apply –f "C:\My Work\Accenture\KubernetesTraining\nginx-deployment.yaml"</a:t>
            </a:r>
            <a:endParaRPr lang="en-US" sz="1400" dirty="0">
              <a:latin typeface="Biome Light" panose="020B0303030204020804" pitchFamily="34" charset="0"/>
              <a:cs typeface="Biome Light" panose="020B0303030204020804" pitchFamily="34" charset="0"/>
            </a:endParaRPr>
          </a:p>
        </p:txBody>
      </p:sp>
      <p:pic>
        <p:nvPicPr>
          <p:cNvPr id="3" name="Picture 2"/>
          <p:cNvPicPr>
            <a:picLocks noChangeAspect="1"/>
          </p:cNvPicPr>
          <p:nvPr/>
        </p:nvPicPr>
        <p:blipFill>
          <a:blip r:embed="rId1"/>
          <a:stretch>
            <a:fillRect/>
          </a:stretch>
        </p:blipFill>
        <p:spPr>
          <a:xfrm>
            <a:off x="642731" y="2088752"/>
            <a:ext cx="6612591" cy="4152273"/>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815742" y="398662"/>
            <a:ext cx="8560514" cy="1038260"/>
          </a:xfrm>
        </p:spPr>
        <p:txBody>
          <a:bodyPr/>
          <a:lstStyle/>
          <a:p>
            <a:pPr algn="ctr"/>
            <a:r>
              <a:rPr lang="en-US" sz="4800" dirty="0"/>
              <a:t>Main kubectl commands</a:t>
            </a:r>
            <a:endParaRPr lang="en-US" sz="4800" dirty="0"/>
          </a:p>
        </p:txBody>
      </p:sp>
      <p:sp>
        <p:nvSpPr>
          <p:cNvPr id="4" name="Slide Number Placeholder 3"/>
          <p:cNvSpPr>
            <a:spLocks noGrp="1"/>
          </p:cNvSpPr>
          <p:nvPr>
            <p:ph type="sldNum" sz="quarter" idx="4"/>
          </p:nvPr>
        </p:nvSpPr>
        <p:spPr/>
        <p:txBody>
          <a:bodyPr/>
          <a:lstStyle/>
          <a:p>
            <a:fld id="{8C2E478F-E849-4A8C-AF1F-CBCC78A7CBFA}" type="slidenum">
              <a:rPr lang="en-US" smtClean="0"/>
            </a:fld>
            <a:endParaRPr lang="en-US" dirty="0"/>
          </a:p>
        </p:txBody>
      </p:sp>
      <p:sp>
        <p:nvSpPr>
          <p:cNvPr id="5" name="TextBox 4"/>
          <p:cNvSpPr txBox="1"/>
          <p:nvPr/>
        </p:nvSpPr>
        <p:spPr>
          <a:xfrm>
            <a:off x="7793057" y="2902419"/>
            <a:ext cx="3756212" cy="1938992"/>
          </a:xfrm>
          <a:prstGeom prst="rect">
            <a:avLst/>
          </a:prstGeom>
          <a:noFill/>
        </p:spPr>
        <p:txBody>
          <a:bodyPr wrap="square" rtlCol="0">
            <a:spAutoFit/>
          </a:bodyPr>
          <a:lstStyle/>
          <a:p>
            <a:pPr marL="285750" indent="-285750">
              <a:buFont typeface="Arial" panose="020B0604020202020204" pitchFamily="34" charset="0"/>
              <a:buChar char="•"/>
            </a:pPr>
            <a:r>
              <a:rPr lang="en-US" dirty="0">
                <a:cs typeface="Biome Light" panose="020B0303030204020804" pitchFamily="34" charset="0"/>
              </a:rPr>
              <a:t>Create a service</a:t>
            </a:r>
            <a:endParaRPr lang="en-US" dirty="0">
              <a:cs typeface="Biome Light" panose="020B0303030204020804" pitchFamily="34" charset="0"/>
            </a:endParaRPr>
          </a:p>
          <a:p>
            <a:pPr marL="742950" lvl="1" indent="-285750">
              <a:buFont typeface="Arial" panose="020B0604020202020204" pitchFamily="34" charset="0"/>
              <a:buChar char="•"/>
            </a:pPr>
            <a:r>
              <a:rPr lang="en-US" sz="1400" dirty="0">
                <a:latin typeface="Biome Light" panose="020B0303030204020804" pitchFamily="34" charset="0"/>
                <a:cs typeface="Biome Light" panose="020B0303030204020804" pitchFamily="34" charset="0"/>
              </a:rPr>
              <a:t>kubectl apply -f "C:\My Work\Accenture\KubernetesTraining\nginx-service.yaml“</a:t>
            </a:r>
            <a:endParaRPr lang="en-US" sz="1400" dirty="0">
              <a:latin typeface="Biome Light" panose="020B0303030204020804" pitchFamily="34" charset="0"/>
              <a:cs typeface="Biome Light" panose="020B0303030204020804" pitchFamily="34" charset="0"/>
            </a:endParaRPr>
          </a:p>
          <a:p>
            <a:pPr marL="285750" indent="-285750">
              <a:buFont typeface="Arial" panose="020B0604020202020204" pitchFamily="34" charset="0"/>
              <a:buChar char="•"/>
            </a:pPr>
            <a:endParaRPr lang="en-US" sz="1400" dirty="0">
              <a:latin typeface="Biome Light" panose="020B0303030204020804" pitchFamily="34" charset="0"/>
              <a:cs typeface="Biome Light" panose="020B0303030204020804" pitchFamily="34" charset="0"/>
            </a:endParaRPr>
          </a:p>
          <a:p>
            <a:pPr marL="285750" indent="-285750">
              <a:buFont typeface="Arial" panose="020B0604020202020204" pitchFamily="34" charset="0"/>
              <a:buChar char="•"/>
            </a:pPr>
            <a:r>
              <a:rPr lang="en-US" dirty="0">
                <a:cs typeface="Biome Light" panose="020B0303030204020804" pitchFamily="34" charset="0"/>
              </a:rPr>
              <a:t>Describe a service</a:t>
            </a:r>
            <a:endParaRPr lang="en-US" dirty="0">
              <a:cs typeface="Biome Light" panose="020B0303030204020804" pitchFamily="34" charset="0"/>
            </a:endParaRPr>
          </a:p>
          <a:p>
            <a:pPr marL="742950" lvl="1" indent="-285750">
              <a:buFont typeface="Arial" panose="020B0604020202020204" pitchFamily="34" charset="0"/>
              <a:buChar char="•"/>
            </a:pPr>
            <a:r>
              <a:rPr lang="en-US" sz="1400" dirty="0">
                <a:latin typeface="Biome Light" panose="020B0303030204020804" pitchFamily="34" charset="0"/>
                <a:cs typeface="Biome Light" panose="020B0303030204020804" pitchFamily="34" charset="0"/>
              </a:rPr>
              <a:t>kubectl describe service nginx-service</a:t>
            </a:r>
            <a:endParaRPr lang="en-US" sz="1400" dirty="0">
              <a:latin typeface="Biome Light" panose="020B0303030204020804" pitchFamily="34" charset="0"/>
              <a:cs typeface="Biome Light" panose="020B0303030204020804" pitchFamily="34" charset="0"/>
            </a:endParaRPr>
          </a:p>
        </p:txBody>
      </p:sp>
      <p:pic>
        <p:nvPicPr>
          <p:cNvPr id="6" name="Picture 5"/>
          <p:cNvPicPr>
            <a:picLocks noChangeAspect="1"/>
          </p:cNvPicPr>
          <p:nvPr/>
        </p:nvPicPr>
        <p:blipFill>
          <a:blip r:embed="rId1"/>
          <a:stretch>
            <a:fillRect/>
          </a:stretch>
        </p:blipFill>
        <p:spPr>
          <a:xfrm>
            <a:off x="642731" y="1920131"/>
            <a:ext cx="6876161" cy="390356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993036" y="425556"/>
            <a:ext cx="10205927" cy="1038260"/>
          </a:xfrm>
        </p:spPr>
        <p:txBody>
          <a:bodyPr/>
          <a:lstStyle/>
          <a:p>
            <a:pPr algn="ctr"/>
            <a:r>
              <a:rPr lang="en-US" sz="4800" dirty="0"/>
              <a:t>Breakdown of configuration file</a:t>
            </a:r>
            <a:endParaRPr lang="en-US" sz="4800" dirty="0"/>
          </a:p>
        </p:txBody>
      </p:sp>
      <p:sp>
        <p:nvSpPr>
          <p:cNvPr id="4" name="Slide Number Placeholder 3"/>
          <p:cNvSpPr>
            <a:spLocks noGrp="1"/>
          </p:cNvSpPr>
          <p:nvPr>
            <p:ph type="sldNum" sz="quarter" idx="4"/>
          </p:nvPr>
        </p:nvSpPr>
        <p:spPr/>
        <p:txBody>
          <a:bodyPr/>
          <a:lstStyle/>
          <a:p>
            <a:fld id="{8C2E478F-E849-4A8C-AF1F-CBCC78A7CBFA}" type="slidenum">
              <a:rPr lang="en-US" smtClean="0"/>
            </a:fld>
            <a:endParaRPr lang="en-US" dirty="0"/>
          </a:p>
        </p:txBody>
      </p:sp>
      <p:sp>
        <p:nvSpPr>
          <p:cNvPr id="5" name="TextBox 4"/>
          <p:cNvSpPr txBox="1"/>
          <p:nvPr/>
        </p:nvSpPr>
        <p:spPr>
          <a:xfrm>
            <a:off x="7793057" y="1642570"/>
            <a:ext cx="3756212" cy="4585871"/>
          </a:xfrm>
          <a:prstGeom prst="rect">
            <a:avLst/>
          </a:prstGeom>
          <a:noFill/>
        </p:spPr>
        <p:txBody>
          <a:bodyPr wrap="square" rtlCol="0">
            <a:spAutoFit/>
          </a:bodyPr>
          <a:lstStyle/>
          <a:p>
            <a:pPr marL="285750" indent="-285750">
              <a:buFont typeface="Arial" panose="020B0604020202020204" pitchFamily="34" charset="0"/>
              <a:buChar char="•"/>
            </a:pPr>
            <a:r>
              <a:rPr lang="en-US" dirty="0">
                <a:cs typeface="Biome Light" panose="020B0303030204020804" pitchFamily="34" charset="0"/>
              </a:rPr>
              <a:t>Three parts of a configuration file</a:t>
            </a:r>
            <a:endParaRPr lang="en-US" dirty="0">
              <a:cs typeface="Biome Light" panose="020B0303030204020804" pitchFamily="34" charset="0"/>
            </a:endParaRPr>
          </a:p>
          <a:p>
            <a:pPr marL="285750" indent="-285750">
              <a:buFont typeface="Arial" panose="020B0604020202020204" pitchFamily="34" charset="0"/>
              <a:buChar char="•"/>
            </a:pPr>
            <a:endParaRPr lang="en-US" dirty="0">
              <a:cs typeface="Biome Light" panose="020B0303030204020804" pitchFamily="34" charset="0"/>
            </a:endParaRPr>
          </a:p>
          <a:p>
            <a:pPr marL="742950" lvl="1" indent="-285750">
              <a:buFont typeface="Arial" panose="020B0604020202020204" pitchFamily="34" charset="0"/>
              <a:buChar char="•"/>
            </a:pPr>
            <a:r>
              <a:rPr lang="en-US" sz="1600" b="1" dirty="0">
                <a:cs typeface="Biome Light" panose="020B0303030204020804" pitchFamily="34" charset="0"/>
              </a:rPr>
              <a:t>Metadata</a:t>
            </a:r>
            <a:endParaRPr lang="en-US" sz="1600" b="1" dirty="0">
              <a:cs typeface="Biome Light" panose="020B0303030204020804" pitchFamily="34" charset="0"/>
            </a:endParaRPr>
          </a:p>
          <a:p>
            <a:pPr marL="742950" lvl="1" indent="-285750">
              <a:buFont typeface="Arial" panose="020B0604020202020204" pitchFamily="34" charset="0"/>
              <a:buChar char="•"/>
            </a:pPr>
            <a:endParaRPr lang="en-US" sz="1600" b="1" dirty="0">
              <a:cs typeface="Biome Light" panose="020B0303030204020804" pitchFamily="34" charset="0"/>
            </a:endParaRPr>
          </a:p>
          <a:p>
            <a:pPr marL="742950" lvl="1" indent="-285750">
              <a:buFont typeface="Arial" panose="020B0604020202020204" pitchFamily="34" charset="0"/>
              <a:buChar char="•"/>
            </a:pPr>
            <a:r>
              <a:rPr lang="en-US" sz="1600" b="1" dirty="0">
                <a:cs typeface="Biome Light" panose="020B0303030204020804" pitchFamily="34" charset="0"/>
              </a:rPr>
              <a:t>Specification</a:t>
            </a:r>
            <a:endParaRPr lang="en-US" sz="1600" b="1" dirty="0">
              <a:cs typeface="Biome Light" panose="020B0303030204020804" pitchFamily="34" charset="0"/>
            </a:endParaRPr>
          </a:p>
          <a:p>
            <a:pPr marL="1200150" lvl="2" indent="-285750">
              <a:buFont typeface="Arial" panose="020B0604020202020204" pitchFamily="34" charset="0"/>
              <a:buChar char="•"/>
            </a:pPr>
            <a:r>
              <a:rPr lang="en-US" sz="1600" dirty="0">
                <a:cs typeface="Biome Light" panose="020B0303030204020804" pitchFamily="34" charset="0"/>
              </a:rPr>
              <a:t>Attributes of “spec” are specific to the kind.</a:t>
            </a:r>
            <a:endParaRPr lang="en-US" sz="1600" dirty="0">
              <a:cs typeface="Biome Light" panose="020B0303030204020804" pitchFamily="34" charset="0"/>
            </a:endParaRPr>
          </a:p>
          <a:p>
            <a:pPr marL="742950" lvl="1" indent="-285750">
              <a:buFont typeface="Arial" panose="020B0604020202020204" pitchFamily="34" charset="0"/>
              <a:buChar char="•"/>
            </a:pPr>
            <a:endParaRPr lang="en-US" sz="1600" b="1" dirty="0">
              <a:cs typeface="Biome Light" panose="020B0303030204020804" pitchFamily="34" charset="0"/>
            </a:endParaRPr>
          </a:p>
          <a:p>
            <a:pPr marL="742950" lvl="1" indent="-285750">
              <a:buFont typeface="Arial" panose="020B0604020202020204" pitchFamily="34" charset="0"/>
              <a:buChar char="•"/>
            </a:pPr>
            <a:r>
              <a:rPr lang="en-US" sz="1600" b="1" dirty="0">
                <a:cs typeface="Biome Light" panose="020B0303030204020804" pitchFamily="34" charset="0"/>
              </a:rPr>
              <a:t>Status</a:t>
            </a:r>
            <a:endParaRPr lang="en-US" sz="1600" b="1" dirty="0">
              <a:cs typeface="Biome Light" panose="020B0303030204020804" pitchFamily="34" charset="0"/>
            </a:endParaRPr>
          </a:p>
          <a:p>
            <a:pPr marL="1200150" lvl="2" indent="-285750">
              <a:buFont typeface="Arial" panose="020B0604020202020204" pitchFamily="34" charset="0"/>
              <a:buChar char="•"/>
            </a:pPr>
            <a:r>
              <a:rPr lang="en-US" sz="1600" dirty="0">
                <a:cs typeface="Biome Light" panose="020B0303030204020804" pitchFamily="34" charset="0"/>
              </a:rPr>
              <a:t>Automatically generated and added by K8s.</a:t>
            </a:r>
            <a:endParaRPr lang="en-US" sz="1600" dirty="0">
              <a:cs typeface="Biome Light" panose="020B0303030204020804" pitchFamily="34" charset="0"/>
            </a:endParaRPr>
          </a:p>
          <a:p>
            <a:pPr marL="1200150" lvl="2" indent="-285750">
              <a:buFont typeface="Arial" panose="020B0604020202020204" pitchFamily="34" charset="0"/>
              <a:buChar char="•"/>
            </a:pPr>
            <a:r>
              <a:rPr lang="en-US" sz="1600" dirty="0">
                <a:cs typeface="Biome Light" panose="020B0303030204020804" pitchFamily="34" charset="0"/>
              </a:rPr>
              <a:t>K8s always compares the Desired state and the Actual state from </a:t>
            </a:r>
            <a:r>
              <a:rPr lang="en-US" sz="1600" b="1" dirty="0">
                <a:cs typeface="Biome Light" panose="020B0303030204020804" pitchFamily="34" charset="0"/>
              </a:rPr>
              <a:t>etcd</a:t>
            </a:r>
            <a:r>
              <a:rPr lang="en-US" sz="1600" dirty="0">
                <a:cs typeface="Biome Light" panose="020B0303030204020804" pitchFamily="34" charset="0"/>
              </a:rPr>
              <a:t> and if they mismatch, K8s makes the actual state equal to the desired state </a:t>
            </a:r>
            <a:r>
              <a:rPr lang="en-US" sz="1600" b="1" dirty="0">
                <a:cs typeface="Biome Light" panose="020B0303030204020804" pitchFamily="34" charset="0"/>
              </a:rPr>
              <a:t>(self-healing feature).</a:t>
            </a:r>
            <a:endParaRPr lang="en-US" sz="1600" b="1" dirty="0">
              <a:cs typeface="Biome Light" panose="020B0303030204020804" pitchFamily="34" charset="0"/>
            </a:endParaRPr>
          </a:p>
        </p:txBody>
      </p:sp>
      <p:pic>
        <p:nvPicPr>
          <p:cNvPr id="9" name="Picture 8"/>
          <p:cNvPicPr>
            <a:picLocks noChangeAspect="1"/>
          </p:cNvPicPr>
          <p:nvPr/>
        </p:nvPicPr>
        <p:blipFill>
          <a:blip r:embed="rId1"/>
          <a:stretch>
            <a:fillRect/>
          </a:stretch>
        </p:blipFill>
        <p:spPr>
          <a:xfrm>
            <a:off x="642731" y="1718093"/>
            <a:ext cx="3098700" cy="4330234"/>
          </a:xfrm>
          <a:prstGeom prst="rect">
            <a:avLst/>
          </a:prstGeom>
        </p:spPr>
      </p:pic>
      <p:pic>
        <p:nvPicPr>
          <p:cNvPr id="11" name="Picture 10"/>
          <p:cNvPicPr>
            <a:picLocks noChangeAspect="1"/>
          </p:cNvPicPr>
          <p:nvPr/>
        </p:nvPicPr>
        <p:blipFill>
          <a:blip r:embed="rId2"/>
          <a:stretch>
            <a:fillRect/>
          </a:stretch>
        </p:blipFill>
        <p:spPr>
          <a:xfrm>
            <a:off x="3741431" y="1718093"/>
            <a:ext cx="3162300" cy="2543175"/>
          </a:xfrm>
          <a:prstGeom prst="rect">
            <a:avLst/>
          </a:prstGeom>
        </p:spPr>
      </p:pic>
      <p:sp>
        <p:nvSpPr>
          <p:cNvPr id="12" name="Rectangle 11"/>
          <p:cNvSpPr/>
          <p:nvPr/>
        </p:nvSpPr>
        <p:spPr>
          <a:xfrm>
            <a:off x="1180613" y="2384612"/>
            <a:ext cx="1604683" cy="544491"/>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3" name="Rectangle 12"/>
          <p:cNvSpPr/>
          <p:nvPr/>
        </p:nvSpPr>
        <p:spPr>
          <a:xfrm>
            <a:off x="4407907" y="2474259"/>
            <a:ext cx="1622612" cy="367553"/>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4" name="Rectangle 13"/>
          <p:cNvSpPr/>
          <p:nvPr/>
        </p:nvSpPr>
        <p:spPr>
          <a:xfrm>
            <a:off x="1180613" y="2929103"/>
            <a:ext cx="1873624" cy="3014497"/>
          </a:xfrm>
          <a:prstGeom prst="rect">
            <a:avLst/>
          </a:prstGeom>
          <a:no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5" name="Rectangle 14"/>
          <p:cNvSpPr/>
          <p:nvPr/>
        </p:nvSpPr>
        <p:spPr>
          <a:xfrm>
            <a:off x="4407907" y="2841812"/>
            <a:ext cx="1622612" cy="1093694"/>
          </a:xfrm>
          <a:prstGeom prst="rect">
            <a:avLst/>
          </a:prstGeom>
          <a:no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fade">
                                      <p:cBhvr>
                                        <p:cTn id="18" dur="500"/>
                                        <p:tgtEl>
                                          <p:spTgt spid="5">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fade">
                                      <p:cBhvr>
                                        <p:cTn id="21" dur="500"/>
                                        <p:tgtEl>
                                          <p:spTgt spid="5">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fade">
                                      <p:cBhvr>
                                        <p:cTn id="32" dur="500"/>
                                        <p:tgtEl>
                                          <p:spTgt spid="5">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animEffect transition="in" filter="fade">
                                      <p:cBhvr>
                                        <p:cTn id="35" dur="500"/>
                                        <p:tgtEl>
                                          <p:spTgt spid="5">
                                            <p:txEl>
                                              <p:pRg st="8" end="8"/>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5">
                                            <p:txEl>
                                              <p:pRg st="9" end="9"/>
                                            </p:txEl>
                                          </p:spTgt>
                                        </p:tgtEl>
                                        <p:attrNameLst>
                                          <p:attrName>style.visibility</p:attrName>
                                        </p:attrNameLst>
                                      </p:cBhvr>
                                      <p:to>
                                        <p:strVal val="visible"/>
                                      </p:to>
                                    </p:set>
                                    <p:animEffect transition="in" filter="fade">
                                      <p:cBhvr>
                                        <p:cTn id="38"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815742" y="398662"/>
            <a:ext cx="8560514" cy="1038260"/>
          </a:xfrm>
        </p:spPr>
        <p:txBody>
          <a:bodyPr/>
          <a:lstStyle/>
          <a:p>
            <a:pPr algn="ctr"/>
            <a:r>
              <a:rPr lang="en-US" sz="4800" dirty="0"/>
              <a:t>Main kubectl commands</a:t>
            </a:r>
            <a:endParaRPr lang="en-US" sz="4800" dirty="0"/>
          </a:p>
        </p:txBody>
      </p:sp>
      <p:sp>
        <p:nvSpPr>
          <p:cNvPr id="4" name="Slide Number Placeholder 3"/>
          <p:cNvSpPr>
            <a:spLocks noGrp="1"/>
          </p:cNvSpPr>
          <p:nvPr>
            <p:ph type="sldNum" sz="quarter" idx="4"/>
          </p:nvPr>
        </p:nvSpPr>
        <p:spPr/>
        <p:txBody>
          <a:bodyPr/>
          <a:lstStyle/>
          <a:p>
            <a:fld id="{8C2E478F-E849-4A8C-AF1F-CBCC78A7CBFA}" type="slidenum">
              <a:rPr lang="en-US" smtClean="0"/>
            </a:fld>
            <a:endParaRPr lang="en-US" dirty="0"/>
          </a:p>
        </p:txBody>
      </p:sp>
      <p:sp>
        <p:nvSpPr>
          <p:cNvPr id="5" name="TextBox 4"/>
          <p:cNvSpPr txBox="1"/>
          <p:nvPr/>
        </p:nvSpPr>
        <p:spPr>
          <a:xfrm>
            <a:off x="7793057" y="2902419"/>
            <a:ext cx="3756212" cy="800219"/>
          </a:xfrm>
          <a:prstGeom prst="rect">
            <a:avLst/>
          </a:prstGeom>
          <a:noFill/>
        </p:spPr>
        <p:txBody>
          <a:bodyPr wrap="square" rtlCol="0">
            <a:spAutoFit/>
          </a:bodyPr>
          <a:lstStyle/>
          <a:p>
            <a:pPr marL="285750" indent="-285750">
              <a:buFont typeface="Arial" panose="020B0604020202020204" pitchFamily="34" charset="0"/>
              <a:buChar char="•"/>
            </a:pPr>
            <a:r>
              <a:rPr lang="en-US" dirty="0">
                <a:cs typeface="Biome Light" panose="020B0303030204020804" pitchFamily="34" charset="0"/>
              </a:rPr>
              <a:t>Get the status generated by K8s </a:t>
            </a:r>
            <a:endParaRPr lang="en-US" dirty="0">
              <a:cs typeface="Biome Light" panose="020B0303030204020804" pitchFamily="34" charset="0"/>
            </a:endParaRPr>
          </a:p>
          <a:p>
            <a:pPr marL="742950" lvl="1" indent="-285750">
              <a:buFont typeface="Arial" panose="020B0604020202020204" pitchFamily="34" charset="0"/>
              <a:buChar char="•"/>
            </a:pPr>
            <a:r>
              <a:rPr lang="en-US" sz="1400" dirty="0">
                <a:latin typeface="Biome Light" panose="020B0303030204020804" pitchFamily="34" charset="0"/>
                <a:cs typeface="Biome Light" panose="020B0303030204020804" pitchFamily="34" charset="0"/>
              </a:rPr>
              <a:t>kubectl get deployment nginx-deployment -o yaml</a:t>
            </a:r>
            <a:endParaRPr lang="en-US" sz="1400" dirty="0">
              <a:latin typeface="Biome Light" panose="020B0303030204020804" pitchFamily="34" charset="0"/>
              <a:cs typeface="Biome Light" panose="020B0303030204020804" pitchFamily="34" charset="0"/>
            </a:endParaRPr>
          </a:p>
        </p:txBody>
      </p:sp>
      <p:pic>
        <p:nvPicPr>
          <p:cNvPr id="3" name="Picture 2"/>
          <p:cNvPicPr>
            <a:picLocks noChangeAspect="1"/>
          </p:cNvPicPr>
          <p:nvPr/>
        </p:nvPicPr>
        <p:blipFill>
          <a:blip r:embed="rId1"/>
          <a:stretch>
            <a:fillRect/>
          </a:stretch>
        </p:blipFill>
        <p:spPr>
          <a:xfrm>
            <a:off x="358588" y="1948892"/>
            <a:ext cx="7039475" cy="3846046"/>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147390" y="389697"/>
            <a:ext cx="5897218" cy="1038260"/>
          </a:xfrm>
        </p:spPr>
        <p:txBody>
          <a:bodyPr/>
          <a:lstStyle/>
          <a:p>
            <a:pPr algn="ctr"/>
            <a:r>
              <a:rPr lang="en-US" sz="4800" dirty="0"/>
              <a:t>MONOLITHS</a:t>
            </a:r>
            <a:endParaRPr lang="en-US" sz="4800" dirty="0"/>
          </a:p>
        </p:txBody>
      </p:sp>
      <p:pic>
        <p:nvPicPr>
          <p:cNvPr id="6" name="Content Placeholder 5" descr="Shape&#10;&#10;Description automatically generated"/>
          <p:cNvPicPr>
            <a:picLocks noGrp="1" noChangeAspect="1"/>
          </p:cNvPicPr>
          <p:nvPr>
            <p:ph idx="1"/>
          </p:nvPr>
        </p:nvPicPr>
        <p:blipFill>
          <a:blip r:embed="rId1"/>
          <a:stretch>
            <a:fillRect/>
          </a:stretch>
        </p:blipFill>
        <p:spPr>
          <a:xfrm>
            <a:off x="1724290" y="2005900"/>
            <a:ext cx="2846199" cy="2846199"/>
          </a:xfrm>
        </p:spPr>
      </p:pic>
      <p:sp>
        <p:nvSpPr>
          <p:cNvPr id="4" name="Slide Number Placeholder 3"/>
          <p:cNvSpPr>
            <a:spLocks noGrp="1"/>
          </p:cNvSpPr>
          <p:nvPr>
            <p:ph type="sldNum" sz="quarter" idx="4"/>
          </p:nvPr>
        </p:nvSpPr>
        <p:spPr/>
        <p:txBody>
          <a:bodyPr/>
          <a:lstStyle/>
          <a:p>
            <a:fld id="{8C2E478F-E849-4A8C-AF1F-CBCC78A7CBFA}" type="slidenum">
              <a:rPr lang="en-US" smtClean="0"/>
            </a:fld>
            <a:endParaRPr lang="en-US" dirty="0"/>
          </a:p>
        </p:txBody>
      </p:sp>
      <p:sp>
        <p:nvSpPr>
          <p:cNvPr id="7" name="TextBox 6"/>
          <p:cNvSpPr txBox="1"/>
          <p:nvPr/>
        </p:nvSpPr>
        <p:spPr>
          <a:xfrm>
            <a:off x="6095999" y="1859338"/>
            <a:ext cx="5074024" cy="4247317"/>
          </a:xfrm>
          <a:prstGeom prst="rect">
            <a:avLst/>
          </a:prstGeom>
          <a:noFill/>
        </p:spPr>
        <p:txBody>
          <a:bodyPr wrap="square" rtlCol="0">
            <a:spAutoFit/>
          </a:bodyPr>
          <a:lstStyle/>
          <a:p>
            <a:pPr marL="285750" indent="-285750">
              <a:buFont typeface="Arial" panose="020B0604020202020204" pitchFamily="34" charset="0"/>
              <a:buChar char="•"/>
            </a:pPr>
            <a:r>
              <a:rPr lang="en-US" dirty="0"/>
              <a:t>A common way to build applications even today.</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Single deployable artifact.</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r>
              <a:rPr lang="en-US" b="1" dirty="0"/>
              <a:t>Issues</a:t>
            </a:r>
            <a:r>
              <a:rPr lang="en-US" dirty="0"/>
              <a:t> with Monoliths:</a:t>
            </a:r>
            <a:endParaRPr lang="en-US" dirty="0"/>
          </a:p>
          <a:p>
            <a:endParaRPr lang="en-US" dirty="0"/>
          </a:p>
          <a:p>
            <a:pPr marL="285750" indent="-285750">
              <a:buFont typeface="Arial" panose="020B0604020202020204" pitchFamily="34" charset="0"/>
              <a:buChar char="•"/>
            </a:pPr>
            <a:r>
              <a:rPr lang="en-US" dirty="0"/>
              <a:t>Longer deployment durations.</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Complex to manage.</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Difficult to scale.</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Solution</a:t>
            </a:r>
            <a:r>
              <a:rPr lang="en-US" dirty="0"/>
              <a:t>: MICROSERVICES</a:t>
            </a:r>
            <a:endParaRPr lang="en-IN" b="1"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7">
                                            <p:txEl>
                                              <p:pRg st="2" end="2"/>
                                            </p:txEl>
                                          </p:spTgt>
                                        </p:tgtEl>
                                        <p:attrNameLst>
                                          <p:attrName>style.visibility</p:attrName>
                                        </p:attrNameLst>
                                      </p:cBhvr>
                                      <p:to>
                                        <p:strVal val="visible"/>
                                      </p:to>
                                    </p:set>
                                    <p:animEffect transition="in" filter="fade">
                                      <p:cBhvr>
                                        <p:cTn id="16" dur="500"/>
                                        <p:tgtEl>
                                          <p:spTgt spid="7">
                                            <p:txEl>
                                              <p:pRg st="2" end="2"/>
                                            </p:txEl>
                                          </p:spTgt>
                                        </p:tgtEl>
                                      </p:cBhvr>
                                    </p:animEffect>
                                  </p:childTnLst>
                                </p:cTn>
                              </p:par>
                            </p:childTnLst>
                          </p:cTn>
                        </p:par>
                        <p:par>
                          <p:cTn id="17" fill="hold">
                            <p:stCondLst>
                              <p:cond delay="1000"/>
                            </p:stCondLst>
                            <p:childTnLst>
                              <p:par>
                                <p:cTn id="18" presetID="42" presetClass="entr" presetSubtype="0" fill="hold" nodeType="afterEffect">
                                  <p:stCondLst>
                                    <p:cond delay="500"/>
                                  </p:stCondLst>
                                  <p:childTnLst>
                                    <p:set>
                                      <p:cBhvr>
                                        <p:cTn id="19" dur="1" fill="hold">
                                          <p:stCondLst>
                                            <p:cond delay="0"/>
                                          </p:stCondLst>
                                        </p:cTn>
                                        <p:tgtEl>
                                          <p:spTgt spid="7">
                                            <p:txEl>
                                              <p:pRg st="5" end="5"/>
                                            </p:txEl>
                                          </p:spTgt>
                                        </p:tgtEl>
                                        <p:attrNameLst>
                                          <p:attrName>style.visibility</p:attrName>
                                        </p:attrNameLst>
                                      </p:cBhvr>
                                      <p:to>
                                        <p:strVal val="visible"/>
                                      </p:to>
                                    </p:set>
                                    <p:animEffect transition="in" filter="fade">
                                      <p:cBhvr>
                                        <p:cTn id="20" dur="1000"/>
                                        <p:tgtEl>
                                          <p:spTgt spid="7">
                                            <p:txEl>
                                              <p:pRg st="5" end="5"/>
                                            </p:txEl>
                                          </p:spTgt>
                                        </p:tgtEl>
                                      </p:cBhvr>
                                    </p:animEffect>
                                    <p:anim calcmode="lin" valueType="num">
                                      <p:cBhvr>
                                        <p:cTn id="21"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22"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par>
                          <p:cTn id="23" fill="hold">
                            <p:stCondLst>
                              <p:cond delay="2500"/>
                            </p:stCondLst>
                            <p:childTnLst>
                              <p:par>
                                <p:cTn id="24" presetID="10" presetClass="entr" presetSubtype="0" fill="hold" nodeType="afterEffect">
                                  <p:stCondLst>
                                    <p:cond delay="0"/>
                                  </p:stCondLst>
                                  <p:childTnLst>
                                    <p:set>
                                      <p:cBhvr>
                                        <p:cTn id="25" dur="1" fill="hold">
                                          <p:stCondLst>
                                            <p:cond delay="0"/>
                                          </p:stCondLst>
                                        </p:cTn>
                                        <p:tgtEl>
                                          <p:spTgt spid="7">
                                            <p:txEl>
                                              <p:pRg st="7" end="7"/>
                                            </p:txEl>
                                          </p:spTgt>
                                        </p:tgtEl>
                                        <p:attrNameLst>
                                          <p:attrName>style.visibility</p:attrName>
                                        </p:attrNameLst>
                                      </p:cBhvr>
                                      <p:to>
                                        <p:strVal val="visible"/>
                                      </p:to>
                                    </p:set>
                                    <p:animEffect transition="in" filter="fade">
                                      <p:cBhvr>
                                        <p:cTn id="26" dur="500"/>
                                        <p:tgtEl>
                                          <p:spTgt spid="7">
                                            <p:txEl>
                                              <p:pRg st="7" end="7"/>
                                            </p:txEl>
                                          </p:spTgt>
                                        </p:tgtEl>
                                      </p:cBhvr>
                                    </p:animEffect>
                                  </p:childTnLst>
                                </p:cTn>
                              </p:par>
                            </p:childTnLst>
                          </p:cTn>
                        </p:par>
                        <p:par>
                          <p:cTn id="27" fill="hold">
                            <p:stCondLst>
                              <p:cond delay="3000"/>
                            </p:stCondLst>
                            <p:childTnLst>
                              <p:par>
                                <p:cTn id="28" presetID="10" presetClass="entr" presetSubtype="0" fill="hold" nodeType="afterEffect">
                                  <p:stCondLst>
                                    <p:cond delay="0"/>
                                  </p:stCondLst>
                                  <p:childTnLst>
                                    <p:set>
                                      <p:cBhvr>
                                        <p:cTn id="29" dur="1" fill="hold">
                                          <p:stCondLst>
                                            <p:cond delay="0"/>
                                          </p:stCondLst>
                                        </p:cTn>
                                        <p:tgtEl>
                                          <p:spTgt spid="7">
                                            <p:txEl>
                                              <p:pRg st="9" end="9"/>
                                            </p:txEl>
                                          </p:spTgt>
                                        </p:tgtEl>
                                        <p:attrNameLst>
                                          <p:attrName>style.visibility</p:attrName>
                                        </p:attrNameLst>
                                      </p:cBhvr>
                                      <p:to>
                                        <p:strVal val="visible"/>
                                      </p:to>
                                    </p:set>
                                    <p:animEffect transition="in" filter="fade">
                                      <p:cBhvr>
                                        <p:cTn id="30" dur="500"/>
                                        <p:tgtEl>
                                          <p:spTgt spid="7">
                                            <p:txEl>
                                              <p:pRg st="9" end="9"/>
                                            </p:txEl>
                                          </p:spTgt>
                                        </p:tgtEl>
                                      </p:cBhvr>
                                    </p:animEffect>
                                  </p:childTnLst>
                                </p:cTn>
                              </p:par>
                            </p:childTnLst>
                          </p:cTn>
                        </p:par>
                        <p:par>
                          <p:cTn id="31" fill="hold">
                            <p:stCondLst>
                              <p:cond delay="3500"/>
                            </p:stCondLst>
                            <p:childTnLst>
                              <p:par>
                                <p:cTn id="32" presetID="10" presetClass="entr" presetSubtype="0" fill="hold" nodeType="afterEffect">
                                  <p:stCondLst>
                                    <p:cond delay="0"/>
                                  </p:stCondLst>
                                  <p:childTnLst>
                                    <p:set>
                                      <p:cBhvr>
                                        <p:cTn id="33" dur="1" fill="hold">
                                          <p:stCondLst>
                                            <p:cond delay="0"/>
                                          </p:stCondLst>
                                        </p:cTn>
                                        <p:tgtEl>
                                          <p:spTgt spid="7">
                                            <p:txEl>
                                              <p:pRg st="11" end="11"/>
                                            </p:txEl>
                                          </p:spTgt>
                                        </p:tgtEl>
                                        <p:attrNameLst>
                                          <p:attrName>style.visibility</p:attrName>
                                        </p:attrNameLst>
                                      </p:cBhvr>
                                      <p:to>
                                        <p:strVal val="visible"/>
                                      </p:to>
                                    </p:set>
                                    <p:animEffect transition="in" filter="fade">
                                      <p:cBhvr>
                                        <p:cTn id="34" dur="500"/>
                                        <p:tgtEl>
                                          <p:spTgt spid="7">
                                            <p:txEl>
                                              <p:pRg st="11" end="11"/>
                                            </p:txEl>
                                          </p:spTgt>
                                        </p:tgtEl>
                                      </p:cBhvr>
                                    </p:animEffect>
                                  </p:childTnLst>
                                </p:cTn>
                              </p:par>
                            </p:childTnLst>
                          </p:cTn>
                        </p:par>
                        <p:par>
                          <p:cTn id="35" fill="hold">
                            <p:stCondLst>
                              <p:cond delay="4000"/>
                            </p:stCondLst>
                            <p:childTnLst>
                              <p:par>
                                <p:cTn id="36" presetID="16" presetClass="entr" presetSubtype="21" fill="hold" nodeType="afterEffect">
                                  <p:stCondLst>
                                    <p:cond delay="0"/>
                                  </p:stCondLst>
                                  <p:childTnLst>
                                    <p:set>
                                      <p:cBhvr>
                                        <p:cTn id="37" dur="1" fill="hold">
                                          <p:stCondLst>
                                            <p:cond delay="0"/>
                                          </p:stCondLst>
                                        </p:cTn>
                                        <p:tgtEl>
                                          <p:spTgt spid="7">
                                            <p:txEl>
                                              <p:pRg st="14" end="14"/>
                                            </p:txEl>
                                          </p:spTgt>
                                        </p:tgtEl>
                                        <p:attrNameLst>
                                          <p:attrName>style.visibility</p:attrName>
                                        </p:attrNameLst>
                                      </p:cBhvr>
                                      <p:to>
                                        <p:strVal val="visible"/>
                                      </p:to>
                                    </p:set>
                                    <p:animEffect transition="in" filter="barn(inVertical)">
                                      <p:cBhvr>
                                        <p:cTn id="38" dur="500"/>
                                        <p:tgtEl>
                                          <p:spTgt spid="7">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815742" y="398662"/>
            <a:ext cx="8560514" cy="1038260"/>
          </a:xfrm>
        </p:spPr>
        <p:txBody>
          <a:bodyPr/>
          <a:lstStyle/>
          <a:p>
            <a:pPr algn="ctr"/>
            <a:r>
              <a:rPr lang="en-US" sz="4800" dirty="0"/>
              <a:t>Layers of abstraction</a:t>
            </a:r>
            <a:endParaRPr lang="en-US" sz="4800" dirty="0"/>
          </a:p>
        </p:txBody>
      </p:sp>
      <p:sp>
        <p:nvSpPr>
          <p:cNvPr id="4" name="Slide Number Placeholder 3"/>
          <p:cNvSpPr>
            <a:spLocks noGrp="1"/>
          </p:cNvSpPr>
          <p:nvPr>
            <p:ph type="sldNum" sz="quarter" idx="4"/>
          </p:nvPr>
        </p:nvSpPr>
        <p:spPr/>
        <p:txBody>
          <a:bodyPr/>
          <a:lstStyle/>
          <a:p>
            <a:fld id="{8C2E478F-E849-4A8C-AF1F-CBCC78A7CBFA}" type="slidenum">
              <a:rPr lang="en-US" smtClean="0"/>
            </a:fld>
            <a:endParaRPr lang="en-US" dirty="0"/>
          </a:p>
        </p:txBody>
      </p:sp>
      <p:sp>
        <p:nvSpPr>
          <p:cNvPr id="5" name="TextBox 4"/>
          <p:cNvSpPr txBox="1"/>
          <p:nvPr/>
        </p:nvSpPr>
        <p:spPr>
          <a:xfrm>
            <a:off x="4217893" y="1997839"/>
            <a:ext cx="3756212" cy="2862322"/>
          </a:xfrm>
          <a:prstGeom prst="rect">
            <a:avLst/>
          </a:prstGeom>
          <a:noFill/>
        </p:spPr>
        <p:txBody>
          <a:bodyPr wrap="square" rtlCol="0">
            <a:spAutoFit/>
          </a:bodyPr>
          <a:lstStyle/>
          <a:p>
            <a:pPr algn="ctr"/>
            <a:r>
              <a:rPr lang="en-US" b="1" dirty="0">
                <a:cs typeface="Biome Light" panose="020B0303030204020804" pitchFamily="34" charset="0"/>
              </a:rPr>
              <a:t>Deployment</a:t>
            </a:r>
            <a:r>
              <a:rPr lang="en-US" dirty="0">
                <a:cs typeface="Biome Light" panose="020B0303030204020804" pitchFamily="34" charset="0"/>
              </a:rPr>
              <a:t> manages a ..</a:t>
            </a:r>
            <a:endParaRPr lang="en-US" dirty="0">
              <a:cs typeface="Biome Light" panose="020B0303030204020804" pitchFamily="34" charset="0"/>
            </a:endParaRPr>
          </a:p>
          <a:p>
            <a:pPr algn="ctr"/>
            <a:endParaRPr lang="en-US" dirty="0">
              <a:cs typeface="Biome Light" panose="020B0303030204020804" pitchFamily="34" charset="0"/>
            </a:endParaRPr>
          </a:p>
          <a:p>
            <a:pPr algn="ctr"/>
            <a:endParaRPr lang="en-US" dirty="0">
              <a:cs typeface="Biome Light" panose="020B0303030204020804" pitchFamily="34" charset="0"/>
            </a:endParaRPr>
          </a:p>
          <a:p>
            <a:pPr algn="ctr"/>
            <a:r>
              <a:rPr lang="en-US" b="1" dirty="0">
                <a:cs typeface="Biome Light" panose="020B0303030204020804" pitchFamily="34" charset="0"/>
              </a:rPr>
              <a:t>ReplicaSet</a:t>
            </a:r>
            <a:r>
              <a:rPr lang="en-US" dirty="0">
                <a:cs typeface="Biome Light" panose="020B0303030204020804" pitchFamily="34" charset="0"/>
              </a:rPr>
              <a:t> manages a ..</a:t>
            </a:r>
            <a:endParaRPr lang="en-US" dirty="0">
              <a:cs typeface="Biome Light" panose="020B0303030204020804" pitchFamily="34" charset="0"/>
            </a:endParaRPr>
          </a:p>
          <a:p>
            <a:pPr algn="ctr"/>
            <a:endParaRPr lang="en-US" dirty="0">
              <a:cs typeface="Biome Light" panose="020B0303030204020804" pitchFamily="34" charset="0"/>
            </a:endParaRPr>
          </a:p>
          <a:p>
            <a:pPr algn="ctr"/>
            <a:endParaRPr lang="en-US" dirty="0">
              <a:cs typeface="Biome Light" panose="020B0303030204020804" pitchFamily="34" charset="0"/>
            </a:endParaRPr>
          </a:p>
          <a:p>
            <a:pPr algn="ctr"/>
            <a:r>
              <a:rPr lang="en-US" b="1" dirty="0">
                <a:cs typeface="Biome Light" panose="020B0303030204020804" pitchFamily="34" charset="0"/>
              </a:rPr>
              <a:t>Pod </a:t>
            </a:r>
            <a:r>
              <a:rPr lang="en-US" dirty="0">
                <a:cs typeface="Biome Light" panose="020B0303030204020804" pitchFamily="34" charset="0"/>
              </a:rPr>
              <a:t>is an abstraction of ..</a:t>
            </a:r>
            <a:endParaRPr lang="en-US" dirty="0">
              <a:cs typeface="Biome Light" panose="020B0303030204020804" pitchFamily="34" charset="0"/>
            </a:endParaRPr>
          </a:p>
          <a:p>
            <a:pPr algn="ctr"/>
            <a:endParaRPr lang="en-US" dirty="0">
              <a:cs typeface="Biome Light" panose="020B0303030204020804" pitchFamily="34" charset="0"/>
            </a:endParaRPr>
          </a:p>
          <a:p>
            <a:pPr algn="ctr"/>
            <a:endParaRPr lang="en-US" dirty="0">
              <a:cs typeface="Biome Light" panose="020B0303030204020804" pitchFamily="34" charset="0"/>
            </a:endParaRPr>
          </a:p>
          <a:p>
            <a:pPr algn="ctr"/>
            <a:r>
              <a:rPr lang="en-US" b="1" dirty="0">
                <a:cs typeface="Biome Light" panose="020B0303030204020804" pitchFamily="34" charset="0"/>
              </a:rPr>
              <a:t>Container</a:t>
            </a:r>
            <a:endParaRPr lang="en-US" b="1" dirty="0">
              <a:cs typeface="Biome Light" panose="020B0303030204020804" pitchFamily="34" charset="0"/>
            </a:endParaRPr>
          </a:p>
        </p:txBody>
      </p:sp>
      <p:sp>
        <p:nvSpPr>
          <p:cNvPr id="7" name="Arrow: Down 6"/>
          <p:cNvSpPr/>
          <p:nvPr/>
        </p:nvSpPr>
        <p:spPr>
          <a:xfrm>
            <a:off x="6001868" y="2339141"/>
            <a:ext cx="188259" cy="582705"/>
          </a:xfrm>
          <a:prstGeom prst="downArrow">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9" name="Arrow: Down 8"/>
          <p:cNvSpPr/>
          <p:nvPr/>
        </p:nvSpPr>
        <p:spPr>
          <a:xfrm>
            <a:off x="6001869" y="3137647"/>
            <a:ext cx="188259" cy="582705"/>
          </a:xfrm>
          <a:prstGeom prst="downArrow">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0" name="Arrow: Down 9"/>
          <p:cNvSpPr/>
          <p:nvPr/>
        </p:nvSpPr>
        <p:spPr>
          <a:xfrm>
            <a:off x="6001868" y="3967528"/>
            <a:ext cx="188259" cy="582705"/>
          </a:xfrm>
          <a:prstGeom prst="downArrow">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fade">
                                      <p:cBhvr>
                                        <p:cTn id="15" dur="500"/>
                                        <p:tgtEl>
                                          <p:spTgt spid="5">
                                            <p:txEl>
                                              <p:pRg st="3" end="3"/>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up)">
                                      <p:cBhvr>
                                        <p:cTn id="19" dur="500"/>
                                        <p:tgtEl>
                                          <p:spTgt spid="9"/>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animEffect transition="in" filter="fade">
                                      <p:cBhvr>
                                        <p:cTn id="23" dur="500"/>
                                        <p:tgtEl>
                                          <p:spTgt spid="5">
                                            <p:txEl>
                                              <p:pRg st="6" end="6"/>
                                            </p:txEl>
                                          </p:spTgt>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up)">
                                      <p:cBhvr>
                                        <p:cTn id="27" dur="500"/>
                                        <p:tgtEl>
                                          <p:spTgt spid="10"/>
                                        </p:tgtEl>
                                      </p:cBhvr>
                                    </p:animEffect>
                                  </p:childTnLst>
                                </p:cTn>
                              </p:par>
                            </p:childTnLst>
                          </p:cTn>
                        </p:par>
                        <p:par>
                          <p:cTn id="28" fill="hold">
                            <p:stCondLst>
                              <p:cond delay="3000"/>
                            </p:stCondLst>
                            <p:childTnLst>
                              <p:par>
                                <p:cTn id="29" presetID="16" presetClass="entr" presetSubtype="21" fill="hold" nodeType="after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animEffect transition="in" filter="barn(inVertical)">
                                      <p:cBhvr>
                                        <p:cTn id="31"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68820" y="0"/>
            <a:ext cx="4846320" cy="1435947"/>
          </a:xfrm>
        </p:spPr>
        <p:txBody>
          <a:bodyPr/>
          <a:lstStyle/>
          <a:p>
            <a:r>
              <a:rPr lang="en-US" dirty="0"/>
              <a:t>summary</a:t>
            </a:r>
            <a:endParaRPr lang="en-US" dirty="0"/>
          </a:p>
        </p:txBody>
      </p:sp>
      <p:sp>
        <p:nvSpPr>
          <p:cNvPr id="7" name="Slide Number Placeholder 6"/>
          <p:cNvSpPr>
            <a:spLocks noGrp="1"/>
          </p:cNvSpPr>
          <p:nvPr>
            <p:ph type="sldNum" sz="quarter" idx="12"/>
          </p:nvPr>
        </p:nvSpPr>
        <p:spPr/>
        <p:txBody>
          <a:bodyPr/>
          <a:lstStyle/>
          <a:p>
            <a:fld id="{8C2E478F-E849-4A8C-AF1F-CBCC78A7CBFA}" type="slidenum">
              <a:rPr lang="en-US" smtClean="0"/>
            </a:fld>
            <a:endParaRPr lang="en-US" dirty="0"/>
          </a:p>
        </p:txBody>
      </p:sp>
      <p:sp>
        <p:nvSpPr>
          <p:cNvPr id="3" name="TextBox 2"/>
          <p:cNvSpPr txBox="1"/>
          <p:nvPr/>
        </p:nvSpPr>
        <p:spPr>
          <a:xfrm>
            <a:off x="7288305" y="6396585"/>
            <a:ext cx="2940424" cy="369332"/>
          </a:xfrm>
          <a:prstGeom prst="rect">
            <a:avLst/>
          </a:prstGeom>
          <a:noFill/>
        </p:spPr>
        <p:txBody>
          <a:bodyPr wrap="square" rtlCol="0">
            <a:spAutoFit/>
          </a:bodyPr>
          <a:lstStyle/>
          <a:p>
            <a:r>
              <a:rPr lang="en-US" dirty="0">
                <a:solidFill>
                  <a:schemeClr val="bg1"/>
                </a:solidFill>
              </a:rPr>
              <a:t>MUCH MORE TO EXPLORE</a:t>
            </a:r>
            <a:endParaRPr lang="en-IN" dirty="0">
              <a:solidFill>
                <a:schemeClr val="bg1"/>
              </a:solidFill>
            </a:endParaRPr>
          </a:p>
        </p:txBody>
      </p:sp>
      <p:sp>
        <p:nvSpPr>
          <p:cNvPr id="11" name="Content Placeholder 8"/>
          <p:cNvSpPr txBox="1"/>
          <p:nvPr/>
        </p:nvSpPr>
        <p:spPr>
          <a:xfrm>
            <a:off x="6096000" y="1435946"/>
            <a:ext cx="5453269" cy="4866241"/>
          </a:xfrm>
          <a:prstGeom prst="rect">
            <a:avLst/>
          </a:prstGeom>
        </p:spPr>
        <p:txBody>
          <a:bodyPr numCol="1">
            <a:normAutofit fontScale="92500" lnSpcReduction="10000"/>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Containers help an organization perform updates/maintenance without interrupting services.</a:t>
            </a:r>
            <a:endParaRPr lang="en-US" dirty="0"/>
          </a:p>
          <a:p>
            <a:r>
              <a:rPr lang="en-US" dirty="0"/>
              <a:t>Docker helps creating containers.</a:t>
            </a:r>
            <a:endParaRPr lang="en-US" dirty="0"/>
          </a:p>
          <a:p>
            <a:endParaRPr lang="en-US" dirty="0"/>
          </a:p>
          <a:p>
            <a:r>
              <a:rPr lang="en-US" dirty="0"/>
              <a:t>Kubernetes is a Container Management System.</a:t>
            </a:r>
            <a:endParaRPr lang="en-US" dirty="0"/>
          </a:p>
          <a:p>
            <a:r>
              <a:rPr lang="en-US" dirty="0"/>
              <a:t>It automates various processes involved in deployment and scaling (in and out).</a:t>
            </a:r>
            <a:endParaRPr lang="en-US" dirty="0"/>
          </a:p>
          <a:p>
            <a:r>
              <a:rPr lang="en-US" dirty="0"/>
              <a:t>Has self-healing capabilities.</a:t>
            </a:r>
            <a:endParaRPr lang="en-US" dirty="0"/>
          </a:p>
          <a:p>
            <a:r>
              <a:rPr lang="en-US" dirty="0"/>
              <a:t>Offers environment consistency for development, testing and production.</a:t>
            </a:r>
            <a:endParaRPr lang="en-US" dirty="0"/>
          </a:p>
          <a:p>
            <a:r>
              <a:rPr lang="en-US" dirty="0"/>
              <a:t>Infrastructure is loosely couples, so each component can act as a separate unit.</a:t>
            </a:r>
            <a:endParaRPr lang="en-US" dirty="0"/>
          </a:p>
        </p:txBody>
      </p:sp>
      <p:pic>
        <p:nvPicPr>
          <p:cNvPr id="13" name="Picture 12" descr="Shape&#10;&#10;Description automatically generated with low confidence"/>
          <p:cNvPicPr>
            <a:picLocks noChangeAspect="1"/>
          </p:cNvPicPr>
          <p:nvPr/>
        </p:nvPicPr>
        <p:blipFill>
          <a:blip r:embed="rId1"/>
          <a:stretch>
            <a:fillRect/>
          </a:stretch>
        </p:blipFill>
        <p:spPr>
          <a:xfrm>
            <a:off x="1792600" y="2361858"/>
            <a:ext cx="3545882" cy="3545882"/>
          </a:xfrm>
          <a:prstGeom prst="rect">
            <a:avLst/>
          </a:prstGeom>
        </p:spPr>
      </p:pic>
      <p:pic>
        <p:nvPicPr>
          <p:cNvPr id="15" name="Picture 14" descr="Icon&#10;&#10;Description automatically generated"/>
          <p:cNvPicPr>
            <a:picLocks noChangeAspect="1"/>
          </p:cNvPicPr>
          <p:nvPr/>
        </p:nvPicPr>
        <p:blipFill>
          <a:blip r:embed="rId2"/>
          <a:stretch>
            <a:fillRect/>
          </a:stretch>
        </p:blipFill>
        <p:spPr>
          <a:xfrm>
            <a:off x="721037" y="950260"/>
            <a:ext cx="2143125" cy="214312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13"/>
                                        </p:tgtEl>
                                      </p:cBhvr>
                                    </p:animEffect>
                                    <p:animScale>
                                      <p:cBhvr>
                                        <p:cTn id="7" dur="250" autoRev="1" fill="hold"/>
                                        <p:tgtEl>
                                          <p:spTgt spid="13"/>
                                        </p:tgtEl>
                                      </p:cBhvr>
                                      <p:by x="105000" y="105000"/>
                                    </p:animScale>
                                  </p:childTnLst>
                                </p:cTn>
                              </p:par>
                            </p:childTnLst>
                          </p:cTn>
                        </p:par>
                        <p:par>
                          <p:cTn id="8" fill="hold">
                            <p:stCondLst>
                              <p:cond delay="500"/>
                            </p:stCondLst>
                            <p:childTnLst>
                              <p:par>
                                <p:cTn id="9" presetID="26" presetClass="emph" presetSubtype="0" fill="hold" nodeType="afterEffect">
                                  <p:stCondLst>
                                    <p:cond delay="0"/>
                                  </p:stCondLst>
                                  <p:childTnLst>
                                    <p:animEffect transition="out" filter="fade">
                                      <p:cBhvr>
                                        <p:cTn id="10" dur="500" tmFilter="0, 0; .2, .5; .8, .5; 1, 0"/>
                                        <p:tgtEl>
                                          <p:spTgt spid="15"/>
                                        </p:tgtEl>
                                      </p:cBhvr>
                                    </p:animEffect>
                                    <p:animScale>
                                      <p:cBhvr>
                                        <p:cTn id="11" dur="250" autoRev="1" fill="hold"/>
                                        <p:tgtEl>
                                          <p:spTgt spid="15"/>
                                        </p:tgtEl>
                                      </p:cBhvr>
                                      <p:by x="105000" y="105000"/>
                                    </p:animScale>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500"/>
                                  </p:stCondLst>
                                  <p:childTnLst>
                                    <p:set>
                                      <p:cBhvr>
                                        <p:cTn id="15" dur="1" fill="hold">
                                          <p:stCondLst>
                                            <p:cond delay="0"/>
                                          </p:stCondLst>
                                        </p:cTn>
                                        <p:tgtEl>
                                          <p:spTgt spid="11">
                                            <p:txEl>
                                              <p:pRg st="0" end="0"/>
                                            </p:txEl>
                                          </p:spTgt>
                                        </p:tgtEl>
                                        <p:attrNameLst>
                                          <p:attrName>style.visibility</p:attrName>
                                        </p:attrNameLst>
                                      </p:cBhvr>
                                      <p:to>
                                        <p:strVal val="visible"/>
                                      </p:to>
                                    </p:set>
                                    <p:animEffect transition="in" filter="fade">
                                      <p:cBhvr>
                                        <p:cTn id="16" dur="500"/>
                                        <p:tgtEl>
                                          <p:spTgt spid="11">
                                            <p:txEl>
                                              <p:pRg st="0" end="0"/>
                                            </p:txEl>
                                          </p:spTgt>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11">
                                            <p:txEl>
                                              <p:pRg st="1" end="1"/>
                                            </p:txEl>
                                          </p:spTgt>
                                        </p:tgtEl>
                                        <p:attrNameLst>
                                          <p:attrName>style.visibility</p:attrName>
                                        </p:attrNameLst>
                                      </p:cBhvr>
                                      <p:to>
                                        <p:strVal val="visible"/>
                                      </p:to>
                                    </p:set>
                                    <p:animEffect transition="in" filter="fade">
                                      <p:cBhvr>
                                        <p:cTn id="20" dur="500"/>
                                        <p:tgtEl>
                                          <p:spTgt spid="11">
                                            <p:txEl>
                                              <p:pRg st="1" end="1"/>
                                            </p:txEl>
                                          </p:spTgt>
                                        </p:tgtEl>
                                      </p:cBhvr>
                                    </p:animEffect>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11">
                                            <p:txEl>
                                              <p:pRg st="3" end="3"/>
                                            </p:txEl>
                                          </p:spTgt>
                                        </p:tgtEl>
                                        <p:attrNameLst>
                                          <p:attrName>style.visibility</p:attrName>
                                        </p:attrNameLst>
                                      </p:cBhvr>
                                      <p:to>
                                        <p:strVal val="visible"/>
                                      </p:to>
                                    </p:set>
                                    <p:animEffect transition="in" filter="fade">
                                      <p:cBhvr>
                                        <p:cTn id="24" dur="500"/>
                                        <p:tgtEl>
                                          <p:spTgt spid="11">
                                            <p:txEl>
                                              <p:pRg st="3" end="3"/>
                                            </p:txEl>
                                          </p:spTgt>
                                        </p:tgtEl>
                                      </p:cBhvr>
                                    </p:animEffect>
                                  </p:childTnLst>
                                </p:cTn>
                              </p:par>
                            </p:childTnLst>
                          </p:cTn>
                        </p:par>
                        <p:par>
                          <p:cTn id="25" fill="hold">
                            <p:stCondLst>
                              <p:cond delay="2000"/>
                            </p:stCondLst>
                            <p:childTnLst>
                              <p:par>
                                <p:cTn id="26" presetID="10" presetClass="entr" presetSubtype="0" fill="hold" nodeType="afterEffect">
                                  <p:stCondLst>
                                    <p:cond delay="0"/>
                                  </p:stCondLst>
                                  <p:childTnLst>
                                    <p:set>
                                      <p:cBhvr>
                                        <p:cTn id="27" dur="1" fill="hold">
                                          <p:stCondLst>
                                            <p:cond delay="0"/>
                                          </p:stCondLst>
                                        </p:cTn>
                                        <p:tgtEl>
                                          <p:spTgt spid="11">
                                            <p:txEl>
                                              <p:pRg st="4" end="4"/>
                                            </p:txEl>
                                          </p:spTgt>
                                        </p:tgtEl>
                                        <p:attrNameLst>
                                          <p:attrName>style.visibility</p:attrName>
                                        </p:attrNameLst>
                                      </p:cBhvr>
                                      <p:to>
                                        <p:strVal val="visible"/>
                                      </p:to>
                                    </p:set>
                                    <p:animEffect transition="in" filter="fade">
                                      <p:cBhvr>
                                        <p:cTn id="28" dur="500"/>
                                        <p:tgtEl>
                                          <p:spTgt spid="11">
                                            <p:txEl>
                                              <p:pRg st="4" end="4"/>
                                            </p:txEl>
                                          </p:spTgt>
                                        </p:tgtEl>
                                      </p:cBhvr>
                                    </p:animEffect>
                                  </p:childTnLst>
                                </p:cTn>
                              </p:par>
                            </p:childTnLst>
                          </p:cTn>
                        </p:par>
                        <p:par>
                          <p:cTn id="29" fill="hold">
                            <p:stCondLst>
                              <p:cond delay="2500"/>
                            </p:stCondLst>
                            <p:childTnLst>
                              <p:par>
                                <p:cTn id="30" presetID="10" presetClass="entr" presetSubtype="0" fill="hold" nodeType="afterEffect">
                                  <p:stCondLst>
                                    <p:cond delay="0"/>
                                  </p:stCondLst>
                                  <p:childTnLst>
                                    <p:set>
                                      <p:cBhvr>
                                        <p:cTn id="31" dur="1" fill="hold">
                                          <p:stCondLst>
                                            <p:cond delay="0"/>
                                          </p:stCondLst>
                                        </p:cTn>
                                        <p:tgtEl>
                                          <p:spTgt spid="11">
                                            <p:txEl>
                                              <p:pRg st="5" end="5"/>
                                            </p:txEl>
                                          </p:spTgt>
                                        </p:tgtEl>
                                        <p:attrNameLst>
                                          <p:attrName>style.visibility</p:attrName>
                                        </p:attrNameLst>
                                      </p:cBhvr>
                                      <p:to>
                                        <p:strVal val="visible"/>
                                      </p:to>
                                    </p:set>
                                    <p:animEffect transition="in" filter="fade">
                                      <p:cBhvr>
                                        <p:cTn id="32" dur="500"/>
                                        <p:tgtEl>
                                          <p:spTgt spid="11">
                                            <p:txEl>
                                              <p:pRg st="5" end="5"/>
                                            </p:txEl>
                                          </p:spTgt>
                                        </p:tgtEl>
                                      </p:cBhvr>
                                    </p:animEffect>
                                  </p:childTnLst>
                                </p:cTn>
                              </p:par>
                            </p:childTnLst>
                          </p:cTn>
                        </p:par>
                        <p:par>
                          <p:cTn id="33" fill="hold">
                            <p:stCondLst>
                              <p:cond delay="3000"/>
                            </p:stCondLst>
                            <p:childTnLst>
                              <p:par>
                                <p:cTn id="34" presetID="10" presetClass="entr" presetSubtype="0" fill="hold" nodeType="afterEffect">
                                  <p:stCondLst>
                                    <p:cond delay="0"/>
                                  </p:stCondLst>
                                  <p:childTnLst>
                                    <p:set>
                                      <p:cBhvr>
                                        <p:cTn id="35" dur="1" fill="hold">
                                          <p:stCondLst>
                                            <p:cond delay="0"/>
                                          </p:stCondLst>
                                        </p:cTn>
                                        <p:tgtEl>
                                          <p:spTgt spid="11">
                                            <p:txEl>
                                              <p:pRg st="6" end="6"/>
                                            </p:txEl>
                                          </p:spTgt>
                                        </p:tgtEl>
                                        <p:attrNameLst>
                                          <p:attrName>style.visibility</p:attrName>
                                        </p:attrNameLst>
                                      </p:cBhvr>
                                      <p:to>
                                        <p:strVal val="visible"/>
                                      </p:to>
                                    </p:set>
                                    <p:animEffect transition="in" filter="fade">
                                      <p:cBhvr>
                                        <p:cTn id="36" dur="500"/>
                                        <p:tgtEl>
                                          <p:spTgt spid="11">
                                            <p:txEl>
                                              <p:pRg st="6" end="6"/>
                                            </p:txEl>
                                          </p:spTgt>
                                        </p:tgtEl>
                                      </p:cBhvr>
                                    </p:animEffect>
                                  </p:childTnLst>
                                </p:cTn>
                              </p:par>
                            </p:childTnLst>
                          </p:cTn>
                        </p:par>
                        <p:par>
                          <p:cTn id="37" fill="hold">
                            <p:stCondLst>
                              <p:cond delay="3500"/>
                            </p:stCondLst>
                            <p:childTnLst>
                              <p:par>
                                <p:cTn id="38" presetID="10" presetClass="entr" presetSubtype="0" fill="hold" nodeType="afterEffect">
                                  <p:stCondLst>
                                    <p:cond delay="0"/>
                                  </p:stCondLst>
                                  <p:childTnLst>
                                    <p:set>
                                      <p:cBhvr>
                                        <p:cTn id="39" dur="1" fill="hold">
                                          <p:stCondLst>
                                            <p:cond delay="0"/>
                                          </p:stCondLst>
                                        </p:cTn>
                                        <p:tgtEl>
                                          <p:spTgt spid="11">
                                            <p:txEl>
                                              <p:pRg st="7" end="7"/>
                                            </p:txEl>
                                          </p:spTgt>
                                        </p:tgtEl>
                                        <p:attrNameLst>
                                          <p:attrName>style.visibility</p:attrName>
                                        </p:attrNameLst>
                                      </p:cBhvr>
                                      <p:to>
                                        <p:strVal val="visible"/>
                                      </p:to>
                                    </p:set>
                                    <p:animEffect transition="in" filter="fade">
                                      <p:cBhvr>
                                        <p:cTn id="40" dur="500"/>
                                        <p:tgtEl>
                                          <p:spTgt spid="11">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grpId="0" nodeType="click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barn(inVertical)">
                                      <p:cBhvr>
                                        <p:cTn id="4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7458" y="315411"/>
            <a:ext cx="5897218" cy="884238"/>
          </a:xfrm>
        </p:spPr>
        <p:txBody>
          <a:bodyPr/>
          <a:lstStyle/>
          <a:p>
            <a:r>
              <a:rPr lang="en-US" dirty="0"/>
              <a:t>THE VERDICT</a:t>
            </a:r>
            <a:endParaRPr lang="en-US" dirty="0"/>
          </a:p>
        </p:txBody>
      </p:sp>
      <p:sp>
        <p:nvSpPr>
          <p:cNvPr id="10" name="Text Placeholder 9"/>
          <p:cNvSpPr>
            <a:spLocks noGrp="1"/>
          </p:cNvSpPr>
          <p:nvPr>
            <p:ph type="body" sz="quarter" idx="16"/>
          </p:nvPr>
        </p:nvSpPr>
        <p:spPr>
          <a:xfrm>
            <a:off x="5217458" y="1199649"/>
            <a:ext cx="4814048" cy="464871"/>
          </a:xfrm>
        </p:spPr>
        <p:txBody>
          <a:bodyPr/>
          <a:lstStyle/>
          <a:p>
            <a:r>
              <a:rPr lang="en-US" dirty="0"/>
              <a:t>SHOULD EVERYONE SWITCH TO KUBERNETES</a:t>
            </a:r>
            <a:endParaRPr lang="en-US" dirty="0"/>
          </a:p>
        </p:txBody>
      </p:sp>
      <p:sp>
        <p:nvSpPr>
          <p:cNvPr id="9" name="Content Placeholder 8"/>
          <p:cNvSpPr>
            <a:spLocks noGrp="1"/>
          </p:cNvSpPr>
          <p:nvPr>
            <p:ph idx="1"/>
          </p:nvPr>
        </p:nvSpPr>
        <p:spPr>
          <a:xfrm>
            <a:off x="5217457" y="2012170"/>
            <a:ext cx="6331811" cy="4384416"/>
          </a:xfrm>
        </p:spPr>
        <p:txBody>
          <a:bodyPr>
            <a:normAutofit/>
          </a:bodyPr>
          <a:lstStyle/>
          <a:p>
            <a:pPr marL="0" indent="0">
              <a:buNone/>
            </a:pPr>
            <a:r>
              <a:rPr lang="en-US" dirty="0"/>
              <a:t>Well, not so fast.</a:t>
            </a:r>
            <a:endParaRPr lang="en-US" dirty="0"/>
          </a:p>
          <a:p>
            <a:r>
              <a:rPr lang="en-US" dirty="0"/>
              <a:t>Microservices still have their own unique challenges, and sometimes a Monolith can be the right solution, based on what’s right for the application itself.</a:t>
            </a:r>
            <a:endParaRPr lang="en-US" dirty="0"/>
          </a:p>
          <a:p>
            <a:pPr marL="0" indent="0">
              <a:buNone/>
            </a:pPr>
            <a:r>
              <a:rPr lang="en-US" dirty="0"/>
              <a:t>And </a:t>
            </a:r>
            <a:r>
              <a:rPr lang="en-US" b="1" dirty="0"/>
              <a:t>Monoliths can still run on Kubernetes</a:t>
            </a:r>
            <a:r>
              <a:rPr lang="en-US" dirty="0"/>
              <a:t>, even though they won’t be able to use all the same benefits.</a:t>
            </a:r>
            <a:endParaRPr lang="en-US" dirty="0"/>
          </a:p>
          <a:p>
            <a:pPr marL="0" indent="0">
              <a:buNone/>
            </a:pPr>
            <a:endParaRPr lang="en-US" dirty="0"/>
          </a:p>
          <a:p>
            <a:pPr marL="0" indent="0">
              <a:buNone/>
            </a:pPr>
            <a:r>
              <a:rPr lang="en-US" dirty="0"/>
              <a:t>How do we know when we are ready to get started with K8s?</a:t>
            </a:r>
            <a:endParaRPr lang="en-US" dirty="0"/>
          </a:p>
          <a:p>
            <a:r>
              <a:rPr lang="en-US" dirty="0"/>
              <a:t>Well, the first step is to start using </a:t>
            </a:r>
            <a:r>
              <a:rPr lang="en-US" b="1" dirty="0"/>
              <a:t>Containers</a:t>
            </a:r>
            <a:r>
              <a:rPr lang="en-US" dirty="0"/>
              <a:t>.</a:t>
            </a:r>
            <a:endParaRPr lang="en-US" dirty="0"/>
          </a:p>
        </p:txBody>
      </p:sp>
      <p:sp>
        <p:nvSpPr>
          <p:cNvPr id="4" name="Slide Number Placeholder 3"/>
          <p:cNvSpPr>
            <a:spLocks noGrp="1"/>
          </p:cNvSpPr>
          <p:nvPr>
            <p:ph type="sldNum" sz="quarter" idx="4"/>
          </p:nvPr>
        </p:nvSpPr>
        <p:spPr/>
        <p:txBody>
          <a:bodyPr/>
          <a:lstStyle/>
          <a:p>
            <a:fld id="{8C2E478F-E849-4A8C-AF1F-CBCC78A7CBFA}" type="slidenum">
              <a:rPr lang="en-US" smtClean="0"/>
            </a:fld>
            <a:endParaRPr lang="en-US" dirty="0"/>
          </a:p>
        </p:txBody>
      </p:sp>
      <p:pic>
        <p:nvPicPr>
          <p:cNvPr id="7" name="Picture Placeholder 5" descr="person staring at blueprints on a brick wall"/>
          <p:cNvPicPr>
            <a:picLocks noGrp="1" noChangeAspect="1"/>
          </p:cNvPicPr>
          <p:nvPr>
            <p:ph type="pic" sz="quarter" idx="14"/>
          </p:nvPr>
        </p:nvPicPr>
        <p:blipFill rotWithShape="1">
          <a:blip r:embed="rId1">
            <a:extLst>
              <a:ext uri="{BEBA8EAE-BF5A-486C-A8C5-ECC9F3942E4B}">
                <a14:imgProps xmlns:a14="http://schemas.microsoft.com/office/drawing/2010/main">
                  <a14:imgLayer r:embed="rId2">
                    <a14:imgEffect>
                      <a14:saturation sat="0"/>
                    </a14:imgEffect>
                  </a14:imgLayer>
                </a14:imgProps>
              </a:ext>
            </a:extLst>
          </a:blip>
          <a:srcRect l="23552" t="1" r="23880" b="327"/>
          <a:stretch>
            <a:fillRect/>
          </a:stretch>
        </p:blipFill>
        <p:spPr>
          <a:xfrm>
            <a:off x="0" y="612036"/>
            <a:ext cx="4715435" cy="5618435"/>
          </a:xfr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500"/>
                                  </p:stCondLst>
                                  <p:childTnLst>
                                    <p:set>
                                      <p:cBhvr>
                                        <p:cTn id="10" dur="1" fill="hold">
                                          <p:stCondLst>
                                            <p:cond delay="0"/>
                                          </p:stCondLst>
                                        </p:cTn>
                                        <p:tgtEl>
                                          <p:spTgt spid="9">
                                            <p:txEl>
                                              <p:pRg st="1" end="1"/>
                                            </p:txEl>
                                          </p:spTgt>
                                        </p:tgtEl>
                                        <p:attrNameLst>
                                          <p:attrName>style.visibility</p:attrName>
                                        </p:attrNameLst>
                                      </p:cBhvr>
                                      <p:to>
                                        <p:strVal val="visible"/>
                                      </p:to>
                                    </p:set>
                                    <p:animEffect transition="in" filter="fade">
                                      <p:cBhvr>
                                        <p:cTn id="11" dur="500"/>
                                        <p:tgtEl>
                                          <p:spTgt spid="9">
                                            <p:txEl>
                                              <p:pRg st="1" end="1"/>
                                            </p:txEl>
                                          </p:spTgt>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Effect transition="in" filter="fade">
                                      <p:cBhvr>
                                        <p:cTn id="15" dur="500"/>
                                        <p:tgtEl>
                                          <p:spTgt spid="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
                                            <p:txEl>
                                              <p:pRg st="4" end="4"/>
                                            </p:txEl>
                                          </p:spTgt>
                                        </p:tgtEl>
                                        <p:attrNameLst>
                                          <p:attrName>style.visibility</p:attrName>
                                        </p:attrNameLst>
                                      </p:cBhvr>
                                      <p:to>
                                        <p:strVal val="visible"/>
                                      </p:to>
                                    </p:set>
                                    <p:animEffect transition="in" filter="fade">
                                      <p:cBhvr>
                                        <p:cTn id="20" dur="500"/>
                                        <p:tgtEl>
                                          <p:spTgt spid="9">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xEl>
                                              <p:pRg st="5" end="5"/>
                                            </p:txEl>
                                          </p:spTgt>
                                        </p:tgtEl>
                                        <p:attrNameLst>
                                          <p:attrName>style.visibility</p:attrName>
                                        </p:attrNameLst>
                                      </p:cBhvr>
                                      <p:to>
                                        <p:strVal val="visible"/>
                                      </p:to>
                                    </p:set>
                                    <p:animEffect transition="in" filter="fade">
                                      <p:cBhvr>
                                        <p:cTn id="25"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Placeholder 7" descr="abstract image"/>
          <p:cNvPicPr>
            <a:picLocks noChangeAspect="1"/>
          </p:cNvPicPr>
          <p:nvPr/>
        </p:nvPicPr>
        <p:blipFill rotWithShape="1">
          <a:blip r:embed="rId1">
            <a:alphaModFix amt="52000"/>
            <a:extLst>
              <a:ext uri="{BEBA8EAE-BF5A-486C-A8C5-ECC9F3942E4B}">
                <a14:imgProps xmlns:a14="http://schemas.microsoft.com/office/drawing/2010/main">
                  <a14:imgLayer r:embed="rId2">
                    <a14:imgEffect>
                      <a14:saturation sat="0"/>
                    </a14:imgEffect>
                  </a14:imgLayer>
                </a14:imgProps>
              </a:ext>
            </a:extLst>
          </a:blip>
          <a:srcRect l="22717" r="45642"/>
          <a:stretch>
            <a:fillRect/>
          </a:stretch>
        </p:blipFill>
        <p:spPr>
          <a:xfrm rot="16200000">
            <a:off x="2667001" y="-2666999"/>
            <a:ext cx="6858000" cy="12192000"/>
          </a:xfrm>
          <a:prstGeom prst="rect">
            <a:avLst/>
          </a:prstGeom>
          <a:noFill/>
        </p:spPr>
      </p:pic>
      <p:sp>
        <p:nvSpPr>
          <p:cNvPr id="6" name="Title 5"/>
          <p:cNvSpPr>
            <a:spLocks noGrp="1"/>
          </p:cNvSpPr>
          <p:nvPr>
            <p:ph type="title" idx="4294967295"/>
          </p:nvPr>
        </p:nvSpPr>
        <p:spPr>
          <a:xfrm>
            <a:off x="702365" y="1660810"/>
            <a:ext cx="10787270" cy="830649"/>
          </a:xfrm>
        </p:spPr>
        <p:txBody>
          <a:bodyPr>
            <a:normAutofit/>
          </a:bodyPr>
          <a:lstStyle/>
          <a:p>
            <a:r>
              <a:rPr lang="en-US" sz="4000" spc="300" dirty="0"/>
              <a:t>THANK YOU</a:t>
            </a:r>
            <a:endParaRPr lang="en-US" sz="4000" spc="300" dirty="0"/>
          </a:p>
        </p:txBody>
      </p:sp>
      <p:pic>
        <p:nvPicPr>
          <p:cNvPr id="24" name="Online Image Placeholder 23" descr="User"/>
          <p:cNvPicPr>
            <a:picLocks noGrp="1" noChangeAspect="1"/>
          </p:cNvPicPr>
          <p:nvPr>
            <p:ph type="clipArt" sz="quarter" idx="19"/>
          </p:nvPr>
        </p:nvPicPr>
        <p:blipFill>
          <a:blip r:embed="rId3" cstate="email">
            <a:extLst>
              <a:ext uri="{96DAC541-7B7A-43D3-8B79-37D633B846F1}">
                <asvg:svgBlip xmlns:asvg="http://schemas.microsoft.com/office/drawing/2016/SVG/main" r:embed="rId4"/>
              </a:ext>
            </a:extLst>
          </a:blip>
          <a:stretch>
            <a:fillRect/>
          </a:stretch>
        </p:blipFill>
        <p:spPr/>
      </p:pic>
      <p:pic>
        <p:nvPicPr>
          <p:cNvPr id="12" name="Online Image Placeholder 11" descr="Smart Phone"/>
          <p:cNvPicPr>
            <a:picLocks noGrp="1" noChangeAspect="1"/>
          </p:cNvPicPr>
          <p:nvPr>
            <p:ph type="clipArt" sz="quarter" idx="20"/>
          </p:nvPr>
        </p:nvPicPr>
        <p:blipFill>
          <a:blip r:embed="rId5" cstate="email">
            <a:extLst>
              <a:ext uri="{96DAC541-7B7A-43D3-8B79-37D633B846F1}">
                <asvg:svgBlip xmlns:asvg="http://schemas.microsoft.com/office/drawing/2016/SVG/main" r:embed="rId6"/>
              </a:ext>
            </a:extLst>
          </a:blip>
          <a:stretch>
            <a:fillRect/>
          </a:stretch>
        </p:blipFill>
        <p:spPr>
          <a:xfrm>
            <a:off x="5730873" y="3118670"/>
            <a:ext cx="730250" cy="730250"/>
          </a:xfrm>
        </p:spPr>
      </p:pic>
      <p:pic>
        <p:nvPicPr>
          <p:cNvPr id="28" name="Online Image Placeholder 27" descr="Envelope"/>
          <p:cNvPicPr>
            <a:picLocks noGrp="1" noChangeAspect="1"/>
          </p:cNvPicPr>
          <p:nvPr>
            <p:ph type="clipArt" sz="quarter" idx="21"/>
          </p:nvPr>
        </p:nvPicPr>
        <p:blipFill>
          <a:blip r:embed="rId7" cstate="email">
            <a:extLst>
              <a:ext uri="{96DAC541-7B7A-43D3-8B79-37D633B846F1}">
                <asvg:svgBlip xmlns:asvg="http://schemas.microsoft.com/office/drawing/2016/SVG/main" r:embed="rId8"/>
              </a:ext>
            </a:extLst>
          </a:blip>
          <a:stretch>
            <a:fillRect/>
          </a:stretch>
        </p:blipFill>
        <p:spPr/>
      </p:pic>
      <p:sp>
        <p:nvSpPr>
          <p:cNvPr id="8" name="Text Placeholder 7"/>
          <p:cNvSpPr>
            <a:spLocks noGrp="1"/>
          </p:cNvSpPr>
          <p:nvPr>
            <p:ph type="body" sz="quarter" idx="16"/>
          </p:nvPr>
        </p:nvSpPr>
        <p:spPr/>
        <p:txBody>
          <a:bodyPr/>
          <a:lstStyle/>
          <a:p>
            <a:r>
              <a:rPr lang="en-US" dirty="0"/>
              <a:t>JITESH SHAW</a:t>
            </a:r>
            <a:endParaRPr lang="en-US" dirty="0"/>
          </a:p>
        </p:txBody>
      </p:sp>
      <p:sp>
        <p:nvSpPr>
          <p:cNvPr id="9" name="Text Placeholder 8"/>
          <p:cNvSpPr>
            <a:spLocks noGrp="1"/>
          </p:cNvSpPr>
          <p:nvPr>
            <p:ph type="body" sz="quarter" idx="17"/>
          </p:nvPr>
        </p:nvSpPr>
        <p:spPr/>
        <p:txBody>
          <a:bodyPr/>
          <a:lstStyle/>
          <a:p>
            <a:r>
              <a:rPr lang="en-US" dirty="0"/>
              <a:t>+91 (824) 087-5834</a:t>
            </a:r>
            <a:endParaRPr lang="en-US" dirty="0"/>
          </a:p>
        </p:txBody>
      </p:sp>
      <p:sp>
        <p:nvSpPr>
          <p:cNvPr id="10" name="Text Placeholder 9"/>
          <p:cNvSpPr>
            <a:spLocks noGrp="1"/>
          </p:cNvSpPr>
          <p:nvPr>
            <p:ph type="body" sz="quarter" idx="18"/>
          </p:nvPr>
        </p:nvSpPr>
        <p:spPr>
          <a:xfrm>
            <a:off x="8113059" y="3903126"/>
            <a:ext cx="3490747" cy="518795"/>
          </a:xfrm>
        </p:spPr>
        <p:txBody>
          <a:bodyPr>
            <a:noAutofit/>
          </a:bodyPr>
          <a:lstStyle/>
          <a:p>
            <a:r>
              <a:rPr lang="en-US" sz="1600" dirty="0"/>
              <a:t>jitesh.shaw@accenture.com</a:t>
            </a:r>
            <a:endParaRPr lang="en-US" sz="1600" dirty="0"/>
          </a:p>
        </p:txBody>
      </p:sp>
      <p:sp>
        <p:nvSpPr>
          <p:cNvPr id="3" name="Text Placeholder 2"/>
          <p:cNvSpPr>
            <a:spLocks noGrp="1"/>
          </p:cNvSpPr>
          <p:nvPr>
            <p:ph type="body" sz="quarter" idx="12"/>
          </p:nvPr>
        </p:nvSpPr>
        <p:spPr/>
        <p:txBody>
          <a:bodyPr/>
          <a:lstStyle/>
          <a:p>
            <a:r>
              <a:rPr lang="en-US" dirty="0"/>
              <a:t>HAVE A GOOD DAY!</a:t>
            </a:r>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par>
                          <p:cTn id="8" fill="hold">
                            <p:stCondLst>
                              <p:cond delay="500"/>
                            </p:stCondLst>
                            <p:childTnLst>
                              <p:par>
                                <p:cTn id="9" presetID="26" presetClass="emph" presetSubtype="0" fill="hold" nodeType="afterEffect">
                                  <p:stCondLst>
                                    <p:cond delay="0"/>
                                  </p:stCondLst>
                                  <p:childTnLst>
                                    <p:animEffect transition="out" filter="fade">
                                      <p:cBhvr>
                                        <p:cTn id="10" dur="500" tmFilter="0, 0; .2, .5; .8, .5; 1, 0"/>
                                        <p:tgtEl>
                                          <p:spTgt spid="24"/>
                                        </p:tgtEl>
                                      </p:cBhvr>
                                    </p:animEffect>
                                    <p:animScale>
                                      <p:cBhvr>
                                        <p:cTn id="11" dur="250" autoRev="1" fill="hold"/>
                                        <p:tgtEl>
                                          <p:spTgt spid="24"/>
                                        </p:tgtEl>
                                      </p:cBhvr>
                                      <p:by x="105000" y="105000"/>
                                    </p:animScale>
                                  </p:childTnLst>
                                </p:cTn>
                              </p:par>
                              <p:par>
                                <p:cTn id="12" presetID="26" presetClass="emph" presetSubtype="0" fill="hold" grpId="0" nodeType="withEffect">
                                  <p:stCondLst>
                                    <p:cond delay="0"/>
                                  </p:stCondLst>
                                  <p:childTnLst>
                                    <p:animEffect transition="out" filter="fade">
                                      <p:cBhvr>
                                        <p:cTn id="13" dur="500" tmFilter="0, 0; .2, .5; .8, .5; 1, 0"/>
                                        <p:tgtEl>
                                          <p:spTgt spid="8">
                                            <p:txEl>
                                              <p:pRg st="0" end="0"/>
                                            </p:txEl>
                                          </p:spTgt>
                                        </p:tgtEl>
                                      </p:cBhvr>
                                    </p:animEffect>
                                    <p:animScale>
                                      <p:cBhvr>
                                        <p:cTn id="14" dur="250" autoRev="1" fill="hold"/>
                                        <p:tgtEl>
                                          <p:spTgt spid="8">
                                            <p:txEl>
                                              <p:pRg st="0" end="0"/>
                                            </p:txEl>
                                          </p:spTgt>
                                        </p:tgtEl>
                                      </p:cBhvr>
                                      <p:by x="105000" y="105000"/>
                                    </p:animScale>
                                  </p:childTnLst>
                                </p:cTn>
                              </p:par>
                            </p:childTnLst>
                          </p:cTn>
                        </p:par>
                        <p:par>
                          <p:cTn id="15" fill="hold">
                            <p:stCondLst>
                              <p:cond delay="1000"/>
                            </p:stCondLst>
                            <p:childTnLst>
                              <p:par>
                                <p:cTn id="16" presetID="26" presetClass="emph" presetSubtype="0" fill="hold" nodeType="afterEffect">
                                  <p:stCondLst>
                                    <p:cond delay="0"/>
                                  </p:stCondLst>
                                  <p:childTnLst>
                                    <p:animEffect transition="out" filter="fade">
                                      <p:cBhvr>
                                        <p:cTn id="17" dur="500" tmFilter="0, 0; .2, .5; .8, .5; 1, 0"/>
                                        <p:tgtEl>
                                          <p:spTgt spid="12"/>
                                        </p:tgtEl>
                                      </p:cBhvr>
                                    </p:animEffect>
                                    <p:animScale>
                                      <p:cBhvr>
                                        <p:cTn id="18" dur="250" autoRev="1" fill="hold"/>
                                        <p:tgtEl>
                                          <p:spTgt spid="12"/>
                                        </p:tgtEl>
                                      </p:cBhvr>
                                      <p:by x="105000" y="105000"/>
                                    </p:animScale>
                                  </p:childTnLst>
                                </p:cTn>
                              </p:par>
                              <p:par>
                                <p:cTn id="19" presetID="26" presetClass="emph" presetSubtype="0" fill="hold" grpId="0" nodeType="withEffect">
                                  <p:stCondLst>
                                    <p:cond delay="0"/>
                                  </p:stCondLst>
                                  <p:childTnLst>
                                    <p:animEffect transition="out" filter="fade">
                                      <p:cBhvr>
                                        <p:cTn id="20" dur="500" tmFilter="0, 0; .2, .5; .8, .5; 1, 0"/>
                                        <p:tgtEl>
                                          <p:spTgt spid="9">
                                            <p:txEl>
                                              <p:pRg st="0" end="0"/>
                                            </p:txEl>
                                          </p:spTgt>
                                        </p:tgtEl>
                                      </p:cBhvr>
                                    </p:animEffect>
                                    <p:animScale>
                                      <p:cBhvr>
                                        <p:cTn id="21" dur="250" autoRev="1" fill="hold"/>
                                        <p:tgtEl>
                                          <p:spTgt spid="9">
                                            <p:txEl>
                                              <p:pRg st="0" end="0"/>
                                            </p:txEl>
                                          </p:spTgt>
                                        </p:tgtEl>
                                      </p:cBhvr>
                                      <p:by x="105000" y="105000"/>
                                    </p:animScale>
                                  </p:childTnLst>
                                </p:cTn>
                              </p:par>
                            </p:childTnLst>
                          </p:cTn>
                        </p:par>
                        <p:par>
                          <p:cTn id="22" fill="hold">
                            <p:stCondLst>
                              <p:cond delay="1500"/>
                            </p:stCondLst>
                            <p:childTnLst>
                              <p:par>
                                <p:cTn id="23" presetID="26" presetClass="emph" presetSubtype="0" fill="hold" nodeType="afterEffect">
                                  <p:stCondLst>
                                    <p:cond delay="0"/>
                                  </p:stCondLst>
                                  <p:childTnLst>
                                    <p:animEffect transition="out" filter="fade">
                                      <p:cBhvr>
                                        <p:cTn id="24" dur="500" tmFilter="0, 0; .2, .5; .8, .5; 1, 0"/>
                                        <p:tgtEl>
                                          <p:spTgt spid="28"/>
                                        </p:tgtEl>
                                      </p:cBhvr>
                                    </p:animEffect>
                                    <p:animScale>
                                      <p:cBhvr>
                                        <p:cTn id="25" dur="250" autoRev="1" fill="hold"/>
                                        <p:tgtEl>
                                          <p:spTgt spid="28"/>
                                        </p:tgtEl>
                                      </p:cBhvr>
                                      <p:by x="105000" y="105000"/>
                                    </p:animScale>
                                  </p:childTnLst>
                                </p:cTn>
                              </p:par>
                              <p:par>
                                <p:cTn id="26" presetID="26" presetClass="emph" presetSubtype="0" fill="hold" grpId="0" nodeType="withEffect">
                                  <p:stCondLst>
                                    <p:cond delay="0"/>
                                  </p:stCondLst>
                                  <p:childTnLst>
                                    <p:animEffect transition="out" filter="fade">
                                      <p:cBhvr>
                                        <p:cTn id="27" dur="500" tmFilter="0, 0; .2, .5; .8, .5; 1, 0"/>
                                        <p:tgtEl>
                                          <p:spTgt spid="10">
                                            <p:txEl>
                                              <p:pRg st="0" end="0"/>
                                            </p:txEl>
                                          </p:spTgt>
                                        </p:tgtEl>
                                      </p:cBhvr>
                                    </p:animEffect>
                                    <p:animScale>
                                      <p:cBhvr>
                                        <p:cTn id="28" dur="250" autoRev="1" fill="hold"/>
                                        <p:tgtEl>
                                          <p:spTgt spid="10">
                                            <p:txEl>
                                              <p:pRg st="0" end="0"/>
                                            </p:txEl>
                                          </p:spTgt>
                                        </p:tgtEl>
                                      </p:cBhvr>
                                      <p:by x="105000" y="105000"/>
                                    </p:animScale>
                                  </p:childTnLst>
                                </p:cTn>
                              </p:par>
                            </p:childTnLst>
                          </p:cTn>
                        </p:par>
                        <p:par>
                          <p:cTn id="29" fill="hold">
                            <p:stCondLst>
                              <p:cond delay="2000"/>
                            </p:stCondLst>
                            <p:childTnLst>
                              <p:par>
                                <p:cTn id="30" presetID="10" presetClass="entr" presetSubtype="0" fill="hold" grpId="0" nodeType="afterEffect">
                                  <p:stCondLst>
                                    <p:cond delay="0"/>
                                  </p:stCondLst>
                                  <p:childTnLst>
                                    <p:set>
                                      <p:cBhvr>
                                        <p:cTn id="31" dur="1" fill="hold">
                                          <p:stCondLst>
                                            <p:cond delay="0"/>
                                          </p:stCondLst>
                                        </p:cTn>
                                        <p:tgtEl>
                                          <p:spTgt spid="3">
                                            <p:bg/>
                                          </p:spTgt>
                                        </p:tgtEl>
                                        <p:attrNameLst>
                                          <p:attrName>style.visibility</p:attrName>
                                        </p:attrNameLst>
                                      </p:cBhvr>
                                      <p:to>
                                        <p:strVal val="visible"/>
                                      </p:to>
                                    </p:set>
                                    <p:animEffect transition="in" filter="fade">
                                      <p:cBhvr>
                                        <p:cTn id="32" dur="1000"/>
                                        <p:tgtEl>
                                          <p:spTgt spid="3">
                                            <p:bg/>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animEffect transition="in" filter="fade">
                                      <p:cBhvr>
                                        <p:cTn id="35"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uild="p"/>
      <p:bldP spid="9" grpId="0" build="p"/>
      <p:bldP spid="10" grpId="0" build="p"/>
      <p:bldP spid="3" grpId="0" animBg="1"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8C2E478F-E849-4A8C-AF1F-CBCC78A7CBFA}" type="slidenum">
              <a:rPr lang="en-US" smtClean="0"/>
            </a:fld>
            <a:endParaRPr lang="en-US" dirty="0"/>
          </a:p>
        </p:txBody>
      </p:sp>
      <p:sp>
        <p:nvSpPr>
          <p:cNvPr id="7" name="TextBox 6"/>
          <p:cNvSpPr txBox="1"/>
          <p:nvPr/>
        </p:nvSpPr>
        <p:spPr>
          <a:xfrm>
            <a:off x="6095999" y="1859338"/>
            <a:ext cx="5074024" cy="3970318"/>
          </a:xfrm>
          <a:prstGeom prst="rect">
            <a:avLst/>
          </a:prstGeom>
          <a:noFill/>
        </p:spPr>
        <p:txBody>
          <a:bodyPr wrap="square" rtlCol="0">
            <a:spAutoFit/>
          </a:bodyPr>
          <a:lstStyle/>
          <a:p>
            <a:pPr marL="285750" indent="-285750">
              <a:buFont typeface="Arial" panose="020B0604020202020204" pitchFamily="34" charset="0"/>
              <a:buChar char="•"/>
            </a:pPr>
            <a:r>
              <a:rPr lang="en-US" dirty="0"/>
              <a:t>Smaller individual artifacts.</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Fault tolerant to some extent.</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Easy to scale.</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r>
              <a:rPr lang="en-US" b="1" dirty="0"/>
              <a:t>Challenge</a:t>
            </a:r>
            <a:endParaRPr lang="en-US" b="1" dirty="0"/>
          </a:p>
          <a:p>
            <a:endParaRPr lang="en-US" dirty="0"/>
          </a:p>
          <a:p>
            <a:pPr marL="285750" indent="-285750">
              <a:buFont typeface="Arial" panose="020B0604020202020204" pitchFamily="34" charset="0"/>
              <a:buChar char="•"/>
            </a:pPr>
            <a:r>
              <a:rPr lang="en-US" dirty="0"/>
              <a:t>Difficult to maintain version control and communicate among the services.</a:t>
            </a:r>
            <a:endParaRPr lang="en-US" dirty="0"/>
          </a:p>
          <a:p>
            <a:endParaRPr lang="en-US" b="1" dirty="0"/>
          </a:p>
          <a:p>
            <a:r>
              <a:rPr lang="en-US" b="1" dirty="0"/>
              <a:t>Containers </a:t>
            </a:r>
            <a:r>
              <a:rPr lang="en-US" dirty="0"/>
              <a:t>are the perfect choice.</a:t>
            </a:r>
            <a:endParaRPr lang="en-IN" dirty="0"/>
          </a:p>
        </p:txBody>
      </p:sp>
      <p:pic>
        <p:nvPicPr>
          <p:cNvPr id="11" name="Picture 10" descr="A picture containing clipart&#10;&#10;Description automatically generated"/>
          <p:cNvPicPr>
            <a:picLocks noChangeAspect="1"/>
          </p:cNvPicPr>
          <p:nvPr/>
        </p:nvPicPr>
        <p:blipFill>
          <a:blip r:embed="rId1"/>
          <a:stretch>
            <a:fillRect/>
          </a:stretch>
        </p:blipFill>
        <p:spPr>
          <a:xfrm>
            <a:off x="797755" y="1061219"/>
            <a:ext cx="4699269" cy="4735557"/>
          </a:xfrm>
          <a:prstGeom prst="rect">
            <a:avLst/>
          </a:prstGeom>
        </p:spPr>
      </p:pic>
      <p:sp>
        <p:nvSpPr>
          <p:cNvPr id="8" name="Title 7"/>
          <p:cNvSpPr>
            <a:spLocks noGrp="1"/>
          </p:cNvSpPr>
          <p:nvPr>
            <p:ph type="title"/>
          </p:nvPr>
        </p:nvSpPr>
        <p:spPr>
          <a:xfrm>
            <a:off x="3147390" y="389697"/>
            <a:ext cx="5897218" cy="1038260"/>
          </a:xfrm>
        </p:spPr>
        <p:txBody>
          <a:bodyPr/>
          <a:lstStyle/>
          <a:p>
            <a:pPr algn="ctr"/>
            <a:r>
              <a:rPr lang="en-US" sz="4800" dirty="0"/>
              <a:t>MICROSERVICES</a:t>
            </a:r>
            <a:endParaRPr lang="en-US" sz="48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11"/>
                                        </p:tgtEl>
                                      </p:cBhvr>
                                    </p:animEffect>
                                    <p:animScale>
                                      <p:cBhvr>
                                        <p:cTn id="7" dur="250" autoRev="1" fill="hold"/>
                                        <p:tgtEl>
                                          <p:spTgt spid="11"/>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7">
                                            <p:txEl>
                                              <p:pRg st="2" end="2"/>
                                            </p:txEl>
                                          </p:spTgt>
                                        </p:tgtEl>
                                        <p:attrNameLst>
                                          <p:attrName>style.visibility</p:attrName>
                                        </p:attrNameLst>
                                      </p:cBhvr>
                                      <p:to>
                                        <p:strVal val="visible"/>
                                      </p:to>
                                    </p:set>
                                    <p:animEffect transition="in" filter="fade">
                                      <p:cBhvr>
                                        <p:cTn id="16" dur="500"/>
                                        <p:tgtEl>
                                          <p:spTgt spid="7">
                                            <p:txEl>
                                              <p:pRg st="2" end="2"/>
                                            </p:txEl>
                                          </p:spTgt>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7">
                                            <p:txEl>
                                              <p:pRg st="4" end="4"/>
                                            </p:txEl>
                                          </p:spTgt>
                                        </p:tgtEl>
                                        <p:attrNameLst>
                                          <p:attrName>style.visibility</p:attrName>
                                        </p:attrNameLst>
                                      </p:cBhvr>
                                      <p:to>
                                        <p:strVal val="visible"/>
                                      </p:to>
                                    </p:set>
                                    <p:animEffect transition="in" filter="fade">
                                      <p:cBhvr>
                                        <p:cTn id="20" dur="500"/>
                                        <p:tgtEl>
                                          <p:spTgt spid="7">
                                            <p:txEl>
                                              <p:pRg st="4" end="4"/>
                                            </p:txEl>
                                          </p:spTgt>
                                        </p:tgtEl>
                                      </p:cBhvr>
                                    </p:animEffect>
                                  </p:childTnLst>
                                </p:cTn>
                              </p:par>
                            </p:childTnLst>
                          </p:cTn>
                        </p:par>
                        <p:par>
                          <p:cTn id="21" fill="hold">
                            <p:stCondLst>
                              <p:cond delay="1500"/>
                            </p:stCondLst>
                            <p:childTnLst>
                              <p:par>
                                <p:cTn id="22" presetID="42" presetClass="entr" presetSubtype="0" fill="hold" nodeType="afterEffect">
                                  <p:stCondLst>
                                    <p:cond delay="750"/>
                                  </p:stCondLst>
                                  <p:childTnLst>
                                    <p:set>
                                      <p:cBhvr>
                                        <p:cTn id="23" dur="1" fill="hold">
                                          <p:stCondLst>
                                            <p:cond delay="0"/>
                                          </p:stCondLst>
                                        </p:cTn>
                                        <p:tgtEl>
                                          <p:spTgt spid="7">
                                            <p:txEl>
                                              <p:pRg st="8" end="8"/>
                                            </p:txEl>
                                          </p:spTgt>
                                        </p:tgtEl>
                                        <p:attrNameLst>
                                          <p:attrName>style.visibility</p:attrName>
                                        </p:attrNameLst>
                                      </p:cBhvr>
                                      <p:to>
                                        <p:strVal val="visible"/>
                                      </p:to>
                                    </p:set>
                                    <p:animEffect transition="in" filter="fade">
                                      <p:cBhvr>
                                        <p:cTn id="24" dur="1000"/>
                                        <p:tgtEl>
                                          <p:spTgt spid="7">
                                            <p:txEl>
                                              <p:pRg st="8" end="8"/>
                                            </p:txEl>
                                          </p:spTgt>
                                        </p:tgtEl>
                                      </p:cBhvr>
                                    </p:animEffect>
                                    <p:anim calcmode="lin" valueType="num">
                                      <p:cBhvr>
                                        <p:cTn id="25"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par>
                          <p:cTn id="27" fill="hold">
                            <p:stCondLst>
                              <p:cond delay="3250"/>
                            </p:stCondLst>
                            <p:childTnLst>
                              <p:par>
                                <p:cTn id="28" presetID="10" presetClass="entr" presetSubtype="0" fill="hold" nodeType="afterEffect">
                                  <p:stCondLst>
                                    <p:cond delay="0"/>
                                  </p:stCondLst>
                                  <p:childTnLst>
                                    <p:set>
                                      <p:cBhvr>
                                        <p:cTn id="29" dur="1" fill="hold">
                                          <p:stCondLst>
                                            <p:cond delay="0"/>
                                          </p:stCondLst>
                                        </p:cTn>
                                        <p:tgtEl>
                                          <p:spTgt spid="7">
                                            <p:txEl>
                                              <p:pRg st="10" end="10"/>
                                            </p:txEl>
                                          </p:spTgt>
                                        </p:tgtEl>
                                        <p:attrNameLst>
                                          <p:attrName>style.visibility</p:attrName>
                                        </p:attrNameLst>
                                      </p:cBhvr>
                                      <p:to>
                                        <p:strVal val="visible"/>
                                      </p:to>
                                    </p:set>
                                    <p:animEffect transition="in" filter="fade">
                                      <p:cBhvr>
                                        <p:cTn id="30" dur="500"/>
                                        <p:tgtEl>
                                          <p:spTgt spid="7">
                                            <p:txEl>
                                              <p:pRg st="10" end="10"/>
                                            </p:txEl>
                                          </p:spTgt>
                                        </p:tgtEl>
                                      </p:cBhvr>
                                    </p:animEffect>
                                  </p:childTnLst>
                                </p:cTn>
                              </p:par>
                            </p:childTnLst>
                          </p:cTn>
                        </p:par>
                        <p:par>
                          <p:cTn id="31" fill="hold">
                            <p:stCondLst>
                              <p:cond delay="3750"/>
                            </p:stCondLst>
                            <p:childTnLst>
                              <p:par>
                                <p:cTn id="32" presetID="10" presetClass="entr" presetSubtype="0" fill="hold" nodeType="afterEffect">
                                  <p:stCondLst>
                                    <p:cond delay="0"/>
                                  </p:stCondLst>
                                  <p:childTnLst>
                                    <p:set>
                                      <p:cBhvr>
                                        <p:cTn id="33" dur="1" fill="hold">
                                          <p:stCondLst>
                                            <p:cond delay="0"/>
                                          </p:stCondLst>
                                        </p:cTn>
                                        <p:tgtEl>
                                          <p:spTgt spid="7">
                                            <p:txEl>
                                              <p:pRg st="12" end="12"/>
                                            </p:txEl>
                                          </p:spTgt>
                                        </p:tgtEl>
                                        <p:attrNameLst>
                                          <p:attrName>style.visibility</p:attrName>
                                        </p:attrNameLst>
                                      </p:cBhvr>
                                      <p:to>
                                        <p:strVal val="visible"/>
                                      </p:to>
                                    </p:set>
                                    <p:animEffect transition="in" filter="fade">
                                      <p:cBhvr>
                                        <p:cTn id="34" dur="500"/>
                                        <p:tgtEl>
                                          <p:spTgt spid="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8C2E478F-E849-4A8C-AF1F-CBCC78A7CBFA}" type="slidenum">
              <a:rPr lang="en-US" smtClean="0"/>
            </a:fld>
            <a:endParaRPr lang="en-US" dirty="0"/>
          </a:p>
        </p:txBody>
      </p:sp>
      <p:sp>
        <p:nvSpPr>
          <p:cNvPr id="7" name="TextBox 6"/>
          <p:cNvSpPr txBox="1"/>
          <p:nvPr/>
        </p:nvSpPr>
        <p:spPr>
          <a:xfrm>
            <a:off x="6095999" y="1859338"/>
            <a:ext cx="5074024" cy="4247317"/>
          </a:xfrm>
          <a:prstGeom prst="rect">
            <a:avLst/>
          </a:prstGeom>
          <a:noFill/>
        </p:spPr>
        <p:txBody>
          <a:bodyPr wrap="square" rtlCol="0">
            <a:spAutoFit/>
          </a:bodyPr>
          <a:lstStyle/>
          <a:p>
            <a:pPr marL="285750" indent="-285750">
              <a:buFont typeface="Arial" panose="020B0604020202020204" pitchFamily="34" charset="0"/>
              <a:buChar char="•"/>
            </a:pPr>
            <a:r>
              <a:rPr lang="en-US" dirty="0"/>
              <a:t>An image file.</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Includes default values for essential settings.</a:t>
            </a:r>
            <a:endParaRPr lang="en-US" dirty="0"/>
          </a:p>
          <a:p>
            <a:pPr marL="285750" indent="-285750">
              <a:buFont typeface="Arial" panose="020B0604020202020204" pitchFamily="34" charset="0"/>
              <a:buChar char="•"/>
            </a:pPr>
            <a:endParaRPr lang="en-US" dirty="0"/>
          </a:p>
          <a:p>
            <a:r>
              <a:rPr lang="en-US" dirty="0"/>
              <a:t>It makes sure that the services run the same way, no matter where they are run.</a:t>
            </a:r>
            <a:endParaRPr lang="en-US" dirty="0"/>
          </a:p>
          <a:p>
            <a:endParaRPr lang="en-US" dirty="0"/>
          </a:p>
          <a:p>
            <a:endParaRPr lang="en-US" dirty="0"/>
          </a:p>
          <a:p>
            <a:r>
              <a:rPr lang="en-US" b="1" dirty="0"/>
              <a:t>Challenges</a:t>
            </a:r>
            <a:endParaRPr lang="en-US" dirty="0"/>
          </a:p>
          <a:p>
            <a:endParaRPr lang="en-US" dirty="0"/>
          </a:p>
          <a:p>
            <a:pPr marL="285750" indent="-285750">
              <a:buFont typeface="Arial" panose="020B0604020202020204" pitchFamily="34" charset="0"/>
              <a:buChar char="•"/>
            </a:pPr>
            <a:r>
              <a:rPr lang="en-IN" dirty="0"/>
              <a:t>Communication.</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Debugging for issues.</a:t>
            </a:r>
            <a:endParaRPr lang="en-IN" dirty="0"/>
          </a:p>
          <a:p>
            <a:pPr marL="285750" indent="-285750">
              <a:buFont typeface="Arial" panose="020B0604020202020204" pitchFamily="34" charset="0"/>
              <a:buChar char="•"/>
            </a:pPr>
            <a:endParaRPr lang="en-IN" dirty="0"/>
          </a:p>
          <a:p>
            <a:r>
              <a:rPr lang="en-IN" b="1" dirty="0"/>
              <a:t>Solution</a:t>
            </a:r>
            <a:r>
              <a:rPr lang="en-IN" dirty="0"/>
              <a:t>: KUBERNETES</a:t>
            </a:r>
            <a:endParaRPr lang="en-IN" b="1" dirty="0"/>
          </a:p>
        </p:txBody>
      </p:sp>
      <p:sp>
        <p:nvSpPr>
          <p:cNvPr id="8" name="Title 7"/>
          <p:cNvSpPr>
            <a:spLocks noGrp="1"/>
          </p:cNvSpPr>
          <p:nvPr>
            <p:ph type="title"/>
          </p:nvPr>
        </p:nvSpPr>
        <p:spPr>
          <a:xfrm>
            <a:off x="3147390" y="389697"/>
            <a:ext cx="5897218" cy="1038260"/>
          </a:xfrm>
        </p:spPr>
        <p:txBody>
          <a:bodyPr/>
          <a:lstStyle/>
          <a:p>
            <a:pPr algn="ctr"/>
            <a:r>
              <a:rPr lang="en-US" sz="4800" dirty="0"/>
              <a:t>CONTAINERS</a:t>
            </a:r>
            <a:endParaRPr lang="en-US" sz="4800" dirty="0"/>
          </a:p>
        </p:txBody>
      </p:sp>
      <p:pic>
        <p:nvPicPr>
          <p:cNvPr id="3" name="Picture 2" descr="Text&#10;&#10;Description automatically generated"/>
          <p:cNvPicPr>
            <a:picLocks noChangeAspect="1"/>
          </p:cNvPicPr>
          <p:nvPr/>
        </p:nvPicPr>
        <p:blipFill>
          <a:blip r:embed="rId1"/>
          <a:stretch>
            <a:fillRect/>
          </a:stretch>
        </p:blipFill>
        <p:spPr>
          <a:xfrm>
            <a:off x="1173932" y="1736518"/>
            <a:ext cx="3946916" cy="3938958"/>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3"/>
                                        </p:tgtEl>
                                      </p:cBhvr>
                                    </p:animEffect>
                                    <p:animScale>
                                      <p:cBhvr>
                                        <p:cTn id="7" dur="250" autoRev="1" fill="hold"/>
                                        <p:tgtEl>
                                          <p:spTgt spid="3"/>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7">
                                            <p:txEl>
                                              <p:pRg st="2" end="2"/>
                                            </p:txEl>
                                          </p:spTgt>
                                        </p:tgtEl>
                                        <p:attrNameLst>
                                          <p:attrName>style.visibility</p:attrName>
                                        </p:attrNameLst>
                                      </p:cBhvr>
                                      <p:to>
                                        <p:strVal val="visible"/>
                                      </p:to>
                                    </p:set>
                                    <p:animEffect transition="in" filter="fade">
                                      <p:cBhvr>
                                        <p:cTn id="16" dur="500"/>
                                        <p:tgtEl>
                                          <p:spTgt spid="7">
                                            <p:txEl>
                                              <p:pRg st="2" end="2"/>
                                            </p:txEl>
                                          </p:spTgt>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7">
                                            <p:txEl>
                                              <p:pRg st="4" end="4"/>
                                            </p:txEl>
                                          </p:spTgt>
                                        </p:tgtEl>
                                        <p:attrNameLst>
                                          <p:attrName>style.visibility</p:attrName>
                                        </p:attrNameLst>
                                      </p:cBhvr>
                                      <p:to>
                                        <p:strVal val="visible"/>
                                      </p:to>
                                    </p:set>
                                    <p:animEffect transition="in" filter="fade">
                                      <p:cBhvr>
                                        <p:cTn id="20" dur="500"/>
                                        <p:tgtEl>
                                          <p:spTgt spid="7">
                                            <p:txEl>
                                              <p:pRg st="4" end="4"/>
                                            </p:txEl>
                                          </p:spTgt>
                                        </p:tgtEl>
                                      </p:cBhvr>
                                    </p:animEffect>
                                  </p:childTnLst>
                                </p:cTn>
                              </p:par>
                            </p:childTnLst>
                          </p:cTn>
                        </p:par>
                        <p:par>
                          <p:cTn id="21" fill="hold">
                            <p:stCondLst>
                              <p:cond delay="1500"/>
                            </p:stCondLst>
                            <p:childTnLst>
                              <p:par>
                                <p:cTn id="22" presetID="42" presetClass="entr" presetSubtype="0" fill="hold" nodeType="afterEffect">
                                  <p:stCondLst>
                                    <p:cond delay="500"/>
                                  </p:stCondLst>
                                  <p:childTnLst>
                                    <p:set>
                                      <p:cBhvr>
                                        <p:cTn id="23" dur="1" fill="hold">
                                          <p:stCondLst>
                                            <p:cond delay="0"/>
                                          </p:stCondLst>
                                        </p:cTn>
                                        <p:tgtEl>
                                          <p:spTgt spid="7">
                                            <p:txEl>
                                              <p:pRg st="7" end="7"/>
                                            </p:txEl>
                                          </p:spTgt>
                                        </p:tgtEl>
                                        <p:attrNameLst>
                                          <p:attrName>style.visibility</p:attrName>
                                        </p:attrNameLst>
                                      </p:cBhvr>
                                      <p:to>
                                        <p:strVal val="visible"/>
                                      </p:to>
                                    </p:set>
                                    <p:animEffect transition="in" filter="fade">
                                      <p:cBhvr>
                                        <p:cTn id="24" dur="1000"/>
                                        <p:tgtEl>
                                          <p:spTgt spid="7">
                                            <p:txEl>
                                              <p:pRg st="7" end="7"/>
                                            </p:txEl>
                                          </p:spTgt>
                                        </p:tgtEl>
                                      </p:cBhvr>
                                    </p:animEffect>
                                    <p:anim calcmode="lin" valueType="num">
                                      <p:cBhvr>
                                        <p:cTn id="25"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par>
                          <p:cTn id="27" fill="hold">
                            <p:stCondLst>
                              <p:cond delay="3000"/>
                            </p:stCondLst>
                            <p:childTnLst>
                              <p:par>
                                <p:cTn id="28" presetID="10" presetClass="entr" presetSubtype="0" fill="hold" nodeType="afterEffect">
                                  <p:stCondLst>
                                    <p:cond delay="0"/>
                                  </p:stCondLst>
                                  <p:childTnLst>
                                    <p:set>
                                      <p:cBhvr>
                                        <p:cTn id="29" dur="1" fill="hold">
                                          <p:stCondLst>
                                            <p:cond delay="0"/>
                                          </p:stCondLst>
                                        </p:cTn>
                                        <p:tgtEl>
                                          <p:spTgt spid="7">
                                            <p:txEl>
                                              <p:pRg st="9" end="9"/>
                                            </p:txEl>
                                          </p:spTgt>
                                        </p:tgtEl>
                                        <p:attrNameLst>
                                          <p:attrName>style.visibility</p:attrName>
                                        </p:attrNameLst>
                                      </p:cBhvr>
                                      <p:to>
                                        <p:strVal val="visible"/>
                                      </p:to>
                                    </p:set>
                                    <p:animEffect transition="in" filter="fade">
                                      <p:cBhvr>
                                        <p:cTn id="30" dur="500"/>
                                        <p:tgtEl>
                                          <p:spTgt spid="7">
                                            <p:txEl>
                                              <p:pRg st="9" end="9"/>
                                            </p:txEl>
                                          </p:spTgt>
                                        </p:tgtEl>
                                      </p:cBhvr>
                                    </p:animEffect>
                                  </p:childTnLst>
                                </p:cTn>
                              </p:par>
                            </p:childTnLst>
                          </p:cTn>
                        </p:par>
                        <p:par>
                          <p:cTn id="31" fill="hold">
                            <p:stCondLst>
                              <p:cond delay="3500"/>
                            </p:stCondLst>
                            <p:childTnLst>
                              <p:par>
                                <p:cTn id="32" presetID="10" presetClass="entr" presetSubtype="0" fill="hold" nodeType="afterEffect">
                                  <p:stCondLst>
                                    <p:cond delay="0"/>
                                  </p:stCondLst>
                                  <p:childTnLst>
                                    <p:set>
                                      <p:cBhvr>
                                        <p:cTn id="33" dur="1" fill="hold">
                                          <p:stCondLst>
                                            <p:cond delay="0"/>
                                          </p:stCondLst>
                                        </p:cTn>
                                        <p:tgtEl>
                                          <p:spTgt spid="7">
                                            <p:txEl>
                                              <p:pRg st="11" end="11"/>
                                            </p:txEl>
                                          </p:spTgt>
                                        </p:tgtEl>
                                        <p:attrNameLst>
                                          <p:attrName>style.visibility</p:attrName>
                                        </p:attrNameLst>
                                      </p:cBhvr>
                                      <p:to>
                                        <p:strVal val="visible"/>
                                      </p:to>
                                    </p:set>
                                    <p:animEffect transition="in" filter="fade">
                                      <p:cBhvr>
                                        <p:cTn id="34" dur="500"/>
                                        <p:tgtEl>
                                          <p:spTgt spid="7">
                                            <p:txEl>
                                              <p:pRg st="11" end="11"/>
                                            </p:txEl>
                                          </p:spTgt>
                                        </p:tgtEl>
                                      </p:cBhvr>
                                    </p:animEffect>
                                  </p:childTnLst>
                                </p:cTn>
                              </p:par>
                            </p:childTnLst>
                          </p:cTn>
                        </p:par>
                        <p:par>
                          <p:cTn id="35" fill="hold">
                            <p:stCondLst>
                              <p:cond delay="4000"/>
                            </p:stCondLst>
                            <p:childTnLst>
                              <p:par>
                                <p:cTn id="36" presetID="16" presetClass="entr" presetSubtype="21" fill="hold" nodeType="afterEffect">
                                  <p:stCondLst>
                                    <p:cond delay="500"/>
                                  </p:stCondLst>
                                  <p:childTnLst>
                                    <p:set>
                                      <p:cBhvr>
                                        <p:cTn id="37" dur="1" fill="hold">
                                          <p:stCondLst>
                                            <p:cond delay="0"/>
                                          </p:stCondLst>
                                        </p:cTn>
                                        <p:tgtEl>
                                          <p:spTgt spid="7">
                                            <p:txEl>
                                              <p:pRg st="13" end="13"/>
                                            </p:txEl>
                                          </p:spTgt>
                                        </p:tgtEl>
                                        <p:attrNameLst>
                                          <p:attrName>style.visibility</p:attrName>
                                        </p:attrNameLst>
                                      </p:cBhvr>
                                      <p:to>
                                        <p:strVal val="visible"/>
                                      </p:to>
                                    </p:set>
                                    <p:animEffect transition="in" filter="barn(inVertical)">
                                      <p:cBhvr>
                                        <p:cTn id="38" dur="500"/>
                                        <p:tgtEl>
                                          <p:spTgt spid="7">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8C2E478F-E849-4A8C-AF1F-CBCC78A7CBFA}" type="slidenum">
              <a:rPr lang="en-US" smtClean="0"/>
            </a:fld>
            <a:endParaRPr lang="en-US" dirty="0"/>
          </a:p>
        </p:txBody>
      </p:sp>
      <p:sp>
        <p:nvSpPr>
          <p:cNvPr id="7" name="TextBox 6"/>
          <p:cNvSpPr txBox="1"/>
          <p:nvPr/>
        </p:nvSpPr>
        <p:spPr>
          <a:xfrm>
            <a:off x="6095999" y="1859338"/>
            <a:ext cx="5074024" cy="3139321"/>
          </a:xfrm>
          <a:prstGeom prst="rect">
            <a:avLst/>
          </a:prstGeom>
          <a:noFill/>
        </p:spPr>
        <p:txBody>
          <a:bodyPr wrap="square" rtlCol="0">
            <a:spAutoFit/>
          </a:bodyPr>
          <a:lstStyle/>
          <a:p>
            <a:pPr marL="285750" indent="-285750">
              <a:buFont typeface="Arial" panose="020B0604020202020204" pitchFamily="34" charset="0"/>
              <a:buChar char="•"/>
            </a:pPr>
            <a:r>
              <a:rPr lang="en-US" dirty="0"/>
              <a:t>Open-source</a:t>
            </a:r>
            <a:r>
              <a:rPr lang="en-IN" dirty="0"/>
              <a:t>.</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Containerization platform.</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Automates configuration.</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r>
              <a:rPr lang="en-IN" dirty="0"/>
              <a:t>It is like a VM with the difference being, it does not have a separate OS Kernel and shares the same on which it is run.</a:t>
            </a:r>
            <a:endParaRPr lang="en-US" dirty="0"/>
          </a:p>
        </p:txBody>
      </p:sp>
      <p:sp>
        <p:nvSpPr>
          <p:cNvPr id="8" name="Title 7"/>
          <p:cNvSpPr>
            <a:spLocks noGrp="1"/>
          </p:cNvSpPr>
          <p:nvPr>
            <p:ph type="title"/>
          </p:nvPr>
        </p:nvSpPr>
        <p:spPr>
          <a:xfrm>
            <a:off x="3147390" y="389697"/>
            <a:ext cx="5897218" cy="1038260"/>
          </a:xfrm>
        </p:spPr>
        <p:txBody>
          <a:bodyPr/>
          <a:lstStyle/>
          <a:p>
            <a:pPr algn="ctr"/>
            <a:r>
              <a:rPr lang="en-US" sz="4800" dirty="0"/>
              <a:t>DOCKER</a:t>
            </a:r>
            <a:endParaRPr lang="en-US" sz="4800" dirty="0"/>
          </a:p>
        </p:txBody>
      </p:sp>
      <p:pic>
        <p:nvPicPr>
          <p:cNvPr id="5" name="Picture 4" descr="Shape&#10;&#10;Description automatically generated with low confidence"/>
          <p:cNvPicPr>
            <a:picLocks noChangeAspect="1"/>
          </p:cNvPicPr>
          <p:nvPr/>
        </p:nvPicPr>
        <p:blipFill>
          <a:blip r:embed="rId1"/>
          <a:stretch>
            <a:fillRect/>
          </a:stretch>
        </p:blipFill>
        <p:spPr>
          <a:xfrm>
            <a:off x="1302731" y="1584341"/>
            <a:ext cx="3689317" cy="3689317"/>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7">
                                            <p:txEl>
                                              <p:pRg st="2" end="2"/>
                                            </p:txEl>
                                          </p:spTgt>
                                        </p:tgtEl>
                                        <p:attrNameLst>
                                          <p:attrName>style.visibility</p:attrName>
                                        </p:attrNameLst>
                                      </p:cBhvr>
                                      <p:to>
                                        <p:strVal val="visible"/>
                                      </p:to>
                                    </p:set>
                                    <p:animEffect transition="in" filter="fade">
                                      <p:cBhvr>
                                        <p:cTn id="16" dur="500"/>
                                        <p:tgtEl>
                                          <p:spTgt spid="7">
                                            <p:txEl>
                                              <p:pRg st="2" end="2"/>
                                            </p:txEl>
                                          </p:spTgt>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7">
                                            <p:txEl>
                                              <p:pRg st="4" end="4"/>
                                            </p:txEl>
                                          </p:spTgt>
                                        </p:tgtEl>
                                        <p:attrNameLst>
                                          <p:attrName>style.visibility</p:attrName>
                                        </p:attrNameLst>
                                      </p:cBhvr>
                                      <p:to>
                                        <p:strVal val="visible"/>
                                      </p:to>
                                    </p:set>
                                    <p:animEffect transition="in" filter="fade">
                                      <p:cBhvr>
                                        <p:cTn id="20" dur="500"/>
                                        <p:tgtEl>
                                          <p:spTgt spid="7">
                                            <p:txEl>
                                              <p:pRg st="4" end="4"/>
                                            </p:txEl>
                                          </p:spTgt>
                                        </p:tgtEl>
                                      </p:cBhvr>
                                    </p:animEffect>
                                  </p:childTnLst>
                                </p:cTn>
                              </p:par>
                            </p:childTnLst>
                          </p:cTn>
                        </p:par>
                        <p:par>
                          <p:cTn id="21" fill="hold">
                            <p:stCondLst>
                              <p:cond delay="1500"/>
                            </p:stCondLst>
                            <p:childTnLst>
                              <p:par>
                                <p:cTn id="22" presetID="42" presetClass="entr" presetSubtype="0" fill="hold" nodeType="afterEffect">
                                  <p:stCondLst>
                                    <p:cond delay="500"/>
                                  </p:stCondLst>
                                  <p:childTnLst>
                                    <p:set>
                                      <p:cBhvr>
                                        <p:cTn id="23" dur="1" fill="hold">
                                          <p:stCondLst>
                                            <p:cond delay="0"/>
                                          </p:stCondLst>
                                        </p:cTn>
                                        <p:tgtEl>
                                          <p:spTgt spid="7">
                                            <p:txEl>
                                              <p:pRg st="8" end="8"/>
                                            </p:txEl>
                                          </p:spTgt>
                                        </p:tgtEl>
                                        <p:attrNameLst>
                                          <p:attrName>style.visibility</p:attrName>
                                        </p:attrNameLst>
                                      </p:cBhvr>
                                      <p:to>
                                        <p:strVal val="visible"/>
                                      </p:to>
                                    </p:set>
                                    <p:animEffect transition="in" filter="fade">
                                      <p:cBhvr>
                                        <p:cTn id="24" dur="1000"/>
                                        <p:tgtEl>
                                          <p:spTgt spid="7">
                                            <p:txEl>
                                              <p:pRg st="8" end="8"/>
                                            </p:txEl>
                                          </p:spTgt>
                                        </p:tgtEl>
                                      </p:cBhvr>
                                    </p:animEffect>
                                    <p:anim calcmode="lin" valueType="num">
                                      <p:cBhvr>
                                        <p:cTn id="25"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44353" y="315411"/>
            <a:ext cx="6748864" cy="884238"/>
          </a:xfrm>
        </p:spPr>
        <p:txBody>
          <a:bodyPr/>
          <a:lstStyle/>
          <a:p>
            <a:r>
              <a:rPr lang="en-US" dirty="0"/>
              <a:t>Introduction: what is Kubernetes?</a:t>
            </a:r>
            <a:endParaRPr lang="en-US" dirty="0"/>
          </a:p>
        </p:txBody>
      </p:sp>
      <p:sp>
        <p:nvSpPr>
          <p:cNvPr id="10" name="Text Placeholder 9"/>
          <p:cNvSpPr>
            <a:spLocks noGrp="1"/>
          </p:cNvSpPr>
          <p:nvPr>
            <p:ph type="body" sz="quarter" idx="16"/>
          </p:nvPr>
        </p:nvSpPr>
        <p:spPr>
          <a:xfrm>
            <a:off x="5244354" y="1199649"/>
            <a:ext cx="2716306" cy="464871"/>
          </a:xfrm>
        </p:spPr>
        <p:txBody>
          <a:bodyPr/>
          <a:lstStyle/>
          <a:p>
            <a:r>
              <a:rPr lang="en-US" dirty="0"/>
              <a:t>THE WHEEL TO DOCKER</a:t>
            </a:r>
            <a:endParaRPr lang="en-US" dirty="0"/>
          </a:p>
        </p:txBody>
      </p:sp>
      <p:sp>
        <p:nvSpPr>
          <p:cNvPr id="9" name="Content Placeholder 8"/>
          <p:cNvSpPr>
            <a:spLocks noGrp="1"/>
          </p:cNvSpPr>
          <p:nvPr>
            <p:ph idx="1"/>
          </p:nvPr>
        </p:nvSpPr>
        <p:spPr>
          <a:xfrm>
            <a:off x="5244353" y="2078998"/>
            <a:ext cx="6304916" cy="4384416"/>
          </a:xfrm>
        </p:spPr>
        <p:txBody>
          <a:bodyPr>
            <a:normAutofit/>
          </a:bodyPr>
          <a:lstStyle/>
          <a:p>
            <a:r>
              <a:rPr lang="en-US" dirty="0"/>
              <a:t>It is a </a:t>
            </a:r>
            <a:r>
              <a:rPr lang="en-US" b="1" dirty="0"/>
              <a:t>Container Orchestrator.</a:t>
            </a:r>
            <a:endParaRPr lang="en-US" b="1" dirty="0"/>
          </a:p>
          <a:p>
            <a:r>
              <a:rPr lang="en-US" dirty="0"/>
              <a:t>Validates the Containers.</a:t>
            </a:r>
            <a:endParaRPr lang="en-US" dirty="0"/>
          </a:p>
          <a:p>
            <a:r>
              <a:rPr lang="en-US" dirty="0"/>
              <a:t>Monitors the Services.</a:t>
            </a:r>
            <a:endParaRPr lang="en-US" dirty="0"/>
          </a:p>
          <a:p>
            <a:r>
              <a:rPr lang="en-US" dirty="0"/>
              <a:t>Manages the Containers as a </a:t>
            </a:r>
            <a:r>
              <a:rPr lang="en-US" b="1" dirty="0"/>
              <a:t>Cluster of Nodes</a:t>
            </a:r>
            <a:r>
              <a:rPr lang="en-US" dirty="0"/>
              <a:t>.</a:t>
            </a:r>
            <a:endParaRPr lang="en-US" dirty="0"/>
          </a:p>
          <a:p>
            <a:endParaRPr lang="en-US" dirty="0"/>
          </a:p>
          <a:p>
            <a:pPr marL="0" indent="0">
              <a:buNone/>
            </a:pPr>
            <a:r>
              <a:rPr lang="en-US" dirty="0"/>
              <a:t>In simple terms, </a:t>
            </a:r>
            <a:r>
              <a:rPr lang="en-US" b="1" dirty="0"/>
              <a:t>Kubernetes </a:t>
            </a:r>
            <a:r>
              <a:rPr lang="en-US" dirty="0"/>
              <a:t>automates most of the repetition and eliminates the inefficiency of doing everything manually. The app developer tells K8s what it wants the Cluster to look like, and Kubernetes makes it happen.</a:t>
            </a:r>
            <a:endParaRPr lang="en-US" dirty="0"/>
          </a:p>
        </p:txBody>
      </p:sp>
      <p:sp>
        <p:nvSpPr>
          <p:cNvPr id="4" name="Slide Number Placeholder 3"/>
          <p:cNvSpPr>
            <a:spLocks noGrp="1"/>
          </p:cNvSpPr>
          <p:nvPr>
            <p:ph type="sldNum" sz="quarter" idx="4"/>
          </p:nvPr>
        </p:nvSpPr>
        <p:spPr/>
        <p:txBody>
          <a:bodyPr/>
          <a:lstStyle/>
          <a:p>
            <a:fld id="{8C2E478F-E849-4A8C-AF1F-CBCC78A7CBFA}" type="slidenum">
              <a:rPr lang="en-US" smtClean="0"/>
            </a:fld>
            <a:endParaRPr lang="en-US" dirty="0"/>
          </a:p>
        </p:txBody>
      </p:sp>
      <p:pic>
        <p:nvPicPr>
          <p:cNvPr id="3" name="Picture 2" descr="Icon&#10;&#10;Description automatically generated"/>
          <p:cNvPicPr>
            <a:picLocks noChangeAspect="1"/>
          </p:cNvPicPr>
          <p:nvPr/>
        </p:nvPicPr>
        <p:blipFill>
          <a:blip r:embed="rId1"/>
          <a:stretch>
            <a:fillRect/>
          </a:stretch>
        </p:blipFill>
        <p:spPr>
          <a:xfrm>
            <a:off x="1384766" y="2070847"/>
            <a:ext cx="2716306" cy="2716306"/>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3"/>
                                        </p:tgtEl>
                                      </p:cBhvr>
                                    </p:animEffect>
                                    <p:animScale>
                                      <p:cBhvr>
                                        <p:cTn id="7" dur="250" autoRev="1" fill="hold"/>
                                        <p:tgtEl>
                                          <p:spTgt spid="3"/>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9">
                                            <p:txEl>
                                              <p:pRg st="1" end="1"/>
                                            </p:txEl>
                                          </p:spTgt>
                                        </p:tgtEl>
                                        <p:attrNameLst>
                                          <p:attrName>style.visibility</p:attrName>
                                        </p:attrNameLst>
                                      </p:cBhvr>
                                      <p:to>
                                        <p:strVal val="visible"/>
                                      </p:to>
                                    </p:set>
                                    <p:animEffect transition="in" filter="fade">
                                      <p:cBhvr>
                                        <p:cTn id="16" dur="500"/>
                                        <p:tgtEl>
                                          <p:spTgt spid="9">
                                            <p:txEl>
                                              <p:pRg st="1" end="1"/>
                                            </p:txEl>
                                          </p:spTgt>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9">
                                            <p:txEl>
                                              <p:pRg st="2" end="2"/>
                                            </p:txEl>
                                          </p:spTgt>
                                        </p:tgtEl>
                                        <p:attrNameLst>
                                          <p:attrName>style.visibility</p:attrName>
                                        </p:attrNameLst>
                                      </p:cBhvr>
                                      <p:to>
                                        <p:strVal val="visible"/>
                                      </p:to>
                                    </p:set>
                                    <p:animEffect transition="in" filter="fade">
                                      <p:cBhvr>
                                        <p:cTn id="20" dur="500"/>
                                        <p:tgtEl>
                                          <p:spTgt spid="9">
                                            <p:txEl>
                                              <p:pRg st="2" end="2"/>
                                            </p:txEl>
                                          </p:spTgt>
                                        </p:tgtEl>
                                      </p:cBhvr>
                                    </p:animEffect>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9">
                                            <p:txEl>
                                              <p:pRg st="3" end="3"/>
                                            </p:txEl>
                                          </p:spTgt>
                                        </p:tgtEl>
                                        <p:attrNameLst>
                                          <p:attrName>style.visibility</p:attrName>
                                        </p:attrNameLst>
                                      </p:cBhvr>
                                      <p:to>
                                        <p:strVal val="visible"/>
                                      </p:to>
                                    </p:set>
                                    <p:animEffect transition="in" filter="fade">
                                      <p:cBhvr>
                                        <p:cTn id="24" dur="500"/>
                                        <p:tgtEl>
                                          <p:spTgt spid="9">
                                            <p:txEl>
                                              <p:pRg st="3" end="3"/>
                                            </p:txEl>
                                          </p:spTgt>
                                        </p:tgtEl>
                                      </p:cBhvr>
                                    </p:animEffect>
                                  </p:childTnLst>
                                </p:cTn>
                              </p:par>
                            </p:childTnLst>
                          </p:cTn>
                        </p:par>
                        <p:par>
                          <p:cTn id="25" fill="hold">
                            <p:stCondLst>
                              <p:cond delay="2000"/>
                            </p:stCondLst>
                            <p:childTnLst>
                              <p:par>
                                <p:cTn id="26" presetID="42" presetClass="entr" presetSubtype="0" fill="hold" nodeType="afterEffect">
                                  <p:stCondLst>
                                    <p:cond delay="500"/>
                                  </p:stCondLst>
                                  <p:childTnLst>
                                    <p:set>
                                      <p:cBhvr>
                                        <p:cTn id="27" dur="1" fill="hold">
                                          <p:stCondLst>
                                            <p:cond delay="0"/>
                                          </p:stCondLst>
                                        </p:cTn>
                                        <p:tgtEl>
                                          <p:spTgt spid="9">
                                            <p:txEl>
                                              <p:pRg st="5" end="5"/>
                                            </p:txEl>
                                          </p:spTgt>
                                        </p:tgtEl>
                                        <p:attrNameLst>
                                          <p:attrName>style.visibility</p:attrName>
                                        </p:attrNameLst>
                                      </p:cBhvr>
                                      <p:to>
                                        <p:strVal val="visible"/>
                                      </p:to>
                                    </p:set>
                                    <p:animEffect transition="in" filter="fade">
                                      <p:cBhvr>
                                        <p:cTn id="28" dur="1000"/>
                                        <p:tgtEl>
                                          <p:spTgt spid="9">
                                            <p:txEl>
                                              <p:pRg st="5" end="5"/>
                                            </p:txEl>
                                          </p:spTgt>
                                        </p:tgtEl>
                                      </p:cBhvr>
                                    </p:animEffect>
                                    <p:anim calcmode="lin" valueType="num">
                                      <p:cBhvr>
                                        <p:cTn id="29" dur="1000" fill="hold"/>
                                        <p:tgtEl>
                                          <p:spTgt spid="9">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9">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44353" y="315411"/>
            <a:ext cx="6748864" cy="884238"/>
          </a:xfrm>
        </p:spPr>
        <p:txBody>
          <a:bodyPr/>
          <a:lstStyle/>
          <a:p>
            <a:r>
              <a:rPr lang="en-US" dirty="0"/>
              <a:t>Components</a:t>
            </a:r>
            <a:endParaRPr lang="en-US" dirty="0"/>
          </a:p>
        </p:txBody>
      </p:sp>
      <p:sp>
        <p:nvSpPr>
          <p:cNvPr id="10" name="Text Placeholder 9"/>
          <p:cNvSpPr>
            <a:spLocks noGrp="1"/>
          </p:cNvSpPr>
          <p:nvPr>
            <p:ph type="body" sz="quarter" idx="16"/>
          </p:nvPr>
        </p:nvSpPr>
        <p:spPr>
          <a:xfrm>
            <a:off x="5244353" y="1199649"/>
            <a:ext cx="3325905" cy="464871"/>
          </a:xfrm>
        </p:spPr>
        <p:txBody>
          <a:bodyPr/>
          <a:lstStyle/>
          <a:p>
            <a:r>
              <a:rPr lang="en-US" dirty="0"/>
              <a:t>WHAT MAKES UP KUBERNETES</a:t>
            </a:r>
            <a:endParaRPr lang="en-US" dirty="0"/>
          </a:p>
        </p:txBody>
      </p:sp>
      <p:sp>
        <p:nvSpPr>
          <p:cNvPr id="9" name="Content Placeholder 8"/>
          <p:cNvSpPr>
            <a:spLocks noGrp="1"/>
          </p:cNvSpPr>
          <p:nvPr>
            <p:ph idx="1"/>
          </p:nvPr>
        </p:nvSpPr>
        <p:spPr>
          <a:xfrm>
            <a:off x="5244353" y="1936376"/>
            <a:ext cx="6304916" cy="4527038"/>
          </a:xfrm>
        </p:spPr>
        <p:txBody>
          <a:bodyPr numCol="2">
            <a:normAutofit/>
          </a:bodyPr>
          <a:lstStyle/>
          <a:p>
            <a:r>
              <a:rPr lang="en-US" b="1" dirty="0"/>
              <a:t>Pods</a:t>
            </a:r>
            <a:endParaRPr lang="en-US" b="1" dirty="0"/>
          </a:p>
          <a:p>
            <a:r>
              <a:rPr lang="en-US" b="1" dirty="0"/>
              <a:t>Services</a:t>
            </a:r>
            <a:endParaRPr lang="en-US" b="1" dirty="0"/>
          </a:p>
          <a:p>
            <a:r>
              <a:rPr lang="en-US" b="1" dirty="0"/>
              <a:t>Ingress</a:t>
            </a:r>
            <a:endParaRPr lang="en-US" b="1" dirty="0"/>
          </a:p>
          <a:p>
            <a:r>
              <a:rPr lang="en-US" b="1" dirty="0"/>
              <a:t>Nodes</a:t>
            </a:r>
            <a:endParaRPr lang="en-US" b="1" dirty="0"/>
          </a:p>
          <a:p>
            <a:r>
              <a:rPr lang="en-US" b="1" dirty="0"/>
              <a:t>Cluster</a:t>
            </a:r>
            <a:endParaRPr lang="en-US" b="1" dirty="0"/>
          </a:p>
          <a:p>
            <a:r>
              <a:rPr lang="en-US" b="1" dirty="0"/>
              <a:t>Control Plane</a:t>
            </a:r>
            <a:endParaRPr lang="en-US" b="1" dirty="0"/>
          </a:p>
          <a:p>
            <a:endParaRPr lang="en-US" b="1" dirty="0"/>
          </a:p>
          <a:p>
            <a:endParaRPr lang="en-US" b="1" dirty="0"/>
          </a:p>
          <a:p>
            <a:endParaRPr lang="en-US" b="1" dirty="0"/>
          </a:p>
          <a:p>
            <a:r>
              <a:rPr lang="en-US" b="1" dirty="0"/>
              <a:t>K8s API</a:t>
            </a:r>
            <a:endParaRPr lang="en-US" b="1" dirty="0"/>
          </a:p>
          <a:p>
            <a:r>
              <a:rPr lang="en-US" b="1" dirty="0"/>
              <a:t>ConfigMap</a:t>
            </a:r>
            <a:endParaRPr lang="en-US" b="1" dirty="0"/>
          </a:p>
          <a:p>
            <a:r>
              <a:rPr lang="en-US" b="1" dirty="0"/>
              <a:t>Secrets</a:t>
            </a:r>
            <a:endParaRPr lang="en-US" b="1" dirty="0"/>
          </a:p>
          <a:p>
            <a:r>
              <a:rPr lang="en-US" b="1" dirty="0"/>
              <a:t>Volumes</a:t>
            </a:r>
            <a:endParaRPr lang="en-US" b="1" dirty="0"/>
          </a:p>
          <a:p>
            <a:r>
              <a:rPr lang="en-US" b="1" dirty="0"/>
              <a:t>Deployment</a:t>
            </a:r>
            <a:endParaRPr lang="en-US" b="1" dirty="0"/>
          </a:p>
          <a:p>
            <a:r>
              <a:rPr lang="en-US" b="1" dirty="0"/>
              <a:t>StatefulSet</a:t>
            </a:r>
            <a:endParaRPr lang="en-US" b="1" dirty="0"/>
          </a:p>
        </p:txBody>
      </p:sp>
      <p:sp>
        <p:nvSpPr>
          <p:cNvPr id="4" name="Slide Number Placeholder 3"/>
          <p:cNvSpPr>
            <a:spLocks noGrp="1"/>
          </p:cNvSpPr>
          <p:nvPr>
            <p:ph type="sldNum" sz="quarter" idx="4"/>
          </p:nvPr>
        </p:nvSpPr>
        <p:spPr/>
        <p:txBody>
          <a:bodyPr/>
          <a:lstStyle/>
          <a:p>
            <a:fld id="{8C2E478F-E849-4A8C-AF1F-CBCC78A7CBFA}" type="slidenum">
              <a:rPr lang="en-US" smtClean="0"/>
            </a:fld>
            <a:endParaRPr lang="en-US" dirty="0"/>
          </a:p>
        </p:txBody>
      </p:sp>
      <p:pic>
        <p:nvPicPr>
          <p:cNvPr id="7" name="Picture 6" descr="Icon&#10;&#10;Description automatically generated"/>
          <p:cNvPicPr>
            <a:picLocks noChangeAspect="1"/>
          </p:cNvPicPr>
          <p:nvPr/>
        </p:nvPicPr>
        <p:blipFill>
          <a:blip r:embed="rId1"/>
          <a:stretch>
            <a:fillRect/>
          </a:stretch>
        </p:blipFill>
        <p:spPr>
          <a:xfrm>
            <a:off x="0" y="1936376"/>
            <a:ext cx="4649041" cy="3785442"/>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7"/>
                                        </p:tgtEl>
                                      </p:cBhvr>
                                    </p:animEffect>
                                    <p:animScale>
                                      <p:cBhvr>
                                        <p:cTn id="7" dur="250" autoRev="1" fill="hold"/>
                                        <p:tgtEl>
                                          <p:spTgt spid="7"/>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9">
                                            <p:txEl>
                                              <p:pRg st="1" end="1"/>
                                            </p:txEl>
                                          </p:spTgt>
                                        </p:tgtEl>
                                        <p:attrNameLst>
                                          <p:attrName>style.visibility</p:attrName>
                                        </p:attrNameLst>
                                      </p:cBhvr>
                                      <p:to>
                                        <p:strVal val="visible"/>
                                      </p:to>
                                    </p:set>
                                    <p:animEffect transition="in" filter="fade">
                                      <p:cBhvr>
                                        <p:cTn id="16" dur="500"/>
                                        <p:tgtEl>
                                          <p:spTgt spid="9">
                                            <p:txEl>
                                              <p:pRg st="1" end="1"/>
                                            </p:txEl>
                                          </p:spTgt>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9">
                                            <p:txEl>
                                              <p:pRg st="2" end="2"/>
                                            </p:txEl>
                                          </p:spTgt>
                                        </p:tgtEl>
                                        <p:attrNameLst>
                                          <p:attrName>style.visibility</p:attrName>
                                        </p:attrNameLst>
                                      </p:cBhvr>
                                      <p:to>
                                        <p:strVal val="visible"/>
                                      </p:to>
                                    </p:set>
                                    <p:animEffect transition="in" filter="fade">
                                      <p:cBhvr>
                                        <p:cTn id="20" dur="500"/>
                                        <p:tgtEl>
                                          <p:spTgt spid="9">
                                            <p:txEl>
                                              <p:pRg st="2" end="2"/>
                                            </p:txEl>
                                          </p:spTgt>
                                        </p:tgtEl>
                                      </p:cBhvr>
                                    </p:animEffect>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9">
                                            <p:txEl>
                                              <p:pRg st="3" end="3"/>
                                            </p:txEl>
                                          </p:spTgt>
                                        </p:tgtEl>
                                        <p:attrNameLst>
                                          <p:attrName>style.visibility</p:attrName>
                                        </p:attrNameLst>
                                      </p:cBhvr>
                                      <p:to>
                                        <p:strVal val="visible"/>
                                      </p:to>
                                    </p:set>
                                    <p:animEffect transition="in" filter="fade">
                                      <p:cBhvr>
                                        <p:cTn id="24" dur="500"/>
                                        <p:tgtEl>
                                          <p:spTgt spid="9">
                                            <p:txEl>
                                              <p:pRg st="3" end="3"/>
                                            </p:txEl>
                                          </p:spTgt>
                                        </p:tgtEl>
                                      </p:cBhvr>
                                    </p:animEffect>
                                  </p:childTnLst>
                                </p:cTn>
                              </p:par>
                            </p:childTnLst>
                          </p:cTn>
                        </p:par>
                        <p:par>
                          <p:cTn id="25" fill="hold">
                            <p:stCondLst>
                              <p:cond delay="2000"/>
                            </p:stCondLst>
                            <p:childTnLst>
                              <p:par>
                                <p:cTn id="26" presetID="10" presetClass="entr" presetSubtype="0" fill="hold" nodeType="afterEffect">
                                  <p:stCondLst>
                                    <p:cond delay="0"/>
                                  </p:stCondLst>
                                  <p:childTnLst>
                                    <p:set>
                                      <p:cBhvr>
                                        <p:cTn id="27" dur="1" fill="hold">
                                          <p:stCondLst>
                                            <p:cond delay="0"/>
                                          </p:stCondLst>
                                        </p:cTn>
                                        <p:tgtEl>
                                          <p:spTgt spid="9">
                                            <p:txEl>
                                              <p:pRg st="4" end="4"/>
                                            </p:txEl>
                                          </p:spTgt>
                                        </p:tgtEl>
                                        <p:attrNameLst>
                                          <p:attrName>style.visibility</p:attrName>
                                        </p:attrNameLst>
                                      </p:cBhvr>
                                      <p:to>
                                        <p:strVal val="visible"/>
                                      </p:to>
                                    </p:set>
                                    <p:animEffect transition="in" filter="fade">
                                      <p:cBhvr>
                                        <p:cTn id="28" dur="500"/>
                                        <p:tgtEl>
                                          <p:spTgt spid="9">
                                            <p:txEl>
                                              <p:pRg st="4" end="4"/>
                                            </p:txEl>
                                          </p:spTgt>
                                        </p:tgtEl>
                                      </p:cBhvr>
                                    </p:animEffect>
                                  </p:childTnLst>
                                </p:cTn>
                              </p:par>
                            </p:childTnLst>
                          </p:cTn>
                        </p:par>
                        <p:par>
                          <p:cTn id="29" fill="hold">
                            <p:stCondLst>
                              <p:cond delay="2500"/>
                            </p:stCondLst>
                            <p:childTnLst>
                              <p:par>
                                <p:cTn id="30" presetID="10" presetClass="entr" presetSubtype="0" fill="hold" nodeType="after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fade">
                                      <p:cBhvr>
                                        <p:cTn id="32" dur="500"/>
                                        <p:tgtEl>
                                          <p:spTgt spid="9">
                                            <p:txEl>
                                              <p:pRg st="5" end="5"/>
                                            </p:txEl>
                                          </p:spTgt>
                                        </p:tgtEl>
                                      </p:cBhvr>
                                    </p:animEffect>
                                  </p:childTnLst>
                                </p:cTn>
                              </p:par>
                            </p:childTnLst>
                          </p:cTn>
                        </p:par>
                        <p:par>
                          <p:cTn id="33" fill="hold">
                            <p:stCondLst>
                              <p:cond delay="3000"/>
                            </p:stCondLst>
                            <p:childTnLst>
                              <p:par>
                                <p:cTn id="34" presetID="10" presetClass="entr" presetSubtype="0" fill="hold" nodeType="afterEffect">
                                  <p:stCondLst>
                                    <p:cond delay="0"/>
                                  </p:stCondLst>
                                  <p:childTnLst>
                                    <p:set>
                                      <p:cBhvr>
                                        <p:cTn id="35" dur="1" fill="hold">
                                          <p:stCondLst>
                                            <p:cond delay="0"/>
                                          </p:stCondLst>
                                        </p:cTn>
                                        <p:tgtEl>
                                          <p:spTgt spid="9">
                                            <p:txEl>
                                              <p:pRg st="9" end="9"/>
                                            </p:txEl>
                                          </p:spTgt>
                                        </p:tgtEl>
                                        <p:attrNameLst>
                                          <p:attrName>style.visibility</p:attrName>
                                        </p:attrNameLst>
                                      </p:cBhvr>
                                      <p:to>
                                        <p:strVal val="visible"/>
                                      </p:to>
                                    </p:set>
                                    <p:animEffect transition="in" filter="fade">
                                      <p:cBhvr>
                                        <p:cTn id="36" dur="500"/>
                                        <p:tgtEl>
                                          <p:spTgt spid="9">
                                            <p:txEl>
                                              <p:pRg st="9" end="9"/>
                                            </p:txEl>
                                          </p:spTgt>
                                        </p:tgtEl>
                                      </p:cBhvr>
                                    </p:animEffect>
                                  </p:childTnLst>
                                </p:cTn>
                              </p:par>
                            </p:childTnLst>
                          </p:cTn>
                        </p:par>
                        <p:par>
                          <p:cTn id="37" fill="hold">
                            <p:stCondLst>
                              <p:cond delay="3500"/>
                            </p:stCondLst>
                            <p:childTnLst>
                              <p:par>
                                <p:cTn id="38" presetID="10" presetClass="entr" presetSubtype="0" fill="hold" nodeType="afterEffect">
                                  <p:stCondLst>
                                    <p:cond delay="0"/>
                                  </p:stCondLst>
                                  <p:childTnLst>
                                    <p:set>
                                      <p:cBhvr>
                                        <p:cTn id="39" dur="1" fill="hold">
                                          <p:stCondLst>
                                            <p:cond delay="0"/>
                                          </p:stCondLst>
                                        </p:cTn>
                                        <p:tgtEl>
                                          <p:spTgt spid="9">
                                            <p:txEl>
                                              <p:pRg st="10" end="10"/>
                                            </p:txEl>
                                          </p:spTgt>
                                        </p:tgtEl>
                                        <p:attrNameLst>
                                          <p:attrName>style.visibility</p:attrName>
                                        </p:attrNameLst>
                                      </p:cBhvr>
                                      <p:to>
                                        <p:strVal val="visible"/>
                                      </p:to>
                                    </p:set>
                                    <p:animEffect transition="in" filter="fade">
                                      <p:cBhvr>
                                        <p:cTn id="40" dur="500"/>
                                        <p:tgtEl>
                                          <p:spTgt spid="9">
                                            <p:txEl>
                                              <p:pRg st="10" end="10"/>
                                            </p:txEl>
                                          </p:spTgt>
                                        </p:tgtEl>
                                      </p:cBhvr>
                                    </p:animEffect>
                                  </p:childTnLst>
                                </p:cTn>
                              </p:par>
                            </p:childTnLst>
                          </p:cTn>
                        </p:par>
                        <p:par>
                          <p:cTn id="41" fill="hold">
                            <p:stCondLst>
                              <p:cond delay="4000"/>
                            </p:stCondLst>
                            <p:childTnLst>
                              <p:par>
                                <p:cTn id="42" presetID="10" presetClass="entr" presetSubtype="0" fill="hold" nodeType="afterEffect">
                                  <p:stCondLst>
                                    <p:cond delay="0"/>
                                  </p:stCondLst>
                                  <p:childTnLst>
                                    <p:set>
                                      <p:cBhvr>
                                        <p:cTn id="43" dur="1" fill="hold">
                                          <p:stCondLst>
                                            <p:cond delay="0"/>
                                          </p:stCondLst>
                                        </p:cTn>
                                        <p:tgtEl>
                                          <p:spTgt spid="9">
                                            <p:txEl>
                                              <p:pRg st="11" end="11"/>
                                            </p:txEl>
                                          </p:spTgt>
                                        </p:tgtEl>
                                        <p:attrNameLst>
                                          <p:attrName>style.visibility</p:attrName>
                                        </p:attrNameLst>
                                      </p:cBhvr>
                                      <p:to>
                                        <p:strVal val="visible"/>
                                      </p:to>
                                    </p:set>
                                    <p:animEffect transition="in" filter="fade">
                                      <p:cBhvr>
                                        <p:cTn id="44" dur="500"/>
                                        <p:tgtEl>
                                          <p:spTgt spid="9">
                                            <p:txEl>
                                              <p:pRg st="11" end="11"/>
                                            </p:txEl>
                                          </p:spTgt>
                                        </p:tgtEl>
                                      </p:cBhvr>
                                    </p:animEffect>
                                  </p:childTnLst>
                                </p:cTn>
                              </p:par>
                            </p:childTnLst>
                          </p:cTn>
                        </p:par>
                        <p:par>
                          <p:cTn id="45" fill="hold">
                            <p:stCondLst>
                              <p:cond delay="4500"/>
                            </p:stCondLst>
                            <p:childTnLst>
                              <p:par>
                                <p:cTn id="46" presetID="10" presetClass="entr" presetSubtype="0" fill="hold" nodeType="afterEffect">
                                  <p:stCondLst>
                                    <p:cond delay="0"/>
                                  </p:stCondLst>
                                  <p:childTnLst>
                                    <p:set>
                                      <p:cBhvr>
                                        <p:cTn id="47" dur="1" fill="hold">
                                          <p:stCondLst>
                                            <p:cond delay="0"/>
                                          </p:stCondLst>
                                        </p:cTn>
                                        <p:tgtEl>
                                          <p:spTgt spid="9">
                                            <p:txEl>
                                              <p:pRg st="12" end="12"/>
                                            </p:txEl>
                                          </p:spTgt>
                                        </p:tgtEl>
                                        <p:attrNameLst>
                                          <p:attrName>style.visibility</p:attrName>
                                        </p:attrNameLst>
                                      </p:cBhvr>
                                      <p:to>
                                        <p:strVal val="visible"/>
                                      </p:to>
                                    </p:set>
                                    <p:animEffect transition="in" filter="fade">
                                      <p:cBhvr>
                                        <p:cTn id="48" dur="500"/>
                                        <p:tgtEl>
                                          <p:spTgt spid="9">
                                            <p:txEl>
                                              <p:pRg st="12" end="12"/>
                                            </p:txEl>
                                          </p:spTgt>
                                        </p:tgtEl>
                                      </p:cBhvr>
                                    </p:animEffect>
                                  </p:childTnLst>
                                </p:cTn>
                              </p:par>
                            </p:childTnLst>
                          </p:cTn>
                        </p:par>
                        <p:par>
                          <p:cTn id="49" fill="hold">
                            <p:stCondLst>
                              <p:cond delay="5000"/>
                            </p:stCondLst>
                            <p:childTnLst>
                              <p:par>
                                <p:cTn id="50" presetID="10" presetClass="entr" presetSubtype="0" fill="hold" nodeType="afterEffect">
                                  <p:stCondLst>
                                    <p:cond delay="0"/>
                                  </p:stCondLst>
                                  <p:childTnLst>
                                    <p:set>
                                      <p:cBhvr>
                                        <p:cTn id="51" dur="1" fill="hold">
                                          <p:stCondLst>
                                            <p:cond delay="0"/>
                                          </p:stCondLst>
                                        </p:cTn>
                                        <p:tgtEl>
                                          <p:spTgt spid="9">
                                            <p:txEl>
                                              <p:pRg st="13" end="13"/>
                                            </p:txEl>
                                          </p:spTgt>
                                        </p:tgtEl>
                                        <p:attrNameLst>
                                          <p:attrName>style.visibility</p:attrName>
                                        </p:attrNameLst>
                                      </p:cBhvr>
                                      <p:to>
                                        <p:strVal val="visible"/>
                                      </p:to>
                                    </p:set>
                                    <p:animEffect transition="in" filter="fade">
                                      <p:cBhvr>
                                        <p:cTn id="52" dur="500"/>
                                        <p:tgtEl>
                                          <p:spTgt spid="9">
                                            <p:txEl>
                                              <p:pRg st="13" end="13"/>
                                            </p:txEl>
                                          </p:spTgt>
                                        </p:tgtEl>
                                      </p:cBhvr>
                                    </p:animEffect>
                                  </p:childTnLst>
                                </p:cTn>
                              </p:par>
                            </p:childTnLst>
                          </p:cTn>
                        </p:par>
                        <p:par>
                          <p:cTn id="53" fill="hold">
                            <p:stCondLst>
                              <p:cond delay="5500"/>
                            </p:stCondLst>
                            <p:childTnLst>
                              <p:par>
                                <p:cTn id="54" presetID="10" presetClass="entr" presetSubtype="0" fill="hold" nodeType="afterEffect">
                                  <p:stCondLst>
                                    <p:cond delay="0"/>
                                  </p:stCondLst>
                                  <p:childTnLst>
                                    <p:set>
                                      <p:cBhvr>
                                        <p:cTn id="55" dur="1" fill="hold">
                                          <p:stCondLst>
                                            <p:cond delay="0"/>
                                          </p:stCondLst>
                                        </p:cTn>
                                        <p:tgtEl>
                                          <p:spTgt spid="9">
                                            <p:txEl>
                                              <p:pRg st="14" end="14"/>
                                            </p:txEl>
                                          </p:spTgt>
                                        </p:tgtEl>
                                        <p:attrNameLst>
                                          <p:attrName>style.visibility</p:attrName>
                                        </p:attrNameLst>
                                      </p:cBhvr>
                                      <p:to>
                                        <p:strVal val="visible"/>
                                      </p:to>
                                    </p:set>
                                    <p:animEffect transition="in" filter="fade">
                                      <p:cBhvr>
                                        <p:cTn id="56" dur="500"/>
                                        <p:tgtEl>
                                          <p:spTgt spid="9">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 presentation</Template>
  <TotalTime>0</TotalTime>
  <Words>7727</Words>
  <Application>WPS Presentation</Application>
  <PresentationFormat>Widescreen</PresentationFormat>
  <Paragraphs>652</Paragraphs>
  <Slides>43</Slides>
  <Notes>40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43</vt:i4>
      </vt:variant>
    </vt:vector>
  </HeadingPairs>
  <TitlesOfParts>
    <vt:vector size="53" baseType="lpstr">
      <vt:lpstr>Arial</vt:lpstr>
      <vt:lpstr>SimSun</vt:lpstr>
      <vt:lpstr>Wingdings</vt:lpstr>
      <vt:lpstr>Biome Light</vt:lpstr>
      <vt:lpstr>Yu Gothic UI Light</vt:lpstr>
      <vt:lpstr>Calibri Light</vt:lpstr>
      <vt:lpstr>Calibri</vt:lpstr>
      <vt:lpstr>Microsoft YaHei</vt:lpstr>
      <vt:lpstr>Arial Unicode MS</vt:lpstr>
      <vt:lpstr>Office Theme</vt:lpstr>
      <vt:lpstr>KUBERNETES / K8S</vt:lpstr>
      <vt:lpstr>Agenda</vt:lpstr>
      <vt:lpstr>PRE-REQUISITES</vt:lpstr>
      <vt:lpstr>MONOLITHS</vt:lpstr>
      <vt:lpstr>MICROSERVICES</vt:lpstr>
      <vt:lpstr>CONTAINERS</vt:lpstr>
      <vt:lpstr>DOCKER</vt:lpstr>
      <vt:lpstr>Introduction: what is Kubernetes?</vt:lpstr>
      <vt:lpstr>Components</vt:lpstr>
      <vt:lpstr>PODS</vt:lpstr>
      <vt:lpstr>SERVICES</vt:lpstr>
      <vt:lpstr>INGRESS</vt:lpstr>
      <vt:lpstr>nodes</vt:lpstr>
      <vt:lpstr>Cluster</vt:lpstr>
      <vt:lpstr>Control plane</vt:lpstr>
      <vt:lpstr>PowerPoint 演示文稿</vt:lpstr>
      <vt:lpstr>KUBERNETES API</vt:lpstr>
      <vt:lpstr>configmap</vt:lpstr>
      <vt:lpstr>Secrets</vt:lpstr>
      <vt:lpstr>volumes</vt:lpstr>
      <vt:lpstr>deployment</vt:lpstr>
      <vt:lpstr>Statefulset</vt:lpstr>
      <vt:lpstr>ARCHITECTURE</vt:lpstr>
      <vt:lpstr>PowerPoint 演示文稿</vt:lpstr>
      <vt:lpstr>THE PRACTICAL</vt:lpstr>
      <vt:lpstr>Minikube &amp; kubectl</vt:lpstr>
      <vt:lpstr>Installing MINIKUBE</vt:lpstr>
      <vt:lpstr>Installing kubectl</vt:lpstr>
      <vt:lpstr>Creating &amp; starting a cluster</vt:lpstr>
      <vt:lpstr>Main kubectl commands</vt:lpstr>
      <vt:lpstr>Main kubectl commands</vt:lpstr>
      <vt:lpstr>Main kubectl commands</vt:lpstr>
      <vt:lpstr>Main kubectl commands</vt:lpstr>
      <vt:lpstr>Main kubectl commands</vt:lpstr>
      <vt:lpstr>Main kubectl commands</vt:lpstr>
      <vt:lpstr>Main kubectl commands</vt:lpstr>
      <vt:lpstr>Main kubectl commands</vt:lpstr>
      <vt:lpstr>Breakdown of configuration file</vt:lpstr>
      <vt:lpstr>Main kubectl commands</vt:lpstr>
      <vt:lpstr>Layers of abstraction</vt:lpstr>
      <vt:lpstr>summary</vt:lpstr>
      <vt:lpstr>THE VERDICT</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KUBERNETES / K8S</dc:title>
  <dc:creator>Jitesh Shaw</dc:creator>
  <cp:lastModifiedBy>JITESH</cp:lastModifiedBy>
  <cp:revision>233</cp:revision>
  <dcterms:created xsi:type="dcterms:W3CDTF">2021-05-18T17:47:00Z</dcterms:created>
  <dcterms:modified xsi:type="dcterms:W3CDTF">2021-05-21T12:20:57Z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KSOProductBuildVer">
    <vt:lpwstr>1033-11.2.0.10132</vt:lpwstr>
  </property>
</Properties>
</file>